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tags/tag2.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ags/tag1.xml" ContentType="application/vnd.openxmlformats-officedocument.presentationml.tags+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7"/>
  </p:notesMasterIdLst>
  <p:sldIdLst>
    <p:sldId id="277" r:id="rId2"/>
    <p:sldId id="258" r:id="rId3"/>
    <p:sldId id="278" r:id="rId4"/>
    <p:sldId id="260" r:id="rId5"/>
    <p:sldId id="261" r:id="rId6"/>
    <p:sldId id="263" r:id="rId7"/>
    <p:sldId id="305" r:id="rId8"/>
    <p:sldId id="306" r:id="rId9"/>
    <p:sldId id="270" r:id="rId10"/>
    <p:sldId id="307" r:id="rId11"/>
    <p:sldId id="310" r:id="rId12"/>
    <p:sldId id="311" r:id="rId13"/>
    <p:sldId id="312" r:id="rId14"/>
    <p:sldId id="309" r:id="rId15"/>
    <p:sldId id="276"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Introduction" id="{CB6BBEF7-9717-4733-A929-535518E6EBF6}">
          <p14:sldIdLst>
            <p14:sldId id="277"/>
            <p14:sldId id="258"/>
          </p14:sldIdLst>
        </p14:section>
        <p14:section name="Author Your Presentation" id="{16378913-E5ED-4281-BAF5-F1F938CB0BED}">
          <p14:sldIdLst>
            <p14:sldId id="278"/>
            <p14:sldId id="260"/>
            <p14:sldId id="261"/>
          </p14:sldIdLst>
        </p14:section>
        <p14:section name="Enrich Your Presentation" id="{E2D565D1-BA5E-44E6-A40E-50A644912248}">
          <p14:sldIdLst>
            <p14:sldId id="263"/>
            <p14:sldId id="305"/>
            <p14:sldId id="306"/>
          </p14:sldIdLst>
        </p14:section>
        <p14:section name="Share Your Presentation" id="{71D59651-8EFA-4415-9623-98B4C4A8699C}">
          <p14:sldIdLst>
            <p14:sldId id="270"/>
            <p14:sldId id="307"/>
            <p14:sldId id="310"/>
            <p14:sldId id="311"/>
            <p14:sldId id="312"/>
            <p14:sldId id="309"/>
          </p14:sldIdLst>
        </p14:section>
        <p14:section name="What's Your Message?" id="{3DAC647D-1BDE-4B25-A7F1-4DBC272CFF2F}">
          <p14:sldIdLst>
            <p14:sldId id="27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1"/>
    </p:ext>
    <p:ext uri="{D31A062A-798A-4329-ABDD-BBA856620510}">
      <p14:defaultImageDpi xmlns:p14="http://schemas.microsoft.com/office/powerpoint/2010/main" xmlns="" val="96"/>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3114" autoAdjust="0"/>
    <p:restoredTop sz="80464" autoAdjust="0"/>
  </p:normalViewPr>
  <p:slideViewPr>
    <p:cSldViewPr>
      <p:cViewPr>
        <p:scale>
          <a:sx n="100" d="100"/>
          <a:sy n="100" d="100"/>
        </p:scale>
        <p:origin x="-390" y="786"/>
      </p:cViewPr>
      <p:guideLst>
        <p:guide orient="horz" pos="2160"/>
        <p:guide pos="2880"/>
      </p:guideLst>
    </p:cSldViewPr>
  </p:slideViewPr>
  <p:outlineViewPr>
    <p:cViewPr>
      <p:scale>
        <a:sx n="33" d="100"/>
        <a:sy n="33" d="100"/>
      </p:scale>
      <p:origin x="0" y="198"/>
    </p:cViewPr>
  </p:outlin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F830A1-3891-4B82-A120-081866556DA0}" type="datetimeFigureOut">
              <a:rPr lang="en-US" smtClean="0"/>
              <a:pPr/>
              <a:t>1/10/2011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CC9574-A819-4FE4-99A7-1E27AD09ADC2}" type="slidenum">
              <a:rPr lang="en-US" smtClean="0"/>
              <a:pPr/>
              <a:t>‹#›</a:t>
            </a:fld>
            <a:endParaRPr lang="en-US" dirty="0"/>
          </a:p>
        </p:txBody>
      </p:sp>
    </p:spTree>
    <p:extLst>
      <p:ext uri="{BB962C8B-B14F-4D97-AF65-F5344CB8AC3E}">
        <p14:creationId xmlns:p14="http://schemas.microsoft.com/office/powerpoint/2010/main" xmlns="" val="32641735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presentation demonstrates the new capabilities of PowerPoint and it is best viewed in Slide Show. These slides are designed to give you great ideas for the presentations you’ll create in PowerPoint 2011!</a:t>
            </a:r>
          </a:p>
          <a:p>
            <a:endParaRPr lang="en-US" dirty="0" smtClean="0"/>
          </a:p>
          <a:p>
            <a:r>
              <a:rPr lang="en-US" sz="1200" kern="1200" dirty="0" smtClean="0">
                <a:solidFill>
                  <a:schemeClr val="tx1"/>
                </a:solidFill>
                <a:effectLst/>
                <a:latin typeface="+mn-lt"/>
                <a:ea typeface="+mn-ea"/>
                <a:cs typeface="+mn-cs"/>
              </a:rPr>
              <a:t>For more sample templates, click the File menu, and then click New From Template.  Under Templates, click Presentations.</a:t>
            </a:r>
            <a:endParaRPr lang="en-US" dirty="0" smtClean="0"/>
          </a:p>
        </p:txBody>
      </p:sp>
      <p:sp>
        <p:nvSpPr>
          <p:cNvPr id="4" name="Slide Number Placeholder 3"/>
          <p:cNvSpPr>
            <a:spLocks noGrp="1"/>
          </p:cNvSpPr>
          <p:nvPr>
            <p:ph type="sldNum" sz="quarter" idx="10"/>
          </p:nvPr>
        </p:nvSpPr>
        <p:spPr/>
        <p:txBody>
          <a:bodyPr/>
          <a:lstStyle/>
          <a:p>
            <a:fld id="{58CC9574-A819-4FE4-99A7-1E27AD09ADC2}"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10</a:t>
            </a:fld>
            <a:endParaRPr lang="en-US" dirty="0">
              <a:solidFill>
                <a:prstClr val="black"/>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11</a:t>
            </a:fld>
            <a:endParaRPr lang="en-US" dirty="0">
              <a:solidFill>
                <a:prstClr val="black"/>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12</a:t>
            </a:fld>
            <a:endParaRPr lang="en-US" dirty="0">
              <a:solidFill>
                <a:prstClr val="black"/>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13</a:t>
            </a:fld>
            <a:endParaRPr lang="en-US" dirty="0">
              <a:solidFill>
                <a:prstClr val="black"/>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14</a:t>
            </a:fld>
            <a:endParaRPr lang="en-US" dirty="0">
              <a:solidFill>
                <a:prstClr val="black"/>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15</a:t>
            </a:fld>
            <a:endParaRPr lang="en-US" dirty="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4</a:t>
            </a:fld>
            <a:endParaRPr lang="en-US" dirty="0">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5</a:t>
            </a:fld>
            <a:endParaRPr lang="en-US" dirty="0">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6</a:t>
            </a:fld>
            <a:endParaRPr lang="en-US" dirty="0">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7</a:t>
            </a:fld>
            <a:endParaRPr lang="en-US" dirty="0">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8</a:t>
            </a:fld>
            <a:endParaRPr lang="en-US" dirty="0">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9</a:t>
            </a:fld>
            <a:endParaRPr lang="en-US" dirty="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stretch>
            <a:fillRect/>
          </a:stretch>
        </p:blipFill>
        <p:spPr>
          <a:xfrm>
            <a:off x="20548" y="20547"/>
            <a:ext cx="3498527" cy="2825393"/>
          </a:xfrm>
          <a:prstGeom prst="rect">
            <a:avLst/>
          </a:prstGeom>
        </p:spPr>
      </p:pic>
      <p:pic>
        <p:nvPicPr>
          <p:cNvPr id="8" name="Picture 7"/>
          <p:cNvPicPr>
            <a:picLocks noChangeAspect="1"/>
          </p:cNvPicPr>
          <p:nvPr userDrawn="1"/>
        </p:nvPicPr>
        <p:blipFill>
          <a:blip r:embed="rId3" cstate="print"/>
          <a:stretch>
            <a:fillRect/>
          </a:stretch>
        </p:blipFill>
        <p:spPr>
          <a:xfrm>
            <a:off x="3503486" y="20548"/>
            <a:ext cx="5624418" cy="2825496"/>
          </a:xfrm>
          <a:prstGeom prst="rect">
            <a:avLst/>
          </a:prstGeom>
        </p:spPr>
      </p:pic>
      <p:pic>
        <p:nvPicPr>
          <p:cNvPr id="9" name="Picture 8"/>
          <p:cNvPicPr>
            <a:picLocks noChangeAspect="1"/>
          </p:cNvPicPr>
          <p:nvPr userDrawn="1"/>
        </p:nvPicPr>
        <p:blipFill>
          <a:blip r:embed="rId4" cstate="print"/>
          <a:stretch>
            <a:fillRect/>
          </a:stretch>
        </p:blipFill>
        <p:spPr>
          <a:xfrm>
            <a:off x="20923" y="2818500"/>
            <a:ext cx="7668994" cy="2296266"/>
          </a:xfrm>
          <a:prstGeom prst="rect">
            <a:avLst/>
          </a:prstGeom>
        </p:spPr>
      </p:pic>
      <p:pic>
        <p:nvPicPr>
          <p:cNvPr id="10" name="Picture 9"/>
          <p:cNvPicPr>
            <a:picLocks noChangeAspect="1"/>
          </p:cNvPicPr>
          <p:nvPr userDrawn="1"/>
        </p:nvPicPr>
        <p:blipFill>
          <a:blip r:embed="rId5" cstate="print"/>
          <a:stretch>
            <a:fillRect/>
          </a:stretch>
        </p:blipFill>
        <p:spPr>
          <a:xfrm>
            <a:off x="7662119" y="2819400"/>
            <a:ext cx="1461333" cy="2293850"/>
          </a:xfrm>
          <a:prstGeom prst="rect">
            <a:avLst/>
          </a:prstGeom>
        </p:spPr>
      </p:pic>
      <p:pic>
        <p:nvPicPr>
          <p:cNvPr id="11" name="Picture 10"/>
          <p:cNvPicPr>
            <a:picLocks/>
          </p:cNvPicPr>
          <p:nvPr userDrawn="1"/>
        </p:nvPicPr>
        <p:blipFill>
          <a:blip r:embed="rId6" cstate="print"/>
          <a:stretch>
            <a:fillRect/>
          </a:stretch>
        </p:blipFill>
        <p:spPr>
          <a:xfrm>
            <a:off x="20548" y="5089818"/>
            <a:ext cx="9098280" cy="1737360"/>
          </a:xfrm>
          <a:prstGeom prst="rect">
            <a:avLst/>
          </a:prstGeom>
        </p:spPr>
      </p:pic>
      <p:sp>
        <p:nvSpPr>
          <p:cNvPr id="14" name="Rectangle 13"/>
          <p:cNvSpPr/>
          <p:nvPr userDrawn="1"/>
        </p:nvSpPr>
        <p:spPr>
          <a:xfrm>
            <a:off x="8755230" y="2469776"/>
            <a:ext cx="304800" cy="152400"/>
          </a:xfrm>
          <a:prstGeom prst="rect">
            <a:avLst/>
          </a:prstGeom>
          <a:solidFill>
            <a:srgbClr val="F274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47F28"/>
              </a:solidFill>
            </a:endParaRPr>
          </a:p>
        </p:txBody>
      </p:sp>
      <p:sp>
        <p:nvSpPr>
          <p:cNvPr id="4" name="Date Placeholder 3"/>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1/10/2011</a:t>
            </a:fld>
            <a:endParaRPr lang="en-US" dirty="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15" name="Text Placeholder 15"/>
          <p:cNvSpPr>
            <a:spLocks noGrp="1"/>
          </p:cNvSpPr>
          <p:nvPr>
            <p:ph type="body" sz="quarter" idx="14" hasCustomPrompt="1"/>
          </p:nvPr>
        </p:nvSpPr>
        <p:spPr>
          <a:xfrm>
            <a:off x="3581400" y="1295400"/>
            <a:ext cx="5105400" cy="1416269"/>
          </a:xfrm>
        </p:spPr>
        <p:txBody>
          <a:bodyPr anchor="b">
            <a:normAutofit/>
          </a:bodyPr>
          <a:lstStyle>
            <a:lvl1pPr algn="r">
              <a:buNone/>
              <a:defRPr lang="en-US" sz="2200" kern="1200" dirty="0" smtClean="0">
                <a:solidFill>
                  <a:schemeClr val="tx1">
                    <a:lumMod val="75000"/>
                    <a:lumOff val="25000"/>
                  </a:schemeClr>
                </a:solidFill>
                <a:latin typeface="Calibri" pitchFamily="34" charset="0"/>
                <a:ea typeface="+mn-ea"/>
                <a:cs typeface="+mn-cs"/>
              </a:defRPr>
            </a:lvl1pPr>
          </a:lstStyle>
          <a:p>
            <a:pPr lvl="0"/>
            <a:r>
              <a:rPr lang="en-US" dirty="0" smtClean="0"/>
              <a:t>Click to edit Master subtitle style</a:t>
            </a:r>
            <a:endParaRPr lang="en-US" dirty="0"/>
          </a:p>
        </p:txBody>
      </p:sp>
      <p:sp>
        <p:nvSpPr>
          <p:cNvPr id="2" name="Title 1"/>
          <p:cNvSpPr>
            <a:spLocks noGrp="1"/>
          </p:cNvSpPr>
          <p:nvPr>
            <p:ph type="title"/>
          </p:nvPr>
        </p:nvSpPr>
        <p:spPr>
          <a:xfrm>
            <a:off x="106344" y="4114800"/>
            <a:ext cx="7315200" cy="914400"/>
          </a:xfrm>
        </p:spPr>
        <p:txBody>
          <a:bodyPr anchor="b" anchorCtr="0">
            <a:normAutofit/>
          </a:bodyPr>
          <a:lstStyle>
            <a:lvl1pPr marL="0" indent="0">
              <a:defRPr lang="en-US" sz="3600" b="1" kern="1200" baseline="0">
                <a:solidFill>
                  <a:schemeClr val="bg1"/>
                </a:solidFill>
                <a:latin typeface="Arial" pitchFamily="34" charset="0"/>
                <a:ea typeface="+mn-ea"/>
                <a:cs typeface="Arial" pitchFamily="34" charset="0"/>
              </a:defRPr>
            </a:lvl1pPr>
          </a:lstStyle>
          <a:p>
            <a:pPr marL="342900" lvl="0" indent="-342900" algn="l" defTabSz="914400" rtl="0" eaLnBrk="1" latinLnBrk="0" hangingPunct="1">
              <a:spcBef>
                <a:spcPct val="20000"/>
              </a:spcBef>
              <a:buFont typeface="Arial" pitchFamily="34" charset="0"/>
              <a:buNone/>
            </a:pPr>
            <a:r>
              <a:rPr lang="en-US" smtClean="0"/>
              <a:t>Click to edit Master title style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1+#ppt_w/2"/>
                                          </p:val>
                                        </p:tav>
                                        <p:tav tm="100000">
                                          <p:val>
                                            <p:strVal val="#ppt_x"/>
                                          </p:val>
                                        </p:tav>
                                      </p:tavLst>
                                    </p:anim>
                                    <p:anim calcmode="lin" valueType="num">
                                      <p:cBhvr additive="base">
                                        <p:cTn id="12" dur="500" fill="hold"/>
                                        <p:tgtEl>
                                          <p:spTgt spid="8"/>
                                        </p:tgtEl>
                                        <p:attrNameLst>
                                          <p:attrName>ppt_y</p:attrName>
                                        </p:attrNameLst>
                                      </p:cBhvr>
                                      <p:tavLst>
                                        <p:tav tm="0">
                                          <p:val>
                                            <p:strVal val="0-#ppt_h/2"/>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5">
                                            <p:txEl>
                                              <p:pRg st="0" end="0"/>
                                            </p:txEl>
                                          </p:spTgt>
                                        </p:tgtEl>
                                        <p:attrNameLst>
                                          <p:attrName>style.visibility</p:attrName>
                                        </p:attrNameLst>
                                      </p:cBhvr>
                                      <p:to>
                                        <p:strVal val="visible"/>
                                      </p:to>
                                    </p:set>
                                    <p:anim calcmode="lin" valueType="num">
                                      <p:cBhvr additive="base">
                                        <p:cTn id="15" dur="500" fill="hold"/>
                                        <p:tgtEl>
                                          <p:spTgt spid="15">
                                            <p:txEl>
                                              <p:pRg st="0" end="0"/>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5">
                                            <p:txEl>
                                              <p:pRg st="0" end="0"/>
                                            </p:txEl>
                                          </p:spTgt>
                                        </p:tgtEl>
                                        <p:attrNameLst>
                                          <p:attrName>ppt_y</p:attrName>
                                        </p:attrNameLst>
                                      </p:cBhvr>
                                      <p:tavLst>
                                        <p:tav tm="0">
                                          <p:val>
                                            <p:strVal val="#ppt_y"/>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anim calcmode="lin" valueType="num">
                                      <p:cBhvr>
                                        <p:cTn id="20" dur="500" fill="hold"/>
                                        <p:tgtEl>
                                          <p:spTgt spid="11"/>
                                        </p:tgtEl>
                                        <p:attrNameLst>
                                          <p:attrName>ppt_x</p:attrName>
                                        </p:attrNameLst>
                                      </p:cBhvr>
                                      <p:tavLst>
                                        <p:tav tm="0">
                                          <p:val>
                                            <p:strVal val="#ppt_x"/>
                                          </p:val>
                                        </p:tav>
                                        <p:tav tm="100000">
                                          <p:val>
                                            <p:strVal val="#ppt_x"/>
                                          </p:val>
                                        </p:tav>
                                      </p:tavLst>
                                    </p:anim>
                                    <p:anim calcmode="lin" valueType="num">
                                      <p:cBhvr>
                                        <p:cTn id="21" dur="500" fill="hold"/>
                                        <p:tgtEl>
                                          <p:spTgt spid="11"/>
                                        </p:tgtEl>
                                        <p:attrNameLst>
                                          <p:attrName>ppt_y</p:attrName>
                                        </p:attrNameLst>
                                      </p:cBhvr>
                                      <p:tavLst>
                                        <p:tav tm="0">
                                          <p:val>
                                            <p:strVal val="#ppt_y+.1"/>
                                          </p:val>
                                        </p:tav>
                                        <p:tav tm="100000">
                                          <p:val>
                                            <p:strVal val="#ppt_y"/>
                                          </p:val>
                                        </p:tav>
                                      </p:tavLst>
                                    </p:anim>
                                  </p:childTnLst>
                                </p:cTn>
                              </p:par>
                              <p:par>
                                <p:cTn id="22" presetID="2" presetClass="entr" presetSubtype="8" fill="hold" nodeType="with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0-#ppt_w/2"/>
                                          </p:val>
                                        </p:tav>
                                        <p:tav tm="100000">
                                          <p:val>
                                            <p:strVal val="#ppt_x"/>
                                          </p:val>
                                        </p:tav>
                                      </p:tavLst>
                                    </p:anim>
                                    <p:anim calcmode="lin" valueType="num">
                                      <p:cBhvr additive="base">
                                        <p:cTn id="25" dur="500" fill="hold"/>
                                        <p:tgtEl>
                                          <p:spTgt spid="9"/>
                                        </p:tgtEl>
                                        <p:attrNameLst>
                                          <p:attrName>ppt_y</p:attrName>
                                        </p:attrNameLst>
                                      </p:cBhvr>
                                      <p:tavLst>
                                        <p:tav tm="0">
                                          <p:val>
                                            <p:strVal val="#ppt_y"/>
                                          </p:val>
                                        </p:tav>
                                        <p:tav tm="100000">
                                          <p:val>
                                            <p:strVal val="#ppt_y"/>
                                          </p:val>
                                        </p:tav>
                                      </p:tavLst>
                                    </p:anim>
                                  </p:childTnLst>
                                </p:cTn>
                              </p:par>
                              <p:par>
                                <p:cTn id="26" presetID="2" presetClass="entr" presetSubtype="2" fill="hold" nodeType="with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fill="hold"/>
                                        <p:tgtEl>
                                          <p:spTgt spid="10"/>
                                        </p:tgtEl>
                                        <p:attrNameLst>
                                          <p:attrName>ppt_x</p:attrName>
                                        </p:attrNameLst>
                                      </p:cBhvr>
                                      <p:tavLst>
                                        <p:tav tm="0">
                                          <p:val>
                                            <p:strVal val="1+#ppt_w/2"/>
                                          </p:val>
                                        </p:tav>
                                        <p:tav tm="100000">
                                          <p:val>
                                            <p:strVal val="#ppt_x"/>
                                          </p:val>
                                        </p:tav>
                                      </p:tavLst>
                                    </p:anim>
                                    <p:anim calcmode="lin" valueType="num">
                                      <p:cBhvr additive="base">
                                        <p:cTn id="29" dur="500" fill="hold"/>
                                        <p:tgtEl>
                                          <p:spTgt spid="10"/>
                                        </p:tgtEl>
                                        <p:attrNameLst>
                                          <p:attrName>ppt_y</p:attrName>
                                        </p:attrNameLst>
                                      </p:cBhvr>
                                      <p:tavLst>
                                        <p:tav tm="0">
                                          <p:val>
                                            <p:strVal val="#ppt_y"/>
                                          </p:val>
                                        </p:tav>
                                        <p:tav tm="100000">
                                          <p:val>
                                            <p:strVal val="#ppt_y"/>
                                          </p:val>
                                        </p:tav>
                                      </p:tavLst>
                                    </p:anim>
                                  </p:childTnLst>
                                </p:cTn>
                              </p:par>
                              <p:par>
                                <p:cTn id="30" presetID="10" presetClass="entr" presetSubtype="0" fill="hold" grpId="0" nodeType="withEffect">
                                  <p:stCondLst>
                                    <p:cond delay="50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build="p">
        <p:tmplLst>
          <p:tmpl lvl="1">
            <p:tnLst>
              <p:par>
                <p:cTn presetID="2" presetClass="entr" presetSubtype="2" fill="hold" nodeType="withEffect">
                  <p:stCondLst>
                    <p:cond delay="0"/>
                  </p:stCondLst>
                  <p:childTnLst>
                    <p:set>
                      <p:cBhvr>
                        <p:cTn dur="1" fill="hold">
                          <p:stCondLst>
                            <p:cond delay="0"/>
                          </p:stCondLst>
                        </p:cTn>
                        <p:tgtEl>
                          <p:spTgt spid="15"/>
                        </p:tgtEl>
                        <p:attrNameLst>
                          <p:attrName>style.visibility</p:attrName>
                        </p:attrNameLst>
                      </p:cBhvr>
                      <p:to>
                        <p:strVal val="visible"/>
                      </p:to>
                    </p:set>
                    <p:anim calcmode="lin" valueType="num">
                      <p:cBhvr additive="base">
                        <p:cTn dur="500" fill="hold"/>
                        <p:tgtEl>
                          <p:spTgt spid="15"/>
                        </p:tgtEl>
                        <p:attrNameLst>
                          <p:attrName>ppt_x</p:attrName>
                        </p:attrNameLst>
                      </p:cBhvr>
                      <p:tavLst>
                        <p:tav tm="0">
                          <p:val>
                            <p:strVal val="1+#ppt_w/2"/>
                          </p:val>
                        </p:tav>
                        <p:tav tm="100000">
                          <p:val>
                            <p:strVal val="#ppt_x"/>
                          </p:val>
                        </p:tav>
                      </p:tavLst>
                    </p:anim>
                    <p:anim calcmode="lin" valueType="num">
                      <p:cBhvr additive="base">
                        <p:cTn dur="500" fill="hold"/>
                        <p:tgtEl>
                          <p:spTgt spid="15"/>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Media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1/10/2011</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6" name="Rectangle 5"/>
          <p:cNvSpPr/>
          <p:nvPr userDrawn="1"/>
        </p:nvSpPr>
        <p:spPr>
          <a:xfrm>
            <a:off x="595263" y="4800600"/>
            <a:ext cx="4873752"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Georgia" pitchFamily="18" charset="0"/>
            </a:endParaRPr>
          </a:p>
        </p:txBody>
      </p:sp>
      <p:sp>
        <p:nvSpPr>
          <p:cNvPr id="7" name="Title 1"/>
          <p:cNvSpPr>
            <a:spLocks noGrp="1"/>
          </p:cNvSpPr>
          <p:nvPr>
            <p:ph type="title"/>
          </p:nvPr>
        </p:nvSpPr>
        <p:spPr>
          <a:xfrm>
            <a:off x="606552" y="4800600"/>
            <a:ext cx="4809244" cy="566738"/>
          </a:xfrm>
        </p:spPr>
        <p:txBody>
          <a:bodyPr anchor="b">
            <a:normAutofit/>
          </a:bodyPr>
          <a:lstStyle>
            <a:lvl1pPr algn="ctr">
              <a:defRPr sz="1800" b="0" i="1">
                <a:solidFill>
                  <a:schemeClr val="bg1">
                    <a:lumMod val="85000"/>
                  </a:schemeClr>
                </a:solidFill>
                <a:latin typeface="Georgia" pitchFamily="18" charset="0"/>
              </a:defRPr>
            </a:lvl1pPr>
          </a:lstStyle>
          <a:p>
            <a:r>
              <a:rPr lang="en-US" smtClean="0"/>
              <a:t>Click to edit Master title style</a:t>
            </a:r>
            <a:endParaRPr lang="en-US" dirty="0"/>
          </a:p>
        </p:txBody>
      </p:sp>
      <p:sp>
        <p:nvSpPr>
          <p:cNvPr id="9" name="Media Placeholder 8"/>
          <p:cNvSpPr>
            <a:spLocks noGrp="1"/>
          </p:cNvSpPr>
          <p:nvPr>
            <p:ph type="media" sz="quarter" idx="13"/>
          </p:nvPr>
        </p:nvSpPr>
        <p:spPr>
          <a:xfrm>
            <a:off x="587022" y="838200"/>
            <a:ext cx="4873752" cy="3812822"/>
          </a:xfrm>
        </p:spPr>
        <p:txBody>
          <a:bodyPr/>
          <a:lstStyle>
            <a:lvl1pPr>
              <a:buNone/>
              <a:defRPr/>
            </a:lvl1pPr>
          </a:lstStyle>
          <a:p>
            <a:r>
              <a:rPr lang="en-US" smtClean="0"/>
              <a:t>Click icon to add media</a:t>
            </a:r>
            <a:endParaRPr lang="en-US" dirty="0"/>
          </a:p>
        </p:txBody>
      </p:sp>
      <p:sp>
        <p:nvSpPr>
          <p:cNvPr id="11" name="Text Placeholder 10"/>
          <p:cNvSpPr>
            <a:spLocks noGrp="1"/>
          </p:cNvSpPr>
          <p:nvPr>
            <p:ph type="body" sz="quarter" idx="14"/>
          </p:nvPr>
        </p:nvSpPr>
        <p:spPr>
          <a:xfrm>
            <a:off x="5776863" y="838200"/>
            <a:ext cx="2819400" cy="4636911"/>
          </a:xfrm>
        </p:spPr>
        <p:txBody>
          <a:bodyPr>
            <a:normAutofit/>
          </a:bodyPr>
          <a:lstStyle>
            <a:lvl1pPr marL="0" indent="0" algn="l">
              <a:buNone/>
              <a:defRPr sz="2400">
                <a:solidFill>
                  <a:schemeClr val="bg1"/>
                </a:solidFill>
              </a:defRPr>
            </a:lvl1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xmlns="" Requires="p14">
      <p:transition spd="slow" p14:dur="2000">
        <p:wipe/>
      </p:transition>
    </mc:Choice>
    <mc:Fallback>
      <p:transition spd="slow">
        <p:wip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Rectangle 7"/>
          <p:cNvSpPr/>
          <p:nvPr userDrawn="1"/>
        </p:nvSpPr>
        <p:spPr>
          <a:xfrm>
            <a:off x="1792800" y="4800600"/>
            <a:ext cx="5500800"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Georgia" pitchFamily="18" charset="0"/>
            </a:endParaRPr>
          </a:p>
        </p:txBody>
      </p:sp>
      <p:sp>
        <p:nvSpPr>
          <p:cNvPr id="2" name="Title 1"/>
          <p:cNvSpPr>
            <a:spLocks noGrp="1"/>
          </p:cNvSpPr>
          <p:nvPr>
            <p:ph type="title"/>
          </p:nvPr>
        </p:nvSpPr>
        <p:spPr>
          <a:xfrm>
            <a:off x="1792288" y="4800600"/>
            <a:ext cx="5486400" cy="566738"/>
          </a:xfrm>
        </p:spPr>
        <p:txBody>
          <a:bodyPr anchor="b">
            <a:normAutofit/>
          </a:bodyPr>
          <a:lstStyle>
            <a:lvl1pPr algn="ctr">
              <a:defRPr sz="1800" b="0" i="1">
                <a:solidFill>
                  <a:schemeClr val="bg1">
                    <a:lumMod val="85000"/>
                  </a:schemeClr>
                </a:solidFill>
                <a:latin typeface="Georgia" pitchFamily="18" charset="0"/>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792288" y="5562600"/>
            <a:ext cx="5486400" cy="609600"/>
          </a:xfrm>
        </p:spPr>
        <p:txBody>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1/10/2011</a:t>
            </a:fld>
            <a:endParaRPr lang="en-US" dirty="0"/>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and Vertical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58050E-B668-4FA7-85AD-C750C80A6E9B}" type="datetimeFigureOut">
              <a:rPr lang="en-US" smtClean="0"/>
              <a:pPr/>
              <a:t>1/10/2011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0D5ECE-8B49-45CD-BE81-EF81920D1969}" type="slidenum">
              <a:rPr lang="en-US" smtClean="0"/>
              <a:pPr/>
              <a:t>‹#›</a:t>
            </a:fld>
            <a:endParaRPr lang="en-US" dirty="0"/>
          </a:p>
        </p:txBody>
      </p:sp>
      <p:sp>
        <p:nvSpPr>
          <p:cNvPr id="14" name="Title 1"/>
          <p:cNvSpPr>
            <a:spLocks noGrp="1"/>
          </p:cNvSpPr>
          <p:nvPr>
            <p:ph type="title" hasCustomPrompt="1"/>
          </p:nvPr>
        </p:nvSpPr>
        <p:spPr>
          <a:xfrm>
            <a:off x="0" y="414867"/>
            <a:ext cx="5029200" cy="457200"/>
          </a:xfrm>
          <a:solidFill>
            <a:schemeClr val="tx1">
              <a:lumMod val="50000"/>
              <a:lumOff val="50000"/>
            </a:schemeClr>
          </a:solidFill>
        </p:spPr>
        <p:txBody>
          <a:bodyPr>
            <a:normAutofit/>
          </a:bodyPr>
          <a:lstStyle>
            <a:lvl1pPr algn="l">
              <a:defRPr lang="en-US" sz="2800" b="1" kern="1200" baseline="0" dirty="0">
                <a:solidFill>
                  <a:schemeClr val="bg1"/>
                </a:solidFill>
                <a:latin typeface="+mn-lt"/>
                <a:ea typeface="+mn-ea"/>
                <a:cs typeface="+mn-cs"/>
              </a:defRPr>
            </a:lvl1pPr>
          </a:lstStyle>
          <a:p>
            <a:r>
              <a:rPr lang="en-US" dirty="0" smtClean="0"/>
              <a:t>    Click to edit Master title style</a:t>
            </a:r>
            <a:endParaRPr lang="en-US"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7150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5105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1/10/2011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Blank">
    <p:bg>
      <p:bgRef idx="1001">
        <a:schemeClr val="bg1"/>
      </p:bgRef>
    </p:bg>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cstate="print"/>
          <a:srcRect l="2599" r="5874" b="5262"/>
          <a:stretch/>
        </p:blipFill>
        <p:spPr>
          <a:xfrm>
            <a:off x="3530" y="5867400"/>
            <a:ext cx="9144000" cy="1053694"/>
          </a:xfrm>
          <a:prstGeom prst="rect">
            <a:avLst/>
          </a:prstGeom>
        </p:spPr>
      </p:pic>
      <p:sp>
        <p:nvSpPr>
          <p:cNvPr id="2" name="Date Placeholder 1"/>
          <p:cNvSpPr>
            <a:spLocks noGrp="1"/>
          </p:cNvSpPr>
          <p:nvPr>
            <p:ph type="dt" sz="half" idx="10"/>
          </p:nvPr>
        </p:nvSpPr>
        <p:spPr/>
        <p:txBody>
          <a:bodyPr/>
          <a:lstStyle/>
          <a:p>
            <a:fld id="{2FF934E2-BBB6-4D34-BB01-078E9AA25260}" type="datetimeFigureOut">
              <a:rPr lang="en-US" smtClean="0"/>
              <a:pPr/>
              <a:t>1/10/2011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3820FCD-5F4C-4989-BE05-0A8208BCBC21}"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ppt_x"/>
                                          </p:val>
                                        </p:tav>
                                        <p:tav tm="100000">
                                          <p:val>
                                            <p:strVal val="#ppt_x"/>
                                          </p:val>
                                        </p:tav>
                                      </p:tavLst>
                                    </p:anim>
                                    <p:anim calcmode="lin" valueType="num">
                                      <p:cBhvr additive="base">
                                        <p:cTn id="8"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971800" y="1992354"/>
            <a:ext cx="5867400" cy="1970046"/>
          </a:xfrm>
        </p:spPr>
        <p:txBody>
          <a:bodyPr anchor="ctr">
            <a:normAutofit/>
          </a:bodyPr>
          <a:lstStyle>
            <a:lvl1pPr algn="l">
              <a:defRPr sz="3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381000" y="5105400"/>
            <a:ext cx="8229601" cy="375787"/>
          </a:xfrm>
        </p:spPr>
        <p:txBody>
          <a:bodyPr anchor="b">
            <a:normAutofit/>
          </a:bodyPr>
          <a:lstStyle>
            <a:lvl1pPr marL="0" indent="0" algn="r">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
        <p:nvSpPr>
          <p:cNvPr id="7" name="Oval 6"/>
          <p:cNvSpPr/>
          <p:nvPr userDrawn="1"/>
        </p:nvSpPr>
        <p:spPr>
          <a:xfrm>
            <a:off x="762000" y="1946209"/>
            <a:ext cx="2057400" cy="2057400"/>
          </a:xfrm>
          <a:prstGeom prst="ellipse">
            <a:avLst/>
          </a:prstGeom>
          <a:gradFill flip="none" rotWithShape="1">
            <a:gsLst>
              <a:gs pos="0">
                <a:srgbClr val="F39C29"/>
              </a:gs>
              <a:gs pos="50000">
                <a:srgbClr val="F7931D"/>
              </a:gs>
              <a:gs pos="100000">
                <a:srgbClr val="FF6600"/>
              </a:gs>
            </a:gsLst>
            <a:path path="circle">
              <a:fillToRect l="50000" t="50000" r="50000" b="50000"/>
            </a:path>
            <a:tileRect/>
          </a:gradFill>
          <a:ln w="8255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 name="Rectangle 7"/>
          <p:cNvSpPr/>
          <p:nvPr userDrawn="1"/>
        </p:nvSpPr>
        <p:spPr>
          <a:xfrm>
            <a:off x="8686800" y="526537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6600"/>
                </a:solidFill>
              </a:rPr>
              <a:t>           </a:t>
            </a:r>
            <a:endParaRPr lang="en-US" dirty="0">
              <a:solidFill>
                <a:srgbClr val="FF6600"/>
              </a:solidFill>
            </a:endParaRPr>
          </a:p>
        </p:txBody>
      </p:sp>
      <p:sp>
        <p:nvSpPr>
          <p:cNvPr id="9" name="Oval 8"/>
          <p:cNvSpPr/>
          <p:nvPr userDrawn="1"/>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3" cstate="print"/>
          <a:srcRect l="2599" r="5874" b="5262"/>
          <a:stretch/>
        </p:blipFill>
        <p:spPr>
          <a:xfrm>
            <a:off x="3530" y="5867400"/>
            <a:ext cx="9144000" cy="1053694"/>
          </a:xfrm>
          <a:prstGeom prst="rect">
            <a:avLst/>
          </a:prstGeom>
        </p:spPr>
      </p:pic>
      <p:sp>
        <p:nvSpPr>
          <p:cNvPr id="2" name="Title 1"/>
          <p:cNvSpPr>
            <a:spLocks noGrp="1"/>
          </p:cNvSpPr>
          <p:nvPr>
            <p:ph type="title"/>
          </p:nvPr>
        </p:nvSpPr>
        <p:spPr>
          <a:xfrm>
            <a:off x="436180" y="76200"/>
            <a:ext cx="8403020" cy="685800"/>
          </a:xfrm>
        </p:spPr>
        <p:txBody>
          <a:bodyPr anchor="ctr" anchorCtr="0">
            <a:normAutofit/>
          </a:bodyPr>
          <a:lstStyle>
            <a:lvl1pPr algn="l">
              <a:defRPr sz="3000" b="0">
                <a:solidFill>
                  <a:schemeClr val="tx1">
                    <a:lumMod val="85000"/>
                    <a:lumOff val="1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1/10/2011</a:t>
            </a:fld>
            <a:endParaRPr lang="en-US" dirty="0"/>
          </a:p>
        </p:txBody>
      </p:sp>
      <p:sp>
        <p:nvSpPr>
          <p:cNvPr id="5" name="Footer Placeholder 4"/>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ppt_x"/>
                                          </p:val>
                                        </p:tav>
                                        <p:tav tm="100000">
                                          <p:val>
                                            <p:strVal val="#ppt_x"/>
                                          </p:val>
                                        </p:tav>
                                      </p:tavLst>
                                    </p:anim>
                                    <p:anim calcmode="lin" valueType="num">
                                      <p:cBhvr additive="base">
                                        <p:cTn id="8"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Emph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1/10/2011</a:t>
            </a:fld>
            <a:endParaRPr lang="en-US" dirty="0"/>
          </a:p>
        </p:txBody>
      </p:sp>
      <p:sp>
        <p:nvSpPr>
          <p:cNvPr id="4" name="Footer Placeholder 3"/>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
        <p:nvSpPr>
          <p:cNvPr id="6" name="Content Placeholder 2"/>
          <p:cNvSpPr>
            <a:spLocks noGrp="1"/>
          </p:cNvSpPr>
          <p:nvPr>
            <p:ph idx="1"/>
          </p:nvPr>
        </p:nvSpPr>
        <p:spPr>
          <a:xfrm>
            <a:off x="457200" y="1600200"/>
            <a:ext cx="8229600" cy="4525963"/>
          </a:xfrm>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Two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0999" y="1"/>
            <a:ext cx="7068015" cy="838200"/>
          </a:xfrm>
        </p:spPr>
        <p:txBody>
          <a:bodyPr anchor="b">
            <a:normAutofit/>
          </a:bodyPr>
          <a:lstStyle>
            <a:lvl1pPr algn="l">
              <a:defRPr sz="2800">
                <a:solidFill>
                  <a:schemeClr val="bg1"/>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76402"/>
            <a:ext cx="4038600" cy="3971455"/>
          </a:xfrm>
        </p:spPr>
        <p:txBody>
          <a:bodyPr/>
          <a:lstStyle>
            <a:lvl1pPr>
              <a:defRPr sz="2800">
                <a:solidFill>
                  <a:schemeClr val="tx1">
                    <a:lumMod val="85000"/>
                    <a:lumOff val="15000"/>
                  </a:schemeClr>
                </a:solidFill>
              </a:defRPr>
            </a:lvl1pPr>
            <a:lvl2pPr>
              <a:defRPr sz="2400">
                <a:solidFill>
                  <a:schemeClr val="tx1">
                    <a:lumMod val="85000"/>
                    <a:lumOff val="15000"/>
                  </a:schemeClr>
                </a:solidFill>
              </a:defRPr>
            </a:lvl2pPr>
            <a:lvl3pPr>
              <a:defRPr sz="2000">
                <a:solidFill>
                  <a:schemeClr val="tx1">
                    <a:lumMod val="85000"/>
                    <a:lumOff val="15000"/>
                  </a:schemeClr>
                </a:solidFill>
              </a:defRPr>
            </a:lvl3pPr>
            <a:lvl4pPr>
              <a:defRPr sz="1800">
                <a:solidFill>
                  <a:schemeClr val="tx1">
                    <a:lumMod val="85000"/>
                    <a:lumOff val="15000"/>
                  </a:schemeClr>
                </a:solidFill>
              </a:defRPr>
            </a:lvl4pPr>
            <a:lvl5pPr>
              <a:defRPr sz="1800">
                <a:solidFill>
                  <a:schemeClr val="tx1">
                    <a:lumMod val="85000"/>
                    <a:lumOff val="15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6400"/>
            <a:ext cx="4038600" cy="3971454"/>
          </a:xfrm>
        </p:spPr>
        <p:txBody>
          <a:bodyPr/>
          <a:lstStyle>
            <a:lvl1pPr>
              <a:defRPr sz="2800">
                <a:solidFill>
                  <a:schemeClr val="tx1">
                    <a:lumMod val="85000"/>
                    <a:lumOff val="15000"/>
                  </a:schemeClr>
                </a:solidFill>
              </a:defRPr>
            </a:lvl1pPr>
            <a:lvl2pPr>
              <a:defRPr sz="2400">
                <a:solidFill>
                  <a:schemeClr val="tx1">
                    <a:lumMod val="85000"/>
                    <a:lumOff val="15000"/>
                  </a:schemeClr>
                </a:solidFill>
              </a:defRPr>
            </a:lvl2pPr>
            <a:lvl3pPr>
              <a:defRPr sz="2000">
                <a:solidFill>
                  <a:schemeClr val="tx1">
                    <a:lumMod val="85000"/>
                    <a:lumOff val="15000"/>
                  </a:schemeClr>
                </a:solidFill>
              </a:defRPr>
            </a:lvl3pPr>
            <a:lvl4pPr>
              <a:defRPr sz="1800">
                <a:solidFill>
                  <a:schemeClr val="tx1">
                    <a:lumMod val="85000"/>
                    <a:lumOff val="15000"/>
                  </a:schemeClr>
                </a:solidFill>
              </a:defRPr>
            </a:lvl4pPr>
            <a:lvl5pPr>
              <a:defRPr sz="1800">
                <a:solidFill>
                  <a:schemeClr val="tx1">
                    <a:lumMod val="85000"/>
                    <a:lumOff val="15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258050E-B668-4FA7-85AD-C750C80A6E9B}" type="datetimeFigureOut">
              <a:rPr lang="en-US" smtClean="0"/>
              <a:pPr/>
              <a:t>1/10/2011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40D5ECE-8B49-45CD-BE81-EF81920D1969}"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1/10/2011</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pic>
        <p:nvPicPr>
          <p:cNvPr id="6" name="Picture 5"/>
          <p:cNvPicPr>
            <a:picLocks noChangeAspect="1"/>
          </p:cNvPicPr>
          <p:nvPr userDrawn="1"/>
        </p:nvPicPr>
        <p:blipFill>
          <a:blip r:embed="rId3" cstate="print"/>
          <a:stretch>
            <a:fillRect/>
          </a:stretch>
        </p:blipFill>
        <p:spPr>
          <a:xfrm>
            <a:off x="0" y="762000"/>
            <a:ext cx="2445488" cy="2286000"/>
          </a:xfrm>
          <a:prstGeom prst="rect">
            <a:avLst/>
          </a:prstGeom>
        </p:spPr>
      </p:pic>
      <p:sp>
        <p:nvSpPr>
          <p:cNvPr id="2" name="Title 1"/>
          <p:cNvSpPr>
            <a:spLocks noGrp="1"/>
          </p:cNvSpPr>
          <p:nvPr>
            <p:ph type="title"/>
          </p:nvPr>
        </p:nvSpPr>
        <p:spPr>
          <a:xfrm>
            <a:off x="1124400" y="2077200"/>
            <a:ext cx="7010400" cy="1143000"/>
          </a:xfrm>
        </p:spPr>
        <p:txBody>
          <a:bodyPr/>
          <a:lstStyle>
            <a:lvl1pPr algn="l">
              <a:defRPr/>
            </a:lvl1pPr>
          </a:lstStyle>
          <a:p>
            <a:r>
              <a:rPr lang="en-US" smtClean="0"/>
              <a:t>Click to edit Master 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50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Only: Emph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58050E-B668-4FA7-85AD-C750C80A6E9B}" type="datetimeFigureOut">
              <a:rPr lang="en-US" smtClean="0"/>
              <a:pPr/>
              <a:t>1/10/2011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40D5ECE-8B49-45CD-BE81-EF81920D1969}" type="slidenum">
              <a:rPr lang="en-US" smtClean="0"/>
              <a:pPr/>
              <a:t>‹#›</a:t>
            </a:fld>
            <a:endParaRPr lang="en-US" dirty="0"/>
          </a:p>
        </p:txBody>
      </p:sp>
      <p:sp>
        <p:nvSpPr>
          <p:cNvPr id="6" name="Title 1"/>
          <p:cNvSpPr>
            <a:spLocks noGrp="1"/>
          </p:cNvSpPr>
          <p:nvPr>
            <p:ph type="title" hasCustomPrompt="1"/>
          </p:nvPr>
        </p:nvSpPr>
        <p:spPr>
          <a:xfrm>
            <a:off x="290400" y="3081000"/>
            <a:ext cx="8686800" cy="1095600"/>
          </a:xfrm>
        </p:spPr>
        <p:txBody>
          <a:bodyPr>
            <a:normAutofit/>
          </a:bodyPr>
          <a:lstStyle>
            <a:lvl1pPr algn="ctr">
              <a:defRPr lang="en-US" sz="4600" b="1" kern="1200" spc="-150" baseline="0" dirty="0" smtClean="0">
                <a:ln>
                  <a:gradFill>
                    <a:gsLst>
                      <a:gs pos="0">
                        <a:schemeClr val="bg1"/>
                      </a:gs>
                      <a:gs pos="50000">
                        <a:schemeClr val="bg1">
                          <a:lumMod val="75000"/>
                        </a:schemeClr>
                      </a:gs>
                    </a:gsLst>
                    <a:lin ang="5400000" scaled="0"/>
                  </a:gradFill>
                </a:ln>
                <a:gradFill>
                  <a:gsLst>
                    <a:gs pos="11000">
                      <a:schemeClr val="bg1">
                        <a:lumMod val="75000"/>
                      </a:schemeClr>
                    </a:gs>
                    <a:gs pos="91000">
                      <a:schemeClr val="bg1"/>
                    </a:gs>
                  </a:gsLst>
                  <a:lin ang="16200000" scaled="1"/>
                </a:gradFill>
                <a:effectLst>
                  <a:outerShdw blurRad="38100" algn="ctr" rotWithShape="0">
                    <a:prstClr val="black">
                      <a:alpha val="25000"/>
                    </a:prstClr>
                  </a:outerShdw>
                  <a:reflection blurRad="6350" stA="60000" endA="900" endPos="58000" dir="5400000" sy="-100000" algn="bl" rotWithShape="0"/>
                </a:effectLst>
                <a:latin typeface="+mn-lt"/>
                <a:ea typeface="+mn-ea"/>
                <a:cs typeface="+mn-cs"/>
              </a:defRPr>
            </a:lvl1pPr>
          </a:lstStyle>
          <a:p>
            <a:r>
              <a:rPr lang="en-US" dirty="0" smtClean="0"/>
              <a:t>Click to edit Master Title Style</a:t>
            </a:r>
            <a:endParaRPr lang="en-US" dirty="0"/>
          </a:p>
        </p:txBody>
      </p:sp>
      <p:sp>
        <p:nvSpPr>
          <p:cNvPr id="7" name="Text Placeholder 2"/>
          <p:cNvSpPr>
            <a:spLocks noGrp="1"/>
          </p:cNvSpPr>
          <p:nvPr>
            <p:ph type="body" idx="1"/>
          </p:nvPr>
        </p:nvSpPr>
        <p:spPr>
          <a:xfrm>
            <a:off x="283952" y="2424752"/>
            <a:ext cx="8694000" cy="639762"/>
          </a:xfrm>
        </p:spPr>
        <p:txBody>
          <a:bodyPr anchor="b">
            <a:normAutofit/>
          </a:bodyPr>
          <a:lstStyle>
            <a:lvl1pPr marL="0" indent="0" algn="ctr">
              <a:buNone/>
              <a:defRPr lang="en-US" sz="2800" kern="1200" dirty="0" smtClean="0">
                <a:solidFill>
                  <a:srgbClr val="2E507A">
                    <a:alpha val="81000"/>
                  </a:srgb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xmlns="" Requires="p14">
      <p:transition spd="slow" p14:dur="2000">
        <p:push dir="u"/>
      </p:transition>
    </mc:Choice>
    <mc:Fallback>
      <p:transition spd="slow">
        <p:push dir="u"/>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with Text ">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1/10/2011</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7" name="Rectangle 6"/>
          <p:cNvSpPr/>
          <p:nvPr userDrawn="1"/>
        </p:nvSpPr>
        <p:spPr>
          <a:xfrm>
            <a:off x="0" y="2895600"/>
            <a:ext cx="7543800" cy="2133600"/>
          </a:xfrm>
          <a:prstGeom prst="rect">
            <a:avLst/>
          </a:prstGeom>
          <a:gradFill flip="none" rotWithShape="1">
            <a:gsLst>
              <a:gs pos="63000">
                <a:schemeClr val="tx1">
                  <a:lumMod val="85000"/>
                  <a:lumOff val="15000"/>
                  <a:alpha val="49000"/>
                </a:schemeClr>
              </a:gs>
              <a:gs pos="100000">
                <a:schemeClr val="tx1">
                  <a:lumMod val="95000"/>
                  <a:lumOff val="5000"/>
                  <a:alpha val="56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itle 1"/>
          <p:cNvSpPr>
            <a:spLocks noGrp="1"/>
          </p:cNvSpPr>
          <p:nvPr>
            <p:ph type="title"/>
          </p:nvPr>
        </p:nvSpPr>
        <p:spPr>
          <a:xfrm>
            <a:off x="414867" y="3200400"/>
            <a:ext cx="7010400" cy="1676400"/>
          </a:xfrm>
        </p:spPr>
        <p:txBody>
          <a:bodyPr>
            <a:normAutofit/>
          </a:bodyPr>
          <a:lstStyle>
            <a:lvl1pPr marL="0" algn="l" defTabSz="914400" rtl="0" eaLnBrk="1" latinLnBrk="0" hangingPunct="1">
              <a:defRPr lang="en-US" sz="4000" kern="1200" dirty="0">
                <a:solidFill>
                  <a:schemeClr val="bg1"/>
                </a:solidFill>
                <a:latin typeface="+mn-lt"/>
                <a:ea typeface="+mn-ea"/>
                <a:cs typeface="+mn-cs"/>
              </a:defRPr>
            </a:lvl1pPr>
          </a:lstStyle>
          <a:p>
            <a:r>
              <a:rPr lang="en-US" smtClean="0"/>
              <a:t>Click to edit Master title style</a:t>
            </a:r>
            <a:endParaRPr lang="en-US" dirty="0"/>
          </a:p>
        </p:txBody>
      </p:sp>
      <p:sp>
        <p:nvSpPr>
          <p:cNvPr id="10" name="Text Placeholder 15"/>
          <p:cNvSpPr>
            <a:spLocks noGrp="1"/>
          </p:cNvSpPr>
          <p:nvPr>
            <p:ph type="body" sz="quarter" idx="14" hasCustomPrompt="1"/>
          </p:nvPr>
        </p:nvSpPr>
        <p:spPr>
          <a:xfrm>
            <a:off x="4648200" y="664780"/>
            <a:ext cx="4191000" cy="381000"/>
          </a:xfrm>
        </p:spPr>
        <p:txBody>
          <a:bodyPr>
            <a:normAutofit/>
          </a:bodyPr>
          <a:lstStyle>
            <a:lvl1pPr algn="r">
              <a:buNone/>
              <a:defRPr lang="en-US" sz="1800" b="1" kern="1200" dirty="0" smtClean="0">
                <a:solidFill>
                  <a:schemeClr val="bg1">
                    <a:lumMod val="65000"/>
                  </a:schemeClr>
                </a:solidFill>
                <a:latin typeface="Calibri" pitchFamily="34" charset="0"/>
                <a:ea typeface="+mn-ea"/>
                <a:cs typeface="+mn-cs"/>
              </a:defRPr>
            </a:lvl1pPr>
          </a:lstStyle>
          <a:p>
            <a:pPr lvl="0"/>
            <a:r>
              <a:rPr lang="en-US" dirty="0"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p14:vortex/>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75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125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utoUpdateAnimBg="0"/>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3008313" cy="82550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803650" y="609600"/>
            <a:ext cx="5111750" cy="5334000"/>
          </a:xfrm>
        </p:spPr>
        <p:txBody>
          <a:bodyPr/>
          <a:lstStyle>
            <a:lvl1pPr>
              <a:defRPr sz="2800">
                <a:solidFill>
                  <a:schemeClr val="bg1"/>
                </a:solidFill>
              </a:defRPr>
            </a:lvl1pPr>
            <a:lvl2pPr>
              <a:defRPr sz="2800">
                <a:solidFill>
                  <a:schemeClr val="bg1"/>
                </a:solidFill>
              </a:defRPr>
            </a:lvl2pPr>
            <a:lvl3pPr>
              <a:defRPr sz="2400">
                <a:solidFill>
                  <a:schemeClr val="bg1"/>
                </a:solidFill>
              </a:defRPr>
            </a:lvl3pPr>
            <a:lvl4pPr>
              <a:defRPr sz="2000">
                <a:solidFill>
                  <a:schemeClr val="bg1"/>
                </a:solidFill>
              </a:defRPr>
            </a:lvl4pPr>
            <a:lvl5pPr>
              <a:defRPr sz="2000">
                <a:solidFill>
                  <a:schemeClr val="bg1"/>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28600" y="1435101"/>
            <a:ext cx="3008313" cy="3822699"/>
          </a:xfrm>
        </p:spPr>
        <p:txBody>
          <a:bodyPr/>
          <a:lstStyle>
            <a:lvl1pPr marL="0" indent="0">
              <a:buNone/>
              <a:defRPr sz="1400">
                <a:solidFill>
                  <a:schemeClr val="tx1">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1/10/2011</a:t>
            </a:fld>
            <a:endParaRPr lang="en-US" dirty="0"/>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6" cstate="print"/>
          <a:srcRect l="2599" r="5874" b="5262"/>
          <a:stretch/>
        </p:blipFill>
        <p:spPr>
          <a:xfrm>
            <a:off x="3530" y="5867400"/>
            <a:ext cx="9144000" cy="1053694"/>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58050E-B668-4FA7-85AD-C750C80A6E9B}" type="datetimeFigureOut">
              <a:rPr lang="en-US" smtClean="0"/>
              <a:pPr/>
              <a:t>1/10/2011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0D5ECE-8B49-45CD-BE81-EF81920D1969}" type="slidenum">
              <a:rPr lang="en-US" smtClean="0"/>
              <a:pPr/>
              <a:t>‹#›</a:t>
            </a:fld>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61" r:id="rId4"/>
    <p:sldLayoutId id="2147483652" r:id="rId5"/>
    <p:sldLayoutId id="2147483654" r:id="rId6"/>
    <p:sldLayoutId id="2147483655" r:id="rId7"/>
    <p:sldLayoutId id="2147483660" r:id="rId8"/>
    <p:sldLayoutId id="2147483656" r:id="rId9"/>
    <p:sldLayoutId id="2147483676" r:id="rId10"/>
    <p:sldLayoutId id="2147483657" r:id="rId11"/>
    <p:sldLayoutId id="2147483658" r:id="rId12"/>
    <p:sldLayoutId id="2147483659" r:id="rId13"/>
    <p:sldLayoutId id="2147483663" r:id="rId14"/>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image" Target="../media/image22.png"/></Relationships>
</file>

<file path=ppt/slides/_rels/slide1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notesSlide" Target="../notesSlides/notesSlide15.xml"/><Relationship Id="rId7" Type="http://schemas.openxmlformats.org/officeDocument/2006/relationships/image" Target="../media/image5.jpeg"/><Relationship Id="rId2" Type="http://schemas.openxmlformats.org/officeDocument/2006/relationships/slideLayout" Target="../slideLayouts/slideLayout14.xml"/><Relationship Id="rId1" Type="http://schemas.openxmlformats.org/officeDocument/2006/relationships/tags" Target="../tags/tag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4.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4"/>
          </p:nvPr>
        </p:nvSpPr>
        <p:spPr>
          <a:xfrm>
            <a:off x="3733800" y="1316420"/>
            <a:ext cx="4953000" cy="1416269"/>
          </a:xfrm>
        </p:spPr>
        <p:txBody>
          <a:bodyPr>
            <a:normAutofit/>
          </a:bodyPr>
          <a:lstStyle/>
          <a:p>
            <a:r>
              <a:rPr lang="en-US" dirty="0" err="1" smtClean="0"/>
              <a:t>Profesor</a:t>
            </a:r>
            <a:r>
              <a:rPr lang="en-US" dirty="0" smtClean="0"/>
              <a:t>. </a:t>
            </a:r>
            <a:r>
              <a:rPr lang="en-US" dirty="0" err="1" smtClean="0"/>
              <a:t>Srdjan</a:t>
            </a:r>
            <a:r>
              <a:rPr lang="en-US" dirty="0" smtClean="0"/>
              <a:t> </a:t>
            </a:r>
            <a:r>
              <a:rPr lang="en-US" dirty="0" err="1" smtClean="0"/>
              <a:t>Vukmirovic</a:t>
            </a:r>
            <a:endParaRPr lang="en-US" dirty="0" smtClean="0"/>
          </a:p>
          <a:p>
            <a:r>
              <a:rPr lang="en-US" dirty="0" err="1" smtClean="0"/>
              <a:t>Asistent</a:t>
            </a:r>
            <a:r>
              <a:rPr lang="en-US" dirty="0" smtClean="0"/>
              <a:t>. </a:t>
            </a:r>
            <a:r>
              <a:rPr lang="en-US" dirty="0" err="1" smtClean="0"/>
              <a:t>Tijana</a:t>
            </a:r>
            <a:r>
              <a:rPr lang="en-US" dirty="0" smtClean="0"/>
              <a:t> </a:t>
            </a:r>
            <a:r>
              <a:rPr lang="en-US" dirty="0" err="1" smtClean="0"/>
              <a:t>Sukilovic</a:t>
            </a:r>
            <a:endParaRPr lang="en-US" dirty="0" smtClean="0"/>
          </a:p>
        </p:txBody>
      </p:sp>
      <p:sp>
        <p:nvSpPr>
          <p:cNvPr id="5" name="Title 4"/>
          <p:cNvSpPr>
            <a:spLocks noGrp="1"/>
          </p:cNvSpPr>
          <p:nvPr>
            <p:ph type="title"/>
          </p:nvPr>
        </p:nvSpPr>
        <p:spPr>
          <a:xfrm>
            <a:off x="228600" y="3048000"/>
            <a:ext cx="7239000" cy="1828800"/>
          </a:xfrm>
        </p:spPr>
        <p:txBody>
          <a:bodyPr>
            <a:normAutofit/>
          </a:bodyPr>
          <a:lstStyle/>
          <a:p>
            <a:pPr algn="l"/>
            <a:r>
              <a:rPr lang="en-US" sz="2400" b="0" dirty="0" err="1" smtClean="0">
                <a:solidFill>
                  <a:srgbClr val="7BCF27"/>
                </a:solidFill>
                <a:latin typeface="Calibri" pitchFamily="34" charset="0"/>
              </a:rPr>
              <a:t>Geometrija</a:t>
            </a:r>
            <a:r>
              <a:rPr lang="en-US" sz="2400" b="0" dirty="0">
                <a:solidFill>
                  <a:srgbClr val="262626"/>
                </a:solidFill>
              </a:rPr>
              <a:t/>
            </a:r>
            <a:br>
              <a:rPr lang="en-US" sz="2400" b="0" dirty="0">
                <a:solidFill>
                  <a:srgbClr val="262626"/>
                </a:solidFill>
              </a:rPr>
            </a:br>
            <a:r>
              <a:rPr lang="en-US" sz="5600" b="0" dirty="0" err="1" smtClean="0">
                <a:solidFill>
                  <a:prstClr val="white"/>
                </a:solidFill>
              </a:rPr>
              <a:t>Presek</a:t>
            </a:r>
            <a:r>
              <a:rPr lang="en-US" sz="5600" b="0" dirty="0" smtClean="0">
                <a:solidFill>
                  <a:prstClr val="white"/>
                </a:solidFill>
              </a:rPr>
              <a:t> </a:t>
            </a:r>
            <a:r>
              <a:rPr lang="en-US" sz="5600" b="0" dirty="0" err="1" smtClean="0">
                <a:solidFill>
                  <a:prstClr val="white"/>
                </a:solidFill>
              </a:rPr>
              <a:t>linija</a:t>
            </a:r>
            <a:r>
              <a:rPr lang="en-US" sz="5600" b="0" dirty="0" smtClean="0">
                <a:solidFill>
                  <a:prstClr val="white"/>
                </a:solidFill>
              </a:rPr>
              <a:t> </a:t>
            </a:r>
            <a:r>
              <a:rPr lang="en-US" sz="5600" b="0" dirty="0" err="1" smtClean="0">
                <a:solidFill>
                  <a:prstClr val="white"/>
                </a:solidFill>
              </a:rPr>
              <a:t>i</a:t>
            </a:r>
            <a:r>
              <a:rPr lang="en-US" sz="5600" b="0" dirty="0" smtClean="0">
                <a:solidFill>
                  <a:prstClr val="white"/>
                </a:solidFill>
              </a:rPr>
              <a:t> </a:t>
            </a:r>
            <a:r>
              <a:rPr lang="en-US" sz="5600" b="0" dirty="0" err="1" smtClean="0">
                <a:solidFill>
                  <a:prstClr val="white"/>
                </a:solidFill>
              </a:rPr>
              <a:t>krugova</a:t>
            </a:r>
            <a:endParaRPr lang="en-US" sz="5600" b="0" dirty="0"/>
          </a:p>
        </p:txBody>
      </p:sp>
      <p:sp>
        <p:nvSpPr>
          <p:cNvPr id="2" name="TextBox 1"/>
          <p:cNvSpPr txBox="1"/>
          <p:nvPr/>
        </p:nvSpPr>
        <p:spPr>
          <a:xfrm>
            <a:off x="10653546" y="2622090"/>
            <a:ext cx="184666" cy="369332"/>
          </a:xfrm>
          <a:prstGeom prst="rect">
            <a:avLst/>
          </a:prstGeom>
          <a:noFill/>
        </p:spPr>
        <p:txBody>
          <a:bodyPr wrap="none" rtlCol="0">
            <a:spAutoFit/>
          </a:bodyPr>
          <a:lstStyle/>
          <a:p>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pPr lvl="0">
              <a:spcBef>
                <a:spcPts val="0"/>
              </a:spcBef>
            </a:pPr>
            <a:r>
              <a:rPr lang="en-US" sz="2800" b="1" dirty="0" err="1" smtClean="0">
                <a:solidFill>
                  <a:prstClr val="black">
                    <a:lumMod val="85000"/>
                    <a:lumOff val="15000"/>
                  </a:prstClr>
                </a:solidFill>
                <a:latin typeface="+mn-lt"/>
                <a:ea typeface="+mn-ea"/>
                <a:cs typeface="+mn-cs"/>
              </a:rPr>
              <a:t>Presek</a:t>
            </a:r>
            <a:r>
              <a:rPr lang="en-US" sz="2800" b="1" dirty="0" smtClean="0">
                <a:solidFill>
                  <a:prstClr val="black">
                    <a:lumMod val="85000"/>
                    <a:lumOff val="15000"/>
                  </a:prstClr>
                </a:solidFill>
                <a:latin typeface="+mn-lt"/>
                <a:ea typeface="+mn-ea"/>
                <a:cs typeface="+mn-cs"/>
              </a:rPr>
              <a:t> </a:t>
            </a:r>
            <a:r>
              <a:rPr lang="en-US" sz="2800" b="1" dirty="0" err="1" smtClean="0">
                <a:solidFill>
                  <a:prstClr val="black">
                    <a:lumMod val="85000"/>
                    <a:lumOff val="15000"/>
                  </a:prstClr>
                </a:solidFill>
                <a:latin typeface="+mn-lt"/>
                <a:ea typeface="+mn-ea"/>
                <a:cs typeface="+mn-cs"/>
              </a:rPr>
              <a:t>krugova</a:t>
            </a:r>
            <a:r>
              <a:rPr lang="en-US" sz="2800" b="1" dirty="0" smtClean="0">
                <a:solidFill>
                  <a:prstClr val="black">
                    <a:lumMod val="85000"/>
                    <a:lumOff val="15000"/>
                  </a:prstClr>
                </a:solidFill>
                <a:latin typeface="+mn-lt"/>
                <a:ea typeface="+mn-ea"/>
                <a:cs typeface="+mn-cs"/>
              </a:rPr>
              <a:t> (</a:t>
            </a:r>
            <a:r>
              <a:rPr lang="en-US" sz="2800" b="1" dirty="0" err="1" smtClean="0">
                <a:solidFill>
                  <a:prstClr val="black">
                    <a:lumMod val="85000"/>
                    <a:lumOff val="15000"/>
                  </a:prstClr>
                </a:solidFill>
                <a:latin typeface="+mn-lt"/>
                <a:ea typeface="+mn-ea"/>
                <a:cs typeface="+mn-cs"/>
              </a:rPr>
              <a:t>potencija</a:t>
            </a:r>
            <a:r>
              <a:rPr lang="en-US" sz="2800" b="1" dirty="0" smtClean="0">
                <a:solidFill>
                  <a:prstClr val="black">
                    <a:lumMod val="85000"/>
                    <a:lumOff val="15000"/>
                  </a:prstClr>
                </a:solidFill>
                <a:latin typeface="+mn-lt"/>
                <a:ea typeface="+mn-ea"/>
                <a:cs typeface="+mn-cs"/>
              </a:rPr>
              <a:t>)</a:t>
            </a:r>
            <a:endParaRPr lang="en-US" dirty="0">
              <a:latin typeface="+mn-lt"/>
            </a:endParaRPr>
          </a:p>
        </p:txBody>
      </p:sp>
      <p:sp>
        <p:nvSpPr>
          <p:cNvPr id="43" name="TextBox 42"/>
          <p:cNvSpPr txBox="1"/>
          <p:nvPr/>
        </p:nvSpPr>
        <p:spPr>
          <a:xfrm>
            <a:off x="11170937" y="987693"/>
            <a:ext cx="184666" cy="369332"/>
          </a:xfrm>
          <a:prstGeom prst="rect">
            <a:avLst/>
          </a:prstGeom>
          <a:noFill/>
        </p:spPr>
        <p:txBody>
          <a:bodyPr wrap="none" rtlCol="0">
            <a:spAutoFit/>
          </a:bodyPr>
          <a:lstStyle/>
          <a:p>
            <a:endParaRPr lang="en-US" dirty="0"/>
          </a:p>
        </p:txBody>
      </p:sp>
      <p:sp>
        <p:nvSpPr>
          <p:cNvPr id="8" name="TextBox 7"/>
          <p:cNvSpPr txBox="1"/>
          <p:nvPr/>
        </p:nvSpPr>
        <p:spPr>
          <a:xfrm>
            <a:off x="324999" y="1168400"/>
            <a:ext cx="6609201" cy="369332"/>
          </a:xfrm>
          <a:prstGeom prst="rect">
            <a:avLst/>
          </a:prstGeom>
          <a:noFill/>
        </p:spPr>
        <p:txBody>
          <a:bodyPr wrap="none" rtlCol="0">
            <a:spAutoFit/>
          </a:bodyPr>
          <a:lstStyle/>
          <a:p>
            <a:r>
              <a:rPr lang="en-US" dirty="0" err="1" smtClean="0"/>
              <a:t>Uvodi</a:t>
            </a:r>
            <a:r>
              <a:rPr lang="en-US" dirty="0" smtClean="0"/>
              <a:t> se </a:t>
            </a:r>
            <a:r>
              <a:rPr lang="en-US" dirty="0" err="1" smtClean="0"/>
              <a:t>nekoliko</a:t>
            </a:r>
            <a:r>
              <a:rPr lang="en-US" dirty="0" smtClean="0"/>
              <a:t> </a:t>
            </a:r>
            <a:r>
              <a:rPr lang="en-US" dirty="0" err="1" smtClean="0"/>
              <a:t>novih</a:t>
            </a:r>
            <a:r>
              <a:rPr lang="en-US" dirty="0" smtClean="0"/>
              <a:t> </a:t>
            </a:r>
            <a:r>
              <a:rPr lang="en-US" dirty="0" err="1" smtClean="0"/>
              <a:t>pojmova</a:t>
            </a:r>
            <a:r>
              <a:rPr lang="en-US" dirty="0" smtClean="0"/>
              <a:t> I </a:t>
            </a:r>
            <a:r>
              <a:rPr lang="en-US" dirty="0" err="1" smtClean="0"/>
              <a:t>teorema</a:t>
            </a:r>
            <a:r>
              <a:rPr lang="en-US" dirty="0" smtClean="0"/>
              <a:t> </a:t>
            </a:r>
            <a:r>
              <a:rPr lang="en-US" dirty="0" err="1" smtClean="0"/>
              <a:t>radi</a:t>
            </a:r>
            <a:r>
              <a:rPr lang="en-US" dirty="0" smtClean="0"/>
              <a:t> </a:t>
            </a:r>
            <a:r>
              <a:rPr lang="en-US" dirty="0" err="1" smtClean="0"/>
              <a:t>boljeg</a:t>
            </a:r>
            <a:r>
              <a:rPr lang="en-US" dirty="0" smtClean="0"/>
              <a:t> </a:t>
            </a:r>
            <a:r>
              <a:rPr lang="en-US" dirty="0" err="1" smtClean="0"/>
              <a:t>razumevanja</a:t>
            </a:r>
            <a:r>
              <a:rPr lang="en-US" dirty="0"/>
              <a:t>.</a:t>
            </a:r>
            <a:endParaRPr lang="en-US" dirty="0" smtClean="0"/>
          </a:p>
        </p:txBody>
      </p:sp>
      <p:pic>
        <p:nvPicPr>
          <p:cNvPr id="5" name="Picture 4"/>
          <p:cNvPicPr>
            <a:picLocks noChangeAspect="1"/>
          </p:cNvPicPr>
          <p:nvPr/>
        </p:nvPicPr>
        <p:blipFill>
          <a:blip r:embed="rId3"/>
          <a:stretch>
            <a:fillRect/>
          </a:stretch>
        </p:blipFill>
        <p:spPr>
          <a:xfrm>
            <a:off x="825500" y="1752600"/>
            <a:ext cx="5422900" cy="2235200"/>
          </a:xfrm>
          <a:prstGeom prst="rect">
            <a:avLst/>
          </a:prstGeom>
        </p:spPr>
      </p:pic>
      <p:sp>
        <p:nvSpPr>
          <p:cNvPr id="20" name="TextBox 19"/>
          <p:cNvSpPr txBox="1"/>
          <p:nvPr/>
        </p:nvSpPr>
        <p:spPr>
          <a:xfrm>
            <a:off x="160200" y="4078069"/>
            <a:ext cx="8983800" cy="646331"/>
          </a:xfrm>
          <a:prstGeom prst="rect">
            <a:avLst/>
          </a:prstGeom>
          <a:noFill/>
        </p:spPr>
        <p:txBody>
          <a:bodyPr wrap="none" rtlCol="0">
            <a:spAutoFit/>
          </a:bodyPr>
          <a:lstStyle/>
          <a:p>
            <a:r>
              <a:rPr lang="en-US" dirty="0" err="1" smtClean="0"/>
              <a:t>Teorema</a:t>
            </a:r>
            <a:r>
              <a:rPr lang="en-US" dirty="0" smtClean="0"/>
              <a:t> 1. </a:t>
            </a:r>
            <a:r>
              <a:rPr lang="en-US" dirty="0" err="1" smtClean="0"/>
              <a:t>Potencija</a:t>
            </a:r>
            <a:r>
              <a:rPr lang="en-US" dirty="0" smtClean="0"/>
              <a:t> </a:t>
            </a:r>
            <a:r>
              <a:rPr lang="en-US" dirty="0" err="1" smtClean="0"/>
              <a:t>tacke</a:t>
            </a:r>
            <a:r>
              <a:rPr lang="en-US" dirty="0" smtClean="0"/>
              <a:t> u </a:t>
            </a:r>
            <a:r>
              <a:rPr lang="en-US" dirty="0" err="1" smtClean="0"/>
              <a:t>odnosu</a:t>
            </a:r>
            <a:r>
              <a:rPr lang="en-US" dirty="0" smtClean="0"/>
              <a:t> </a:t>
            </a:r>
            <a:r>
              <a:rPr lang="en-US" dirty="0" err="1" smtClean="0"/>
              <a:t>na</a:t>
            </a:r>
            <a:r>
              <a:rPr lang="en-US" dirty="0" smtClean="0"/>
              <a:t> </a:t>
            </a:r>
            <a:r>
              <a:rPr lang="en-US" dirty="0" err="1" smtClean="0"/>
              <a:t>krug</a:t>
            </a:r>
            <a:r>
              <a:rPr lang="en-US" dirty="0" smtClean="0"/>
              <a:t> </a:t>
            </a:r>
            <a:r>
              <a:rPr lang="en-US" dirty="0" err="1" smtClean="0"/>
              <a:t>jednaka</a:t>
            </a:r>
            <a:r>
              <a:rPr lang="en-US" dirty="0" smtClean="0"/>
              <a:t> je </a:t>
            </a:r>
            <a:r>
              <a:rPr lang="en-US" dirty="0" err="1" smtClean="0"/>
              <a:t>kvadratu</a:t>
            </a:r>
            <a:r>
              <a:rPr lang="en-US" dirty="0" smtClean="0"/>
              <a:t> </a:t>
            </a:r>
            <a:r>
              <a:rPr lang="en-US" dirty="0" err="1" smtClean="0"/>
              <a:t>odsecka</a:t>
            </a:r>
            <a:r>
              <a:rPr lang="en-US" dirty="0" smtClean="0"/>
              <a:t> </a:t>
            </a:r>
            <a:r>
              <a:rPr lang="en-US" dirty="0" err="1" smtClean="0"/>
              <a:t>tangente</a:t>
            </a:r>
            <a:r>
              <a:rPr lang="en-US" dirty="0" smtClean="0"/>
              <a:t> </a:t>
            </a:r>
            <a:r>
              <a:rPr lang="en-US" dirty="0" err="1" smtClean="0"/>
              <a:t>povucene</a:t>
            </a:r>
            <a:endParaRPr lang="en-US" dirty="0" smtClean="0"/>
          </a:p>
          <a:p>
            <a:r>
              <a:rPr lang="en-US" dirty="0" err="1" smtClean="0"/>
              <a:t>Iz</a:t>
            </a:r>
            <a:r>
              <a:rPr lang="en-US" dirty="0" smtClean="0"/>
              <a:t> date </a:t>
            </a:r>
            <a:r>
              <a:rPr lang="en-US" dirty="0" err="1" smtClean="0"/>
              <a:t>tacke</a:t>
            </a:r>
            <a:r>
              <a:rPr lang="en-US" dirty="0" smtClean="0"/>
              <a:t> </a:t>
            </a:r>
            <a:r>
              <a:rPr lang="en-US" dirty="0" err="1" smtClean="0"/>
              <a:t>na</a:t>
            </a:r>
            <a:r>
              <a:rPr lang="en-US" dirty="0" smtClean="0"/>
              <a:t> </a:t>
            </a:r>
            <a:r>
              <a:rPr lang="en-US" dirty="0" err="1" smtClean="0"/>
              <a:t>krug</a:t>
            </a:r>
            <a:r>
              <a:rPr lang="en-US" dirty="0" smtClean="0"/>
              <a:t>.</a:t>
            </a:r>
          </a:p>
        </p:txBody>
      </p:sp>
      <p:sp>
        <p:nvSpPr>
          <p:cNvPr id="14" name="TextBox 13"/>
          <p:cNvSpPr txBox="1"/>
          <p:nvPr/>
        </p:nvSpPr>
        <p:spPr>
          <a:xfrm>
            <a:off x="6015323" y="2667000"/>
            <a:ext cx="1868683" cy="369332"/>
          </a:xfrm>
          <a:prstGeom prst="rect">
            <a:avLst/>
          </a:prstGeom>
          <a:noFill/>
        </p:spPr>
        <p:txBody>
          <a:bodyPr wrap="none" rtlCol="0">
            <a:spAutoFit/>
          </a:bodyPr>
          <a:lstStyle/>
          <a:p>
            <a:r>
              <a:rPr lang="en-US" dirty="0" smtClean="0"/>
              <a:t>M</a:t>
            </a:r>
            <a:r>
              <a:rPr lang="en-US" baseline="-25000" dirty="0" smtClean="0"/>
              <a:t>0</a:t>
            </a:r>
            <a:r>
              <a:rPr lang="en-US" dirty="0" smtClean="0"/>
              <a:t>M</a:t>
            </a:r>
            <a:r>
              <a:rPr lang="en-US" baseline="-25000" dirty="0" smtClean="0"/>
              <a:t>1</a:t>
            </a:r>
            <a:r>
              <a:rPr lang="en-US" dirty="0" smtClean="0"/>
              <a:t> * M</a:t>
            </a:r>
            <a:r>
              <a:rPr lang="en-US" baseline="-25000" dirty="0" smtClean="0"/>
              <a:t>0</a:t>
            </a:r>
            <a:r>
              <a:rPr lang="en-US" dirty="0" smtClean="0"/>
              <a:t>M</a:t>
            </a:r>
            <a:r>
              <a:rPr lang="en-US" baseline="-25000" dirty="0" smtClean="0"/>
              <a:t>2</a:t>
            </a:r>
            <a:r>
              <a:rPr lang="en-US" dirty="0" smtClean="0"/>
              <a:t> = k</a:t>
            </a:r>
            <a:endParaRPr lang="en-US" dirty="0"/>
          </a:p>
        </p:txBody>
      </p:sp>
      <p:sp>
        <p:nvSpPr>
          <p:cNvPr id="15" name="TextBox 14"/>
          <p:cNvSpPr txBox="1"/>
          <p:nvPr/>
        </p:nvSpPr>
        <p:spPr>
          <a:xfrm>
            <a:off x="431800" y="5080000"/>
            <a:ext cx="8162361" cy="923330"/>
          </a:xfrm>
          <a:prstGeom prst="rect">
            <a:avLst/>
          </a:prstGeom>
          <a:noFill/>
        </p:spPr>
        <p:txBody>
          <a:bodyPr wrap="none" rtlCol="0">
            <a:spAutoFit/>
          </a:bodyPr>
          <a:lstStyle/>
          <a:p>
            <a:r>
              <a:rPr lang="en-US" dirty="0" smtClean="0"/>
              <a:t>K je </a:t>
            </a:r>
            <a:r>
              <a:rPr lang="en-US" dirty="0" err="1" smtClean="0"/>
              <a:t>pozitivno</a:t>
            </a:r>
            <a:r>
              <a:rPr lang="en-US" dirty="0" smtClean="0"/>
              <a:t> </a:t>
            </a:r>
            <a:r>
              <a:rPr lang="en-US" dirty="0" err="1" smtClean="0"/>
              <a:t>za</a:t>
            </a:r>
            <a:r>
              <a:rPr lang="en-US" dirty="0" smtClean="0"/>
              <a:t> </a:t>
            </a:r>
            <a:r>
              <a:rPr lang="en-US" dirty="0" err="1" smtClean="0"/>
              <a:t>tacku</a:t>
            </a:r>
            <a:r>
              <a:rPr lang="en-US" dirty="0" smtClean="0"/>
              <a:t> M</a:t>
            </a:r>
            <a:r>
              <a:rPr lang="en-US" baseline="-25000" dirty="0" smtClean="0"/>
              <a:t>0</a:t>
            </a:r>
            <a:r>
              <a:rPr lang="en-US" dirty="0" smtClean="0"/>
              <a:t> van </a:t>
            </a:r>
            <a:r>
              <a:rPr lang="en-US" dirty="0" err="1" smtClean="0"/>
              <a:t>kruga</a:t>
            </a:r>
            <a:r>
              <a:rPr lang="en-US" dirty="0" smtClean="0"/>
              <a:t>; </a:t>
            </a:r>
            <a:r>
              <a:rPr lang="en-US" dirty="0" err="1" smtClean="0"/>
              <a:t>duzi</a:t>
            </a:r>
            <a:r>
              <a:rPr lang="en-US" dirty="0" smtClean="0"/>
              <a:t> M</a:t>
            </a:r>
            <a:r>
              <a:rPr lang="en-US" baseline="-25000" dirty="0" smtClean="0"/>
              <a:t>0</a:t>
            </a:r>
            <a:r>
              <a:rPr lang="en-US" dirty="0" smtClean="0"/>
              <a:t>M</a:t>
            </a:r>
            <a:r>
              <a:rPr lang="en-US" baseline="-25000" dirty="0" smtClean="0"/>
              <a:t>1</a:t>
            </a:r>
            <a:r>
              <a:rPr lang="en-US" dirty="0" smtClean="0"/>
              <a:t> I M</a:t>
            </a:r>
            <a:r>
              <a:rPr lang="en-US" baseline="-25000" dirty="0" smtClean="0"/>
              <a:t>0</a:t>
            </a:r>
            <a:r>
              <a:rPr lang="en-US" dirty="0" smtClean="0"/>
              <a:t>M</a:t>
            </a:r>
            <a:r>
              <a:rPr lang="en-US" baseline="-25000" dirty="0" smtClean="0"/>
              <a:t>2</a:t>
            </a:r>
            <a:r>
              <a:rPr lang="en-US" dirty="0" smtClean="0"/>
              <a:t> </a:t>
            </a:r>
            <a:r>
              <a:rPr lang="en-US" dirty="0" err="1" smtClean="0"/>
              <a:t>imaju</a:t>
            </a:r>
            <a:r>
              <a:rPr lang="en-US" dirty="0" smtClean="0"/>
              <a:t> </a:t>
            </a:r>
            <a:r>
              <a:rPr lang="en-US" dirty="0" err="1" smtClean="0"/>
              <a:t>isti</a:t>
            </a:r>
            <a:r>
              <a:rPr lang="en-US" dirty="0" smtClean="0"/>
              <a:t> </a:t>
            </a:r>
            <a:r>
              <a:rPr lang="en-US" dirty="0" err="1" smtClean="0"/>
              <a:t>smer</a:t>
            </a:r>
            <a:endParaRPr lang="en-US" dirty="0" smtClean="0"/>
          </a:p>
          <a:p>
            <a:r>
              <a:rPr lang="en-US" dirty="0" smtClean="0"/>
              <a:t>K je </a:t>
            </a:r>
            <a:r>
              <a:rPr lang="en-US" dirty="0" err="1" smtClean="0"/>
              <a:t>nula</a:t>
            </a:r>
            <a:r>
              <a:rPr lang="en-US" dirty="0" smtClean="0"/>
              <a:t>, </a:t>
            </a:r>
            <a:r>
              <a:rPr lang="en-US" dirty="0" err="1" smtClean="0"/>
              <a:t>ako</a:t>
            </a:r>
            <a:r>
              <a:rPr lang="en-US" dirty="0" smtClean="0"/>
              <a:t> je </a:t>
            </a:r>
            <a:r>
              <a:rPr lang="en-US" dirty="0" err="1" smtClean="0"/>
              <a:t>tacka</a:t>
            </a:r>
            <a:r>
              <a:rPr lang="en-US" dirty="0" smtClean="0"/>
              <a:t> M</a:t>
            </a:r>
            <a:r>
              <a:rPr lang="en-US" baseline="-25000" dirty="0" smtClean="0"/>
              <a:t>0</a:t>
            </a:r>
            <a:r>
              <a:rPr lang="en-US" dirty="0" smtClean="0"/>
              <a:t> </a:t>
            </a:r>
            <a:r>
              <a:rPr lang="en-US" dirty="0" err="1" smtClean="0"/>
              <a:t>na</a:t>
            </a:r>
            <a:r>
              <a:rPr lang="en-US" dirty="0" smtClean="0"/>
              <a:t> </a:t>
            </a:r>
            <a:r>
              <a:rPr lang="en-US" dirty="0" err="1" smtClean="0"/>
              <a:t>periferiji</a:t>
            </a:r>
            <a:r>
              <a:rPr lang="en-US" dirty="0" smtClean="0"/>
              <a:t> </a:t>
            </a:r>
            <a:r>
              <a:rPr lang="en-US" dirty="0" err="1" smtClean="0"/>
              <a:t>kruga</a:t>
            </a:r>
            <a:r>
              <a:rPr lang="en-US" dirty="0" smtClean="0"/>
              <a:t>.</a:t>
            </a:r>
          </a:p>
          <a:p>
            <a:r>
              <a:rPr lang="en-US" dirty="0" smtClean="0"/>
              <a:t>K je </a:t>
            </a:r>
            <a:r>
              <a:rPr lang="en-US" dirty="0" err="1" smtClean="0"/>
              <a:t>negativno</a:t>
            </a:r>
            <a:r>
              <a:rPr lang="en-US" dirty="0" smtClean="0"/>
              <a:t>, </a:t>
            </a:r>
            <a:r>
              <a:rPr lang="en-US" dirty="0" err="1" smtClean="0"/>
              <a:t>ako</a:t>
            </a:r>
            <a:r>
              <a:rPr lang="en-US" dirty="0" smtClean="0"/>
              <a:t> je </a:t>
            </a:r>
            <a:r>
              <a:rPr lang="en-US" dirty="0" err="1" smtClean="0"/>
              <a:t>tacka</a:t>
            </a:r>
            <a:r>
              <a:rPr lang="en-US" dirty="0" smtClean="0"/>
              <a:t> M</a:t>
            </a:r>
            <a:r>
              <a:rPr lang="en-US" baseline="-25000" dirty="0" smtClean="0"/>
              <a:t>0</a:t>
            </a:r>
            <a:r>
              <a:rPr lang="en-US" dirty="0" smtClean="0"/>
              <a:t> </a:t>
            </a:r>
            <a:r>
              <a:rPr lang="en-US" dirty="0" err="1" smtClean="0"/>
              <a:t>unutra</a:t>
            </a:r>
            <a:r>
              <a:rPr lang="en-US" dirty="0" smtClean="0"/>
              <a:t> u </a:t>
            </a:r>
            <a:r>
              <a:rPr lang="en-US" dirty="0" err="1" smtClean="0"/>
              <a:t>krugu</a:t>
            </a:r>
            <a:r>
              <a:rPr lang="en-US" dirty="0" smtClean="0"/>
              <a:t>; M</a:t>
            </a:r>
            <a:r>
              <a:rPr lang="en-US" baseline="-25000" dirty="0" smtClean="0"/>
              <a:t>0</a:t>
            </a:r>
            <a:r>
              <a:rPr lang="en-US" dirty="0" smtClean="0"/>
              <a:t>M</a:t>
            </a:r>
            <a:r>
              <a:rPr lang="en-US" baseline="-25000" dirty="0" smtClean="0"/>
              <a:t>1</a:t>
            </a:r>
            <a:r>
              <a:rPr lang="en-US" dirty="0" smtClean="0"/>
              <a:t> I M</a:t>
            </a:r>
            <a:r>
              <a:rPr lang="en-US" baseline="-25000" dirty="0" smtClean="0"/>
              <a:t>0</a:t>
            </a:r>
            <a:r>
              <a:rPr lang="en-US" dirty="0" smtClean="0"/>
              <a:t>M</a:t>
            </a:r>
            <a:r>
              <a:rPr lang="en-US" baseline="-25000" dirty="0" smtClean="0"/>
              <a:t>2</a:t>
            </a:r>
            <a:r>
              <a:rPr lang="en-US" dirty="0" smtClean="0"/>
              <a:t> </a:t>
            </a:r>
            <a:r>
              <a:rPr lang="en-US" dirty="0" err="1" smtClean="0"/>
              <a:t>su</a:t>
            </a:r>
            <a:r>
              <a:rPr lang="en-US" dirty="0" smtClean="0"/>
              <a:t> </a:t>
            </a:r>
            <a:r>
              <a:rPr lang="en-US" dirty="0" err="1" smtClean="0"/>
              <a:t>suprotnih</a:t>
            </a:r>
            <a:r>
              <a:rPr lang="en-US" dirty="0" smtClean="0"/>
              <a:t> </a:t>
            </a:r>
            <a:r>
              <a:rPr lang="en-US" dirty="0" err="1" smtClean="0"/>
              <a:t>smerova</a:t>
            </a:r>
            <a:r>
              <a:rPr lang="en-US" dirty="0" smtClean="0"/>
              <a:t>.</a:t>
            </a:r>
            <a:endParaRPr lang="en-US" dirty="0"/>
          </a:p>
        </p:txBody>
      </p:sp>
      <p:sp>
        <p:nvSpPr>
          <p:cNvPr id="16" name="TextBox 15"/>
          <p:cNvSpPr txBox="1"/>
          <p:nvPr/>
        </p:nvSpPr>
        <p:spPr>
          <a:xfrm>
            <a:off x="-3352800" y="1676400"/>
            <a:ext cx="184666" cy="369332"/>
          </a:xfrm>
          <a:prstGeom prst="rect">
            <a:avLst/>
          </a:prstGeom>
          <a:noFill/>
        </p:spPr>
        <p:txBody>
          <a:bodyPr wrap="none" rtlCol="0">
            <a:spAutoFit/>
          </a:bodyPr>
          <a:lstStyle/>
          <a:p>
            <a:endParaRPr lang="en-US"/>
          </a:p>
        </p:txBody>
      </p:sp>
      <p:sp>
        <p:nvSpPr>
          <p:cNvPr id="4" name="TextBox 3"/>
          <p:cNvSpPr txBox="1"/>
          <p:nvPr/>
        </p:nvSpPr>
        <p:spPr>
          <a:xfrm>
            <a:off x="-2222500" y="2781300"/>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xmlns="" val="523924076"/>
      </p:ext>
    </p:extLst>
  </p:cSld>
  <p:clrMapOvr>
    <a:masterClrMapping/>
  </p:clrMapOvr>
  <mc:AlternateContent xmlns:mc="http://schemas.openxmlformats.org/markup-compatibility/2006">
    <mc:Choice xmlns:p14="http://schemas.microsoft.com/office/powerpoint/2010/main" xmlns="" Requires="p14">
      <p:transition spd="slow" p14:dur="1399">
        <p14:ripple/>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pPr lvl="0">
              <a:spcBef>
                <a:spcPts val="0"/>
              </a:spcBef>
            </a:pPr>
            <a:r>
              <a:rPr lang="en-US" sz="2800" b="1" dirty="0" err="1" smtClean="0">
                <a:solidFill>
                  <a:prstClr val="black">
                    <a:lumMod val="85000"/>
                    <a:lumOff val="15000"/>
                  </a:prstClr>
                </a:solidFill>
                <a:latin typeface="+mn-lt"/>
                <a:ea typeface="+mn-ea"/>
                <a:cs typeface="+mn-cs"/>
              </a:rPr>
              <a:t>Presek</a:t>
            </a:r>
            <a:r>
              <a:rPr lang="en-US" sz="2800" b="1" dirty="0" smtClean="0">
                <a:solidFill>
                  <a:prstClr val="black">
                    <a:lumMod val="85000"/>
                    <a:lumOff val="15000"/>
                  </a:prstClr>
                </a:solidFill>
                <a:latin typeface="+mn-lt"/>
                <a:ea typeface="+mn-ea"/>
                <a:cs typeface="+mn-cs"/>
              </a:rPr>
              <a:t> </a:t>
            </a:r>
            <a:r>
              <a:rPr lang="en-US" sz="2800" b="1" dirty="0" err="1" smtClean="0">
                <a:solidFill>
                  <a:prstClr val="black">
                    <a:lumMod val="85000"/>
                    <a:lumOff val="15000"/>
                  </a:prstClr>
                </a:solidFill>
                <a:latin typeface="+mn-lt"/>
                <a:ea typeface="+mn-ea"/>
                <a:cs typeface="+mn-cs"/>
              </a:rPr>
              <a:t>krugova</a:t>
            </a:r>
            <a:r>
              <a:rPr lang="en-US" sz="2800" b="1" dirty="0" smtClean="0">
                <a:solidFill>
                  <a:prstClr val="black">
                    <a:lumMod val="85000"/>
                    <a:lumOff val="15000"/>
                  </a:prstClr>
                </a:solidFill>
                <a:latin typeface="+mn-lt"/>
                <a:ea typeface="+mn-ea"/>
                <a:cs typeface="+mn-cs"/>
              </a:rPr>
              <a:t> (</a:t>
            </a:r>
            <a:r>
              <a:rPr lang="en-US" sz="2800" b="1" dirty="0" err="1" smtClean="0">
                <a:solidFill>
                  <a:prstClr val="black">
                    <a:lumMod val="85000"/>
                    <a:lumOff val="15000"/>
                  </a:prstClr>
                </a:solidFill>
                <a:latin typeface="+mn-lt"/>
                <a:ea typeface="+mn-ea"/>
                <a:cs typeface="+mn-cs"/>
              </a:rPr>
              <a:t>potencija</a:t>
            </a:r>
            <a:r>
              <a:rPr lang="en-US" sz="2800" b="1" dirty="0" smtClean="0">
                <a:solidFill>
                  <a:prstClr val="black">
                    <a:lumMod val="85000"/>
                    <a:lumOff val="15000"/>
                  </a:prstClr>
                </a:solidFill>
                <a:latin typeface="+mn-lt"/>
                <a:ea typeface="+mn-ea"/>
                <a:cs typeface="+mn-cs"/>
              </a:rPr>
              <a:t>)</a:t>
            </a:r>
            <a:endParaRPr lang="en-US" dirty="0">
              <a:latin typeface="+mn-lt"/>
            </a:endParaRPr>
          </a:p>
        </p:txBody>
      </p:sp>
      <p:sp>
        <p:nvSpPr>
          <p:cNvPr id="43" name="TextBox 42"/>
          <p:cNvSpPr txBox="1"/>
          <p:nvPr/>
        </p:nvSpPr>
        <p:spPr>
          <a:xfrm>
            <a:off x="11170937" y="987693"/>
            <a:ext cx="184666" cy="369332"/>
          </a:xfrm>
          <a:prstGeom prst="rect">
            <a:avLst/>
          </a:prstGeom>
          <a:noFill/>
        </p:spPr>
        <p:txBody>
          <a:bodyPr wrap="none" rtlCol="0">
            <a:spAutoFit/>
          </a:bodyPr>
          <a:lstStyle/>
          <a:p>
            <a:endParaRPr lang="en-US" dirty="0"/>
          </a:p>
        </p:txBody>
      </p:sp>
      <p:sp>
        <p:nvSpPr>
          <p:cNvPr id="16" name="TextBox 15"/>
          <p:cNvSpPr txBox="1"/>
          <p:nvPr/>
        </p:nvSpPr>
        <p:spPr>
          <a:xfrm>
            <a:off x="-3556000" y="1701800"/>
            <a:ext cx="184666" cy="369332"/>
          </a:xfrm>
          <a:prstGeom prst="rect">
            <a:avLst/>
          </a:prstGeom>
          <a:noFill/>
        </p:spPr>
        <p:txBody>
          <a:bodyPr wrap="none" rtlCol="0">
            <a:spAutoFit/>
          </a:bodyPr>
          <a:lstStyle/>
          <a:p>
            <a:endParaRPr lang="en-US"/>
          </a:p>
        </p:txBody>
      </p:sp>
      <p:pic>
        <p:nvPicPr>
          <p:cNvPr id="2" name="Picture 1"/>
          <p:cNvPicPr>
            <a:picLocks noChangeAspect="1"/>
          </p:cNvPicPr>
          <p:nvPr/>
        </p:nvPicPr>
        <p:blipFill>
          <a:blip r:embed="rId3"/>
          <a:stretch>
            <a:fillRect/>
          </a:stretch>
        </p:blipFill>
        <p:spPr>
          <a:xfrm>
            <a:off x="876300" y="1219200"/>
            <a:ext cx="3086100" cy="2336800"/>
          </a:xfrm>
          <a:prstGeom prst="rect">
            <a:avLst/>
          </a:prstGeom>
        </p:spPr>
      </p:pic>
      <p:sp>
        <p:nvSpPr>
          <p:cNvPr id="17" name="TextBox 16"/>
          <p:cNvSpPr txBox="1"/>
          <p:nvPr/>
        </p:nvSpPr>
        <p:spPr>
          <a:xfrm>
            <a:off x="4769346" y="2286000"/>
            <a:ext cx="3307854" cy="369332"/>
          </a:xfrm>
          <a:prstGeom prst="rect">
            <a:avLst/>
          </a:prstGeom>
          <a:noFill/>
        </p:spPr>
        <p:txBody>
          <a:bodyPr wrap="none" rtlCol="0">
            <a:spAutoFit/>
          </a:bodyPr>
          <a:lstStyle/>
          <a:p>
            <a:r>
              <a:rPr lang="en-US" dirty="0" smtClean="0"/>
              <a:t>M</a:t>
            </a:r>
            <a:r>
              <a:rPr lang="en-US" baseline="-25000" dirty="0" smtClean="0"/>
              <a:t>0</a:t>
            </a:r>
            <a:r>
              <a:rPr lang="en-US" dirty="0" smtClean="0"/>
              <a:t>M</a:t>
            </a:r>
            <a:r>
              <a:rPr lang="en-US" baseline="-25000" dirty="0" smtClean="0"/>
              <a:t>1</a:t>
            </a:r>
            <a:r>
              <a:rPr lang="en-US" dirty="0" smtClean="0"/>
              <a:t> * M</a:t>
            </a:r>
            <a:r>
              <a:rPr lang="en-US" baseline="-25000" dirty="0" smtClean="0"/>
              <a:t>0</a:t>
            </a:r>
            <a:r>
              <a:rPr lang="en-US" dirty="0" smtClean="0"/>
              <a:t>M</a:t>
            </a:r>
            <a:r>
              <a:rPr lang="en-US" baseline="-25000" dirty="0" smtClean="0"/>
              <a:t>2 </a:t>
            </a:r>
            <a:r>
              <a:rPr lang="en-US" dirty="0" smtClean="0"/>
              <a:t> = M</a:t>
            </a:r>
            <a:r>
              <a:rPr lang="en-US" baseline="-25000" dirty="0" smtClean="0"/>
              <a:t>0</a:t>
            </a:r>
            <a:r>
              <a:rPr lang="en-US" dirty="0" smtClean="0"/>
              <a:t>N</a:t>
            </a:r>
            <a:r>
              <a:rPr lang="en-US" baseline="-25000" dirty="0" smtClean="0"/>
              <a:t>1</a:t>
            </a:r>
            <a:r>
              <a:rPr lang="en-US" dirty="0" smtClean="0"/>
              <a:t> * M</a:t>
            </a:r>
            <a:r>
              <a:rPr lang="en-US" baseline="-25000" dirty="0" smtClean="0"/>
              <a:t>0</a:t>
            </a:r>
            <a:r>
              <a:rPr lang="en-US" dirty="0" smtClean="0"/>
              <a:t>N</a:t>
            </a:r>
            <a:r>
              <a:rPr lang="en-US" baseline="-25000" dirty="0" smtClean="0"/>
              <a:t>2</a:t>
            </a:r>
            <a:r>
              <a:rPr lang="en-US" dirty="0" smtClean="0"/>
              <a:t> = k</a:t>
            </a:r>
            <a:endParaRPr lang="en-US" dirty="0"/>
          </a:p>
        </p:txBody>
      </p:sp>
      <p:pic>
        <p:nvPicPr>
          <p:cNvPr id="11" name="Picture 10" descr="Screen shot 2011-01-10 at 2.39.09 AM.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1219200" y="4445000"/>
            <a:ext cx="6794500" cy="1346200"/>
          </a:xfrm>
          <a:prstGeom prst="rect">
            <a:avLst/>
          </a:prstGeom>
        </p:spPr>
      </p:pic>
    </p:spTree>
    <p:extLst>
      <p:ext uri="{BB962C8B-B14F-4D97-AF65-F5344CB8AC3E}">
        <p14:creationId xmlns:p14="http://schemas.microsoft.com/office/powerpoint/2010/main" xmlns="" val="3068440637"/>
      </p:ext>
    </p:extLst>
  </p:cSld>
  <p:clrMapOvr>
    <a:masterClrMapping/>
  </p:clrMapOvr>
  <mc:AlternateContent xmlns:mc="http://schemas.openxmlformats.org/markup-compatibility/2006">
    <mc:Choice xmlns:p14="http://schemas.microsoft.com/office/powerpoint/2010/main" xmlns="" Requires="p14">
      <p:transition spd="slow" p14:dur="1399">
        <p14:ripple/>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pPr lvl="0">
              <a:spcBef>
                <a:spcPts val="0"/>
              </a:spcBef>
            </a:pPr>
            <a:r>
              <a:rPr lang="en-US" sz="2800" b="1" dirty="0" err="1" smtClean="0">
                <a:solidFill>
                  <a:prstClr val="black">
                    <a:lumMod val="85000"/>
                    <a:lumOff val="15000"/>
                  </a:prstClr>
                </a:solidFill>
                <a:latin typeface="+mn-lt"/>
                <a:ea typeface="+mn-ea"/>
                <a:cs typeface="+mn-cs"/>
              </a:rPr>
              <a:t>Presek</a:t>
            </a:r>
            <a:r>
              <a:rPr lang="en-US" sz="2800" b="1" dirty="0" smtClean="0">
                <a:solidFill>
                  <a:prstClr val="black">
                    <a:lumMod val="85000"/>
                    <a:lumOff val="15000"/>
                  </a:prstClr>
                </a:solidFill>
                <a:latin typeface="+mn-lt"/>
                <a:ea typeface="+mn-ea"/>
                <a:cs typeface="+mn-cs"/>
              </a:rPr>
              <a:t> </a:t>
            </a:r>
            <a:r>
              <a:rPr lang="en-US" sz="2800" b="1" dirty="0" err="1" smtClean="0">
                <a:solidFill>
                  <a:prstClr val="black">
                    <a:lumMod val="85000"/>
                    <a:lumOff val="15000"/>
                  </a:prstClr>
                </a:solidFill>
                <a:latin typeface="+mn-lt"/>
                <a:ea typeface="+mn-ea"/>
                <a:cs typeface="+mn-cs"/>
              </a:rPr>
              <a:t>krugova</a:t>
            </a:r>
            <a:r>
              <a:rPr lang="en-US" sz="2800" b="1" dirty="0">
                <a:solidFill>
                  <a:prstClr val="black">
                    <a:lumMod val="85000"/>
                    <a:lumOff val="15000"/>
                  </a:prstClr>
                </a:solidFill>
                <a:latin typeface="+mn-lt"/>
                <a:ea typeface="+mn-ea"/>
                <a:cs typeface="+mn-cs"/>
              </a:rPr>
              <a:t> </a:t>
            </a:r>
            <a:r>
              <a:rPr lang="en-US" sz="2800" b="1" dirty="0" smtClean="0">
                <a:solidFill>
                  <a:prstClr val="black">
                    <a:lumMod val="85000"/>
                    <a:lumOff val="15000"/>
                  </a:prstClr>
                </a:solidFill>
                <a:latin typeface="+mn-lt"/>
                <a:ea typeface="+mn-ea"/>
                <a:cs typeface="+mn-cs"/>
              </a:rPr>
              <a:t>(</a:t>
            </a:r>
            <a:r>
              <a:rPr lang="en-US" sz="2800" b="1" dirty="0" err="1" smtClean="0">
                <a:solidFill>
                  <a:prstClr val="black">
                    <a:lumMod val="85000"/>
                    <a:lumOff val="15000"/>
                  </a:prstClr>
                </a:solidFill>
                <a:latin typeface="+mn-lt"/>
                <a:ea typeface="+mn-ea"/>
                <a:cs typeface="+mn-cs"/>
              </a:rPr>
              <a:t>radikalna</a:t>
            </a:r>
            <a:r>
              <a:rPr lang="en-US" sz="2800" b="1" dirty="0" smtClean="0">
                <a:solidFill>
                  <a:prstClr val="black">
                    <a:lumMod val="85000"/>
                    <a:lumOff val="15000"/>
                  </a:prstClr>
                </a:solidFill>
                <a:latin typeface="+mn-lt"/>
                <a:ea typeface="+mn-ea"/>
                <a:cs typeface="+mn-cs"/>
              </a:rPr>
              <a:t> </a:t>
            </a:r>
            <a:r>
              <a:rPr lang="en-US" sz="2800" b="1" dirty="0" err="1" smtClean="0">
                <a:solidFill>
                  <a:prstClr val="black">
                    <a:lumMod val="85000"/>
                    <a:lumOff val="15000"/>
                  </a:prstClr>
                </a:solidFill>
                <a:latin typeface="+mn-lt"/>
                <a:ea typeface="+mn-ea"/>
                <a:cs typeface="+mn-cs"/>
              </a:rPr>
              <a:t>osa</a:t>
            </a:r>
            <a:r>
              <a:rPr lang="en-US" sz="2800" b="1" dirty="0" smtClean="0">
                <a:solidFill>
                  <a:prstClr val="black">
                    <a:lumMod val="85000"/>
                    <a:lumOff val="15000"/>
                  </a:prstClr>
                </a:solidFill>
                <a:latin typeface="+mn-lt"/>
                <a:ea typeface="+mn-ea"/>
                <a:cs typeface="+mn-cs"/>
              </a:rPr>
              <a:t>)</a:t>
            </a:r>
            <a:endParaRPr lang="en-US" dirty="0">
              <a:latin typeface="+mn-lt"/>
            </a:endParaRPr>
          </a:p>
        </p:txBody>
      </p:sp>
      <p:sp>
        <p:nvSpPr>
          <p:cNvPr id="43" name="TextBox 42"/>
          <p:cNvSpPr txBox="1"/>
          <p:nvPr/>
        </p:nvSpPr>
        <p:spPr>
          <a:xfrm>
            <a:off x="11170937" y="987693"/>
            <a:ext cx="184666" cy="369332"/>
          </a:xfrm>
          <a:prstGeom prst="rect">
            <a:avLst/>
          </a:prstGeom>
          <a:noFill/>
        </p:spPr>
        <p:txBody>
          <a:bodyPr wrap="none" rtlCol="0">
            <a:spAutoFit/>
          </a:bodyPr>
          <a:lstStyle/>
          <a:p>
            <a:endParaRPr lang="en-US" dirty="0"/>
          </a:p>
        </p:txBody>
      </p:sp>
      <p:sp>
        <p:nvSpPr>
          <p:cNvPr id="16" name="TextBox 15"/>
          <p:cNvSpPr txBox="1"/>
          <p:nvPr/>
        </p:nvSpPr>
        <p:spPr>
          <a:xfrm>
            <a:off x="-3556000" y="1701800"/>
            <a:ext cx="184666" cy="369332"/>
          </a:xfrm>
          <a:prstGeom prst="rect">
            <a:avLst/>
          </a:prstGeom>
          <a:noFill/>
        </p:spPr>
        <p:txBody>
          <a:bodyPr wrap="none" rtlCol="0">
            <a:spAutoFit/>
          </a:bodyPr>
          <a:lstStyle/>
          <a:p>
            <a:endParaRPr lang="en-US"/>
          </a:p>
        </p:txBody>
      </p:sp>
      <p:pic>
        <p:nvPicPr>
          <p:cNvPr id="4" name="Picture 3" descr="Screen shot 2011-01-10 at 3.28.29 AM.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2209800" y="970712"/>
            <a:ext cx="4254500" cy="4896688"/>
          </a:xfrm>
          <a:prstGeom prst="rect">
            <a:avLst/>
          </a:prstGeom>
        </p:spPr>
      </p:pic>
    </p:spTree>
    <p:extLst>
      <p:ext uri="{BB962C8B-B14F-4D97-AF65-F5344CB8AC3E}">
        <p14:creationId xmlns:p14="http://schemas.microsoft.com/office/powerpoint/2010/main" xmlns="" val="3974945158"/>
      </p:ext>
    </p:extLst>
  </p:cSld>
  <p:clrMapOvr>
    <a:masterClrMapping/>
  </p:clrMapOvr>
  <mc:AlternateContent xmlns:mc="http://schemas.openxmlformats.org/markup-compatibility/2006">
    <mc:Choice xmlns:p14="http://schemas.microsoft.com/office/powerpoint/2010/main" xmlns="" Requires="p14">
      <p:transition spd="slow" p14:dur="1399">
        <p14:ripple/>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pPr lvl="0">
              <a:spcBef>
                <a:spcPts val="0"/>
              </a:spcBef>
            </a:pPr>
            <a:r>
              <a:rPr lang="en-US" sz="2800" b="1" dirty="0" smtClean="0">
                <a:solidFill>
                  <a:prstClr val="black">
                    <a:lumMod val="85000"/>
                    <a:lumOff val="15000"/>
                  </a:prstClr>
                </a:solidFill>
                <a:latin typeface="+mn-lt"/>
                <a:ea typeface="+mn-ea"/>
                <a:cs typeface="+mn-cs"/>
              </a:rPr>
              <a:t>Primer 1</a:t>
            </a:r>
            <a:endParaRPr lang="en-US" dirty="0">
              <a:latin typeface="+mn-lt"/>
            </a:endParaRPr>
          </a:p>
        </p:txBody>
      </p:sp>
      <p:sp>
        <p:nvSpPr>
          <p:cNvPr id="43" name="TextBox 42"/>
          <p:cNvSpPr txBox="1"/>
          <p:nvPr/>
        </p:nvSpPr>
        <p:spPr>
          <a:xfrm>
            <a:off x="11170937" y="987693"/>
            <a:ext cx="184666" cy="369332"/>
          </a:xfrm>
          <a:prstGeom prst="rect">
            <a:avLst/>
          </a:prstGeom>
          <a:noFill/>
        </p:spPr>
        <p:txBody>
          <a:bodyPr wrap="none" rtlCol="0">
            <a:spAutoFit/>
          </a:bodyPr>
          <a:lstStyle/>
          <a:p>
            <a:endParaRPr lang="en-US" dirty="0"/>
          </a:p>
        </p:txBody>
      </p:sp>
      <p:sp>
        <p:nvSpPr>
          <p:cNvPr id="16" name="TextBox 15"/>
          <p:cNvSpPr txBox="1"/>
          <p:nvPr/>
        </p:nvSpPr>
        <p:spPr>
          <a:xfrm>
            <a:off x="-3556000" y="1701800"/>
            <a:ext cx="184666" cy="369332"/>
          </a:xfrm>
          <a:prstGeom prst="rect">
            <a:avLst/>
          </a:prstGeom>
          <a:noFill/>
        </p:spPr>
        <p:txBody>
          <a:bodyPr wrap="none" rtlCol="0">
            <a:spAutoFit/>
          </a:bodyPr>
          <a:lstStyle/>
          <a:p>
            <a:endParaRPr lang="en-US"/>
          </a:p>
        </p:txBody>
      </p:sp>
      <p:pic>
        <p:nvPicPr>
          <p:cNvPr id="2" name="Picture 1" descr="Screen shot 2011-01-10 at 3.29.52 AM.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36600" y="1092200"/>
            <a:ext cx="7569200" cy="4851400"/>
          </a:xfrm>
          <a:prstGeom prst="rect">
            <a:avLst/>
          </a:prstGeom>
        </p:spPr>
      </p:pic>
    </p:spTree>
    <p:extLst>
      <p:ext uri="{BB962C8B-B14F-4D97-AF65-F5344CB8AC3E}">
        <p14:creationId xmlns:p14="http://schemas.microsoft.com/office/powerpoint/2010/main" xmlns="" val="2466484513"/>
      </p:ext>
    </p:extLst>
  </p:cSld>
  <p:clrMapOvr>
    <a:masterClrMapping/>
  </p:clrMapOvr>
  <mc:AlternateContent xmlns:mc="http://schemas.openxmlformats.org/markup-compatibility/2006">
    <mc:Choice xmlns:p14="http://schemas.microsoft.com/office/powerpoint/2010/main" xmlns="" Requires="p14">
      <p:transition spd="slow" p14:dur="1399">
        <p14:ripple/>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pPr lvl="0">
              <a:spcBef>
                <a:spcPts val="0"/>
              </a:spcBef>
            </a:pPr>
            <a:r>
              <a:rPr lang="en-US" sz="2800" b="1" dirty="0" err="1" smtClean="0">
                <a:solidFill>
                  <a:prstClr val="black">
                    <a:lumMod val="85000"/>
                    <a:lumOff val="15000"/>
                  </a:prstClr>
                </a:solidFill>
                <a:latin typeface="+mn-lt"/>
                <a:ea typeface="+mn-ea"/>
                <a:cs typeface="+mn-cs"/>
              </a:rPr>
              <a:t>Presek</a:t>
            </a:r>
            <a:r>
              <a:rPr lang="en-US" sz="2800" b="1" dirty="0" smtClean="0">
                <a:solidFill>
                  <a:prstClr val="black">
                    <a:lumMod val="85000"/>
                    <a:lumOff val="15000"/>
                  </a:prstClr>
                </a:solidFill>
                <a:latin typeface="+mn-lt"/>
                <a:ea typeface="+mn-ea"/>
                <a:cs typeface="+mn-cs"/>
              </a:rPr>
              <a:t> </a:t>
            </a:r>
            <a:r>
              <a:rPr lang="en-US" sz="2800" b="1" dirty="0" err="1" smtClean="0">
                <a:solidFill>
                  <a:prstClr val="black">
                    <a:lumMod val="85000"/>
                    <a:lumOff val="15000"/>
                  </a:prstClr>
                </a:solidFill>
                <a:latin typeface="+mn-lt"/>
                <a:ea typeface="+mn-ea"/>
                <a:cs typeface="+mn-cs"/>
              </a:rPr>
              <a:t>krugova</a:t>
            </a:r>
            <a:endParaRPr lang="en-US" dirty="0">
              <a:latin typeface="+mn-lt"/>
            </a:endParaRPr>
          </a:p>
        </p:txBody>
      </p:sp>
      <p:sp>
        <p:nvSpPr>
          <p:cNvPr id="43" name="TextBox 42"/>
          <p:cNvSpPr txBox="1"/>
          <p:nvPr/>
        </p:nvSpPr>
        <p:spPr>
          <a:xfrm>
            <a:off x="11170937" y="987693"/>
            <a:ext cx="184666" cy="369332"/>
          </a:xfrm>
          <a:prstGeom prst="rect">
            <a:avLst/>
          </a:prstGeom>
          <a:noFill/>
        </p:spPr>
        <p:txBody>
          <a:bodyPr wrap="none" rtlCol="0">
            <a:spAutoFit/>
          </a:bodyPr>
          <a:lstStyle/>
          <a:p>
            <a:endParaRPr lang="en-US" dirty="0"/>
          </a:p>
        </p:txBody>
      </p:sp>
      <p:sp>
        <p:nvSpPr>
          <p:cNvPr id="8" name="TextBox 7"/>
          <p:cNvSpPr txBox="1"/>
          <p:nvPr/>
        </p:nvSpPr>
        <p:spPr>
          <a:xfrm>
            <a:off x="393700" y="1168400"/>
            <a:ext cx="3493978" cy="369332"/>
          </a:xfrm>
          <a:prstGeom prst="rect">
            <a:avLst/>
          </a:prstGeom>
          <a:noFill/>
        </p:spPr>
        <p:txBody>
          <a:bodyPr wrap="none" rtlCol="0">
            <a:spAutoFit/>
          </a:bodyPr>
          <a:lstStyle/>
          <a:p>
            <a:r>
              <a:rPr lang="en-US" dirty="0" err="1" smtClean="0"/>
              <a:t>Postoje</a:t>
            </a:r>
            <a:r>
              <a:rPr lang="en-US" dirty="0" smtClean="0"/>
              <a:t> tri </a:t>
            </a:r>
            <a:r>
              <a:rPr lang="en-US" dirty="0" err="1" smtClean="0"/>
              <a:t>slucaja</a:t>
            </a:r>
            <a:r>
              <a:rPr lang="en-US" dirty="0" smtClean="0"/>
              <a:t> </a:t>
            </a:r>
            <a:r>
              <a:rPr lang="en-US" dirty="0" err="1" smtClean="0"/>
              <a:t>preseka</a:t>
            </a:r>
            <a:r>
              <a:rPr lang="en-US" dirty="0" smtClean="0"/>
              <a:t> </a:t>
            </a:r>
            <a:r>
              <a:rPr lang="en-US" dirty="0" err="1" smtClean="0"/>
              <a:t>krugova</a:t>
            </a:r>
            <a:r>
              <a:rPr lang="en-US" dirty="0" smtClean="0"/>
              <a:t>:</a:t>
            </a:r>
          </a:p>
        </p:txBody>
      </p:sp>
      <p:sp>
        <p:nvSpPr>
          <p:cNvPr id="10" name="Oval 9"/>
          <p:cNvSpPr/>
          <p:nvPr/>
        </p:nvSpPr>
        <p:spPr>
          <a:xfrm>
            <a:off x="990600" y="2057400"/>
            <a:ext cx="1371600" cy="1295400"/>
          </a:xfrm>
          <a:prstGeom prst="ellipse">
            <a:avLst/>
          </a:prstGeom>
          <a:noFill/>
          <a:ln>
            <a:solidFill>
              <a:srgbClr val="26262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Oval 23"/>
          <p:cNvSpPr/>
          <p:nvPr/>
        </p:nvSpPr>
        <p:spPr>
          <a:xfrm>
            <a:off x="2209800" y="2057400"/>
            <a:ext cx="1371600" cy="1295400"/>
          </a:xfrm>
          <a:prstGeom prst="ellipse">
            <a:avLst/>
          </a:prstGeom>
          <a:noFill/>
          <a:ln>
            <a:solidFill>
              <a:srgbClr val="26262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5181600" y="2057400"/>
            <a:ext cx="1371600" cy="1295400"/>
          </a:xfrm>
          <a:prstGeom prst="ellipse">
            <a:avLst/>
          </a:prstGeom>
          <a:noFill/>
          <a:ln>
            <a:solidFill>
              <a:srgbClr val="26262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6553200" y="2057400"/>
            <a:ext cx="1371600" cy="1295400"/>
          </a:xfrm>
          <a:prstGeom prst="ellipse">
            <a:avLst/>
          </a:prstGeom>
          <a:noFill/>
          <a:ln>
            <a:solidFill>
              <a:srgbClr val="26262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Oval 37"/>
          <p:cNvSpPr/>
          <p:nvPr/>
        </p:nvSpPr>
        <p:spPr>
          <a:xfrm>
            <a:off x="3581400" y="4038600"/>
            <a:ext cx="1371600" cy="1295400"/>
          </a:xfrm>
          <a:prstGeom prst="ellipse">
            <a:avLst/>
          </a:prstGeom>
          <a:noFill/>
          <a:ln>
            <a:solidFill>
              <a:srgbClr val="26262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p:nvSpPr>
        <p:spPr>
          <a:xfrm>
            <a:off x="991042" y="3276600"/>
            <a:ext cx="2742758" cy="369332"/>
          </a:xfrm>
          <a:prstGeom prst="rect">
            <a:avLst/>
          </a:prstGeom>
          <a:noFill/>
        </p:spPr>
        <p:txBody>
          <a:bodyPr wrap="none" rtlCol="0">
            <a:spAutoFit/>
          </a:bodyPr>
          <a:lstStyle/>
          <a:p>
            <a:r>
              <a:rPr lang="en-US" dirty="0" err="1" smtClean="0"/>
              <a:t>Postoje</a:t>
            </a:r>
            <a:r>
              <a:rPr lang="en-US" dirty="0" smtClean="0"/>
              <a:t> </a:t>
            </a:r>
            <a:r>
              <a:rPr lang="en-US" dirty="0" err="1" smtClean="0"/>
              <a:t>dve</a:t>
            </a:r>
            <a:r>
              <a:rPr lang="en-US" dirty="0" smtClean="0"/>
              <a:t> </a:t>
            </a:r>
            <a:r>
              <a:rPr lang="en-US" dirty="0" err="1" smtClean="0"/>
              <a:t>presecne</a:t>
            </a:r>
            <a:r>
              <a:rPr lang="en-US" dirty="0" smtClean="0"/>
              <a:t> </a:t>
            </a:r>
            <a:r>
              <a:rPr lang="en-US" dirty="0" err="1" smtClean="0"/>
              <a:t>tacke</a:t>
            </a:r>
            <a:endParaRPr lang="en-US" dirty="0"/>
          </a:p>
        </p:txBody>
      </p:sp>
      <p:sp>
        <p:nvSpPr>
          <p:cNvPr id="12" name="TextBox 11"/>
          <p:cNvSpPr txBox="1"/>
          <p:nvPr/>
        </p:nvSpPr>
        <p:spPr>
          <a:xfrm>
            <a:off x="5145869" y="3276600"/>
            <a:ext cx="2855131" cy="369332"/>
          </a:xfrm>
          <a:prstGeom prst="rect">
            <a:avLst/>
          </a:prstGeom>
          <a:noFill/>
        </p:spPr>
        <p:txBody>
          <a:bodyPr wrap="none" rtlCol="0">
            <a:spAutoFit/>
          </a:bodyPr>
          <a:lstStyle/>
          <a:p>
            <a:r>
              <a:rPr lang="en-US" dirty="0" err="1" smtClean="0"/>
              <a:t>Postoji</a:t>
            </a:r>
            <a:r>
              <a:rPr lang="en-US" dirty="0" smtClean="0"/>
              <a:t> </a:t>
            </a:r>
            <a:r>
              <a:rPr lang="en-US" dirty="0" err="1" smtClean="0"/>
              <a:t>jedna</a:t>
            </a:r>
            <a:r>
              <a:rPr lang="en-US" dirty="0" smtClean="0"/>
              <a:t> </a:t>
            </a:r>
            <a:r>
              <a:rPr lang="en-US" dirty="0" err="1" smtClean="0"/>
              <a:t>presecna</a:t>
            </a:r>
            <a:r>
              <a:rPr lang="en-US" dirty="0" smtClean="0"/>
              <a:t> </a:t>
            </a:r>
            <a:r>
              <a:rPr lang="en-US" dirty="0" err="1" smtClean="0"/>
              <a:t>tacka</a:t>
            </a:r>
            <a:endParaRPr lang="en-US" dirty="0"/>
          </a:p>
        </p:txBody>
      </p:sp>
      <p:sp>
        <p:nvSpPr>
          <p:cNvPr id="39" name="TextBox 38"/>
          <p:cNvSpPr txBox="1"/>
          <p:nvPr/>
        </p:nvSpPr>
        <p:spPr>
          <a:xfrm>
            <a:off x="2286000" y="5269468"/>
            <a:ext cx="4056294" cy="369332"/>
          </a:xfrm>
          <a:prstGeom prst="rect">
            <a:avLst/>
          </a:prstGeom>
          <a:noFill/>
        </p:spPr>
        <p:txBody>
          <a:bodyPr wrap="none" rtlCol="0">
            <a:spAutoFit/>
          </a:bodyPr>
          <a:lstStyle/>
          <a:p>
            <a:r>
              <a:rPr lang="en-US" dirty="0" err="1" smtClean="0"/>
              <a:t>Ima</a:t>
            </a:r>
            <a:r>
              <a:rPr lang="en-US" dirty="0" smtClean="0"/>
              <a:t> </a:t>
            </a:r>
            <a:r>
              <a:rPr lang="en-US" dirty="0" err="1" smtClean="0"/>
              <a:t>beskonacno</a:t>
            </a:r>
            <a:r>
              <a:rPr lang="en-US" dirty="0" smtClean="0"/>
              <a:t> </a:t>
            </a:r>
            <a:r>
              <a:rPr lang="en-US" dirty="0" err="1" smtClean="0"/>
              <a:t>mnogo</a:t>
            </a:r>
            <a:r>
              <a:rPr lang="en-US" dirty="0" smtClean="0"/>
              <a:t> </a:t>
            </a:r>
            <a:r>
              <a:rPr lang="en-US" dirty="0" err="1" smtClean="0"/>
              <a:t>presecnih</a:t>
            </a:r>
            <a:r>
              <a:rPr lang="en-US" dirty="0" smtClean="0"/>
              <a:t> </a:t>
            </a:r>
            <a:r>
              <a:rPr lang="en-US" dirty="0" err="1" smtClean="0"/>
              <a:t>tacaka</a:t>
            </a:r>
            <a:endParaRPr lang="en-US" dirty="0"/>
          </a:p>
        </p:txBody>
      </p:sp>
    </p:spTree>
    <p:extLst>
      <p:ext uri="{BB962C8B-B14F-4D97-AF65-F5344CB8AC3E}">
        <p14:creationId xmlns:p14="http://schemas.microsoft.com/office/powerpoint/2010/main" xmlns="" val="3652954894"/>
      </p:ext>
    </p:extLst>
  </p:cSld>
  <p:clrMapOvr>
    <a:masterClrMapping/>
  </p:clrMapOvr>
  <mc:AlternateContent xmlns:mc="http://schemas.openxmlformats.org/markup-compatibility/2006">
    <mc:Choice xmlns:p14="http://schemas.microsoft.com/office/powerpoint/2010/main" xmlns="" Requires="p14">
      <p:transition spd="slow" p14:dur="1399">
        <p14:ripple/>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Title 3"/>
          <p:cNvSpPr txBox="1">
            <a:spLocks/>
          </p:cNvSpPr>
          <p:nvPr/>
        </p:nvSpPr>
        <p:spPr>
          <a:xfrm>
            <a:off x="228600" y="3703704"/>
            <a:ext cx="7315200" cy="1325496"/>
          </a:xfrm>
          <a:prstGeom prst="rect">
            <a:avLst/>
          </a:prstGeom>
          <a:noFill/>
          <a:ln>
            <a:noFill/>
          </a:ln>
        </p:spPr>
        <p:txBody>
          <a:bodyPr vert="horz" lIns="91440" tIns="45720" rIns="91440" bIns="45720" rtlCol="0" anchor="ctr">
            <a:normAutofit fontScale="85000" lnSpcReduction="10000"/>
            <a:scene3d>
              <a:camera prst="orthographicFront"/>
              <a:lightRig rig="soft" dir="t">
                <a:rot lat="0" lon="0" rev="17220000"/>
              </a:lightRig>
            </a:scene3d>
            <a:sp3d prstMaterial="softEdge"/>
          </a:bodyPr>
          <a:lstStyle/>
          <a:p>
            <a:pPr>
              <a:lnSpc>
                <a:spcPct val="87000"/>
              </a:lnSpc>
              <a:spcBef>
                <a:spcPct val="0"/>
              </a:spcBef>
              <a:defRPr/>
            </a:pPr>
            <a:r>
              <a:rPr lang="en-US" sz="4400" dirty="0" smtClean="0">
                <a:solidFill>
                  <a:srgbClr val="92D050"/>
                </a:solidFill>
              </a:rPr>
              <a:t/>
            </a:r>
            <a:br>
              <a:rPr lang="en-US" sz="4400" dirty="0" smtClean="0">
                <a:solidFill>
                  <a:srgbClr val="92D050"/>
                </a:solidFill>
              </a:rPr>
            </a:br>
            <a:r>
              <a:rPr lang="en-US" sz="5600" b="1" dirty="0" smtClean="0">
                <a:solidFill>
                  <a:srgbClr val="92D050"/>
                </a:solidFill>
                <a:latin typeface="Arial" pitchFamily="34" charset="0"/>
                <a:cs typeface="Arial" pitchFamily="34" charset="0"/>
              </a:rPr>
              <a:t>What’s Your Message?</a:t>
            </a:r>
            <a:endParaRPr lang="en-US" sz="5600" b="1" dirty="0">
              <a:solidFill>
                <a:srgbClr val="92D050"/>
              </a:solidFill>
              <a:latin typeface="Arial" pitchFamily="34" charset="0"/>
              <a:cs typeface="Arial" pitchFamily="34" charset="0"/>
            </a:endParaRPr>
          </a:p>
        </p:txBody>
      </p:sp>
      <p:pic>
        <p:nvPicPr>
          <p:cNvPr id="7" name="Picture 6"/>
          <p:cNvPicPr>
            <a:picLocks noChangeAspect="1"/>
          </p:cNvPicPr>
          <p:nvPr/>
        </p:nvPicPr>
        <p:blipFill>
          <a:blip r:embed="rId4" cstate="print"/>
          <a:stretch>
            <a:fillRect/>
          </a:stretch>
        </p:blipFill>
        <p:spPr>
          <a:xfrm>
            <a:off x="20548" y="20547"/>
            <a:ext cx="3498527" cy="2825393"/>
          </a:xfrm>
          <a:prstGeom prst="rect">
            <a:avLst/>
          </a:prstGeom>
        </p:spPr>
      </p:pic>
      <p:pic>
        <p:nvPicPr>
          <p:cNvPr id="8" name="Picture 7"/>
          <p:cNvPicPr>
            <a:picLocks noChangeAspect="1"/>
          </p:cNvPicPr>
          <p:nvPr/>
        </p:nvPicPr>
        <p:blipFill>
          <a:blip r:embed="rId5" cstate="print"/>
          <a:stretch>
            <a:fillRect/>
          </a:stretch>
        </p:blipFill>
        <p:spPr>
          <a:xfrm>
            <a:off x="3503486" y="20548"/>
            <a:ext cx="5624418" cy="2825496"/>
          </a:xfrm>
          <a:prstGeom prst="rect">
            <a:avLst/>
          </a:prstGeom>
        </p:spPr>
      </p:pic>
      <p:pic>
        <p:nvPicPr>
          <p:cNvPr id="9" name="Picture 8"/>
          <p:cNvPicPr>
            <a:picLocks noChangeAspect="1"/>
          </p:cNvPicPr>
          <p:nvPr/>
        </p:nvPicPr>
        <p:blipFill>
          <a:blip r:embed="rId6" cstate="print"/>
          <a:stretch>
            <a:fillRect/>
          </a:stretch>
        </p:blipFill>
        <p:spPr>
          <a:xfrm>
            <a:off x="20923" y="2818500"/>
            <a:ext cx="7668994" cy="2296266"/>
          </a:xfrm>
          <a:prstGeom prst="rect">
            <a:avLst/>
          </a:prstGeom>
        </p:spPr>
      </p:pic>
      <p:pic>
        <p:nvPicPr>
          <p:cNvPr id="10" name="Picture 9"/>
          <p:cNvPicPr>
            <a:picLocks noChangeAspect="1"/>
          </p:cNvPicPr>
          <p:nvPr/>
        </p:nvPicPr>
        <p:blipFill>
          <a:blip r:embed="rId7" cstate="print"/>
          <a:stretch>
            <a:fillRect/>
          </a:stretch>
        </p:blipFill>
        <p:spPr>
          <a:xfrm>
            <a:off x="7662119" y="2819400"/>
            <a:ext cx="1461333" cy="2293850"/>
          </a:xfrm>
          <a:prstGeom prst="rect">
            <a:avLst/>
          </a:prstGeom>
        </p:spPr>
      </p:pic>
      <p:sp>
        <p:nvSpPr>
          <p:cNvPr id="6" name="Rectangle 5"/>
          <p:cNvSpPr/>
          <p:nvPr/>
        </p:nvSpPr>
        <p:spPr>
          <a:xfrm>
            <a:off x="8755230" y="2469776"/>
            <a:ext cx="304800" cy="152400"/>
          </a:xfrm>
          <a:prstGeom prst="rect">
            <a:avLst/>
          </a:prstGeom>
          <a:solidFill>
            <a:srgbClr val="F274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47F28"/>
              </a:solidFill>
            </a:endParaRPr>
          </a:p>
        </p:txBody>
      </p:sp>
      <p:grpSp>
        <p:nvGrpSpPr>
          <p:cNvPr id="20" name="Group 19"/>
          <p:cNvGrpSpPr/>
          <p:nvPr/>
        </p:nvGrpSpPr>
        <p:grpSpPr>
          <a:xfrm>
            <a:off x="0" y="5089818"/>
            <a:ext cx="9144000" cy="1768182"/>
            <a:chOff x="0" y="5089818"/>
            <a:chExt cx="9144000" cy="1768182"/>
          </a:xfrm>
        </p:grpSpPr>
        <p:pic>
          <p:nvPicPr>
            <p:cNvPr id="11" name="Picture 10"/>
            <p:cNvPicPr>
              <a:picLocks/>
            </p:cNvPicPr>
            <p:nvPr/>
          </p:nvPicPr>
          <p:blipFill>
            <a:blip r:embed="rId8" cstate="print"/>
            <a:stretch>
              <a:fillRect/>
            </a:stretch>
          </p:blipFill>
          <p:spPr>
            <a:xfrm>
              <a:off x="24064" y="5089818"/>
              <a:ext cx="9098280" cy="1737360"/>
            </a:xfrm>
            <a:prstGeom prst="rect">
              <a:avLst/>
            </a:prstGeom>
          </p:spPr>
        </p:pic>
        <p:sp>
          <p:nvSpPr>
            <p:cNvPr id="16" name="Rectangle 15"/>
            <p:cNvSpPr/>
            <p:nvPr/>
          </p:nvSpPr>
          <p:spPr>
            <a:xfrm>
              <a:off x="0" y="5181600"/>
              <a:ext cx="45719" cy="167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p:nvSpPr>
          <p:spPr>
            <a:xfrm rot="5400000">
              <a:off x="4537710" y="2251710"/>
              <a:ext cx="68580" cy="914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p:nvSpPr>
          <p:spPr>
            <a:xfrm>
              <a:off x="9098281" y="5158740"/>
              <a:ext cx="45719" cy="167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4" name="Title 3"/>
          <p:cNvSpPr txBox="1">
            <a:spLocks/>
          </p:cNvSpPr>
          <p:nvPr/>
        </p:nvSpPr>
        <p:spPr>
          <a:xfrm>
            <a:off x="228600" y="2971800"/>
            <a:ext cx="7315200" cy="1325563"/>
          </a:xfrm>
          <a:prstGeom prst="rect">
            <a:avLst/>
          </a:prstGeom>
          <a:noFill/>
          <a:ln>
            <a:noFill/>
          </a:ln>
        </p:spPr>
        <p:txBody>
          <a:bodyPr vert="horz" lIns="91440" tIns="45720" rIns="91440" bIns="45720" rtlCol="0" anchor="ctr">
            <a:noAutofit/>
            <a:scene3d>
              <a:camera prst="orthographicFront"/>
              <a:lightRig rig="soft" dir="t">
                <a:rot lat="0" lon="0" rev="17220000"/>
              </a:lightRig>
            </a:scene3d>
            <a:sp3d prstMaterial="softEdge"/>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87000"/>
              </a:lnSpc>
            </a:pPr>
            <a:r>
              <a:rPr lang="en-US" sz="5600" dirty="0" smtClean="0"/>
              <a:t/>
            </a:r>
            <a:br>
              <a:rPr lang="en-US" sz="5600" dirty="0" smtClean="0"/>
            </a:br>
            <a:r>
              <a:rPr lang="en-US" sz="4800" b="1" dirty="0" err="1" smtClean="0">
                <a:solidFill>
                  <a:schemeClr val="bg1"/>
                </a:solidFill>
                <a:latin typeface="Arial" pitchFamily="34" charset="0"/>
                <a:cs typeface="Arial" pitchFamily="34" charset="0"/>
              </a:rPr>
              <a:t>Presek</a:t>
            </a:r>
            <a:r>
              <a:rPr lang="en-US" sz="4800" b="1" dirty="0">
                <a:solidFill>
                  <a:schemeClr val="bg1"/>
                </a:solidFill>
                <a:latin typeface="Arial" pitchFamily="34" charset="0"/>
                <a:cs typeface="Arial" pitchFamily="34" charset="0"/>
              </a:rPr>
              <a:t> </a:t>
            </a:r>
            <a:r>
              <a:rPr lang="en-US" sz="4800" b="1" dirty="0" err="1" smtClean="0">
                <a:solidFill>
                  <a:schemeClr val="bg1"/>
                </a:solidFill>
                <a:latin typeface="Arial" pitchFamily="34" charset="0"/>
                <a:cs typeface="Arial" pitchFamily="34" charset="0"/>
              </a:rPr>
              <a:t>linija</a:t>
            </a:r>
            <a:r>
              <a:rPr lang="en-US" sz="4800" b="1" dirty="0" smtClean="0">
                <a:solidFill>
                  <a:schemeClr val="bg1"/>
                </a:solidFill>
                <a:latin typeface="Arial" pitchFamily="34" charset="0"/>
                <a:cs typeface="Arial" pitchFamily="34" charset="0"/>
              </a:rPr>
              <a:t> I </a:t>
            </a:r>
            <a:r>
              <a:rPr lang="en-US" sz="4800" b="1" dirty="0" err="1" smtClean="0">
                <a:solidFill>
                  <a:schemeClr val="bg1"/>
                </a:solidFill>
                <a:latin typeface="Arial" pitchFamily="34" charset="0"/>
                <a:cs typeface="Arial" pitchFamily="34" charset="0"/>
              </a:rPr>
              <a:t>krugova</a:t>
            </a:r>
            <a:endParaRPr lang="en-US" sz="4800" b="1" dirty="0" smtClean="0">
              <a:solidFill>
                <a:schemeClr val="bg1"/>
              </a:solidFill>
              <a:latin typeface="Arial" pitchFamily="34" charset="0"/>
              <a:cs typeface="Arial" pitchFamily="34" charset="0"/>
            </a:endParaRPr>
          </a:p>
          <a:p>
            <a:pPr algn="l">
              <a:lnSpc>
                <a:spcPct val="87000"/>
              </a:lnSpc>
            </a:pPr>
            <a:r>
              <a:rPr lang="en-US" sz="4800" b="1" dirty="0" err="1" smtClean="0">
                <a:solidFill>
                  <a:schemeClr val="bg1"/>
                </a:solidFill>
                <a:latin typeface="Arial" pitchFamily="34" charset="0"/>
                <a:cs typeface="Arial" pitchFamily="34" charset="0"/>
              </a:rPr>
              <a:t>Seminarski</a:t>
            </a:r>
            <a:r>
              <a:rPr lang="en-US" sz="4800" b="1" dirty="0" smtClean="0">
                <a:solidFill>
                  <a:schemeClr val="bg1"/>
                </a:solidFill>
                <a:latin typeface="Arial" pitchFamily="34" charset="0"/>
                <a:cs typeface="Arial" pitchFamily="34" charset="0"/>
              </a:rPr>
              <a:t> rad</a:t>
            </a:r>
            <a:endParaRPr lang="en-US" sz="4800" b="1" dirty="0">
              <a:solidFill>
                <a:schemeClr val="bg1"/>
              </a:solidFill>
              <a:latin typeface="Arial" pitchFamily="34" charset="0"/>
              <a:cs typeface="Arial" pitchFamily="34" charset="0"/>
            </a:endParaRPr>
          </a:p>
        </p:txBody>
      </p:sp>
    </p:spTree>
    <p:custDataLst>
      <p:tags r:id="rId1"/>
    </p:custDataLst>
  </p:cSld>
  <p:clrMapOvr>
    <a:masterClrMapping/>
  </p:clrMapOvr>
  <mc:AlternateContent xmlns:mc="http://schemas.openxmlformats.org/markup-compatibility/2006">
    <mc:Choice xmlns:p14="http://schemas.microsoft.com/office/powerpoint/2010/main" xmlns="" Requires="p14">
      <p:transition spd="slow" p14:dur="2000">
        <p:checker/>
      </p:transition>
    </mc:Choice>
    <mc:Fallback>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0"/>
                                  </p:stCondLst>
                                  <p:childTnLst>
                                    <p:animEffect transition="out" filter="fade">
                                      <p:cBhvr>
                                        <p:cTn id="6" dur="10"/>
                                        <p:tgtEl>
                                          <p:spTgt spid="6"/>
                                        </p:tgtEl>
                                      </p:cBhvr>
                                    </p:animEffect>
                                    <p:set>
                                      <p:cBhvr>
                                        <p:cTn id="7" dur="1" fill="hold">
                                          <p:stCondLst>
                                            <p:cond delay="9"/>
                                          </p:stCondLst>
                                        </p:cTn>
                                        <p:tgtEl>
                                          <p:spTgt spid="6"/>
                                        </p:tgtEl>
                                        <p:attrNameLst>
                                          <p:attrName>style.visibility</p:attrName>
                                        </p:attrNameLst>
                                      </p:cBhvr>
                                      <p:to>
                                        <p:strVal val="hidden"/>
                                      </p:to>
                                    </p:set>
                                  </p:childTnLst>
                                </p:cTn>
                              </p:par>
                              <p:par>
                                <p:cTn id="8" presetID="2" presetClass="exit" presetSubtype="9" fill="hold" nodeType="withEffect">
                                  <p:stCondLst>
                                    <p:cond delay="0"/>
                                  </p:stCondLst>
                                  <p:childTnLst>
                                    <p:anim calcmode="lin" valueType="num">
                                      <p:cBhvr additive="base">
                                        <p:cTn id="9" dur="750"/>
                                        <p:tgtEl>
                                          <p:spTgt spid="7"/>
                                        </p:tgtEl>
                                        <p:attrNameLst>
                                          <p:attrName>ppt_x</p:attrName>
                                        </p:attrNameLst>
                                      </p:cBhvr>
                                      <p:tavLst>
                                        <p:tav tm="0">
                                          <p:val>
                                            <p:strVal val="ppt_x"/>
                                          </p:val>
                                        </p:tav>
                                        <p:tav tm="100000">
                                          <p:val>
                                            <p:strVal val="0-ppt_w/2"/>
                                          </p:val>
                                        </p:tav>
                                      </p:tavLst>
                                    </p:anim>
                                    <p:anim calcmode="lin" valueType="num">
                                      <p:cBhvr additive="base">
                                        <p:cTn id="10" dur="750"/>
                                        <p:tgtEl>
                                          <p:spTgt spid="7"/>
                                        </p:tgtEl>
                                        <p:attrNameLst>
                                          <p:attrName>ppt_y</p:attrName>
                                        </p:attrNameLst>
                                      </p:cBhvr>
                                      <p:tavLst>
                                        <p:tav tm="0">
                                          <p:val>
                                            <p:strVal val="ppt_y"/>
                                          </p:val>
                                        </p:tav>
                                        <p:tav tm="100000">
                                          <p:val>
                                            <p:strVal val="0-ppt_h/2"/>
                                          </p:val>
                                        </p:tav>
                                      </p:tavLst>
                                    </p:anim>
                                    <p:set>
                                      <p:cBhvr>
                                        <p:cTn id="11" dur="1" fill="hold">
                                          <p:stCondLst>
                                            <p:cond delay="749"/>
                                          </p:stCondLst>
                                        </p:cTn>
                                        <p:tgtEl>
                                          <p:spTgt spid="7"/>
                                        </p:tgtEl>
                                        <p:attrNameLst>
                                          <p:attrName>style.visibility</p:attrName>
                                        </p:attrNameLst>
                                      </p:cBhvr>
                                      <p:to>
                                        <p:strVal val="hidden"/>
                                      </p:to>
                                    </p:set>
                                  </p:childTnLst>
                                </p:cTn>
                              </p:par>
                              <p:par>
                                <p:cTn id="12" presetID="2" presetClass="exit" presetSubtype="3" fill="hold" nodeType="withEffect">
                                  <p:stCondLst>
                                    <p:cond delay="0"/>
                                  </p:stCondLst>
                                  <p:childTnLst>
                                    <p:anim calcmode="lin" valueType="num">
                                      <p:cBhvr additive="base">
                                        <p:cTn id="13" dur="750"/>
                                        <p:tgtEl>
                                          <p:spTgt spid="8"/>
                                        </p:tgtEl>
                                        <p:attrNameLst>
                                          <p:attrName>ppt_x</p:attrName>
                                        </p:attrNameLst>
                                      </p:cBhvr>
                                      <p:tavLst>
                                        <p:tav tm="0">
                                          <p:val>
                                            <p:strVal val="ppt_x"/>
                                          </p:val>
                                        </p:tav>
                                        <p:tav tm="100000">
                                          <p:val>
                                            <p:strVal val="1+ppt_w/2"/>
                                          </p:val>
                                        </p:tav>
                                      </p:tavLst>
                                    </p:anim>
                                    <p:anim calcmode="lin" valueType="num">
                                      <p:cBhvr additive="base">
                                        <p:cTn id="14" dur="750"/>
                                        <p:tgtEl>
                                          <p:spTgt spid="8"/>
                                        </p:tgtEl>
                                        <p:attrNameLst>
                                          <p:attrName>ppt_y</p:attrName>
                                        </p:attrNameLst>
                                      </p:cBhvr>
                                      <p:tavLst>
                                        <p:tav tm="0">
                                          <p:val>
                                            <p:strVal val="ppt_y"/>
                                          </p:val>
                                        </p:tav>
                                        <p:tav tm="100000">
                                          <p:val>
                                            <p:strVal val="0-ppt_h/2"/>
                                          </p:val>
                                        </p:tav>
                                      </p:tavLst>
                                    </p:anim>
                                    <p:set>
                                      <p:cBhvr>
                                        <p:cTn id="15" dur="1" fill="hold">
                                          <p:stCondLst>
                                            <p:cond delay="749"/>
                                          </p:stCondLst>
                                        </p:cTn>
                                        <p:tgtEl>
                                          <p:spTgt spid="8"/>
                                        </p:tgtEl>
                                        <p:attrNameLst>
                                          <p:attrName>style.visibility</p:attrName>
                                        </p:attrNameLst>
                                      </p:cBhvr>
                                      <p:to>
                                        <p:strVal val="hidden"/>
                                      </p:to>
                                    </p:set>
                                  </p:childTnLst>
                                </p:cTn>
                              </p:par>
                              <p:par>
                                <p:cTn id="16" presetID="2" presetClass="exit" presetSubtype="8" fill="hold" nodeType="withEffect">
                                  <p:stCondLst>
                                    <p:cond delay="0"/>
                                  </p:stCondLst>
                                  <p:childTnLst>
                                    <p:anim calcmode="lin" valueType="num">
                                      <p:cBhvr additive="base">
                                        <p:cTn id="17" dur="750"/>
                                        <p:tgtEl>
                                          <p:spTgt spid="9"/>
                                        </p:tgtEl>
                                        <p:attrNameLst>
                                          <p:attrName>ppt_x</p:attrName>
                                        </p:attrNameLst>
                                      </p:cBhvr>
                                      <p:tavLst>
                                        <p:tav tm="0">
                                          <p:val>
                                            <p:strVal val="ppt_x"/>
                                          </p:val>
                                        </p:tav>
                                        <p:tav tm="100000">
                                          <p:val>
                                            <p:strVal val="0-ppt_w/2"/>
                                          </p:val>
                                        </p:tav>
                                      </p:tavLst>
                                    </p:anim>
                                    <p:anim calcmode="lin" valueType="num">
                                      <p:cBhvr additive="base">
                                        <p:cTn id="18" dur="750"/>
                                        <p:tgtEl>
                                          <p:spTgt spid="9"/>
                                        </p:tgtEl>
                                        <p:attrNameLst>
                                          <p:attrName>ppt_y</p:attrName>
                                        </p:attrNameLst>
                                      </p:cBhvr>
                                      <p:tavLst>
                                        <p:tav tm="0">
                                          <p:val>
                                            <p:strVal val="ppt_y"/>
                                          </p:val>
                                        </p:tav>
                                        <p:tav tm="100000">
                                          <p:val>
                                            <p:strVal val="ppt_y"/>
                                          </p:val>
                                        </p:tav>
                                      </p:tavLst>
                                    </p:anim>
                                    <p:set>
                                      <p:cBhvr>
                                        <p:cTn id="19" dur="1" fill="hold">
                                          <p:stCondLst>
                                            <p:cond delay="749"/>
                                          </p:stCondLst>
                                        </p:cTn>
                                        <p:tgtEl>
                                          <p:spTgt spid="9"/>
                                        </p:tgtEl>
                                        <p:attrNameLst>
                                          <p:attrName>style.visibility</p:attrName>
                                        </p:attrNameLst>
                                      </p:cBhvr>
                                      <p:to>
                                        <p:strVal val="hidden"/>
                                      </p:to>
                                    </p:set>
                                  </p:childTnLst>
                                </p:cTn>
                              </p:par>
                              <p:par>
                                <p:cTn id="20" presetID="2" presetClass="exit" presetSubtype="2" fill="hold" nodeType="withEffect">
                                  <p:stCondLst>
                                    <p:cond delay="0"/>
                                  </p:stCondLst>
                                  <p:childTnLst>
                                    <p:anim calcmode="lin" valueType="num">
                                      <p:cBhvr additive="base">
                                        <p:cTn id="21" dur="750"/>
                                        <p:tgtEl>
                                          <p:spTgt spid="10"/>
                                        </p:tgtEl>
                                        <p:attrNameLst>
                                          <p:attrName>ppt_x</p:attrName>
                                        </p:attrNameLst>
                                      </p:cBhvr>
                                      <p:tavLst>
                                        <p:tav tm="0">
                                          <p:val>
                                            <p:strVal val="ppt_x"/>
                                          </p:val>
                                        </p:tav>
                                        <p:tav tm="100000">
                                          <p:val>
                                            <p:strVal val="1+ppt_w/2"/>
                                          </p:val>
                                        </p:tav>
                                      </p:tavLst>
                                    </p:anim>
                                    <p:anim calcmode="lin" valueType="num">
                                      <p:cBhvr additive="base">
                                        <p:cTn id="22" dur="750"/>
                                        <p:tgtEl>
                                          <p:spTgt spid="10"/>
                                        </p:tgtEl>
                                        <p:attrNameLst>
                                          <p:attrName>ppt_y</p:attrName>
                                        </p:attrNameLst>
                                      </p:cBhvr>
                                      <p:tavLst>
                                        <p:tav tm="0">
                                          <p:val>
                                            <p:strVal val="ppt_y"/>
                                          </p:val>
                                        </p:tav>
                                        <p:tav tm="100000">
                                          <p:val>
                                            <p:strVal val="ppt_y"/>
                                          </p:val>
                                        </p:tav>
                                      </p:tavLst>
                                    </p:anim>
                                    <p:set>
                                      <p:cBhvr>
                                        <p:cTn id="23" dur="1" fill="hold">
                                          <p:stCondLst>
                                            <p:cond delay="749"/>
                                          </p:stCondLst>
                                        </p:cTn>
                                        <p:tgtEl>
                                          <p:spTgt spid="10"/>
                                        </p:tgtEl>
                                        <p:attrNameLst>
                                          <p:attrName>style.visibility</p:attrName>
                                        </p:attrNameLst>
                                      </p:cBhvr>
                                      <p:to>
                                        <p:strVal val="hidden"/>
                                      </p:to>
                                    </p:set>
                                  </p:childTnLst>
                                </p:cTn>
                              </p:par>
                              <p:par>
                                <p:cTn id="24" presetID="10" presetClass="exit" presetSubtype="0" fill="hold" grpId="0" nodeType="withEffect">
                                  <p:stCondLst>
                                    <p:cond delay="0"/>
                                  </p:stCondLst>
                                  <p:childTnLst>
                                    <p:animEffect transition="out" filter="fade">
                                      <p:cBhvr>
                                        <p:cTn id="25" dur="250"/>
                                        <p:tgtEl>
                                          <p:spTgt spid="14"/>
                                        </p:tgtEl>
                                      </p:cBhvr>
                                    </p:animEffect>
                                    <p:set>
                                      <p:cBhvr>
                                        <p:cTn id="26" dur="1" fill="hold">
                                          <p:stCondLst>
                                            <p:cond delay="249"/>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81000"/>
            <a:ext cx="7924800" cy="707886"/>
          </a:xfrm>
          <a:prstGeom prst="rect">
            <a:avLst/>
          </a:prstGeom>
          <a:noFill/>
        </p:spPr>
        <p:txBody>
          <a:bodyPr wrap="square" rtlCol="0">
            <a:normAutofit/>
          </a:bodyPr>
          <a:lstStyle/>
          <a:p>
            <a:pPr algn="ctr"/>
            <a:r>
              <a:rPr lang="en-US" sz="4000" dirty="0" smtClean="0">
                <a:solidFill>
                  <a:schemeClr val="tx1">
                    <a:lumMod val="50000"/>
                    <a:lumOff val="50000"/>
                  </a:schemeClr>
                </a:solidFill>
                <a:latin typeface="+mj-lt"/>
                <a:cs typeface="Arial" pitchFamily="34" charset="0"/>
              </a:rPr>
              <a:t>GRUPA: </a:t>
            </a:r>
            <a:r>
              <a:rPr lang="en-US" sz="4000" dirty="0" err="1" smtClean="0">
                <a:solidFill>
                  <a:schemeClr val="tx1">
                    <a:lumMod val="50000"/>
                    <a:lumOff val="50000"/>
                  </a:schemeClr>
                </a:solidFill>
                <a:latin typeface="+mj-lt"/>
                <a:cs typeface="Arial" pitchFamily="34" charset="0"/>
              </a:rPr>
              <a:t>Presek</a:t>
            </a:r>
            <a:r>
              <a:rPr lang="en-US" sz="4000" dirty="0" smtClean="0">
                <a:solidFill>
                  <a:schemeClr val="tx1">
                    <a:lumMod val="50000"/>
                    <a:lumOff val="50000"/>
                  </a:schemeClr>
                </a:solidFill>
                <a:latin typeface="+mj-lt"/>
                <a:cs typeface="Arial" pitchFamily="34" charset="0"/>
              </a:rPr>
              <a:t> </a:t>
            </a:r>
            <a:r>
              <a:rPr lang="en-US" sz="4000" dirty="0" err="1" smtClean="0">
                <a:solidFill>
                  <a:schemeClr val="tx1">
                    <a:lumMod val="50000"/>
                    <a:lumOff val="50000"/>
                  </a:schemeClr>
                </a:solidFill>
                <a:latin typeface="+mj-lt"/>
                <a:cs typeface="Arial" pitchFamily="34" charset="0"/>
              </a:rPr>
              <a:t>linija</a:t>
            </a:r>
            <a:r>
              <a:rPr lang="en-US" sz="4000" dirty="0" smtClean="0">
                <a:solidFill>
                  <a:schemeClr val="tx1">
                    <a:lumMod val="50000"/>
                    <a:lumOff val="50000"/>
                  </a:schemeClr>
                </a:solidFill>
                <a:latin typeface="+mj-lt"/>
                <a:cs typeface="Arial" pitchFamily="34" charset="0"/>
              </a:rPr>
              <a:t> </a:t>
            </a:r>
            <a:r>
              <a:rPr lang="en-US" sz="4000" dirty="0" err="1" smtClean="0">
                <a:solidFill>
                  <a:schemeClr val="tx1">
                    <a:lumMod val="50000"/>
                    <a:lumOff val="50000"/>
                  </a:schemeClr>
                </a:solidFill>
                <a:latin typeface="+mj-lt"/>
                <a:cs typeface="Arial" pitchFamily="34" charset="0"/>
              </a:rPr>
              <a:t>i</a:t>
            </a:r>
            <a:r>
              <a:rPr lang="en-US" sz="4000" dirty="0" smtClean="0">
                <a:solidFill>
                  <a:schemeClr val="tx1">
                    <a:lumMod val="50000"/>
                    <a:lumOff val="50000"/>
                  </a:schemeClr>
                </a:solidFill>
                <a:latin typeface="+mj-lt"/>
                <a:cs typeface="Arial" pitchFamily="34" charset="0"/>
              </a:rPr>
              <a:t> </a:t>
            </a:r>
            <a:r>
              <a:rPr lang="en-US" sz="4000" dirty="0" err="1" smtClean="0">
                <a:solidFill>
                  <a:schemeClr val="tx1">
                    <a:lumMod val="50000"/>
                    <a:lumOff val="50000"/>
                  </a:schemeClr>
                </a:solidFill>
                <a:latin typeface="+mj-lt"/>
                <a:cs typeface="Arial" pitchFamily="34" charset="0"/>
              </a:rPr>
              <a:t>krugova</a:t>
            </a:r>
            <a:endParaRPr lang="en-US" sz="4000" dirty="0">
              <a:solidFill>
                <a:schemeClr val="tx1">
                  <a:lumMod val="50000"/>
                  <a:lumOff val="50000"/>
                </a:schemeClr>
              </a:solidFill>
              <a:latin typeface="+mj-lt"/>
              <a:cs typeface="Arial" pitchFamily="34" charset="0"/>
            </a:endParaRPr>
          </a:p>
        </p:txBody>
      </p:sp>
      <p:cxnSp>
        <p:nvCxnSpPr>
          <p:cNvPr id="10" name="Straight Connector 9"/>
          <p:cNvCxnSpPr/>
          <p:nvPr/>
        </p:nvCxnSpPr>
        <p:spPr>
          <a:xfrm>
            <a:off x="1905000" y="2936809"/>
            <a:ext cx="5257800" cy="1588"/>
          </a:xfrm>
          <a:prstGeom prst="line">
            <a:avLst/>
          </a:prstGeom>
          <a:ln w="47625">
            <a:solidFill>
              <a:srgbClr val="E4E4E4"/>
            </a:solidFill>
          </a:ln>
          <a:effectLst/>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750711" y="5127978"/>
            <a:ext cx="7973935" cy="400110"/>
          </a:xfrm>
          <a:prstGeom prst="rect">
            <a:avLst/>
          </a:prstGeom>
          <a:noFill/>
        </p:spPr>
        <p:txBody>
          <a:bodyPr wrap="none" rtlCol="0">
            <a:normAutofit fontScale="55000" lnSpcReduction="20000"/>
          </a:bodyPr>
          <a:lstStyle/>
          <a:p>
            <a:pPr algn="r"/>
            <a:r>
              <a:rPr lang="en-US" sz="2000" b="1" dirty="0" err="1" smtClean="0">
                <a:solidFill>
                  <a:schemeClr val="tx1">
                    <a:lumMod val="75000"/>
                    <a:lumOff val="25000"/>
                  </a:schemeClr>
                </a:solidFill>
              </a:rPr>
              <a:t>Prirodno</a:t>
            </a:r>
            <a:r>
              <a:rPr lang="en-US" sz="2000" b="1" dirty="0" smtClean="0">
                <a:solidFill>
                  <a:schemeClr val="tx1">
                    <a:lumMod val="75000"/>
                    <a:lumOff val="25000"/>
                  </a:schemeClr>
                </a:solidFill>
              </a:rPr>
              <a:t> </a:t>
            </a:r>
            <a:r>
              <a:rPr lang="en-US" sz="2000" b="1" dirty="0" err="1" smtClean="0">
                <a:solidFill>
                  <a:schemeClr val="tx1">
                    <a:lumMod val="75000"/>
                    <a:lumOff val="25000"/>
                  </a:schemeClr>
                </a:solidFill>
              </a:rPr>
              <a:t>Matematicki</a:t>
            </a:r>
            <a:r>
              <a:rPr lang="en-US" sz="2000" b="1" dirty="0" smtClean="0">
                <a:solidFill>
                  <a:schemeClr val="tx1">
                    <a:lumMod val="75000"/>
                    <a:lumOff val="25000"/>
                  </a:schemeClr>
                </a:solidFill>
              </a:rPr>
              <a:t> </a:t>
            </a:r>
            <a:r>
              <a:rPr lang="en-US" sz="2000" b="1" dirty="0" err="1" smtClean="0">
                <a:solidFill>
                  <a:schemeClr val="tx1">
                    <a:lumMod val="75000"/>
                    <a:lumOff val="25000"/>
                  </a:schemeClr>
                </a:solidFill>
              </a:rPr>
              <a:t>Fakultet</a:t>
            </a:r>
            <a:r>
              <a:rPr lang="en-US" sz="2000" b="1" dirty="0" smtClean="0">
                <a:solidFill>
                  <a:schemeClr val="tx1">
                    <a:lumMod val="75000"/>
                    <a:lumOff val="25000"/>
                  </a:schemeClr>
                </a:solidFill>
              </a:rPr>
              <a:t> </a:t>
            </a:r>
          </a:p>
          <a:p>
            <a:pPr algn="r"/>
            <a:r>
              <a:rPr lang="en-US" sz="2000" b="1" dirty="0" smtClean="0">
                <a:solidFill>
                  <a:schemeClr val="tx1">
                    <a:lumMod val="75000"/>
                    <a:lumOff val="25000"/>
                  </a:schemeClr>
                </a:solidFill>
              </a:rPr>
              <a:t>Beograd 2010/2011</a:t>
            </a:r>
            <a:endParaRPr lang="en-US" sz="2000" b="1" dirty="0">
              <a:solidFill>
                <a:schemeClr val="tx1">
                  <a:lumMod val="75000"/>
                  <a:lumOff val="25000"/>
                </a:schemeClr>
              </a:solidFill>
            </a:endParaRPr>
          </a:p>
        </p:txBody>
      </p:sp>
      <p:sp>
        <p:nvSpPr>
          <p:cNvPr id="12" name="Rectangle 11"/>
          <p:cNvSpPr/>
          <p:nvPr/>
        </p:nvSpPr>
        <p:spPr>
          <a:xfrm>
            <a:off x="8686800" y="528448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6600"/>
                </a:solidFill>
              </a:rPr>
              <a:t>           </a:t>
            </a:r>
            <a:endParaRPr lang="en-US" dirty="0">
              <a:solidFill>
                <a:srgbClr val="FF6600"/>
              </a:solidFill>
            </a:endParaRPr>
          </a:p>
        </p:txBody>
      </p:sp>
      <p:grpSp>
        <p:nvGrpSpPr>
          <p:cNvPr id="26" name="Group 25"/>
          <p:cNvGrpSpPr/>
          <p:nvPr/>
        </p:nvGrpSpPr>
        <p:grpSpPr>
          <a:xfrm>
            <a:off x="762000" y="1557456"/>
            <a:ext cx="2057400" cy="2708434"/>
            <a:chOff x="762000" y="1557456"/>
            <a:chExt cx="2057400" cy="2708434"/>
          </a:xfrm>
        </p:grpSpPr>
        <p:sp>
          <p:nvSpPr>
            <p:cNvPr id="6" name="Oval 5"/>
            <p:cNvSpPr/>
            <p:nvPr/>
          </p:nvSpPr>
          <p:spPr>
            <a:xfrm>
              <a:off x="762000" y="1946209"/>
              <a:ext cx="2057400" cy="2057400"/>
            </a:xfrm>
            <a:prstGeom prst="ellipse">
              <a:avLst/>
            </a:prstGeom>
            <a:gradFill flip="none" rotWithShape="1">
              <a:gsLst>
                <a:gs pos="0">
                  <a:srgbClr val="F39C29"/>
                </a:gs>
                <a:gs pos="50000">
                  <a:srgbClr val="F7931D"/>
                </a:gs>
                <a:gs pos="100000">
                  <a:srgbClr val="FF6600"/>
                </a:gs>
              </a:gsLst>
              <a:path path="circle">
                <a:fillToRect l="50000" t="50000" r="50000" b="50000"/>
              </a:path>
              <a:tileRect/>
            </a:gradFill>
            <a:ln w="8255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14" name="TextBox 13"/>
            <p:cNvSpPr txBox="1"/>
            <p:nvPr/>
          </p:nvSpPr>
          <p:spPr>
            <a:xfrm>
              <a:off x="1121392" y="1557456"/>
              <a:ext cx="1219200" cy="2708434"/>
            </a:xfrm>
            <a:prstGeom prst="rect">
              <a:avLst/>
            </a:prstGeom>
            <a:noFill/>
          </p:spPr>
          <p:txBody>
            <a:bodyPr wrap="square" rtlCol="0">
              <a:spAutoFit/>
            </a:bodyPr>
            <a:lstStyle/>
            <a:p>
              <a:endParaRPr lang="en-US" sz="17000" b="1" dirty="0">
                <a:solidFill>
                  <a:srgbClr val="F26200">
                    <a:alpha val="40000"/>
                  </a:srgbClr>
                </a:solidFill>
                <a:latin typeface="+mj-lt"/>
                <a:cs typeface="Arial" pitchFamily="34" charset="0"/>
              </a:endParaRPr>
            </a:p>
          </p:txBody>
        </p:sp>
        <p:sp>
          <p:nvSpPr>
            <p:cNvPr id="13" name="TextBox 12"/>
            <p:cNvSpPr txBox="1"/>
            <p:nvPr/>
          </p:nvSpPr>
          <p:spPr>
            <a:xfrm>
              <a:off x="823416" y="2666898"/>
              <a:ext cx="1931160" cy="683264"/>
            </a:xfrm>
            <a:prstGeom prst="rect">
              <a:avLst/>
            </a:prstGeom>
            <a:noFill/>
          </p:spPr>
          <p:txBody>
            <a:bodyPr wrap="square" rtlCol="0">
              <a:normAutofit/>
            </a:bodyPr>
            <a:lstStyle/>
            <a:p>
              <a:pPr algn="ctr">
                <a:lnSpc>
                  <a:spcPct val="80000"/>
                </a:lnSpc>
              </a:pPr>
              <a:r>
                <a:rPr lang="en-US" sz="2400" b="1" spc="60" dirty="0" smtClean="0">
                  <a:solidFill>
                    <a:schemeClr val="bg1"/>
                  </a:solidFill>
                  <a:effectLst>
                    <a:outerShdw blurRad="50800" dist="25400" dir="5400000" algn="t" rotWithShape="0">
                      <a:prstClr val="black">
                        <a:alpha val="15000"/>
                      </a:prstClr>
                    </a:outerShdw>
                  </a:effectLst>
                </a:rPr>
                <a:t>Milos</a:t>
              </a:r>
            </a:p>
            <a:p>
              <a:pPr algn="ctr">
                <a:lnSpc>
                  <a:spcPct val="80000"/>
                </a:lnSpc>
              </a:pPr>
              <a:r>
                <a:rPr lang="en-US" sz="2400" b="1" spc="60" dirty="0" err="1" smtClean="0">
                  <a:solidFill>
                    <a:schemeClr val="bg1"/>
                  </a:solidFill>
                  <a:effectLst>
                    <a:outerShdw blurRad="50800" dist="25400" dir="5400000" algn="t" rotWithShape="0">
                      <a:prstClr val="black">
                        <a:alpha val="15000"/>
                      </a:prstClr>
                    </a:outerShdw>
                  </a:effectLst>
                </a:rPr>
                <a:t>Bjelos</a:t>
              </a:r>
              <a:endParaRPr lang="en-US" sz="2400" b="1" spc="60" dirty="0" smtClean="0">
                <a:solidFill>
                  <a:schemeClr val="bg1"/>
                </a:solidFill>
                <a:effectLst>
                  <a:outerShdw blurRad="50800" dist="25400" dir="5400000" algn="t" rotWithShape="0">
                    <a:prstClr val="black">
                      <a:alpha val="15000"/>
                    </a:prstClr>
                  </a:outerShdw>
                </a:effectLst>
              </a:endParaRPr>
            </a:p>
            <a:p>
              <a:pPr algn="ctr">
                <a:lnSpc>
                  <a:spcPct val="80000"/>
                </a:lnSpc>
              </a:pPr>
              <a:endParaRPr lang="en-US" sz="2400" b="1" dirty="0">
                <a:solidFill>
                  <a:schemeClr val="bg1"/>
                </a:solidFill>
                <a:effectLst>
                  <a:outerShdw blurRad="50800" dist="25400" dir="5400000" algn="t" rotWithShape="0">
                    <a:prstClr val="black">
                      <a:alpha val="15000"/>
                    </a:prstClr>
                  </a:outerShdw>
                </a:effectLst>
              </a:endParaRPr>
            </a:p>
          </p:txBody>
        </p:sp>
        <p:sp>
          <p:nvSpPr>
            <p:cNvPr id="19" name="Oval 18"/>
            <p:cNvSpPr/>
            <p:nvPr/>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grpSp>
      <p:grpSp>
        <p:nvGrpSpPr>
          <p:cNvPr id="23" name="Group 22"/>
          <p:cNvGrpSpPr/>
          <p:nvPr/>
        </p:nvGrpSpPr>
        <p:grpSpPr>
          <a:xfrm>
            <a:off x="3543300" y="1591943"/>
            <a:ext cx="2057400" cy="2708434"/>
            <a:chOff x="3543300" y="1591943"/>
            <a:chExt cx="2057400" cy="2708434"/>
          </a:xfrm>
        </p:grpSpPr>
        <p:sp>
          <p:nvSpPr>
            <p:cNvPr id="4" name="Oval 3"/>
            <p:cNvSpPr/>
            <p:nvPr/>
          </p:nvSpPr>
          <p:spPr>
            <a:xfrm>
              <a:off x="3543300" y="1946209"/>
              <a:ext cx="2057400" cy="2057400"/>
            </a:xfrm>
            <a:prstGeom prst="ellipse">
              <a:avLst/>
            </a:prstGeom>
            <a:gradFill>
              <a:gsLst>
                <a:gs pos="0">
                  <a:srgbClr val="00B0F0"/>
                </a:gs>
                <a:gs pos="50000">
                  <a:srgbClr val="399ECB"/>
                </a:gs>
                <a:gs pos="100000">
                  <a:srgbClr val="0077D0"/>
                </a:gs>
              </a:gsLst>
              <a:path path="circle">
                <a:fillToRect l="50000" t="50000" r="50000" b="50000"/>
              </a:path>
            </a:gradFill>
            <a:ln w="82550">
              <a:noFill/>
            </a:ln>
            <a:effectLst>
              <a:outerShdw blurRad="1270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15" name="TextBox 14"/>
            <p:cNvSpPr txBox="1"/>
            <p:nvPr/>
          </p:nvSpPr>
          <p:spPr>
            <a:xfrm>
              <a:off x="3933968" y="1591943"/>
              <a:ext cx="1219200" cy="2708434"/>
            </a:xfrm>
            <a:prstGeom prst="rect">
              <a:avLst/>
            </a:prstGeom>
            <a:noFill/>
          </p:spPr>
          <p:txBody>
            <a:bodyPr wrap="square" rtlCol="0">
              <a:spAutoFit/>
            </a:bodyPr>
            <a:lstStyle/>
            <a:p>
              <a:endParaRPr lang="en-US" sz="17000" b="1" dirty="0">
                <a:solidFill>
                  <a:srgbClr val="2A7A9E">
                    <a:alpha val="40000"/>
                  </a:srgbClr>
                </a:solidFill>
                <a:latin typeface="+mj-lt"/>
                <a:cs typeface="Arial" pitchFamily="34" charset="0"/>
              </a:endParaRPr>
            </a:p>
          </p:txBody>
        </p:sp>
        <p:sp>
          <p:nvSpPr>
            <p:cNvPr id="16" name="TextBox 15"/>
            <p:cNvSpPr txBox="1"/>
            <p:nvPr/>
          </p:nvSpPr>
          <p:spPr>
            <a:xfrm>
              <a:off x="3601872" y="2701385"/>
              <a:ext cx="1931160" cy="665695"/>
            </a:xfrm>
            <a:prstGeom prst="rect">
              <a:avLst/>
            </a:prstGeom>
            <a:noFill/>
          </p:spPr>
          <p:txBody>
            <a:bodyPr wrap="square" rtlCol="0">
              <a:normAutofit/>
            </a:bodyPr>
            <a:lstStyle/>
            <a:p>
              <a:pPr algn="ctr">
                <a:lnSpc>
                  <a:spcPct val="80000"/>
                </a:lnSpc>
              </a:pPr>
              <a:r>
                <a:rPr lang="en-US" sz="2300" b="1" spc="60" dirty="0" err="1" smtClean="0">
                  <a:solidFill>
                    <a:schemeClr val="bg1"/>
                  </a:solidFill>
                  <a:effectLst>
                    <a:outerShdw blurRad="50800" dist="25400" dir="5400000" algn="t" rotWithShape="0">
                      <a:prstClr val="black">
                        <a:alpha val="15000"/>
                      </a:prstClr>
                    </a:outerShdw>
                  </a:effectLst>
                </a:rPr>
                <a:t>Vladan</a:t>
              </a:r>
              <a:endParaRPr lang="en-US" sz="2300" b="1" spc="60" dirty="0" smtClean="0">
                <a:solidFill>
                  <a:schemeClr val="bg1"/>
                </a:solidFill>
                <a:effectLst>
                  <a:outerShdw blurRad="50800" dist="25400" dir="5400000" algn="t" rotWithShape="0">
                    <a:prstClr val="black">
                      <a:alpha val="15000"/>
                    </a:prstClr>
                  </a:outerShdw>
                </a:effectLst>
              </a:endParaRPr>
            </a:p>
            <a:p>
              <a:pPr algn="ctr">
                <a:lnSpc>
                  <a:spcPct val="80000"/>
                </a:lnSpc>
              </a:pPr>
              <a:r>
                <a:rPr lang="en-US" sz="2300" b="1" spc="60" dirty="0" err="1" smtClean="0">
                  <a:solidFill>
                    <a:schemeClr val="bg1"/>
                  </a:solidFill>
                  <a:effectLst>
                    <a:outerShdw blurRad="50800" dist="25400" dir="5400000" algn="t" rotWithShape="0">
                      <a:prstClr val="black">
                        <a:alpha val="15000"/>
                      </a:prstClr>
                    </a:outerShdw>
                  </a:effectLst>
                </a:rPr>
                <a:t>Divnic</a:t>
              </a:r>
              <a:endParaRPr lang="en-US" sz="2300" b="1" spc="60" dirty="0" smtClean="0">
                <a:solidFill>
                  <a:schemeClr val="bg1"/>
                </a:solidFill>
                <a:effectLst>
                  <a:outerShdw blurRad="50800" dist="25400" dir="5400000" algn="t" rotWithShape="0">
                    <a:prstClr val="black">
                      <a:alpha val="15000"/>
                    </a:prstClr>
                  </a:outerShdw>
                </a:effectLst>
              </a:endParaRPr>
            </a:p>
            <a:p>
              <a:pPr algn="ctr">
                <a:lnSpc>
                  <a:spcPct val="80000"/>
                </a:lnSpc>
              </a:pPr>
              <a:endParaRPr lang="en-US" sz="2300" b="1" dirty="0">
                <a:solidFill>
                  <a:schemeClr val="bg1"/>
                </a:solidFill>
                <a:effectLst>
                  <a:outerShdw blurRad="50800" dist="25400" dir="5400000" algn="t" rotWithShape="0">
                    <a:prstClr val="black">
                      <a:alpha val="15000"/>
                    </a:prstClr>
                  </a:outerShdw>
                </a:effectLst>
              </a:endParaRPr>
            </a:p>
          </p:txBody>
        </p:sp>
        <p:sp>
          <p:nvSpPr>
            <p:cNvPr id="20" name="Oval 19"/>
            <p:cNvSpPr/>
            <p:nvPr/>
          </p:nvSpPr>
          <p:spPr>
            <a:xfrm>
              <a:off x="3782124" y="198863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grpSp>
      <p:grpSp>
        <p:nvGrpSpPr>
          <p:cNvPr id="24" name="Group 23"/>
          <p:cNvGrpSpPr/>
          <p:nvPr/>
        </p:nvGrpSpPr>
        <p:grpSpPr>
          <a:xfrm>
            <a:off x="6324600" y="1587511"/>
            <a:ext cx="2057400" cy="2708434"/>
            <a:chOff x="6324600" y="1587511"/>
            <a:chExt cx="2057400" cy="2708434"/>
          </a:xfrm>
        </p:grpSpPr>
        <p:sp>
          <p:nvSpPr>
            <p:cNvPr id="5" name="Oval 4"/>
            <p:cNvSpPr/>
            <p:nvPr/>
          </p:nvSpPr>
          <p:spPr>
            <a:xfrm>
              <a:off x="6324600" y="1953643"/>
              <a:ext cx="2057400" cy="2057400"/>
            </a:xfrm>
            <a:prstGeom prst="ellipse">
              <a:avLst/>
            </a:prstGeom>
            <a:gradFill flip="none" rotWithShape="1">
              <a:gsLst>
                <a:gs pos="5000">
                  <a:srgbClr val="84D830"/>
                </a:gs>
                <a:gs pos="48000">
                  <a:srgbClr val="7BCF27"/>
                </a:gs>
                <a:gs pos="100000">
                  <a:srgbClr val="56901C"/>
                </a:gs>
              </a:gsLst>
              <a:path path="circle">
                <a:fillToRect l="50000" t="50000" r="50000" b="50000"/>
              </a:path>
              <a:tileRect/>
            </a:gradFill>
            <a:ln w="5080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17" name="TextBox 16"/>
            <p:cNvSpPr txBox="1"/>
            <p:nvPr/>
          </p:nvSpPr>
          <p:spPr>
            <a:xfrm>
              <a:off x="6721604" y="1587511"/>
              <a:ext cx="1219200" cy="2708434"/>
            </a:xfrm>
            <a:prstGeom prst="rect">
              <a:avLst/>
            </a:prstGeom>
            <a:noFill/>
          </p:spPr>
          <p:txBody>
            <a:bodyPr wrap="square" rtlCol="0">
              <a:spAutoFit/>
            </a:bodyPr>
            <a:lstStyle/>
            <a:p>
              <a:endParaRPr lang="en-US" sz="17000" b="1" dirty="0">
                <a:solidFill>
                  <a:srgbClr val="65B131">
                    <a:alpha val="64000"/>
                  </a:srgbClr>
                </a:solidFill>
                <a:latin typeface="+mj-lt"/>
                <a:cs typeface="Arial" pitchFamily="34" charset="0"/>
              </a:endParaRPr>
            </a:p>
          </p:txBody>
        </p:sp>
        <p:sp>
          <p:nvSpPr>
            <p:cNvPr id="18" name="TextBox 17"/>
            <p:cNvSpPr txBox="1"/>
            <p:nvPr/>
          </p:nvSpPr>
          <p:spPr>
            <a:xfrm>
              <a:off x="6411810" y="2674651"/>
              <a:ext cx="1931160" cy="665695"/>
            </a:xfrm>
            <a:prstGeom prst="rect">
              <a:avLst/>
            </a:prstGeom>
            <a:noFill/>
          </p:spPr>
          <p:txBody>
            <a:bodyPr wrap="square" rtlCol="0">
              <a:normAutofit/>
            </a:bodyPr>
            <a:lstStyle/>
            <a:p>
              <a:pPr algn="ctr">
                <a:lnSpc>
                  <a:spcPct val="80000"/>
                </a:lnSpc>
              </a:pPr>
              <a:r>
                <a:rPr lang="en-US" sz="2300" b="1" spc="60" dirty="0" smtClean="0">
                  <a:solidFill>
                    <a:schemeClr val="bg1"/>
                  </a:solidFill>
                  <a:effectLst>
                    <a:outerShdw blurRad="50800" dist="25400" dir="5400000" algn="t" rotWithShape="0">
                      <a:prstClr val="black">
                        <a:alpha val="15000"/>
                      </a:prstClr>
                    </a:outerShdw>
                  </a:effectLst>
                </a:rPr>
                <a:t>Milos</a:t>
              </a:r>
            </a:p>
            <a:p>
              <a:pPr algn="ctr">
                <a:lnSpc>
                  <a:spcPct val="80000"/>
                </a:lnSpc>
              </a:pPr>
              <a:r>
                <a:rPr lang="en-US" sz="2300" b="1" spc="60" dirty="0" smtClean="0">
                  <a:solidFill>
                    <a:schemeClr val="bg1"/>
                  </a:solidFill>
                  <a:effectLst>
                    <a:outerShdw blurRad="50800" dist="25400" dir="5400000" algn="t" rotWithShape="0">
                      <a:prstClr val="black">
                        <a:alpha val="15000"/>
                      </a:prstClr>
                    </a:outerShdw>
                  </a:effectLst>
                </a:rPr>
                <a:t>Kuveljic</a:t>
              </a:r>
            </a:p>
            <a:p>
              <a:pPr algn="ctr">
                <a:lnSpc>
                  <a:spcPct val="80000"/>
                </a:lnSpc>
              </a:pPr>
              <a:endParaRPr lang="en-US" sz="2300" b="1" dirty="0">
                <a:solidFill>
                  <a:schemeClr val="bg1"/>
                </a:solidFill>
                <a:effectLst>
                  <a:outerShdw blurRad="50800" dist="25400" dir="5400000" algn="t" rotWithShape="0">
                    <a:prstClr val="black">
                      <a:alpha val="15000"/>
                    </a:prstClr>
                  </a:outerShdw>
                </a:effectLst>
              </a:endParaRPr>
            </a:p>
          </p:txBody>
        </p:sp>
        <p:sp>
          <p:nvSpPr>
            <p:cNvPr id="21" name="Oval 20"/>
            <p:cNvSpPr/>
            <p:nvPr/>
          </p:nvSpPr>
          <p:spPr>
            <a:xfrm>
              <a:off x="6569928" y="2005362"/>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grpSp>
    </p:spTree>
    <p:custDataLst>
      <p:tags r:id="rId1"/>
    </p:custData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lvl="0">
              <a:spcBef>
                <a:spcPts val="0"/>
              </a:spcBef>
            </a:pPr>
            <a:r>
              <a:rPr lang="en-US" sz="4000" cap="none" dirty="0" err="1" smtClean="0">
                <a:solidFill>
                  <a:prstClr val="black">
                    <a:lumMod val="85000"/>
                    <a:lumOff val="15000"/>
                  </a:prstClr>
                </a:solidFill>
                <a:ea typeface="+mn-ea"/>
                <a:cs typeface="+mn-cs"/>
              </a:rPr>
              <a:t>Presek</a:t>
            </a:r>
            <a:r>
              <a:rPr lang="en-US" sz="4000" cap="none" dirty="0" smtClean="0">
                <a:solidFill>
                  <a:prstClr val="black">
                    <a:lumMod val="85000"/>
                    <a:lumOff val="15000"/>
                  </a:prstClr>
                </a:solidFill>
                <a:ea typeface="+mn-ea"/>
                <a:cs typeface="+mn-cs"/>
              </a:rPr>
              <a:t> </a:t>
            </a:r>
            <a:r>
              <a:rPr lang="en-US" sz="4000" cap="none" dirty="0" err="1" smtClean="0">
                <a:solidFill>
                  <a:prstClr val="black">
                    <a:lumMod val="85000"/>
                    <a:lumOff val="15000"/>
                  </a:prstClr>
                </a:solidFill>
                <a:ea typeface="+mn-ea"/>
                <a:cs typeface="+mn-cs"/>
              </a:rPr>
              <a:t>pravih</a:t>
            </a:r>
            <a:endParaRPr lang="en-US" sz="2800" dirty="0"/>
          </a:p>
        </p:txBody>
      </p:sp>
      <p:sp>
        <p:nvSpPr>
          <p:cNvPr id="6" name="TextBox 5"/>
          <p:cNvSpPr txBox="1"/>
          <p:nvPr/>
        </p:nvSpPr>
        <p:spPr>
          <a:xfrm>
            <a:off x="1121392" y="1557456"/>
            <a:ext cx="1219200" cy="2708434"/>
          </a:xfrm>
          <a:prstGeom prst="rect">
            <a:avLst/>
          </a:prstGeom>
          <a:noFill/>
        </p:spPr>
        <p:txBody>
          <a:bodyPr wrap="square" rtlCol="0">
            <a:spAutoFit/>
          </a:bodyPr>
          <a:lstStyle/>
          <a:p>
            <a:r>
              <a:rPr lang="en-US" sz="17000" b="1" dirty="0" smtClean="0">
                <a:solidFill>
                  <a:srgbClr val="F26200">
                    <a:alpha val="40000"/>
                  </a:srgbClr>
                </a:solidFill>
                <a:cs typeface="Arial" pitchFamily="34" charset="0"/>
              </a:rPr>
              <a:t>1</a:t>
            </a:r>
            <a:endParaRPr lang="en-US" sz="17000" b="1" dirty="0">
              <a:solidFill>
                <a:srgbClr val="F26200">
                  <a:alpha val="40000"/>
                </a:srgbClr>
              </a:solidFill>
              <a:cs typeface="Arial" pitchFamily="34" charset="0"/>
            </a:endParaRPr>
          </a:p>
        </p:txBody>
      </p:sp>
      <p:cxnSp>
        <p:nvCxnSpPr>
          <p:cNvPr id="7" name="Straight Connector 6"/>
          <p:cNvCxnSpPr/>
          <p:nvPr/>
        </p:nvCxnSpPr>
        <p:spPr>
          <a:xfrm flipH="1">
            <a:off x="6477000" y="2286000"/>
            <a:ext cx="1676400" cy="762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29400" y="1981200"/>
            <a:ext cx="762000" cy="13716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flipV="1">
            <a:off x="6629400" y="3200400"/>
            <a:ext cx="1295400" cy="762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flipH="1">
            <a:off x="6781800" y="3581400"/>
            <a:ext cx="1600200" cy="1524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flipH="1">
            <a:off x="7162800" y="2209800"/>
            <a:ext cx="1143000" cy="533400"/>
          </a:xfrm>
          <a:prstGeom prst="line">
            <a:avLst/>
          </a:prstGeom>
          <a:ln>
            <a:solidFill>
              <a:schemeClr val="accent2">
                <a:lumMod val="50000"/>
              </a:schemeClr>
            </a:solidFill>
          </a:ln>
        </p:spPr>
        <p:style>
          <a:lnRef idx="2">
            <a:schemeClr val="accent1"/>
          </a:lnRef>
          <a:fillRef idx="0">
            <a:schemeClr val="accent1"/>
          </a:fillRef>
          <a:effectRef idx="1">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xmlns="" Requires="p14">
      <p:transition spd="slow" p14:dur="1700">
        <p14:gallery dir="l"/>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55" name="Title 8"/>
          <p:cNvSpPr>
            <a:spLocks noGrp="1"/>
          </p:cNvSpPr>
          <p:nvPr>
            <p:ph type="title"/>
          </p:nvPr>
        </p:nvSpPr>
        <p:spPr>
          <a:xfrm>
            <a:off x="436180" y="76200"/>
            <a:ext cx="8403020" cy="685800"/>
          </a:xfrm>
        </p:spPr>
        <p:txBody>
          <a:bodyPr/>
          <a:lstStyle/>
          <a:p>
            <a:pPr lvl="0">
              <a:spcBef>
                <a:spcPts val="0"/>
              </a:spcBef>
            </a:pPr>
            <a:r>
              <a:rPr lang="en-US" sz="2800" b="1" dirty="0" err="1" smtClean="0">
                <a:solidFill>
                  <a:prstClr val="black">
                    <a:lumMod val="85000"/>
                    <a:lumOff val="15000"/>
                  </a:prstClr>
                </a:solidFill>
                <a:latin typeface="+mn-lt"/>
                <a:ea typeface="+mn-ea"/>
                <a:cs typeface="+mn-cs"/>
              </a:rPr>
              <a:t>Presek</a:t>
            </a:r>
            <a:r>
              <a:rPr lang="en-US" sz="2800" b="1" dirty="0" smtClean="0">
                <a:solidFill>
                  <a:prstClr val="black">
                    <a:lumMod val="85000"/>
                    <a:lumOff val="15000"/>
                  </a:prstClr>
                </a:solidFill>
                <a:latin typeface="+mn-lt"/>
                <a:ea typeface="+mn-ea"/>
                <a:cs typeface="+mn-cs"/>
              </a:rPr>
              <a:t> </a:t>
            </a:r>
            <a:r>
              <a:rPr lang="en-US" sz="2800" b="1" dirty="0" err="1" smtClean="0">
                <a:solidFill>
                  <a:prstClr val="black">
                    <a:lumMod val="85000"/>
                    <a:lumOff val="15000"/>
                  </a:prstClr>
                </a:solidFill>
                <a:latin typeface="+mn-lt"/>
                <a:ea typeface="+mn-ea"/>
                <a:cs typeface="+mn-cs"/>
              </a:rPr>
              <a:t>pravih</a:t>
            </a:r>
            <a:endParaRPr lang="en-US" dirty="0">
              <a:latin typeface="+mn-lt"/>
            </a:endParaRPr>
          </a:p>
        </p:txBody>
      </p:sp>
      <p:cxnSp>
        <p:nvCxnSpPr>
          <p:cNvPr id="56" name="Straight Arrow Connector 55"/>
          <p:cNvCxnSpPr/>
          <p:nvPr/>
        </p:nvCxnSpPr>
        <p:spPr>
          <a:xfrm flipV="1">
            <a:off x="762000" y="4050268"/>
            <a:ext cx="457200" cy="76200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57" name="Straight Connector 56"/>
          <p:cNvCxnSpPr/>
          <p:nvPr/>
        </p:nvCxnSpPr>
        <p:spPr>
          <a:xfrm flipV="1">
            <a:off x="762000" y="2069068"/>
            <a:ext cx="1676400" cy="2743200"/>
          </a:xfrm>
          <a:prstGeom prst="line">
            <a:avLst/>
          </a:prstGeom>
          <a:ln>
            <a:solidFill>
              <a:srgbClr val="262626"/>
            </a:solidFill>
          </a:ln>
        </p:spPr>
        <p:style>
          <a:lnRef idx="2">
            <a:schemeClr val="accent1"/>
          </a:lnRef>
          <a:fillRef idx="0">
            <a:schemeClr val="accent1"/>
          </a:fillRef>
          <a:effectRef idx="1">
            <a:schemeClr val="accent1"/>
          </a:effectRef>
          <a:fontRef idx="minor">
            <a:schemeClr val="tx1"/>
          </a:fontRef>
        </p:style>
      </p:cxnSp>
      <p:cxnSp>
        <p:nvCxnSpPr>
          <p:cNvPr id="58" name="Straight Arrow Connector 57"/>
          <p:cNvCxnSpPr>
            <a:endCxn id="70" idx="4"/>
          </p:cNvCxnSpPr>
          <p:nvPr/>
        </p:nvCxnSpPr>
        <p:spPr>
          <a:xfrm flipH="1" flipV="1">
            <a:off x="2247900" y="4278868"/>
            <a:ext cx="419100" cy="68580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59" name="Straight Connector 58"/>
          <p:cNvCxnSpPr/>
          <p:nvPr/>
        </p:nvCxnSpPr>
        <p:spPr>
          <a:xfrm flipH="1" flipV="1">
            <a:off x="1143000" y="2373868"/>
            <a:ext cx="1524000" cy="2590800"/>
          </a:xfrm>
          <a:prstGeom prst="line">
            <a:avLst/>
          </a:prstGeom>
          <a:ln>
            <a:solidFill>
              <a:srgbClr val="262626"/>
            </a:solidFill>
          </a:ln>
        </p:spPr>
        <p:style>
          <a:lnRef idx="2">
            <a:schemeClr val="accent1"/>
          </a:lnRef>
          <a:fillRef idx="0">
            <a:schemeClr val="accent1"/>
          </a:fillRef>
          <a:effectRef idx="1">
            <a:schemeClr val="accent1"/>
          </a:effectRef>
          <a:fontRef idx="minor">
            <a:schemeClr val="tx1"/>
          </a:fontRef>
        </p:style>
      </p:cxnSp>
      <p:sp>
        <p:nvSpPr>
          <p:cNvPr id="60" name="Oval 59"/>
          <p:cNvSpPr/>
          <p:nvPr/>
        </p:nvSpPr>
        <p:spPr>
          <a:xfrm>
            <a:off x="1219200" y="2526268"/>
            <a:ext cx="76200" cy="76200"/>
          </a:xfrm>
          <a:prstGeom prst="ellipse">
            <a:avLst/>
          </a:prstGeom>
          <a:solidFill>
            <a:schemeClr val="tx1"/>
          </a:solidFill>
          <a:ln>
            <a:solidFill>
              <a:srgbClr val="26262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Oval 60"/>
          <p:cNvSpPr/>
          <p:nvPr/>
        </p:nvSpPr>
        <p:spPr>
          <a:xfrm>
            <a:off x="2133600" y="2450068"/>
            <a:ext cx="76200" cy="76200"/>
          </a:xfrm>
          <a:prstGeom prst="ellipse">
            <a:avLst/>
          </a:prstGeom>
          <a:solidFill>
            <a:schemeClr val="tx1"/>
          </a:solidFill>
          <a:ln>
            <a:solidFill>
              <a:srgbClr val="26262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TextBox 61"/>
          <p:cNvSpPr txBox="1"/>
          <p:nvPr/>
        </p:nvSpPr>
        <p:spPr>
          <a:xfrm>
            <a:off x="1219200" y="2373868"/>
            <a:ext cx="286031" cy="276999"/>
          </a:xfrm>
          <a:prstGeom prst="rect">
            <a:avLst/>
          </a:prstGeom>
          <a:noFill/>
        </p:spPr>
        <p:txBody>
          <a:bodyPr wrap="none" rtlCol="0">
            <a:spAutoFit/>
          </a:bodyPr>
          <a:lstStyle/>
          <a:p>
            <a:r>
              <a:rPr lang="en-US" sz="1200" b="1" dirty="0" smtClean="0"/>
              <a:t>N</a:t>
            </a:r>
            <a:endParaRPr lang="en-US" sz="1200" b="1" dirty="0"/>
          </a:p>
        </p:txBody>
      </p:sp>
      <p:sp>
        <p:nvSpPr>
          <p:cNvPr id="63" name="TextBox 62"/>
          <p:cNvSpPr txBox="1"/>
          <p:nvPr/>
        </p:nvSpPr>
        <p:spPr>
          <a:xfrm>
            <a:off x="1905000" y="2249269"/>
            <a:ext cx="319168" cy="276999"/>
          </a:xfrm>
          <a:prstGeom prst="rect">
            <a:avLst/>
          </a:prstGeom>
          <a:noFill/>
        </p:spPr>
        <p:txBody>
          <a:bodyPr wrap="none" rtlCol="0">
            <a:spAutoFit/>
          </a:bodyPr>
          <a:lstStyle/>
          <a:p>
            <a:r>
              <a:rPr lang="en-US" sz="1200" b="1" dirty="0" smtClean="0"/>
              <a:t>M</a:t>
            </a:r>
            <a:endParaRPr lang="en-US" sz="1200" b="1" dirty="0"/>
          </a:p>
        </p:txBody>
      </p:sp>
      <p:sp>
        <p:nvSpPr>
          <p:cNvPr id="64" name="TextBox 63"/>
          <p:cNvSpPr txBox="1"/>
          <p:nvPr/>
        </p:nvSpPr>
        <p:spPr>
          <a:xfrm>
            <a:off x="946927" y="3664803"/>
            <a:ext cx="348473" cy="461665"/>
          </a:xfrm>
          <a:prstGeom prst="rect">
            <a:avLst/>
          </a:prstGeom>
          <a:noFill/>
        </p:spPr>
        <p:txBody>
          <a:bodyPr wrap="none" rtlCol="0">
            <a:spAutoFit/>
          </a:bodyPr>
          <a:lstStyle/>
          <a:p>
            <a:r>
              <a:rPr lang="en-US" sz="2400" b="1" dirty="0" smtClean="0"/>
              <a:t>P</a:t>
            </a:r>
            <a:endParaRPr lang="en-US" sz="2400" b="1" dirty="0"/>
          </a:p>
        </p:txBody>
      </p:sp>
      <p:sp>
        <p:nvSpPr>
          <p:cNvPr id="65" name="TextBox 64"/>
          <p:cNvSpPr txBox="1"/>
          <p:nvPr/>
        </p:nvSpPr>
        <p:spPr>
          <a:xfrm>
            <a:off x="2133600" y="3821668"/>
            <a:ext cx="395811" cy="461665"/>
          </a:xfrm>
          <a:prstGeom prst="rect">
            <a:avLst/>
          </a:prstGeom>
          <a:noFill/>
        </p:spPr>
        <p:txBody>
          <a:bodyPr wrap="none" rtlCol="0">
            <a:spAutoFit/>
          </a:bodyPr>
          <a:lstStyle/>
          <a:p>
            <a:r>
              <a:rPr lang="en-US" sz="2400" b="1" dirty="0" smtClean="0"/>
              <a:t>Q</a:t>
            </a:r>
            <a:endParaRPr lang="en-US" sz="2400" b="1" dirty="0"/>
          </a:p>
        </p:txBody>
      </p:sp>
      <p:sp>
        <p:nvSpPr>
          <p:cNvPr id="66" name="TextBox 65"/>
          <p:cNvSpPr txBox="1"/>
          <p:nvPr/>
        </p:nvSpPr>
        <p:spPr>
          <a:xfrm>
            <a:off x="2129865" y="4519136"/>
            <a:ext cx="308535" cy="369332"/>
          </a:xfrm>
          <a:prstGeom prst="rect">
            <a:avLst/>
          </a:prstGeom>
          <a:noFill/>
        </p:spPr>
        <p:txBody>
          <a:bodyPr wrap="none" rtlCol="0">
            <a:spAutoFit/>
          </a:bodyPr>
          <a:lstStyle/>
          <a:p>
            <a:r>
              <a:rPr lang="en-US" b="1" dirty="0" smtClean="0"/>
              <a:t>u</a:t>
            </a:r>
            <a:endParaRPr lang="en-US" b="1" dirty="0"/>
          </a:p>
        </p:txBody>
      </p:sp>
      <p:sp>
        <p:nvSpPr>
          <p:cNvPr id="67" name="TextBox 66"/>
          <p:cNvSpPr txBox="1"/>
          <p:nvPr/>
        </p:nvSpPr>
        <p:spPr>
          <a:xfrm>
            <a:off x="990600" y="4278868"/>
            <a:ext cx="300082" cy="369332"/>
          </a:xfrm>
          <a:prstGeom prst="rect">
            <a:avLst/>
          </a:prstGeom>
          <a:noFill/>
        </p:spPr>
        <p:txBody>
          <a:bodyPr wrap="none" rtlCol="0">
            <a:spAutoFit/>
          </a:bodyPr>
          <a:lstStyle/>
          <a:p>
            <a:r>
              <a:rPr lang="en-US" b="1" dirty="0" smtClean="0"/>
              <a:t>v</a:t>
            </a:r>
            <a:endParaRPr lang="en-US" b="1" dirty="0"/>
          </a:p>
        </p:txBody>
      </p:sp>
      <p:sp>
        <p:nvSpPr>
          <p:cNvPr id="68" name="TextBox 67"/>
          <p:cNvSpPr txBox="1"/>
          <p:nvPr/>
        </p:nvSpPr>
        <p:spPr>
          <a:xfrm>
            <a:off x="3200400" y="1371600"/>
            <a:ext cx="5562600" cy="4524316"/>
          </a:xfrm>
          <a:prstGeom prst="rect">
            <a:avLst/>
          </a:prstGeom>
          <a:noFill/>
        </p:spPr>
        <p:txBody>
          <a:bodyPr wrap="square" rtlCol="0">
            <a:spAutoFit/>
          </a:bodyPr>
          <a:lstStyle/>
          <a:p>
            <a:pPr algn="just"/>
            <a:r>
              <a:rPr lang="en-US" b="1" dirty="0" err="1" smtClean="0"/>
              <a:t>Presek</a:t>
            </a:r>
            <a:r>
              <a:rPr lang="en-US" b="1" dirty="0" smtClean="0"/>
              <a:t> </a:t>
            </a:r>
            <a:r>
              <a:rPr lang="en-US" b="1" dirty="0" err="1" smtClean="0"/>
              <a:t>pravih</a:t>
            </a:r>
            <a:r>
              <a:rPr lang="en-US" b="1" dirty="0" smtClean="0"/>
              <a:t> je </a:t>
            </a:r>
            <a:r>
              <a:rPr lang="en-US" b="1" dirty="0" err="1" smtClean="0"/>
              <a:t>lako</a:t>
            </a:r>
            <a:r>
              <a:rPr lang="en-US" b="1" dirty="0" smtClean="0"/>
              <a:t> </a:t>
            </a:r>
            <a:r>
              <a:rPr lang="en-US" b="1" dirty="0" err="1" smtClean="0"/>
              <a:t>odrediti</a:t>
            </a:r>
            <a:r>
              <a:rPr lang="en-US" b="1" dirty="0" smtClean="0"/>
              <a:t>:</a:t>
            </a:r>
          </a:p>
          <a:p>
            <a:pPr algn="just"/>
            <a:endParaRPr lang="en-US" b="1" dirty="0"/>
          </a:p>
          <a:p>
            <a:pPr algn="just"/>
            <a:r>
              <a:rPr lang="en-US" b="1" dirty="0" err="1" smtClean="0"/>
              <a:t>Ako</a:t>
            </a:r>
            <a:r>
              <a:rPr lang="en-US" b="1" dirty="0" smtClean="0"/>
              <a:t> se </a:t>
            </a:r>
            <a:r>
              <a:rPr lang="en-US" b="1" dirty="0" err="1" smtClean="0"/>
              <a:t>prave</a:t>
            </a:r>
            <a:r>
              <a:rPr lang="en-US" b="1" dirty="0" smtClean="0"/>
              <a:t> </a:t>
            </a:r>
            <a:r>
              <a:rPr lang="en-US" b="1" dirty="0" err="1" smtClean="0"/>
              <a:t>seku</a:t>
            </a:r>
            <a:r>
              <a:rPr lang="en-US" b="1" dirty="0" smtClean="0"/>
              <a:t> N = M</a:t>
            </a:r>
          </a:p>
          <a:p>
            <a:pPr marL="285750" indent="-285750" algn="just">
              <a:buFont typeface="Arial"/>
              <a:buChar char="•"/>
            </a:pPr>
            <a:r>
              <a:rPr lang="en-US" b="1" dirty="0" smtClean="0"/>
              <a:t>M = P + </a:t>
            </a:r>
            <a:r>
              <a:rPr lang="en-US" b="1" dirty="0" err="1" smtClean="0"/>
              <a:t>tp</a:t>
            </a:r>
            <a:endParaRPr lang="en-US" b="1" dirty="0" smtClean="0"/>
          </a:p>
          <a:p>
            <a:pPr marL="285750" indent="-285750" algn="just">
              <a:buFont typeface="Arial"/>
              <a:buChar char="•"/>
            </a:pPr>
            <a:r>
              <a:rPr lang="en-US" b="1" dirty="0" smtClean="0"/>
              <a:t>N = Q + </a:t>
            </a:r>
            <a:r>
              <a:rPr lang="en-US" b="1" dirty="0" err="1" smtClean="0"/>
              <a:t>sq</a:t>
            </a:r>
            <a:endParaRPr lang="en-US" b="1" dirty="0" smtClean="0"/>
          </a:p>
          <a:p>
            <a:pPr algn="just"/>
            <a:r>
              <a:rPr lang="en-US" b="1" dirty="0"/>
              <a:t>t</a:t>
            </a:r>
            <a:r>
              <a:rPr lang="en-US" b="1" dirty="0" smtClean="0"/>
              <a:t> I s </a:t>
            </a:r>
            <a:r>
              <a:rPr lang="en-US" b="1" dirty="0" err="1" smtClean="0"/>
              <a:t>su</a:t>
            </a:r>
            <a:r>
              <a:rPr lang="en-US" b="1" dirty="0" smtClean="0"/>
              <a:t> </a:t>
            </a:r>
            <a:r>
              <a:rPr lang="en-US" b="1" dirty="0" err="1" smtClean="0"/>
              <a:t>iz</a:t>
            </a:r>
            <a:r>
              <a:rPr lang="en-US" b="1" dirty="0" smtClean="0"/>
              <a:t> </a:t>
            </a:r>
            <a:r>
              <a:rPr lang="en-US" b="1" dirty="0" err="1" smtClean="0"/>
              <a:t>skupa</a:t>
            </a:r>
            <a:r>
              <a:rPr lang="en-US" b="1" dirty="0" smtClean="0"/>
              <a:t> </a:t>
            </a:r>
            <a:r>
              <a:rPr lang="en-US" b="1" dirty="0" err="1" smtClean="0"/>
              <a:t>realnih</a:t>
            </a:r>
            <a:r>
              <a:rPr lang="en-US" b="1" dirty="0" smtClean="0"/>
              <a:t> </a:t>
            </a:r>
            <a:r>
              <a:rPr lang="en-US" b="1" dirty="0" err="1" smtClean="0"/>
              <a:t>brojeva</a:t>
            </a:r>
            <a:r>
              <a:rPr lang="en-US" b="1" dirty="0" smtClean="0"/>
              <a:t>..</a:t>
            </a:r>
          </a:p>
          <a:p>
            <a:pPr algn="just"/>
            <a:r>
              <a:rPr lang="en-US" b="1" dirty="0"/>
              <a:t>t</a:t>
            </a:r>
            <a:r>
              <a:rPr lang="en-US" b="1" dirty="0" smtClean="0"/>
              <a:t> = D(</a:t>
            </a:r>
            <a:r>
              <a:rPr lang="en-US" b="1" dirty="0" err="1" smtClean="0"/>
              <a:t>PQ,p</a:t>
            </a:r>
            <a:r>
              <a:rPr lang="en-US" b="1" dirty="0" smtClean="0"/>
              <a:t>)/D(</a:t>
            </a:r>
            <a:r>
              <a:rPr lang="en-US" b="1" dirty="0" err="1" smtClean="0"/>
              <a:t>p,q</a:t>
            </a:r>
            <a:r>
              <a:rPr lang="en-US" b="1" dirty="0" smtClean="0"/>
              <a:t>) </a:t>
            </a:r>
            <a:r>
              <a:rPr lang="en-US" b="1" dirty="0"/>
              <a:t> </a:t>
            </a:r>
            <a:r>
              <a:rPr lang="en-US" b="1" dirty="0" smtClean="0"/>
              <a:t>= s</a:t>
            </a:r>
          </a:p>
          <a:p>
            <a:pPr algn="just"/>
            <a:endParaRPr lang="en-US" b="1" dirty="0"/>
          </a:p>
          <a:p>
            <a:pPr algn="just"/>
            <a:r>
              <a:rPr lang="en-US" b="1" dirty="0" err="1" smtClean="0"/>
              <a:t>Presek</a:t>
            </a:r>
            <a:r>
              <a:rPr lang="en-US" b="1" dirty="0" smtClean="0"/>
              <a:t> </a:t>
            </a:r>
            <a:r>
              <a:rPr lang="en-US" b="1" dirty="0" err="1" smtClean="0"/>
              <a:t>pravih</a:t>
            </a:r>
            <a:r>
              <a:rPr lang="en-US" b="1" dirty="0" smtClean="0"/>
              <a:t> se deli </a:t>
            </a:r>
            <a:r>
              <a:rPr lang="en-US" b="1" dirty="0" err="1" smtClean="0"/>
              <a:t>na</a:t>
            </a:r>
            <a:r>
              <a:rPr lang="en-US" b="1" dirty="0" smtClean="0"/>
              <a:t> 2 </a:t>
            </a:r>
            <a:r>
              <a:rPr lang="en-US" b="1" dirty="0" err="1" smtClean="0"/>
              <a:t>slucaja</a:t>
            </a:r>
            <a:r>
              <a:rPr lang="en-US" b="1" dirty="0" smtClean="0"/>
              <a:t>:</a:t>
            </a:r>
          </a:p>
          <a:p>
            <a:pPr algn="just"/>
            <a:endParaRPr lang="en-US" b="1" dirty="0"/>
          </a:p>
          <a:p>
            <a:pPr marL="342900" indent="-342900" algn="just">
              <a:buAutoNum type="arabicParenR"/>
            </a:pPr>
            <a:r>
              <a:rPr lang="en-US" b="1" dirty="0" err="1" smtClean="0"/>
              <a:t>Dpq</a:t>
            </a:r>
            <a:r>
              <a:rPr lang="en-US" b="1" dirty="0" smtClean="0"/>
              <a:t> != 0</a:t>
            </a:r>
            <a:endParaRPr lang="en-US" b="1" dirty="0"/>
          </a:p>
          <a:p>
            <a:pPr algn="just"/>
            <a:r>
              <a:rPr lang="en-US" b="1" dirty="0" smtClean="0"/>
              <a:t>        </a:t>
            </a:r>
            <a:r>
              <a:rPr lang="en-US" b="1" dirty="0" err="1" smtClean="0"/>
              <a:t>Ukoliko</a:t>
            </a:r>
            <a:r>
              <a:rPr lang="en-US" b="1" dirty="0" smtClean="0"/>
              <a:t> se </a:t>
            </a:r>
            <a:r>
              <a:rPr lang="en-US" b="1" dirty="0" err="1" smtClean="0"/>
              <a:t>radi</a:t>
            </a:r>
            <a:r>
              <a:rPr lang="en-US" b="1" dirty="0" smtClean="0"/>
              <a:t> o </a:t>
            </a:r>
            <a:r>
              <a:rPr lang="en-US" b="1" dirty="0" err="1" smtClean="0"/>
              <a:t>prvom</a:t>
            </a:r>
            <a:r>
              <a:rPr lang="en-US" b="1" dirty="0" smtClean="0"/>
              <a:t> </a:t>
            </a:r>
            <a:r>
              <a:rPr lang="en-US" b="1" dirty="0" err="1" smtClean="0"/>
              <a:t>slucaju</a:t>
            </a:r>
            <a:r>
              <a:rPr lang="en-US" b="1" dirty="0" smtClean="0"/>
              <a:t> </a:t>
            </a:r>
            <a:r>
              <a:rPr lang="en-US" b="1" dirty="0" err="1" smtClean="0"/>
              <a:t>postoji</a:t>
            </a:r>
            <a:r>
              <a:rPr lang="en-US" b="1" dirty="0" smtClean="0"/>
              <a:t> </a:t>
            </a:r>
            <a:r>
              <a:rPr lang="en-US" b="1" dirty="0" err="1" smtClean="0"/>
              <a:t>presek</a:t>
            </a:r>
            <a:r>
              <a:rPr lang="en-US" b="1" dirty="0" smtClean="0"/>
              <a:t> </a:t>
            </a:r>
            <a:r>
              <a:rPr lang="en-US" b="1" dirty="0" err="1" smtClean="0"/>
              <a:t>koji</a:t>
            </a:r>
            <a:endParaRPr lang="en-US" b="1" dirty="0" smtClean="0"/>
          </a:p>
          <a:p>
            <a:pPr algn="just"/>
            <a:r>
              <a:rPr lang="en-US" b="1" dirty="0"/>
              <a:t> </a:t>
            </a:r>
            <a:r>
              <a:rPr lang="en-US" b="1" dirty="0" smtClean="0"/>
              <a:t>       je </a:t>
            </a:r>
            <a:r>
              <a:rPr lang="en-US" b="1" dirty="0" err="1" smtClean="0"/>
              <a:t>dat</a:t>
            </a:r>
            <a:r>
              <a:rPr lang="en-US" b="1" dirty="0" smtClean="0"/>
              <a:t> </a:t>
            </a:r>
            <a:r>
              <a:rPr lang="en-US" b="1" dirty="0" err="1" smtClean="0"/>
              <a:t>sa</a:t>
            </a:r>
            <a:r>
              <a:rPr lang="en-US" b="1" dirty="0" smtClean="0"/>
              <a:t> M </a:t>
            </a:r>
            <a:r>
              <a:rPr lang="en-US" b="1" dirty="0" err="1" smtClean="0"/>
              <a:t>ili</a:t>
            </a:r>
            <a:r>
              <a:rPr lang="en-US" b="1" dirty="0" smtClean="0"/>
              <a:t> N </a:t>
            </a:r>
            <a:r>
              <a:rPr lang="en-US" b="1" dirty="0" err="1" smtClean="0"/>
              <a:t>jednacinom</a:t>
            </a:r>
            <a:r>
              <a:rPr lang="en-US" b="1" dirty="0" smtClean="0"/>
              <a:t>.</a:t>
            </a:r>
          </a:p>
          <a:p>
            <a:pPr algn="just"/>
            <a:r>
              <a:rPr lang="en-US" b="1" dirty="0" smtClean="0"/>
              <a:t>2)  </a:t>
            </a:r>
            <a:r>
              <a:rPr lang="en-US" b="1" dirty="0" err="1" smtClean="0"/>
              <a:t>Dpq</a:t>
            </a:r>
            <a:r>
              <a:rPr lang="en-US" b="1" dirty="0" smtClean="0"/>
              <a:t> = 0 (</a:t>
            </a:r>
            <a:r>
              <a:rPr lang="en-US" b="1" dirty="0" err="1" smtClean="0"/>
              <a:t>dva</a:t>
            </a:r>
            <a:r>
              <a:rPr lang="en-US" b="1" dirty="0" smtClean="0"/>
              <a:t> pod </a:t>
            </a:r>
            <a:r>
              <a:rPr lang="en-US" b="1" dirty="0" err="1" smtClean="0"/>
              <a:t>slucaja</a:t>
            </a:r>
            <a:r>
              <a:rPr lang="en-US" b="1" dirty="0" smtClean="0"/>
              <a:t>)</a:t>
            </a:r>
          </a:p>
          <a:p>
            <a:pPr algn="just"/>
            <a:r>
              <a:rPr lang="en-US" b="1" dirty="0" smtClean="0"/>
              <a:t>        a) </a:t>
            </a:r>
            <a:r>
              <a:rPr lang="en-US" b="1" dirty="0" err="1" smtClean="0"/>
              <a:t>DPQp</a:t>
            </a:r>
            <a:r>
              <a:rPr lang="en-US" b="1" dirty="0" smtClean="0"/>
              <a:t> = 0 (</a:t>
            </a:r>
            <a:r>
              <a:rPr lang="en-US" b="1" dirty="0" err="1" smtClean="0"/>
              <a:t>prave</a:t>
            </a:r>
            <a:r>
              <a:rPr lang="en-US" b="1" dirty="0" smtClean="0"/>
              <a:t> se </a:t>
            </a:r>
            <a:r>
              <a:rPr lang="en-US" b="1" dirty="0" err="1" smtClean="0"/>
              <a:t>poklapaju</a:t>
            </a:r>
            <a:r>
              <a:rPr lang="en-US" b="1" dirty="0" smtClean="0"/>
              <a:t>)</a:t>
            </a:r>
          </a:p>
          <a:p>
            <a:pPr algn="just"/>
            <a:r>
              <a:rPr lang="en-US" b="1" dirty="0" smtClean="0"/>
              <a:t>        b) </a:t>
            </a:r>
            <a:r>
              <a:rPr lang="en-US" b="1" dirty="0" err="1" smtClean="0"/>
              <a:t>DPQp</a:t>
            </a:r>
            <a:r>
              <a:rPr lang="en-US" b="1" dirty="0" smtClean="0"/>
              <a:t> != 0 (</a:t>
            </a:r>
            <a:r>
              <a:rPr lang="en-US" b="1" dirty="0" err="1" smtClean="0"/>
              <a:t>koordinate</a:t>
            </a:r>
            <a:r>
              <a:rPr lang="en-US" b="1" dirty="0" smtClean="0"/>
              <a:t> </a:t>
            </a:r>
            <a:r>
              <a:rPr lang="en-US" b="1" dirty="0" err="1" smtClean="0"/>
              <a:t>prave</a:t>
            </a:r>
            <a:r>
              <a:rPr lang="en-US" b="1" dirty="0" smtClean="0"/>
              <a:t> </a:t>
            </a:r>
            <a:r>
              <a:rPr lang="en-US" b="1" dirty="0" err="1" smtClean="0"/>
              <a:t>su</a:t>
            </a:r>
            <a:r>
              <a:rPr lang="en-US" b="1" dirty="0" smtClean="0"/>
              <a:t> </a:t>
            </a:r>
            <a:r>
              <a:rPr lang="en-US" b="1" dirty="0" err="1" smtClean="0"/>
              <a:t>paralelne</a:t>
            </a:r>
            <a:r>
              <a:rPr lang="en-US" b="1" dirty="0" smtClean="0"/>
              <a:t>)</a:t>
            </a:r>
          </a:p>
        </p:txBody>
      </p:sp>
      <p:sp>
        <p:nvSpPr>
          <p:cNvPr id="69" name="Oval 68"/>
          <p:cNvSpPr/>
          <p:nvPr/>
        </p:nvSpPr>
        <p:spPr>
          <a:xfrm>
            <a:off x="1219200" y="3974068"/>
            <a:ext cx="76200" cy="76200"/>
          </a:xfrm>
          <a:prstGeom prst="ellipse">
            <a:avLst/>
          </a:prstGeom>
          <a:solidFill>
            <a:schemeClr val="tx1"/>
          </a:solidFill>
          <a:ln>
            <a:solidFill>
              <a:srgbClr val="26262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 name="Oval 69"/>
          <p:cNvSpPr/>
          <p:nvPr/>
        </p:nvSpPr>
        <p:spPr>
          <a:xfrm>
            <a:off x="2209800" y="4202668"/>
            <a:ext cx="76200" cy="76200"/>
          </a:xfrm>
          <a:prstGeom prst="ellipse">
            <a:avLst/>
          </a:prstGeom>
          <a:solidFill>
            <a:schemeClr val="tx1"/>
          </a:solidFill>
          <a:ln>
            <a:solidFill>
              <a:srgbClr val="26262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 name="TextBox 70"/>
          <p:cNvSpPr txBox="1"/>
          <p:nvPr/>
        </p:nvSpPr>
        <p:spPr>
          <a:xfrm>
            <a:off x="685800" y="4736068"/>
            <a:ext cx="308535" cy="369332"/>
          </a:xfrm>
          <a:prstGeom prst="rect">
            <a:avLst/>
          </a:prstGeom>
          <a:noFill/>
        </p:spPr>
        <p:txBody>
          <a:bodyPr wrap="none" rtlCol="0">
            <a:spAutoFit/>
          </a:bodyPr>
          <a:lstStyle/>
          <a:p>
            <a:r>
              <a:rPr lang="en-US" b="1" dirty="0" smtClean="0"/>
              <a:t>p</a:t>
            </a:r>
            <a:endParaRPr lang="en-US" b="1" dirty="0"/>
          </a:p>
        </p:txBody>
      </p:sp>
      <p:sp>
        <p:nvSpPr>
          <p:cNvPr id="72" name="TextBox 71"/>
          <p:cNvSpPr txBox="1"/>
          <p:nvPr/>
        </p:nvSpPr>
        <p:spPr>
          <a:xfrm>
            <a:off x="2438400" y="4964668"/>
            <a:ext cx="308535" cy="369332"/>
          </a:xfrm>
          <a:prstGeom prst="rect">
            <a:avLst/>
          </a:prstGeom>
          <a:noFill/>
        </p:spPr>
        <p:txBody>
          <a:bodyPr wrap="none" rtlCol="0">
            <a:spAutoFit/>
          </a:bodyPr>
          <a:lstStyle/>
          <a:p>
            <a:r>
              <a:rPr lang="en-US" b="1" dirty="0" smtClean="0"/>
              <a:t>q</a:t>
            </a:r>
            <a:endParaRPr lang="en-US" b="1" dirty="0"/>
          </a:p>
        </p:txBody>
      </p:sp>
      <p:sp>
        <p:nvSpPr>
          <p:cNvPr id="73" name="TextBox 72"/>
          <p:cNvSpPr txBox="1"/>
          <p:nvPr/>
        </p:nvSpPr>
        <p:spPr>
          <a:xfrm>
            <a:off x="11170937" y="987693"/>
            <a:ext cx="184666" cy="369332"/>
          </a:xfrm>
          <a:prstGeom prst="rect">
            <a:avLst/>
          </a:prstGeom>
          <a:noFill/>
        </p:spPr>
        <p:txBody>
          <a:bodyPr wrap="none" rtlCol="0">
            <a:spAutoFit/>
          </a:bodyPr>
          <a:lstStyle/>
          <a:p>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1399">
        <p14:ripple/>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13" name="TextBox 12"/>
          <p:cNvSpPr txBox="1"/>
          <p:nvPr/>
        </p:nvSpPr>
        <p:spPr>
          <a:xfrm rot="16200000">
            <a:off x="-2146014" y="2450815"/>
            <a:ext cx="5486400" cy="1041969"/>
          </a:xfrm>
          <a:prstGeom prst="rect">
            <a:avLst/>
          </a:prstGeom>
          <a:noFill/>
        </p:spPr>
        <p:txBody>
          <a:bodyPr wrap="square" rtlCol="0" anchor="b" anchorCtr="0">
            <a:normAutofit/>
          </a:bodyPr>
          <a:lstStyle/>
          <a:p>
            <a:r>
              <a:rPr lang="en-US" sz="3200" b="1" dirty="0" smtClean="0">
                <a:solidFill>
                  <a:prstClr val="white"/>
                </a:solidFill>
              </a:rPr>
              <a:t>Primer </a:t>
            </a:r>
            <a:r>
              <a:rPr lang="en-US" sz="3200" b="1" dirty="0" err="1" smtClean="0">
                <a:solidFill>
                  <a:prstClr val="white"/>
                </a:solidFill>
              </a:rPr>
              <a:t>preseka</a:t>
            </a:r>
            <a:r>
              <a:rPr lang="en-US" sz="3200" b="1" dirty="0" smtClean="0">
                <a:solidFill>
                  <a:prstClr val="white"/>
                </a:solidFill>
              </a:rPr>
              <a:t> </a:t>
            </a:r>
            <a:r>
              <a:rPr lang="en-US" sz="3200" b="1" dirty="0" err="1" smtClean="0">
                <a:solidFill>
                  <a:prstClr val="white"/>
                </a:solidFill>
              </a:rPr>
              <a:t>pravih</a:t>
            </a:r>
            <a:endParaRPr lang="en-US" sz="3200" dirty="0">
              <a:solidFill>
                <a:prstClr val="white"/>
              </a:solidFill>
            </a:endParaRPr>
          </a:p>
        </p:txBody>
      </p:sp>
      <p:sp>
        <p:nvSpPr>
          <p:cNvPr id="15" name="TextBox 14"/>
          <p:cNvSpPr txBox="1"/>
          <p:nvPr/>
        </p:nvSpPr>
        <p:spPr>
          <a:xfrm>
            <a:off x="1524000" y="533400"/>
            <a:ext cx="2652539" cy="707886"/>
          </a:xfrm>
          <a:prstGeom prst="rect">
            <a:avLst/>
          </a:prstGeom>
          <a:noFill/>
        </p:spPr>
        <p:txBody>
          <a:bodyPr wrap="none" rtlCol="0">
            <a:spAutoFit/>
          </a:bodyPr>
          <a:lstStyle/>
          <a:p>
            <a:r>
              <a:rPr lang="en-US" sz="2000" b="1" i="1" dirty="0" smtClean="0"/>
              <a:t>p: P(3,-3),             p(2,1)</a:t>
            </a:r>
          </a:p>
          <a:p>
            <a:r>
              <a:rPr lang="en-US" sz="2000" b="1" i="1" dirty="0" smtClean="0"/>
              <a:t>q: Q(2,0),            q(1,-3)</a:t>
            </a:r>
            <a:endParaRPr lang="en-US" sz="2000" b="1" i="1" dirty="0"/>
          </a:p>
        </p:txBody>
      </p:sp>
      <p:cxnSp>
        <p:nvCxnSpPr>
          <p:cNvPr id="19" name="Straight Connector 18"/>
          <p:cNvCxnSpPr/>
          <p:nvPr/>
        </p:nvCxnSpPr>
        <p:spPr>
          <a:xfrm>
            <a:off x="1447800" y="1447800"/>
            <a:ext cx="49530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24" name="TextBox 23"/>
          <p:cNvSpPr txBox="1"/>
          <p:nvPr/>
        </p:nvSpPr>
        <p:spPr>
          <a:xfrm>
            <a:off x="1600200" y="1828800"/>
            <a:ext cx="4554067" cy="1323439"/>
          </a:xfrm>
          <a:prstGeom prst="rect">
            <a:avLst/>
          </a:prstGeom>
          <a:noFill/>
        </p:spPr>
        <p:txBody>
          <a:bodyPr wrap="none" rtlCol="0">
            <a:spAutoFit/>
          </a:bodyPr>
          <a:lstStyle/>
          <a:p>
            <a:r>
              <a:rPr lang="en-US" sz="2000" b="1" dirty="0" err="1" smtClean="0"/>
              <a:t>D</a:t>
            </a:r>
            <a:r>
              <a:rPr lang="en-US" sz="1400" b="1" dirty="0" err="1" smtClean="0"/>
              <a:t>pq</a:t>
            </a:r>
            <a:r>
              <a:rPr lang="en-US" sz="2000" b="1" dirty="0" smtClean="0"/>
              <a:t> =                    = -7 != 0    (</a:t>
            </a:r>
            <a:r>
              <a:rPr lang="en-US" sz="2000" b="1" dirty="0" err="1" smtClean="0"/>
              <a:t>Prave</a:t>
            </a:r>
            <a:r>
              <a:rPr lang="en-US" sz="2000" b="1" dirty="0" smtClean="0"/>
              <a:t> se </a:t>
            </a:r>
            <a:r>
              <a:rPr lang="en-US" sz="2000" b="1" dirty="0" err="1" smtClean="0"/>
              <a:t>seku</a:t>
            </a:r>
            <a:r>
              <a:rPr lang="en-US" sz="2000" b="1" dirty="0" smtClean="0"/>
              <a:t>)</a:t>
            </a:r>
          </a:p>
          <a:p>
            <a:endParaRPr lang="en-US" sz="2000" b="1" dirty="0"/>
          </a:p>
          <a:p>
            <a:endParaRPr lang="en-US" sz="2000" b="1" dirty="0" smtClean="0"/>
          </a:p>
          <a:p>
            <a:r>
              <a:rPr lang="en-US" sz="2000" b="1" dirty="0" smtClean="0"/>
              <a:t>PQ = ( -1, 3 )</a:t>
            </a:r>
            <a:endParaRPr lang="en-US" sz="2000" b="1" dirty="0"/>
          </a:p>
        </p:txBody>
      </p:sp>
      <p:cxnSp>
        <p:nvCxnSpPr>
          <p:cNvPr id="25" name="Straight Connector 24"/>
          <p:cNvCxnSpPr/>
          <p:nvPr/>
        </p:nvCxnSpPr>
        <p:spPr>
          <a:xfrm>
            <a:off x="2362200" y="1676400"/>
            <a:ext cx="0" cy="7620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2438400" y="1676400"/>
            <a:ext cx="1219200" cy="707886"/>
          </a:xfrm>
          <a:prstGeom prst="rect">
            <a:avLst/>
          </a:prstGeom>
          <a:noFill/>
        </p:spPr>
        <p:txBody>
          <a:bodyPr wrap="square" rtlCol="0">
            <a:spAutoFit/>
          </a:bodyPr>
          <a:lstStyle/>
          <a:p>
            <a:pPr marL="457200" indent="-457200">
              <a:buAutoNum type="arabicPlain" startAt="2"/>
            </a:pPr>
            <a:r>
              <a:rPr lang="en-US" sz="2000" b="1" dirty="0" smtClean="0"/>
              <a:t>1</a:t>
            </a:r>
          </a:p>
          <a:p>
            <a:r>
              <a:rPr lang="en-US" sz="2000" b="1" dirty="0" smtClean="0"/>
              <a:t>1     -3</a:t>
            </a:r>
          </a:p>
        </p:txBody>
      </p:sp>
      <p:cxnSp>
        <p:nvCxnSpPr>
          <p:cNvPr id="27" name="Straight Connector 26"/>
          <p:cNvCxnSpPr/>
          <p:nvPr/>
        </p:nvCxnSpPr>
        <p:spPr>
          <a:xfrm>
            <a:off x="3276600" y="1676400"/>
            <a:ext cx="0" cy="7620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28" name="TextBox 27"/>
          <p:cNvSpPr txBox="1"/>
          <p:nvPr/>
        </p:nvSpPr>
        <p:spPr>
          <a:xfrm>
            <a:off x="1600200" y="3581400"/>
            <a:ext cx="6352971" cy="2554545"/>
          </a:xfrm>
          <a:prstGeom prst="rect">
            <a:avLst/>
          </a:prstGeom>
          <a:noFill/>
        </p:spPr>
        <p:txBody>
          <a:bodyPr wrap="none" rtlCol="0">
            <a:spAutoFit/>
          </a:bodyPr>
          <a:lstStyle/>
          <a:p>
            <a:r>
              <a:rPr lang="en-US" sz="2000" b="1" dirty="0" err="1" smtClean="0"/>
              <a:t>D</a:t>
            </a:r>
            <a:r>
              <a:rPr lang="en-US" sz="1400" b="1" dirty="0" err="1" smtClean="0"/>
              <a:t>PQq</a:t>
            </a:r>
            <a:r>
              <a:rPr lang="en-US" sz="2000" b="1" dirty="0" smtClean="0"/>
              <a:t> =                    = </a:t>
            </a:r>
            <a:r>
              <a:rPr lang="en-US" sz="2000" b="1" dirty="0"/>
              <a:t>0</a:t>
            </a:r>
            <a:endParaRPr lang="en-US" sz="2000" b="1" dirty="0" smtClean="0"/>
          </a:p>
          <a:p>
            <a:endParaRPr lang="en-US" sz="2000" b="1" dirty="0"/>
          </a:p>
          <a:p>
            <a:endParaRPr lang="en-US" sz="2000" b="1" dirty="0" smtClean="0"/>
          </a:p>
          <a:p>
            <a:r>
              <a:rPr lang="en-US" sz="2000" b="1" dirty="0" smtClean="0"/>
              <a:t>T = 0</a:t>
            </a:r>
          </a:p>
          <a:p>
            <a:endParaRPr lang="en-US" sz="2000" b="1" dirty="0"/>
          </a:p>
          <a:p>
            <a:r>
              <a:rPr lang="en-US" sz="2000" b="1" dirty="0" err="1" smtClean="0"/>
              <a:t>Posto</a:t>
            </a:r>
            <a:r>
              <a:rPr lang="en-US" sz="2000" b="1" dirty="0" smtClean="0"/>
              <a:t> je u </a:t>
            </a:r>
            <a:r>
              <a:rPr lang="en-US" sz="2000" b="1" dirty="0" err="1" smtClean="0"/>
              <a:t>pitanju</a:t>
            </a:r>
            <a:r>
              <a:rPr lang="en-US" sz="2000" b="1" dirty="0" smtClean="0"/>
              <a:t> </a:t>
            </a:r>
            <a:r>
              <a:rPr lang="en-US" sz="2000" b="1" dirty="0" err="1" smtClean="0"/>
              <a:t>prvi</a:t>
            </a:r>
            <a:r>
              <a:rPr lang="en-US" sz="2000" b="1" dirty="0" smtClean="0"/>
              <a:t> </a:t>
            </a:r>
            <a:r>
              <a:rPr lang="en-US" sz="2000" b="1" dirty="0" err="1" smtClean="0"/>
              <a:t>slucaj</a:t>
            </a:r>
            <a:r>
              <a:rPr lang="en-US" sz="2000" b="1" dirty="0" smtClean="0"/>
              <a:t> </a:t>
            </a:r>
            <a:r>
              <a:rPr lang="en-US" sz="2000" b="1" dirty="0" err="1" smtClean="0"/>
              <a:t>presecna</a:t>
            </a:r>
            <a:r>
              <a:rPr lang="en-US" sz="2000" b="1" dirty="0" smtClean="0"/>
              <a:t> </a:t>
            </a:r>
            <a:r>
              <a:rPr lang="en-US" sz="2000" b="1" dirty="0" err="1" smtClean="0"/>
              <a:t>tacka</a:t>
            </a:r>
            <a:r>
              <a:rPr lang="en-US" sz="2000" b="1" dirty="0" smtClean="0"/>
              <a:t> se </a:t>
            </a:r>
            <a:r>
              <a:rPr lang="en-US" sz="2000" b="1" dirty="0" err="1" smtClean="0"/>
              <a:t>dobija</a:t>
            </a:r>
            <a:r>
              <a:rPr lang="en-US" sz="2000" b="1" dirty="0" smtClean="0"/>
              <a:t> </a:t>
            </a:r>
            <a:r>
              <a:rPr lang="en-US" sz="2000" b="1" dirty="0" err="1" smtClean="0"/>
              <a:t>iz</a:t>
            </a:r>
            <a:r>
              <a:rPr lang="en-US" sz="2000" b="1" dirty="0" smtClean="0"/>
              <a:t> M</a:t>
            </a:r>
          </a:p>
          <a:p>
            <a:endParaRPr lang="en-US" sz="2000" b="1" dirty="0"/>
          </a:p>
          <a:p>
            <a:r>
              <a:rPr lang="en-US" sz="2000" b="1" dirty="0" smtClean="0"/>
              <a:t>M = P + </a:t>
            </a:r>
            <a:r>
              <a:rPr lang="en-US" sz="2000" b="1" dirty="0" err="1" smtClean="0"/>
              <a:t>tp</a:t>
            </a:r>
            <a:r>
              <a:rPr lang="en-US" sz="2000" b="1" dirty="0" smtClean="0"/>
              <a:t> = (3,-3) </a:t>
            </a:r>
            <a:r>
              <a:rPr lang="en-US" sz="2000" b="1" dirty="0"/>
              <a:t>+</a:t>
            </a:r>
            <a:r>
              <a:rPr lang="en-US" sz="2000" b="1" dirty="0" smtClean="0"/>
              <a:t> 0(2,1) = (3,-3)</a:t>
            </a:r>
            <a:endParaRPr lang="en-US" sz="2000" b="1" dirty="0"/>
          </a:p>
        </p:txBody>
      </p:sp>
      <p:cxnSp>
        <p:nvCxnSpPr>
          <p:cNvPr id="29" name="Straight Connector 28"/>
          <p:cNvCxnSpPr/>
          <p:nvPr/>
        </p:nvCxnSpPr>
        <p:spPr>
          <a:xfrm>
            <a:off x="2380456" y="3429000"/>
            <a:ext cx="0" cy="7620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30" name="TextBox 29"/>
          <p:cNvSpPr txBox="1"/>
          <p:nvPr/>
        </p:nvSpPr>
        <p:spPr>
          <a:xfrm>
            <a:off x="2456656" y="3429000"/>
            <a:ext cx="1219200" cy="707886"/>
          </a:xfrm>
          <a:prstGeom prst="rect">
            <a:avLst/>
          </a:prstGeom>
          <a:noFill/>
        </p:spPr>
        <p:txBody>
          <a:bodyPr wrap="square" rtlCol="0">
            <a:spAutoFit/>
          </a:bodyPr>
          <a:lstStyle/>
          <a:p>
            <a:r>
              <a:rPr lang="en-US" sz="2000" b="1" dirty="0" smtClean="0"/>
              <a:t>-1     3</a:t>
            </a:r>
          </a:p>
          <a:p>
            <a:r>
              <a:rPr lang="en-US" sz="2000" b="1" dirty="0"/>
              <a:t>1</a:t>
            </a:r>
            <a:r>
              <a:rPr lang="en-US" sz="2000" b="1" dirty="0" smtClean="0"/>
              <a:t>     -3</a:t>
            </a:r>
          </a:p>
        </p:txBody>
      </p:sp>
      <p:cxnSp>
        <p:nvCxnSpPr>
          <p:cNvPr id="31" name="Straight Connector 30"/>
          <p:cNvCxnSpPr/>
          <p:nvPr/>
        </p:nvCxnSpPr>
        <p:spPr>
          <a:xfrm>
            <a:off x="3294856" y="3429000"/>
            <a:ext cx="0" cy="7620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xmlns="" Requires="p14">
      <p:transition spd="slow" p14:dur="2000">
        <p14:flip dir="r"/>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Oval 3"/>
          <p:cNvSpPr/>
          <p:nvPr/>
        </p:nvSpPr>
        <p:spPr>
          <a:xfrm>
            <a:off x="762000" y="1946209"/>
            <a:ext cx="2057400" cy="2057400"/>
          </a:xfrm>
          <a:prstGeom prst="ellipse">
            <a:avLst/>
          </a:prstGeom>
          <a:gradFill>
            <a:gsLst>
              <a:gs pos="0">
                <a:srgbClr val="00B0F0"/>
              </a:gs>
              <a:gs pos="50000">
                <a:srgbClr val="399ECB"/>
              </a:gs>
              <a:gs pos="100000">
                <a:srgbClr val="0077D0"/>
              </a:gs>
            </a:gsLst>
            <a:path path="circle">
              <a:fillToRect l="50000" t="50000" r="50000" b="50000"/>
            </a:path>
          </a:gradFill>
          <a:ln w="82550">
            <a:noFill/>
          </a:ln>
          <a:effectLst>
            <a:outerShdw blurRad="1270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             </a:t>
            </a:r>
            <a:endParaRPr lang="en-US" dirty="0">
              <a:solidFill>
                <a:prstClr val="white"/>
              </a:solidFill>
            </a:endParaRPr>
          </a:p>
        </p:txBody>
      </p:sp>
      <p:sp>
        <p:nvSpPr>
          <p:cNvPr id="8" name="Oval 7"/>
          <p:cNvSpPr/>
          <p:nvPr/>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       </a:t>
            </a:r>
            <a:endParaRPr lang="en-US" dirty="0">
              <a:solidFill>
                <a:prstClr val="white"/>
              </a:solidFill>
            </a:endParaRPr>
          </a:p>
        </p:txBody>
      </p:sp>
      <p:sp>
        <p:nvSpPr>
          <p:cNvPr id="17" name="TextBox 16"/>
          <p:cNvSpPr txBox="1"/>
          <p:nvPr/>
        </p:nvSpPr>
        <p:spPr>
          <a:xfrm>
            <a:off x="1159728" y="1531434"/>
            <a:ext cx="1219200" cy="2708434"/>
          </a:xfrm>
          <a:prstGeom prst="rect">
            <a:avLst/>
          </a:prstGeom>
          <a:noFill/>
        </p:spPr>
        <p:txBody>
          <a:bodyPr wrap="square" rtlCol="0">
            <a:spAutoFit/>
          </a:bodyPr>
          <a:lstStyle/>
          <a:p>
            <a:r>
              <a:rPr lang="en-US" sz="17000" b="1" dirty="0" smtClean="0">
                <a:solidFill>
                  <a:srgbClr val="2A7A9E">
                    <a:alpha val="40000"/>
                  </a:srgbClr>
                </a:solidFill>
                <a:cs typeface="Arial" pitchFamily="34" charset="0"/>
              </a:rPr>
              <a:t>2</a:t>
            </a:r>
            <a:endParaRPr lang="en-US" sz="17000" b="1" dirty="0">
              <a:solidFill>
                <a:srgbClr val="2A7A9E">
                  <a:alpha val="40000"/>
                </a:srgbClr>
              </a:solidFill>
              <a:cs typeface="Arial" pitchFamily="34" charset="0"/>
            </a:endParaRPr>
          </a:p>
        </p:txBody>
      </p:sp>
      <p:sp>
        <p:nvSpPr>
          <p:cNvPr id="9" name="Title 8"/>
          <p:cNvSpPr>
            <a:spLocks noGrp="1"/>
          </p:cNvSpPr>
          <p:nvPr>
            <p:ph type="title"/>
          </p:nvPr>
        </p:nvSpPr>
        <p:spPr/>
        <p:txBody>
          <a:bodyPr>
            <a:noAutofit/>
          </a:bodyPr>
          <a:lstStyle/>
          <a:p>
            <a:pPr lvl="0">
              <a:spcBef>
                <a:spcPts val="0"/>
              </a:spcBef>
            </a:pPr>
            <a:r>
              <a:rPr lang="en-US" sz="4000" cap="none" dirty="0" err="1" smtClean="0">
                <a:solidFill>
                  <a:prstClr val="black">
                    <a:lumMod val="85000"/>
                    <a:lumOff val="15000"/>
                  </a:prstClr>
                </a:solidFill>
                <a:ea typeface="+mn-ea"/>
                <a:cs typeface="+mn-cs"/>
              </a:rPr>
              <a:t>Presek</a:t>
            </a:r>
            <a:r>
              <a:rPr lang="en-US" sz="4000" cap="none" dirty="0" smtClean="0">
                <a:solidFill>
                  <a:prstClr val="black">
                    <a:lumMod val="85000"/>
                    <a:lumOff val="15000"/>
                  </a:prstClr>
                </a:solidFill>
                <a:ea typeface="+mn-ea"/>
                <a:cs typeface="+mn-cs"/>
              </a:rPr>
              <a:t> </a:t>
            </a:r>
            <a:r>
              <a:rPr lang="en-US" sz="4000" cap="none" dirty="0" err="1" smtClean="0">
                <a:solidFill>
                  <a:prstClr val="black">
                    <a:lumMod val="85000"/>
                    <a:lumOff val="15000"/>
                  </a:prstClr>
                </a:solidFill>
                <a:ea typeface="+mn-ea"/>
                <a:cs typeface="+mn-cs"/>
              </a:rPr>
              <a:t>prave</a:t>
            </a:r>
            <a:r>
              <a:rPr lang="en-US" sz="4000" cap="none" dirty="0" smtClean="0">
                <a:solidFill>
                  <a:prstClr val="black">
                    <a:lumMod val="85000"/>
                    <a:lumOff val="15000"/>
                  </a:prstClr>
                </a:solidFill>
                <a:ea typeface="+mn-ea"/>
                <a:cs typeface="+mn-cs"/>
              </a:rPr>
              <a:t> </a:t>
            </a:r>
            <a:r>
              <a:rPr lang="en-US" sz="4000" cap="none" dirty="0" err="1" smtClean="0">
                <a:solidFill>
                  <a:prstClr val="black">
                    <a:lumMod val="85000"/>
                    <a:lumOff val="15000"/>
                  </a:prstClr>
                </a:solidFill>
                <a:ea typeface="+mn-ea"/>
                <a:cs typeface="+mn-cs"/>
              </a:rPr>
              <a:t>i</a:t>
            </a:r>
            <a:r>
              <a:rPr lang="en-US" sz="4000" cap="none" dirty="0" smtClean="0">
                <a:solidFill>
                  <a:prstClr val="black">
                    <a:lumMod val="85000"/>
                    <a:lumOff val="15000"/>
                  </a:prstClr>
                </a:solidFill>
                <a:ea typeface="+mn-ea"/>
                <a:cs typeface="+mn-cs"/>
              </a:rPr>
              <a:t> </a:t>
            </a:r>
            <a:r>
              <a:rPr lang="en-US" sz="4000" cap="none" dirty="0" err="1" smtClean="0">
                <a:solidFill>
                  <a:prstClr val="black">
                    <a:lumMod val="85000"/>
                    <a:lumOff val="15000"/>
                  </a:prstClr>
                </a:solidFill>
                <a:ea typeface="+mn-ea"/>
                <a:cs typeface="+mn-cs"/>
              </a:rPr>
              <a:t>kruga</a:t>
            </a:r>
            <a:endParaRPr lang="en-US" sz="4000" b="0" cap="none" dirty="0">
              <a:solidFill>
                <a:prstClr val="black">
                  <a:lumMod val="50000"/>
                  <a:lumOff val="50000"/>
                </a:prstClr>
              </a:solidFill>
              <a:ea typeface="+mn-ea"/>
              <a:cs typeface="+mn-cs"/>
            </a:endParaRPr>
          </a:p>
        </p:txBody>
      </p:sp>
    </p:spTree>
  </p:cSld>
  <p:clrMapOvr>
    <a:masterClrMapping/>
  </p:clrMapOvr>
  <mc:AlternateContent xmlns:mc="http://schemas.openxmlformats.org/markup-compatibility/2006">
    <mc:Choice xmlns:p14="http://schemas.microsoft.com/office/powerpoint/2010/main" xmlns="" Requires="p14">
      <p:transition spd="slow" p14:dur="1700">
        <p14:gallery dir="l"/>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pPr lvl="0">
              <a:spcBef>
                <a:spcPts val="0"/>
              </a:spcBef>
            </a:pPr>
            <a:r>
              <a:rPr lang="en-US" sz="2800" b="1" dirty="0" err="1" smtClean="0">
                <a:solidFill>
                  <a:prstClr val="black">
                    <a:lumMod val="85000"/>
                    <a:lumOff val="15000"/>
                  </a:prstClr>
                </a:solidFill>
                <a:latin typeface="+mn-lt"/>
                <a:ea typeface="+mn-ea"/>
                <a:cs typeface="+mn-cs"/>
              </a:rPr>
              <a:t>Presek</a:t>
            </a:r>
            <a:r>
              <a:rPr lang="en-US" sz="2800" b="1" dirty="0" smtClean="0">
                <a:solidFill>
                  <a:prstClr val="black">
                    <a:lumMod val="85000"/>
                    <a:lumOff val="15000"/>
                  </a:prstClr>
                </a:solidFill>
                <a:latin typeface="+mn-lt"/>
                <a:ea typeface="+mn-ea"/>
                <a:cs typeface="+mn-cs"/>
              </a:rPr>
              <a:t> </a:t>
            </a:r>
            <a:r>
              <a:rPr lang="en-US" sz="2800" b="1" dirty="0" err="1" smtClean="0">
                <a:solidFill>
                  <a:prstClr val="black">
                    <a:lumMod val="85000"/>
                    <a:lumOff val="15000"/>
                  </a:prstClr>
                </a:solidFill>
                <a:latin typeface="+mn-lt"/>
                <a:ea typeface="+mn-ea"/>
                <a:cs typeface="+mn-cs"/>
              </a:rPr>
              <a:t>prave</a:t>
            </a:r>
            <a:r>
              <a:rPr lang="en-US" sz="2800" b="1" dirty="0" smtClean="0">
                <a:solidFill>
                  <a:prstClr val="black">
                    <a:lumMod val="85000"/>
                    <a:lumOff val="15000"/>
                  </a:prstClr>
                </a:solidFill>
                <a:latin typeface="+mn-lt"/>
                <a:ea typeface="+mn-ea"/>
                <a:cs typeface="+mn-cs"/>
              </a:rPr>
              <a:t> </a:t>
            </a:r>
            <a:r>
              <a:rPr lang="en-US" sz="2800" b="1" dirty="0" err="1" smtClean="0">
                <a:solidFill>
                  <a:prstClr val="black">
                    <a:lumMod val="85000"/>
                    <a:lumOff val="15000"/>
                  </a:prstClr>
                </a:solidFill>
                <a:latin typeface="+mn-lt"/>
                <a:ea typeface="+mn-ea"/>
                <a:cs typeface="+mn-cs"/>
              </a:rPr>
              <a:t>i</a:t>
            </a:r>
            <a:r>
              <a:rPr lang="en-US" sz="2800" b="1" dirty="0" smtClean="0">
                <a:solidFill>
                  <a:prstClr val="black">
                    <a:lumMod val="85000"/>
                    <a:lumOff val="15000"/>
                  </a:prstClr>
                </a:solidFill>
                <a:latin typeface="+mn-lt"/>
                <a:ea typeface="+mn-ea"/>
                <a:cs typeface="+mn-cs"/>
              </a:rPr>
              <a:t> </a:t>
            </a:r>
            <a:r>
              <a:rPr lang="en-US" sz="2800" b="1" dirty="0" err="1" smtClean="0">
                <a:solidFill>
                  <a:prstClr val="black">
                    <a:lumMod val="85000"/>
                    <a:lumOff val="15000"/>
                  </a:prstClr>
                </a:solidFill>
                <a:latin typeface="+mn-lt"/>
                <a:ea typeface="+mn-ea"/>
                <a:cs typeface="+mn-cs"/>
              </a:rPr>
              <a:t>kruga</a:t>
            </a:r>
            <a:endParaRPr lang="en-US" dirty="0">
              <a:latin typeface="+mn-lt"/>
            </a:endParaRPr>
          </a:p>
        </p:txBody>
      </p:sp>
      <p:sp>
        <p:nvSpPr>
          <p:cNvPr id="43" name="TextBox 42"/>
          <p:cNvSpPr txBox="1"/>
          <p:nvPr/>
        </p:nvSpPr>
        <p:spPr>
          <a:xfrm>
            <a:off x="11170937" y="987693"/>
            <a:ext cx="184666" cy="369332"/>
          </a:xfrm>
          <a:prstGeom prst="rect">
            <a:avLst/>
          </a:prstGeom>
          <a:noFill/>
        </p:spPr>
        <p:txBody>
          <a:bodyPr wrap="none" rtlCol="0">
            <a:spAutoFit/>
          </a:bodyPr>
          <a:lstStyle/>
          <a:p>
            <a:endParaRPr lang="en-US" dirty="0"/>
          </a:p>
        </p:txBody>
      </p:sp>
      <p:sp>
        <p:nvSpPr>
          <p:cNvPr id="6" name="TextBox 5"/>
          <p:cNvSpPr txBox="1"/>
          <p:nvPr/>
        </p:nvSpPr>
        <p:spPr>
          <a:xfrm>
            <a:off x="228600" y="1066800"/>
            <a:ext cx="8686800" cy="923330"/>
          </a:xfrm>
          <a:prstGeom prst="rect">
            <a:avLst/>
          </a:prstGeom>
          <a:noFill/>
        </p:spPr>
        <p:txBody>
          <a:bodyPr wrap="square" rtlCol="0">
            <a:spAutoFit/>
          </a:bodyPr>
          <a:lstStyle/>
          <a:p>
            <a:r>
              <a:rPr lang="en-US" dirty="0" err="1" smtClean="0"/>
              <a:t>Proveru</a:t>
            </a:r>
            <a:r>
              <a:rPr lang="en-US" dirty="0" smtClean="0"/>
              <a:t> da li se </a:t>
            </a:r>
            <a:r>
              <a:rPr lang="en-US" dirty="0" err="1" smtClean="0"/>
              <a:t>prava</a:t>
            </a:r>
            <a:r>
              <a:rPr lang="en-US" dirty="0" smtClean="0"/>
              <a:t> </a:t>
            </a:r>
            <a:r>
              <a:rPr lang="en-US" dirty="0" err="1" smtClean="0"/>
              <a:t>sece</a:t>
            </a:r>
            <a:r>
              <a:rPr lang="en-US" dirty="0" smtClean="0"/>
              <a:t> </a:t>
            </a:r>
            <a:r>
              <a:rPr lang="en-US" dirty="0" err="1" smtClean="0"/>
              <a:t>sa</a:t>
            </a:r>
            <a:r>
              <a:rPr lang="en-US" dirty="0" smtClean="0"/>
              <a:t> </a:t>
            </a:r>
            <a:r>
              <a:rPr lang="en-US" dirty="0" err="1" smtClean="0"/>
              <a:t>krugom</a:t>
            </a:r>
            <a:r>
              <a:rPr lang="en-US" dirty="0" smtClean="0"/>
              <a:t> je </a:t>
            </a:r>
            <a:r>
              <a:rPr lang="en-US" dirty="0" err="1" smtClean="0"/>
              <a:t>intuitivno</a:t>
            </a:r>
            <a:r>
              <a:rPr lang="en-US" dirty="0" smtClean="0"/>
              <a:t> </a:t>
            </a:r>
            <a:r>
              <a:rPr lang="en-US" dirty="0" err="1" smtClean="0"/>
              <a:t>lako</a:t>
            </a:r>
            <a:r>
              <a:rPr lang="en-US" dirty="0" smtClean="0"/>
              <a:t> </a:t>
            </a:r>
            <a:r>
              <a:rPr lang="en-US" dirty="0" err="1" smtClean="0"/>
              <a:t>odrediti</a:t>
            </a:r>
            <a:r>
              <a:rPr lang="en-US" dirty="0" smtClean="0"/>
              <a:t>. Ono </a:t>
            </a:r>
            <a:r>
              <a:rPr lang="en-US" dirty="0" err="1" smtClean="0"/>
              <a:t>sto</a:t>
            </a:r>
            <a:r>
              <a:rPr lang="en-US" dirty="0" smtClean="0"/>
              <a:t> je </a:t>
            </a:r>
            <a:r>
              <a:rPr lang="en-US" dirty="0" err="1" smtClean="0"/>
              <a:t>potrebno</a:t>
            </a:r>
            <a:r>
              <a:rPr lang="en-US" dirty="0" smtClean="0"/>
              <a:t> </a:t>
            </a:r>
            <a:r>
              <a:rPr lang="en-US" dirty="0" err="1" smtClean="0"/>
              <a:t>uraditi</a:t>
            </a:r>
            <a:r>
              <a:rPr lang="en-US" dirty="0" smtClean="0"/>
              <a:t> </a:t>
            </a:r>
            <a:r>
              <a:rPr lang="en-US" dirty="0" err="1" smtClean="0"/>
              <a:t>jeste</a:t>
            </a:r>
            <a:r>
              <a:rPr lang="en-US" dirty="0" smtClean="0"/>
              <a:t> </a:t>
            </a:r>
            <a:r>
              <a:rPr lang="en-US" dirty="0" err="1" smtClean="0"/>
              <a:t>naci</a:t>
            </a:r>
            <a:r>
              <a:rPr lang="en-US" dirty="0" smtClean="0"/>
              <a:t> </a:t>
            </a:r>
            <a:r>
              <a:rPr lang="en-US" dirty="0" err="1" smtClean="0"/>
              <a:t>udaljenost</a:t>
            </a:r>
            <a:r>
              <a:rPr lang="en-US" dirty="0" smtClean="0"/>
              <a:t> </a:t>
            </a:r>
            <a:r>
              <a:rPr lang="en-US" dirty="0" err="1" smtClean="0"/>
              <a:t>centra</a:t>
            </a:r>
            <a:r>
              <a:rPr lang="en-US" dirty="0" smtClean="0"/>
              <a:t> </a:t>
            </a:r>
            <a:r>
              <a:rPr lang="en-US" dirty="0" err="1" smtClean="0"/>
              <a:t>kruznice</a:t>
            </a:r>
            <a:r>
              <a:rPr lang="en-US" dirty="0" smtClean="0"/>
              <a:t> do </a:t>
            </a:r>
            <a:r>
              <a:rPr lang="en-US" dirty="0" err="1" smtClean="0"/>
              <a:t>tacke</a:t>
            </a:r>
            <a:r>
              <a:rPr lang="en-US" dirty="0" smtClean="0"/>
              <a:t> </a:t>
            </a:r>
            <a:r>
              <a:rPr lang="en-US" dirty="0" err="1" smtClean="0"/>
              <a:t>te</a:t>
            </a:r>
            <a:r>
              <a:rPr lang="en-US" dirty="0" smtClean="0"/>
              <a:t> </a:t>
            </a:r>
            <a:r>
              <a:rPr lang="en-US" dirty="0" err="1" smtClean="0"/>
              <a:t>prave</a:t>
            </a:r>
            <a:r>
              <a:rPr lang="en-US" dirty="0" smtClean="0"/>
              <a:t>. </a:t>
            </a:r>
            <a:r>
              <a:rPr lang="en-US" dirty="0" err="1" smtClean="0"/>
              <a:t>Tu</a:t>
            </a:r>
            <a:r>
              <a:rPr lang="en-US" dirty="0" smtClean="0"/>
              <a:t> </a:t>
            </a:r>
            <a:r>
              <a:rPr lang="en-US" dirty="0" err="1" smtClean="0"/>
              <a:t>dobijamo</a:t>
            </a:r>
            <a:r>
              <a:rPr lang="en-US" dirty="0" smtClean="0"/>
              <a:t> 3 </a:t>
            </a:r>
            <a:r>
              <a:rPr lang="en-US" dirty="0" err="1" smtClean="0"/>
              <a:t>slucaja</a:t>
            </a:r>
            <a:r>
              <a:rPr lang="en-US" dirty="0" smtClean="0"/>
              <a:t>,</a:t>
            </a:r>
          </a:p>
          <a:p>
            <a:r>
              <a:rPr lang="en-US" dirty="0" err="1" smtClean="0"/>
              <a:t>oznacicemo</a:t>
            </a:r>
            <a:r>
              <a:rPr lang="en-US" dirty="0" smtClean="0"/>
              <a:t> </a:t>
            </a:r>
            <a:r>
              <a:rPr lang="en-US" dirty="0" err="1" smtClean="0"/>
              <a:t>sa</a:t>
            </a:r>
            <a:r>
              <a:rPr lang="en-US" dirty="0" smtClean="0"/>
              <a:t> d </a:t>
            </a:r>
            <a:r>
              <a:rPr lang="en-US" dirty="0" err="1" smtClean="0"/>
              <a:t>distancu</a:t>
            </a:r>
            <a:r>
              <a:rPr lang="en-US" dirty="0" smtClean="0"/>
              <a:t> </a:t>
            </a:r>
            <a:r>
              <a:rPr lang="en-US" dirty="0" err="1" smtClean="0"/>
              <a:t>centra</a:t>
            </a:r>
            <a:r>
              <a:rPr lang="en-US" dirty="0" smtClean="0"/>
              <a:t> </a:t>
            </a:r>
            <a:r>
              <a:rPr lang="en-US" dirty="0" err="1" smtClean="0"/>
              <a:t>kruga</a:t>
            </a:r>
            <a:r>
              <a:rPr lang="en-US" dirty="0" smtClean="0"/>
              <a:t> do </a:t>
            </a:r>
            <a:r>
              <a:rPr lang="en-US" dirty="0" err="1" smtClean="0"/>
              <a:t>tacke</a:t>
            </a:r>
            <a:r>
              <a:rPr lang="en-US" dirty="0" smtClean="0"/>
              <a:t> </a:t>
            </a:r>
            <a:r>
              <a:rPr lang="en-US" dirty="0" err="1" smtClean="0"/>
              <a:t>te</a:t>
            </a:r>
            <a:r>
              <a:rPr lang="en-US" dirty="0" smtClean="0"/>
              <a:t> </a:t>
            </a:r>
            <a:r>
              <a:rPr lang="en-US" dirty="0" err="1" smtClean="0"/>
              <a:t>prave</a:t>
            </a:r>
            <a:r>
              <a:rPr lang="en-US" dirty="0" smtClean="0"/>
              <a:t> d=</a:t>
            </a:r>
            <a:r>
              <a:rPr lang="en-US" dirty="0" err="1" smtClean="0"/>
              <a:t>dist</a:t>
            </a:r>
            <a:r>
              <a:rPr lang="en-US" dirty="0" smtClean="0"/>
              <a:t>(</a:t>
            </a:r>
            <a:r>
              <a:rPr lang="en-US" dirty="0" err="1" smtClean="0"/>
              <a:t>c,p</a:t>
            </a:r>
            <a:r>
              <a:rPr lang="en-US" dirty="0" smtClean="0"/>
              <a:t>):</a:t>
            </a:r>
          </a:p>
        </p:txBody>
      </p:sp>
      <p:sp>
        <p:nvSpPr>
          <p:cNvPr id="8" name="Oval 7"/>
          <p:cNvSpPr/>
          <p:nvPr/>
        </p:nvSpPr>
        <p:spPr>
          <a:xfrm>
            <a:off x="1219200" y="3505200"/>
            <a:ext cx="1371600" cy="1295400"/>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2" name="Straight Connector 11"/>
          <p:cNvCxnSpPr/>
          <p:nvPr/>
        </p:nvCxnSpPr>
        <p:spPr>
          <a:xfrm flipV="1">
            <a:off x="1600200" y="4343400"/>
            <a:ext cx="1676400" cy="1066800"/>
          </a:xfrm>
          <a:prstGeom prst="line">
            <a:avLst/>
          </a:prstGeom>
          <a:ln>
            <a:solidFill>
              <a:srgbClr val="262626"/>
            </a:solidFill>
          </a:ln>
        </p:spPr>
        <p:style>
          <a:lnRef idx="2">
            <a:schemeClr val="accent1"/>
          </a:lnRef>
          <a:fillRef idx="0">
            <a:schemeClr val="accent1"/>
          </a:fillRef>
          <a:effectRef idx="1">
            <a:schemeClr val="accent1"/>
          </a:effectRef>
          <a:fontRef idx="minor">
            <a:schemeClr val="tx1"/>
          </a:fontRef>
        </p:style>
      </p:cxnSp>
      <p:sp>
        <p:nvSpPr>
          <p:cNvPr id="45" name="TextBox 44"/>
          <p:cNvSpPr txBox="1"/>
          <p:nvPr/>
        </p:nvSpPr>
        <p:spPr>
          <a:xfrm>
            <a:off x="1600200" y="3048000"/>
            <a:ext cx="626494" cy="369332"/>
          </a:xfrm>
          <a:prstGeom prst="rect">
            <a:avLst/>
          </a:prstGeom>
          <a:noFill/>
        </p:spPr>
        <p:txBody>
          <a:bodyPr wrap="none" rtlCol="0">
            <a:spAutoFit/>
          </a:bodyPr>
          <a:lstStyle/>
          <a:p>
            <a:r>
              <a:rPr lang="en-US" dirty="0" smtClean="0"/>
              <a:t>d &gt; r</a:t>
            </a:r>
            <a:endParaRPr lang="en-US" dirty="0"/>
          </a:p>
        </p:txBody>
      </p:sp>
      <p:sp>
        <p:nvSpPr>
          <p:cNvPr id="46" name="Oval 45"/>
          <p:cNvSpPr/>
          <p:nvPr/>
        </p:nvSpPr>
        <p:spPr>
          <a:xfrm>
            <a:off x="3810000" y="3505200"/>
            <a:ext cx="1371600" cy="1295400"/>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7" name="Straight Connector 46"/>
          <p:cNvCxnSpPr/>
          <p:nvPr/>
        </p:nvCxnSpPr>
        <p:spPr>
          <a:xfrm flipV="1">
            <a:off x="5181600" y="3276600"/>
            <a:ext cx="0" cy="1828800"/>
          </a:xfrm>
          <a:prstGeom prst="line">
            <a:avLst/>
          </a:prstGeom>
          <a:ln>
            <a:solidFill>
              <a:srgbClr val="262626"/>
            </a:solidFill>
          </a:ln>
        </p:spPr>
        <p:style>
          <a:lnRef idx="2">
            <a:schemeClr val="accent1"/>
          </a:lnRef>
          <a:fillRef idx="0">
            <a:schemeClr val="accent1"/>
          </a:fillRef>
          <a:effectRef idx="1">
            <a:schemeClr val="accent1"/>
          </a:effectRef>
          <a:fontRef idx="minor">
            <a:schemeClr val="tx1"/>
          </a:fontRef>
        </p:style>
      </p:cxnSp>
      <p:sp>
        <p:nvSpPr>
          <p:cNvPr id="51" name="TextBox 50"/>
          <p:cNvSpPr txBox="1"/>
          <p:nvPr/>
        </p:nvSpPr>
        <p:spPr>
          <a:xfrm>
            <a:off x="4191000" y="3048000"/>
            <a:ext cx="607859" cy="369332"/>
          </a:xfrm>
          <a:prstGeom prst="rect">
            <a:avLst/>
          </a:prstGeom>
          <a:noFill/>
        </p:spPr>
        <p:txBody>
          <a:bodyPr wrap="none" rtlCol="0">
            <a:spAutoFit/>
          </a:bodyPr>
          <a:lstStyle/>
          <a:p>
            <a:r>
              <a:rPr lang="en-US" dirty="0"/>
              <a:t>d</a:t>
            </a:r>
            <a:r>
              <a:rPr lang="en-US" dirty="0" smtClean="0"/>
              <a:t> = r</a:t>
            </a:r>
            <a:endParaRPr lang="en-US" dirty="0"/>
          </a:p>
        </p:txBody>
      </p:sp>
      <p:sp>
        <p:nvSpPr>
          <p:cNvPr id="59" name="Oval 58"/>
          <p:cNvSpPr/>
          <p:nvPr/>
        </p:nvSpPr>
        <p:spPr>
          <a:xfrm>
            <a:off x="6400800" y="3505200"/>
            <a:ext cx="1371600" cy="1295400"/>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60" name="Straight Connector 59"/>
          <p:cNvCxnSpPr/>
          <p:nvPr/>
        </p:nvCxnSpPr>
        <p:spPr>
          <a:xfrm flipH="1" flipV="1">
            <a:off x="6096000" y="3657600"/>
            <a:ext cx="1676400" cy="1447800"/>
          </a:xfrm>
          <a:prstGeom prst="line">
            <a:avLst/>
          </a:prstGeom>
          <a:ln>
            <a:solidFill>
              <a:srgbClr val="262626"/>
            </a:solidFill>
          </a:ln>
        </p:spPr>
        <p:style>
          <a:lnRef idx="2">
            <a:schemeClr val="accent1"/>
          </a:lnRef>
          <a:fillRef idx="0">
            <a:schemeClr val="accent1"/>
          </a:fillRef>
          <a:effectRef idx="1">
            <a:schemeClr val="accent1"/>
          </a:effectRef>
          <a:fontRef idx="minor">
            <a:schemeClr val="tx1"/>
          </a:fontRef>
        </p:style>
      </p:cxnSp>
      <p:sp>
        <p:nvSpPr>
          <p:cNvPr id="61" name="TextBox 60"/>
          <p:cNvSpPr txBox="1"/>
          <p:nvPr/>
        </p:nvSpPr>
        <p:spPr>
          <a:xfrm>
            <a:off x="6781800" y="3048000"/>
            <a:ext cx="607859" cy="369332"/>
          </a:xfrm>
          <a:prstGeom prst="rect">
            <a:avLst/>
          </a:prstGeom>
          <a:noFill/>
        </p:spPr>
        <p:txBody>
          <a:bodyPr wrap="none" rtlCol="0">
            <a:spAutoFit/>
          </a:bodyPr>
          <a:lstStyle/>
          <a:p>
            <a:r>
              <a:rPr lang="en-US" dirty="0"/>
              <a:t>d</a:t>
            </a:r>
            <a:r>
              <a:rPr lang="en-US" dirty="0" smtClean="0"/>
              <a:t> = r</a:t>
            </a:r>
            <a:endParaRPr lang="en-US" dirty="0"/>
          </a:p>
        </p:txBody>
      </p:sp>
    </p:spTree>
    <p:extLst>
      <p:ext uri="{BB962C8B-B14F-4D97-AF65-F5344CB8AC3E}">
        <p14:creationId xmlns:p14="http://schemas.microsoft.com/office/powerpoint/2010/main" xmlns="" val="4063696611"/>
      </p:ext>
    </p:extLst>
  </p:cSld>
  <p:clrMapOvr>
    <a:masterClrMapping/>
  </p:clrMapOvr>
  <mc:AlternateContent xmlns:mc="http://schemas.openxmlformats.org/markup-compatibility/2006">
    <mc:Choice xmlns:p14="http://schemas.microsoft.com/office/powerpoint/2010/main" xmlns="" Requires="p14">
      <p:transition spd="slow" p14:dur="1399">
        <p14:ripple/>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8"/>
          <p:cNvSpPr>
            <a:spLocks noGrp="1"/>
          </p:cNvSpPr>
          <p:nvPr>
            <p:ph type="title"/>
          </p:nvPr>
        </p:nvSpPr>
        <p:spPr>
          <a:xfrm>
            <a:off x="436180" y="76200"/>
            <a:ext cx="8403020" cy="685800"/>
          </a:xfrm>
        </p:spPr>
        <p:txBody>
          <a:bodyPr/>
          <a:lstStyle/>
          <a:p>
            <a:pPr lvl="0">
              <a:spcBef>
                <a:spcPts val="0"/>
              </a:spcBef>
            </a:pPr>
            <a:r>
              <a:rPr lang="en-US" sz="2800" b="1" dirty="0" err="1" smtClean="0">
                <a:solidFill>
                  <a:prstClr val="black">
                    <a:lumMod val="85000"/>
                    <a:lumOff val="15000"/>
                  </a:prstClr>
                </a:solidFill>
                <a:latin typeface="+mn-lt"/>
                <a:ea typeface="+mn-ea"/>
                <a:cs typeface="+mn-cs"/>
              </a:rPr>
              <a:t>Presek</a:t>
            </a:r>
            <a:r>
              <a:rPr lang="en-US" sz="2800" b="1" dirty="0" smtClean="0">
                <a:solidFill>
                  <a:prstClr val="black">
                    <a:lumMod val="85000"/>
                    <a:lumOff val="15000"/>
                  </a:prstClr>
                </a:solidFill>
                <a:latin typeface="+mn-lt"/>
                <a:ea typeface="+mn-ea"/>
                <a:cs typeface="+mn-cs"/>
              </a:rPr>
              <a:t> </a:t>
            </a:r>
            <a:r>
              <a:rPr lang="en-US" sz="2800" b="1" dirty="0" err="1" smtClean="0">
                <a:solidFill>
                  <a:prstClr val="black">
                    <a:lumMod val="85000"/>
                    <a:lumOff val="15000"/>
                  </a:prstClr>
                </a:solidFill>
                <a:latin typeface="+mn-lt"/>
                <a:ea typeface="+mn-ea"/>
                <a:cs typeface="+mn-cs"/>
              </a:rPr>
              <a:t>prave</a:t>
            </a:r>
            <a:r>
              <a:rPr lang="en-US" sz="2800" b="1" dirty="0" smtClean="0">
                <a:solidFill>
                  <a:prstClr val="black">
                    <a:lumMod val="85000"/>
                    <a:lumOff val="15000"/>
                  </a:prstClr>
                </a:solidFill>
                <a:latin typeface="+mn-lt"/>
                <a:ea typeface="+mn-ea"/>
                <a:cs typeface="+mn-cs"/>
              </a:rPr>
              <a:t> </a:t>
            </a:r>
            <a:r>
              <a:rPr lang="en-US" sz="2800" b="1" dirty="0" err="1" smtClean="0">
                <a:solidFill>
                  <a:prstClr val="black">
                    <a:lumMod val="85000"/>
                    <a:lumOff val="15000"/>
                  </a:prstClr>
                </a:solidFill>
                <a:latin typeface="+mn-lt"/>
                <a:ea typeface="+mn-ea"/>
                <a:cs typeface="+mn-cs"/>
              </a:rPr>
              <a:t>i</a:t>
            </a:r>
            <a:r>
              <a:rPr lang="en-US" sz="2800" b="1" dirty="0" smtClean="0">
                <a:solidFill>
                  <a:prstClr val="black">
                    <a:lumMod val="85000"/>
                    <a:lumOff val="15000"/>
                  </a:prstClr>
                </a:solidFill>
                <a:latin typeface="+mn-lt"/>
                <a:ea typeface="+mn-ea"/>
                <a:cs typeface="+mn-cs"/>
              </a:rPr>
              <a:t> </a:t>
            </a:r>
            <a:r>
              <a:rPr lang="en-US" sz="2800" b="1" dirty="0" err="1" smtClean="0">
                <a:solidFill>
                  <a:prstClr val="black">
                    <a:lumMod val="85000"/>
                    <a:lumOff val="15000"/>
                  </a:prstClr>
                </a:solidFill>
                <a:latin typeface="+mn-lt"/>
                <a:ea typeface="+mn-ea"/>
                <a:cs typeface="+mn-cs"/>
              </a:rPr>
              <a:t>kruga</a:t>
            </a:r>
            <a:endParaRPr lang="en-US" dirty="0">
              <a:latin typeface="+mn-lt"/>
            </a:endParaRPr>
          </a:p>
        </p:txBody>
      </p:sp>
      <p:sp>
        <p:nvSpPr>
          <p:cNvPr id="22" name="TextBox 21"/>
          <p:cNvSpPr txBox="1"/>
          <p:nvPr/>
        </p:nvSpPr>
        <p:spPr>
          <a:xfrm>
            <a:off x="11170937" y="987693"/>
            <a:ext cx="184666" cy="369332"/>
          </a:xfrm>
          <a:prstGeom prst="rect">
            <a:avLst/>
          </a:prstGeom>
          <a:noFill/>
        </p:spPr>
        <p:txBody>
          <a:bodyPr wrap="none" rtlCol="0">
            <a:spAutoFit/>
          </a:bodyPr>
          <a:lstStyle/>
          <a:p>
            <a:endParaRPr lang="en-US" dirty="0"/>
          </a:p>
        </p:txBody>
      </p:sp>
      <p:sp>
        <p:nvSpPr>
          <p:cNvPr id="23" name="TextBox 22"/>
          <p:cNvSpPr txBox="1"/>
          <p:nvPr/>
        </p:nvSpPr>
        <p:spPr>
          <a:xfrm>
            <a:off x="838200" y="1295400"/>
            <a:ext cx="8686800" cy="369332"/>
          </a:xfrm>
          <a:prstGeom prst="rect">
            <a:avLst/>
          </a:prstGeom>
          <a:noFill/>
        </p:spPr>
        <p:txBody>
          <a:bodyPr wrap="square" rtlCol="0">
            <a:spAutoFit/>
          </a:bodyPr>
          <a:lstStyle/>
          <a:p>
            <a:r>
              <a:rPr lang="en-US" dirty="0" err="1" smtClean="0"/>
              <a:t>Odredjivanje</a:t>
            </a:r>
            <a:r>
              <a:rPr lang="en-US" dirty="0" smtClean="0"/>
              <a:t> </a:t>
            </a:r>
            <a:r>
              <a:rPr lang="en-US" dirty="0" err="1" smtClean="0"/>
              <a:t>koordinata</a:t>
            </a:r>
            <a:r>
              <a:rPr lang="en-US" dirty="0" smtClean="0"/>
              <a:t> </a:t>
            </a:r>
            <a:r>
              <a:rPr lang="en-US" dirty="0" err="1" smtClean="0"/>
              <a:t>preseka</a:t>
            </a:r>
            <a:r>
              <a:rPr lang="en-US" dirty="0" smtClean="0"/>
              <a:t>:</a:t>
            </a:r>
          </a:p>
        </p:txBody>
      </p:sp>
      <p:sp>
        <p:nvSpPr>
          <p:cNvPr id="24" name="Oval 23"/>
          <p:cNvSpPr/>
          <p:nvPr/>
        </p:nvSpPr>
        <p:spPr>
          <a:xfrm>
            <a:off x="2286000" y="2286000"/>
            <a:ext cx="3276600" cy="3124200"/>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5" name="Straight Connector 24"/>
          <p:cNvCxnSpPr/>
          <p:nvPr/>
        </p:nvCxnSpPr>
        <p:spPr>
          <a:xfrm flipH="1" flipV="1">
            <a:off x="914400" y="4800600"/>
            <a:ext cx="6324600" cy="76200"/>
          </a:xfrm>
          <a:prstGeom prst="line">
            <a:avLst/>
          </a:prstGeom>
          <a:ln>
            <a:solidFill>
              <a:srgbClr val="262626"/>
            </a:solidFill>
          </a:ln>
        </p:spPr>
        <p:style>
          <a:lnRef idx="2">
            <a:schemeClr val="accent1"/>
          </a:lnRef>
          <a:fillRef idx="0">
            <a:schemeClr val="accent1"/>
          </a:fillRef>
          <a:effectRef idx="1">
            <a:schemeClr val="accent1"/>
          </a:effectRef>
          <a:fontRef idx="minor">
            <a:schemeClr val="tx1"/>
          </a:fontRef>
        </p:style>
      </p:cxnSp>
      <p:cxnSp>
        <p:nvCxnSpPr>
          <p:cNvPr id="26" name="Straight Arrow Connector 25"/>
          <p:cNvCxnSpPr/>
          <p:nvPr/>
        </p:nvCxnSpPr>
        <p:spPr>
          <a:xfrm>
            <a:off x="914400" y="4800600"/>
            <a:ext cx="1219200"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3962400" y="3810000"/>
            <a:ext cx="1219200" cy="1066800"/>
          </a:xfrm>
          <a:prstGeom prst="line">
            <a:avLst/>
          </a:prstGeom>
          <a:ln>
            <a:solidFill>
              <a:srgbClr val="262626"/>
            </a:solidFill>
          </a:ln>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a:off x="3962400" y="3810000"/>
            <a:ext cx="0" cy="990600"/>
          </a:xfrm>
          <a:prstGeom prst="line">
            <a:avLst/>
          </a:prstGeom>
          <a:ln>
            <a:solidFill>
              <a:srgbClr val="262626"/>
            </a:solidFill>
          </a:ln>
        </p:spPr>
        <p:style>
          <a:lnRef idx="2">
            <a:schemeClr val="accent1"/>
          </a:lnRef>
          <a:fillRef idx="0">
            <a:schemeClr val="accent1"/>
          </a:fillRef>
          <a:effectRef idx="1">
            <a:schemeClr val="accent1"/>
          </a:effectRef>
          <a:fontRef idx="minor">
            <a:schemeClr val="tx1"/>
          </a:fontRef>
        </p:style>
      </p:cxnSp>
      <p:sp>
        <p:nvSpPr>
          <p:cNvPr id="29" name="TextBox 28"/>
          <p:cNvSpPr txBox="1"/>
          <p:nvPr/>
        </p:nvSpPr>
        <p:spPr>
          <a:xfrm>
            <a:off x="990600" y="4419600"/>
            <a:ext cx="947044" cy="369332"/>
          </a:xfrm>
          <a:prstGeom prst="rect">
            <a:avLst/>
          </a:prstGeom>
          <a:noFill/>
        </p:spPr>
        <p:txBody>
          <a:bodyPr wrap="none" rtlCol="0">
            <a:spAutoFit/>
          </a:bodyPr>
          <a:lstStyle/>
          <a:p>
            <a:r>
              <a:rPr lang="en-US" dirty="0" smtClean="0"/>
              <a:t>P          p</a:t>
            </a:r>
            <a:endParaRPr lang="en-US" dirty="0"/>
          </a:p>
        </p:txBody>
      </p:sp>
      <p:sp>
        <p:nvSpPr>
          <p:cNvPr id="37" name="TextBox 36"/>
          <p:cNvSpPr txBox="1"/>
          <p:nvPr/>
        </p:nvSpPr>
        <p:spPr>
          <a:xfrm>
            <a:off x="6935086" y="4495800"/>
            <a:ext cx="303914" cy="369332"/>
          </a:xfrm>
          <a:prstGeom prst="rect">
            <a:avLst/>
          </a:prstGeom>
          <a:noFill/>
        </p:spPr>
        <p:txBody>
          <a:bodyPr wrap="none" rtlCol="0">
            <a:spAutoFit/>
          </a:bodyPr>
          <a:lstStyle/>
          <a:p>
            <a:r>
              <a:rPr lang="en-US" dirty="0" smtClean="0"/>
              <a:t>P</a:t>
            </a:r>
            <a:endParaRPr lang="en-US" dirty="0"/>
          </a:p>
        </p:txBody>
      </p:sp>
      <p:sp>
        <p:nvSpPr>
          <p:cNvPr id="38" name="TextBox 37"/>
          <p:cNvSpPr txBox="1"/>
          <p:nvPr/>
        </p:nvSpPr>
        <p:spPr>
          <a:xfrm>
            <a:off x="2362200" y="4812268"/>
            <a:ext cx="3162043" cy="369332"/>
          </a:xfrm>
          <a:prstGeom prst="rect">
            <a:avLst/>
          </a:prstGeom>
          <a:noFill/>
        </p:spPr>
        <p:txBody>
          <a:bodyPr wrap="none" rtlCol="0">
            <a:spAutoFit/>
          </a:bodyPr>
          <a:lstStyle/>
          <a:p>
            <a:r>
              <a:rPr lang="en-US" dirty="0" smtClean="0"/>
              <a:t>P1                                                P2</a:t>
            </a:r>
            <a:endParaRPr lang="en-US" dirty="0"/>
          </a:p>
        </p:txBody>
      </p:sp>
      <p:sp>
        <p:nvSpPr>
          <p:cNvPr id="39" name="TextBox 38"/>
          <p:cNvSpPr txBox="1"/>
          <p:nvPr/>
        </p:nvSpPr>
        <p:spPr>
          <a:xfrm>
            <a:off x="3657600" y="4202668"/>
            <a:ext cx="303914" cy="369332"/>
          </a:xfrm>
          <a:prstGeom prst="rect">
            <a:avLst/>
          </a:prstGeom>
          <a:noFill/>
        </p:spPr>
        <p:txBody>
          <a:bodyPr wrap="none" rtlCol="0">
            <a:spAutoFit/>
          </a:bodyPr>
          <a:lstStyle/>
          <a:p>
            <a:r>
              <a:rPr lang="en-US" dirty="0" smtClean="0"/>
              <a:t>d</a:t>
            </a:r>
            <a:endParaRPr lang="en-US" dirty="0"/>
          </a:p>
        </p:txBody>
      </p:sp>
      <p:sp>
        <p:nvSpPr>
          <p:cNvPr id="40" name="TextBox 39"/>
          <p:cNvSpPr txBox="1"/>
          <p:nvPr/>
        </p:nvSpPr>
        <p:spPr>
          <a:xfrm>
            <a:off x="4191000" y="4507468"/>
            <a:ext cx="303914" cy="369332"/>
          </a:xfrm>
          <a:prstGeom prst="rect">
            <a:avLst/>
          </a:prstGeom>
          <a:noFill/>
        </p:spPr>
        <p:txBody>
          <a:bodyPr wrap="none" rtlCol="0">
            <a:spAutoFit/>
          </a:bodyPr>
          <a:lstStyle/>
          <a:p>
            <a:r>
              <a:rPr lang="en-US" dirty="0" smtClean="0"/>
              <a:t>a</a:t>
            </a:r>
            <a:endParaRPr lang="en-US" dirty="0"/>
          </a:p>
        </p:txBody>
      </p:sp>
      <p:sp>
        <p:nvSpPr>
          <p:cNvPr id="41" name="TextBox 40"/>
          <p:cNvSpPr txBox="1"/>
          <p:nvPr/>
        </p:nvSpPr>
        <p:spPr>
          <a:xfrm>
            <a:off x="3962400" y="3429000"/>
            <a:ext cx="312906" cy="369332"/>
          </a:xfrm>
          <a:prstGeom prst="rect">
            <a:avLst/>
          </a:prstGeom>
          <a:noFill/>
        </p:spPr>
        <p:txBody>
          <a:bodyPr wrap="none" rtlCol="0">
            <a:spAutoFit/>
          </a:bodyPr>
          <a:lstStyle/>
          <a:p>
            <a:r>
              <a:rPr lang="en-US" dirty="0" smtClean="0"/>
              <a:t>C</a:t>
            </a:r>
            <a:endParaRPr lang="en-US" dirty="0"/>
          </a:p>
        </p:txBody>
      </p:sp>
      <p:sp>
        <p:nvSpPr>
          <p:cNvPr id="42" name="TextBox 41"/>
          <p:cNvSpPr txBox="1"/>
          <p:nvPr/>
        </p:nvSpPr>
        <p:spPr>
          <a:xfrm>
            <a:off x="6400800" y="1905000"/>
            <a:ext cx="2362200" cy="2862322"/>
          </a:xfrm>
          <a:prstGeom prst="rect">
            <a:avLst/>
          </a:prstGeom>
          <a:noFill/>
        </p:spPr>
        <p:txBody>
          <a:bodyPr wrap="square" rtlCol="0">
            <a:spAutoFit/>
          </a:bodyPr>
          <a:lstStyle/>
          <a:p>
            <a:r>
              <a:rPr lang="en-US" dirty="0" smtClean="0"/>
              <a:t>S = P + </a:t>
            </a:r>
            <a:r>
              <a:rPr lang="en-US" dirty="0" err="1" smtClean="0"/>
              <a:t>tp</a:t>
            </a:r>
            <a:endParaRPr lang="en-US" dirty="0" smtClean="0"/>
          </a:p>
          <a:p>
            <a:r>
              <a:rPr lang="en-US" dirty="0" smtClean="0"/>
              <a:t>t = ((-CP)*p)/|p|</a:t>
            </a:r>
            <a:r>
              <a:rPr lang="en-US" baseline="30000" dirty="0" smtClean="0"/>
              <a:t>2</a:t>
            </a:r>
          </a:p>
          <a:p>
            <a:r>
              <a:rPr lang="en-US" dirty="0"/>
              <a:t>a = </a:t>
            </a:r>
            <a:r>
              <a:rPr lang="en-US" dirty="0" err="1"/>
              <a:t>sqrt</a:t>
            </a:r>
            <a:r>
              <a:rPr lang="en-US" dirty="0"/>
              <a:t>(r</a:t>
            </a:r>
            <a:r>
              <a:rPr lang="en-US" baseline="30000" dirty="0"/>
              <a:t>2</a:t>
            </a:r>
            <a:r>
              <a:rPr lang="en-US" dirty="0"/>
              <a:t> – d</a:t>
            </a:r>
            <a:r>
              <a:rPr lang="en-US" baseline="30000" dirty="0"/>
              <a:t>2</a:t>
            </a:r>
            <a:r>
              <a:rPr lang="en-US" dirty="0" smtClean="0"/>
              <a:t>)</a:t>
            </a:r>
          </a:p>
          <a:p>
            <a:r>
              <a:rPr lang="en-US" dirty="0" smtClean="0"/>
              <a:t>d = CS</a:t>
            </a:r>
            <a:endParaRPr lang="en-US" dirty="0"/>
          </a:p>
          <a:p>
            <a:endParaRPr lang="en-US" dirty="0"/>
          </a:p>
          <a:p>
            <a:r>
              <a:rPr lang="en-US" dirty="0" err="1" smtClean="0"/>
              <a:t>Presecne</a:t>
            </a:r>
            <a:r>
              <a:rPr lang="en-US" dirty="0" smtClean="0"/>
              <a:t> </a:t>
            </a:r>
            <a:r>
              <a:rPr lang="en-US" dirty="0" err="1" smtClean="0"/>
              <a:t>tacke</a:t>
            </a:r>
            <a:r>
              <a:rPr lang="en-US" dirty="0" smtClean="0"/>
              <a:t>:</a:t>
            </a:r>
          </a:p>
          <a:p>
            <a:endParaRPr lang="en-US" dirty="0"/>
          </a:p>
          <a:p>
            <a:r>
              <a:rPr lang="en-US" dirty="0" smtClean="0"/>
              <a:t>P1 = S + (a*p)/|p|</a:t>
            </a:r>
            <a:br>
              <a:rPr lang="en-US" dirty="0" smtClean="0"/>
            </a:br>
            <a:r>
              <a:rPr lang="en-US" dirty="0" smtClean="0"/>
              <a:t>P2 </a:t>
            </a:r>
            <a:r>
              <a:rPr lang="en-US" dirty="0"/>
              <a:t>= S </a:t>
            </a:r>
            <a:r>
              <a:rPr lang="en-US" dirty="0" smtClean="0"/>
              <a:t> - </a:t>
            </a:r>
            <a:r>
              <a:rPr lang="en-US" dirty="0"/>
              <a:t>(</a:t>
            </a:r>
            <a:r>
              <a:rPr lang="en-US" dirty="0" smtClean="0"/>
              <a:t>a*p)/|p|</a:t>
            </a:r>
            <a:r>
              <a:rPr lang="en-US" dirty="0"/>
              <a:t/>
            </a:r>
            <a:br>
              <a:rPr lang="en-US" dirty="0"/>
            </a:br>
            <a:endParaRPr lang="en-US" dirty="0" smtClean="0"/>
          </a:p>
        </p:txBody>
      </p:sp>
      <p:sp>
        <p:nvSpPr>
          <p:cNvPr id="44" name="TextBox 43"/>
          <p:cNvSpPr txBox="1"/>
          <p:nvPr/>
        </p:nvSpPr>
        <p:spPr>
          <a:xfrm>
            <a:off x="3810000" y="4876800"/>
            <a:ext cx="290727" cy="369332"/>
          </a:xfrm>
          <a:prstGeom prst="rect">
            <a:avLst/>
          </a:prstGeom>
          <a:noFill/>
        </p:spPr>
        <p:txBody>
          <a:bodyPr wrap="none" rtlCol="0">
            <a:spAutoFit/>
          </a:bodyPr>
          <a:lstStyle/>
          <a:p>
            <a:r>
              <a:rPr lang="en-US" dirty="0" smtClean="0"/>
              <a:t>S</a:t>
            </a:r>
            <a:endParaRPr lang="en-US" dirty="0"/>
          </a:p>
        </p:txBody>
      </p:sp>
    </p:spTree>
    <p:extLst>
      <p:ext uri="{BB962C8B-B14F-4D97-AF65-F5344CB8AC3E}">
        <p14:creationId xmlns:p14="http://schemas.microsoft.com/office/powerpoint/2010/main" xmlns="" val="1960485822"/>
      </p:ext>
    </p:extLst>
  </p:cSld>
  <p:clrMapOvr>
    <a:masterClrMapping/>
  </p:clrMapOvr>
  <mc:AlternateContent xmlns:mc="http://schemas.openxmlformats.org/markup-compatibility/2006">
    <mc:Choice xmlns:p14="http://schemas.microsoft.com/office/powerpoint/2010/main" xmlns="" Requires="p14">
      <p:transition spd="slow" p14:dur="1399">
        <p14:ripple/>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Oval 2"/>
          <p:cNvSpPr/>
          <p:nvPr/>
        </p:nvSpPr>
        <p:spPr>
          <a:xfrm>
            <a:off x="762000" y="1946209"/>
            <a:ext cx="2057400" cy="2057400"/>
          </a:xfrm>
          <a:prstGeom prst="ellipse">
            <a:avLst/>
          </a:prstGeom>
          <a:gradFill flip="none" rotWithShape="1">
            <a:gsLst>
              <a:gs pos="5000">
                <a:srgbClr val="84D830"/>
              </a:gs>
              <a:gs pos="48000">
                <a:srgbClr val="7BCF27"/>
              </a:gs>
              <a:gs pos="100000">
                <a:srgbClr val="56901C"/>
              </a:gs>
            </a:gsLst>
            <a:path path="circle">
              <a:fillToRect l="50000" t="50000" r="50000" b="50000"/>
            </a:path>
            <a:tileRect/>
          </a:gradFill>
          <a:ln w="5080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             </a:t>
            </a:r>
          </a:p>
        </p:txBody>
      </p:sp>
      <p:sp>
        <p:nvSpPr>
          <p:cNvPr id="6" name="Oval 5"/>
          <p:cNvSpPr/>
          <p:nvPr/>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       </a:t>
            </a:r>
            <a:endParaRPr lang="en-US" dirty="0">
              <a:solidFill>
                <a:prstClr val="white"/>
              </a:solidFill>
            </a:endParaRPr>
          </a:p>
        </p:txBody>
      </p:sp>
      <p:sp>
        <p:nvSpPr>
          <p:cNvPr id="13" name="TextBox 12"/>
          <p:cNvSpPr txBox="1"/>
          <p:nvPr/>
        </p:nvSpPr>
        <p:spPr>
          <a:xfrm>
            <a:off x="1157868" y="1592766"/>
            <a:ext cx="1219200" cy="2708434"/>
          </a:xfrm>
          <a:prstGeom prst="rect">
            <a:avLst/>
          </a:prstGeom>
          <a:noFill/>
        </p:spPr>
        <p:txBody>
          <a:bodyPr wrap="square" rtlCol="0">
            <a:spAutoFit/>
          </a:bodyPr>
          <a:lstStyle/>
          <a:p>
            <a:r>
              <a:rPr lang="en-US" sz="17000" b="1" dirty="0" smtClean="0">
                <a:solidFill>
                  <a:srgbClr val="65B131">
                    <a:alpha val="64000"/>
                  </a:srgbClr>
                </a:solidFill>
                <a:cs typeface="Arial" pitchFamily="34" charset="0"/>
              </a:rPr>
              <a:t>3</a:t>
            </a:r>
            <a:endParaRPr lang="en-US" sz="17000" b="1" dirty="0">
              <a:solidFill>
                <a:srgbClr val="65B131">
                  <a:alpha val="64000"/>
                </a:srgbClr>
              </a:solidFill>
              <a:cs typeface="Arial" pitchFamily="34" charset="0"/>
            </a:endParaRPr>
          </a:p>
        </p:txBody>
      </p:sp>
      <p:sp>
        <p:nvSpPr>
          <p:cNvPr id="8" name="Title 7"/>
          <p:cNvSpPr>
            <a:spLocks noGrp="1"/>
          </p:cNvSpPr>
          <p:nvPr>
            <p:ph type="title"/>
          </p:nvPr>
        </p:nvSpPr>
        <p:spPr/>
        <p:txBody>
          <a:bodyPr>
            <a:noAutofit/>
          </a:bodyPr>
          <a:lstStyle/>
          <a:p>
            <a:pPr lvl="0">
              <a:spcBef>
                <a:spcPts val="0"/>
              </a:spcBef>
            </a:pPr>
            <a:r>
              <a:rPr lang="en-US" sz="4000" cap="none" dirty="0" err="1" smtClean="0">
                <a:solidFill>
                  <a:prstClr val="black">
                    <a:lumMod val="85000"/>
                    <a:lumOff val="15000"/>
                  </a:prstClr>
                </a:solidFill>
                <a:ea typeface="+mn-ea"/>
                <a:cs typeface="+mn-cs"/>
              </a:rPr>
              <a:t>Presek</a:t>
            </a:r>
            <a:r>
              <a:rPr lang="en-US" sz="4000" cap="none" dirty="0" smtClean="0">
                <a:solidFill>
                  <a:prstClr val="black">
                    <a:lumMod val="85000"/>
                    <a:lumOff val="15000"/>
                  </a:prstClr>
                </a:solidFill>
                <a:ea typeface="+mn-ea"/>
                <a:cs typeface="+mn-cs"/>
              </a:rPr>
              <a:t> </a:t>
            </a:r>
            <a:r>
              <a:rPr lang="en-US" sz="4000" cap="none" dirty="0" err="1" smtClean="0">
                <a:solidFill>
                  <a:prstClr val="black">
                    <a:lumMod val="85000"/>
                    <a:lumOff val="15000"/>
                  </a:prstClr>
                </a:solidFill>
                <a:ea typeface="+mn-ea"/>
                <a:cs typeface="+mn-cs"/>
              </a:rPr>
              <a:t>krugova</a:t>
            </a:r>
            <a:endParaRPr lang="en-US" sz="2800" dirty="0"/>
          </a:p>
        </p:txBody>
      </p:sp>
    </p:spTree>
  </p:cSld>
  <p:clrMapOvr>
    <a:masterClrMapping/>
  </p:clrMapOvr>
  <mc:AlternateContent xmlns:mc="http://schemas.openxmlformats.org/markup-compatibility/2006">
    <mc:Choice xmlns:p14="http://schemas.microsoft.com/office/powerpoint/2010/main" xmlns="" Requires="p14">
      <p:transition spd="slow" p14:dur="1700">
        <p14:gallery dir="l"/>
      </p:transition>
    </mc:Choice>
    <mc:Fallback>
      <p:transition spd="slow">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2"/>
</p:tagLst>
</file>

<file path=ppt/tags/tag2.xml><?xml version="1.0" encoding="utf-8"?>
<p:tagLst xmlns:a="http://schemas.openxmlformats.org/drawingml/2006/main" xmlns:r="http://schemas.openxmlformats.org/officeDocument/2006/relationships" xmlns:p="http://schemas.openxmlformats.org/presentationml/2006/main">
  <p:tag name="TIMING" val="|1.6"/>
</p:tagLst>
</file>

<file path=ppt/theme/theme1.xml><?xml version="1.0" encoding="utf-8"?>
<a:theme xmlns:a="http://schemas.openxmlformats.org/drawingml/2006/main" name="Introducing PowerPoint 2011">
  <a:themeElements>
    <a:clrScheme name="Fresh">
      <a:dk1>
        <a:srgbClr val="262626"/>
      </a:dk1>
      <a:lt1>
        <a:sysClr val="window" lastClr="FFFFFF"/>
      </a:lt1>
      <a:dk2>
        <a:srgbClr val="595959"/>
      </a:dk2>
      <a:lt2>
        <a:srgbClr val="EEECE1"/>
      </a:lt2>
      <a:accent1>
        <a:srgbClr val="F4891E"/>
      </a:accent1>
      <a:accent2>
        <a:srgbClr val="7BCF27"/>
      </a:accent2>
      <a:accent3>
        <a:srgbClr val="9BBB59"/>
      </a:accent3>
      <a:accent4>
        <a:srgbClr val="00B0F0"/>
      </a:accent4>
      <a:accent5>
        <a:srgbClr val="4BACC6"/>
      </a:accent5>
      <a:accent6>
        <a:srgbClr val="F79646"/>
      </a:accent6>
      <a:hlink>
        <a:srgbClr val="00B0F0"/>
      </a:hlink>
      <a:folHlink>
        <a:srgbClr val="F4891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Introducing PowerPoint 2011.potx</Template>
  <TotalTime>0</TotalTime>
  <Words>563</Words>
  <Application>Microsoft Macintosh PowerPoint</Application>
  <PresentationFormat>On-screen Show (4:3)</PresentationFormat>
  <Paragraphs>134</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Introducing PowerPoint 2011</vt:lpstr>
      <vt:lpstr>Geometrija Presek linija i krugova</vt:lpstr>
      <vt:lpstr>Slide 2</vt:lpstr>
      <vt:lpstr>Presek pravih</vt:lpstr>
      <vt:lpstr>Presek pravih</vt:lpstr>
      <vt:lpstr>Slide 5</vt:lpstr>
      <vt:lpstr>Presek prave i kruga</vt:lpstr>
      <vt:lpstr>Presek prave i kruga</vt:lpstr>
      <vt:lpstr>Presek prave i kruga</vt:lpstr>
      <vt:lpstr>Presek krugova</vt:lpstr>
      <vt:lpstr>Presek krugova (potencija)</vt:lpstr>
      <vt:lpstr>Presek krugova (potencija)</vt:lpstr>
      <vt:lpstr>Presek krugova (radikalna osa)</vt:lpstr>
      <vt:lpstr>Primer 1</vt:lpstr>
      <vt:lpstr>Presek krugova</vt:lpstr>
      <vt:lpstr>Slide 15</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2010-05-03T20:57:59Z</dcterms:created>
  <dcterms:modified xsi:type="dcterms:W3CDTF">2011-01-10T04:12:43Z</dcterms:modified>
</cp:coreProperties>
</file>