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3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FB99FC-FED8-465D-9C57-90AC73F6BB68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B4C12E-039D-49A3-8218-E4E6F267C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B43EAC-6734-4282-B1D3-A2CAD0A9E7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90931-F917-4C5D-8E08-385784249B72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20ED2E-1143-415F-A901-216D487CD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BE003-8699-46D3-8040-35C0BC31A6CB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5DAF-1287-4151-A177-B5FA39453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3FF2-C176-41F7-8010-1EB4F7A333E6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8FCE5-A3F0-4E51-85DF-AB4EF5DC6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6C67D-9E99-437E-9C96-47CB294EF774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C8CC-3918-4775-B79C-F1FA01FE5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8FFB-ECA5-42E1-A8AA-A630D2C6E8B9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87772-F084-47DA-A773-FE9030C79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ED5BE-F647-4514-8F8F-D3C370D2C4D5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66EBF-692C-4DDA-BF85-A43AC2AF2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DE19ED-8E6C-4160-B462-4E1314823241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285918-A624-480C-A615-EB6AC41A2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235EF-5992-4B46-B045-9E45EF470C99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E7737-40F6-49F7-BF67-6ED91FC69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39A21-4AE3-445C-B6AD-1491D9FCAA2D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55074-D594-4509-835D-46B548A8B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FB6D-998C-4E6C-8D6F-CBEE927AA187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7F9C-5438-4CF9-A0D0-20BDD617D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C2622-6ECA-4485-AB05-011E61C3A031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D34A-A172-40B4-85FB-271212060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782D0C-A9D5-4E04-A751-1B651C3F2033}" type="datetimeFigureOut">
              <a:rPr lang="en-US"/>
              <a:pPr>
                <a:defRPr/>
              </a:pPr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FBDF8D-5B5D-4316-9CC3-5F661C5DB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6" r:id="rId5"/>
    <p:sldLayoutId id="2147483697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US" smtClean="0"/>
              <a:t>Ojlerovi uglovi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2576512"/>
          </a:xfrm>
        </p:spPr>
        <p:txBody>
          <a:bodyPr/>
          <a:lstStyle/>
          <a:p>
            <a:pPr marL="63500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sz="2400" b="1" smtClean="0">
                <a:latin typeface="Times New Roman" pitchFamily="18" charset="0"/>
              </a:rPr>
              <a:t>OBRTANJE </a:t>
            </a:r>
            <a:r>
              <a:rPr lang="sr-Latn-CS" sz="2400" b="1" smtClean="0">
                <a:latin typeface="Times New Roman" pitchFamily="18" charset="0"/>
              </a:rPr>
              <a:t>Č</a:t>
            </a:r>
            <a:r>
              <a:rPr lang="en-US" sz="2400" b="1" smtClean="0">
                <a:latin typeface="Times New Roman" pitchFamily="18" charset="0"/>
              </a:rPr>
              <a:t>VRSTOG</a:t>
            </a:r>
            <a:r>
              <a:rPr lang="en-US" sz="2400" b="1" smtClean="0">
                <a:latin typeface="Georgia" pitchFamily="18" charset="0"/>
              </a:rPr>
              <a:t> </a:t>
            </a:r>
            <a:r>
              <a:rPr lang="vi-VN" sz="2400" b="1" smtClean="0">
                <a:latin typeface="Times New Roman" pitchFamily="18" charset="0"/>
              </a:rPr>
              <a:t>TELA OKO NEPOKRETNE</a:t>
            </a:r>
            <a:br>
              <a:rPr lang="vi-VN" sz="2400" b="1" smtClean="0">
                <a:latin typeface="Times New Roman" pitchFamily="18" charset="0"/>
              </a:rPr>
            </a:br>
            <a:r>
              <a:rPr lang="vi-VN" sz="2400" b="1" smtClean="0">
                <a:latin typeface="Times New Roman" pitchFamily="18" charset="0"/>
              </a:rPr>
              <a:t>TA</a:t>
            </a:r>
            <a:r>
              <a:rPr lang="vi-VN" sz="2400" smtClean="0">
                <a:latin typeface="Times New Roman" pitchFamily="18" charset="0"/>
              </a:rPr>
              <a:t>Č</a:t>
            </a:r>
            <a:r>
              <a:rPr lang="vi-VN" sz="2400" b="1" smtClean="0">
                <a:latin typeface="Times New Roman" pitchFamily="18" charset="0"/>
              </a:rPr>
              <a:t>KE</a:t>
            </a:r>
            <a:r>
              <a:rPr lang="vi-VN" sz="3600" b="1" smtClean="0"/>
              <a:t/>
            </a:r>
            <a:br>
              <a:rPr lang="vi-VN" sz="3600" b="1" smtClean="0"/>
            </a:br>
            <a:r>
              <a:rPr lang="sr-Latn-CS" sz="3600" b="1" smtClean="0">
                <a:latin typeface="Tahoma" pitchFamily="34" charset="0"/>
              </a:rPr>
              <a:t>	</a:t>
            </a:r>
            <a:endParaRPr lang="en-U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smtClean="0"/>
          </a:p>
          <a:p>
            <a:r>
              <a:rPr lang="vi-VN" smtClean="0"/>
              <a:t>Kretanje </a:t>
            </a:r>
            <a:r>
              <a:rPr lang="sr-Latn-CS" smtClean="0">
                <a:latin typeface="Times New Roman" pitchFamily="18" charset="0"/>
              </a:rPr>
              <a:t>čvrstog</a:t>
            </a:r>
            <a:r>
              <a:rPr lang="vi-VN" smtClean="0"/>
              <a:t> tela, pri kome bilo koja tačka tela pri kretanju ostaje nepokretna, naziva se obrtanje</a:t>
            </a:r>
            <a:r>
              <a:rPr lang="en-US" smtClean="0">
                <a:latin typeface="Times New Roman" pitchFamily="18" charset="0"/>
              </a:rPr>
              <a:t> čvrstog</a:t>
            </a:r>
            <a:r>
              <a:rPr lang="vi-VN" smtClean="0"/>
              <a:t> </a:t>
            </a:r>
            <a:r>
              <a:rPr lang="en-US" smtClean="0">
                <a:latin typeface="Times New Roman" pitchFamily="18" charset="0"/>
              </a:rPr>
              <a:t>t</a:t>
            </a:r>
            <a:r>
              <a:rPr lang="vi-VN" smtClean="0"/>
              <a:t>ela oko nepokretne tačke ili sferno kretanje, jer se sve tačke tela kreću po sferama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vi-VN" smtClean="0"/>
              <a:t>čiji je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vi-VN" smtClean="0"/>
              <a:t>centar u nepomičnoj tački.</a:t>
            </a:r>
          </a:p>
          <a:p>
            <a:r>
              <a:rPr lang="vi-VN" smtClean="0"/>
              <a:t>Nepokretna tačka može da pripada telu, ili da se nalazi van njega, ali tada mora biti na neki način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vi-VN" smtClean="0"/>
              <a:t>čvrsto vezano za telo.</a:t>
            </a:r>
          </a:p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 descr="01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143000"/>
            <a:ext cx="2857500" cy="3219450"/>
          </a:xfrm>
        </p:spPr>
      </p:pic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886200" y="1143000"/>
            <a:ext cx="45720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>
                <a:latin typeface="Times New Roman" pitchFamily="18" charset="0"/>
              </a:rPr>
              <a:t>Ako se nepokretna tačka</a:t>
            </a:r>
            <a:r>
              <a:rPr lang="en-US" sz="2400">
                <a:latin typeface="Georgia" pitchFamily="18" charset="0"/>
              </a:rPr>
              <a:t> </a:t>
            </a:r>
            <a:r>
              <a:rPr lang="vi-VN" sz="2400" i="1">
                <a:latin typeface="Times New Roman" pitchFamily="18" charset="0"/>
              </a:rPr>
              <a:t>O</a:t>
            </a:r>
            <a:r>
              <a:rPr lang="vi-VN" sz="2400">
                <a:latin typeface="Times New Roman" pitchFamily="18" charset="0"/>
              </a:rPr>
              <a:t> usvoji za početak nepokretnog Dekartovog koordinatnog sistema (</a:t>
            </a:r>
            <a:r>
              <a:rPr lang="vi-VN" sz="2400" i="1">
                <a:latin typeface="Times New Roman" pitchFamily="18" charset="0"/>
              </a:rPr>
              <a:t>x,y,z</a:t>
            </a:r>
            <a:r>
              <a:rPr lang="vi-VN" sz="2400">
                <a:latin typeface="Times New Roman" pitchFamily="18" charset="0"/>
              </a:rPr>
              <a:t> ) </a:t>
            </a:r>
            <a:r>
              <a:rPr lang="en-US" sz="2400">
                <a:latin typeface="Georgia" pitchFamily="18" charset="0"/>
              </a:rPr>
              <a:t>i </a:t>
            </a:r>
            <a:r>
              <a:rPr lang="vi-VN" sz="2400">
                <a:latin typeface="Times New Roman" pitchFamily="18" charset="0"/>
              </a:rPr>
              <a:t>osim nepokretnog uvede i pokretni koordinatni sistem (</a:t>
            </a:r>
            <a:r>
              <a:rPr lang="en-US" sz="2400" i="1">
                <a:latin typeface="Georgia" pitchFamily="18" charset="0"/>
              </a:rPr>
              <a:t>X</a:t>
            </a:r>
            <a:r>
              <a:rPr lang="vi-VN" sz="2400" i="1">
                <a:latin typeface="Times New Roman" pitchFamily="18" charset="0"/>
              </a:rPr>
              <a:t>,</a:t>
            </a:r>
            <a:r>
              <a:rPr lang="en-US" sz="2400" i="1">
                <a:latin typeface="Georgia" pitchFamily="18" charset="0"/>
              </a:rPr>
              <a:t>Y</a:t>
            </a:r>
            <a:r>
              <a:rPr lang="vi-VN" sz="2400" i="1">
                <a:latin typeface="Times New Roman" pitchFamily="18" charset="0"/>
              </a:rPr>
              <a:t>,</a:t>
            </a:r>
            <a:r>
              <a:rPr lang="en-US" sz="2400" i="1">
                <a:latin typeface="Georgia" pitchFamily="18" charset="0"/>
              </a:rPr>
              <a:t>Z</a:t>
            </a:r>
            <a:r>
              <a:rPr lang="vi-VN" sz="2400">
                <a:latin typeface="Times New Roman" pitchFamily="18" charset="0"/>
              </a:rPr>
              <a:t> ) sa početkom u tački</a:t>
            </a:r>
            <a:r>
              <a:rPr lang="en-US" sz="2400" i="1">
                <a:latin typeface="Georgia" pitchFamily="18" charset="0"/>
              </a:rPr>
              <a:t> </a:t>
            </a:r>
            <a:r>
              <a:rPr lang="vi-VN" sz="2400" i="1">
                <a:latin typeface="Times New Roman" pitchFamily="18" charset="0"/>
              </a:rPr>
              <a:t>O,</a:t>
            </a:r>
            <a:r>
              <a:rPr lang="vi-VN" sz="2400">
                <a:latin typeface="Times New Roman" pitchFamily="18" charset="0"/>
              </a:rPr>
              <a:t> ali</a:t>
            </a:r>
            <a:r>
              <a:rPr lang="en-US" sz="2400">
                <a:latin typeface="Georgia" pitchFamily="18" charset="0"/>
              </a:rPr>
              <a:t> </a:t>
            </a:r>
            <a:r>
              <a:rPr lang="vi-VN" sz="2400">
                <a:latin typeface="Times New Roman" pitchFamily="18" charset="0"/>
              </a:rPr>
              <a:t>čvrsto vezan za telo, prema slici</a:t>
            </a:r>
            <a:r>
              <a:rPr lang="en-US" sz="2400">
                <a:latin typeface="Georgia" pitchFamily="18" charset="0"/>
              </a:rPr>
              <a:t> levo</a:t>
            </a:r>
            <a:r>
              <a:rPr lang="vi-VN" sz="2400">
                <a:latin typeface="Times New Roman" pitchFamily="18" charset="0"/>
              </a:rPr>
              <a:t>, tada </a:t>
            </a:r>
            <a:r>
              <a:rPr lang="en-US" sz="2400">
                <a:latin typeface="Georgia" pitchFamily="18" charset="0"/>
              </a:rPr>
              <a:t>ć</a:t>
            </a:r>
            <a:r>
              <a:rPr lang="vi-VN" sz="2400">
                <a:latin typeface="Times New Roman" pitchFamily="18" charset="0"/>
              </a:rPr>
              <a:t>e položaj tela pri obrtanju oko nepokretne tačke</a:t>
            </a:r>
            <a:r>
              <a:rPr lang="en-US" sz="2400" i="1">
                <a:latin typeface="Georgia" pitchFamily="18" charset="0"/>
              </a:rPr>
              <a:t> </a:t>
            </a:r>
            <a:r>
              <a:rPr lang="vi-VN" sz="2400">
                <a:latin typeface="Times New Roman" pitchFamily="18" charset="0"/>
              </a:rPr>
              <a:t>jednoznačno biti određen položajem pokretnog koordinatnog sistema (</a:t>
            </a:r>
            <a:r>
              <a:rPr lang="en-US" sz="2400" i="1">
                <a:latin typeface="Georgia" pitchFamily="18" charset="0"/>
              </a:rPr>
              <a:t>X</a:t>
            </a:r>
            <a:r>
              <a:rPr lang="vi-VN" sz="2400" i="1">
                <a:latin typeface="Times New Roman" pitchFamily="18" charset="0"/>
              </a:rPr>
              <a:t>,</a:t>
            </a:r>
            <a:r>
              <a:rPr lang="en-US" sz="2400" i="1">
                <a:latin typeface="Georgia" pitchFamily="18" charset="0"/>
              </a:rPr>
              <a:t>Y</a:t>
            </a:r>
            <a:r>
              <a:rPr lang="vi-VN" sz="2400" i="1">
                <a:latin typeface="Times New Roman" pitchFamily="18" charset="0"/>
              </a:rPr>
              <a:t>,</a:t>
            </a:r>
            <a:r>
              <a:rPr lang="en-US" sz="2400" i="1">
                <a:latin typeface="Georgia" pitchFamily="18" charset="0"/>
              </a:rPr>
              <a:t>Z</a:t>
            </a:r>
            <a:r>
              <a:rPr lang="vi-VN" sz="2400">
                <a:latin typeface="Times New Roman" pitchFamily="18" charset="0"/>
              </a:rPr>
              <a:t> ) u odnosu na</a:t>
            </a:r>
            <a:r>
              <a:rPr lang="en-US" sz="2400">
                <a:latin typeface="Georgia" pitchFamily="18" charset="0"/>
              </a:rPr>
              <a:t> </a:t>
            </a:r>
            <a:r>
              <a:rPr lang="vi-VN" sz="2400">
                <a:latin typeface="Times New Roman" pitchFamily="18" charset="0"/>
              </a:rPr>
              <a:t>nepokretni (</a:t>
            </a:r>
            <a:r>
              <a:rPr lang="vi-VN" sz="2400" i="1">
                <a:latin typeface="Times New Roman" pitchFamily="18" charset="0"/>
              </a:rPr>
              <a:t>x,y,z</a:t>
            </a:r>
            <a:r>
              <a:rPr lang="vi-VN" sz="2400">
                <a:latin typeface="Times New Roman" pitchFamily="18" charset="0"/>
              </a:rPr>
              <a:t>)</a:t>
            </a:r>
            <a:r>
              <a:rPr lang="en-US" sz="2400">
                <a:latin typeface="Georgia" pitchFamily="18" charset="0"/>
              </a:rPr>
              <a:t>.</a:t>
            </a:r>
            <a:endParaRPr lang="vi-VN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54864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smtClean="0">
                <a:latin typeface="Times New Roman" pitchFamily="18" charset="0"/>
              </a:rPr>
              <a:t>Ojler je pokazao da se položaj tela pri obrtanju oko nepokretne tačke jednoznačno može odrediti sa tri ugla, koji se po njemu nazivaju Ojlerovi uglovi. </a:t>
            </a:r>
          </a:p>
          <a:p>
            <a:pPr>
              <a:lnSpc>
                <a:spcPct val="80000"/>
              </a:lnSpc>
            </a:pPr>
            <a:endParaRPr lang="en-US" sz="2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vi-VN" sz="2400" smtClean="0"/>
              <a:t>Definisanje međusobnog položaja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smtClean="0"/>
              <a:t>koordinatnih sistema pomoću t.z.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smtClean="0"/>
              <a:t>modifikovanih Ojlerovih uglova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smtClean="0"/>
              <a:t>prikazaće se u daljnjem. Smatra se da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smtClean="0"/>
              <a:t>se u početku oba koordinatna sistema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smtClean="0"/>
              <a:t>poklapaju. Zatim se prvo obrne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smtClean="0"/>
              <a:t>koordinatni sistem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i="1" smtClean="0"/>
              <a:t>x</a:t>
            </a:r>
            <a:r>
              <a:rPr lang="sr-Latn-CS" sz="2400" i="1" smtClean="0">
                <a:latin typeface="Times New Roman" pitchFamily="18" charset="0"/>
              </a:rPr>
              <a:t>1</a:t>
            </a:r>
            <a:r>
              <a:rPr lang="vi-VN" sz="2400" i="1" smtClean="0"/>
              <a:t>,</a:t>
            </a:r>
            <a:r>
              <a:rPr lang="sr-Latn-CS" sz="2400" i="1" smtClean="0">
                <a:latin typeface="Times New Roman" pitchFamily="18" charset="0"/>
              </a:rPr>
              <a:t> </a:t>
            </a:r>
            <a:r>
              <a:rPr lang="vi-VN" sz="2400" i="1" smtClean="0"/>
              <a:t>y</a:t>
            </a:r>
            <a:r>
              <a:rPr lang="sr-Latn-CS" sz="2400" i="1" smtClean="0">
                <a:latin typeface="Times New Roman" pitchFamily="18" charset="0"/>
              </a:rPr>
              <a:t>1 </a:t>
            </a:r>
            <a:r>
              <a:rPr lang="vi-VN" sz="2400" i="1" smtClean="0"/>
              <a:t>,z</a:t>
            </a:r>
            <a:r>
              <a:rPr lang="sr-Latn-CS" sz="2400" i="1" smtClean="0">
                <a:latin typeface="Times New Roman" pitchFamily="18" charset="0"/>
              </a:rPr>
              <a:t>1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vi-VN" sz="2400" smtClean="0"/>
              <a:t>oko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smtClean="0"/>
              <a:t>vertikalne ose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i="1" smtClean="0"/>
              <a:t>z</a:t>
            </a:r>
            <a:r>
              <a:rPr lang="sr-Latn-CS" sz="2400" i="1" smtClean="0">
                <a:latin typeface="Times New Roman" pitchFamily="18" charset="0"/>
              </a:rPr>
              <a:t>0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smtClean="0"/>
              <a:t>za ugao</a:t>
            </a:r>
            <a:r>
              <a:rPr lang="el-GR" sz="2400" smtClean="0">
                <a:latin typeface="Times New Roman" pitchFamily="18" charset="0"/>
              </a:rPr>
              <a:t>ψ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l-GR" sz="2400" smtClean="0">
                <a:latin typeface="Times New Roman" pitchFamily="18" charset="0"/>
              </a:rPr>
              <a:t>(</a:t>
            </a:r>
            <a:r>
              <a:rPr lang="vi-VN" sz="2400" smtClean="0"/>
              <a:t>ugao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smtClean="0"/>
              <a:t>skretanja). Druga rotacija se izvrši oko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smtClean="0"/>
              <a:t>ose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i="1" smtClean="0"/>
              <a:t>y</a:t>
            </a:r>
            <a:r>
              <a:rPr lang="sr-Latn-CS" sz="2400" i="1" smtClean="0">
                <a:latin typeface="Times New Roman" pitchFamily="18" charset="0"/>
              </a:rPr>
              <a:t>0</a:t>
            </a:r>
            <a:r>
              <a:rPr lang="vi-VN" sz="2400" smtClean="0"/>
              <a:t> za ugao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l-GR" sz="2400" smtClean="0">
                <a:latin typeface="Times New Roman" pitchFamily="18" charset="0"/>
              </a:rPr>
              <a:t>ϑ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l-GR" sz="2400" smtClean="0">
                <a:latin typeface="Times New Roman" pitchFamily="18" charset="0"/>
              </a:rPr>
              <a:t>(</a:t>
            </a:r>
            <a:r>
              <a:rPr lang="vi-VN" sz="2400" smtClean="0"/>
              <a:t>ugao propinjanja),a treća rotacija oko ose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vi-VN" sz="2400" i="1" smtClean="0"/>
              <a:t>x</a:t>
            </a:r>
            <a:r>
              <a:rPr lang="sr-Latn-CS" sz="2400" i="1" smtClean="0">
                <a:latin typeface="Times New Roman" pitchFamily="18" charset="0"/>
              </a:rPr>
              <a:t>0</a:t>
            </a:r>
            <a:r>
              <a:rPr lang="en-US" sz="2400" i="1" smtClean="0">
                <a:latin typeface="Times New Roman" pitchFamily="18" charset="0"/>
              </a:rPr>
              <a:t> </a:t>
            </a:r>
            <a:r>
              <a:rPr lang="vi-VN" sz="2400" smtClean="0"/>
              <a:t>za ugao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l-GR" sz="2400" smtClean="0">
                <a:latin typeface="Times New Roman" pitchFamily="18" charset="0"/>
              </a:rPr>
              <a:t>ϕ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el-GR" sz="2400" smtClean="0">
                <a:latin typeface="Times New Roman" pitchFamily="18" charset="0"/>
              </a:rPr>
              <a:t>(</a:t>
            </a:r>
            <a:r>
              <a:rPr lang="vi-VN" sz="2400" smtClean="0"/>
              <a:t>ugao valjanja), prikazano na sl</a:t>
            </a:r>
            <a:r>
              <a:rPr lang="en-US" sz="2400" smtClean="0">
                <a:latin typeface="Times New Roman" pitchFamily="18" charset="0"/>
              </a:rPr>
              <a:t>ici desno.</a:t>
            </a:r>
            <a:endParaRPr lang="vi-VN" sz="2400" smtClean="0"/>
          </a:p>
          <a:p>
            <a:pPr>
              <a:lnSpc>
                <a:spcPct val="80000"/>
              </a:lnSpc>
            </a:pPr>
            <a:endParaRPr lang="en-US" sz="24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8195" name="Picture 3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154238"/>
            <a:ext cx="3103563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324350"/>
          </a:xfrm>
        </p:spPr>
        <p:txBody>
          <a:bodyPr/>
          <a:lstStyle/>
          <a:p>
            <a:r>
              <a:rPr lang="vi-VN" sz="2400" smtClean="0"/>
              <a:t>Uglovi  </a:t>
            </a:r>
            <a:r>
              <a:rPr lang="el-GR" sz="2400" smtClean="0">
                <a:latin typeface="Times New Roman" pitchFamily="18" charset="0"/>
              </a:rPr>
              <a:t>ψ ,  ϑ  </a:t>
            </a:r>
            <a:r>
              <a:rPr lang="vi-VN" sz="2400" smtClean="0"/>
              <a:t>i  </a:t>
            </a:r>
            <a:r>
              <a:rPr lang="el-GR" sz="2400" smtClean="0">
                <a:latin typeface="Times New Roman" pitchFamily="18" charset="0"/>
              </a:rPr>
              <a:t>ϕ </a:t>
            </a:r>
            <a:r>
              <a:rPr lang="vi-VN" sz="2400" smtClean="0"/>
              <a:t>nazivaju se modifikovanim Ojlerovim uglovima. </a:t>
            </a:r>
          </a:p>
          <a:p>
            <a:r>
              <a:rPr lang="vi-VN" sz="2400" smtClean="0"/>
              <a:t>Pomoću ovih uglova, položaj tela pri obrtanju oko nepokretne tačke, određen je sa tri ge</a:t>
            </a:r>
            <a:r>
              <a:rPr lang="en-US" sz="2400" smtClean="0">
                <a:latin typeface="Times New Roman" pitchFamily="18" charset="0"/>
              </a:rPr>
              <a:t>n</a:t>
            </a:r>
            <a:r>
              <a:rPr lang="vi-VN" sz="2400" smtClean="0"/>
              <a:t>eralisane koordinate i prema tome kruto telo koji se obrće oko nepokretne tačke ima tri stepena slobode kretanja n = 3 (može da vrši tri nezavisna obrtanja). </a:t>
            </a:r>
          </a:p>
          <a:p>
            <a:r>
              <a:rPr lang="vi-VN" sz="2400" smtClean="0"/>
              <a:t>Modifikovani Ojlerovi uglovi  </a:t>
            </a:r>
            <a:r>
              <a:rPr lang="el-GR" sz="2400" smtClean="0">
                <a:latin typeface="Times New Roman" pitchFamily="18" charset="0"/>
              </a:rPr>
              <a:t>ψ ,  ϑ  </a:t>
            </a:r>
            <a:r>
              <a:rPr lang="vi-VN" sz="2400" smtClean="0"/>
              <a:t>i </a:t>
            </a:r>
            <a:r>
              <a:rPr lang="el-GR" sz="2400" smtClean="0">
                <a:latin typeface="Times New Roman" pitchFamily="18" charset="0"/>
              </a:rPr>
              <a:t>ϕ   </a:t>
            </a:r>
            <a:r>
              <a:rPr lang="vi-VN" sz="2400" smtClean="0"/>
              <a:t>menjaju se tokom vremena, prema tome oni su neke funkcije vremena t i njihove parametarske jednačine su: </a:t>
            </a:r>
          </a:p>
          <a:p>
            <a:pPr>
              <a:buFont typeface="Georgia" pitchFamily="18" charset="0"/>
              <a:buNone/>
            </a:pPr>
            <a:r>
              <a:rPr lang="vi-VN" sz="2000" smtClean="0"/>
              <a:t> </a:t>
            </a:r>
            <a:endParaRPr lang="en-US" sz="2000" smtClean="0">
              <a:latin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sr-Latn-CS" sz="2000" smtClean="0">
              <a:latin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sr-Latn-CS" sz="2000" smtClean="0">
              <a:latin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sr-Latn-CS" sz="2000" smtClean="0">
              <a:latin typeface="Times New Roman" pitchFamily="18" charset="0"/>
            </a:endParaRPr>
          </a:p>
          <a:p>
            <a:pPr>
              <a:buFont typeface="Georgia" pitchFamily="18" charset="0"/>
              <a:buNone/>
            </a:pPr>
            <a:endParaRPr lang="el-GR" sz="2000" smtClean="0">
              <a:latin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</a:rPr>
              <a:t>Ove j</a:t>
            </a:r>
            <a:r>
              <a:rPr lang="vi-VN" sz="2400" smtClean="0"/>
              <a:t>ednačine nazivaju se zakoni sfernog kretanja. </a:t>
            </a:r>
          </a:p>
          <a:p>
            <a:pPr>
              <a:buFont typeface="Georgia" pitchFamily="18" charset="0"/>
              <a:buNone/>
            </a:pPr>
            <a:endParaRPr lang="vi-VN" sz="2400" smtClean="0"/>
          </a:p>
          <a:p>
            <a:pPr>
              <a:buFont typeface="Georgia" pitchFamily="18" charset="0"/>
              <a:buNone/>
            </a:pPr>
            <a:endParaRPr lang="vi-VN" sz="2400" smtClean="0"/>
          </a:p>
        </p:txBody>
      </p:sp>
      <p:pic>
        <p:nvPicPr>
          <p:cNvPr id="9219" name="Picture 3" descr="formul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48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343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Uglovi rotacije oko koordinatnih osa nazivaju se još: </a:t>
            </a: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r>
              <a:rPr lang="en-US" sz="2400" smtClean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 - </a:t>
            </a:r>
            <a:r>
              <a:rPr lang="el-GR" sz="2400" smtClean="0">
                <a:latin typeface="Times New Roman" pitchFamily="18" charset="0"/>
              </a:rPr>
              <a:t>ψ </a:t>
            </a:r>
            <a:r>
              <a:rPr lang="en-US" sz="2400" smtClean="0">
                <a:latin typeface="Times New Roman" pitchFamily="18" charset="0"/>
              </a:rPr>
              <a:t>je ugao precesije (ugao skretanja, engl. ROLL) 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 - </a:t>
            </a:r>
            <a:r>
              <a:rPr lang="el-GR" sz="2400" smtClean="0">
                <a:latin typeface="Times New Roman" pitchFamily="18" charset="0"/>
              </a:rPr>
              <a:t>ϑ </a:t>
            </a:r>
            <a:r>
              <a:rPr lang="en-US" sz="2400" smtClean="0">
                <a:latin typeface="Times New Roman" pitchFamily="18" charset="0"/>
              </a:rPr>
              <a:t>je ugao nutacije (ugao propinjanja, engl. PITCH) 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 - </a:t>
            </a:r>
            <a:r>
              <a:rPr lang="el-GR" sz="2400" smtClean="0">
                <a:latin typeface="Times New Roman" pitchFamily="18" charset="0"/>
              </a:rPr>
              <a:t>ϕ </a:t>
            </a:r>
            <a:r>
              <a:rPr lang="en-US" sz="2400" smtClean="0">
                <a:latin typeface="Times New Roman" pitchFamily="18" charset="0"/>
              </a:rPr>
              <a:t>je ugao sopstvene rotacije (ugao valjanja, engl. YAW) </a:t>
            </a:r>
          </a:p>
          <a:p>
            <a:pPr>
              <a:lnSpc>
                <a:spcPct val="90000"/>
              </a:lnSpc>
            </a:pPr>
            <a:endParaRPr lang="en-US" sz="2400" smtClean="0">
              <a:latin typeface="Times New Roman" pitchFamily="18" charset="0"/>
            </a:endParaRPr>
          </a:p>
        </p:txBody>
      </p:sp>
      <p:pic>
        <p:nvPicPr>
          <p:cNvPr id="10243" name="Picture 4" descr="avioo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262063"/>
            <a:ext cx="371475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924800" cy="1143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Potpuna transformacija, koja uzima u obzir sve tri rotacije istovremeno  zove se matrica rotacije: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84820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724400"/>
            <a:ext cx="3048000" cy="1693863"/>
          </a:xfrm>
          <a:prstGeom prst="rect">
            <a:avLst/>
          </a:prstGeom>
          <a:noFill/>
        </p:spPr>
      </p:pic>
      <p:sp>
        <p:nvSpPr>
          <p:cNvPr id="11273" name="Content Placeholder 2"/>
          <p:cNvSpPr>
            <a:spLocks/>
          </p:cNvSpPr>
          <p:nvPr/>
        </p:nvSpPr>
        <p:spPr bwMode="auto">
          <a:xfrm>
            <a:off x="457200" y="3505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r>
              <a:rPr lang="sr-Latn-CS" sz="2800">
                <a:latin typeface="Times New Roman" pitchFamily="18" charset="0"/>
              </a:rPr>
              <a:t>Gornja matrica rotacije najčešće je prikazana u obliku:</a:t>
            </a:r>
            <a:endParaRPr lang="en-US" sz="2800">
              <a:latin typeface="Times New Roman" pitchFamily="18" charset="0"/>
            </a:endParaRPr>
          </a:p>
          <a:p>
            <a:pPr marL="365125" indent="-255588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U program unosimo uglove za koje želimo da rotiramo kocku po X (plava), Y (zelena) i Z (žuta) osi.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Program na osnovu uglova računa matrice rotacije i na osnovu toga rotira svaku tačku kocke.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Nakon svake rotacije ponovo crta kocku u odgovarajućem položaju i boji.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ime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381000"/>
            <a:ext cx="8458200" cy="6041570"/>
          </a:xfrm>
        </p:spPr>
      </p:pic>
      <p:sp>
        <p:nvSpPr>
          <p:cNvPr id="5" name="TextBox 4"/>
          <p:cNvSpPr txBox="1"/>
          <p:nvPr/>
        </p:nvSpPr>
        <p:spPr>
          <a:xfrm>
            <a:off x="5638800" y="54864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Početna – crvena</a:t>
            </a:r>
          </a:p>
          <a:p>
            <a:r>
              <a:rPr lang="sr-Latn-RS" dirty="0" smtClean="0"/>
              <a:t>X osa – plava</a:t>
            </a:r>
          </a:p>
          <a:p>
            <a:r>
              <a:rPr lang="sr-Latn-RS" dirty="0" smtClean="0"/>
              <a:t>Y osa – zelena</a:t>
            </a:r>
          </a:p>
          <a:p>
            <a:r>
              <a:rPr lang="sr-Latn-RS" dirty="0" smtClean="0"/>
              <a:t>Z osa - žuta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</TotalTime>
  <Words>264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Ojlerovi uglovi</vt:lpstr>
      <vt:lpstr>OBRTANJE ČVRSTOG TELA OKO NEPOKRETNE TAČKE 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Ojlerovi uglovi</dc:title>
  <dc:creator>Djordje</dc:creator>
  <cp:lastModifiedBy>Djordje</cp:lastModifiedBy>
  <cp:revision>25</cp:revision>
  <dcterms:created xsi:type="dcterms:W3CDTF">2011-01-10T16:29:28Z</dcterms:created>
  <dcterms:modified xsi:type="dcterms:W3CDTF">2011-02-03T22:07:28Z</dcterms:modified>
</cp:coreProperties>
</file>