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BF6-BA75-4DA3-94D2-C8B30A27E49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50E-BBEA-439F-A229-2F78C21C2D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BF6-BA75-4DA3-94D2-C8B30A27E49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50E-BBEA-439F-A229-2F78C21C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BF6-BA75-4DA3-94D2-C8B30A27E49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50E-BBEA-439F-A229-2F78C21C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BF6-BA75-4DA3-94D2-C8B30A27E49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50E-BBEA-439F-A229-2F78C21C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BF6-BA75-4DA3-94D2-C8B30A27E49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50E-BBEA-439F-A229-2F78C21C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BF6-BA75-4DA3-94D2-C8B30A27E49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50E-BBEA-439F-A229-2F78C21C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BF6-BA75-4DA3-94D2-C8B30A27E49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50E-BBEA-439F-A229-2F78C21C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BF6-BA75-4DA3-94D2-C8B30A27E49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50E-BBEA-439F-A229-2F78C21C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BF6-BA75-4DA3-94D2-C8B30A27E49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50E-BBEA-439F-A229-2F78C21C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BF6-BA75-4DA3-94D2-C8B30A27E49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AC50E-BBEA-439F-A229-2F78C21C2D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986BBF6-BA75-4DA3-94D2-C8B30A27E49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32AC50E-BBEA-439F-A229-2F78C21C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986BBF6-BA75-4DA3-94D2-C8B30A27E49A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32AC50E-BBEA-439F-A229-2F78C21C2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INVERZIJA U ODNOSU NA KRUG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1800" dirty="0" smtClean="0"/>
              <a:t>Nebojša Ložnjaković</a:t>
            </a:r>
          </a:p>
          <a:p>
            <a:pPr algn="r"/>
            <a:r>
              <a:rPr lang="sr-Latn-RS" sz="1800" dirty="0" smtClean="0"/>
              <a:t>Saša Jekić</a:t>
            </a:r>
          </a:p>
          <a:p>
            <a:pPr algn="r"/>
            <a:r>
              <a:rPr lang="sr-Latn-RS" sz="1800" dirty="0" smtClean="0"/>
              <a:t>Dušan Mančić</a:t>
            </a:r>
          </a:p>
          <a:p>
            <a:pPr algn="r"/>
            <a:r>
              <a:rPr lang="sr-Latn-RS" sz="1800" dirty="0" smtClean="0"/>
              <a:t>Nemanja Tošić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5575"/>
            <a:ext cx="8229600" cy="1252538"/>
          </a:xfrm>
        </p:spPr>
        <p:txBody>
          <a:bodyPr/>
          <a:lstStyle/>
          <a:p>
            <a:r>
              <a:rPr lang="sr-Latn-RS" dirty="0" smtClean="0"/>
              <a:t>Primeri:</a:t>
            </a:r>
            <a:endParaRPr lang="en-US" dirty="0"/>
          </a:p>
        </p:txBody>
      </p:sp>
      <p:pic>
        <p:nvPicPr>
          <p:cNvPr id="1026" name="Picture 2" descr="C:\Users\Dushan\Desktop\Inversion_illustration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828800"/>
            <a:ext cx="4114800" cy="4191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http://upload.wikimedia.org/wikipedia/commons/a/a6/Inversion_illustratio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828800"/>
            <a:ext cx="4190999" cy="4191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533400"/>
            <a:ext cx="7147940" cy="5638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Definicija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 smtClean="0"/>
              <a:t>Neka</a:t>
            </a:r>
            <a:r>
              <a:rPr lang="en-US" dirty="0" smtClean="0"/>
              <a:t> je </a:t>
            </a:r>
            <a:r>
              <a:rPr lang="en-US" i="1" dirty="0" smtClean="0"/>
              <a:t>k</a:t>
            </a:r>
            <a:r>
              <a:rPr lang="en-US" dirty="0" smtClean="0"/>
              <a:t> </a:t>
            </a:r>
            <a:r>
              <a:rPr lang="en-US" dirty="0" err="1" smtClean="0"/>
              <a:t>krug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centrom</a:t>
            </a:r>
            <a:r>
              <a:rPr lang="en-US" dirty="0" smtClean="0"/>
              <a:t> u </a:t>
            </a:r>
            <a:r>
              <a:rPr lang="en-US" dirty="0" err="1" smtClean="0"/>
              <a:t>tački</a:t>
            </a:r>
            <a:r>
              <a:rPr lang="en-US" dirty="0" smtClean="0"/>
              <a:t> </a:t>
            </a:r>
            <a:r>
              <a:rPr lang="en-US" i="1" dirty="0" smtClean="0"/>
              <a:t>O</a:t>
            </a:r>
            <a:r>
              <a:rPr lang="en-US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poluprečnikom</a:t>
            </a:r>
            <a:r>
              <a:rPr lang="en-US" dirty="0" smtClean="0"/>
              <a:t> </a:t>
            </a:r>
            <a:r>
              <a:rPr lang="en-US" i="1" dirty="0" smtClean="0"/>
              <a:t>r</a:t>
            </a:r>
            <a:r>
              <a:rPr lang="en-US" dirty="0" smtClean="0"/>
              <a:t>. Tada </a:t>
            </a:r>
            <a:r>
              <a:rPr lang="en-US" dirty="0" err="1" smtClean="0"/>
              <a:t>preslikavanje</a:t>
            </a:r>
            <a:r>
              <a:rPr lang="en-US" dirty="0" smtClean="0"/>
              <a:t> </a:t>
            </a:r>
            <a:r>
              <a:rPr lang="en-US" dirty="0" err="1" smtClean="0"/>
              <a:t>kojim</a:t>
            </a:r>
            <a:r>
              <a:rPr lang="en-US" dirty="0" smtClean="0"/>
              <a:t> se </a:t>
            </a:r>
            <a:r>
              <a:rPr lang="en-US" dirty="0" err="1" smtClean="0"/>
              <a:t>svakoj</a:t>
            </a:r>
            <a:r>
              <a:rPr lang="en-US" dirty="0" smtClean="0"/>
              <a:t> </a:t>
            </a:r>
            <a:r>
              <a:rPr lang="en-US" dirty="0" err="1" smtClean="0"/>
              <a:t>tački</a:t>
            </a:r>
            <a:r>
              <a:rPr lang="en-US" dirty="0" smtClean="0"/>
              <a:t> </a:t>
            </a:r>
            <a:r>
              <a:rPr lang="sr-Latn-RS" i="1" dirty="0" smtClean="0"/>
              <a:t>P</a:t>
            </a:r>
            <a:r>
              <a:rPr lang="en-US" dirty="0" smtClean="0"/>
              <a:t> </a:t>
            </a:r>
            <a:r>
              <a:rPr lang="en-US" dirty="0" err="1" smtClean="0"/>
              <a:t>različitoj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 </a:t>
            </a:r>
            <a:r>
              <a:rPr lang="en-US" i="1" dirty="0" smtClean="0"/>
              <a:t>O</a:t>
            </a:r>
            <a:r>
              <a:rPr lang="en-US" dirty="0" smtClean="0"/>
              <a:t> </a:t>
            </a:r>
            <a:r>
              <a:rPr lang="en-US" dirty="0" err="1" smtClean="0"/>
              <a:t>pridružuje</a:t>
            </a:r>
            <a:r>
              <a:rPr lang="en-US" dirty="0" smtClean="0"/>
              <a:t> </a:t>
            </a:r>
            <a:r>
              <a:rPr lang="en-US" dirty="0" err="1" smtClean="0"/>
              <a:t>tačka</a:t>
            </a:r>
            <a:r>
              <a:rPr lang="en-US" dirty="0" smtClean="0"/>
              <a:t> </a:t>
            </a:r>
            <a:r>
              <a:rPr lang="sr-Latn-RS" i="1" dirty="0" smtClean="0"/>
              <a:t>P</a:t>
            </a:r>
            <a:r>
              <a:rPr lang="en-US" i="1" dirty="0" smtClean="0"/>
              <a:t>'</a:t>
            </a:r>
            <a:r>
              <a:rPr lang="en-US" dirty="0" smtClean="0"/>
              <a:t> </a:t>
            </a:r>
            <a:r>
              <a:rPr lang="en-US" dirty="0" err="1" smtClean="0"/>
              <a:t>poluprave</a:t>
            </a:r>
            <a:r>
              <a:rPr lang="en-US" dirty="0" smtClean="0"/>
              <a:t> </a:t>
            </a:r>
            <a:r>
              <a:rPr lang="en-US" i="1" dirty="0" smtClean="0"/>
              <a:t>O</a:t>
            </a:r>
            <a:r>
              <a:rPr lang="sr-Latn-RS" i="1" dirty="0" smtClean="0"/>
              <a:t>P</a:t>
            </a:r>
            <a:r>
              <a:rPr lang="en-US" dirty="0" smtClean="0"/>
              <a:t>, </a:t>
            </a:r>
            <a:r>
              <a:rPr lang="en-US" dirty="0" err="1" smtClean="0"/>
              <a:t>takva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je:</a:t>
            </a:r>
          </a:p>
          <a:p>
            <a:r>
              <a:rPr lang="sr-Latn-RS" dirty="0" smtClean="0"/>
              <a:t>OP x OP’ = r</a:t>
            </a:r>
            <a:r>
              <a:rPr lang="sr-Latn-RS" baseline="30000" dirty="0" smtClean="0"/>
              <a:t>2</a:t>
            </a:r>
            <a:endParaRPr lang="sr-Latn-RS" dirty="0" smtClean="0"/>
          </a:p>
          <a:p>
            <a:r>
              <a:rPr lang="en-US" dirty="0" err="1" smtClean="0"/>
              <a:t>zovemo</a:t>
            </a:r>
            <a:r>
              <a:rPr lang="en-US" dirty="0" smtClean="0"/>
              <a:t> </a:t>
            </a:r>
            <a:r>
              <a:rPr lang="en-US" b="1" dirty="0" err="1" smtClean="0"/>
              <a:t>inverzijom</a:t>
            </a:r>
            <a:r>
              <a:rPr lang="en-US" b="1" dirty="0" smtClean="0"/>
              <a:t> </a:t>
            </a:r>
            <a:r>
              <a:rPr lang="en-US" b="1" dirty="0" err="1" smtClean="0"/>
              <a:t>ravni</a:t>
            </a:r>
            <a:r>
              <a:rPr lang="en-US" b="1" dirty="0" smtClean="0"/>
              <a:t> u </a:t>
            </a:r>
            <a:r>
              <a:rPr lang="en-US" b="1" dirty="0" err="1" smtClean="0"/>
              <a:t>odnosu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krug</a:t>
            </a:r>
            <a:r>
              <a:rPr lang="en-US" b="1" dirty="0" smtClean="0"/>
              <a:t> </a:t>
            </a:r>
            <a:r>
              <a:rPr lang="en-US" b="1" i="1" dirty="0" smtClean="0"/>
              <a:t>k</a:t>
            </a:r>
            <a:r>
              <a:rPr lang="en-US" dirty="0" smtClean="0"/>
              <a:t>. </a:t>
            </a:r>
            <a:r>
              <a:rPr lang="en-US" dirty="0" err="1" smtClean="0"/>
              <a:t>Pri</a:t>
            </a:r>
            <a:r>
              <a:rPr lang="en-US" dirty="0" smtClean="0"/>
              <a:t> tom je </a:t>
            </a:r>
            <a:r>
              <a:rPr lang="en-US" i="1" dirty="0" smtClean="0"/>
              <a:t>k</a:t>
            </a:r>
            <a:r>
              <a:rPr lang="en-US" dirty="0" smtClean="0"/>
              <a:t> </a:t>
            </a:r>
            <a:r>
              <a:rPr lang="en-US" b="1" dirty="0" err="1" smtClean="0"/>
              <a:t>krug</a:t>
            </a:r>
            <a:r>
              <a:rPr lang="en-US" b="1" dirty="0" smtClean="0"/>
              <a:t> </a:t>
            </a:r>
            <a:r>
              <a:rPr lang="en-US" b="1" dirty="0" err="1" smtClean="0"/>
              <a:t>inverzije</a:t>
            </a:r>
            <a:r>
              <a:rPr lang="en-US" dirty="0" smtClean="0"/>
              <a:t>, </a:t>
            </a:r>
            <a:r>
              <a:rPr lang="en-US" dirty="0" err="1" smtClean="0"/>
              <a:t>tačka</a:t>
            </a:r>
            <a:r>
              <a:rPr lang="en-US" dirty="0" smtClean="0"/>
              <a:t> </a:t>
            </a:r>
            <a:r>
              <a:rPr lang="en-US" i="1" dirty="0" smtClean="0"/>
              <a:t>O</a:t>
            </a:r>
            <a:r>
              <a:rPr lang="en-US" dirty="0" smtClean="0"/>
              <a:t> je </a:t>
            </a:r>
            <a:r>
              <a:rPr lang="en-US" i="1" dirty="0" err="1" smtClean="0"/>
              <a:t>centar</a:t>
            </a:r>
            <a:r>
              <a:rPr lang="en-US" i="1" dirty="0" smtClean="0"/>
              <a:t> </a:t>
            </a:r>
            <a:r>
              <a:rPr lang="en-US" i="1" dirty="0" err="1" smtClean="0"/>
              <a:t>inverzije</a:t>
            </a:r>
            <a:r>
              <a:rPr lang="en-US" dirty="0" smtClean="0"/>
              <a:t>, a </a:t>
            </a:r>
            <a:r>
              <a:rPr lang="en-US" i="1" dirty="0" smtClean="0"/>
              <a:t>r</a:t>
            </a:r>
            <a:r>
              <a:rPr lang="en-US" dirty="0" smtClean="0"/>
              <a:t> je </a:t>
            </a:r>
            <a:r>
              <a:rPr lang="en-US" i="1" dirty="0" err="1" smtClean="0"/>
              <a:t>poluprečnik</a:t>
            </a:r>
            <a:r>
              <a:rPr lang="en-US" i="1" dirty="0" smtClean="0"/>
              <a:t> </a:t>
            </a:r>
            <a:r>
              <a:rPr lang="en-US" i="1" dirty="0" err="1" smtClean="0"/>
              <a:t>inverzije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Slika inverzije u odnosu na krug</a:t>
            </a:r>
            <a:endParaRPr lang="en-US" dirty="0"/>
          </a:p>
        </p:txBody>
      </p:sp>
      <p:pic>
        <p:nvPicPr>
          <p:cNvPr id="4" name="Content Placeholder 3" descr="InversePoints_70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777837"/>
            <a:ext cx="5867400" cy="4245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Inverzija u odnosu na krug nije transformacija cele ravni, već samo jednog njenog dela</a:t>
            </a:r>
          </a:p>
          <a:p>
            <a:r>
              <a:rPr lang="sr-Latn-RS" dirty="0" smtClean="0"/>
              <a:t>Inverzija u odnosu na krug vrsi preslikavanje iz skupa </a:t>
            </a:r>
            <a:r>
              <a:rPr lang="en-US" dirty="0" smtClean="0"/>
              <a:t>E</a:t>
            </a:r>
            <a:r>
              <a:rPr lang="sr-Latn-RS" baseline="30000" dirty="0" smtClean="0"/>
              <a:t>2</a:t>
            </a:r>
            <a:r>
              <a:rPr lang="sr-Latn-RS" dirty="0" smtClean="0"/>
              <a:t> u skup E</a:t>
            </a:r>
            <a:r>
              <a:rPr lang="sr-Latn-RS" baseline="30000" dirty="0" smtClean="0"/>
              <a:t>2</a:t>
            </a:r>
            <a:r>
              <a:rPr lang="sr-Latn-RS" baseline="-25000" dirty="0" smtClean="0"/>
              <a:t>*</a:t>
            </a:r>
            <a:r>
              <a:rPr lang="sr-Latn-RS" dirty="0" smtClean="0"/>
              <a:t>.</a:t>
            </a:r>
          </a:p>
          <a:p>
            <a:r>
              <a:rPr lang="sr-Latn-RS" dirty="0" smtClean="0"/>
              <a:t>Skup E</a:t>
            </a:r>
            <a:r>
              <a:rPr lang="sr-Latn-RS" baseline="30000" dirty="0" smtClean="0"/>
              <a:t>2</a:t>
            </a:r>
            <a:r>
              <a:rPr lang="sr-Latn-RS" baseline="-25000" dirty="0" smtClean="0"/>
              <a:t>*</a:t>
            </a:r>
            <a:r>
              <a:rPr lang="sr-Latn-RS" dirty="0" smtClean="0"/>
              <a:t> je skup </a:t>
            </a:r>
            <a:r>
              <a:rPr lang="en-US" dirty="0" smtClean="0"/>
              <a:t>E</a:t>
            </a:r>
            <a:r>
              <a:rPr lang="sr-Latn-RS" baseline="30000" dirty="0" smtClean="0"/>
              <a:t>2</a:t>
            </a:r>
            <a:r>
              <a:rPr lang="sr-Latn-RS" dirty="0" smtClean="0"/>
              <a:t> /</a:t>
            </a:r>
            <a:r>
              <a:rPr lang="en-US" dirty="0" smtClean="0"/>
              <a:t>{0}</a:t>
            </a:r>
          </a:p>
          <a:p>
            <a:r>
              <a:rPr lang="sr-Latn-RS" dirty="0" smtClean="0"/>
              <a:t>Transformacija</a:t>
            </a:r>
            <a:r>
              <a:rPr lang="en-US" dirty="0" smtClean="0"/>
              <a:t> je </a:t>
            </a:r>
            <a:r>
              <a:rPr lang="en-US" dirty="0" err="1" smtClean="0"/>
              <a:t>takv</a:t>
            </a:r>
            <a:r>
              <a:rPr lang="sr-Latn-RS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nemogu</a:t>
            </a:r>
            <a:r>
              <a:rPr lang="sr-Latn-RS" dirty="0" smtClean="0"/>
              <a:t>ćnosti preslikavanja centara kruga </a:t>
            </a:r>
            <a:r>
              <a:rPr lang="sr-Latn-RS" i="1" dirty="0" smtClean="0"/>
              <a:t>k</a:t>
            </a:r>
            <a:endParaRPr 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Svojstva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arenR"/>
            </a:pPr>
            <a:r>
              <a:rPr lang="en-US" dirty="0" err="1" smtClean="0"/>
              <a:t>Inverzija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krug</a:t>
            </a:r>
            <a:r>
              <a:rPr lang="en-US" dirty="0" smtClean="0"/>
              <a:t> je </a:t>
            </a:r>
            <a:r>
              <a:rPr lang="en-US" dirty="0" err="1" smtClean="0"/>
              <a:t>i</a:t>
            </a:r>
            <a:r>
              <a:rPr lang="sr-Latn-RS" dirty="0" smtClean="0"/>
              <a:t>nvoluciona transformacija</a:t>
            </a:r>
          </a:p>
          <a:p>
            <a:pPr marL="633222" indent="-514350">
              <a:buFont typeface="+mj-lt"/>
              <a:buAutoNum type="arabicParenR"/>
            </a:pPr>
            <a:r>
              <a:rPr lang="sr-Latn-RS" dirty="0" smtClean="0"/>
              <a:t>U inverziji </a:t>
            </a:r>
            <a:r>
              <a:rPr lang="el-GR" dirty="0" smtClean="0"/>
              <a:t>ψ</a:t>
            </a:r>
            <a:r>
              <a:rPr lang="sr-Latn-RS" dirty="0" smtClean="0"/>
              <a:t>: E</a:t>
            </a:r>
            <a:r>
              <a:rPr lang="sr-Latn-RS" baseline="30000" dirty="0" smtClean="0"/>
              <a:t>2</a:t>
            </a:r>
            <a:r>
              <a:rPr lang="en-US" baseline="-25000" dirty="0" smtClean="0"/>
              <a:t>*</a:t>
            </a:r>
            <a:r>
              <a:rPr lang="en-US" dirty="0" smtClean="0"/>
              <a:t> -&gt; E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*</a:t>
            </a:r>
            <a:r>
              <a:rPr lang="en-US" dirty="0" smtClean="0"/>
              <a:t> </a:t>
            </a:r>
            <a:r>
              <a:rPr lang="en-US" dirty="0" err="1" smtClean="0"/>
              <a:t>tacka</a:t>
            </a:r>
            <a:r>
              <a:rPr lang="en-US" dirty="0" smtClean="0"/>
              <a:t> X je </a:t>
            </a:r>
            <a:r>
              <a:rPr lang="en-US" dirty="0" err="1" smtClean="0"/>
              <a:t>invarijantna</a:t>
            </a:r>
            <a:r>
              <a:rPr lang="en-US" dirty="0" smtClean="0"/>
              <a:t> </a:t>
            </a:r>
            <a:r>
              <a:rPr lang="en-US" dirty="0" err="1" smtClean="0"/>
              <a:t>akko</a:t>
            </a:r>
            <a:r>
              <a:rPr lang="en-US" dirty="0" smtClean="0"/>
              <a:t> X </a:t>
            </a:r>
            <a:r>
              <a:rPr lang="sr-Cyrl-RS" dirty="0" smtClean="0"/>
              <a:t>є</a:t>
            </a:r>
            <a:r>
              <a:rPr lang="en-US" dirty="0" smtClean="0"/>
              <a:t> k </a:t>
            </a:r>
          </a:p>
          <a:p>
            <a:pPr marL="633222" indent="-514350">
              <a:buFont typeface="+mj-lt"/>
              <a:buAutoNum type="arabicParenR"/>
            </a:pPr>
            <a:r>
              <a:rPr lang="en-US" dirty="0" smtClean="0"/>
              <a:t>U </a:t>
            </a:r>
            <a:r>
              <a:rPr lang="en-US" dirty="0" err="1" smtClean="0"/>
              <a:t>inverziji</a:t>
            </a:r>
            <a:r>
              <a:rPr lang="en-US" dirty="0" smtClean="0"/>
              <a:t> </a:t>
            </a:r>
            <a:r>
              <a:rPr lang="el-GR" dirty="0" smtClean="0"/>
              <a:t>ψ</a:t>
            </a:r>
            <a:r>
              <a:rPr lang="en-US" baseline="-25000" dirty="0" smtClean="0"/>
              <a:t>k</a:t>
            </a:r>
            <a:r>
              <a:rPr lang="en-US" dirty="0" smtClean="0"/>
              <a:t>: </a:t>
            </a:r>
            <a:r>
              <a:rPr lang="sr-Latn-RS" dirty="0" smtClean="0"/>
              <a:t>E</a:t>
            </a:r>
            <a:r>
              <a:rPr lang="sr-Latn-RS" baseline="30000" dirty="0" smtClean="0"/>
              <a:t>2</a:t>
            </a:r>
            <a:r>
              <a:rPr lang="en-US" baseline="-25000" dirty="0" smtClean="0"/>
              <a:t>*</a:t>
            </a:r>
            <a:r>
              <a:rPr lang="en-US" dirty="0" smtClean="0"/>
              <a:t> -&gt; E</a:t>
            </a:r>
            <a:r>
              <a:rPr lang="en-US" baseline="30000" dirty="0" smtClean="0"/>
              <a:t>2</a:t>
            </a:r>
            <a:r>
              <a:rPr lang="en-US" baseline="-25000" dirty="0" smtClean="0"/>
              <a:t>*</a:t>
            </a:r>
            <a:r>
              <a:rPr lang="en-US" dirty="0" smtClean="0"/>
              <a:t> </a:t>
            </a:r>
            <a:r>
              <a:rPr lang="pl-PL" dirty="0" smtClean="0"/>
              <a:t>tacki X koja se nalazi u krugu k</a:t>
            </a:r>
            <a:r>
              <a:rPr lang="en-US" dirty="0" smtClean="0"/>
              <a:t> </a:t>
            </a:r>
            <a:r>
              <a:rPr lang="en-US" dirty="0" err="1" smtClean="0"/>
              <a:t>odgovara</a:t>
            </a:r>
            <a:r>
              <a:rPr lang="en-US" dirty="0" smtClean="0"/>
              <a:t> </a:t>
            </a:r>
            <a:r>
              <a:rPr lang="en-US" dirty="0" err="1" smtClean="0"/>
              <a:t>tacka</a:t>
            </a:r>
            <a:r>
              <a:rPr lang="en-US" dirty="0" smtClean="0"/>
              <a:t> X’ </a:t>
            </a:r>
            <a:r>
              <a:rPr lang="fi-FI" dirty="0" smtClean="0"/>
              <a:t>koja se nalazi izvan kruga k; i obrnuto.</a:t>
            </a:r>
          </a:p>
          <a:p>
            <a:pPr marL="633222" indent="-514350">
              <a:buFont typeface="+mj-lt"/>
              <a:buAutoNum type="arabicParenR"/>
            </a:pPr>
            <a:r>
              <a:rPr lang="pl-PL" dirty="0" smtClean="0"/>
              <a:t>Kompozicija dvaju inverzija </a:t>
            </a:r>
            <a:r>
              <a:rPr lang="el-GR" dirty="0" smtClean="0"/>
              <a:t>ψ</a:t>
            </a:r>
            <a:r>
              <a:rPr lang="en-US" baseline="-25000" dirty="0" smtClean="0"/>
              <a:t>k1</a:t>
            </a:r>
            <a:r>
              <a:rPr lang="pl-PL" dirty="0" smtClean="0"/>
              <a:t> i </a:t>
            </a:r>
            <a:r>
              <a:rPr lang="el-GR" dirty="0" smtClean="0"/>
              <a:t>ψ</a:t>
            </a:r>
            <a:r>
              <a:rPr lang="en-US" baseline="-25000" dirty="0" smtClean="0"/>
              <a:t>k2</a:t>
            </a:r>
            <a:r>
              <a:rPr lang="pl-PL" dirty="0" smtClean="0"/>
              <a:t> definisanih u odnosu na</a:t>
            </a:r>
            <a:r>
              <a:rPr lang="pt-BR" dirty="0" smtClean="0"/>
              <a:t>koncentricne krugove k1(O, r1) i k2(O, r2) predstavlja homotetiju 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799" y="5562600"/>
            <a:ext cx="17193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Svojstva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arenR" startAt="5"/>
            </a:pPr>
            <a:r>
              <a:rPr lang="pt-BR" dirty="0" smtClean="0"/>
              <a:t>Neka su u ravni </a:t>
            </a:r>
            <a:r>
              <a:rPr lang="pt-BR" i="1" dirty="0" smtClean="0"/>
              <a:t>E</a:t>
            </a:r>
            <a:r>
              <a:rPr lang="pt-BR" i="1" baseline="30000" dirty="0" smtClean="0"/>
              <a:t>2</a:t>
            </a:r>
            <a:r>
              <a:rPr lang="pt-BR" dirty="0" smtClean="0"/>
              <a:t> dati krug </a:t>
            </a:r>
            <a:r>
              <a:rPr lang="pt-BR" i="1" dirty="0" smtClean="0"/>
              <a:t>k(O,r) </a:t>
            </a:r>
            <a:r>
              <a:rPr lang="pt-BR" dirty="0" smtClean="0"/>
              <a:t>i prava </a:t>
            </a:r>
            <a:r>
              <a:rPr lang="pt-BR" i="1" dirty="0" smtClean="0"/>
              <a:t>p</a:t>
            </a:r>
            <a:r>
              <a:rPr lang="pt-BR" dirty="0" smtClean="0"/>
              <a:t>. Pri tome, ako prava </a:t>
            </a:r>
            <a:r>
              <a:rPr lang="pt-BR" i="1" dirty="0" smtClean="0"/>
              <a:t>p</a:t>
            </a:r>
            <a:r>
              <a:rPr lang="pt-BR" dirty="0" smtClean="0"/>
              <a:t> sadrzi tacku </a:t>
            </a:r>
            <a:r>
              <a:rPr lang="pt-BR" i="1" dirty="0" smtClean="0"/>
              <a:t>O</a:t>
            </a:r>
            <a:r>
              <a:rPr lang="pt-BR" dirty="0" smtClean="0"/>
              <a:t>, tada je </a:t>
            </a:r>
            <a:r>
              <a:rPr lang="el-GR" i="1" dirty="0" smtClean="0"/>
              <a:t>ψ</a:t>
            </a:r>
            <a:r>
              <a:rPr lang="en-US" i="1" baseline="-25000" dirty="0" smtClean="0"/>
              <a:t>k</a:t>
            </a:r>
            <a:r>
              <a:rPr lang="en-US" i="1" baseline="30000" dirty="0" smtClean="0"/>
              <a:t> </a:t>
            </a:r>
            <a:r>
              <a:rPr lang="en-US" i="1" dirty="0" smtClean="0"/>
              <a:t> (p\{O}</a:t>
            </a:r>
            <a:r>
              <a:rPr lang="sr-Latn-RS" i="1" dirty="0" smtClean="0"/>
              <a:t>)</a:t>
            </a:r>
            <a:r>
              <a:rPr lang="en-US" i="1" dirty="0" smtClean="0"/>
              <a:t> = p\{O},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p ne </a:t>
            </a:r>
            <a:r>
              <a:rPr lang="en-US" dirty="0" err="1" smtClean="0"/>
              <a:t>sadrzi</a:t>
            </a:r>
            <a:r>
              <a:rPr lang="en-US" dirty="0" smtClean="0"/>
              <a:t> </a:t>
            </a:r>
            <a:r>
              <a:rPr lang="en-US" dirty="0" err="1" smtClean="0"/>
              <a:t>tacku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, </a:t>
            </a:r>
            <a:r>
              <a:rPr lang="en-US" dirty="0" err="1" smtClean="0"/>
              <a:t>tada</a:t>
            </a:r>
            <a:r>
              <a:rPr lang="en-US" dirty="0" smtClean="0"/>
              <a:t> </a:t>
            </a:r>
            <a:r>
              <a:rPr lang="en-US" dirty="0" err="1" smtClean="0"/>
              <a:t>lik</a:t>
            </a:r>
            <a:r>
              <a:rPr lang="en-US" dirty="0" smtClean="0"/>
              <a:t> </a:t>
            </a:r>
            <a:r>
              <a:rPr lang="el-GR" i="1" dirty="0" smtClean="0"/>
              <a:t>ψ</a:t>
            </a:r>
            <a:r>
              <a:rPr lang="en-US" i="1" baseline="-25000" dirty="0" smtClean="0"/>
              <a:t>k</a:t>
            </a:r>
            <a:r>
              <a:rPr lang="en-US" i="1" dirty="0" smtClean="0"/>
              <a:t>(p)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krug</a:t>
            </a:r>
            <a:r>
              <a:rPr lang="en-US" dirty="0" smtClean="0"/>
              <a:t> </a:t>
            </a:r>
            <a:r>
              <a:rPr lang="en-US" dirty="0" err="1" smtClean="0"/>
              <a:t>kojem</a:t>
            </a:r>
            <a:r>
              <a:rPr lang="en-US" dirty="0" smtClean="0"/>
              <a:t> </a:t>
            </a:r>
            <a:r>
              <a:rPr lang="en-US" dirty="0" err="1" smtClean="0"/>
              <a:t>nedostaje</a:t>
            </a:r>
            <a:r>
              <a:rPr lang="en-US" dirty="0" smtClean="0"/>
              <a:t> </a:t>
            </a:r>
            <a:r>
              <a:rPr lang="en-US" dirty="0" err="1" smtClean="0"/>
              <a:t>tacka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.</a:t>
            </a:r>
          </a:p>
          <a:p>
            <a:pPr marL="633222" indent="-514350">
              <a:buFont typeface="+mj-lt"/>
              <a:buAutoNum type="arabicParenR" startAt="5"/>
            </a:pPr>
            <a:r>
              <a:rPr lang="en-US" dirty="0" err="1" smtClean="0"/>
              <a:t>Neka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 </a:t>
            </a:r>
            <a:r>
              <a:rPr lang="en-US" dirty="0" err="1" smtClean="0"/>
              <a:t>ravni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i="1" baseline="30000" dirty="0" smtClean="0"/>
              <a:t>2</a:t>
            </a:r>
            <a:r>
              <a:rPr lang="en-US" dirty="0" smtClean="0"/>
              <a:t> data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kruga</a:t>
            </a:r>
            <a:r>
              <a:rPr lang="en-US" dirty="0" smtClean="0"/>
              <a:t> </a:t>
            </a:r>
            <a:r>
              <a:rPr lang="en-US" i="1" dirty="0" smtClean="0"/>
              <a:t>k(</a:t>
            </a:r>
            <a:r>
              <a:rPr lang="en-US" i="1" dirty="0" err="1" smtClean="0"/>
              <a:t>O,r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l(</a:t>
            </a:r>
            <a:r>
              <a:rPr lang="en-US" i="1" dirty="0" err="1" smtClean="0"/>
              <a:t>S,p</a:t>
            </a:r>
            <a:r>
              <a:rPr lang="en-US" i="1" dirty="0" smtClean="0"/>
              <a:t>)</a:t>
            </a:r>
            <a:r>
              <a:rPr lang="en-US" dirty="0" smtClean="0"/>
              <a:t>. </a:t>
            </a:r>
            <a:r>
              <a:rPr lang="en-US" dirty="0" err="1" smtClean="0"/>
              <a:t>Pri</a:t>
            </a:r>
            <a:r>
              <a:rPr lang="en-US" dirty="0" smtClean="0"/>
              <a:t> tome, </a:t>
            </a:r>
            <a:endParaRPr lang="pt-BR" dirty="0" smtClean="0"/>
          </a:p>
          <a:p>
            <a:pPr marL="633222" indent="-514350">
              <a:buNone/>
            </a:pPr>
            <a:r>
              <a:rPr lang="pt-BR" dirty="0" smtClean="0"/>
              <a:t>	1</a:t>
            </a:r>
            <a:r>
              <a:rPr lang="pt-BR" baseline="30000" dirty="0" smtClean="0"/>
              <a:t>º</a:t>
            </a:r>
            <a:r>
              <a:rPr lang="pt-BR" dirty="0" smtClean="0"/>
              <a:t> ako je </a:t>
            </a:r>
            <a:r>
              <a:rPr lang="pt-BR" i="1" dirty="0" smtClean="0"/>
              <a:t>O</a:t>
            </a:r>
            <a:r>
              <a:rPr lang="sr-Cyrl-RS" dirty="0" smtClean="0"/>
              <a:t>є</a:t>
            </a:r>
            <a:r>
              <a:rPr lang="en-US" dirty="0" smtClean="0"/>
              <a:t>l, </a:t>
            </a:r>
            <a:r>
              <a:rPr lang="en-US" dirty="0" err="1" smtClean="0"/>
              <a:t>tada</a:t>
            </a:r>
            <a:r>
              <a:rPr lang="en-US" dirty="0" smtClean="0"/>
              <a:t> je </a:t>
            </a:r>
            <a:r>
              <a:rPr lang="el-GR" i="1" dirty="0" smtClean="0"/>
              <a:t>ψ</a:t>
            </a:r>
            <a:r>
              <a:rPr lang="en-US" i="1" baseline="-25000" dirty="0" smtClean="0"/>
              <a:t>k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\{O})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linija</a:t>
            </a:r>
            <a:r>
              <a:rPr lang="en-US" dirty="0" smtClean="0"/>
              <a:t>;</a:t>
            </a:r>
          </a:p>
          <a:p>
            <a:pPr marL="633222" indent="-514350">
              <a:buNone/>
            </a:pPr>
            <a:r>
              <a:rPr lang="en-US" dirty="0" smtClean="0"/>
              <a:t>	2</a:t>
            </a:r>
            <a:r>
              <a:rPr lang="pt-BR" baseline="30000" dirty="0" smtClean="0"/>
              <a:t>º</a:t>
            </a:r>
            <a:r>
              <a:rPr lang="pt-BR" dirty="0" smtClean="0"/>
              <a:t> ako je </a:t>
            </a:r>
            <a:r>
              <a:rPr lang="pt-BR" i="1" dirty="0" smtClean="0"/>
              <a:t>O</a:t>
            </a:r>
            <a:r>
              <a:rPr lang="sr-Cyrl-RS" dirty="0" smtClean="0"/>
              <a:t>є</a:t>
            </a:r>
            <a:r>
              <a:rPr lang="en-US" dirty="0" smtClean="0"/>
              <a:t>l, </a:t>
            </a:r>
            <a:r>
              <a:rPr lang="en-US" dirty="0" err="1" smtClean="0"/>
              <a:t>tada</a:t>
            </a:r>
            <a:r>
              <a:rPr lang="en-US" dirty="0" smtClean="0"/>
              <a:t> je </a:t>
            </a:r>
            <a:r>
              <a:rPr lang="el-GR" i="1" dirty="0" smtClean="0"/>
              <a:t>ψ</a:t>
            </a:r>
            <a:r>
              <a:rPr lang="en-US" i="1" baseline="-25000" dirty="0" smtClean="0"/>
              <a:t>k</a:t>
            </a:r>
            <a:r>
              <a:rPr lang="en-US" dirty="0" smtClean="0"/>
              <a:t>(</a:t>
            </a:r>
            <a:r>
              <a:rPr lang="en-US" i="1" dirty="0" smtClean="0"/>
              <a:t>l</a:t>
            </a:r>
            <a:r>
              <a:rPr lang="en-US" dirty="0" smtClean="0"/>
              <a:t>) </a:t>
            </a:r>
            <a:r>
              <a:rPr lang="en-US" dirty="0" err="1" smtClean="0"/>
              <a:t>takodje</a:t>
            </a:r>
            <a:r>
              <a:rPr lang="en-US" dirty="0" smtClean="0"/>
              <a:t> </a:t>
            </a:r>
            <a:r>
              <a:rPr lang="en-US" dirty="0" err="1" smtClean="0"/>
              <a:t>krug</a:t>
            </a:r>
            <a:r>
              <a:rPr lang="en-US" dirty="0" smtClean="0"/>
              <a:t>.</a:t>
            </a:r>
          </a:p>
          <a:p>
            <a:pPr marL="633222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Svojstva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arenR" startAt="7"/>
            </a:pPr>
            <a:r>
              <a:rPr lang="en-US" dirty="0" err="1" smtClean="0"/>
              <a:t>Ugao</a:t>
            </a:r>
            <a:r>
              <a:rPr lang="en-US" dirty="0" smtClean="0"/>
              <a:t> pod </a:t>
            </a:r>
            <a:r>
              <a:rPr lang="en-US" dirty="0" err="1" smtClean="0"/>
              <a:t>kojim</a:t>
            </a:r>
            <a:r>
              <a:rPr lang="en-US" dirty="0" smtClean="0"/>
              <a:t> se </a:t>
            </a:r>
            <a:r>
              <a:rPr lang="en-US" dirty="0" err="1" smtClean="0"/>
              <a:t>seku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linije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</a:t>
            </a:r>
            <a:r>
              <a:rPr lang="en-US" dirty="0" err="1" smtClean="0"/>
              <a:t>ravni</a:t>
            </a:r>
            <a:r>
              <a:rPr lang="en-US" dirty="0" smtClean="0"/>
              <a:t> </a:t>
            </a:r>
            <a:r>
              <a:rPr lang="en-US" i="1" dirty="0" smtClean="0"/>
              <a:t>E</a:t>
            </a:r>
            <a:r>
              <a:rPr lang="en-US" i="1" baseline="30000" dirty="0" smtClean="0"/>
              <a:t>2</a:t>
            </a:r>
            <a:r>
              <a:rPr lang="en-US" dirty="0" smtClean="0"/>
              <a:t> u </a:t>
            </a:r>
            <a:r>
              <a:rPr lang="en-US" dirty="0" err="1" smtClean="0"/>
              <a:t>presecnoj</a:t>
            </a:r>
            <a:r>
              <a:rPr lang="en-US" dirty="0" smtClean="0"/>
              <a:t> </a:t>
            </a:r>
            <a:r>
              <a:rPr lang="en-US" dirty="0" err="1" smtClean="0"/>
              <a:t>tacki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pl-PL" dirty="0" smtClean="0"/>
              <a:t> jednak je s uglom pod kojim se seku njima</a:t>
            </a:r>
            <a:r>
              <a:rPr lang="en-US" dirty="0" smtClean="0"/>
              <a:t> </a:t>
            </a:r>
            <a:r>
              <a:rPr lang="pl-PL" dirty="0" smtClean="0"/>
              <a:t>inverzne krive </a:t>
            </a:r>
            <a:r>
              <a:rPr lang="pl-PL" i="1" dirty="0" smtClean="0"/>
              <a:t>p</a:t>
            </a:r>
            <a:r>
              <a:rPr lang="en-US" i="1" dirty="0" smtClean="0"/>
              <a:t>’</a:t>
            </a:r>
            <a:r>
              <a:rPr lang="pl-PL" dirty="0" smtClean="0"/>
              <a:t> i </a:t>
            </a:r>
            <a:r>
              <a:rPr lang="pl-PL" i="1" dirty="0" smtClean="0"/>
              <a:t>q</a:t>
            </a:r>
            <a:r>
              <a:rPr lang="en-US" i="1" dirty="0" smtClean="0"/>
              <a:t>’</a:t>
            </a:r>
            <a:r>
              <a:rPr lang="pl-PL" dirty="0" smtClean="0"/>
              <a:t> u odgovarajucoj</a:t>
            </a:r>
            <a:r>
              <a:rPr lang="en-US" dirty="0" smtClean="0"/>
              <a:t> </a:t>
            </a:r>
            <a:r>
              <a:rPr lang="en-US" dirty="0" err="1" smtClean="0"/>
              <a:t>tacki</a:t>
            </a:r>
            <a:r>
              <a:rPr lang="en-US" dirty="0" smtClean="0"/>
              <a:t>  </a:t>
            </a:r>
            <a:r>
              <a:rPr lang="en-US" i="1" dirty="0" smtClean="0"/>
              <a:t>S’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Ako</a:t>
            </a:r>
            <a:r>
              <a:rPr lang="en-US" dirty="0" smtClean="0"/>
              <a:t> je </a:t>
            </a:r>
            <a:r>
              <a:rPr lang="el-GR" i="1" dirty="0" smtClean="0"/>
              <a:t>ψ</a:t>
            </a:r>
            <a:r>
              <a:rPr lang="en-US" i="1" baseline="-25000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inverzija</a:t>
            </a:r>
            <a:r>
              <a:rPr lang="en-US" dirty="0" smtClean="0"/>
              <a:t> u </a:t>
            </a:r>
            <a:r>
              <a:rPr lang="en-US" dirty="0" err="1" smtClean="0"/>
              <a:t>odnosu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krug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(</a:t>
            </a:r>
            <a:r>
              <a:rPr lang="en-US" dirty="0" err="1" smtClean="0"/>
              <a:t>O,r</a:t>
            </a:r>
            <a:r>
              <a:rPr lang="en-US" dirty="0" smtClean="0"/>
              <a:t>)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i="1" dirty="0" smtClean="0"/>
              <a:t>A,B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par </a:t>
            </a:r>
            <a:r>
              <a:rPr lang="en-US" dirty="0" err="1" smtClean="0"/>
              <a:t>ta</a:t>
            </a:r>
            <a:r>
              <a:rPr lang="sr-Latn-RS" dirty="0" smtClean="0"/>
              <a:t>čaka različit od tačke </a:t>
            </a:r>
            <a:r>
              <a:rPr lang="sr-Latn-RS" i="1" dirty="0" smtClean="0"/>
              <a:t>O</a:t>
            </a:r>
            <a:r>
              <a:rPr lang="sr-Latn-RS" dirty="0" smtClean="0"/>
              <a:t>, dokazati da je: 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429000"/>
            <a:ext cx="417774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4352925"/>
            <a:ext cx="4800723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Dokaz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r-Latn-RS" dirty="0" smtClean="0"/>
              <a:t>Prema definiciji inverzije imamo da je:</a:t>
            </a:r>
          </a:p>
          <a:p>
            <a:endParaRPr lang="sr-Latn-RS" dirty="0" smtClean="0"/>
          </a:p>
          <a:p>
            <a:endParaRPr lang="sr-Latn-RS" dirty="0" smtClean="0"/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Ugao </a:t>
            </a:r>
            <a:r>
              <a:rPr lang="sr-Latn-RS" i="1" dirty="0" smtClean="0"/>
              <a:t>AOB</a:t>
            </a:r>
            <a:r>
              <a:rPr lang="sr-Latn-RS" dirty="0" smtClean="0"/>
              <a:t> je zajednički ugao trouglova </a:t>
            </a:r>
            <a:r>
              <a:rPr lang="sr-Latn-RS" i="1" dirty="0" smtClean="0"/>
              <a:t>OAB</a:t>
            </a:r>
            <a:r>
              <a:rPr lang="sr-Latn-RS" dirty="0" smtClean="0"/>
              <a:t> i </a:t>
            </a:r>
            <a:r>
              <a:rPr lang="sr-Latn-RS" i="1" dirty="0" smtClean="0"/>
              <a:t>O</a:t>
            </a:r>
            <a:r>
              <a:rPr lang="el-GR" i="1" dirty="0" smtClean="0"/>
              <a:t>ψ</a:t>
            </a:r>
            <a:r>
              <a:rPr lang="en-US" i="1" baseline="-25000" dirty="0" smtClean="0"/>
              <a:t>k</a:t>
            </a:r>
            <a:r>
              <a:rPr lang="sr-Latn-RS" i="1" dirty="0" smtClean="0"/>
              <a:t>(B)</a:t>
            </a:r>
            <a:r>
              <a:rPr lang="el-GR" i="1" dirty="0" smtClean="0"/>
              <a:t>ψ</a:t>
            </a:r>
            <a:r>
              <a:rPr lang="en-US" i="1" baseline="-25000" dirty="0" smtClean="0"/>
              <a:t>k</a:t>
            </a:r>
            <a:r>
              <a:rPr lang="sr-Latn-RS" i="1" dirty="0" smtClean="0"/>
              <a:t>(A). </a:t>
            </a:r>
            <a:r>
              <a:rPr lang="sr-Latn-RS" dirty="0" smtClean="0"/>
              <a:t>Tako da su oni slični. </a:t>
            </a:r>
          </a:p>
          <a:p>
            <a:pPr>
              <a:buFont typeface="Wingdings" pitchFamily="2" charset="2"/>
              <a:buChar char="§"/>
            </a:pPr>
            <a:endParaRPr lang="sr-Latn-RS" dirty="0" smtClean="0"/>
          </a:p>
          <a:p>
            <a:pPr>
              <a:buFont typeface="Wingdings" pitchFamily="2" charset="2"/>
              <a:buChar char="§"/>
            </a:pPr>
            <a:r>
              <a:rPr lang="sr-Latn-RS" dirty="0" smtClean="0"/>
              <a:t>Iz prethodne dve relacije nalazimo da je: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261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00" y="3886200"/>
            <a:ext cx="24765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410200"/>
            <a:ext cx="46586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6096000"/>
            <a:ext cx="56197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509</TotalTime>
  <Words>340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INVERZIJA U ODNOSU NA KRUG</vt:lpstr>
      <vt:lpstr>Definicija</vt:lpstr>
      <vt:lpstr>Slika inverzije u odnosu na krug</vt:lpstr>
      <vt:lpstr>Slide 4</vt:lpstr>
      <vt:lpstr>Svojstva</vt:lpstr>
      <vt:lpstr>Svojstva</vt:lpstr>
      <vt:lpstr>Svojstva</vt:lpstr>
      <vt:lpstr>Primer</vt:lpstr>
      <vt:lpstr>Dokaz</vt:lpstr>
      <vt:lpstr>Primeri: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INVERZIJA U ODNOSU NA KRUG</dc:title>
  <dc:creator>Dushan</dc:creator>
  <cp:lastModifiedBy>Dushan</cp:lastModifiedBy>
  <cp:revision>52</cp:revision>
  <dcterms:created xsi:type="dcterms:W3CDTF">2011-01-08T12:00:43Z</dcterms:created>
  <dcterms:modified xsi:type="dcterms:W3CDTF">2011-01-23T16:19:51Z</dcterms:modified>
</cp:coreProperties>
</file>