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9"/>
  </p:notesMasterIdLst>
  <p:handoutMasterIdLst>
    <p:handoutMasterId r:id="rId30"/>
  </p:handoutMasterIdLst>
  <p:sldIdLst>
    <p:sldId id="281" r:id="rId5"/>
    <p:sldId id="291" r:id="rId6"/>
    <p:sldId id="362" r:id="rId7"/>
    <p:sldId id="360" r:id="rId8"/>
    <p:sldId id="370" r:id="rId9"/>
    <p:sldId id="371" r:id="rId10"/>
    <p:sldId id="368" r:id="rId11"/>
    <p:sldId id="367" r:id="rId12"/>
    <p:sldId id="369" r:id="rId13"/>
    <p:sldId id="345" r:id="rId14"/>
    <p:sldId id="344" r:id="rId15"/>
    <p:sldId id="340" r:id="rId16"/>
    <p:sldId id="338" r:id="rId17"/>
    <p:sldId id="372" r:id="rId18"/>
    <p:sldId id="347" r:id="rId19"/>
    <p:sldId id="355" r:id="rId20"/>
    <p:sldId id="354" r:id="rId21"/>
    <p:sldId id="303" r:id="rId22"/>
    <p:sldId id="305" r:id="rId23"/>
    <p:sldId id="336" r:id="rId24"/>
    <p:sldId id="309" r:id="rId25"/>
    <p:sldId id="310" r:id="rId26"/>
    <p:sldId id="342" r:id="rId27"/>
    <p:sldId id="298" r:id="rId28"/>
  </p:sldIdLst>
  <p:sldSz cx="12192000" cy="6858000"/>
  <p:notesSz cx="6858000" cy="174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Curzon" initials="RC" lastIdx="1" clrIdx="0"/>
  <p:cmAuthor id="2" name="Cristina Roman" initials="CR" lastIdx="10" clrIdx="1"/>
  <p:cmAuthor id="3" name="Marko Bogdanovic" initials="MB" lastIdx="2" clrIdx="2">
    <p:extLst>
      <p:ext uri="{19B8F6BF-5375-455C-9EA6-DF929625EA0E}">
        <p15:presenceInfo xmlns:p15="http://schemas.microsoft.com/office/powerpoint/2012/main" userId="S::marko.bogdanovic@endava.com::92987298-253c-47e6-9ac8-f6e4a0a84f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D2A"/>
    <a:srgbClr val="7F8781"/>
    <a:srgbClr val="FF9933"/>
    <a:srgbClr val="DDDDDD"/>
    <a:srgbClr val="CCECFF"/>
    <a:srgbClr val="DF411C"/>
    <a:srgbClr val="DE411B"/>
    <a:srgbClr val="EEEEEE"/>
    <a:srgbClr val="000000"/>
    <a:srgbClr val="DE4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418" autoAdjust="0"/>
  </p:normalViewPr>
  <p:slideViewPr>
    <p:cSldViewPr snapToGrid="0">
      <p:cViewPr varScale="1">
        <p:scale>
          <a:sx n="76" d="100"/>
          <a:sy n="76" d="100"/>
        </p:scale>
        <p:origin x="941" y="58"/>
      </p:cViewPr>
      <p:guideLst>
        <p:guide orient="horz" pos="88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6E837-6704-4356-B8FD-96B90FAFA4E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401E80-5445-426B-AA2C-7076CC5BD8C6}">
      <dgm:prSet/>
      <dgm:spPr/>
      <dgm:t>
        <a:bodyPr/>
        <a:lstStyle/>
        <a:p>
          <a:r>
            <a:rPr lang="en-US" dirty="0"/>
            <a:t>API = </a:t>
          </a:r>
          <a:br>
            <a:rPr lang="en-US" dirty="0"/>
          </a:br>
          <a:r>
            <a:rPr lang="en-US" dirty="0"/>
            <a:t>Application Programming Interface</a:t>
          </a:r>
        </a:p>
      </dgm:t>
    </dgm:pt>
    <dgm:pt modelId="{E55DFC5F-15D1-4F29-94CF-1AAB7465DF3D}" type="parTrans" cxnId="{9AD3D3E8-D17E-4515-BB4F-42F2250CEB8F}">
      <dgm:prSet/>
      <dgm:spPr/>
      <dgm:t>
        <a:bodyPr/>
        <a:lstStyle/>
        <a:p>
          <a:endParaRPr lang="en-US"/>
        </a:p>
      </dgm:t>
    </dgm:pt>
    <dgm:pt modelId="{EE9219A5-C266-4C0B-9D6A-E8BBE5E90191}" type="sibTrans" cxnId="{9AD3D3E8-D17E-4515-BB4F-42F2250CEB8F}">
      <dgm:prSet/>
      <dgm:spPr/>
      <dgm:t>
        <a:bodyPr/>
        <a:lstStyle/>
        <a:p>
          <a:endParaRPr lang="en-US"/>
        </a:p>
      </dgm:t>
    </dgm:pt>
    <dgm:pt modelId="{6D5422DA-4DB3-46C5-9EB3-332FE0803C30}">
      <dgm:prSet/>
      <dgm:spPr/>
      <dgm:t>
        <a:bodyPr/>
        <a:lstStyle/>
        <a:p>
          <a:r>
            <a:rPr lang="en-US" dirty="0"/>
            <a:t>API je </a:t>
          </a:r>
          <a:r>
            <a:rPr lang="en-US" dirty="0" err="1"/>
            <a:t>interfejs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komunikacioni</a:t>
          </a:r>
          <a:r>
            <a:rPr lang="en-US" dirty="0"/>
            <a:t> protokol </a:t>
          </a:r>
          <a:r>
            <a:rPr lang="en-US" dirty="0" err="1"/>
            <a:t>izme</a:t>
          </a:r>
          <a:r>
            <a:rPr lang="sr-Latn-RS" dirty="0"/>
            <a:t>đ</a:t>
          </a:r>
          <a:r>
            <a:rPr lang="en-US" dirty="0"/>
            <a:t>u </a:t>
          </a:r>
          <a:r>
            <a:rPr lang="en-US" dirty="0" err="1"/>
            <a:t>klijenta</a:t>
          </a:r>
          <a:r>
            <a:rPr lang="en-US" dirty="0"/>
            <a:t> I </a:t>
          </a:r>
          <a:r>
            <a:rPr lang="en-US" dirty="0" err="1"/>
            <a:t>servera</a:t>
          </a:r>
          <a:r>
            <a:rPr lang="en-US" dirty="0"/>
            <a:t>, koji </a:t>
          </a:r>
          <a:r>
            <a:rPr lang="en-US" dirty="0" err="1"/>
            <a:t>odgovara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odre</a:t>
          </a:r>
          <a:r>
            <a:rPr lang="sr-Latn-RS" dirty="0"/>
            <a:t>đ</a:t>
          </a:r>
          <a:r>
            <a:rPr lang="en-US" dirty="0" err="1"/>
            <a:t>eni</a:t>
          </a:r>
          <a:r>
            <a:rPr lang="en-US" dirty="0"/>
            <a:t> </a:t>
          </a:r>
          <a:r>
            <a:rPr lang="en-US" dirty="0" err="1"/>
            <a:t>zahtev</a:t>
          </a:r>
          <a:r>
            <a:rPr lang="en-US" dirty="0"/>
            <a:t> u </a:t>
          </a:r>
          <a:r>
            <a:rPr lang="en-US" dirty="0" err="1"/>
            <a:t>predefinisanom</a:t>
          </a:r>
          <a:r>
            <a:rPr lang="en-US" dirty="0"/>
            <a:t> </a:t>
          </a:r>
          <a:r>
            <a:rPr lang="en-US" dirty="0" err="1"/>
            <a:t>formatu</a:t>
          </a:r>
          <a:endParaRPr lang="en-US" dirty="0"/>
        </a:p>
      </dgm:t>
    </dgm:pt>
    <dgm:pt modelId="{9C62AFD3-0B7D-420E-B498-268083EF5D60}" type="parTrans" cxnId="{23654F1C-B6C2-442A-BC27-3922A6D66190}">
      <dgm:prSet/>
      <dgm:spPr/>
      <dgm:t>
        <a:bodyPr/>
        <a:lstStyle/>
        <a:p>
          <a:endParaRPr lang="en-US"/>
        </a:p>
      </dgm:t>
    </dgm:pt>
    <dgm:pt modelId="{13DA4A58-4BC6-4164-872A-63505E693D47}" type="sibTrans" cxnId="{23654F1C-B6C2-442A-BC27-3922A6D66190}">
      <dgm:prSet/>
      <dgm:spPr/>
      <dgm:t>
        <a:bodyPr/>
        <a:lstStyle/>
        <a:p>
          <a:endParaRPr lang="en-US"/>
        </a:p>
      </dgm:t>
    </dgm:pt>
    <dgm:pt modelId="{16B5927B-E22B-452A-BA57-AFF8086C9C53}">
      <dgm:prSet/>
      <dgm:spPr/>
      <dgm:t>
        <a:bodyPr/>
        <a:lstStyle/>
        <a:p>
          <a:r>
            <a:rPr lang="en-US" dirty="0"/>
            <a:t>Ne </a:t>
          </a:r>
          <a:r>
            <a:rPr lang="en-US" dirty="0" err="1"/>
            <a:t>testiramo</a:t>
          </a:r>
          <a:r>
            <a:rPr lang="en-US" dirty="0"/>
            <a:t> korisni</a:t>
          </a:r>
          <a:r>
            <a:rPr lang="sr-Latn-RS" dirty="0"/>
            <a:t>č</a:t>
          </a:r>
          <a:r>
            <a:rPr lang="en-US" dirty="0"/>
            <a:t>ki </a:t>
          </a:r>
          <a:r>
            <a:rPr lang="en-US" dirty="0" err="1"/>
            <a:t>interfejs</a:t>
          </a:r>
          <a:r>
            <a:rPr lang="en-US" dirty="0"/>
            <a:t>, </a:t>
          </a:r>
          <a:r>
            <a:rPr lang="en-US" dirty="0" err="1"/>
            <a:t>nego</a:t>
          </a:r>
          <a:r>
            <a:rPr lang="en-US" dirty="0"/>
            <a:t> </a:t>
          </a:r>
          <a:r>
            <a:rPr lang="sr-Latn-RS" dirty="0"/>
            <a:t>razmenu podataka koja u pozadini</a:t>
          </a:r>
          <a:r>
            <a:rPr lang="en-US" dirty="0"/>
            <a:t> ide </a:t>
          </a:r>
          <a:r>
            <a:rPr lang="en-US" dirty="0" err="1"/>
            <a:t>preko</a:t>
          </a:r>
          <a:r>
            <a:rPr lang="en-US" dirty="0"/>
            <a:t> message layer-a (v. slojeve OSI </a:t>
          </a:r>
          <a:r>
            <a:rPr lang="en-US" dirty="0" err="1"/>
            <a:t>arhitekture</a:t>
          </a:r>
          <a:r>
            <a:rPr lang="en-US" dirty="0"/>
            <a:t>)</a:t>
          </a:r>
        </a:p>
      </dgm:t>
    </dgm:pt>
    <dgm:pt modelId="{9E6D404F-4713-4415-B32C-5F044D7B25B6}" type="parTrans" cxnId="{37D86E8A-763F-4F99-B94B-B771753DDCD1}">
      <dgm:prSet/>
      <dgm:spPr/>
      <dgm:t>
        <a:bodyPr/>
        <a:lstStyle/>
        <a:p>
          <a:endParaRPr lang="en-US"/>
        </a:p>
      </dgm:t>
    </dgm:pt>
    <dgm:pt modelId="{6A0F93EE-BB03-4FF7-9273-59FEA90650CE}" type="sibTrans" cxnId="{37D86E8A-763F-4F99-B94B-B771753DDCD1}">
      <dgm:prSet/>
      <dgm:spPr/>
      <dgm:t>
        <a:bodyPr/>
        <a:lstStyle/>
        <a:p>
          <a:endParaRPr lang="en-US"/>
        </a:p>
      </dgm:t>
    </dgm:pt>
    <dgm:pt modelId="{0D334B25-C502-4929-9325-7D51B2F9E486}">
      <dgm:prSet/>
      <dgm:spPr/>
      <dgm:t>
        <a:bodyPr/>
        <a:lstStyle/>
        <a:p>
          <a:r>
            <a:rPr lang="en-US" dirty="0"/>
            <a:t>API </a:t>
          </a:r>
          <a:r>
            <a:rPr lang="en-US" dirty="0" err="1"/>
            <a:t>mo</a:t>
          </a:r>
          <a:r>
            <a:rPr lang="sr-Latn-RS" dirty="0"/>
            <a:t>ž</a:t>
          </a:r>
          <a:r>
            <a:rPr lang="en-US" dirty="0"/>
            <a:t>e </a:t>
          </a:r>
          <a:r>
            <a:rPr lang="en-US" dirty="0" err="1"/>
            <a:t>biti</a:t>
          </a:r>
          <a:r>
            <a:rPr lang="en-US" dirty="0"/>
            <a:t> web </a:t>
          </a:r>
          <a:r>
            <a:rPr lang="en-US" dirty="0" err="1"/>
            <a:t>servis</a:t>
          </a:r>
          <a:r>
            <a:rPr lang="en-US" dirty="0"/>
            <a:t>, remote api, software library, </a:t>
          </a:r>
          <a:r>
            <a:rPr lang="sr-Latn-RS" dirty="0"/>
            <a:t>č</a:t>
          </a:r>
          <a:r>
            <a:rPr lang="en-US" dirty="0" err="1"/>
            <a:t>ak</a:t>
          </a:r>
          <a:r>
            <a:rPr lang="en-US" dirty="0"/>
            <a:t> OS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hardver</a:t>
          </a:r>
          <a:endParaRPr lang="en-US" dirty="0"/>
        </a:p>
      </dgm:t>
    </dgm:pt>
    <dgm:pt modelId="{BB09ED9D-C039-428E-A222-EF33794E3437}" type="parTrans" cxnId="{F628C9FF-9654-4C56-82A7-C6925FE85C94}">
      <dgm:prSet/>
      <dgm:spPr/>
      <dgm:t>
        <a:bodyPr/>
        <a:lstStyle/>
        <a:p>
          <a:endParaRPr lang="en-US"/>
        </a:p>
      </dgm:t>
    </dgm:pt>
    <dgm:pt modelId="{591326E3-DCF2-4FF0-8A49-783752777162}" type="sibTrans" cxnId="{F628C9FF-9654-4C56-82A7-C6925FE85C94}">
      <dgm:prSet/>
      <dgm:spPr/>
      <dgm:t>
        <a:bodyPr/>
        <a:lstStyle/>
        <a:p>
          <a:endParaRPr lang="en-US"/>
        </a:p>
      </dgm:t>
    </dgm:pt>
    <dgm:pt modelId="{79E6F0DE-EF2B-4F54-9C0E-C53E5281FA87}">
      <dgm:prSet/>
      <dgm:spPr/>
      <dgm:t>
        <a:bodyPr/>
        <a:lstStyle/>
        <a:p>
          <a:r>
            <a:rPr lang="en-US" dirty="0" err="1"/>
            <a:t>Sinonim</a:t>
          </a:r>
          <a:r>
            <a:rPr lang="en-US" dirty="0"/>
            <a:t> za API </a:t>
          </a:r>
          <a:r>
            <a:rPr lang="en-US" dirty="0" err="1"/>
            <a:t>danas</a:t>
          </a:r>
          <a:br>
            <a:rPr lang="en-US" dirty="0"/>
          </a:br>
          <a:r>
            <a:rPr lang="en-US" dirty="0"/>
            <a:t> je Web API </a:t>
          </a:r>
          <a:br>
            <a:rPr lang="en-US" dirty="0"/>
          </a:br>
          <a:r>
            <a:rPr lang="en-US" dirty="0"/>
            <a:t>(web </a:t>
          </a:r>
          <a:r>
            <a:rPr lang="en-US" dirty="0" err="1"/>
            <a:t>servisi</a:t>
          </a:r>
          <a:r>
            <a:rPr lang="en-US" dirty="0"/>
            <a:t>)</a:t>
          </a:r>
        </a:p>
      </dgm:t>
    </dgm:pt>
    <dgm:pt modelId="{91A5DC2B-B614-4437-8181-F1B566380B16}" type="parTrans" cxnId="{77CC8499-CA2F-4864-99F4-460158734B6B}">
      <dgm:prSet/>
      <dgm:spPr/>
      <dgm:t>
        <a:bodyPr/>
        <a:lstStyle/>
        <a:p>
          <a:endParaRPr lang="en-US"/>
        </a:p>
      </dgm:t>
    </dgm:pt>
    <dgm:pt modelId="{C2DE3EA2-D72F-4528-831E-3770B62D9728}" type="sibTrans" cxnId="{77CC8499-CA2F-4864-99F4-460158734B6B}">
      <dgm:prSet/>
      <dgm:spPr/>
      <dgm:t>
        <a:bodyPr/>
        <a:lstStyle/>
        <a:p>
          <a:endParaRPr lang="en-US"/>
        </a:p>
      </dgm:t>
    </dgm:pt>
    <dgm:pt modelId="{33187F76-A61F-46B9-863A-2DF79A66B44E}" type="pres">
      <dgm:prSet presAssocID="{D4B6E837-6704-4356-B8FD-96B90FAFA4E3}" presName="diagram" presStyleCnt="0">
        <dgm:presLayoutVars>
          <dgm:dir/>
          <dgm:resizeHandles val="exact"/>
        </dgm:presLayoutVars>
      </dgm:prSet>
      <dgm:spPr/>
    </dgm:pt>
    <dgm:pt modelId="{57B3D524-C27A-4A06-8CD0-B2461F63C1FD}" type="pres">
      <dgm:prSet presAssocID="{47401E80-5445-426B-AA2C-7076CC5BD8C6}" presName="node" presStyleLbl="node1" presStyleIdx="0" presStyleCnt="5">
        <dgm:presLayoutVars>
          <dgm:bulletEnabled val="1"/>
        </dgm:presLayoutVars>
      </dgm:prSet>
      <dgm:spPr/>
    </dgm:pt>
    <dgm:pt modelId="{CD85EABE-041A-4AB9-AC51-CF85A04F0498}" type="pres">
      <dgm:prSet presAssocID="{EE9219A5-C266-4C0B-9D6A-E8BBE5E90191}" presName="sibTrans" presStyleCnt="0"/>
      <dgm:spPr/>
    </dgm:pt>
    <dgm:pt modelId="{32C88905-74BF-424D-9417-3F001CC39EC2}" type="pres">
      <dgm:prSet presAssocID="{6D5422DA-4DB3-46C5-9EB3-332FE0803C30}" presName="node" presStyleLbl="node1" presStyleIdx="1" presStyleCnt="5">
        <dgm:presLayoutVars>
          <dgm:bulletEnabled val="1"/>
        </dgm:presLayoutVars>
      </dgm:prSet>
      <dgm:spPr/>
    </dgm:pt>
    <dgm:pt modelId="{06041B15-4FB0-4D75-93C9-306F238B3247}" type="pres">
      <dgm:prSet presAssocID="{13DA4A58-4BC6-4164-872A-63505E693D47}" presName="sibTrans" presStyleCnt="0"/>
      <dgm:spPr/>
    </dgm:pt>
    <dgm:pt modelId="{4D02BDCA-8DDF-46BA-94AF-F5EB06625395}" type="pres">
      <dgm:prSet presAssocID="{16B5927B-E22B-452A-BA57-AFF8086C9C53}" presName="node" presStyleLbl="node1" presStyleIdx="2" presStyleCnt="5" custScaleX="108560" custLinFactX="-69556" custLinFactY="11678" custLinFactNeighborX="-100000" custLinFactNeighborY="100000">
        <dgm:presLayoutVars>
          <dgm:bulletEnabled val="1"/>
        </dgm:presLayoutVars>
      </dgm:prSet>
      <dgm:spPr/>
    </dgm:pt>
    <dgm:pt modelId="{67724BFD-548A-4E02-8402-864981E08170}" type="pres">
      <dgm:prSet presAssocID="{6A0F93EE-BB03-4FF7-9273-59FEA90650CE}" presName="sibTrans" presStyleCnt="0"/>
      <dgm:spPr/>
    </dgm:pt>
    <dgm:pt modelId="{C66C0723-EAE8-48F5-A295-A14EA1EB0A79}" type="pres">
      <dgm:prSet presAssocID="{0D334B25-C502-4929-9325-7D51B2F9E486}" presName="node" presStyleLbl="node1" presStyleIdx="3" presStyleCnt="5" custScaleX="102495" custScaleY="102277" custLinFactX="66537" custLinFactY="-19653" custLinFactNeighborX="100000" custLinFactNeighborY="-100000">
        <dgm:presLayoutVars>
          <dgm:bulletEnabled val="1"/>
        </dgm:presLayoutVars>
      </dgm:prSet>
      <dgm:spPr/>
    </dgm:pt>
    <dgm:pt modelId="{3F76A2DC-0B45-4959-B5AF-4AFDF73C2C2D}" type="pres">
      <dgm:prSet presAssocID="{591326E3-DCF2-4FF0-8A49-783752777162}" presName="sibTrans" presStyleCnt="0"/>
      <dgm:spPr/>
    </dgm:pt>
    <dgm:pt modelId="{1DF6EEE5-D08F-4342-8B04-39A80D80E812}" type="pres">
      <dgm:prSet presAssocID="{79E6F0DE-EF2B-4F54-9C0E-C53E5281FA87}" presName="node" presStyleLbl="node1" presStyleIdx="4" presStyleCnt="5" custScaleX="111752" custScaleY="99144" custLinFactNeighborX="8489" custLinFactNeighborY="-5699">
        <dgm:presLayoutVars>
          <dgm:bulletEnabled val="1"/>
        </dgm:presLayoutVars>
      </dgm:prSet>
      <dgm:spPr/>
    </dgm:pt>
  </dgm:ptLst>
  <dgm:cxnLst>
    <dgm:cxn modelId="{55B21905-A818-49CC-AD2A-3C27379017D8}" type="presOf" srcId="{6D5422DA-4DB3-46C5-9EB3-332FE0803C30}" destId="{32C88905-74BF-424D-9417-3F001CC39EC2}" srcOrd="0" destOrd="0" presId="urn:microsoft.com/office/officeart/2005/8/layout/default"/>
    <dgm:cxn modelId="{23654F1C-B6C2-442A-BC27-3922A6D66190}" srcId="{D4B6E837-6704-4356-B8FD-96B90FAFA4E3}" destId="{6D5422DA-4DB3-46C5-9EB3-332FE0803C30}" srcOrd="1" destOrd="0" parTransId="{9C62AFD3-0B7D-420E-B498-268083EF5D60}" sibTransId="{13DA4A58-4BC6-4164-872A-63505E693D47}"/>
    <dgm:cxn modelId="{5BFDDF1D-5C6F-4C64-B623-B8F6F3DC0541}" type="presOf" srcId="{0D334B25-C502-4929-9325-7D51B2F9E486}" destId="{C66C0723-EAE8-48F5-A295-A14EA1EB0A79}" srcOrd="0" destOrd="0" presId="urn:microsoft.com/office/officeart/2005/8/layout/default"/>
    <dgm:cxn modelId="{CFCBBD4C-7FB6-45CA-A98B-E162A4E0979E}" type="presOf" srcId="{D4B6E837-6704-4356-B8FD-96B90FAFA4E3}" destId="{33187F76-A61F-46B9-863A-2DF79A66B44E}" srcOrd="0" destOrd="0" presId="urn:microsoft.com/office/officeart/2005/8/layout/default"/>
    <dgm:cxn modelId="{37D86E8A-763F-4F99-B94B-B771753DDCD1}" srcId="{D4B6E837-6704-4356-B8FD-96B90FAFA4E3}" destId="{16B5927B-E22B-452A-BA57-AFF8086C9C53}" srcOrd="2" destOrd="0" parTransId="{9E6D404F-4713-4415-B32C-5F044D7B25B6}" sibTransId="{6A0F93EE-BB03-4FF7-9273-59FEA90650CE}"/>
    <dgm:cxn modelId="{77CC8499-CA2F-4864-99F4-460158734B6B}" srcId="{D4B6E837-6704-4356-B8FD-96B90FAFA4E3}" destId="{79E6F0DE-EF2B-4F54-9C0E-C53E5281FA87}" srcOrd="4" destOrd="0" parTransId="{91A5DC2B-B614-4437-8181-F1B566380B16}" sibTransId="{C2DE3EA2-D72F-4528-831E-3770B62D9728}"/>
    <dgm:cxn modelId="{EB5084A4-A011-43B6-BCBA-D81E7BD213A9}" type="presOf" srcId="{47401E80-5445-426B-AA2C-7076CC5BD8C6}" destId="{57B3D524-C27A-4A06-8CD0-B2461F63C1FD}" srcOrd="0" destOrd="0" presId="urn:microsoft.com/office/officeart/2005/8/layout/default"/>
    <dgm:cxn modelId="{A66ED2D0-FD76-4C17-9212-3AE2C06E58DD}" type="presOf" srcId="{79E6F0DE-EF2B-4F54-9C0E-C53E5281FA87}" destId="{1DF6EEE5-D08F-4342-8B04-39A80D80E812}" srcOrd="0" destOrd="0" presId="urn:microsoft.com/office/officeart/2005/8/layout/default"/>
    <dgm:cxn modelId="{BEA190D1-C566-41D6-AC00-F349D98D6969}" type="presOf" srcId="{16B5927B-E22B-452A-BA57-AFF8086C9C53}" destId="{4D02BDCA-8DDF-46BA-94AF-F5EB06625395}" srcOrd="0" destOrd="0" presId="urn:microsoft.com/office/officeart/2005/8/layout/default"/>
    <dgm:cxn modelId="{9AD3D3E8-D17E-4515-BB4F-42F2250CEB8F}" srcId="{D4B6E837-6704-4356-B8FD-96B90FAFA4E3}" destId="{47401E80-5445-426B-AA2C-7076CC5BD8C6}" srcOrd="0" destOrd="0" parTransId="{E55DFC5F-15D1-4F29-94CF-1AAB7465DF3D}" sibTransId="{EE9219A5-C266-4C0B-9D6A-E8BBE5E90191}"/>
    <dgm:cxn modelId="{F628C9FF-9654-4C56-82A7-C6925FE85C94}" srcId="{D4B6E837-6704-4356-B8FD-96B90FAFA4E3}" destId="{0D334B25-C502-4929-9325-7D51B2F9E486}" srcOrd="3" destOrd="0" parTransId="{BB09ED9D-C039-428E-A222-EF33794E3437}" sibTransId="{591326E3-DCF2-4FF0-8A49-783752777162}"/>
    <dgm:cxn modelId="{44DA0F49-ED5F-4F4E-89CA-B16BB8F374A6}" type="presParOf" srcId="{33187F76-A61F-46B9-863A-2DF79A66B44E}" destId="{57B3D524-C27A-4A06-8CD0-B2461F63C1FD}" srcOrd="0" destOrd="0" presId="urn:microsoft.com/office/officeart/2005/8/layout/default"/>
    <dgm:cxn modelId="{724EE562-EA8F-4681-B2C7-6CE8AE49D8B8}" type="presParOf" srcId="{33187F76-A61F-46B9-863A-2DF79A66B44E}" destId="{CD85EABE-041A-4AB9-AC51-CF85A04F0498}" srcOrd="1" destOrd="0" presId="urn:microsoft.com/office/officeart/2005/8/layout/default"/>
    <dgm:cxn modelId="{74890A2E-9B53-42BA-8BFF-673B08306E84}" type="presParOf" srcId="{33187F76-A61F-46B9-863A-2DF79A66B44E}" destId="{32C88905-74BF-424D-9417-3F001CC39EC2}" srcOrd="2" destOrd="0" presId="urn:microsoft.com/office/officeart/2005/8/layout/default"/>
    <dgm:cxn modelId="{6941B3F9-2D54-404E-9A97-901638A39CDA}" type="presParOf" srcId="{33187F76-A61F-46B9-863A-2DF79A66B44E}" destId="{06041B15-4FB0-4D75-93C9-306F238B3247}" srcOrd="3" destOrd="0" presId="urn:microsoft.com/office/officeart/2005/8/layout/default"/>
    <dgm:cxn modelId="{E14D0CDD-D883-48DC-843F-19B0E410F1C7}" type="presParOf" srcId="{33187F76-A61F-46B9-863A-2DF79A66B44E}" destId="{4D02BDCA-8DDF-46BA-94AF-F5EB06625395}" srcOrd="4" destOrd="0" presId="urn:microsoft.com/office/officeart/2005/8/layout/default"/>
    <dgm:cxn modelId="{26520217-B41D-41DE-A6EE-FC8B21AB7D1C}" type="presParOf" srcId="{33187F76-A61F-46B9-863A-2DF79A66B44E}" destId="{67724BFD-548A-4E02-8402-864981E08170}" srcOrd="5" destOrd="0" presId="urn:microsoft.com/office/officeart/2005/8/layout/default"/>
    <dgm:cxn modelId="{B260B49F-7ACB-4879-BCF0-FAE73183AC98}" type="presParOf" srcId="{33187F76-A61F-46B9-863A-2DF79A66B44E}" destId="{C66C0723-EAE8-48F5-A295-A14EA1EB0A79}" srcOrd="6" destOrd="0" presId="urn:microsoft.com/office/officeart/2005/8/layout/default"/>
    <dgm:cxn modelId="{479354CA-BA6A-4F79-B0EC-122ACED61A0A}" type="presParOf" srcId="{33187F76-A61F-46B9-863A-2DF79A66B44E}" destId="{3F76A2DC-0B45-4959-B5AF-4AFDF73C2C2D}" srcOrd="7" destOrd="0" presId="urn:microsoft.com/office/officeart/2005/8/layout/default"/>
    <dgm:cxn modelId="{8D442000-A2BE-465D-90D2-00CD318DCEAC}" type="presParOf" srcId="{33187F76-A61F-46B9-863A-2DF79A66B44E}" destId="{1DF6EEE5-D08F-4342-8B04-39A80D80E8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3D524-C27A-4A06-8CD0-B2461F63C1FD}">
      <dsp:nvSpPr>
        <dsp:cNvPr id="0" name=""/>
        <dsp:cNvSpPr/>
      </dsp:nvSpPr>
      <dsp:spPr>
        <a:xfrm>
          <a:off x="2654" y="13794"/>
          <a:ext cx="3088205" cy="1852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API = </a:t>
          </a:r>
          <a:br>
            <a:rPr lang="en-US" sz="2100" kern="1200" dirty="0"/>
          </a:br>
          <a:r>
            <a:rPr lang="en-US" sz="2100" kern="1200" dirty="0"/>
            <a:t>Application Programming Interface</a:t>
          </a:r>
        </a:p>
      </dsp:txBody>
      <dsp:txXfrm>
        <a:off x="2654" y="13794"/>
        <a:ext cx="3088205" cy="1852923"/>
      </dsp:txXfrm>
    </dsp:sp>
    <dsp:sp modelId="{32C88905-74BF-424D-9417-3F001CC39EC2}">
      <dsp:nvSpPr>
        <dsp:cNvPr id="0" name=""/>
        <dsp:cNvSpPr/>
      </dsp:nvSpPr>
      <dsp:spPr>
        <a:xfrm>
          <a:off x="3399681" y="13794"/>
          <a:ext cx="3088205" cy="1852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API je </a:t>
          </a:r>
          <a:r>
            <a:rPr lang="en-US" sz="2100" kern="1200" dirty="0" err="1"/>
            <a:t>interfejs</a:t>
          </a:r>
          <a:r>
            <a:rPr lang="en-US" sz="2100" kern="1200" dirty="0"/>
            <a:t> </a:t>
          </a:r>
          <a:r>
            <a:rPr lang="en-US" sz="2100" kern="1200" dirty="0" err="1"/>
            <a:t>ili</a:t>
          </a:r>
          <a:r>
            <a:rPr lang="en-US" sz="2100" kern="1200" dirty="0"/>
            <a:t> </a:t>
          </a:r>
          <a:r>
            <a:rPr lang="en-US" sz="2100" kern="1200" dirty="0" err="1"/>
            <a:t>komunikacioni</a:t>
          </a:r>
          <a:r>
            <a:rPr lang="en-US" sz="2100" kern="1200" dirty="0"/>
            <a:t> protokol </a:t>
          </a:r>
          <a:r>
            <a:rPr lang="en-US" sz="2100" kern="1200" dirty="0" err="1"/>
            <a:t>izme</a:t>
          </a:r>
          <a:r>
            <a:rPr lang="sr-Latn-RS" sz="2100" kern="1200" dirty="0"/>
            <a:t>đ</a:t>
          </a:r>
          <a:r>
            <a:rPr lang="en-US" sz="2100" kern="1200" dirty="0"/>
            <a:t>u </a:t>
          </a:r>
          <a:r>
            <a:rPr lang="en-US" sz="2100" kern="1200" dirty="0" err="1"/>
            <a:t>klijenta</a:t>
          </a:r>
          <a:r>
            <a:rPr lang="en-US" sz="2100" kern="1200" dirty="0"/>
            <a:t> I </a:t>
          </a:r>
          <a:r>
            <a:rPr lang="en-US" sz="2100" kern="1200" dirty="0" err="1"/>
            <a:t>servera</a:t>
          </a:r>
          <a:r>
            <a:rPr lang="en-US" sz="2100" kern="1200" dirty="0"/>
            <a:t>, koji </a:t>
          </a:r>
          <a:r>
            <a:rPr lang="en-US" sz="2100" kern="1200" dirty="0" err="1"/>
            <a:t>odgovara</a:t>
          </a:r>
          <a:r>
            <a:rPr lang="en-US" sz="2100" kern="1200" dirty="0"/>
            <a:t> </a:t>
          </a:r>
          <a:r>
            <a:rPr lang="en-US" sz="2100" kern="1200" dirty="0" err="1"/>
            <a:t>na</a:t>
          </a:r>
          <a:r>
            <a:rPr lang="en-US" sz="2100" kern="1200" dirty="0"/>
            <a:t> </a:t>
          </a:r>
          <a:r>
            <a:rPr lang="en-US" sz="2100" kern="1200" dirty="0" err="1"/>
            <a:t>odre</a:t>
          </a:r>
          <a:r>
            <a:rPr lang="sr-Latn-RS" sz="2100" kern="1200" dirty="0"/>
            <a:t>đ</a:t>
          </a:r>
          <a:r>
            <a:rPr lang="en-US" sz="2100" kern="1200" dirty="0" err="1"/>
            <a:t>eni</a:t>
          </a:r>
          <a:r>
            <a:rPr lang="en-US" sz="2100" kern="1200" dirty="0"/>
            <a:t> </a:t>
          </a:r>
          <a:r>
            <a:rPr lang="en-US" sz="2100" kern="1200" dirty="0" err="1"/>
            <a:t>zahtev</a:t>
          </a:r>
          <a:r>
            <a:rPr lang="en-US" sz="2100" kern="1200" dirty="0"/>
            <a:t> u </a:t>
          </a:r>
          <a:r>
            <a:rPr lang="en-US" sz="2100" kern="1200" dirty="0" err="1"/>
            <a:t>predefinisanom</a:t>
          </a:r>
          <a:r>
            <a:rPr lang="en-US" sz="2100" kern="1200" dirty="0"/>
            <a:t> </a:t>
          </a:r>
          <a:r>
            <a:rPr lang="en-US" sz="2100" kern="1200" dirty="0" err="1"/>
            <a:t>formatu</a:t>
          </a:r>
          <a:endParaRPr lang="en-US" sz="2100" kern="1200" dirty="0"/>
        </a:p>
      </dsp:txBody>
      <dsp:txXfrm>
        <a:off x="3399681" y="13794"/>
        <a:ext cx="3088205" cy="1852923"/>
      </dsp:txXfrm>
    </dsp:sp>
    <dsp:sp modelId="{4D02BDCA-8DDF-46BA-94AF-F5EB06625395}">
      <dsp:nvSpPr>
        <dsp:cNvPr id="0" name=""/>
        <dsp:cNvSpPr/>
      </dsp:nvSpPr>
      <dsp:spPr>
        <a:xfrm>
          <a:off x="1560469" y="2083102"/>
          <a:ext cx="3352555" cy="1852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 </a:t>
          </a:r>
          <a:r>
            <a:rPr lang="en-US" sz="2100" kern="1200" dirty="0" err="1"/>
            <a:t>testiramo</a:t>
          </a:r>
          <a:r>
            <a:rPr lang="en-US" sz="2100" kern="1200" dirty="0"/>
            <a:t> korisni</a:t>
          </a:r>
          <a:r>
            <a:rPr lang="sr-Latn-RS" sz="2100" kern="1200" dirty="0"/>
            <a:t>č</a:t>
          </a:r>
          <a:r>
            <a:rPr lang="en-US" sz="2100" kern="1200" dirty="0"/>
            <a:t>ki </a:t>
          </a:r>
          <a:r>
            <a:rPr lang="en-US" sz="2100" kern="1200" dirty="0" err="1"/>
            <a:t>interfejs</a:t>
          </a:r>
          <a:r>
            <a:rPr lang="en-US" sz="2100" kern="1200" dirty="0"/>
            <a:t>, </a:t>
          </a:r>
          <a:r>
            <a:rPr lang="en-US" sz="2100" kern="1200" dirty="0" err="1"/>
            <a:t>nego</a:t>
          </a:r>
          <a:r>
            <a:rPr lang="en-US" sz="2100" kern="1200" dirty="0"/>
            <a:t> </a:t>
          </a:r>
          <a:r>
            <a:rPr lang="sr-Latn-RS" sz="2100" kern="1200" dirty="0"/>
            <a:t>razmenu podataka koja u pozadini</a:t>
          </a:r>
          <a:r>
            <a:rPr lang="en-US" sz="2100" kern="1200" dirty="0"/>
            <a:t> ide </a:t>
          </a:r>
          <a:r>
            <a:rPr lang="en-US" sz="2100" kern="1200" dirty="0" err="1"/>
            <a:t>preko</a:t>
          </a:r>
          <a:r>
            <a:rPr lang="en-US" sz="2100" kern="1200" dirty="0"/>
            <a:t> message layer-a (v. slojeve OSI </a:t>
          </a:r>
          <a:r>
            <a:rPr lang="en-US" sz="2100" kern="1200" dirty="0" err="1"/>
            <a:t>arhitekture</a:t>
          </a:r>
          <a:r>
            <a:rPr lang="en-US" sz="2100" kern="1200" dirty="0"/>
            <a:t>)</a:t>
          </a:r>
        </a:p>
      </dsp:txBody>
      <dsp:txXfrm>
        <a:off x="1560469" y="2083102"/>
        <a:ext cx="3352555" cy="1852923"/>
      </dsp:txXfrm>
    </dsp:sp>
    <dsp:sp modelId="{C66C0723-EAE8-48F5-A295-A14EA1EB0A79}">
      <dsp:nvSpPr>
        <dsp:cNvPr id="0" name=""/>
        <dsp:cNvSpPr/>
      </dsp:nvSpPr>
      <dsp:spPr>
        <a:xfrm>
          <a:off x="6756359" y="0"/>
          <a:ext cx="3165256" cy="1895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API </a:t>
          </a:r>
          <a:r>
            <a:rPr lang="en-US" sz="2100" kern="1200" dirty="0" err="1"/>
            <a:t>mo</a:t>
          </a:r>
          <a:r>
            <a:rPr lang="sr-Latn-RS" sz="2100" kern="1200" dirty="0"/>
            <a:t>ž</a:t>
          </a:r>
          <a:r>
            <a:rPr lang="en-US" sz="2100" kern="1200" dirty="0"/>
            <a:t>e </a:t>
          </a:r>
          <a:r>
            <a:rPr lang="en-US" sz="2100" kern="1200" dirty="0" err="1"/>
            <a:t>biti</a:t>
          </a:r>
          <a:r>
            <a:rPr lang="en-US" sz="2100" kern="1200" dirty="0"/>
            <a:t> web </a:t>
          </a:r>
          <a:r>
            <a:rPr lang="en-US" sz="2100" kern="1200" dirty="0" err="1"/>
            <a:t>servis</a:t>
          </a:r>
          <a:r>
            <a:rPr lang="en-US" sz="2100" kern="1200" dirty="0"/>
            <a:t>, remote api, software library, </a:t>
          </a:r>
          <a:r>
            <a:rPr lang="sr-Latn-RS" sz="2100" kern="1200" dirty="0"/>
            <a:t>č</a:t>
          </a:r>
          <a:r>
            <a:rPr lang="en-US" sz="2100" kern="1200" dirty="0" err="1"/>
            <a:t>ak</a:t>
          </a:r>
          <a:r>
            <a:rPr lang="en-US" sz="2100" kern="1200" dirty="0"/>
            <a:t> OS </a:t>
          </a:r>
          <a:r>
            <a:rPr lang="en-US" sz="2100" kern="1200" dirty="0" err="1"/>
            <a:t>ili</a:t>
          </a:r>
          <a:r>
            <a:rPr lang="en-US" sz="2100" kern="1200" dirty="0"/>
            <a:t> </a:t>
          </a:r>
          <a:r>
            <a:rPr lang="en-US" sz="2100" kern="1200" dirty="0" err="1"/>
            <a:t>hardver</a:t>
          </a:r>
          <a:endParaRPr lang="en-US" sz="2100" kern="1200" dirty="0"/>
        </a:p>
      </dsp:txBody>
      <dsp:txXfrm>
        <a:off x="6756359" y="0"/>
        <a:ext cx="3165256" cy="1895114"/>
      </dsp:txXfrm>
    </dsp:sp>
    <dsp:sp modelId="{1DF6EEE5-D08F-4342-8B04-39A80D80E812}">
      <dsp:nvSpPr>
        <dsp:cNvPr id="0" name=""/>
        <dsp:cNvSpPr/>
      </dsp:nvSpPr>
      <dsp:spPr>
        <a:xfrm>
          <a:off x="5349589" y="2098966"/>
          <a:ext cx="3451131" cy="1837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Sinonim</a:t>
          </a:r>
          <a:r>
            <a:rPr lang="en-US" sz="2100" kern="1200" dirty="0"/>
            <a:t> za API </a:t>
          </a:r>
          <a:r>
            <a:rPr lang="en-US" sz="2100" kern="1200" dirty="0" err="1"/>
            <a:t>danas</a:t>
          </a:r>
          <a:br>
            <a:rPr lang="en-US" sz="2100" kern="1200" dirty="0"/>
          </a:br>
          <a:r>
            <a:rPr lang="en-US" sz="2100" kern="1200" dirty="0"/>
            <a:t> je Web API </a:t>
          </a:r>
          <a:br>
            <a:rPr lang="en-US" sz="2100" kern="1200" dirty="0"/>
          </a:br>
          <a:r>
            <a:rPr lang="en-US" sz="2100" kern="1200" dirty="0"/>
            <a:t>(web </a:t>
          </a:r>
          <a:r>
            <a:rPr lang="en-US" sz="2100" kern="1200" dirty="0" err="1"/>
            <a:t>servisi</a:t>
          </a:r>
          <a:r>
            <a:rPr lang="en-US" sz="2100" kern="1200" dirty="0"/>
            <a:t>)</a:t>
          </a:r>
        </a:p>
      </dsp:txBody>
      <dsp:txXfrm>
        <a:off x="5349589" y="2098966"/>
        <a:ext cx="3451131" cy="1837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985468-EA09-47E3-8036-5BF84197CAEF}" type="datetimeFigureOut">
              <a:rPr lang="en-GB" smtClean="0"/>
              <a:t>26/12/2024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B2011F-DB26-4689-9E20-378C13B1A8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7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03BD5E-F603-431C-B79D-697385AE35AF}" type="datetimeFigureOut">
              <a:rPr lang="en-GB" smtClean="0"/>
              <a:t>26/12/2024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59FDB4-792A-4C30-B3CA-9A37EF575B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1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12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61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90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930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810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187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385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73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9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Klijent</a:t>
            </a:r>
            <a:r>
              <a:rPr lang="en-US" dirty="0"/>
              <a:t> – server </a:t>
            </a:r>
            <a:r>
              <a:rPr lang="en-US" dirty="0" err="1"/>
              <a:t>ahitektura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19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75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Real-world examples: Social Media APIs, Payment APIs, Maps APIs – Google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53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40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95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7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67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4460" y="3404110"/>
            <a:ext cx="7254240" cy="1063387"/>
          </a:xfrm>
        </p:spPr>
        <p:txBody>
          <a:bodyPr wrap="square" lIns="0" anchor="b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 GOES HERE. It may stretch to two lines.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94460" y="4533900"/>
            <a:ext cx="7254240" cy="1042606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200" b="0" kern="1200" cap="all" baseline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subtitle text it can It can also go to additional lines if necessary. If this goes to multiple lines it looks like this.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endava-ne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05" y="1190270"/>
            <a:ext cx="2440870" cy="80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35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8001" r="31509" b="308"/>
          <a:stretch/>
        </p:blipFill>
        <p:spPr>
          <a:xfrm>
            <a:off x="1307" y="8164"/>
            <a:ext cx="3829969" cy="68498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4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5" r="14816"/>
          <a:stretch/>
        </p:blipFill>
        <p:spPr>
          <a:xfrm>
            <a:off x="-1" y="0"/>
            <a:ext cx="398410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2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&amp; Wealth Management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r="27729"/>
          <a:stretch/>
        </p:blipFill>
        <p:spPr>
          <a:xfrm>
            <a:off x="0" y="0"/>
            <a:ext cx="423117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ing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4" r="7453"/>
          <a:stretch/>
        </p:blipFill>
        <p:spPr>
          <a:xfrm>
            <a:off x="-8313" y="0"/>
            <a:ext cx="4239492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2115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22819"/>
          <a:stretch/>
        </p:blipFill>
        <p:spPr>
          <a:xfrm>
            <a:off x="-1" y="0"/>
            <a:ext cx="403998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0"/>
            <a:ext cx="4368833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5" r="24213"/>
          <a:stretch/>
        </p:blipFill>
        <p:spPr>
          <a:xfrm>
            <a:off x="0" y="0"/>
            <a:ext cx="403167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3" r="21239"/>
          <a:stretch/>
        </p:blipFill>
        <p:spPr>
          <a:xfrm>
            <a:off x="-1" y="0"/>
            <a:ext cx="419792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0"/>
            <a:ext cx="444780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r="26548"/>
          <a:stretch/>
        </p:blipFill>
        <p:spPr>
          <a:xfrm>
            <a:off x="-24938" y="0"/>
            <a:ext cx="416467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493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>
          <a:xfrm>
            <a:off x="-24939" y="0"/>
            <a:ext cx="414790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0428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2" t="31284" r="28561"/>
          <a:stretch/>
        </p:blipFill>
        <p:spPr>
          <a:xfrm>
            <a:off x="0" y="0"/>
            <a:ext cx="4139738" cy="665498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6972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337995" y="26655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6824" y="996707"/>
            <a:ext cx="4186165" cy="660738"/>
          </a:xfrm>
        </p:spPr>
        <p:txBody>
          <a:bodyPr wrap="square" lIns="0" anchor="t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28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9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06824" y="2016874"/>
            <a:ext cx="9682333" cy="3934346"/>
          </a:xfrm>
        </p:spPr>
        <p:txBody>
          <a:bodyPr wrap="none" lIns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411B"/>
              </a:buClr>
              <a:buSzTx/>
              <a:buFont typeface="Wingdings" panose="05000000000000000000" pitchFamily="2" charset="2"/>
              <a:buChar char="§"/>
              <a:tabLst/>
              <a:defRPr lang="en-US" sz="33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topics on the agenda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 userDrawn="1"/>
        </p:nvSpPr>
        <p:spPr>
          <a:xfrm flipH="1">
            <a:off x="806824" y="1708920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38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_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r="25218"/>
          <a:stretch/>
        </p:blipFill>
        <p:spPr>
          <a:xfrm>
            <a:off x="-17755" y="0"/>
            <a:ext cx="445121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7710" y="0"/>
            <a:ext cx="4461165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success sto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3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4862147" y="322509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6888" y="2379387"/>
            <a:ext cx="7421880" cy="594213"/>
          </a:xfrm>
        </p:spPr>
        <p:txBody>
          <a:bodyPr wrap="square"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none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90243" y="4671588"/>
            <a:ext cx="5038525" cy="216152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+ 00 000 000 000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90244" y="3532872"/>
            <a:ext cx="5038524" cy="448637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90244" y="4888429"/>
            <a:ext cx="5020417" cy="290153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name.surname@endava.com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90244" y="3981510"/>
            <a:ext cx="5038524" cy="210246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16528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218690" y="18666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1218690" y="3360613"/>
            <a:ext cx="9831977" cy="1201232"/>
          </a:xfrm>
        </p:spPr>
        <p:txBody>
          <a:bodyPr l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600200" indent="-228600" algn="ctr">
              <a:buFont typeface="Calibri" panose="020F0502020204030204" pitchFamily="34" charset="0"/>
              <a:buChar char="-"/>
              <a:defRPr sz="1400"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218690" y="25955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79270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952246" y="3054273"/>
            <a:ext cx="6401554" cy="3021340"/>
          </a:xfrm>
        </p:spPr>
        <p:txBody>
          <a:bodyPr l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r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tx1"/>
                </a:solidFill>
              </a:defRPr>
            </a:lvl5pPr>
            <a:lvl6pPr algn="r">
              <a:defRPr sz="1200"/>
            </a:lvl6pPr>
            <a:lvl8pPr algn="r">
              <a:defRPr sz="12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06824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952246" y="2629541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7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and possibly second row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552410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6824" y="2603655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3028387"/>
            <a:ext cx="6401554" cy="1347548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5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columns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82749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346564" y="2568629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346564" y="2191023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039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column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03444"/>
            <a:ext cx="3267235" cy="448637"/>
          </a:xfrm>
        </p:spPr>
        <p:txBody>
          <a:bodyPr l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399541" y="2111718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Insert text here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086565" y="2119992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Insert text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99541" y="2575061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93355" y="2586006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r="39414"/>
          <a:stretch/>
        </p:blipFill>
        <p:spPr>
          <a:xfrm>
            <a:off x="0" y="0"/>
            <a:ext cx="446116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878" y="635274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r="23943"/>
          <a:stretch/>
        </p:blipFill>
        <p:spPr>
          <a:xfrm>
            <a:off x="-41564" y="0"/>
            <a:ext cx="451388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874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4078-FBCE-4758-9F4C-1C7F785207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8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718" r:id="rId3"/>
    <p:sldLayoutId id="2147483715" r:id="rId4"/>
    <p:sldLayoutId id="2147483716" r:id="rId5"/>
    <p:sldLayoutId id="2147483717" r:id="rId6"/>
    <p:sldLayoutId id="2147483683" r:id="rId7"/>
    <p:sldLayoutId id="2147483719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68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E411B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231" TargetMode="External"/><Relationship Id="rId2" Type="http://schemas.openxmlformats.org/officeDocument/2006/relationships/hyperlink" Target="https://en.wikipedia.org/wiki/Request_for_Comments_(identifier)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ools.ietf.org/html/rfc578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spi.weather.com/Belgrade/conditions/current" TargetMode="Externa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E411B"/>
                </a:solidFill>
              </a:rPr>
              <a:t>API </a:t>
            </a:r>
            <a:r>
              <a:rPr lang="en-US" dirty="0">
                <a:solidFill>
                  <a:schemeClr val="tx1"/>
                </a:solidFill>
              </a:rPr>
              <a:t>TESTIRANJE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arrow Bold"/>
                <a:cs typeface="Arial"/>
              </a:rPr>
              <a:t>DECEMBAR 2024 - MATF</a:t>
            </a:r>
          </a:p>
        </p:txBody>
      </p:sp>
    </p:spTree>
    <p:extLst>
      <p:ext uri="{BB962C8B-B14F-4D97-AF65-F5344CB8AC3E}">
        <p14:creationId xmlns:p14="http://schemas.microsoft.com/office/powerpoint/2010/main" val="1415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96B5-D204-45D0-A2F0-C23D40F9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</a:t>
            </a:r>
            <a:r>
              <a:rPr lang="sr-Latn-RS" dirty="0"/>
              <a:t>METODE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1A2F9-41DE-4BA2-9779-F0D9BCE48F4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10833" y="1627949"/>
            <a:ext cx="9831977" cy="522969"/>
          </a:xfrm>
        </p:spPr>
        <p:txBody>
          <a:bodyPr/>
          <a:lstStyle/>
          <a:p>
            <a:pPr algn="l"/>
            <a:r>
              <a:rPr lang="en-US" sz="18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Verzija</a:t>
            </a: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protokola</a:t>
            </a: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(HTTP/1.1). </a:t>
            </a:r>
            <a:r>
              <a:rPr lang="sr-Latn-R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Lista metoda</a:t>
            </a: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je prikazana u tabeli ispod.</a:t>
            </a:r>
            <a:endParaRPr lang="en-US" sz="18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EBD999-8538-458C-BA32-A724E93DD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55833"/>
              </p:ext>
            </p:extLst>
          </p:nvPr>
        </p:nvGraphicFramePr>
        <p:xfrm>
          <a:off x="838198" y="2592979"/>
          <a:ext cx="10515603" cy="2453640"/>
        </p:xfrm>
        <a:graphic>
          <a:graphicData uri="http://schemas.openxmlformats.org/drawingml/2006/table">
            <a:tbl>
              <a:tblPr firstRow="1" firstCol="1" bandCol="1">
                <a:tableStyleId>{72833802-FEF1-4C79-8D5D-14CF1EAF98D9}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76134902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921958211"/>
                    </a:ext>
                  </a:extLst>
                </a:gridCol>
                <a:gridCol w="1456707">
                  <a:extLst>
                    <a:ext uri="{9D8B030D-6E8A-4147-A177-3AD203B41FA5}">
                      <a16:colId xmlns:a16="http://schemas.microsoft.com/office/drawing/2014/main" val="3887214508"/>
                    </a:ext>
                  </a:extLst>
                </a:gridCol>
                <a:gridCol w="1547751">
                  <a:extLst>
                    <a:ext uri="{9D8B030D-6E8A-4147-A177-3AD203B41FA5}">
                      <a16:colId xmlns:a16="http://schemas.microsoft.com/office/drawing/2014/main" val="320334911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6639907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85482394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8828592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HTTP method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RFC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Request has Body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Response has Body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Safe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Idempotent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Cacheable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200025" marT="30480" marB="30480" anchor="ctr"/>
                </a:tc>
                <a:extLst>
                  <a:ext uri="{0D108BD9-81ED-4DB2-BD59-A6C34878D82A}">
                    <a16:rowId xmlns:a16="http://schemas.microsoft.com/office/drawing/2014/main" val="14357359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Optional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7370156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9940598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POST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7745859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7773130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DELETE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86729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CONNECT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1163438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OPTIONS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Optional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775837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TRACE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7231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7290797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PATCH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u="sng">
                          <a:effectLst/>
                          <a:hlinkClick r:id="rId2" tooltip="Request for Comments (identifier)"/>
                        </a:rPr>
                        <a:t>RFC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en-US" sz="1100" u="sng">
                          <a:effectLst/>
                          <a:hlinkClick r:id="rId4"/>
                        </a:rPr>
                        <a:t>5789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82119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4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BF25-E7EA-4321-BF53-25007926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0" y="176646"/>
            <a:ext cx="9831977" cy="884552"/>
          </a:xfrm>
        </p:spPr>
        <p:txBody>
          <a:bodyPr/>
          <a:lstStyle/>
          <a:p>
            <a:r>
              <a:rPr lang="en-US" dirty="0"/>
              <a:t>HTTPS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0F28-BE5E-446D-AEA1-FCEBE1C39AD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10833" y="1694651"/>
            <a:ext cx="9831977" cy="425521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HTTPS</a:t>
            </a:r>
            <a:r>
              <a:rPr lang="sr-Latn-RS" dirty="0"/>
              <a:t> je ekstenzija HTTP protokola i predstavlja korišćenje </a:t>
            </a:r>
            <a:r>
              <a:rPr lang="en-US" dirty="0"/>
              <a:t>HTTP </a:t>
            </a:r>
            <a:r>
              <a:rPr lang="sr-Latn-RS" dirty="0"/>
              <a:t>zajedno</a:t>
            </a:r>
            <a:r>
              <a:rPr lang="en-US" dirty="0"/>
              <a:t> SSL (Secure Socket Layer) proto</a:t>
            </a:r>
            <a:r>
              <a:rPr lang="sr-Latn-RS" dirty="0"/>
              <a:t>k</a:t>
            </a:r>
            <a:r>
              <a:rPr lang="en-US" dirty="0"/>
              <a:t>ol</a:t>
            </a:r>
            <a:r>
              <a:rPr lang="sr-Latn-RS" dirty="0"/>
              <a:t>om</a:t>
            </a:r>
            <a:r>
              <a:rPr lang="en-US" dirty="0"/>
              <a:t> </a:t>
            </a:r>
            <a:r>
              <a:rPr lang="sr-Latn-RS" dirty="0"/>
              <a:t>ili</a:t>
            </a:r>
            <a:r>
              <a:rPr lang="en-US" dirty="0"/>
              <a:t> TLS (Transport Layer Security). </a:t>
            </a:r>
            <a:r>
              <a:rPr lang="sr-Latn-RS" dirty="0"/>
              <a:t>TLS je naprednija verzija</a:t>
            </a:r>
            <a:r>
              <a:rPr lang="en-US" dirty="0"/>
              <a:t> SSL</a:t>
            </a:r>
            <a:r>
              <a:rPr lang="sr-Latn-RS" dirty="0"/>
              <a:t>-a, ali oba služe za kriptovanje</a:t>
            </a:r>
            <a:r>
              <a:rPr lang="en-US" dirty="0"/>
              <a:t>. </a:t>
            </a:r>
            <a:r>
              <a:rPr lang="sr-Latn-RS" dirty="0"/>
              <a:t>HTTPS URL-ovi imaju prefiks </a:t>
            </a:r>
            <a:r>
              <a:rPr lang="en-US" dirty="0">
                <a:hlinkClick r:id="rId2" invalidUrl="https:///"/>
              </a:rPr>
              <a:t>https://</a:t>
            </a:r>
            <a:r>
              <a:rPr lang="en-US" dirty="0"/>
              <a:t>.</a:t>
            </a:r>
          </a:p>
          <a:p>
            <a:pPr algn="l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BC6693-22B3-486D-B72B-F378DF40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367" y="2808374"/>
            <a:ext cx="3625264" cy="31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C6BF-6D04-40DB-B444-4A5C8515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228598"/>
            <a:ext cx="9831977" cy="849335"/>
          </a:xfrm>
        </p:spPr>
        <p:txBody>
          <a:bodyPr/>
          <a:lstStyle/>
          <a:p>
            <a:r>
              <a:rPr lang="sr-Latn-RS" dirty="0"/>
              <a:t>IZAZOVI </a:t>
            </a:r>
            <a:r>
              <a:rPr lang="sr-Latn-RS" dirty="0">
                <a:solidFill>
                  <a:schemeClr val="accent1"/>
                </a:solidFill>
              </a:rPr>
              <a:t>API</a:t>
            </a:r>
            <a:r>
              <a:rPr lang="sr-Latn-RS" dirty="0"/>
              <a:t> TESTIRANJA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C7BE6A-ED54-4460-8398-C2DD0E1B00C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10833" y="1756539"/>
            <a:ext cx="9831977" cy="287040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Nedostatak korisni</a:t>
            </a:r>
            <a:r>
              <a:rPr lang="sr-Latn-RS" sz="2000" dirty="0"/>
              <a:t>čkog interfejsa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Kompleksnost autorizacije i autentikacije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Različiti formati podataka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Promene u verzijama API-ja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Testiranje performansi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Automatizacija testova (sekvenciranje)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Upravljanje test podacima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Sigurnost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Dokumentacija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Integracija sa drugim sistemima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885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C6BF-6D04-40DB-B444-4A5C8515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0"/>
            <a:ext cx="9831977" cy="1025980"/>
          </a:xfrm>
        </p:spPr>
        <p:txBody>
          <a:bodyPr/>
          <a:lstStyle/>
          <a:p>
            <a:r>
              <a:rPr lang="sr-Latn-RS" dirty="0"/>
              <a:t>TIPOVI </a:t>
            </a:r>
            <a:r>
              <a:rPr lang="en-US" dirty="0">
                <a:solidFill>
                  <a:schemeClr val="accent1"/>
                </a:solidFill>
              </a:rPr>
              <a:t>API</a:t>
            </a:r>
            <a:r>
              <a:rPr lang="en-US" dirty="0"/>
              <a:t> TESTIRANJA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C7BE6A-ED54-4460-8398-C2DD0E1B00C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72341" y="1548245"/>
            <a:ext cx="9647316" cy="4551219"/>
          </a:xfrm>
        </p:spPr>
        <p:txBody>
          <a:bodyPr/>
          <a:lstStyle/>
          <a:p>
            <a:pPr marL="400050" indent="-400050" algn="l">
              <a:buFont typeface="Arial" panose="020B0604020202020204" pitchFamily="34" charset="0"/>
              <a:buChar char="•"/>
            </a:pPr>
            <a:r>
              <a:rPr lang="en-US" sz="2000" dirty="0"/>
              <a:t>Funkcionalno testiranje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sr-Latn-RS" sz="2000" dirty="0"/>
              <a:t> </a:t>
            </a:r>
            <a:r>
              <a:rPr lang="en-US" sz="2000" dirty="0"/>
              <a:t>Load </a:t>
            </a:r>
            <a:r>
              <a:rPr lang="en-US" sz="2000" dirty="0" err="1"/>
              <a:t>i</a:t>
            </a:r>
            <a:r>
              <a:rPr lang="en-US" sz="2000" dirty="0"/>
              <a:t> Performance testiranje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sr-Latn-RS" sz="2000" dirty="0"/>
              <a:t> </a:t>
            </a:r>
            <a:r>
              <a:rPr lang="en-US" sz="2000" dirty="0"/>
              <a:t>Security testiranje</a:t>
            </a:r>
            <a:r>
              <a:rPr lang="sr-Latn-RS" sz="2000" dirty="0"/>
              <a:t> (testiranje bezbednosti)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sr-Latn-RS" sz="2000" dirty="0"/>
              <a:t> </a:t>
            </a:r>
            <a:r>
              <a:rPr lang="en-US" sz="2000" dirty="0"/>
              <a:t>Testiranje API dokumentacije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  </a:t>
            </a:r>
            <a:r>
              <a:rPr lang="en-US" sz="2000" dirty="0"/>
              <a:t>Unit testiranje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  </a:t>
            </a:r>
            <a:r>
              <a:rPr lang="en-US" sz="2000" dirty="0"/>
              <a:t>Integraciono testiranje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  Resilience/Reliability/Usability testiranje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  </a:t>
            </a:r>
            <a:r>
              <a:rPr lang="en-US" sz="2000" dirty="0"/>
              <a:t>E2E testiranje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Testiranje mo</a:t>
            </a:r>
            <a:r>
              <a:rPr lang="sr-Latn-RS" sz="2000" dirty="0"/>
              <a:t>ž</a:t>
            </a:r>
            <a:r>
              <a:rPr lang="sr-Cyrl-RS" sz="2000" dirty="0"/>
              <a:t>е </a:t>
            </a:r>
            <a:r>
              <a:rPr lang="sr-Latn-RS" sz="2000" dirty="0"/>
              <a:t>biti manuelno i automatsko. Najčešće postoji potreba za automatskim funkcionalnim testiranje</a:t>
            </a:r>
            <a:r>
              <a:rPr lang="en-US" sz="2000" dirty="0"/>
              <a:t>m</a:t>
            </a:r>
            <a:r>
              <a:rPr lang="sr-Latn-RS" sz="2000" dirty="0"/>
              <a:t> web servis API-ja.</a:t>
            </a:r>
            <a:br>
              <a:rPr lang="en-US" sz="2000" dirty="0"/>
            </a:br>
            <a:endParaRPr lang="en-US" sz="2000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9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BF25-E7EA-4321-BF53-25007926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4" y="158615"/>
            <a:ext cx="7897091" cy="884552"/>
          </a:xfrm>
        </p:spPr>
        <p:txBody>
          <a:bodyPr/>
          <a:lstStyle/>
          <a:p>
            <a:r>
              <a:rPr lang="en-US" sz="3600" dirty="0"/>
              <a:t>HTTP </a:t>
            </a:r>
            <a:r>
              <a:rPr lang="sr-Latn-RS" sz="3600" dirty="0"/>
              <a:t>STATUS KODOVI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465134-0DFA-FD1B-5F04-446B1E6B1D8D}"/>
              </a:ext>
            </a:extLst>
          </p:cNvPr>
          <p:cNvGrpSpPr/>
          <p:nvPr/>
        </p:nvGrpSpPr>
        <p:grpSpPr>
          <a:xfrm>
            <a:off x="1067299" y="1704842"/>
            <a:ext cx="10134757" cy="4004692"/>
            <a:chOff x="806871" y="2051473"/>
            <a:chExt cx="9661457" cy="386514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ACDAA5-628D-E32A-C90C-A1708F2D93DA}"/>
                </a:ext>
              </a:extLst>
            </p:cNvPr>
            <p:cNvSpPr/>
            <p:nvPr/>
          </p:nvSpPr>
          <p:spPr>
            <a:xfrm>
              <a:off x="806871" y="2051473"/>
              <a:ext cx="3910602" cy="1377527"/>
            </a:xfrm>
            <a:custGeom>
              <a:avLst/>
              <a:gdLst>
                <a:gd name="connsiteX0" fmla="*/ 0 w 4524410"/>
                <a:gd name="connsiteY0" fmla="*/ 0 h 819641"/>
                <a:gd name="connsiteX1" fmla="*/ 4524410 w 4524410"/>
                <a:gd name="connsiteY1" fmla="*/ 0 h 819641"/>
                <a:gd name="connsiteX2" fmla="*/ 4524410 w 4524410"/>
                <a:gd name="connsiteY2" fmla="*/ 819641 h 819641"/>
                <a:gd name="connsiteX3" fmla="*/ 0 w 4524410"/>
                <a:gd name="connsiteY3" fmla="*/ 819641 h 819641"/>
                <a:gd name="connsiteX4" fmla="*/ 0 w 4524410"/>
                <a:gd name="connsiteY4" fmla="*/ 0 h 81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410" h="819641">
                  <a:moveTo>
                    <a:pt x="0" y="0"/>
                  </a:moveTo>
                  <a:lnTo>
                    <a:pt x="4524410" y="0"/>
                  </a:lnTo>
                  <a:lnTo>
                    <a:pt x="4524410" y="819641"/>
                  </a:lnTo>
                  <a:lnTo>
                    <a:pt x="0" y="8196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2"/>
                  </a:solidFill>
                </a:rPr>
                <a:t>HTTP </a:t>
              </a:r>
              <a:r>
                <a:rPr lang="sr-Latn-RS" sz="2000" kern="1200" dirty="0">
                  <a:solidFill>
                    <a:schemeClr val="bg2"/>
                  </a:solidFill>
                </a:rPr>
                <a:t>status kodovi prikazuju šta se dešava kao rezultat komunikacije između klijenta i servera. </a:t>
              </a:r>
              <a:endParaRPr lang="en-US" sz="2000" kern="1200" dirty="0">
                <a:solidFill>
                  <a:schemeClr val="bg2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82C096-9D66-A2C5-B928-13653E262BAC}"/>
                </a:ext>
              </a:extLst>
            </p:cNvPr>
            <p:cNvSpPr/>
            <p:nvPr/>
          </p:nvSpPr>
          <p:spPr>
            <a:xfrm>
              <a:off x="806871" y="3429000"/>
              <a:ext cx="3910602" cy="2487619"/>
            </a:xfrm>
            <a:prstGeom prst="rect">
              <a:avLst/>
            </a:pr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F8FD33-4A64-CA8C-4173-48AF58114227}"/>
                </a:ext>
              </a:extLst>
            </p:cNvPr>
            <p:cNvSpPr/>
            <p:nvPr/>
          </p:nvSpPr>
          <p:spPr>
            <a:xfrm>
              <a:off x="806871" y="4544317"/>
              <a:ext cx="3910602" cy="1372302"/>
            </a:xfrm>
            <a:custGeom>
              <a:avLst/>
              <a:gdLst>
                <a:gd name="connsiteX0" fmla="*/ 0 w 4524410"/>
                <a:gd name="connsiteY0" fmla="*/ 0 h 819641"/>
                <a:gd name="connsiteX1" fmla="*/ 4524410 w 4524410"/>
                <a:gd name="connsiteY1" fmla="*/ 0 h 819641"/>
                <a:gd name="connsiteX2" fmla="*/ 4524410 w 4524410"/>
                <a:gd name="connsiteY2" fmla="*/ 819641 h 819641"/>
                <a:gd name="connsiteX3" fmla="*/ 0 w 4524410"/>
                <a:gd name="connsiteY3" fmla="*/ 819641 h 819641"/>
                <a:gd name="connsiteX4" fmla="*/ 0 w 4524410"/>
                <a:gd name="connsiteY4" fmla="*/ 0 h 81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410" h="819641">
                  <a:moveTo>
                    <a:pt x="0" y="0"/>
                  </a:moveTo>
                  <a:lnTo>
                    <a:pt x="4524410" y="0"/>
                  </a:lnTo>
                  <a:lnTo>
                    <a:pt x="4524410" y="819641"/>
                  </a:lnTo>
                  <a:lnTo>
                    <a:pt x="0" y="8196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kern="1200" dirty="0">
                  <a:solidFill>
                    <a:schemeClr val="bg2"/>
                  </a:solidFill>
                </a:rPr>
                <a:t>Postoji pet kategorija:</a:t>
              </a:r>
              <a:endParaRPr lang="en-US" sz="20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DC0741-0E89-D8D0-E9AE-AAD487096386}"/>
                </a:ext>
              </a:extLst>
            </p:cNvPr>
            <p:cNvSpPr/>
            <p:nvPr/>
          </p:nvSpPr>
          <p:spPr>
            <a:xfrm>
              <a:off x="5188619" y="2051473"/>
              <a:ext cx="5279709" cy="3865146"/>
            </a:xfrm>
            <a:custGeom>
              <a:avLst/>
              <a:gdLst>
                <a:gd name="connsiteX0" fmla="*/ 0 w 4524410"/>
                <a:gd name="connsiteY0" fmla="*/ 0 h 3062438"/>
                <a:gd name="connsiteX1" fmla="*/ 4524410 w 4524410"/>
                <a:gd name="connsiteY1" fmla="*/ 0 h 3062438"/>
                <a:gd name="connsiteX2" fmla="*/ 4524410 w 4524410"/>
                <a:gd name="connsiteY2" fmla="*/ 3062438 h 3062438"/>
                <a:gd name="connsiteX3" fmla="*/ 0 w 4524410"/>
                <a:gd name="connsiteY3" fmla="*/ 3062438 h 3062438"/>
                <a:gd name="connsiteX4" fmla="*/ 0 w 4524410"/>
                <a:gd name="connsiteY4" fmla="*/ 0 h 306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410" h="3062438">
                  <a:moveTo>
                    <a:pt x="0" y="0"/>
                  </a:moveTo>
                  <a:lnTo>
                    <a:pt x="4524410" y="0"/>
                  </a:lnTo>
                  <a:lnTo>
                    <a:pt x="4524410" y="3062438"/>
                  </a:lnTo>
                  <a:lnTo>
                    <a:pt x="0" y="30624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b="1" kern="1200" dirty="0"/>
                <a:t>1</a:t>
              </a:r>
              <a:r>
                <a:rPr lang="en-US" sz="1900" b="1" dirty="0"/>
                <a:t>xx</a:t>
              </a:r>
              <a:r>
                <a:rPr lang="en-US" sz="1900" kern="1200" dirty="0"/>
                <a:t>: Information Request – </a:t>
              </a:r>
              <a:r>
                <a:rPr lang="sr-Latn-RS" sz="1900" kern="1200" dirty="0"/>
                <a:t>zahtev nije jos obrađen u celini</a:t>
              </a:r>
              <a:endParaRPr lang="en-US" sz="1900" kern="1200" dirty="0"/>
            </a:p>
            <a:p>
              <a:pPr marL="0" lvl="1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9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b="1" kern="1200" dirty="0"/>
                <a:t>2xx</a:t>
              </a:r>
              <a:r>
                <a:rPr lang="en-US" sz="1900" kern="1200" dirty="0"/>
                <a:t>: Success – </a:t>
              </a:r>
              <a:r>
                <a:rPr lang="sr-Latn-RS" sz="1900" kern="1200" dirty="0"/>
                <a:t>zahtev je obrađen uspešno</a:t>
              </a:r>
              <a:endParaRPr lang="en-US" sz="1900" kern="1200" dirty="0"/>
            </a:p>
            <a:p>
              <a:pPr marL="0" lvl="1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9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b="1" kern="1200" dirty="0"/>
                <a:t>3xx</a:t>
              </a:r>
              <a:r>
                <a:rPr lang="en-US" sz="1900" kern="1200" dirty="0"/>
                <a:t>: Redirection – </a:t>
              </a:r>
              <a:r>
                <a:rPr lang="sr-Latn-RS" sz="1900" kern="1200" dirty="0"/>
                <a:t>klijent je tražio informaciju na adresi koja je u međuvremenu promenjena </a:t>
              </a:r>
              <a:endParaRPr lang="en-US" sz="1900" kern="1200" dirty="0"/>
            </a:p>
            <a:p>
              <a:pPr marL="0" lvl="1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9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b="1" kern="1200" dirty="0"/>
                <a:t>4xx</a:t>
              </a:r>
              <a:r>
                <a:rPr lang="en-US" sz="1900" kern="1200" dirty="0"/>
                <a:t>: Client Error </a:t>
              </a:r>
              <a:r>
                <a:rPr lang="sr-Latn-RS" sz="1900" kern="1200" dirty="0"/>
                <a:t>– pokazuje da se problem nalazi na klijentskoj strani</a:t>
              </a:r>
              <a:endParaRPr lang="en-US" sz="1900" kern="1200" dirty="0"/>
            </a:p>
            <a:p>
              <a:pPr marL="0" lvl="1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9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b="1" kern="1200" dirty="0"/>
                <a:t>5xx</a:t>
              </a:r>
              <a:r>
                <a:rPr lang="en-US" sz="1900" kern="1200" dirty="0"/>
                <a:t>: Server Error – </a:t>
              </a:r>
              <a:r>
                <a:rPr lang="sr-Latn-RS" sz="1900" kern="1200" dirty="0"/>
                <a:t>pokazuje da se problem nalazi na serverskoj strani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87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FC9CE4-5726-4CBE-A349-3AB86BEF9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03" b="87470"/>
          <a:stretch/>
        </p:blipFill>
        <p:spPr>
          <a:xfrm>
            <a:off x="898158" y="1516534"/>
            <a:ext cx="5383619" cy="1912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CE10-B44F-EA92-FC4B-2F0EED8A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/>
          <a:lstStyle/>
          <a:p>
            <a:r>
              <a:rPr lang="en-US" dirty="0"/>
              <a:t>HTTP </a:t>
            </a:r>
            <a:r>
              <a:rPr lang="sr-Latn-RS" dirty="0"/>
              <a:t>STATUS KODOVI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2D6A8-8896-950A-32FB-AD6F95E1B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67" r="50000" b="28678"/>
          <a:stretch/>
        </p:blipFill>
        <p:spPr>
          <a:xfrm>
            <a:off x="5276617" y="2047558"/>
            <a:ext cx="6017225" cy="40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9C-4F81-95D2-6CD6-40838372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/>
          <a:lstStyle/>
          <a:p>
            <a:r>
              <a:rPr lang="en-US" dirty="0"/>
              <a:t>HTTP </a:t>
            </a:r>
            <a:r>
              <a:rPr lang="sr-Latn-RS" dirty="0"/>
              <a:t>STATUS KODOVI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55D4B0-5C48-88E9-B074-6B04AE5D749E}"/>
              </a:ext>
            </a:extLst>
          </p:cNvPr>
          <p:cNvGrpSpPr/>
          <p:nvPr/>
        </p:nvGrpSpPr>
        <p:grpSpPr>
          <a:xfrm>
            <a:off x="758698" y="1725964"/>
            <a:ext cx="10826354" cy="4376218"/>
            <a:chOff x="758698" y="1725964"/>
            <a:chExt cx="10826354" cy="43762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F709E6-28BA-F0C2-B699-ECBB686DA9C7}"/>
                </a:ext>
              </a:extLst>
            </p:cNvPr>
            <p:cNvGrpSpPr/>
            <p:nvPr/>
          </p:nvGrpSpPr>
          <p:grpSpPr>
            <a:xfrm>
              <a:off x="758698" y="1725964"/>
              <a:ext cx="5337302" cy="4376218"/>
              <a:chOff x="758698" y="1725964"/>
              <a:chExt cx="5337302" cy="437621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9FC9CE4-5726-4CBE-A349-3AB86BEF9A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3122" r="50000" b="55344"/>
              <a:stretch/>
            </p:blipFill>
            <p:spPr>
              <a:xfrm>
                <a:off x="758698" y="1725964"/>
                <a:ext cx="5337302" cy="4376218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A542F87-6E95-15C3-FAF0-13512A8D2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3564" y="1745963"/>
                <a:ext cx="1402774" cy="411925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A32E87-A347-F697-C549-EEB76CABCC59}"/>
                </a:ext>
              </a:extLst>
            </p:cNvPr>
            <p:cNvGrpSpPr/>
            <p:nvPr/>
          </p:nvGrpSpPr>
          <p:grpSpPr>
            <a:xfrm>
              <a:off x="6247749" y="1725964"/>
              <a:ext cx="5337303" cy="4000503"/>
              <a:chOff x="6247749" y="1725964"/>
              <a:chExt cx="5337303" cy="400050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EA3894A-1C30-244D-6848-832C03D51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1111" r="50000"/>
              <a:stretch/>
            </p:blipFill>
            <p:spPr>
              <a:xfrm>
                <a:off x="6247749" y="1725964"/>
                <a:ext cx="5337303" cy="40005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71F1F18-19A8-88E6-43EE-E351CC8CC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3754" y="1756428"/>
                <a:ext cx="1942285" cy="4305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975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FC9CE4-5726-4CBE-A349-3AB86BEF9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2857"/>
          <a:stretch/>
        </p:blipFill>
        <p:spPr>
          <a:xfrm>
            <a:off x="3815113" y="1613560"/>
            <a:ext cx="4561774" cy="439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01A99-6D68-87F8-AC20-F10D7156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1025980"/>
          </a:xfrm>
        </p:spPr>
        <p:txBody>
          <a:bodyPr/>
          <a:lstStyle/>
          <a:p>
            <a:r>
              <a:rPr lang="en-US" dirty="0"/>
              <a:t>HTTP </a:t>
            </a:r>
            <a:r>
              <a:rPr lang="sr-Latn-RS" dirty="0"/>
              <a:t>STATUS KODOVI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3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2C74-FA5C-4CC9-8FAA-A61E9B9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118344"/>
            <a:ext cx="9831977" cy="962310"/>
          </a:xfrm>
        </p:spPr>
        <p:txBody>
          <a:bodyPr/>
          <a:lstStyle/>
          <a:p>
            <a:r>
              <a:rPr lang="en-US" dirty="0"/>
              <a:t>SOAP </a:t>
            </a:r>
            <a:r>
              <a:rPr lang="en-US" dirty="0">
                <a:solidFill>
                  <a:schemeClr val="accent1"/>
                </a:solidFill>
              </a:rPr>
              <a:t>API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1131E3-C36E-4481-92DB-1C5D304EDB1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456320" y="2359255"/>
            <a:ext cx="9586490" cy="188250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SOAP: Simple Object Access Protocol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Vraća podatke u </a:t>
            </a:r>
            <a:r>
              <a:rPr lang="en-US" sz="2000" dirty="0"/>
              <a:t>XML format</a:t>
            </a:r>
            <a:r>
              <a:rPr lang="sr-Latn-RS" sz="2000" dirty="0"/>
              <a:t>u</a:t>
            </a:r>
            <a:r>
              <a:rPr lang="en-US" sz="2000" dirty="0"/>
              <a:t> </a:t>
            </a:r>
            <a:endParaRPr lang="sr-Latn-R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SOAP poruka: envelope, body required, header opciono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HTTP </a:t>
            </a:r>
            <a:r>
              <a:rPr lang="sr-Latn-RS" sz="2000" dirty="0"/>
              <a:t>metod</a:t>
            </a:r>
            <a:r>
              <a:rPr lang="en-US" sz="2000" dirty="0"/>
              <a:t>e: GET, POST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Alati za testiranje</a:t>
            </a:r>
            <a:r>
              <a:rPr lang="en-US" sz="2000" dirty="0"/>
              <a:t>: Wizdler, SoapUI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C49A7-CCC4-4EFB-A22B-866FF5A243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57" y="2431732"/>
            <a:ext cx="1871345" cy="19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1D4B-3CA5-4057-A596-7104A522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159908"/>
            <a:ext cx="9831977" cy="9311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SOAP </a:t>
            </a:r>
            <a:r>
              <a:rPr lang="en-US" dirty="0">
                <a:solidFill>
                  <a:schemeClr val="accent1"/>
                </a:solidFill>
              </a:rPr>
              <a:t>API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E43D8-0A0E-4D7F-99F9-D41A6B65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59" y="2111660"/>
            <a:ext cx="10249583" cy="33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3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862446"/>
            <a:ext cx="4186165" cy="613063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1669473" y="1776845"/>
            <a:ext cx="8853054" cy="4447310"/>
          </a:xfrm>
        </p:spPr>
        <p:txBody>
          <a:bodyPr vert="horz" wrap="none" lIns="0" tIns="45720" rIns="91440" bIns="45720" rtlCol="0" anchor="t">
            <a:noAutofit/>
          </a:bodyPr>
          <a:lstStyle/>
          <a:p>
            <a:r>
              <a:rPr lang="en-US" sz="2800" dirty="0">
                <a:solidFill>
                  <a:srgbClr val="DE411B"/>
                </a:solidFill>
              </a:rPr>
              <a:t>UVOD – API </a:t>
            </a:r>
            <a:r>
              <a:rPr lang="en-US" sz="2800" dirty="0">
                <a:solidFill>
                  <a:schemeClr val="tx1"/>
                </a:solidFill>
              </a:rPr>
              <a:t>JE…</a:t>
            </a:r>
          </a:p>
          <a:p>
            <a:r>
              <a:rPr lang="en-US" sz="2800" dirty="0">
                <a:latin typeface="Arial Narrow Bold"/>
                <a:cs typeface="Arial"/>
              </a:rPr>
              <a:t>KAKO </a:t>
            </a:r>
            <a:r>
              <a:rPr lang="en-US" sz="2800" dirty="0">
                <a:solidFill>
                  <a:schemeClr val="accent1"/>
                </a:solidFill>
                <a:latin typeface="Arial Narrow Bold"/>
                <a:cs typeface="Arial"/>
              </a:rPr>
              <a:t>API</a:t>
            </a:r>
            <a:r>
              <a:rPr lang="en-US" sz="2800" dirty="0">
                <a:latin typeface="Arial Narrow Bold"/>
                <a:cs typeface="Arial"/>
              </a:rPr>
              <a:t> RADI – </a:t>
            </a:r>
            <a:r>
              <a:rPr lang="en-US" sz="2800" dirty="0">
                <a:solidFill>
                  <a:schemeClr val="accent1"/>
                </a:solidFill>
                <a:latin typeface="Arial Narrow Bold"/>
                <a:cs typeface="Arial"/>
              </a:rPr>
              <a:t>api</a:t>
            </a:r>
            <a:r>
              <a:rPr lang="en-US" sz="2800" dirty="0">
                <a:latin typeface="Arial Narrow Bold"/>
                <a:cs typeface="Arial"/>
              </a:rPr>
              <a:t> I HTTP protokol</a:t>
            </a:r>
          </a:p>
          <a:p>
            <a:r>
              <a:rPr lang="sr-Latn-RS" sz="2800" dirty="0"/>
              <a:t>IZAZOVI </a:t>
            </a:r>
            <a:r>
              <a:rPr lang="sr-Latn-RS" sz="2800" dirty="0">
                <a:solidFill>
                  <a:schemeClr val="accent1"/>
                </a:solidFill>
              </a:rPr>
              <a:t>API</a:t>
            </a:r>
            <a:r>
              <a:rPr lang="sr-Latn-RS" sz="2800" dirty="0"/>
              <a:t> TESTIRANJA</a:t>
            </a:r>
            <a:endParaRPr lang="en-US" sz="2800" dirty="0">
              <a:latin typeface="Arial Narrow Bold"/>
              <a:cs typeface="Arial"/>
            </a:endParaRPr>
          </a:p>
          <a:p>
            <a:r>
              <a:rPr lang="en-US" sz="2800" dirty="0">
                <a:latin typeface="Arial Narrow Bold"/>
                <a:cs typeface="Arial"/>
              </a:rPr>
              <a:t>TIPOVI </a:t>
            </a:r>
            <a:r>
              <a:rPr lang="en-US" sz="2800" dirty="0">
                <a:solidFill>
                  <a:schemeClr val="accent1"/>
                </a:solidFill>
                <a:latin typeface="Arial Narrow Bold"/>
                <a:cs typeface="Arial"/>
              </a:rPr>
              <a:t>API</a:t>
            </a:r>
            <a:r>
              <a:rPr lang="en-US" sz="2800" dirty="0">
                <a:latin typeface="Arial Narrow Bold"/>
                <a:cs typeface="Arial"/>
              </a:rPr>
              <a:t> TESTIRANJA</a:t>
            </a:r>
          </a:p>
          <a:p>
            <a:r>
              <a:rPr lang="en-US" sz="2800" dirty="0">
                <a:latin typeface="Arial Narrow Bold"/>
                <a:cs typeface="Arial"/>
              </a:rPr>
              <a:t>SOAP </a:t>
            </a:r>
            <a:r>
              <a:rPr lang="en-US" sz="2800" dirty="0">
                <a:solidFill>
                  <a:schemeClr val="accent1"/>
                </a:solidFill>
                <a:latin typeface="Arial Narrow Bold"/>
                <a:cs typeface="Arial"/>
              </a:rPr>
              <a:t>API</a:t>
            </a:r>
          </a:p>
          <a:p>
            <a:r>
              <a:rPr lang="en-US" sz="2800" dirty="0">
                <a:latin typeface="Arial Narrow Bold"/>
                <a:cs typeface="Arial"/>
              </a:rPr>
              <a:t>REST </a:t>
            </a:r>
            <a:r>
              <a:rPr lang="en-US" sz="2800" dirty="0">
                <a:solidFill>
                  <a:schemeClr val="accent1"/>
                </a:solidFill>
                <a:latin typeface="Arial Narrow Bold"/>
                <a:cs typeface="Arial"/>
              </a:rPr>
              <a:t>API</a:t>
            </a:r>
          </a:p>
          <a:p>
            <a:r>
              <a:rPr lang="en-US" sz="2800" dirty="0"/>
              <a:t>SOAP vs REST</a:t>
            </a:r>
          </a:p>
          <a:p>
            <a:r>
              <a:rPr lang="en-US" sz="2800" dirty="0">
                <a:latin typeface="Arial Narrow Bold"/>
                <a:cs typeface="Arial"/>
              </a:rPr>
              <a:t>VERIFIKACIJA </a:t>
            </a:r>
            <a:r>
              <a:rPr lang="en-US" sz="2800" dirty="0">
                <a:solidFill>
                  <a:schemeClr val="accent1"/>
                </a:solidFill>
                <a:latin typeface="Arial Narrow Bold"/>
                <a:cs typeface="Arial"/>
              </a:rPr>
              <a:t>API</a:t>
            </a:r>
            <a:r>
              <a:rPr lang="en-US" sz="2800" dirty="0">
                <a:latin typeface="Arial Narrow Bold"/>
                <a:cs typeface="Arial"/>
              </a:rPr>
              <a:t> TESTOVA</a:t>
            </a:r>
          </a:p>
          <a:p>
            <a:r>
              <a:rPr lang="en-US" sz="2800" dirty="0">
                <a:latin typeface="Arial Narrow Bold"/>
                <a:cs typeface="Arial"/>
              </a:rPr>
              <a:t>PRIMERI</a:t>
            </a:r>
          </a:p>
          <a:p>
            <a:endParaRPr lang="en-GB" dirty="0">
              <a:latin typeface="Arial Narrow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83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2C74-FA5C-4CC9-8FAA-A61E9B9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191080"/>
            <a:ext cx="9831977" cy="910356"/>
          </a:xfrm>
        </p:spPr>
        <p:txBody>
          <a:bodyPr/>
          <a:lstStyle/>
          <a:p>
            <a:r>
              <a:rPr lang="en-US"/>
              <a:t>REST </a:t>
            </a:r>
            <a:r>
              <a:rPr lang="en-US">
                <a:solidFill>
                  <a:schemeClr val="accent1"/>
                </a:solidFill>
              </a:rPr>
              <a:t>API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1131E3-C36E-4481-92DB-1C5D304EDB1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210833" y="2011496"/>
            <a:ext cx="9831977" cy="328440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REST</a:t>
            </a:r>
            <a:r>
              <a:rPr lang="en-US" dirty="0"/>
              <a:t>: Representational State Transfer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REST</a:t>
            </a:r>
            <a:r>
              <a:rPr lang="en-US" dirty="0"/>
              <a:t> </a:t>
            </a:r>
            <a:r>
              <a:rPr lang="sr-Latn-RS" dirty="0"/>
              <a:t>nije tip web servisa, već tip arhitekture, i web servis koji je koristi je RESTfull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dirty="0"/>
              <a:t>Vraća podatke u više formata: </a:t>
            </a:r>
            <a:r>
              <a:rPr lang="en-US" dirty="0"/>
              <a:t>text, html, xml, yaml </a:t>
            </a:r>
            <a:r>
              <a:rPr lang="sr-Latn-RS" dirty="0"/>
              <a:t>i</a:t>
            </a:r>
            <a:r>
              <a:rPr lang="en-US" dirty="0"/>
              <a:t> JSON (</a:t>
            </a:r>
            <a:r>
              <a:rPr lang="sr-Latn-RS" dirty="0"/>
              <a:t>glavni format</a:t>
            </a:r>
            <a:r>
              <a:rPr lang="en-US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HTTP</a:t>
            </a:r>
            <a:r>
              <a:rPr lang="en-US" dirty="0"/>
              <a:t> </a:t>
            </a:r>
            <a:r>
              <a:rPr lang="sr-Latn-RS" dirty="0"/>
              <a:t>metode</a:t>
            </a:r>
            <a:r>
              <a:rPr lang="en-US" dirty="0"/>
              <a:t>: </a:t>
            </a:r>
            <a:r>
              <a:rPr lang="en-US" b="1" dirty="0"/>
              <a:t>GET, HEAD, POST, PUT, DELETE</a:t>
            </a:r>
            <a:r>
              <a:rPr lang="en-US" dirty="0"/>
              <a:t>, </a:t>
            </a:r>
            <a:r>
              <a:rPr lang="sr-Latn-RS" dirty="0"/>
              <a:t>itd</a:t>
            </a:r>
            <a:r>
              <a:rPr lang="en-US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dirty="0"/>
              <a:t>Alati za testiranje</a:t>
            </a:r>
            <a:r>
              <a:rPr lang="en-US" dirty="0"/>
              <a:t>: Swagger, Postman, JMeter, RESTAssured (Java automation)</a:t>
            </a:r>
          </a:p>
        </p:txBody>
      </p:sp>
    </p:spTree>
    <p:extLst>
      <p:ext uri="{BB962C8B-B14F-4D97-AF65-F5344CB8AC3E}">
        <p14:creationId xmlns:p14="http://schemas.microsoft.com/office/powerpoint/2010/main" val="167489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8995F-5179-400E-B7C3-950A87758F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5350" y="1318437"/>
            <a:ext cx="10401300" cy="526311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HTTP </a:t>
            </a:r>
            <a:r>
              <a:rPr lang="sr-Latn-RS" sz="2000" dirty="0"/>
              <a:t>status kodovi su bitni za assert-aciju, tj. proveru testova. Klijent šalje zahtev, a server odgovara sa nekim od sledećih kodova u zaglavlju:</a:t>
            </a:r>
            <a:endParaRPr lang="en-US" sz="2000" dirty="0"/>
          </a:p>
          <a:p>
            <a:pPr marL="457200" lvl="1" indent="-457200" algn="l">
              <a:buFont typeface="+mj-lt"/>
              <a:buAutoNum type="arabicPeriod"/>
            </a:pPr>
            <a:r>
              <a:rPr lang="en-US" sz="2000" dirty="0"/>
              <a:t>1xx – I</a:t>
            </a:r>
            <a:r>
              <a:rPr lang="sr-Latn-RS" sz="2000" dirty="0"/>
              <a:t>nformativni</a:t>
            </a:r>
            <a:endParaRPr lang="en-US" sz="2000" dirty="0"/>
          </a:p>
          <a:p>
            <a:pPr marL="457200" lvl="1" indent="-457200" algn="l">
              <a:buFont typeface="+mj-lt"/>
              <a:buAutoNum type="arabicPeriod"/>
            </a:pPr>
            <a:r>
              <a:rPr lang="en-US" sz="2000" dirty="0"/>
              <a:t>2xx – </a:t>
            </a:r>
            <a:r>
              <a:rPr lang="sr-Latn-RS" sz="2000" dirty="0"/>
              <a:t>Uspešan</a:t>
            </a:r>
            <a:endParaRPr lang="en-US" sz="2000" dirty="0"/>
          </a:p>
          <a:p>
            <a:pPr marL="457200" lvl="1" indent="-457200" algn="l">
              <a:buFont typeface="+mj-lt"/>
              <a:buAutoNum type="arabicPeriod"/>
            </a:pPr>
            <a:r>
              <a:rPr lang="en-US" sz="2000" dirty="0"/>
              <a:t>3xx – </a:t>
            </a:r>
            <a:r>
              <a:rPr lang="sr-Latn-RS" sz="2000" dirty="0"/>
              <a:t>Redirekcija</a:t>
            </a:r>
            <a:endParaRPr lang="en-US" sz="2000" dirty="0"/>
          </a:p>
          <a:p>
            <a:pPr marL="457200" lvl="1" indent="-457200" algn="l">
              <a:buFont typeface="+mj-lt"/>
              <a:buAutoNum type="arabicPeriod"/>
            </a:pPr>
            <a:r>
              <a:rPr lang="en-US" sz="2000" dirty="0"/>
              <a:t>4xx – </a:t>
            </a:r>
            <a:r>
              <a:rPr lang="sr-Latn-RS" sz="2000" dirty="0"/>
              <a:t>Klijentska greška</a:t>
            </a:r>
            <a:endParaRPr lang="en-US" sz="2000" dirty="0"/>
          </a:p>
          <a:p>
            <a:pPr marL="457200" lvl="1" indent="-457200" algn="l">
              <a:buFont typeface="+mj-lt"/>
              <a:buAutoNum type="arabicPeriod"/>
            </a:pPr>
            <a:r>
              <a:rPr lang="en-US" sz="2000" dirty="0"/>
              <a:t>5xx – Server</a:t>
            </a:r>
            <a:r>
              <a:rPr lang="sr-Latn-RS" sz="2000" dirty="0"/>
              <a:t>ska greška</a:t>
            </a:r>
            <a:endParaRPr lang="en-US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Verif</a:t>
            </a:r>
            <a:r>
              <a:rPr lang="sr-Latn-RS" sz="2000" dirty="0"/>
              <a:t>ikacija tela odgovora</a:t>
            </a:r>
            <a:r>
              <a:rPr lang="en-US" sz="2000" dirty="0"/>
              <a:t> (JSON body)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Verif</a:t>
            </a:r>
            <a:r>
              <a:rPr lang="sr-Latn-RS" sz="2000" dirty="0"/>
              <a:t>ikacija zaglavlja odgovora</a:t>
            </a:r>
            <a:r>
              <a:rPr lang="en-US" sz="2000" dirty="0"/>
              <a:t>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Verif</a:t>
            </a:r>
            <a:r>
              <a:rPr lang="sr-Latn-RS" sz="2000" dirty="0"/>
              <a:t>ikacija da je stanje aplikacije u redu, kao i peformanse (odgovor može biti uspešan ali da je trajao neočekivano dugo što uzrokuje probleme)</a:t>
            </a:r>
          </a:p>
          <a:p>
            <a:pPr marL="342900" lvl="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/>
              <a:t>Provera bezbednosti, npr. da li je moguće pristupi servisu bez autorizacije</a:t>
            </a:r>
            <a:endParaRPr lang="en-US" sz="2000" dirty="0"/>
          </a:p>
          <a:p>
            <a:pPr marL="342900" lvl="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2000" dirty="0"/>
              <a:t>Uvek treba probati pozitivne i negativne scenarija (status kod 200 može biti i loš u slučaju da je bio negativan test)</a:t>
            </a: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CDFC3-6350-4FB6-AA48-850939E3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276447"/>
            <a:ext cx="9831977" cy="712382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VERIFIKACIJA </a:t>
            </a:r>
            <a:r>
              <a:rPr lang="sr-Latn-RS" dirty="0">
                <a:solidFill>
                  <a:schemeClr val="accent1"/>
                </a:solidFill>
              </a:rPr>
              <a:t>API</a:t>
            </a:r>
            <a:r>
              <a:rPr lang="sr-Latn-RS" dirty="0">
                <a:solidFill>
                  <a:schemeClr val="tx1"/>
                </a:solidFill>
              </a:rPr>
              <a:t> TESTOVA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1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222A-8598-48E4-9161-118BA8C1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PRIMERI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3A0E7-85D7-44A5-8186-6318399DF57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049481" y="1708457"/>
            <a:ext cx="10093037" cy="447598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Primeri uz korišćenje sledećih alata i tehnologija: </a:t>
            </a:r>
            <a:r>
              <a:rPr lang="en-US" sz="2000" b="1" dirty="0"/>
              <a:t>Postman</a:t>
            </a:r>
            <a:r>
              <a:rPr lang="en-US" sz="2000" dirty="0"/>
              <a:t> </a:t>
            </a:r>
            <a:r>
              <a:rPr lang="sr-Latn-RS" sz="2000" dirty="0"/>
              <a:t>i </a:t>
            </a:r>
            <a:r>
              <a:rPr lang="sr-Latn-RS" sz="2000" b="1" dirty="0"/>
              <a:t>Java/</a:t>
            </a:r>
            <a:r>
              <a:rPr lang="en-US" sz="2000" b="1" dirty="0"/>
              <a:t>Rest Assured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000" dirty="0"/>
              <a:t>Pitanja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Close-up of hands raised in classroom">
            <a:extLst>
              <a:ext uri="{FF2B5EF4-FFF2-40B4-BE49-F238E27FC236}">
                <a16:creationId xmlns:a16="http://schemas.microsoft.com/office/drawing/2014/main" id="{5AD32423-2497-491D-926A-5DA01D608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60" y="2667667"/>
            <a:ext cx="5019542" cy="33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2C74-FA5C-4CC9-8FAA-A61E9B9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910356"/>
          </a:xfrm>
        </p:spPr>
        <p:txBody>
          <a:bodyPr/>
          <a:lstStyle/>
          <a:p>
            <a:r>
              <a:rPr lang="en-US" dirty="0"/>
              <a:t>REST </a:t>
            </a:r>
            <a:r>
              <a:rPr lang="en-US" dirty="0">
                <a:solidFill>
                  <a:schemeClr val="accent1"/>
                </a:solidFill>
              </a:rPr>
              <a:t>API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DC5D2A"/>
                </a:solidFill>
              </a:rPr>
              <a:t>Rest Assured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1131E3-C36E-4481-92DB-1C5D304EDB1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89511" y="1611446"/>
            <a:ext cx="9831977" cy="328440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dirty="0"/>
              <a:t>Jedan od najpopularnijih rest automation framework-a je </a:t>
            </a:r>
            <a:r>
              <a:rPr lang="en-US" dirty="0"/>
              <a:t>REST-Assured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dirty="0"/>
              <a:t>To je Java biblioteka, kod je </a:t>
            </a:r>
            <a:r>
              <a:rPr lang="en-US" dirty="0"/>
              <a:t>open sourc</a:t>
            </a:r>
            <a:r>
              <a:rPr lang="sr-Latn-RS" dirty="0"/>
              <a:t>e,</a:t>
            </a:r>
            <a:r>
              <a:rPr lang="en-US" dirty="0"/>
              <a:t> </a:t>
            </a:r>
            <a:r>
              <a:rPr lang="sr-Latn-RS" dirty="0"/>
              <a:t>i dostupna je na </a:t>
            </a:r>
            <a:r>
              <a:rPr lang="en-US" dirty="0"/>
              <a:t>GitHub</a:t>
            </a:r>
            <a:r>
              <a:rPr lang="sr-Latn-RS" dirty="0"/>
              <a:t>-u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dirty="0"/>
              <a:t>Omogućava </a:t>
            </a:r>
            <a:r>
              <a:rPr lang="en-US" dirty="0"/>
              <a:t>behavior-driven development (BDD)</a:t>
            </a:r>
            <a:r>
              <a:rPr lang="sr-Latn-RS" dirty="0"/>
              <a:t> pristup</a:t>
            </a:r>
            <a:r>
              <a:rPr lang="en-US" dirty="0"/>
              <a:t>, </a:t>
            </a:r>
            <a:r>
              <a:rPr lang="sr-Latn-RS" dirty="0"/>
              <a:t>tj. pisanje koda  u domenski (biznis)  specifičnom jeziku</a:t>
            </a:r>
            <a:r>
              <a:rPr lang="en-US" dirty="0"/>
              <a:t> </a:t>
            </a:r>
            <a:r>
              <a:rPr lang="sr-Latn-RS" dirty="0"/>
              <a:t>koji pojednostavljuje API testiranje.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C19F8-9E52-478D-8521-DDDAD6F6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12" y="3253647"/>
            <a:ext cx="9404329" cy="28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0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3EE9305-583F-E356-E9D0-E59EC327DE4A}"/>
              </a:ext>
            </a:extLst>
          </p:cNvPr>
          <p:cNvGrpSpPr/>
          <p:nvPr/>
        </p:nvGrpSpPr>
        <p:grpSpPr>
          <a:xfrm>
            <a:off x="7407719" y="3250502"/>
            <a:ext cx="5038524" cy="993964"/>
            <a:chOff x="8014476" y="3840957"/>
            <a:chExt cx="5038524" cy="993964"/>
          </a:xfrm>
        </p:grpSpPr>
        <p:sp>
          <p:nvSpPr>
            <p:cNvPr id="3" name="Content Placeholder 3">
              <a:extLst>
                <a:ext uri="{FF2B5EF4-FFF2-40B4-BE49-F238E27FC236}">
                  <a16:creationId xmlns:a16="http://schemas.microsoft.com/office/drawing/2014/main" id="{F91E74F6-8004-2710-BA7D-32E6CD01861B}"/>
                </a:ext>
              </a:extLst>
            </p:cNvPr>
            <p:cNvSpPr txBox="1">
              <a:spLocks/>
            </p:cNvSpPr>
            <p:nvPr/>
          </p:nvSpPr>
          <p:spPr>
            <a:xfrm>
              <a:off x="8014476" y="3840957"/>
              <a:ext cx="3072809" cy="448637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2400" b="1" kern="1200" cap="all" baseline="0" dirty="0" smtClean="0">
                  <a:solidFill>
                    <a:srgbClr val="DF411C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DUSIca baraliĆ</a:t>
              </a:r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6B46823B-6069-C16E-355F-97A38FB0767F}"/>
                </a:ext>
              </a:extLst>
            </p:cNvPr>
            <p:cNvSpPr txBox="1">
              <a:spLocks/>
            </p:cNvSpPr>
            <p:nvPr/>
          </p:nvSpPr>
          <p:spPr>
            <a:xfrm>
              <a:off x="8014477" y="4544768"/>
              <a:ext cx="3766398" cy="290153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dusica.baralic</a:t>
              </a:r>
              <a:r>
                <a:rPr lang="sr-Latn-RS" dirty="0"/>
                <a:t>@endava.com</a:t>
              </a:r>
            </a:p>
          </p:txBody>
        </p:sp>
        <p:sp>
          <p:nvSpPr>
            <p:cNvPr id="8" name="Content Placeholder 5">
              <a:extLst>
                <a:ext uri="{FF2B5EF4-FFF2-40B4-BE49-F238E27FC236}">
                  <a16:creationId xmlns:a16="http://schemas.microsoft.com/office/drawing/2014/main" id="{CE344AF1-BB59-7475-9B8C-CEE68F4D8B46}"/>
                </a:ext>
              </a:extLst>
            </p:cNvPr>
            <p:cNvSpPr txBox="1">
              <a:spLocks/>
            </p:cNvSpPr>
            <p:nvPr/>
          </p:nvSpPr>
          <p:spPr>
            <a:xfrm>
              <a:off x="8014476" y="4312058"/>
              <a:ext cx="5038524" cy="21024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lnSpcReduction="10000"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600" b="1" kern="1200" cap="all" baseline="0" dirty="0" smtClean="0">
                  <a:solidFill>
                    <a:schemeClr val="tx1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/>
                <a:t>TESTer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06027C-4037-9082-1A84-C7E60DBA939C}"/>
              </a:ext>
            </a:extLst>
          </p:cNvPr>
          <p:cNvSpPr txBox="1"/>
          <p:nvPr/>
        </p:nvSpPr>
        <p:spPr>
          <a:xfrm>
            <a:off x="2982590" y="1572366"/>
            <a:ext cx="556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HVALA VAM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B7265F-BCFA-BA59-9188-60039F965FE6}"/>
              </a:ext>
            </a:extLst>
          </p:cNvPr>
          <p:cNvGrpSpPr/>
          <p:nvPr/>
        </p:nvGrpSpPr>
        <p:grpSpPr>
          <a:xfrm>
            <a:off x="-939104" y="3278674"/>
            <a:ext cx="5038524" cy="991298"/>
            <a:chOff x="-1502630" y="3849437"/>
            <a:chExt cx="5038524" cy="991298"/>
          </a:xfrm>
        </p:grpSpPr>
        <p:sp>
          <p:nvSpPr>
            <p:cNvPr id="2" name="Content Placeholder 3">
              <a:extLst>
                <a:ext uri="{FF2B5EF4-FFF2-40B4-BE49-F238E27FC236}">
                  <a16:creationId xmlns:a16="http://schemas.microsoft.com/office/drawing/2014/main" id="{068A2E71-AE3F-6124-7F78-0A66256CF839}"/>
                </a:ext>
              </a:extLst>
            </p:cNvPr>
            <p:cNvSpPr txBox="1">
              <a:spLocks/>
            </p:cNvSpPr>
            <p:nvPr/>
          </p:nvSpPr>
          <p:spPr>
            <a:xfrm>
              <a:off x="-1502630" y="3849437"/>
              <a:ext cx="5038524" cy="448637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2400" b="1" kern="1200" cap="all" baseline="0" dirty="0" smtClean="0">
                  <a:solidFill>
                    <a:srgbClr val="DF411C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Milan pavloviĆ</a:t>
              </a:r>
            </a:p>
          </p:txBody>
        </p:sp>
        <p:sp>
          <p:nvSpPr>
            <p:cNvPr id="4" name="Content Placeholder 5">
              <a:extLst>
                <a:ext uri="{FF2B5EF4-FFF2-40B4-BE49-F238E27FC236}">
                  <a16:creationId xmlns:a16="http://schemas.microsoft.com/office/drawing/2014/main" id="{2DB0FDB3-6F57-5F5C-4D54-0798A84C84F8}"/>
                </a:ext>
              </a:extLst>
            </p:cNvPr>
            <p:cNvSpPr txBox="1">
              <a:spLocks/>
            </p:cNvSpPr>
            <p:nvPr/>
          </p:nvSpPr>
          <p:spPr>
            <a:xfrm>
              <a:off x="-1502630" y="4318247"/>
              <a:ext cx="5038524" cy="21024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lnSpcReduction="10000"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600" b="1" kern="1200" cap="all" baseline="0" dirty="0" smtClean="0">
                  <a:solidFill>
                    <a:schemeClr val="tx1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Senior TESTer</a:t>
              </a:r>
            </a:p>
          </p:txBody>
        </p:sp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DEA8FCF2-D842-855F-8DB1-3B4E72F5AC56}"/>
                </a:ext>
              </a:extLst>
            </p:cNvPr>
            <p:cNvSpPr txBox="1">
              <a:spLocks/>
            </p:cNvSpPr>
            <p:nvPr/>
          </p:nvSpPr>
          <p:spPr>
            <a:xfrm>
              <a:off x="-1502630" y="4550582"/>
              <a:ext cx="5020417" cy="290153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milan.pavlovic</a:t>
              </a:r>
              <a:r>
                <a:rPr lang="sr-Latn-RS" dirty="0"/>
                <a:t>@endava.com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E30577-2CE4-945C-565A-4FACE58DC6B2}"/>
              </a:ext>
            </a:extLst>
          </p:cNvPr>
          <p:cNvGrpSpPr/>
          <p:nvPr/>
        </p:nvGrpSpPr>
        <p:grpSpPr>
          <a:xfrm>
            <a:off x="-735236" y="4417956"/>
            <a:ext cx="4816549" cy="1037065"/>
            <a:chOff x="3255923" y="3803448"/>
            <a:chExt cx="5038524" cy="1037065"/>
          </a:xfrm>
        </p:grpSpPr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10ED490B-2035-74C1-FEFA-A8551EC047C3}"/>
                </a:ext>
              </a:extLst>
            </p:cNvPr>
            <p:cNvSpPr txBox="1">
              <a:spLocks/>
            </p:cNvSpPr>
            <p:nvPr/>
          </p:nvSpPr>
          <p:spPr>
            <a:xfrm>
              <a:off x="3255923" y="4550360"/>
              <a:ext cx="5020417" cy="290153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goran.stosic</a:t>
              </a:r>
              <a:r>
                <a:rPr lang="sr-Latn-RS" dirty="0"/>
                <a:t>@endava.com</a:t>
              </a:r>
            </a:p>
          </p:txBody>
        </p:sp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80FB3E18-BFE8-1A3D-D272-BC502F7453FB}"/>
                </a:ext>
              </a:extLst>
            </p:cNvPr>
            <p:cNvSpPr txBox="1">
              <a:spLocks/>
            </p:cNvSpPr>
            <p:nvPr/>
          </p:nvSpPr>
          <p:spPr>
            <a:xfrm>
              <a:off x="3255923" y="3803448"/>
              <a:ext cx="5038524" cy="448637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2400" b="1" kern="1200" cap="all" baseline="0" dirty="0" smtClean="0">
                  <a:solidFill>
                    <a:srgbClr val="DF411C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Goran stosiĆ</a:t>
              </a:r>
            </a:p>
          </p:txBody>
        </p:sp>
        <p:sp>
          <p:nvSpPr>
            <p:cNvPr id="11" name="Content Placeholder 5">
              <a:extLst>
                <a:ext uri="{FF2B5EF4-FFF2-40B4-BE49-F238E27FC236}">
                  <a16:creationId xmlns:a16="http://schemas.microsoft.com/office/drawing/2014/main" id="{0C5D6E52-9BB6-EAA6-7F2F-14CC21EB641B}"/>
                </a:ext>
              </a:extLst>
            </p:cNvPr>
            <p:cNvSpPr txBox="1">
              <a:spLocks/>
            </p:cNvSpPr>
            <p:nvPr/>
          </p:nvSpPr>
          <p:spPr>
            <a:xfrm>
              <a:off x="3255923" y="4279048"/>
              <a:ext cx="5038524" cy="21024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lnSpcReduction="10000"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600" b="1" kern="1200" cap="all" baseline="0" dirty="0" smtClean="0">
                  <a:solidFill>
                    <a:schemeClr val="tx1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Senior TESTer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BC36BE-FF1D-DF95-84F9-2CB7F1DFCDAA}"/>
              </a:ext>
            </a:extLst>
          </p:cNvPr>
          <p:cNvGrpSpPr/>
          <p:nvPr/>
        </p:nvGrpSpPr>
        <p:grpSpPr>
          <a:xfrm>
            <a:off x="7407719" y="4461057"/>
            <a:ext cx="5038524" cy="993964"/>
            <a:chOff x="8014476" y="3840957"/>
            <a:chExt cx="5038524" cy="993964"/>
          </a:xfrm>
        </p:grpSpPr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F5002D1D-89AD-8FDA-B444-A1AC9D520C3A}"/>
                </a:ext>
              </a:extLst>
            </p:cNvPr>
            <p:cNvSpPr txBox="1">
              <a:spLocks/>
            </p:cNvSpPr>
            <p:nvPr/>
          </p:nvSpPr>
          <p:spPr>
            <a:xfrm>
              <a:off x="8014476" y="3840957"/>
              <a:ext cx="3072809" cy="448637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2400" b="1" kern="1200" cap="all" baseline="0" dirty="0" smtClean="0">
                  <a:solidFill>
                    <a:srgbClr val="DF411C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Lazar MladenoviĆ</a:t>
              </a:r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7F28686F-92D8-2B68-25B0-C993F76224FD}"/>
                </a:ext>
              </a:extLst>
            </p:cNvPr>
            <p:cNvSpPr txBox="1">
              <a:spLocks/>
            </p:cNvSpPr>
            <p:nvPr/>
          </p:nvSpPr>
          <p:spPr>
            <a:xfrm>
              <a:off x="8014477" y="4544768"/>
              <a:ext cx="3766398" cy="290153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lazars.mladenovic</a:t>
              </a:r>
              <a:r>
                <a:rPr lang="sr-Latn-RS" dirty="0"/>
                <a:t>@endava.com</a:t>
              </a:r>
            </a:p>
          </p:txBody>
        </p:sp>
        <p:sp>
          <p:nvSpPr>
            <p:cNvPr id="18" name="Content Placeholder 5">
              <a:extLst>
                <a:ext uri="{FF2B5EF4-FFF2-40B4-BE49-F238E27FC236}">
                  <a16:creationId xmlns:a16="http://schemas.microsoft.com/office/drawing/2014/main" id="{6F78C9BD-92D6-625E-927C-28D8CC045CC2}"/>
                </a:ext>
              </a:extLst>
            </p:cNvPr>
            <p:cNvSpPr txBox="1">
              <a:spLocks/>
            </p:cNvSpPr>
            <p:nvPr/>
          </p:nvSpPr>
          <p:spPr>
            <a:xfrm>
              <a:off x="8014476" y="4312058"/>
              <a:ext cx="5038524" cy="21024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 lnSpcReduction="10000"/>
            </a:bodyPr>
            <a:lstStyle>
              <a:lvl1pPr marL="0" marR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600" b="1" kern="1200" cap="all" baseline="0" dirty="0" smtClean="0">
                  <a:solidFill>
                    <a:schemeClr val="tx1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/>
                <a:t>senior tESTer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97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B386-FC8F-FE7F-1E79-DE34AD87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919" y="310521"/>
            <a:ext cx="9900161" cy="654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DF411C"/>
                </a:solidFill>
              </a:rPr>
              <a:t>API</a:t>
            </a:r>
            <a:r>
              <a:rPr lang="en-US" sz="3200" dirty="0"/>
              <a:t> je…?</a:t>
            </a:r>
          </a:p>
        </p:txBody>
      </p:sp>
      <p:pic>
        <p:nvPicPr>
          <p:cNvPr id="7" name="Content Placeholder 6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37107B4D-D92D-1378-125A-EF86544454E1}"/>
              </a:ext>
            </a:extLst>
          </p:cNvPr>
          <p:cNvPicPr>
            <a:picLocks noGrp="1" noChangeAspect="1"/>
          </p:cNvPicPr>
          <p:nvPr>
            <p:ph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28" y="1582841"/>
            <a:ext cx="6563973" cy="4264500"/>
          </a:xfrm>
        </p:spPr>
      </p:pic>
    </p:spTree>
    <p:extLst>
      <p:ext uri="{BB962C8B-B14F-4D97-AF65-F5344CB8AC3E}">
        <p14:creationId xmlns:p14="http://schemas.microsoft.com/office/powerpoint/2010/main" val="399771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B386-FC8F-FE7F-1E79-DE34AD87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526067"/>
            <a:ext cx="9831977" cy="56745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DF411C"/>
                </a:solidFill>
              </a:rPr>
              <a:t>API</a:t>
            </a:r>
            <a:r>
              <a:rPr lang="en-US" sz="3200" dirty="0"/>
              <a:t> je…?</a:t>
            </a:r>
          </a:p>
        </p:txBody>
      </p:sp>
      <p:pic>
        <p:nvPicPr>
          <p:cNvPr id="6" name="Content Placeholder 5" descr="A chef cooking in a kitchen&#10;&#10;Description automatically generated">
            <a:extLst>
              <a:ext uri="{FF2B5EF4-FFF2-40B4-BE49-F238E27FC236}">
                <a16:creationId xmlns:a16="http://schemas.microsoft.com/office/drawing/2014/main" id="{F28D05DE-43D6-72B1-0025-8A70DD0F6127}"/>
              </a:ext>
            </a:extLst>
          </p:cNvPr>
          <p:cNvPicPr>
            <a:picLocks noGrp="1" noChangeAspect="1"/>
          </p:cNvPicPr>
          <p:nvPr>
            <p:ph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" y="1995056"/>
            <a:ext cx="3184520" cy="4062798"/>
          </a:xfrm>
        </p:spPr>
      </p:pic>
      <p:pic>
        <p:nvPicPr>
          <p:cNvPr id="12" name="Picture 11" descr="A cartoon of a waiter holding a tray of pizza&#10;&#10;Description automatically generated">
            <a:extLst>
              <a:ext uri="{FF2B5EF4-FFF2-40B4-BE49-F238E27FC236}">
                <a16:creationId xmlns:a16="http://schemas.microsoft.com/office/drawing/2014/main" id="{7571A782-BD6A-7E2D-D15C-921392857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32" y="2109355"/>
            <a:ext cx="2587335" cy="37718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AA7AD9-D19D-5C40-341D-7C7F8D52F79C}"/>
              </a:ext>
            </a:extLst>
          </p:cNvPr>
          <p:cNvSpPr txBox="1"/>
          <p:nvPr/>
        </p:nvSpPr>
        <p:spPr>
          <a:xfrm>
            <a:off x="774417" y="1451401"/>
            <a:ext cx="318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BACK-END            </a:t>
            </a:r>
            <a:r>
              <a:rPr lang="en-US" dirty="0">
                <a:solidFill>
                  <a:schemeClr val="accent1"/>
                </a:solidFill>
              </a:rPr>
              <a:t>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D2EB5D-FBF2-DCA2-7DC5-2DD805C9A0E8}"/>
              </a:ext>
            </a:extLst>
          </p:cNvPr>
          <p:cNvSpPr txBox="1"/>
          <p:nvPr/>
        </p:nvSpPr>
        <p:spPr>
          <a:xfrm>
            <a:off x="5018810" y="1451401"/>
            <a:ext cx="155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03551-C493-194F-0F8D-29B7D9A9AA9F}"/>
              </a:ext>
            </a:extLst>
          </p:cNvPr>
          <p:cNvSpPr txBox="1"/>
          <p:nvPr/>
        </p:nvSpPr>
        <p:spPr>
          <a:xfrm>
            <a:off x="8094518" y="1451401"/>
            <a:ext cx="322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KLIJENT</a:t>
            </a:r>
            <a:r>
              <a:rPr lang="en-US" dirty="0"/>
              <a:t>            FRONT-END      </a:t>
            </a:r>
          </a:p>
        </p:txBody>
      </p:sp>
      <p:pic>
        <p:nvPicPr>
          <p:cNvPr id="17" name="Picture 16" descr="A drawing of a restaurant&#10;&#10;Description automatically generated">
            <a:extLst>
              <a:ext uri="{FF2B5EF4-FFF2-40B4-BE49-F238E27FC236}">
                <a16:creationId xmlns:a16="http://schemas.microsoft.com/office/drawing/2014/main" id="{8DD5ECD0-0DD5-70BB-1FEF-25DBE4FF2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09" y="1995056"/>
            <a:ext cx="3333457" cy="40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B386-FC8F-FE7F-1E79-DE34AD87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918" y="404749"/>
            <a:ext cx="9900161" cy="654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DF411C"/>
                </a:solidFill>
              </a:rPr>
              <a:t>API</a:t>
            </a:r>
            <a:r>
              <a:rPr lang="en-US" sz="3200" dirty="0"/>
              <a:t> </a:t>
            </a:r>
            <a:r>
              <a:rPr lang="en-US" sz="3200" dirty="0" err="1"/>
              <a:t>kao</a:t>
            </a:r>
            <a:r>
              <a:rPr lang="en-US" sz="3200" dirty="0"/>
              <a:t> </a:t>
            </a:r>
            <a:r>
              <a:rPr lang="en-US" sz="3200" dirty="0" err="1"/>
              <a:t>proces</a:t>
            </a:r>
            <a:r>
              <a:rPr lang="en-US" sz="3200" dirty="0"/>
              <a:t>/</a:t>
            </a:r>
            <a:r>
              <a:rPr lang="en-US" sz="3200" dirty="0" err="1"/>
              <a:t>servis</a:t>
            </a:r>
            <a:endParaRPr lang="en-US" sz="3200" dirty="0"/>
          </a:p>
        </p:txBody>
      </p:sp>
      <p:pic>
        <p:nvPicPr>
          <p:cNvPr id="11" name="Picture 10" descr="A diagram of a software application&#10;&#10;Description automatically generated">
            <a:extLst>
              <a:ext uri="{FF2B5EF4-FFF2-40B4-BE49-F238E27FC236}">
                <a16:creationId xmlns:a16="http://schemas.microsoft.com/office/drawing/2014/main" id="{2F8711EE-C0D9-5519-F7CF-A65B2A5F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15" y="1746974"/>
            <a:ext cx="6648225" cy="41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C6BF-6D04-40DB-B444-4A5C8515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430306"/>
            <a:ext cx="1111368" cy="730721"/>
          </a:xfrm>
        </p:spPr>
        <p:txBody>
          <a:bodyPr>
            <a:normAutofit/>
          </a:bodyPr>
          <a:lstStyle/>
          <a:p>
            <a:r>
              <a:rPr lang="en-US" sz="4400" dirty="0"/>
              <a:t>API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47DEE07D-1C33-699C-95D1-DA25C849C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450698"/>
              </p:ext>
            </p:extLst>
          </p:nvPr>
        </p:nvGraphicFramePr>
        <p:xfrm>
          <a:off x="1180011" y="1762419"/>
          <a:ext cx="10151918" cy="408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82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C6BF-6D04-40DB-B444-4A5C8515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184287"/>
            <a:ext cx="9831977" cy="836891"/>
          </a:xfrm>
        </p:spPr>
        <p:txBody>
          <a:bodyPr/>
          <a:lstStyle/>
          <a:p>
            <a:r>
              <a:rPr lang="en-US" sz="3600" dirty="0"/>
              <a:t>Kako </a:t>
            </a:r>
            <a:r>
              <a:rPr lang="en-US" sz="3600" dirty="0">
                <a:solidFill>
                  <a:schemeClr val="accent1"/>
                </a:solidFill>
              </a:rPr>
              <a:t>API</a:t>
            </a:r>
            <a:r>
              <a:rPr lang="en-US" sz="3600" dirty="0"/>
              <a:t> </a:t>
            </a:r>
            <a:r>
              <a:rPr lang="en-US" sz="3600" dirty="0" err="1"/>
              <a:t>radi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F162F-804D-02A2-3974-195A60E3642E}"/>
              </a:ext>
            </a:extLst>
          </p:cNvPr>
          <p:cNvSpPr txBox="1"/>
          <p:nvPr/>
        </p:nvSpPr>
        <p:spPr>
          <a:xfrm>
            <a:off x="1282409" y="1434646"/>
            <a:ext cx="9627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F411C"/>
                </a:solidFill>
              </a:rPr>
              <a:t>Kori</a:t>
            </a:r>
            <a:r>
              <a:rPr lang="sr-Latn-RS" sz="2000" dirty="0">
                <a:solidFill>
                  <a:srgbClr val="DC5D2A"/>
                </a:solidFill>
              </a:rPr>
              <a:t>šć</a:t>
            </a:r>
            <a:r>
              <a:rPr lang="en-US" sz="2000" dirty="0" err="1">
                <a:solidFill>
                  <a:srgbClr val="DF411C"/>
                </a:solidFill>
              </a:rPr>
              <a:t>enjem</a:t>
            </a:r>
            <a:r>
              <a:rPr lang="en-US" sz="2000" dirty="0">
                <a:solidFill>
                  <a:srgbClr val="DF411C"/>
                </a:solidFill>
              </a:rPr>
              <a:t> HTTP protokola </a:t>
            </a:r>
            <a:r>
              <a:rPr lang="en-US" sz="2000" dirty="0">
                <a:solidFill>
                  <a:srgbClr val="DF411C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(Hyper Text Transfer Protocol)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predstavlja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mre</a:t>
            </a:r>
            <a:r>
              <a:rPr lang="sr-Latn-RS" sz="2000" dirty="0">
                <a:ea typeface="MS Mincho" panose="02020609040205080304" pitchFamily="49" charset="-128"/>
                <a:cs typeface="Arial" panose="020B0604020202020204" pitchFamily="34" charset="0"/>
              </a:rPr>
              <a:t>ž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ni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protokol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aplikativnog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nivoa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koji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predstavlja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glavni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najce</a:t>
            </a:r>
            <a:r>
              <a:rPr lang="sr-Latn-RS" sz="2000" dirty="0"/>
              <a:t>šć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metod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prenosa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informacija</a:t>
            </a:r>
            <a:r>
              <a:rPr lang="en-US" sz="20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(web </a:t>
            </a:r>
            <a:r>
              <a:rPr lang="en-US" sz="20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sadr</a:t>
            </a:r>
            <a:r>
              <a:rPr lang="sr-Latn-RS" sz="2000" dirty="0">
                <a:ea typeface="MS Mincho" panose="02020609040205080304" pitchFamily="49" charset="-128"/>
                <a:cs typeface="Arial" panose="020B0604020202020204" pitchFamily="34" charset="0"/>
              </a:rPr>
              <a:t>žaj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a) </a:t>
            </a:r>
            <a:r>
              <a:rPr lang="en-US" sz="2000" dirty="0" err="1"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MS Mincho" panose="02020609040205080304" pitchFamily="49" charset="-128"/>
                <a:cs typeface="Arial" panose="020B0604020202020204" pitchFamily="34" charset="0"/>
              </a:rPr>
              <a:t>webu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MS Mincho" panose="02020609040205080304" pitchFamily="49" charset="-128"/>
                <a:cs typeface="Arial" panose="020B0604020202020204" pitchFamily="34" charset="0"/>
              </a:rPr>
              <a:t>izmedju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r-Latn-RS" sz="2000" dirty="0">
                <a:ea typeface="MS Mincho" panose="02020609040205080304" pitchFamily="49" charset="-128"/>
                <a:cs typeface="Arial" panose="020B0604020202020204" pitchFamily="34" charset="0"/>
              </a:rPr>
              <a:t>servera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MS Mincho" panose="02020609040205080304" pitchFamily="49" charset="-128"/>
                <a:cs typeface="Arial" panose="020B0604020202020204" pitchFamily="34" charset="0"/>
              </a:rPr>
              <a:t>klijenta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2000" dirty="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3" name="Content Placeholder 8" descr="A computer with a computer and a computer with a computer and a computer with a computer and a computer with a computer and a computer with a computer and a computer with a computer and a computer with&#10;&#10;Description automatically generated">
            <a:extLst>
              <a:ext uri="{FF2B5EF4-FFF2-40B4-BE49-F238E27FC236}">
                <a16:creationId xmlns:a16="http://schemas.microsoft.com/office/drawing/2014/main" id="{3005CB4E-BD42-726D-111A-C0E096CE5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14" y="2475041"/>
            <a:ext cx="7474767" cy="36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C6BF-6D04-40DB-B444-4A5C8515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1" y="184287"/>
            <a:ext cx="9831977" cy="836891"/>
          </a:xfrm>
        </p:spPr>
        <p:txBody>
          <a:bodyPr/>
          <a:lstStyle/>
          <a:p>
            <a:r>
              <a:rPr lang="en-US" sz="3600" dirty="0"/>
              <a:t>Kako </a:t>
            </a:r>
            <a:r>
              <a:rPr lang="en-US" sz="3600" dirty="0">
                <a:solidFill>
                  <a:schemeClr val="accent1"/>
                </a:solidFill>
              </a:rPr>
              <a:t>API</a:t>
            </a:r>
            <a:r>
              <a:rPr lang="en-US" sz="3600" dirty="0"/>
              <a:t> radi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F935BF-F5B0-9BE6-5967-0F5909DF32EE}"/>
              </a:ext>
            </a:extLst>
          </p:cNvPr>
          <p:cNvGrpSpPr/>
          <p:nvPr/>
        </p:nvGrpSpPr>
        <p:grpSpPr>
          <a:xfrm>
            <a:off x="1457909" y="1672526"/>
            <a:ext cx="9353538" cy="4402384"/>
            <a:chOff x="1439812" y="1880345"/>
            <a:chExt cx="9353538" cy="440238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30D929B-F606-4422-162D-DD5EB7B8719E}"/>
                </a:ext>
              </a:extLst>
            </p:cNvPr>
            <p:cNvSpPr/>
            <p:nvPr/>
          </p:nvSpPr>
          <p:spPr>
            <a:xfrm>
              <a:off x="1439812" y="1880347"/>
              <a:ext cx="9353538" cy="1426990"/>
            </a:xfrm>
            <a:prstGeom prst="roundRect">
              <a:avLst>
                <a:gd name="adj" fmla="val 10000"/>
              </a:avLst>
            </a:prstGeom>
            <a:solidFill>
              <a:srgbClr val="DDDDDD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 descr="User">
              <a:extLst>
                <a:ext uri="{FF2B5EF4-FFF2-40B4-BE49-F238E27FC236}">
                  <a16:creationId xmlns:a16="http://schemas.microsoft.com/office/drawing/2014/main" id="{AD00A8C8-87FF-C617-A323-E789571BEA2A}"/>
                </a:ext>
              </a:extLst>
            </p:cNvPr>
            <p:cNvSpPr/>
            <p:nvPr/>
          </p:nvSpPr>
          <p:spPr>
            <a:xfrm>
              <a:off x="2067791" y="2150917"/>
              <a:ext cx="997527" cy="88585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095F4B-40E9-3C9E-24E6-D4661975913A}"/>
                </a:ext>
              </a:extLst>
            </p:cNvPr>
            <p:cNvSpPr/>
            <p:nvPr/>
          </p:nvSpPr>
          <p:spPr>
            <a:xfrm>
              <a:off x="3359327" y="1880345"/>
              <a:ext cx="6958845" cy="1503211"/>
            </a:xfrm>
            <a:custGeom>
              <a:avLst/>
              <a:gdLst>
                <a:gd name="connsiteX0" fmla="*/ 0 w 7030538"/>
                <a:gd name="connsiteY0" fmla="*/ 0 h 1503211"/>
                <a:gd name="connsiteX1" fmla="*/ 7030538 w 7030538"/>
                <a:gd name="connsiteY1" fmla="*/ 0 h 1503211"/>
                <a:gd name="connsiteX2" fmla="*/ 7030538 w 7030538"/>
                <a:gd name="connsiteY2" fmla="*/ 1503211 h 1503211"/>
                <a:gd name="connsiteX3" fmla="*/ 0 w 7030538"/>
                <a:gd name="connsiteY3" fmla="*/ 1503211 h 1503211"/>
                <a:gd name="connsiteX4" fmla="*/ 0 w 7030538"/>
                <a:gd name="connsiteY4" fmla="*/ 0 h 15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538" h="1503211">
                  <a:moveTo>
                    <a:pt x="0" y="0"/>
                  </a:moveTo>
                  <a:lnTo>
                    <a:pt x="7030538" y="0"/>
                  </a:lnTo>
                  <a:lnTo>
                    <a:pt x="7030538" y="1503211"/>
                  </a:lnTo>
                  <a:lnTo>
                    <a:pt x="0" y="15032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090" tIns="159090" rIns="159090" bIns="15909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API Request: </a:t>
              </a:r>
              <a:r>
                <a:rPr lang="en-US" sz="2200" b="1" kern="1200" dirty="0"/>
                <a:t>     </a:t>
              </a:r>
              <a:r>
                <a:rPr lang="en-US" sz="2100" kern="1200" dirty="0">
                  <a:hlinkClick r:id="rId5"/>
                </a:rPr>
                <a:t>https://end.weather.com/Belgrade/conditions/current</a:t>
              </a:r>
              <a:endParaRPr lang="en-US" sz="2100" kern="12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639D79-BDE5-CF61-BBE9-93376263AF31}"/>
                </a:ext>
              </a:extLst>
            </p:cNvPr>
            <p:cNvSpPr/>
            <p:nvPr/>
          </p:nvSpPr>
          <p:spPr>
            <a:xfrm>
              <a:off x="1439812" y="3497052"/>
              <a:ext cx="9353538" cy="2785677"/>
            </a:xfrm>
            <a:prstGeom prst="roundRect">
              <a:avLst>
                <a:gd name="adj" fmla="val 10000"/>
              </a:avLst>
            </a:prstGeom>
            <a:solidFill>
              <a:srgbClr val="DDDDDD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Server">
              <a:extLst>
                <a:ext uri="{FF2B5EF4-FFF2-40B4-BE49-F238E27FC236}">
                  <a16:creationId xmlns:a16="http://schemas.microsoft.com/office/drawing/2014/main" id="{0D0DCFAA-7A2A-8343-0974-71A6F88DD6F0}"/>
                </a:ext>
              </a:extLst>
            </p:cNvPr>
            <p:cNvSpPr/>
            <p:nvPr/>
          </p:nvSpPr>
          <p:spPr>
            <a:xfrm>
              <a:off x="2067792" y="4436918"/>
              <a:ext cx="997526" cy="89951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207752-DB5C-FC62-DBFA-E36D5267510C}"/>
                </a:ext>
              </a:extLst>
            </p:cNvPr>
            <p:cNvSpPr/>
            <p:nvPr/>
          </p:nvSpPr>
          <p:spPr>
            <a:xfrm>
              <a:off x="3359328" y="3474445"/>
              <a:ext cx="5043145" cy="2808284"/>
            </a:xfrm>
            <a:custGeom>
              <a:avLst/>
              <a:gdLst>
                <a:gd name="connsiteX0" fmla="*/ 0 w 5043145"/>
                <a:gd name="connsiteY0" fmla="*/ 0 h 2808284"/>
                <a:gd name="connsiteX1" fmla="*/ 5043145 w 5043145"/>
                <a:gd name="connsiteY1" fmla="*/ 0 h 2808284"/>
                <a:gd name="connsiteX2" fmla="*/ 5043145 w 5043145"/>
                <a:gd name="connsiteY2" fmla="*/ 2808284 h 2808284"/>
                <a:gd name="connsiteX3" fmla="*/ 0 w 5043145"/>
                <a:gd name="connsiteY3" fmla="*/ 2808284 h 2808284"/>
                <a:gd name="connsiteX4" fmla="*/ 0 w 5043145"/>
                <a:gd name="connsiteY4" fmla="*/ 0 h 280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3145" h="2808284">
                  <a:moveTo>
                    <a:pt x="0" y="0"/>
                  </a:moveTo>
                  <a:lnTo>
                    <a:pt x="5043145" y="0"/>
                  </a:lnTo>
                  <a:lnTo>
                    <a:pt x="5043145" y="2808284"/>
                  </a:lnTo>
                  <a:lnTo>
                    <a:pt x="0" y="2808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090" tIns="159090" rIns="159090" bIns="15909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API Response:</a:t>
              </a:r>
              <a:br>
                <a:rPr lang="en-US" sz="1400" kern="1200" dirty="0"/>
              </a:br>
              <a:r>
                <a:rPr lang="en-US" sz="1600" kern="1200" dirty="0"/>
                <a:t>{</a:t>
              </a:r>
              <a:br>
                <a:rPr lang="en-US" sz="1600" kern="1200" dirty="0"/>
              </a:br>
              <a:r>
                <a:rPr lang="en-US" sz="1600" kern="1200" dirty="0"/>
                <a:t>     “location”: “Belgrade”,</a:t>
              </a:r>
              <a:br>
                <a:rPr lang="en-US" sz="1600" kern="1200" dirty="0"/>
              </a:br>
              <a:r>
                <a:rPr lang="en-US" sz="1600" kern="1200" dirty="0"/>
                <a:t>      “temperature”: {</a:t>
              </a:r>
              <a:br>
                <a:rPr lang="en-US" sz="1600" kern="1200" dirty="0"/>
              </a:br>
              <a:r>
                <a:rPr lang="en-US" sz="1600" kern="1200" dirty="0"/>
                <a:t>           “value”: 25,</a:t>
              </a:r>
              <a:br>
                <a:rPr lang="en-US" sz="1600" kern="1200" dirty="0"/>
              </a:br>
              <a:r>
                <a:rPr lang="en-US" sz="1600" kern="1200" dirty="0"/>
                <a:t>           “unit” : “C”</a:t>
              </a:r>
              <a:br>
                <a:rPr lang="en-US" sz="1600" kern="1200" dirty="0"/>
              </a:br>
              <a:r>
                <a:rPr lang="en-US" sz="1600" kern="1200" dirty="0"/>
                <a:t>       },</a:t>
              </a:r>
              <a:br>
                <a:rPr lang="en-US" sz="1600" kern="1200" dirty="0"/>
              </a:br>
              <a:r>
                <a:rPr lang="en-US" sz="1600" kern="1200" dirty="0"/>
                <a:t>      “condition”: “Clear”,</a:t>
              </a:r>
              <a:br>
                <a:rPr lang="en-US" sz="1600" kern="1200" dirty="0"/>
              </a:br>
              <a:r>
                <a:rPr lang="en-US" sz="1600" kern="1200" dirty="0"/>
                <a:t>      “humidity”: 60</a:t>
              </a:r>
              <a:br>
                <a:rPr lang="en-US" sz="1600" kern="1200" dirty="0"/>
              </a:br>
              <a:r>
                <a:rPr lang="en-US" sz="1600" kern="1200" dirty="0"/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47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DEBA-1BE1-4690-9309-E21719F3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33" y="159908"/>
            <a:ext cx="9831977" cy="887856"/>
          </a:xfrm>
        </p:spPr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3CF23-852E-440E-913A-66581368378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434363" y="1512515"/>
            <a:ext cx="9384915" cy="887856"/>
          </a:xfrm>
        </p:spPr>
        <p:txBody>
          <a:bodyPr/>
          <a:lstStyle/>
          <a:p>
            <a:pPr algn="l"/>
            <a:r>
              <a:rPr lang="en-US" sz="1800" b="1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HTTP</a:t>
            </a: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Hyper Text Transfer Protocol</a:t>
            </a: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) </a:t>
            </a:r>
            <a:r>
              <a:rPr lang="sr-Latn-R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definiše metode</a:t>
            </a: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koji ukazuju na željenu akciju koja treba biti izvršena na</a:t>
            </a:r>
            <a:r>
              <a:rPr lang="en-U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</a:t>
            </a:r>
            <a:r>
              <a:rPr lang="sr-Latn-RS" sz="1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određenim resursom</a:t>
            </a:r>
            <a:r>
              <a:rPr lang="en-US" dirty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18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7" name="Picture 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6FAEA232-FBAC-3EBE-F666-AB2D5D622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85" y="2397914"/>
            <a:ext cx="7285629" cy="2947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EF89A-E07E-9B90-45ED-927321513F23}"/>
              </a:ext>
            </a:extLst>
          </p:cNvPr>
          <p:cNvSpPr txBox="1"/>
          <p:nvPr/>
        </p:nvSpPr>
        <p:spPr>
          <a:xfrm>
            <a:off x="7888624" y="5124727"/>
            <a:ext cx="27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C5D2A"/>
                </a:solidFill>
              </a:rPr>
              <a:t>Server </a:t>
            </a:r>
            <a:r>
              <a:rPr lang="sr-Latn-RS" sz="1800" dirty="0">
                <a:solidFill>
                  <a:srgbClr val="DC5D2A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š</a:t>
            </a:r>
            <a:r>
              <a:rPr lang="en-US" dirty="0" err="1">
                <a:solidFill>
                  <a:srgbClr val="DC5D2A"/>
                </a:solidFill>
              </a:rPr>
              <a:t>alje</a:t>
            </a:r>
            <a:r>
              <a:rPr lang="en-US" dirty="0">
                <a:solidFill>
                  <a:srgbClr val="DC5D2A"/>
                </a:solidFill>
              </a:rPr>
              <a:t> </a:t>
            </a:r>
            <a:r>
              <a:rPr lang="en-US" dirty="0" err="1">
                <a:solidFill>
                  <a:srgbClr val="DC5D2A"/>
                </a:solidFill>
              </a:rPr>
              <a:t>odgovor</a:t>
            </a:r>
            <a:r>
              <a:rPr lang="en-US" dirty="0">
                <a:solidFill>
                  <a:srgbClr val="DC5D2A"/>
                </a:solidFill>
              </a:rPr>
              <a:t> - </a:t>
            </a:r>
            <a:r>
              <a:rPr lang="en-US" b="1" dirty="0">
                <a:solidFill>
                  <a:srgbClr val="DC5D2A"/>
                </a:solidFill>
              </a:rPr>
              <a:t>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9574A-441A-FD86-167E-316EE72EE01E}"/>
              </a:ext>
            </a:extLst>
          </p:cNvPr>
          <p:cNvSpPr txBox="1"/>
          <p:nvPr/>
        </p:nvSpPr>
        <p:spPr>
          <a:xfrm>
            <a:off x="4734439" y="5121641"/>
            <a:ext cx="27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C5D2A"/>
                </a:solidFill>
              </a:rPr>
              <a:t>HTTP 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A28A6-FB25-E033-80F5-D0598B592DE3}"/>
              </a:ext>
            </a:extLst>
          </p:cNvPr>
          <p:cNvSpPr txBox="1"/>
          <p:nvPr/>
        </p:nvSpPr>
        <p:spPr>
          <a:xfrm>
            <a:off x="1949675" y="5124727"/>
            <a:ext cx="27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C5D2A"/>
                </a:solidFill>
              </a:rPr>
              <a:t>Klijent</a:t>
            </a:r>
            <a:r>
              <a:rPr lang="en-US" dirty="0">
                <a:solidFill>
                  <a:srgbClr val="DC5D2A"/>
                </a:solidFill>
              </a:rPr>
              <a:t> </a:t>
            </a:r>
            <a:r>
              <a:rPr lang="sr-Latn-RS" sz="1800" dirty="0">
                <a:solidFill>
                  <a:srgbClr val="DC5D2A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š</a:t>
            </a:r>
            <a:r>
              <a:rPr lang="en-US" dirty="0" err="1">
                <a:solidFill>
                  <a:srgbClr val="DC5D2A"/>
                </a:solidFill>
              </a:rPr>
              <a:t>alje</a:t>
            </a:r>
            <a:r>
              <a:rPr lang="en-US" dirty="0">
                <a:solidFill>
                  <a:srgbClr val="DC5D2A"/>
                </a:solidFill>
              </a:rPr>
              <a:t> </a:t>
            </a:r>
            <a:r>
              <a:rPr lang="en-US" dirty="0" err="1">
                <a:solidFill>
                  <a:srgbClr val="DC5D2A"/>
                </a:solidFill>
              </a:rPr>
              <a:t>zahtev</a:t>
            </a:r>
            <a:r>
              <a:rPr lang="en-US" dirty="0">
                <a:solidFill>
                  <a:srgbClr val="DC5D2A"/>
                </a:solidFill>
              </a:rPr>
              <a:t> - </a:t>
            </a:r>
            <a:r>
              <a:rPr lang="en-US" b="1" dirty="0">
                <a:solidFill>
                  <a:srgbClr val="DC5D2A"/>
                </a:solidFill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923642281"/>
      </p:ext>
    </p:extLst>
  </p:cSld>
  <p:clrMapOvr>
    <a:masterClrMapping/>
  </p:clrMapOvr>
</p:sld>
</file>

<file path=ppt/theme/theme1.xml><?xml version="1.0" encoding="utf-8"?>
<a:theme xmlns:a="http://schemas.openxmlformats.org/drawingml/2006/main" name="Endava PPT slides">
  <a:themeElements>
    <a:clrScheme name="Endava colors">
      <a:dk1>
        <a:srgbClr val="000000"/>
      </a:dk1>
      <a:lt1>
        <a:srgbClr val="FFFFFF"/>
      </a:lt1>
      <a:dk2>
        <a:srgbClr val="BDBEC0"/>
      </a:dk2>
      <a:lt2>
        <a:srgbClr val="FFFFFF"/>
      </a:lt2>
      <a:accent1>
        <a:srgbClr val="DF411C"/>
      </a:accent1>
      <a:accent2>
        <a:srgbClr val="000000"/>
      </a:accent2>
      <a:accent3>
        <a:srgbClr val="E8775C"/>
      </a:accent3>
      <a:accent4>
        <a:srgbClr val="7F878B"/>
      </a:accent4>
      <a:accent5>
        <a:srgbClr val="252729"/>
      </a:accent5>
      <a:accent6>
        <a:srgbClr val="000000"/>
      </a:accent6>
      <a:hlink>
        <a:srgbClr val="DF411C"/>
      </a:hlink>
      <a:folHlink>
        <a:srgbClr val="000000"/>
      </a:folHlink>
    </a:clrScheme>
    <a:fontScheme name="Endava standard 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August2016" id="{8759937A-5D00-4C83-80D3-05A5A75A846C}" vid="{73A0825B-A9DC-4B49-80BD-44022E3E56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114edf-9a72-4599-b1be-362d65013b4c">
      <Terms xmlns="http://schemas.microsoft.com/office/infopath/2007/PartnerControls"/>
    </lcf76f155ced4ddcb4097134ff3c332f>
    <TaxCatchAll xmlns="c83bc204-c724-4af9-a3ff-094b77ae62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8366BCCD67942B8674250044DBD67" ma:contentTypeVersion="18" ma:contentTypeDescription="Create a new document." ma:contentTypeScope="" ma:versionID="998078387e1f47e61f393ef0718ae3f7">
  <xsd:schema xmlns:xsd="http://www.w3.org/2001/XMLSchema" xmlns:xs="http://www.w3.org/2001/XMLSchema" xmlns:p="http://schemas.microsoft.com/office/2006/metadata/properties" xmlns:ns2="e0114edf-9a72-4599-b1be-362d65013b4c" xmlns:ns3="c83bc204-c724-4af9-a3ff-094b77ae6203" targetNamespace="http://schemas.microsoft.com/office/2006/metadata/properties" ma:root="true" ma:fieldsID="c2f1b093b1b5817bd4cee17f2e9454f1" ns2:_="" ns3:_="">
    <xsd:import namespace="e0114edf-9a72-4599-b1be-362d65013b4c"/>
    <xsd:import namespace="c83bc204-c724-4af9-a3ff-094b77ae62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4edf-9a72-4599-b1be-362d6501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a9fbb2-20ec-4b38-b475-624b7129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c204-c724-4af9-a3ff-094b77ae62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fd5745-3ae1-48d1-be43-9d938a5c888d}" ma:internalName="TaxCatchAll" ma:showField="CatchAllData" ma:web="c83bc204-c724-4af9-a3ff-094b77ae6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C2D96-7AE6-498C-A65A-58BFE510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70423-9FE9-4B65-9BE2-E34FCE1BD5F6}">
  <ds:schemaRefs>
    <ds:schemaRef ds:uri="http://schemas.microsoft.com/office/2006/metadata/properties"/>
    <ds:schemaRef ds:uri="c83bc204-c724-4af9-a3ff-094b77ae620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e0114edf-9a72-4599-b1be-362d65013b4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C29635-862A-42B2-BA1F-B2AAB8BB882B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PPT-template-August2016</Template>
  <TotalTime>7524</TotalTime>
  <Words>1023</Words>
  <Application>Microsoft Office PowerPoint</Application>
  <PresentationFormat>Widescreen</PresentationFormat>
  <Paragraphs>212</Paragraphs>
  <Slides>24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Mincho</vt:lpstr>
      <vt:lpstr>Arial</vt:lpstr>
      <vt:lpstr>Arial Narrow</vt:lpstr>
      <vt:lpstr>Arial Narrow Bold</vt:lpstr>
      <vt:lpstr>Calibri</vt:lpstr>
      <vt:lpstr>Wingdings</vt:lpstr>
      <vt:lpstr>Endava PPT slides</vt:lpstr>
      <vt:lpstr>API TESTIRANJE</vt:lpstr>
      <vt:lpstr>agenda</vt:lpstr>
      <vt:lpstr>API je…?</vt:lpstr>
      <vt:lpstr>API je…?</vt:lpstr>
      <vt:lpstr>API kao proces/servis</vt:lpstr>
      <vt:lpstr>API</vt:lpstr>
      <vt:lpstr>Kako API radi</vt:lpstr>
      <vt:lpstr>Kako API radi</vt:lpstr>
      <vt:lpstr>HTTP</vt:lpstr>
      <vt:lpstr>HTTP METODE</vt:lpstr>
      <vt:lpstr>HTTPS</vt:lpstr>
      <vt:lpstr>IZAZOVI API TESTIRANJA</vt:lpstr>
      <vt:lpstr>TIPOVI API TESTIRANJA</vt:lpstr>
      <vt:lpstr>HTTP STATUS KODOVI</vt:lpstr>
      <vt:lpstr>HTTP STATUS KODOVI</vt:lpstr>
      <vt:lpstr>HTTP STATUS KODOVI</vt:lpstr>
      <vt:lpstr>HTTP STATUS KODOVI</vt:lpstr>
      <vt:lpstr>SOAP API</vt:lpstr>
      <vt:lpstr>SOAP API</vt:lpstr>
      <vt:lpstr>REST API</vt:lpstr>
      <vt:lpstr>VERIFIKACIJA API TESTOVA</vt:lpstr>
      <vt:lpstr>PRIMERI</vt:lpstr>
      <vt:lpstr>REST API – Rest Assured</vt:lpstr>
      <vt:lpstr>PowerPoint Presentation</vt:lpstr>
    </vt:vector>
  </TitlesOfParts>
  <Company>Endava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use colour for keywords</dc:title>
  <dc:creator>Ana Maria Scridon</dc:creator>
  <cp:lastModifiedBy>Goran Stosic</cp:lastModifiedBy>
  <cp:revision>349</cp:revision>
  <cp:lastPrinted>2015-07-09T12:46:33Z</cp:lastPrinted>
  <dcterms:created xsi:type="dcterms:W3CDTF">2017-02-27T09:06:14Z</dcterms:created>
  <dcterms:modified xsi:type="dcterms:W3CDTF">2024-12-26T17:18:06Z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0x010100CB48366BCCD67942B8674250044DBD67</vt:lpwstr>
  </property>
  <property fmtid="{D5CDD505-2E9C-101B-9397-08002B2CF9AE}" pid="3" name="_dlc_DocIdItemGuid">
    <vt:lpwstr>0fa16cee-d055-4cfb-a04f-da5a647cef96</vt:lpwstr>
  </property>
  <property fmtid="{D5CDD505-2E9C-101B-9397-08002B2CF9AE}" pid="4" name="TaskStatus">
    <vt:lpwstr>Not Started</vt:lpwstr>
  </property>
  <property fmtid="{D5CDD505-2E9C-101B-9397-08002B2CF9AE}" pid="5" name="_dlc_policyId">
    <vt:lpwstr/>
  </property>
  <property fmtid="{D5CDD505-2E9C-101B-9397-08002B2CF9AE}" pid="6" name="StartDate">
    <vt:lpwstr>2019-09-13T08:00:22Z</vt:lpwstr>
  </property>
  <property fmtid="{D5CDD505-2E9C-101B-9397-08002B2CF9AE}" pid="7" name="ItemRetentionFormula">
    <vt:lpwstr/>
  </property>
  <property fmtid="{D5CDD505-2E9C-101B-9397-08002B2CF9AE}" pid="8" name="Priority">
    <vt:lpwstr>(2) Normal</vt:lpwstr>
  </property>
  <property fmtid="{D5CDD505-2E9C-101B-9397-08002B2CF9AE}" pid="9" name="MediaServiceImageTags">
    <vt:lpwstr/>
  </property>
</Properties>
</file>