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517" r:id="rId5"/>
    <p:sldId id="597" r:id="rId6"/>
    <p:sldId id="610" r:id="rId7"/>
    <p:sldId id="650" r:id="rId8"/>
    <p:sldId id="651" r:id="rId9"/>
    <p:sldId id="644" r:id="rId10"/>
    <p:sldId id="645" r:id="rId11"/>
    <p:sldId id="647" r:id="rId12"/>
    <p:sldId id="646" r:id="rId13"/>
    <p:sldId id="649" r:id="rId14"/>
    <p:sldId id="653" r:id="rId15"/>
    <p:sldId id="633" r:id="rId16"/>
    <p:sldId id="630" r:id="rId17"/>
    <p:sldId id="638" r:id="rId18"/>
    <p:sldId id="639" r:id="rId19"/>
    <p:sldId id="642" r:id="rId20"/>
    <p:sldId id="640" r:id="rId21"/>
    <p:sldId id="64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11C"/>
    <a:srgbClr val="E15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/>
    <p:restoredTop sz="96925"/>
  </p:normalViewPr>
  <p:slideViewPr>
    <p:cSldViewPr snapToGrid="0" snapToObjects="1">
      <p:cViewPr varScale="1">
        <p:scale>
          <a:sx n="161" d="100"/>
          <a:sy n="161" d="100"/>
        </p:scale>
        <p:origin x="26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08B35-48C0-824B-8B93-FB0AC1DF74A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C9B14-5F1F-6D46-B440-EE7089920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0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978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931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526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531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www.jenkins.io</a:t>
            </a:r>
            <a:r>
              <a:rPr lang="en-GB" dirty="0"/>
              <a:t>/doc/book/pipeline/syntax/</a:t>
            </a:r>
            <a:endParaRPr lang="e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983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578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515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ts val="1800"/>
              </a:lnSpc>
              <a:buClr>
                <a:schemeClr val="tx1"/>
              </a:buClr>
              <a:buFont typeface="+mj-lt"/>
              <a:buNone/>
            </a:pPr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941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742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87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572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374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97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85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906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096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047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98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2501D-9806-3A41-9B88-A3A82E3A3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95BE2-ED60-FE45-82C9-E67E32D7F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4EB50-3B59-B24A-8D89-DFC44A6D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606A-BEF0-2548-821E-97252BD0070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8D1B0-FA57-0C46-A0C3-78CD6ACD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7D904-4C91-8749-AE33-BD389C70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945-2EE3-CD4F-8B53-8F1D3A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2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E78DF-25CA-9E4D-B687-78FDCCA12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2F698-EB1B-FA41-B52E-77C9C9B31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9B7EA-9A98-004E-9129-B869FE5C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606A-BEF0-2548-821E-97252BD0070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B234-54E8-E44D-BA2D-264E112D2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12A3D-CDF8-A345-9C00-9EC1F6EF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945-2EE3-CD4F-8B53-8F1D3A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2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6F2BCF-0028-DF4F-AB02-158D69DFC0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FFA95A-221F-AA4D-B4E0-9920913D6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0DF96-6DF3-D946-B66F-2EC92CACC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606A-BEF0-2548-821E-97252BD0070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5D123-A16C-764D-B728-A6C128351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282D2-3B42-9B4D-BE01-268988D0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945-2EE3-CD4F-8B53-8F1D3A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6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94460" y="3404110"/>
            <a:ext cx="7254240" cy="1063387"/>
          </a:xfrm>
        </p:spPr>
        <p:txBody>
          <a:bodyPr wrap="square" lIns="0" anchor="b" anchorCtr="0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48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 GOES HERE. It may stretch to two lines.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394460" y="4533900"/>
            <a:ext cx="7254240" cy="1042606"/>
          </a:xfr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200" b="0" kern="1200" cap="all" baseline="0">
                <a:solidFill>
                  <a:srgbClr val="000000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subtitle text it can It can also go to additional lines if necessary. If this goes to multiple lines it looks like this.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2" name="endava-new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605" y="1190270"/>
            <a:ext cx="2440870" cy="8063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4980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337995" y="26655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6824" y="996707"/>
            <a:ext cx="4186165" cy="660738"/>
          </a:xfrm>
        </p:spPr>
        <p:txBody>
          <a:bodyPr wrap="square" lIns="0" anchor="t" anchorCtr="0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48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28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 dirty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9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06824" y="2016874"/>
            <a:ext cx="9682333" cy="3934346"/>
          </a:xfrm>
        </p:spPr>
        <p:txBody>
          <a:bodyPr wrap="none" lIns="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411B"/>
              </a:buClr>
              <a:buSzTx/>
              <a:buFont typeface="Wingdings" panose="05000000000000000000" pitchFamily="2" charset="2"/>
              <a:buChar char="§"/>
              <a:tabLst/>
              <a:defRPr lang="en-US" sz="3300" b="0" kern="1200" cap="all" baseline="0" dirty="0" smtClean="0">
                <a:solidFill>
                  <a:srgbClr val="000000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First topics on the agenda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 userDrawn="1"/>
        </p:nvSpPr>
        <p:spPr>
          <a:xfrm flipH="1">
            <a:off x="806824" y="1708920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71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TextBox 19"/>
          <p:cNvSpPr txBox="1"/>
          <p:nvPr userDrawn="1"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8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and possibly second row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552410" y="2414294"/>
            <a:ext cx="3801390" cy="2661312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200" b="0" kern="1200" cap="all" baseline="0" dirty="0" smtClean="0">
                <a:solidFill>
                  <a:srgbClr val="000000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Third level</a:t>
            </a:r>
          </a:p>
          <a:p>
            <a:pPr marL="0" marR="0" lvl="3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Fourth level</a:t>
            </a:r>
          </a:p>
          <a:p>
            <a:pPr marL="0" marR="0" lvl="4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 dirty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14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06824" y="2603655"/>
            <a:ext cx="6401554" cy="424732"/>
          </a:xfrm>
        </p:spPr>
        <p:txBody>
          <a:bodyPr l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06824" y="3028387"/>
            <a:ext cx="6401554" cy="1347548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5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80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536B2-6422-C44E-A975-53D860861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AD0EB-100F-FE46-A8C8-B8CC88EA4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92A66-572F-2E43-970B-9D490E3B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606A-BEF0-2548-821E-97252BD0070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CB592-0D43-A144-B5DC-9A65B8FD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AF03D-F7D5-204F-BD69-351C2BC2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945-2EE3-CD4F-8B53-8F1D3A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FE23-E1A5-6549-B787-56266A6F1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BF616-3D86-044A-AFBC-744E6E9DB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EB5D8-FC97-FA45-9309-06EAD43FF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606A-BEF0-2548-821E-97252BD0070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069BA-E622-BC47-B3FF-020DB4029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DC883-74B8-F44C-B59F-99CA3B86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945-2EE3-CD4F-8B53-8F1D3A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2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EADA-6118-164D-8AFD-D5A49EFD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5036F-12CF-8745-83CF-6EE4A177C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DEE01-1D4F-A74D-A40F-B8789200D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11C04-EAD3-AF49-B326-B31EE4EF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606A-BEF0-2548-821E-97252BD0070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02968-BAC0-2C4D-B63E-2B68A311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BF7DE-55B2-CA41-A8C1-9CD610B6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945-2EE3-CD4F-8B53-8F1D3A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1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3BE6-F1C9-2B41-9B1E-E641E9B0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DA8A1-2FAB-B54D-A37E-F79B70066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F19A5-9CFB-3D4C-8896-4EDB9FCE2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4B5440-9F19-3E4C-89C9-6ED5F11B1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477F35-C8C1-3744-82AA-588E40865B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891981-C600-084F-9E1F-27D4D11B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606A-BEF0-2548-821E-97252BD0070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FBF12-58F3-8A46-B365-3A005763D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D0D77E-8D5A-C84B-9951-A7109517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945-2EE3-CD4F-8B53-8F1D3A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1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DA10-49E7-874B-A6B8-03EBB47B4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2AF97-73BA-D842-AA0B-FD811D32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606A-BEF0-2548-821E-97252BD0070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2CDE4-953A-C041-8B5E-CD2DAA01E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9879B-DE6A-804C-BDE7-7EDEB1BE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945-2EE3-CD4F-8B53-8F1D3A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9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993A14-4333-2D4B-89E4-DC817C808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606A-BEF0-2548-821E-97252BD0070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37572-4156-384A-9D53-E73B1131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9022C-B661-214F-9582-5E99F96F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945-2EE3-CD4F-8B53-8F1D3A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2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4B25-3BAF-AE4A-9375-82C1FE5A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F56D8-E3AE-8B43-88BE-1E69BF35F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469C9B-12C6-D145-BB16-480C32A74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85CF1-B306-EC45-AB95-87A7EE6C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606A-BEF0-2548-821E-97252BD0070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CC407-42DD-CD48-8B5D-DAA848D6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0A611-01C4-FB4F-9C31-411A8FC0F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945-2EE3-CD4F-8B53-8F1D3A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584EE-6085-874C-8150-864BFC0E7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D7EE0C-6474-C54B-BCE1-6D8C7EBBF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A0E29-4CB1-E14C-9C82-C8C7D7E41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96458-7B1F-374A-9D4D-EC23BFCE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606A-BEF0-2548-821E-97252BD0070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74DA6-729E-CE4F-B37F-5A8298EE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32C86-ABDF-8247-ACF7-D95F2C97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945-2EE3-CD4F-8B53-8F1D3A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5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402DCE-19F8-9244-AFDB-DD46B7322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B36A2-F7BD-D847-87E4-6309B9392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F57C5-48E7-DC46-886C-883EB4A80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0606A-BEF0-2548-821E-97252BD0070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604CD-BAB8-B749-832C-25F5D510A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66E77-ADB3-AB44-81A7-16C83D641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4B945-2EE3-CD4F-8B53-8F1D3A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4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nkins.io/doc/book/pipeline/developmen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ndava-training-materials/samsar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ithub.com/webhook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jenkins.io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nkins.io/download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59" y="2854296"/>
            <a:ext cx="9622946" cy="1613202"/>
          </a:xfrm>
        </p:spPr>
        <p:txBody>
          <a:bodyPr>
            <a:normAutofit/>
          </a:bodyPr>
          <a:lstStyle/>
          <a:p>
            <a:r>
              <a:rPr lang="en-US" cap="none" dirty="0" err="1">
                <a:solidFill>
                  <a:schemeClr val="tx1"/>
                </a:solidFill>
              </a:rPr>
              <a:t>Kontinualna</a:t>
            </a:r>
            <a:r>
              <a:rPr lang="en-US" cap="none" dirty="0">
                <a:solidFill>
                  <a:schemeClr val="tx1"/>
                </a:solidFill>
              </a:rPr>
              <a:t> </a:t>
            </a:r>
            <a:r>
              <a:rPr lang="en-US" cap="none" dirty="0" err="1">
                <a:solidFill>
                  <a:schemeClr val="tx1"/>
                </a:solidFill>
              </a:rPr>
              <a:t>integracija</a:t>
            </a:r>
            <a:r>
              <a:rPr lang="en-US" cap="none" dirty="0">
                <a:solidFill>
                  <a:schemeClr val="tx1"/>
                </a:solidFill>
              </a:rPr>
              <a:t> (CI) - </a:t>
            </a:r>
            <a:r>
              <a:rPr lang="en-US" cap="none" dirty="0">
                <a:solidFill>
                  <a:srgbClr val="FF0000"/>
                </a:solidFill>
              </a:rPr>
              <a:t>Jenkins</a:t>
            </a:r>
            <a:endParaRPr lang="en-GB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37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445879" y="2453268"/>
            <a:ext cx="6621514" cy="3226524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Funkcionalnosti</a:t>
            </a:r>
            <a:r>
              <a:rPr lang="en-US" dirty="0"/>
              <a:t> Jenkins-a se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proširiti</a:t>
            </a:r>
            <a:r>
              <a:rPr lang="en-US" dirty="0"/>
              <a:t> </a:t>
            </a:r>
            <a:r>
              <a:rPr lang="en-US" dirty="0" err="1"/>
              <a:t>instalacijom</a:t>
            </a:r>
            <a:r>
              <a:rPr lang="en-US" dirty="0"/>
              <a:t> </a:t>
            </a:r>
            <a:r>
              <a:rPr lang="en-US" dirty="0" err="1"/>
              <a:t>mnogobrojnih</a:t>
            </a:r>
            <a:r>
              <a:rPr lang="en-US" dirty="0"/>
              <a:t> plugin-ova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U </a:t>
            </a:r>
            <a:r>
              <a:rPr lang="en-US" dirty="0" err="1"/>
              <a:t>ponudi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1500 “community contributed” plugin-ova </a:t>
            </a:r>
            <a:r>
              <a:rPr lang="en-US" dirty="0" err="1"/>
              <a:t>razvijenih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podrška</a:t>
            </a:r>
            <a:r>
              <a:rPr lang="en-US" dirty="0"/>
              <a:t> build-</a:t>
            </a:r>
            <a:r>
              <a:rPr lang="en-US" dirty="0" err="1"/>
              <a:t>ovanju</a:t>
            </a:r>
            <a:r>
              <a:rPr lang="en-US" dirty="0"/>
              <a:t>, </a:t>
            </a:r>
            <a:r>
              <a:rPr lang="en-US" dirty="0" err="1"/>
              <a:t>isporuci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automatizaciji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kog</a:t>
            </a:r>
            <a:r>
              <a:rPr lang="en-US" dirty="0"/>
              <a:t> </a:t>
            </a:r>
            <a:r>
              <a:rPr lang="en-US" dirty="0" err="1"/>
              <a:t>projekta</a:t>
            </a:r>
            <a:endParaRPr lang="en-US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da </a:t>
            </a:r>
            <a:r>
              <a:rPr lang="en-US" dirty="0" err="1"/>
              <a:t>razvije</a:t>
            </a:r>
            <a:r>
              <a:rPr lang="en-US" dirty="0"/>
              <a:t> plugin </a:t>
            </a:r>
            <a:r>
              <a:rPr lang="en-US" dirty="0" err="1"/>
              <a:t>koji</a:t>
            </a:r>
            <a:r>
              <a:rPr lang="en-US" dirty="0"/>
              <a:t> bi </a:t>
            </a:r>
            <a:r>
              <a:rPr lang="en-US" dirty="0" err="1"/>
              <a:t>rešio</a:t>
            </a:r>
            <a:r>
              <a:rPr lang="en-US" dirty="0"/>
              <a:t> </a:t>
            </a:r>
            <a:r>
              <a:rPr lang="en-US" dirty="0" err="1"/>
              <a:t>specifičan</a:t>
            </a:r>
            <a:r>
              <a:rPr lang="en-US" dirty="0"/>
              <a:t> problem </a:t>
            </a:r>
            <a:r>
              <a:rPr lang="en-US" dirty="0" err="1"/>
              <a:t>vaseg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Neki</a:t>
            </a:r>
            <a:r>
              <a:rPr lang="en-US" dirty="0"/>
              <a:t> od </a:t>
            </a:r>
            <a:r>
              <a:rPr lang="en-US" dirty="0" err="1"/>
              <a:t>korisnih</a:t>
            </a:r>
            <a:r>
              <a:rPr lang="en-US" dirty="0"/>
              <a:t> plugin-ova </a:t>
            </a:r>
            <a:r>
              <a:rPr lang="en-US" dirty="0" err="1"/>
              <a:t>su</a:t>
            </a:r>
            <a:r>
              <a:rPr lang="en-US" dirty="0"/>
              <a:t>:</a:t>
            </a:r>
            <a:endParaRPr lang="en-US" sz="1400" dirty="0"/>
          </a:p>
          <a:p>
            <a:pPr marL="792000" lvl="2">
              <a:lnSpc>
                <a:spcPct val="100000"/>
              </a:lnSpc>
              <a:buClr>
                <a:schemeClr val="tx1"/>
              </a:buClr>
            </a:pPr>
            <a:r>
              <a:rPr lang="en-US" sz="1400" b="1" dirty="0">
                <a:solidFill>
                  <a:srgbClr val="4853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Pipeline                   • Blue Ocean Plugin</a:t>
            </a:r>
          </a:p>
          <a:p>
            <a:pPr marL="792000" lvl="2">
              <a:lnSpc>
                <a:spcPct val="100000"/>
              </a:lnSpc>
              <a:buClr>
                <a:schemeClr val="tx1"/>
              </a:buClr>
            </a:pPr>
            <a:r>
              <a:rPr lang="en-US" sz="1400" b="1" dirty="0">
                <a:solidFill>
                  <a:srgbClr val="4853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Kubernetes Plugin          • JIRA Plugin</a:t>
            </a:r>
          </a:p>
          <a:p>
            <a:pPr marL="792000" lvl="2">
              <a:lnSpc>
                <a:spcPct val="100000"/>
              </a:lnSpc>
              <a:buClr>
                <a:schemeClr val="tx1"/>
              </a:buClr>
            </a:pPr>
            <a:r>
              <a:rPr lang="en-US" sz="1400" b="1" dirty="0">
                <a:solidFill>
                  <a:srgbClr val="4853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Docker Build Step Plugin   • Amazon </a:t>
            </a:r>
            <a:r>
              <a:rPr lang="en-US" sz="1400" b="1" dirty="0" err="1">
                <a:solidFill>
                  <a:srgbClr val="4853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EC2</a:t>
            </a:r>
            <a:r>
              <a:rPr lang="en-US" sz="1400" b="1" dirty="0">
                <a:solidFill>
                  <a:srgbClr val="4853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Plugin</a:t>
            </a:r>
          </a:p>
          <a:p>
            <a:pPr marL="792000" lvl="2">
              <a:lnSpc>
                <a:spcPct val="100000"/>
              </a:lnSpc>
              <a:buClr>
                <a:schemeClr val="tx1"/>
              </a:buClr>
            </a:pPr>
            <a:r>
              <a:rPr lang="en-US" sz="1400" b="1" dirty="0">
                <a:solidFill>
                  <a:srgbClr val="4853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Job DSL plugin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E75118-8817-DA4D-AC17-8AB7875A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08"/>
            <a:ext cx="12191999" cy="1025980"/>
          </a:xfrm>
        </p:spPr>
        <p:txBody>
          <a:bodyPr/>
          <a:lstStyle/>
          <a:p>
            <a:r>
              <a:rPr lang="en-US" dirty="0" err="1"/>
              <a:t>Podešavanje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20DC7B-93C1-AC4E-A78E-71F8000B4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73" y="2609447"/>
            <a:ext cx="2659116" cy="288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9DD67C-B259-C044-9B37-870AE9B0C7BC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PlugIn</a:t>
            </a:r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-ovi: Nadograđuju </a:t>
            </a:r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Jenkins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5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594943" y="3554281"/>
            <a:ext cx="9002112" cy="620683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U </a:t>
            </a:r>
            <a:r>
              <a:rPr lang="en-US" dirty="0" err="1"/>
              <a:t>pretraživaču</a:t>
            </a:r>
            <a:r>
              <a:rPr lang="en-US" dirty="0"/>
              <a:t> </a:t>
            </a:r>
            <a:r>
              <a:rPr lang="en-US" dirty="0" err="1"/>
              <a:t>otvoriti</a:t>
            </a:r>
            <a:r>
              <a:rPr lang="en-US" dirty="0"/>
              <a:t> URL </a:t>
            </a:r>
            <a:r>
              <a:rPr lang="sr-Latn-RS" b="1" dirty="0">
                <a:hlinkClick r:id="rId3"/>
              </a:rPr>
              <a:t>http</a:t>
            </a:r>
            <a:r>
              <a:rPr lang="en-US" b="1" dirty="0">
                <a:hlinkClick r:id="rId3"/>
              </a:rPr>
              <a:t>://localhost:8080</a:t>
            </a:r>
            <a:endParaRPr lang="en-US" b="1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Login </a:t>
            </a:r>
            <a:r>
              <a:rPr lang="en-US" dirty="0" err="1"/>
              <a:t>kredencijali</a:t>
            </a:r>
            <a:r>
              <a:rPr lang="en-US" dirty="0"/>
              <a:t>: admin/admin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E75118-8817-DA4D-AC17-8AB7875A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08"/>
            <a:ext cx="12191999" cy="1025980"/>
          </a:xfrm>
        </p:spPr>
        <p:txBody>
          <a:bodyPr/>
          <a:lstStyle/>
          <a:p>
            <a:r>
              <a:rPr lang="en-US" dirty="0" err="1"/>
              <a:t>Podešavanje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B45B13-AB7A-5741-82FD-BF4AA1F43E94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Pristup </a:t>
            </a:r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Jenkins</a:t>
            </a:r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-u na lokalnoj mašini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10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E75118-8817-DA4D-AC17-8AB7875A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08"/>
            <a:ext cx="12191999" cy="1025980"/>
          </a:xfrm>
        </p:spPr>
        <p:txBody>
          <a:bodyPr/>
          <a:lstStyle/>
          <a:p>
            <a:r>
              <a:rPr lang="en-US" dirty="0"/>
              <a:t>Pipeline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9FFE5F-E408-6941-8E01-0748D33B19E5}"/>
              </a:ext>
            </a:extLst>
          </p:cNvPr>
          <p:cNvGrpSpPr/>
          <p:nvPr/>
        </p:nvGrpSpPr>
        <p:grpSpPr>
          <a:xfrm>
            <a:off x="1774006" y="2556869"/>
            <a:ext cx="8643988" cy="3162809"/>
            <a:chOff x="1918971" y="2501114"/>
            <a:chExt cx="8643988" cy="3162809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183A6822-BD6E-B846-BE27-C45389C64C93}"/>
                </a:ext>
              </a:extLst>
            </p:cNvPr>
            <p:cNvSpPr txBox="1">
              <a:spLocks/>
            </p:cNvSpPr>
            <p:nvPr/>
          </p:nvSpPr>
          <p:spPr>
            <a:xfrm>
              <a:off x="1918971" y="2647713"/>
              <a:ext cx="4077117" cy="21544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n-US" sz="1600" b="0" kern="1200" cap="none" baseline="0" dirty="0" smtClean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2857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Clr>
                  <a:schemeClr val="tx1"/>
                </a:buClr>
              </a:pPr>
              <a:r>
                <a:rPr lang="en-GB" sz="1400" b="1" dirty="0">
                  <a:latin typeface="+mn-lt"/>
                  <a:cs typeface="Consolas" panose="020B0609020204030204" pitchFamily="49" charset="0"/>
                </a:rPr>
                <a:t>Jenkinsfile (Scripted Pipeline)</a:t>
              </a:r>
            </a:p>
            <a:p>
              <a:pPr>
                <a:spcBef>
                  <a:spcPts val="0"/>
                </a:spcBef>
                <a:buClr>
                  <a:schemeClr val="tx1"/>
                </a:buClr>
              </a:pPr>
              <a:endParaRPr lang="en-GB" sz="1400" b="1" dirty="0">
                <a:latin typeface="+mn-lt"/>
                <a:cs typeface="Consolas" panose="020B0609020204030204" pitchFamily="49" charset="0"/>
              </a:endParaRPr>
            </a:p>
            <a:p>
              <a:pPr>
                <a:spcBef>
                  <a:spcPts val="0"/>
                </a:spcBef>
                <a:buClr>
                  <a:schemeClr val="tx1"/>
                </a:buClr>
              </a:pPr>
              <a:r>
                <a:rPr lang="en-GB" sz="1400" dirty="0">
                  <a:solidFill>
                    <a:srgbClr val="7F878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/* Requires the Docker Pipeline plugin */</a:t>
              </a:r>
            </a:p>
            <a:p>
              <a:pPr>
                <a:spcBef>
                  <a:spcPts val="0"/>
                </a:spcBef>
                <a:buClr>
                  <a:schemeClr val="tx1"/>
                </a:buClr>
              </a:pP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node('</a:t>
              </a:r>
              <a:r>
                <a:rPr lang="en-GB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docker</a:t>
              </a: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') {</a:t>
              </a:r>
            </a:p>
            <a:p>
              <a:pPr>
                <a:spcBef>
                  <a:spcPts val="0"/>
                </a:spcBef>
                <a:buClr>
                  <a:schemeClr val="tx1"/>
                </a:buClr>
              </a:pP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checkout </a:t>
              </a:r>
              <a:r>
                <a:rPr lang="en-GB" sz="1400" dirty="0" err="1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scm</a:t>
              </a:r>
              <a:endParaRPr lang="en-GB" sz="1400" dirty="0">
                <a:solidFill>
                  <a:srgbClr val="48535A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>
                <a:spcBef>
                  <a:spcPts val="0"/>
                </a:spcBef>
                <a:buClr>
                  <a:schemeClr val="tx1"/>
                </a:buClr>
              </a:pP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stage('</a:t>
              </a:r>
              <a:r>
                <a:rPr lang="en-GB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Build</a:t>
              </a: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') {</a:t>
              </a:r>
            </a:p>
            <a:p>
              <a:pPr>
                <a:spcBef>
                  <a:spcPts val="0"/>
                </a:spcBef>
                <a:buClr>
                  <a:schemeClr val="tx1"/>
                </a:buClr>
              </a:pP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GB" sz="1400" dirty="0" err="1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docker.image</a:t>
              </a: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('</a:t>
              </a:r>
              <a:r>
                <a:rPr lang="en-GB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maven:3.6.3</a:t>
              </a: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').inside {</a:t>
              </a:r>
            </a:p>
            <a:p>
              <a:pPr>
                <a:spcBef>
                  <a:spcPts val="0"/>
                </a:spcBef>
                <a:buClr>
                  <a:schemeClr val="tx1"/>
                </a:buClr>
              </a:pP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</a:t>
              </a:r>
              <a:r>
                <a:rPr lang="en-GB" sz="1400" dirty="0" err="1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sh</a:t>
              </a: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'</a:t>
              </a:r>
              <a:r>
                <a:rPr lang="en-GB" sz="1400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mvn</a:t>
              </a:r>
              <a:r>
                <a:rPr lang="en-GB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--version</a:t>
              </a: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'</a:t>
              </a:r>
            </a:p>
            <a:p>
              <a:pPr>
                <a:spcBef>
                  <a:spcPts val="0"/>
                </a:spcBef>
                <a:buClr>
                  <a:schemeClr val="tx1"/>
                </a:buClr>
              </a:pP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}</a:t>
              </a:r>
            </a:p>
            <a:p>
              <a:pPr>
                <a:spcBef>
                  <a:spcPts val="0"/>
                </a:spcBef>
                <a:buClr>
                  <a:schemeClr val="tx1"/>
                </a:buClr>
              </a:pP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D5775A90-09A0-2D4E-91AD-46AB449CA279}"/>
                </a:ext>
              </a:extLst>
            </p:cNvPr>
            <p:cNvSpPr txBox="1">
              <a:spLocks/>
            </p:cNvSpPr>
            <p:nvPr/>
          </p:nvSpPr>
          <p:spPr>
            <a:xfrm>
              <a:off x="6766932" y="2647713"/>
              <a:ext cx="3796027" cy="30162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n-US" sz="1600" b="0" kern="1200" cap="none" baseline="0" dirty="0" smtClean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2857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Clr>
                  <a:schemeClr val="tx1"/>
                </a:buClr>
              </a:pPr>
              <a:r>
                <a:rPr lang="en-GB" sz="1400" b="1" dirty="0">
                  <a:latin typeface="+mn-lt"/>
                  <a:cs typeface="Consolas" panose="020B0609020204030204" pitchFamily="49" charset="0"/>
                </a:rPr>
                <a:t>Jenkinsfile (Declarative Pipeline)</a:t>
              </a:r>
            </a:p>
            <a:p>
              <a:pPr>
                <a:spcBef>
                  <a:spcPts val="0"/>
                </a:spcBef>
                <a:buClr>
                  <a:schemeClr val="tx1"/>
                </a:buClr>
              </a:pPr>
              <a:endParaRPr lang="en-GB" sz="1400" b="1" dirty="0">
                <a:latin typeface="+mn-lt"/>
                <a:cs typeface="Consolas" panose="020B0609020204030204" pitchFamily="49" charset="0"/>
              </a:endParaRPr>
            </a:p>
            <a:p>
              <a:pPr>
                <a:spcBef>
                  <a:spcPts val="0"/>
                </a:spcBef>
                <a:buClr>
                  <a:schemeClr val="tx1"/>
                </a:buClr>
              </a:pP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pipeline {</a:t>
              </a:r>
            </a:p>
            <a:p>
              <a:pPr>
                <a:spcBef>
                  <a:spcPts val="0"/>
                </a:spcBef>
                <a:buClr>
                  <a:schemeClr val="tx1"/>
                </a:buClr>
              </a:pP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agent {</a:t>
              </a:r>
            </a:p>
            <a:p>
              <a:pPr>
                <a:spcBef>
                  <a:spcPts val="0"/>
                </a:spcBef>
                <a:buClr>
                  <a:schemeClr val="tx1"/>
                </a:buClr>
              </a:pP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docker { image </a:t>
              </a:r>
              <a:r>
                <a:rPr lang="en-GB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'maven:3.6.3</a:t>
              </a: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' }</a:t>
              </a:r>
            </a:p>
            <a:p>
              <a:pPr>
                <a:spcBef>
                  <a:spcPts val="0"/>
                </a:spcBef>
                <a:buClr>
                  <a:schemeClr val="tx1"/>
                </a:buClr>
              </a:pP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}</a:t>
              </a:r>
            </a:p>
            <a:p>
              <a:pPr>
                <a:spcBef>
                  <a:spcPts val="0"/>
                </a:spcBef>
                <a:buClr>
                  <a:schemeClr val="tx1"/>
                </a:buClr>
              </a:pP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stages {</a:t>
              </a:r>
            </a:p>
            <a:p>
              <a:pPr>
                <a:spcBef>
                  <a:spcPts val="0"/>
                </a:spcBef>
                <a:buClr>
                  <a:schemeClr val="tx1"/>
                </a:buClr>
              </a:pP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stage('</a:t>
              </a:r>
              <a:r>
                <a:rPr lang="en-GB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Build</a:t>
              </a: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') {</a:t>
              </a:r>
            </a:p>
            <a:p>
              <a:pPr>
                <a:spcBef>
                  <a:spcPts val="0"/>
                </a:spcBef>
                <a:buClr>
                  <a:schemeClr val="tx1"/>
                </a:buClr>
              </a:pP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steps {</a:t>
              </a:r>
            </a:p>
            <a:p>
              <a:pPr>
                <a:spcBef>
                  <a:spcPts val="0"/>
                </a:spcBef>
                <a:buClr>
                  <a:schemeClr val="tx1"/>
                </a:buClr>
              </a:pP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  </a:t>
              </a:r>
              <a:r>
                <a:rPr lang="en-GB" sz="1400" dirty="0" err="1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sh</a:t>
              </a: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'</a:t>
              </a:r>
              <a:r>
                <a:rPr lang="en-GB" sz="1400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mvn</a:t>
              </a:r>
              <a:r>
                <a:rPr lang="en-GB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--version</a:t>
              </a: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'</a:t>
              </a:r>
            </a:p>
            <a:p>
              <a:pPr>
                <a:spcBef>
                  <a:spcPts val="0"/>
                </a:spcBef>
                <a:buClr>
                  <a:schemeClr val="tx1"/>
                </a:buClr>
              </a:pP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}</a:t>
              </a:r>
            </a:p>
            <a:p>
              <a:pPr>
                <a:spcBef>
                  <a:spcPts val="0"/>
                </a:spcBef>
                <a:buClr>
                  <a:schemeClr val="tx1"/>
                </a:buClr>
              </a:pP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}</a:t>
              </a:r>
            </a:p>
            <a:p>
              <a:pPr>
                <a:spcBef>
                  <a:spcPts val="0"/>
                </a:spcBef>
                <a:buClr>
                  <a:schemeClr val="tx1"/>
                </a:buClr>
              </a:pP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}</a:t>
              </a:r>
            </a:p>
            <a:p>
              <a:pPr>
                <a:spcBef>
                  <a:spcPts val="0"/>
                </a:spcBef>
                <a:buClr>
                  <a:schemeClr val="tx1"/>
                </a:buClr>
              </a:pPr>
              <a:r>
                <a:rPr lang="en-GB" sz="1400" dirty="0">
                  <a:solidFill>
                    <a:srgbClr val="48535A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1FC4556-4759-5A41-9A92-0AFE78F6446C}"/>
                </a:ext>
              </a:extLst>
            </p:cNvPr>
            <p:cNvCxnSpPr/>
            <p:nvPr/>
          </p:nvCxnSpPr>
          <p:spPr>
            <a:xfrm flipV="1">
              <a:off x="6330963" y="2501114"/>
              <a:ext cx="0" cy="3162809"/>
            </a:xfrm>
            <a:prstGeom prst="line">
              <a:avLst/>
            </a:prstGeom>
            <a:ln w="25400" cap="flat" cmpd="sng" algn="ctr">
              <a:solidFill>
                <a:schemeClr val="accent4">
                  <a:alpha val="37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44B6D05-65E6-7340-B702-8CC90B0944CA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Scripted</a:t>
            </a:r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vs</a:t>
            </a:r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Declarative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121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103972" y="2543582"/>
            <a:ext cx="5742878" cy="2908489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Declarative Pipeline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nov</a:t>
            </a:r>
            <a:r>
              <a:rPr lang="en-US" dirty="0"/>
              <a:t> Jenkins Pipeline </a:t>
            </a:r>
            <a:r>
              <a:rPr lang="en-US" dirty="0" err="1"/>
              <a:t>dodatak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nudi</a:t>
            </a:r>
            <a:r>
              <a:rPr lang="en-US" dirty="0"/>
              <a:t> </a:t>
            </a:r>
            <a:r>
              <a:rPr lang="en-US" dirty="0" err="1"/>
              <a:t>pojednostavljenu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fleksibilniju</a:t>
            </a:r>
            <a:r>
              <a:rPr lang="en-US" dirty="0"/>
              <a:t> </a:t>
            </a:r>
            <a:r>
              <a:rPr lang="en-US" dirty="0" err="1"/>
              <a:t>sintaksu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postojećim</a:t>
            </a:r>
            <a:r>
              <a:rPr lang="en-US" dirty="0"/>
              <a:t> Pipeline pod </a:t>
            </a:r>
            <a:r>
              <a:rPr lang="en-US" dirty="0" err="1"/>
              <a:t>sistemom</a:t>
            </a:r>
            <a:endParaRPr lang="en-US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Uvodi</a:t>
            </a:r>
            <a:r>
              <a:rPr lang="en-US" dirty="0"/>
              <a:t> </a:t>
            </a:r>
            <a:r>
              <a:rPr lang="en-US" dirty="0" err="1"/>
              <a:t>standarde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pisanje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definisanje</a:t>
            </a:r>
            <a:r>
              <a:rPr lang="en-US" dirty="0"/>
              <a:t> Pipeline-ova, primer:</a:t>
            </a:r>
          </a:p>
          <a:p>
            <a:pPr marL="571500" lvl="1">
              <a:lnSpc>
                <a:spcPct val="100000"/>
              </a:lnSpc>
              <a:buClr>
                <a:schemeClr val="tx1"/>
              </a:buClr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Svi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validni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Deklarativni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Pipeline-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ovi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moraju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nalaziti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unutar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pipeline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bloka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>
              <a:lnSpc>
                <a:spcPct val="100000"/>
              </a:lnSpc>
              <a:buClr>
                <a:schemeClr val="tx1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koristi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se ”;”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razdvajanje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iskaza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>
              <a:lnSpc>
                <a:spcPct val="100000"/>
              </a:lnSpc>
              <a:buClr>
                <a:schemeClr val="tx1"/>
              </a:buClr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Svaki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iskaz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mora da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svojoj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liniji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>
              <a:lnSpc>
                <a:spcPct val="100000"/>
              </a:lnSpc>
              <a:buClr>
                <a:schemeClr val="tx1"/>
              </a:buClr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Blokovi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moraju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sadržati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Sekcije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Direktive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Korake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iskaze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dodeljivanja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E75118-8817-DA4D-AC17-8AB7875A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08"/>
            <a:ext cx="12191999" cy="1025980"/>
          </a:xfrm>
        </p:spPr>
        <p:txBody>
          <a:bodyPr/>
          <a:lstStyle/>
          <a:p>
            <a:r>
              <a:rPr lang="en-US" dirty="0"/>
              <a:t>Pipeline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850877-F143-3145-87A4-B68974339A47}"/>
              </a:ext>
            </a:extLst>
          </p:cNvPr>
          <p:cNvSpPr txBox="1">
            <a:spLocks/>
          </p:cNvSpPr>
          <p:nvPr/>
        </p:nvSpPr>
        <p:spPr>
          <a:xfrm>
            <a:off x="7391401" y="2703468"/>
            <a:ext cx="3796027" cy="301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GB" sz="1400" b="1" dirty="0">
                <a:latin typeface="+mn-lt"/>
                <a:cs typeface="Consolas" panose="020B0609020204030204" pitchFamily="49" charset="0"/>
              </a:rPr>
              <a:t>Jenkinsfile (Declarative Pipeline)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en-GB" sz="1400" b="1" dirty="0">
              <a:latin typeface="+mn-lt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GB" sz="1400" dirty="0">
                <a:solidFill>
                  <a:srgbClr val="48535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pipeline {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GB" sz="1400" dirty="0">
                <a:solidFill>
                  <a:srgbClr val="48535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agent {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GB" sz="1400" dirty="0">
                <a:solidFill>
                  <a:srgbClr val="48535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docker { image </a:t>
            </a:r>
            <a:r>
              <a:rPr lang="en-GB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'maven:3.6.3</a:t>
            </a:r>
            <a:r>
              <a:rPr lang="en-GB" sz="1400" dirty="0">
                <a:solidFill>
                  <a:srgbClr val="48535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}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GB" sz="1400" dirty="0">
                <a:solidFill>
                  <a:srgbClr val="48535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GB" sz="1400" dirty="0">
                <a:solidFill>
                  <a:srgbClr val="48535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stages {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GB" sz="1400" dirty="0">
                <a:solidFill>
                  <a:srgbClr val="48535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stage('</a:t>
            </a:r>
            <a:r>
              <a:rPr lang="en-GB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</a:t>
            </a:r>
            <a:r>
              <a:rPr lang="en-GB" sz="1400" dirty="0">
                <a:solidFill>
                  <a:srgbClr val="48535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') {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GB" sz="1400" dirty="0">
                <a:solidFill>
                  <a:srgbClr val="48535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steps {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GB" sz="1400" dirty="0">
                <a:solidFill>
                  <a:srgbClr val="48535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GB" sz="1400" dirty="0" err="1">
                <a:solidFill>
                  <a:srgbClr val="48535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</a:t>
            </a:r>
            <a:r>
              <a:rPr lang="en-GB" sz="1400" dirty="0">
                <a:solidFill>
                  <a:srgbClr val="48535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'</a:t>
            </a:r>
            <a:r>
              <a:rPr lang="en-GB" sz="1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GB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--version</a:t>
            </a:r>
            <a:r>
              <a:rPr lang="en-GB" sz="1400" dirty="0">
                <a:solidFill>
                  <a:srgbClr val="48535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GB" sz="1400" dirty="0">
                <a:solidFill>
                  <a:srgbClr val="48535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}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GB" sz="1400" dirty="0">
                <a:solidFill>
                  <a:srgbClr val="48535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GB" sz="1400" dirty="0">
                <a:solidFill>
                  <a:srgbClr val="48535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GB" sz="1400" dirty="0">
                <a:solidFill>
                  <a:srgbClr val="48535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FCF6FF-5C38-A943-B129-685BDFD52945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Deklarativna </a:t>
            </a:r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Pipeline</a:t>
            </a:r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Skripta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18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166645" y="2453268"/>
            <a:ext cx="7716391" cy="2610971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Pipeline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definisati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web UI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“</a:t>
            </a:r>
            <a:r>
              <a:rPr lang="en-US" dirty="0" err="1"/>
              <a:t>Jenkinsfile</a:t>
            </a:r>
            <a:r>
              <a:rPr lang="en-US" dirty="0"/>
              <a:t>” </a:t>
            </a:r>
            <a:r>
              <a:rPr lang="en-US" dirty="0" err="1"/>
              <a:t>skripte</a:t>
            </a:r>
            <a:endParaRPr lang="en-US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Komplikovaniji</a:t>
            </a:r>
            <a:r>
              <a:rPr lang="en-US" dirty="0"/>
              <a:t> Pipeline-</a:t>
            </a:r>
            <a:r>
              <a:rPr lang="en-US" dirty="0" err="1"/>
              <a:t>ovi</a:t>
            </a:r>
            <a:r>
              <a:rPr lang="en-US" dirty="0"/>
              <a:t> se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pišu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održavaju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UI “Script” polje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unos</a:t>
            </a:r>
            <a:endParaRPr lang="en-US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Dobra </a:t>
            </a:r>
            <a:r>
              <a:rPr lang="en-US" dirty="0" err="1"/>
              <a:t>praksa</a:t>
            </a:r>
            <a:r>
              <a:rPr lang="en-US" dirty="0"/>
              <a:t> </a:t>
            </a:r>
            <a:r>
              <a:rPr lang="en-US" dirty="0" err="1"/>
              <a:t>jeste</a:t>
            </a:r>
            <a:r>
              <a:rPr lang="en-US" dirty="0"/>
              <a:t> da se Pipeline </a:t>
            </a:r>
            <a:r>
              <a:rPr lang="en-US" dirty="0" err="1"/>
              <a:t>skripte</a:t>
            </a:r>
            <a:r>
              <a:rPr lang="en-US" dirty="0"/>
              <a:t> </a:t>
            </a:r>
            <a:r>
              <a:rPr lang="en-US" dirty="0" err="1"/>
              <a:t>čuvaju</a:t>
            </a:r>
            <a:r>
              <a:rPr lang="en-US" dirty="0"/>
              <a:t> u </a:t>
            </a:r>
            <a:r>
              <a:rPr lang="en-US" dirty="0" err="1"/>
              <a:t>samom</a:t>
            </a:r>
            <a:r>
              <a:rPr lang="en-US" dirty="0"/>
              <a:t> </a:t>
            </a:r>
            <a:r>
              <a:rPr lang="en-US" dirty="0" err="1"/>
              <a:t>repozitorijumu</a:t>
            </a:r>
            <a:r>
              <a:rPr lang="en-US" dirty="0"/>
              <a:t> </a:t>
            </a:r>
            <a:r>
              <a:rPr lang="en-US" dirty="0" err="1"/>
              <a:t>projketa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kojim</a:t>
            </a:r>
            <a:r>
              <a:rPr lang="en-US" dirty="0"/>
              <a:t> </a:t>
            </a:r>
            <a:r>
              <a:rPr lang="en-US" dirty="0" err="1"/>
              <a:t>operišu</a:t>
            </a:r>
            <a:endParaRPr lang="en-US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Jenkinsfile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plain-text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definiciju</a:t>
            </a:r>
            <a:r>
              <a:rPr lang="en-US" dirty="0"/>
              <a:t> Jenkins Pipeline-a.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 err="1"/>
              <a:t>Postoji</a:t>
            </a:r>
            <a:r>
              <a:rPr lang="en-US" sz="1600" dirty="0"/>
              <a:t> </a:t>
            </a:r>
            <a:r>
              <a:rPr lang="en-US" sz="1600" dirty="0" err="1"/>
              <a:t>porška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pisanje</a:t>
            </a:r>
            <a:r>
              <a:rPr lang="en-US" sz="1600" dirty="0"/>
              <a:t> Pipeline-ova </a:t>
            </a:r>
            <a:r>
              <a:rPr lang="en-US" sz="1600" dirty="0" err="1"/>
              <a:t>kod</a:t>
            </a:r>
            <a:r>
              <a:rPr lang="en-US" sz="1600" dirty="0"/>
              <a:t> </a:t>
            </a:r>
            <a:r>
              <a:rPr lang="en-US" sz="1600" dirty="0" err="1"/>
              <a:t>svakog</a:t>
            </a:r>
            <a:r>
              <a:rPr lang="en-US" sz="1600" dirty="0"/>
              <a:t> </a:t>
            </a:r>
            <a:r>
              <a:rPr lang="en-US" sz="1600" dirty="0" err="1"/>
              <a:t>popularnijeg</a:t>
            </a:r>
            <a:r>
              <a:rPr lang="en-US" dirty="0"/>
              <a:t> IDE-a: </a:t>
            </a:r>
            <a:r>
              <a:rPr lang="en-US" dirty="0">
                <a:hlinkClick r:id="rId3"/>
              </a:rPr>
              <a:t>https://www.jenkins.io/doc/book/pipeline/development/</a:t>
            </a:r>
            <a:endParaRPr lang="en-US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E75118-8817-DA4D-AC17-8AB7875A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08"/>
            <a:ext cx="12191999" cy="1025980"/>
          </a:xfrm>
        </p:spPr>
        <p:txBody>
          <a:bodyPr/>
          <a:lstStyle/>
          <a:p>
            <a:r>
              <a:rPr lang="en-US" dirty="0"/>
              <a:t>Build Java </a:t>
            </a:r>
            <a:r>
              <a:rPr lang="en-US" dirty="0" err="1"/>
              <a:t>Projekta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B746B-9DB8-B14B-B839-3AF813E4C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761" y="3123204"/>
            <a:ext cx="1142857" cy="1142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B50F32-5971-9943-A7D9-263F4B6A88F6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Jenkinsfile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05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619468" y="1697489"/>
            <a:ext cx="8953062" cy="4597221"/>
          </a:xfrm>
        </p:spPr>
        <p:txBody>
          <a:bodyPr/>
          <a:lstStyle/>
          <a:p>
            <a:pPr marL="342900" indent="-342900">
              <a:lnSpc>
                <a:spcPts val="18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1400" dirty="0"/>
              <a:t>Da bi se Jenkins </a:t>
            </a:r>
            <a:r>
              <a:rPr lang="en-US" sz="1400" dirty="0" err="1"/>
              <a:t>izkonfigurisao</a:t>
            </a:r>
            <a:r>
              <a:rPr lang="en-US" sz="1400" dirty="0"/>
              <a:t> </a:t>
            </a:r>
            <a:r>
              <a:rPr lang="en-US" sz="1400" dirty="0" err="1"/>
              <a:t>kako</a:t>
            </a:r>
            <a:r>
              <a:rPr lang="en-US" sz="1400" dirty="0"/>
              <a:t> bi </a:t>
            </a:r>
            <a:r>
              <a:rPr lang="en-US" sz="1400" dirty="0" err="1"/>
              <a:t>mogao</a:t>
            </a:r>
            <a:r>
              <a:rPr lang="en-US" sz="1400" dirty="0"/>
              <a:t> da </a:t>
            </a:r>
            <a:r>
              <a:rPr lang="en-US" sz="1400" dirty="0" err="1"/>
              <a:t>dohvati</a:t>
            </a:r>
            <a:r>
              <a:rPr lang="en-US" sz="1400" dirty="0"/>
              <a:t> </a:t>
            </a:r>
            <a:r>
              <a:rPr lang="en-US" sz="1400" dirty="0" err="1"/>
              <a:t>kod</a:t>
            </a:r>
            <a:r>
              <a:rPr lang="en-US" sz="1400" dirty="0"/>
              <a:t> </a:t>
            </a:r>
            <a:r>
              <a:rPr lang="en-US" sz="1400" dirty="0" err="1"/>
              <a:t>sa</a:t>
            </a:r>
            <a:r>
              <a:rPr lang="en-US" sz="1400" dirty="0"/>
              <a:t> </a:t>
            </a:r>
            <a:r>
              <a:rPr lang="en-US" sz="1400" dirty="0" err="1"/>
              <a:t>repozitorijuma</a:t>
            </a:r>
            <a:r>
              <a:rPr lang="en-US" sz="1400" dirty="0"/>
              <a:t>, </a:t>
            </a:r>
            <a:r>
              <a:rPr lang="en-US" sz="1400" dirty="0" err="1"/>
              <a:t>prvo</a:t>
            </a:r>
            <a:r>
              <a:rPr lang="en-US" sz="1400" dirty="0"/>
              <a:t> </a:t>
            </a:r>
            <a:r>
              <a:rPr lang="en-US" sz="1400" dirty="0" err="1"/>
              <a:t>morate</a:t>
            </a:r>
            <a:r>
              <a:rPr lang="en-US" sz="1400" dirty="0"/>
              <a:t> </a:t>
            </a:r>
            <a:r>
              <a:rPr lang="en-US" sz="1400" dirty="0" err="1"/>
              <a:t>podesiti</a:t>
            </a:r>
            <a:r>
              <a:rPr lang="en-US" sz="1400" dirty="0"/>
              <a:t> SSH </a:t>
            </a:r>
            <a:r>
              <a:rPr lang="en-US" sz="1400" dirty="0" err="1"/>
              <a:t>ključ</a:t>
            </a:r>
            <a:r>
              <a:rPr lang="en-US" sz="1400" dirty="0"/>
              <a:t> </a:t>
            </a:r>
            <a:r>
              <a:rPr lang="en-US" sz="1400" dirty="0" err="1"/>
              <a:t>koji</a:t>
            </a:r>
            <a:r>
              <a:rPr lang="en-US" sz="1400" dirty="0"/>
              <a:t> </a:t>
            </a:r>
            <a:r>
              <a:rPr lang="en-US" sz="1400" dirty="0" err="1"/>
              <a:t>koristite</a:t>
            </a:r>
            <a:r>
              <a:rPr lang="en-US" sz="1400" dirty="0"/>
              <a:t> </a:t>
            </a:r>
            <a:r>
              <a:rPr lang="en-US" sz="1400" dirty="0" err="1"/>
              <a:t>za</a:t>
            </a:r>
            <a:r>
              <a:rPr lang="en-US" sz="1400" dirty="0"/>
              <a:t> </a:t>
            </a:r>
            <a:r>
              <a:rPr lang="en-US" sz="1400" dirty="0" err="1"/>
              <a:t>dohvatanje</a:t>
            </a:r>
            <a:r>
              <a:rPr lang="en-US" sz="1400" dirty="0"/>
              <a:t> </a:t>
            </a:r>
            <a:r>
              <a:rPr lang="en-US" sz="1400" dirty="0" err="1"/>
              <a:t>koda</a:t>
            </a:r>
            <a:r>
              <a:rPr lang="en-US" sz="1400" dirty="0"/>
              <a:t>, </a:t>
            </a:r>
            <a:r>
              <a:rPr lang="en-US" sz="1400" dirty="0" err="1"/>
              <a:t>unutar</a:t>
            </a:r>
            <a:r>
              <a:rPr lang="en-US" sz="1400" dirty="0"/>
              <a:t> Jenkins </a:t>
            </a:r>
            <a:r>
              <a:rPr lang="en-US" sz="1400" dirty="0" err="1"/>
              <a:t>kredencijala</a:t>
            </a:r>
            <a:r>
              <a:rPr lang="en-US" sz="1400" dirty="0"/>
              <a:t>:</a:t>
            </a:r>
          </a:p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1400" dirty="0"/>
              <a:t>Manage Jenkins </a:t>
            </a:r>
            <a:r>
              <a:rPr lang="en-US" sz="1400" dirty="0">
                <a:solidFill>
                  <a:srgbClr val="FF0000"/>
                </a:solidFill>
              </a:rPr>
              <a:t>&gt;</a:t>
            </a:r>
            <a:r>
              <a:rPr lang="en-US" sz="1400" dirty="0"/>
              <a:t> Manage Credentials </a:t>
            </a:r>
            <a:r>
              <a:rPr lang="en-US" sz="1400" dirty="0">
                <a:solidFill>
                  <a:srgbClr val="FF0000"/>
                </a:solidFill>
              </a:rPr>
              <a:t>&gt;</a:t>
            </a:r>
            <a:r>
              <a:rPr lang="en-US" sz="1400" dirty="0"/>
              <a:t> Jenkins </a:t>
            </a:r>
            <a:r>
              <a:rPr lang="en-US" sz="1400" dirty="0">
                <a:solidFill>
                  <a:srgbClr val="FF0000"/>
                </a:solidFill>
              </a:rPr>
              <a:t>&gt;</a:t>
            </a:r>
            <a:r>
              <a:rPr lang="en-US" sz="1400" dirty="0"/>
              <a:t> Global credentials </a:t>
            </a:r>
            <a:r>
              <a:rPr lang="en-US" sz="1400" dirty="0">
                <a:solidFill>
                  <a:srgbClr val="FF0000"/>
                </a:solidFill>
              </a:rPr>
              <a:t>&gt;</a:t>
            </a:r>
            <a:r>
              <a:rPr lang="en-US" sz="1400" dirty="0"/>
              <a:t> Add Credentials</a:t>
            </a:r>
          </a:p>
          <a:p>
            <a:pPr marL="342900" indent="-342900">
              <a:lnSpc>
                <a:spcPts val="18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1400" dirty="0"/>
              <a:t>Ili </a:t>
            </a:r>
            <a:r>
              <a:rPr lang="en-US" sz="1400" dirty="0" err="1"/>
              <a:t>izabrati</a:t>
            </a:r>
            <a:r>
              <a:rPr lang="en-US" sz="1400" dirty="0"/>
              <a:t> Username/Password </a:t>
            </a:r>
            <a:r>
              <a:rPr lang="en-US" sz="1400" dirty="0" err="1"/>
              <a:t>opciju</a:t>
            </a:r>
            <a:r>
              <a:rPr lang="en-US" sz="1400" dirty="0"/>
              <a:t> (</a:t>
            </a:r>
            <a:r>
              <a:rPr lang="en-US" sz="1400" u="sng" dirty="0" err="1"/>
              <a:t>end.test.materials@gmail.com</a:t>
            </a:r>
            <a:r>
              <a:rPr lang="en-US" sz="1400" u="sng" dirty="0"/>
              <a:t>/</a:t>
            </a:r>
            <a:r>
              <a:rPr lang="en-US" sz="1400" dirty="0"/>
              <a:t>TestMaterials1!</a:t>
            </a:r>
          </a:p>
          <a:p>
            <a:pPr marL="342900" indent="-342900">
              <a:lnSpc>
                <a:spcPts val="18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1400" dirty="0"/>
              <a:t>)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izabrati</a:t>
            </a:r>
            <a:r>
              <a:rPr lang="en-US" sz="1400" dirty="0"/>
              <a:t> “SSH Username with private key”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unesite</a:t>
            </a:r>
            <a:r>
              <a:rPr lang="en-US" sz="1400" dirty="0"/>
              <a:t> </a:t>
            </a:r>
            <a:r>
              <a:rPr lang="en-US" sz="1400" dirty="0" err="1"/>
              <a:t>sadržaj</a:t>
            </a:r>
            <a:r>
              <a:rPr lang="en-US" sz="1400" dirty="0"/>
              <a:t> </a:t>
            </a:r>
            <a:r>
              <a:rPr lang="en-US" sz="1400" dirty="0" err="1"/>
              <a:t>vašeg</a:t>
            </a:r>
            <a:r>
              <a:rPr lang="en-US" sz="1400" dirty="0"/>
              <a:t> </a:t>
            </a:r>
            <a:r>
              <a:rPr lang="en-US" sz="1400" dirty="0" err="1"/>
              <a:t>privatnog</a:t>
            </a:r>
            <a:r>
              <a:rPr lang="en-US" sz="1400" dirty="0"/>
              <a:t> </a:t>
            </a:r>
            <a:r>
              <a:rPr lang="en-US" sz="1400" dirty="0" err="1"/>
              <a:t>ključa</a:t>
            </a:r>
            <a:r>
              <a:rPr lang="en-US" sz="1400" dirty="0"/>
              <a:t> </a:t>
            </a:r>
            <a:r>
              <a:rPr lang="en-US" sz="1400" dirty="0" err="1"/>
              <a:t>direktno</a:t>
            </a:r>
            <a:r>
              <a:rPr lang="en-US" sz="1400" dirty="0"/>
              <a:t> </a:t>
            </a:r>
            <a:r>
              <a:rPr lang="en-US" sz="1400" dirty="0" err="1"/>
              <a:t>kroz</a:t>
            </a:r>
            <a:r>
              <a:rPr lang="en-US" sz="1400" dirty="0"/>
              <a:t> Jenkins UI.</a:t>
            </a:r>
          </a:p>
          <a:p>
            <a:pPr marL="342900" indent="-342900">
              <a:lnSpc>
                <a:spcPts val="18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1400" dirty="0" err="1"/>
              <a:t>Zatim</a:t>
            </a:r>
            <a:r>
              <a:rPr lang="en-US" sz="1400" dirty="0"/>
              <a:t>, u </a:t>
            </a:r>
            <a:r>
              <a:rPr lang="en-US" sz="1400" dirty="0" err="1"/>
              <a:t>glavnom</a:t>
            </a:r>
            <a:r>
              <a:rPr lang="en-US" sz="1400" dirty="0"/>
              <a:t> </a:t>
            </a:r>
            <a:r>
              <a:rPr lang="en-US" sz="1400" dirty="0" err="1"/>
              <a:t>meniju</a:t>
            </a:r>
            <a:r>
              <a:rPr lang="en-US" sz="1400" dirty="0"/>
              <a:t> </a:t>
            </a:r>
            <a:r>
              <a:rPr lang="en-US" sz="1400" dirty="0" err="1"/>
              <a:t>izaberite</a:t>
            </a:r>
            <a:r>
              <a:rPr lang="en-US" sz="1400" dirty="0"/>
              <a:t>:</a:t>
            </a:r>
          </a:p>
          <a:p>
            <a:pPr marL="943200" lvl="2">
              <a:lnSpc>
                <a:spcPct val="200000"/>
              </a:lnSpc>
              <a:buClr>
                <a:schemeClr val="tx1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New Item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Samsara UI test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Freestyle project (Ili Pipeline)</a:t>
            </a:r>
          </a:p>
          <a:p>
            <a:pPr marL="342900" indent="-342900">
              <a:lnSpc>
                <a:spcPts val="18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1400" dirty="0" err="1"/>
              <a:t>Ime</a:t>
            </a:r>
            <a:r>
              <a:rPr lang="en-US" sz="1400" dirty="0"/>
              <a:t> </a:t>
            </a:r>
            <a:r>
              <a:rPr lang="en-US" sz="1400" dirty="0" err="1"/>
              <a:t>projekta</a:t>
            </a:r>
            <a:r>
              <a:rPr lang="en-US" sz="1400" dirty="0"/>
              <a:t> bi </a:t>
            </a:r>
            <a:r>
              <a:rPr lang="en-US" sz="1400" dirty="0" err="1"/>
              <a:t>trebalo</a:t>
            </a:r>
            <a:r>
              <a:rPr lang="en-US" sz="1400" dirty="0"/>
              <a:t> </a:t>
            </a:r>
            <a:r>
              <a:rPr lang="en-US" sz="1400" dirty="0" err="1"/>
              <a:t>pisati</a:t>
            </a:r>
            <a:r>
              <a:rPr lang="en-US" sz="1400" dirty="0"/>
              <a:t> </a:t>
            </a:r>
            <a:r>
              <a:rPr lang="en-US" sz="1400" dirty="0" err="1"/>
              <a:t>malim</a:t>
            </a:r>
            <a:r>
              <a:rPr lang="en-US" sz="1400" dirty="0"/>
              <a:t> </a:t>
            </a:r>
            <a:r>
              <a:rPr lang="en-US" sz="1400" dirty="0" err="1"/>
              <a:t>slovima</a:t>
            </a:r>
            <a:r>
              <a:rPr lang="en-US" sz="1400" dirty="0"/>
              <a:t>, </a:t>
            </a:r>
            <a:r>
              <a:rPr lang="en-US" sz="1400" dirty="0" err="1"/>
              <a:t>goristeći</a:t>
            </a:r>
            <a:r>
              <a:rPr lang="en-US" sz="1400" dirty="0"/>
              <a:t> </a:t>
            </a:r>
            <a:r>
              <a:rPr lang="en-US" sz="1400" dirty="0" err="1"/>
              <a:t>crtice</a:t>
            </a:r>
            <a:r>
              <a:rPr lang="en-US" sz="1400" dirty="0"/>
              <a:t> </a:t>
            </a:r>
            <a:r>
              <a:rPr lang="en-US" sz="1400" dirty="0" err="1"/>
              <a:t>umesto</a:t>
            </a:r>
            <a:r>
              <a:rPr lang="en-US" sz="1400" dirty="0"/>
              <a:t> </a:t>
            </a:r>
            <a:r>
              <a:rPr lang="en-US" sz="1400" dirty="0" err="1"/>
              <a:t>razmaka</a:t>
            </a:r>
            <a:r>
              <a:rPr lang="en-US" sz="1400" dirty="0"/>
              <a:t> (e.g. “project-name”).</a:t>
            </a:r>
          </a:p>
          <a:p>
            <a:pPr marL="342900" indent="-342900">
              <a:lnSpc>
                <a:spcPts val="18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1400" dirty="0"/>
              <a:t>U </a:t>
            </a:r>
            <a:r>
              <a:rPr lang="en-US" sz="1400" dirty="0" err="1"/>
              <a:t>sekciji</a:t>
            </a:r>
            <a:r>
              <a:rPr lang="en-US" sz="1400" dirty="0"/>
              <a:t> ”Source code management” </a:t>
            </a:r>
            <a:r>
              <a:rPr lang="en-US" sz="1400" dirty="0" err="1"/>
              <a:t>izabrati</a:t>
            </a:r>
            <a:r>
              <a:rPr lang="en-US" sz="1400" dirty="0"/>
              <a:t> “Git”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naći</a:t>
            </a:r>
            <a:r>
              <a:rPr lang="en-US" sz="1400" dirty="0"/>
              <a:t> “Pipeline” </a:t>
            </a:r>
            <a:r>
              <a:rPr lang="en-US" sz="1400" dirty="0" err="1"/>
              <a:t>sekciju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izabrati</a:t>
            </a:r>
            <a:r>
              <a:rPr lang="en-US" sz="1400" dirty="0"/>
              <a:t>  “Pipeline script from SCM” pod "Definition" drop-down-om</a:t>
            </a:r>
          </a:p>
          <a:p>
            <a:pPr marL="342900" indent="-342900">
              <a:lnSpc>
                <a:spcPts val="18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1400" dirty="0" err="1"/>
              <a:t>Unesite</a:t>
            </a:r>
            <a:r>
              <a:rPr lang="en-US" sz="1400" dirty="0"/>
              <a:t> </a:t>
            </a:r>
            <a:r>
              <a:rPr lang="en-US" sz="1400" dirty="0" err="1"/>
              <a:t>odgovarajuću</a:t>
            </a:r>
            <a:r>
              <a:rPr lang="en-US" sz="1400" dirty="0"/>
              <a:t> </a:t>
            </a:r>
            <a:r>
              <a:rPr lang="en-US" sz="1400" dirty="0" err="1"/>
              <a:t>vrednost</a:t>
            </a:r>
            <a:r>
              <a:rPr lang="en-US" sz="1400" dirty="0"/>
              <a:t> pod ”Repository URL” (</a:t>
            </a:r>
            <a:r>
              <a:rPr lang="en-US" sz="1400" u="sng" dirty="0">
                <a:hlinkClick r:id="rId3"/>
              </a:rPr>
              <a:t>https://github.com/endava-training-materials/samsara</a:t>
            </a:r>
            <a:r>
              <a:rPr lang="en-US" sz="1400" u="sng" dirty="0"/>
              <a:t>)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izaberite</a:t>
            </a:r>
            <a:r>
              <a:rPr lang="en-US" sz="1400" dirty="0"/>
              <a:t> </a:t>
            </a:r>
            <a:r>
              <a:rPr lang="en-US" sz="1400" dirty="0" err="1"/>
              <a:t>svoje</a:t>
            </a:r>
            <a:r>
              <a:rPr lang="en-US" sz="1400" dirty="0"/>
              <a:t> </a:t>
            </a:r>
            <a:r>
              <a:rPr lang="en-US" sz="1400" dirty="0" err="1"/>
              <a:t>kredencijale</a:t>
            </a:r>
            <a:r>
              <a:rPr lang="en-US" sz="1400" dirty="0"/>
              <a:t> SSH </a:t>
            </a:r>
            <a:r>
              <a:rPr lang="en-US" sz="1400" dirty="0" err="1"/>
              <a:t>ključa</a:t>
            </a:r>
            <a:endParaRPr lang="en-US" sz="1400" dirty="0"/>
          </a:p>
          <a:p>
            <a:pPr marL="342900" indent="-342900">
              <a:lnSpc>
                <a:spcPts val="18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1400" dirty="0" err="1"/>
              <a:t>Unesite</a:t>
            </a:r>
            <a:r>
              <a:rPr lang="en-US" sz="1400" dirty="0"/>
              <a:t> </a:t>
            </a:r>
            <a:r>
              <a:rPr lang="en-US" sz="1400" dirty="0" err="1"/>
              <a:t>odgovarajuću</a:t>
            </a:r>
            <a:r>
              <a:rPr lang="en-US" sz="1400" dirty="0"/>
              <a:t> </a:t>
            </a:r>
            <a:r>
              <a:rPr lang="en-US" sz="1400" dirty="0" err="1"/>
              <a:t>relativnu</a:t>
            </a:r>
            <a:r>
              <a:rPr lang="en-US" sz="1400" dirty="0"/>
              <a:t> </a:t>
            </a:r>
            <a:r>
              <a:rPr lang="en-US" sz="1400" dirty="0" err="1"/>
              <a:t>putanju</a:t>
            </a:r>
            <a:r>
              <a:rPr lang="en-US" sz="1400" dirty="0"/>
              <a:t> do </a:t>
            </a:r>
            <a:r>
              <a:rPr lang="en-US" sz="1400" dirty="0" err="1"/>
              <a:t>Jenkinsfile</a:t>
            </a:r>
            <a:r>
              <a:rPr lang="en-US" sz="1400" dirty="0"/>
              <a:t>-a, </a:t>
            </a:r>
            <a:r>
              <a:rPr lang="en-US" sz="1400" dirty="0" err="1"/>
              <a:t>počevši</a:t>
            </a:r>
            <a:r>
              <a:rPr lang="en-US" sz="1400" dirty="0"/>
              <a:t> od root </a:t>
            </a:r>
            <a:r>
              <a:rPr lang="en-US" sz="1400" dirty="0" err="1"/>
              <a:t>direktorijuma</a:t>
            </a:r>
            <a:r>
              <a:rPr lang="en-US" sz="1400" dirty="0"/>
              <a:t> </a:t>
            </a:r>
            <a:r>
              <a:rPr lang="en-US" sz="1400" dirty="0" err="1"/>
              <a:t>vašeg</a:t>
            </a:r>
            <a:r>
              <a:rPr lang="en-US" sz="1400" dirty="0"/>
              <a:t> </a:t>
            </a:r>
            <a:r>
              <a:rPr lang="en-US" sz="1400" dirty="0" err="1"/>
              <a:t>repozitorijuma</a:t>
            </a:r>
            <a:endParaRPr lang="en-US" sz="1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E75118-8817-DA4D-AC17-8AB7875A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08"/>
            <a:ext cx="12191999" cy="1025980"/>
          </a:xfrm>
        </p:spPr>
        <p:txBody>
          <a:bodyPr/>
          <a:lstStyle/>
          <a:p>
            <a:r>
              <a:rPr lang="en-US" dirty="0"/>
              <a:t>Build Java </a:t>
            </a:r>
            <a:r>
              <a:rPr lang="en-US" dirty="0" err="1"/>
              <a:t>Projekta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98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E75118-8817-DA4D-AC17-8AB7875A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08"/>
            <a:ext cx="12191999" cy="1025980"/>
          </a:xfrm>
        </p:spPr>
        <p:txBody>
          <a:bodyPr/>
          <a:lstStyle/>
          <a:p>
            <a:r>
              <a:rPr lang="en-US" dirty="0"/>
              <a:t>Build Java </a:t>
            </a:r>
            <a:r>
              <a:rPr lang="en-US" dirty="0" err="1"/>
              <a:t>Projekta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7B13AE-B0F4-7B44-B194-F3C5E3DE6948}"/>
              </a:ext>
            </a:extLst>
          </p:cNvPr>
          <p:cNvSpPr txBox="1">
            <a:spLocks/>
          </p:cNvSpPr>
          <p:nvPr/>
        </p:nvSpPr>
        <p:spPr>
          <a:xfrm>
            <a:off x="1166647" y="2453267"/>
            <a:ext cx="2795753" cy="3211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 err="1"/>
              <a:t>Neophodne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navesti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granu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kojoj</a:t>
            </a:r>
            <a:r>
              <a:rPr lang="en-GB" dirty="0"/>
              <a:t> se </a:t>
            </a:r>
            <a:r>
              <a:rPr lang="en-GB" dirty="0" err="1"/>
              <a:t>očekuje</a:t>
            </a:r>
            <a:r>
              <a:rPr lang="en-GB" dirty="0"/>
              <a:t> da se </a:t>
            </a:r>
            <a:r>
              <a:rPr lang="en-GB" dirty="0" err="1"/>
              <a:t>nalazi</a:t>
            </a:r>
            <a:r>
              <a:rPr lang="en-GB" dirty="0"/>
              <a:t> </a:t>
            </a:r>
            <a:r>
              <a:rPr lang="en-GB" dirty="0" err="1"/>
              <a:t>Jenkinsfile</a:t>
            </a:r>
            <a:r>
              <a:rPr lang="en-GB" dirty="0"/>
              <a:t> (</a:t>
            </a:r>
            <a:r>
              <a:rPr lang="en-US" dirty="0"/>
              <a:t>“*/</a:t>
            </a:r>
            <a:r>
              <a:rPr lang="en-US" dirty="0" err="1"/>
              <a:t>headless_mode</a:t>
            </a:r>
            <a:r>
              <a:rPr lang="en-US" dirty="0"/>
              <a:t>)</a:t>
            </a:r>
            <a:endParaRPr lang="en-GB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/>
              <a:t>Pod Build </a:t>
            </a:r>
            <a:r>
              <a:rPr lang="en-GB" dirty="0" err="1"/>
              <a:t>opcijom</a:t>
            </a:r>
            <a:r>
              <a:rPr lang="en-GB" dirty="0"/>
              <a:t> freestyle </a:t>
            </a:r>
            <a:r>
              <a:rPr lang="en-GB" dirty="0" err="1"/>
              <a:t>projekta</a:t>
            </a:r>
            <a:r>
              <a:rPr lang="en-GB" dirty="0"/>
              <a:t> </a:t>
            </a:r>
            <a:r>
              <a:rPr lang="en-GB" dirty="0" err="1"/>
              <a:t>izabrati</a:t>
            </a:r>
            <a:r>
              <a:rPr lang="en-GB" dirty="0"/>
              <a:t> “Add build step” </a:t>
            </a:r>
            <a:r>
              <a:rPr lang="en-US" dirty="0">
                <a:solidFill>
                  <a:srgbClr val="FF0000"/>
                </a:solidFill>
              </a:rPr>
              <a:t>&gt; </a:t>
            </a:r>
            <a:r>
              <a:rPr lang="en-US" dirty="0"/>
              <a:t>“Invoke top level Maven targets”, </a:t>
            </a:r>
            <a:r>
              <a:rPr lang="en-US" dirty="0" err="1"/>
              <a:t>i</a:t>
            </a:r>
            <a:r>
              <a:rPr lang="en-US" dirty="0"/>
              <a:t> u polje “Goals” </a:t>
            </a:r>
            <a:r>
              <a:rPr lang="en-US" dirty="0" err="1"/>
              <a:t>uneti</a:t>
            </a:r>
            <a:r>
              <a:rPr lang="en-US" dirty="0"/>
              <a:t> ”clean install”</a:t>
            </a:r>
            <a:endParaRPr lang="en-GB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 err="1"/>
              <a:t>Korisna</a:t>
            </a:r>
            <a:r>
              <a:rPr lang="en-GB" dirty="0"/>
              <a:t> </a:t>
            </a:r>
            <a:r>
              <a:rPr lang="en-GB" dirty="0" err="1"/>
              <a:t>stvar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da </a:t>
            </a:r>
            <a:r>
              <a:rPr lang="en-GB" dirty="0" err="1"/>
              <a:t>podesite</a:t>
            </a:r>
            <a:r>
              <a:rPr lang="en-GB" dirty="0"/>
              <a:t> Log Rotation </a:t>
            </a:r>
            <a:r>
              <a:rPr lang="en-GB" dirty="0" err="1"/>
              <a:t>strategiju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vaš</a:t>
            </a:r>
            <a:r>
              <a:rPr lang="en-GB" dirty="0"/>
              <a:t> </a:t>
            </a:r>
            <a:r>
              <a:rPr lang="en-GB" dirty="0" err="1"/>
              <a:t>projekat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5D462-2B22-4545-A3F5-A5AF87DE0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38" y="2417443"/>
            <a:ext cx="5733573" cy="2862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BF32EB-64E7-A14F-A4BD-C028FD488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445" y="5507625"/>
            <a:ext cx="5730766" cy="6492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A40265-7124-4748-8A9E-733FC880C2A5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Podešavanje CI-a za pokretanje demo aplikacije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94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166647" y="2453267"/>
            <a:ext cx="4235670" cy="3713837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Sada</a:t>
            </a:r>
            <a:r>
              <a:rPr lang="en-US" dirty="0"/>
              <a:t> bi </a:t>
            </a:r>
            <a:r>
              <a:rPr lang="en-US" dirty="0" err="1"/>
              <a:t>trebalo</a:t>
            </a:r>
            <a:r>
              <a:rPr lang="en-US" dirty="0"/>
              <a:t> da </a:t>
            </a:r>
            <a:r>
              <a:rPr lang="en-US" dirty="0" err="1"/>
              <a:t>možete</a:t>
            </a:r>
            <a:r>
              <a:rPr lang="en-US" dirty="0"/>
              <a:t> da </a:t>
            </a:r>
            <a:r>
              <a:rPr lang="en-US" dirty="0" err="1"/>
              <a:t>pokrenete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skriptu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ćete</a:t>
            </a:r>
            <a:r>
              <a:rPr lang="en-US" dirty="0"/>
              <a:t> </a:t>
            </a:r>
            <a:r>
              <a:rPr lang="en-US" dirty="0" err="1"/>
              <a:t>kliknuti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Build Now </a:t>
            </a:r>
            <a:r>
              <a:rPr lang="en-US" dirty="0" err="1"/>
              <a:t>dugme</a:t>
            </a:r>
            <a:endParaRPr lang="en-US" sz="1600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pratiti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izvšravanja</a:t>
            </a:r>
            <a:r>
              <a:rPr lang="en-US" dirty="0"/>
              <a:t> </a:t>
            </a:r>
            <a:r>
              <a:rPr lang="en-US" dirty="0" err="1"/>
              <a:t>skripte</a:t>
            </a:r>
            <a:r>
              <a:rPr lang="en-US" dirty="0"/>
              <a:t> </a:t>
            </a:r>
            <a:r>
              <a:rPr lang="en-US" dirty="0" err="1"/>
              <a:t>kroj</a:t>
            </a:r>
            <a:r>
              <a:rPr lang="en-US" dirty="0"/>
              <a:t> Jenkins UI </a:t>
            </a:r>
            <a:r>
              <a:rPr lang="en-US" dirty="0" err="1"/>
              <a:t>konzolu</a:t>
            </a:r>
            <a:endParaRPr lang="en-US" sz="1600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Ukoliko</a:t>
            </a:r>
            <a:r>
              <a:rPr lang="en-US" dirty="0"/>
              <a:t> se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izvržava</a:t>
            </a:r>
            <a:r>
              <a:rPr lang="en-US" dirty="0"/>
              <a:t> bez </a:t>
            </a:r>
            <a:r>
              <a:rPr lang="en-US" dirty="0" err="1"/>
              <a:t>grešaka</a:t>
            </a:r>
            <a:r>
              <a:rPr lang="en-US" dirty="0"/>
              <a:t>,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podesili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pokrenuli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skriptu</a:t>
            </a:r>
            <a:endParaRPr lang="en-US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Da </a:t>
            </a:r>
            <a:r>
              <a:rPr lang="en-US" dirty="0" err="1"/>
              <a:t>biste</a:t>
            </a:r>
            <a:r>
              <a:rPr lang="en-US" dirty="0"/>
              <a:t> </a:t>
            </a:r>
            <a:r>
              <a:rPr lang="en-US" dirty="0" err="1"/>
              <a:t>adekvatno</a:t>
            </a:r>
            <a:r>
              <a:rPr lang="en-US" dirty="0"/>
              <a:t> </a:t>
            </a:r>
            <a:r>
              <a:rPr lang="en-US" dirty="0" err="1"/>
              <a:t>postavili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CI </a:t>
            </a:r>
            <a:r>
              <a:rPr lang="en-US" dirty="0" err="1"/>
              <a:t>sistem</a:t>
            </a:r>
            <a:r>
              <a:rPr lang="en-US" dirty="0"/>
              <a:t>, </a:t>
            </a:r>
            <a:r>
              <a:rPr lang="en-US" dirty="0" err="1"/>
              <a:t>najbolja</a:t>
            </a:r>
            <a:r>
              <a:rPr lang="en-US" dirty="0"/>
              <a:t> </a:t>
            </a:r>
            <a:r>
              <a:rPr lang="en-US" dirty="0" err="1"/>
              <a:t>praksa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da se Pipeline-</a:t>
            </a:r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/>
              <a:t>pokreću</a:t>
            </a:r>
            <a:r>
              <a:rPr lang="en-US" dirty="0"/>
              <a:t> </a:t>
            </a:r>
            <a:r>
              <a:rPr lang="en-US" dirty="0" err="1"/>
              <a:t>automatski</a:t>
            </a:r>
            <a:endParaRPr lang="en-US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 err="1"/>
              <a:t>Ovo</a:t>
            </a:r>
            <a:r>
              <a:rPr lang="en-US" sz="1600" dirty="0"/>
              <a:t> se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postići</a:t>
            </a:r>
            <a:r>
              <a:rPr lang="en-US" sz="1600" dirty="0"/>
              <a:t> </a:t>
            </a:r>
            <a:r>
              <a:rPr lang="en-US" sz="1600" dirty="0" err="1"/>
              <a:t>korišćenjem</a:t>
            </a:r>
            <a:r>
              <a:rPr lang="en-US" sz="1600" dirty="0"/>
              <a:t> Webhook-ova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E75118-8817-DA4D-AC17-8AB7875A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08"/>
            <a:ext cx="12191999" cy="1025980"/>
          </a:xfrm>
        </p:spPr>
        <p:txBody>
          <a:bodyPr/>
          <a:lstStyle/>
          <a:p>
            <a:r>
              <a:rPr lang="en-US" dirty="0"/>
              <a:t>Build Java </a:t>
            </a:r>
            <a:r>
              <a:rPr lang="en-US" dirty="0" err="1"/>
              <a:t>Projekta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D74A9F-A54C-594A-B301-932C7A816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322" y="2488633"/>
            <a:ext cx="5108030" cy="34538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B2353C-41AE-214C-A7D8-F00259F6D99C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Pokretanje vašeg prvog </a:t>
            </a:r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Jenkins</a:t>
            </a:r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build</a:t>
            </a:r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-a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9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166646" y="2453267"/>
            <a:ext cx="5065988" cy="3625095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/>
              <a:t>Webhook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mehanizam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automatsko</a:t>
            </a:r>
            <a:r>
              <a:rPr lang="en-GB" dirty="0"/>
              <a:t> </a:t>
            </a:r>
            <a:r>
              <a:rPr lang="en-GB" dirty="0" err="1"/>
              <a:t>pokretanje</a:t>
            </a:r>
            <a:r>
              <a:rPr lang="en-GB" dirty="0"/>
              <a:t> build </a:t>
            </a:r>
            <a:r>
              <a:rPr lang="en-GB" dirty="0" err="1"/>
              <a:t>procesa</a:t>
            </a:r>
            <a:r>
              <a:rPr lang="en-GB" dirty="0"/>
              <a:t> Jenkins </a:t>
            </a:r>
            <a:r>
              <a:rPr lang="en-GB" dirty="0" err="1"/>
              <a:t>projekta</a:t>
            </a:r>
            <a:r>
              <a:rPr lang="en-GB" dirty="0"/>
              <a:t>, </a:t>
            </a:r>
            <a:r>
              <a:rPr lang="en-GB" dirty="0" err="1"/>
              <a:t>kada</a:t>
            </a:r>
            <a:r>
              <a:rPr lang="en-GB" dirty="0"/>
              <a:t> god se desi </a:t>
            </a:r>
            <a:r>
              <a:rPr lang="en-GB" dirty="0" err="1"/>
              <a:t>promena</a:t>
            </a:r>
            <a:r>
              <a:rPr lang="en-GB" dirty="0"/>
              <a:t> u </a:t>
            </a:r>
            <a:r>
              <a:rPr lang="en-GB" dirty="0" err="1"/>
              <a:t>kodu</a:t>
            </a:r>
            <a:endParaRPr lang="en-GB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 err="1"/>
              <a:t>Kroz</a:t>
            </a:r>
            <a:r>
              <a:rPr lang="en-GB" dirty="0"/>
              <a:t> Webhook-</a:t>
            </a:r>
            <a:r>
              <a:rPr lang="en-GB" dirty="0" err="1"/>
              <a:t>ove</a:t>
            </a:r>
            <a:r>
              <a:rPr lang="en-GB" dirty="0"/>
              <a:t>, Git repo </a:t>
            </a:r>
            <a:r>
              <a:rPr lang="en-GB" dirty="0" err="1"/>
              <a:t>moze</a:t>
            </a:r>
            <a:r>
              <a:rPr lang="en-GB" dirty="0"/>
              <a:t> da </a:t>
            </a:r>
            <a:r>
              <a:rPr lang="en-GB" dirty="0" err="1"/>
              <a:t>šalje</a:t>
            </a:r>
            <a:r>
              <a:rPr lang="en-GB" dirty="0"/>
              <a:t> “PUSH” </a:t>
            </a:r>
            <a:r>
              <a:rPr lang="en-GB" dirty="0" err="1"/>
              <a:t>notifikacije</a:t>
            </a:r>
            <a:r>
              <a:rPr lang="en-GB" dirty="0"/>
              <a:t> ka Jenkins-u </a:t>
            </a:r>
            <a:r>
              <a:rPr lang="en-GB" dirty="0" err="1"/>
              <a:t>kada</a:t>
            </a:r>
            <a:r>
              <a:rPr lang="en-GB" dirty="0"/>
              <a:t> se god commit push-</a:t>
            </a:r>
            <a:r>
              <a:rPr lang="en-GB" dirty="0" err="1"/>
              <a:t>uje</a:t>
            </a:r>
            <a:r>
              <a:rPr lang="en-GB" dirty="0"/>
              <a:t> ka remote Git </a:t>
            </a:r>
            <a:r>
              <a:rPr lang="en-GB" dirty="0" err="1"/>
              <a:t>repozitorijumu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time se </a:t>
            </a:r>
            <a:r>
              <a:rPr lang="en-GB" dirty="0" err="1"/>
              <a:t>izbegavaju</a:t>
            </a:r>
            <a:r>
              <a:rPr lang="en-GB" dirty="0"/>
              <a:t> mane </a:t>
            </a:r>
            <a:r>
              <a:rPr lang="en-GB" dirty="0" err="1"/>
              <a:t>periodične</a:t>
            </a:r>
            <a:r>
              <a:rPr lang="en-GB" dirty="0"/>
              <a:t> </a:t>
            </a:r>
            <a:r>
              <a:rPr lang="en-GB" dirty="0" err="1"/>
              <a:t>provere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novim</a:t>
            </a:r>
            <a:r>
              <a:rPr lang="en-GB" dirty="0"/>
              <a:t> </a:t>
            </a:r>
            <a:r>
              <a:rPr lang="en-GB" dirty="0" err="1"/>
              <a:t>izmenama</a:t>
            </a:r>
            <a:endParaRPr lang="en-GB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/>
              <a:t>Da bi se build-</a:t>
            </a:r>
            <a:r>
              <a:rPr lang="en-GB" dirty="0" err="1"/>
              <a:t>ovi</a:t>
            </a:r>
            <a:r>
              <a:rPr lang="en-GB" dirty="0"/>
              <a:t> </a:t>
            </a:r>
            <a:r>
              <a:rPr lang="en-GB" dirty="0" err="1"/>
              <a:t>pokretali</a:t>
            </a:r>
            <a:r>
              <a:rPr lang="en-GB" dirty="0"/>
              <a:t> </a:t>
            </a:r>
            <a:r>
              <a:rPr lang="en-GB" dirty="0" err="1"/>
              <a:t>automatski</a:t>
            </a:r>
            <a:r>
              <a:rPr lang="en-GB" dirty="0"/>
              <a:t>, pored </a:t>
            </a:r>
            <a:r>
              <a:rPr lang="en-GB" dirty="0" err="1"/>
              <a:t>konfiguracije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Jenkins </a:t>
            </a:r>
            <a:r>
              <a:rPr lang="en-GB" dirty="0" err="1"/>
              <a:t>stane</a:t>
            </a:r>
            <a:r>
              <a:rPr lang="en-GB" dirty="0"/>
              <a:t>, </a:t>
            </a:r>
            <a:r>
              <a:rPr lang="en-GB" dirty="0" err="1"/>
              <a:t>takođe</a:t>
            </a:r>
            <a:r>
              <a:rPr lang="en-GB" dirty="0"/>
              <a:t> se mora </a:t>
            </a:r>
            <a:r>
              <a:rPr lang="en-GB" dirty="0" err="1"/>
              <a:t>konfigurisati</a:t>
            </a:r>
            <a:r>
              <a:rPr lang="en-GB" dirty="0"/>
              <a:t> Webhook pod </a:t>
            </a:r>
            <a:r>
              <a:rPr lang="en-GB" dirty="0" err="1"/>
              <a:t>podešavanjima</a:t>
            </a:r>
            <a:r>
              <a:rPr lang="en-GB" dirty="0"/>
              <a:t> Git </a:t>
            </a:r>
            <a:r>
              <a:rPr lang="en-GB" dirty="0" err="1"/>
              <a:t>repozitorijuma</a:t>
            </a:r>
            <a:endParaRPr lang="en-GB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Webhook </a:t>
            </a:r>
            <a:r>
              <a:rPr lang="en-GB" sz="1600" dirty="0" err="1"/>
              <a:t>dokumentacija</a:t>
            </a:r>
            <a:r>
              <a:rPr lang="en-GB" sz="1600" dirty="0"/>
              <a:t>:</a:t>
            </a:r>
          </a:p>
          <a:p>
            <a:pPr lvl="2">
              <a:buClr>
                <a:schemeClr val="tx1"/>
              </a:buCl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https://docs.github.com/webhooks/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E75118-8817-DA4D-AC17-8AB7875A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08"/>
            <a:ext cx="12191999" cy="1025980"/>
          </a:xfrm>
        </p:spPr>
        <p:txBody>
          <a:bodyPr/>
          <a:lstStyle/>
          <a:p>
            <a:r>
              <a:rPr lang="en-US" dirty="0"/>
              <a:t>Build Java </a:t>
            </a:r>
            <a:r>
              <a:rPr lang="en-US" dirty="0" err="1"/>
              <a:t>Projekta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1E139-AA23-2249-93C2-1D581D30B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28" y="2453267"/>
            <a:ext cx="5134508" cy="34806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539FEE-E145-BC4A-9A39-2F190F9B5893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Webhook</a:t>
            </a:r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-ovi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4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806824" y="2016874"/>
            <a:ext cx="9682333" cy="4132256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Jenkins</a:t>
            </a:r>
          </a:p>
          <a:p>
            <a:r>
              <a:rPr lang="en-US" sz="2400" dirty="0"/>
              <a:t>PODEŠAVANJE</a:t>
            </a:r>
          </a:p>
          <a:p>
            <a:r>
              <a:rPr lang="en-US" sz="2400" dirty="0"/>
              <a:t>Pipeline</a:t>
            </a:r>
          </a:p>
          <a:p>
            <a:r>
              <a:rPr lang="en-US" sz="2400" dirty="0"/>
              <a:t>Build Java </a:t>
            </a:r>
            <a:r>
              <a:rPr lang="en-US" sz="2400" dirty="0" err="1"/>
              <a:t>Projekta</a:t>
            </a:r>
            <a:endParaRPr lang="en-US" sz="2400" dirty="0"/>
          </a:p>
          <a:p>
            <a:r>
              <a:rPr lang="en-US" sz="2400" dirty="0"/>
              <a:t>Demo</a:t>
            </a:r>
          </a:p>
          <a:p>
            <a:r>
              <a:rPr lang="en-US" sz="2400" dirty="0" err="1"/>
              <a:t>Upravljanje</a:t>
            </a:r>
            <a:r>
              <a:rPr lang="en-US" sz="2400"/>
              <a:t> Jenkins-om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355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84C55052-110A-574E-9F32-9A558F95A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474" y="2387494"/>
            <a:ext cx="2202564" cy="28652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0E75118-8817-DA4D-AC17-8AB7875A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08"/>
            <a:ext cx="12191999" cy="1025980"/>
          </a:xfrm>
        </p:spPr>
        <p:txBody>
          <a:bodyPr/>
          <a:lstStyle/>
          <a:p>
            <a:r>
              <a:rPr lang="en-US" dirty="0"/>
              <a:t>Jenkins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D0D3CD-B5EE-4C43-B14C-FE91906EA0AF}"/>
              </a:ext>
            </a:extLst>
          </p:cNvPr>
          <p:cNvSpPr txBox="1"/>
          <p:nvPr/>
        </p:nvSpPr>
        <p:spPr>
          <a:xfrm>
            <a:off x="8639503" y="5265493"/>
            <a:ext cx="20065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https://jenkins.io/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46AC52-8BED-464A-A77A-91229D896974}"/>
              </a:ext>
            </a:extLst>
          </p:cNvPr>
          <p:cNvSpPr txBox="1">
            <a:spLocks/>
          </p:cNvSpPr>
          <p:nvPr/>
        </p:nvSpPr>
        <p:spPr>
          <a:xfrm>
            <a:off x="1397877" y="2759374"/>
            <a:ext cx="6775280" cy="2600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/>
              <a:t>Jenkins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besplatan</a:t>
            </a:r>
            <a:r>
              <a:rPr lang="en-GB" dirty="0"/>
              <a:t>, open source CI server </a:t>
            </a:r>
            <a:r>
              <a:rPr lang="en-GB" dirty="0" err="1"/>
              <a:t>pisan</a:t>
            </a:r>
            <a:r>
              <a:rPr lang="en-GB" dirty="0"/>
              <a:t> u </a:t>
            </a:r>
            <a:r>
              <a:rPr lang="en-GB" b="1" dirty="0" err="1"/>
              <a:t>Javi</a:t>
            </a:r>
            <a:r>
              <a:rPr lang="en-GB" dirty="0"/>
              <a:t>, </a:t>
            </a:r>
            <a:r>
              <a:rPr lang="en-GB" dirty="0" err="1"/>
              <a:t>koga</a:t>
            </a:r>
            <a:r>
              <a:rPr lang="en-GB" dirty="0"/>
              <a:t> </a:t>
            </a:r>
            <a:r>
              <a:rPr lang="en-GB" dirty="0" err="1"/>
              <a:t>aktivno</a:t>
            </a:r>
            <a:r>
              <a:rPr lang="en-GB" dirty="0"/>
              <a:t> </a:t>
            </a:r>
            <a:r>
              <a:rPr lang="en-GB" dirty="0" err="1"/>
              <a:t>odrzava</a:t>
            </a:r>
            <a:r>
              <a:rPr lang="en-GB" dirty="0"/>
              <a:t> I </a:t>
            </a:r>
            <a:r>
              <a:rPr lang="en-GB" dirty="0" err="1"/>
              <a:t>razvija</a:t>
            </a:r>
            <a:r>
              <a:rPr lang="en-GB" dirty="0"/>
              <a:t> </a:t>
            </a:r>
            <a:r>
              <a:rPr lang="en-GB" b="1" dirty="0" err="1"/>
              <a:t>CloudBees</a:t>
            </a:r>
            <a:r>
              <a:rPr lang="en-GB" dirty="0"/>
              <a:t>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/>
              <a:t>Jenkins </a:t>
            </a:r>
            <a:r>
              <a:rPr lang="en-GB" dirty="0" err="1"/>
              <a:t>projekat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incijalno</a:t>
            </a:r>
            <a:r>
              <a:rPr lang="en-GB" dirty="0"/>
              <a:t> </a:t>
            </a:r>
            <a:r>
              <a:rPr lang="en-GB" dirty="0" err="1"/>
              <a:t>nazvan</a:t>
            </a:r>
            <a:r>
              <a:rPr lang="en-GB" dirty="0"/>
              <a:t> </a:t>
            </a:r>
            <a:r>
              <a:rPr lang="en-GB" b="1" dirty="0"/>
              <a:t>Hudson</a:t>
            </a:r>
            <a:r>
              <a:rPr lang="en-GB" dirty="0"/>
              <a:t>, i </a:t>
            </a:r>
            <a:r>
              <a:rPr lang="en-GB" dirty="0" err="1"/>
              <a:t>preimenovan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nakon</a:t>
            </a:r>
            <a:r>
              <a:rPr lang="en-GB" dirty="0"/>
              <a:t> </a:t>
            </a:r>
            <a:r>
              <a:rPr lang="en-GB" dirty="0" err="1"/>
              <a:t>spora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Oracle-om,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odvojio</a:t>
            </a:r>
            <a:r>
              <a:rPr lang="en-GB" dirty="0"/>
              <a:t> </a:t>
            </a:r>
            <a:r>
              <a:rPr lang="en-GB" dirty="0" err="1"/>
              <a:t>projekat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zahtevao</a:t>
            </a:r>
            <a:r>
              <a:rPr lang="en-GB" dirty="0"/>
              <a:t> </a:t>
            </a:r>
            <a:r>
              <a:rPr lang="en-GB" dirty="0" err="1"/>
              <a:t>prava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imenom</a:t>
            </a:r>
            <a:endParaRPr lang="en-GB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/>
              <a:t>2011. , </a:t>
            </a:r>
            <a:r>
              <a:rPr lang="en-GB" dirty="0" err="1"/>
              <a:t>njegov</a:t>
            </a:r>
            <a:r>
              <a:rPr lang="en-GB" dirty="0"/>
              <a:t> </a:t>
            </a:r>
            <a:r>
              <a:rPr lang="en-GB" dirty="0" err="1"/>
              <a:t>tvorac</a:t>
            </a:r>
            <a:r>
              <a:rPr lang="en-GB" dirty="0"/>
              <a:t> </a:t>
            </a:r>
            <a:r>
              <a:rPr lang="en-GB" b="1" dirty="0" err="1"/>
              <a:t>Kohsuke</a:t>
            </a:r>
            <a:r>
              <a:rPr lang="en-GB" b="1" dirty="0"/>
              <a:t> Kawaguchi</a:t>
            </a:r>
            <a:r>
              <a:rPr lang="en-GB" dirty="0"/>
              <a:t> 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dobio</a:t>
            </a:r>
            <a:r>
              <a:rPr lang="en-GB" dirty="0"/>
              <a:t> </a:t>
            </a:r>
            <a:r>
              <a:rPr lang="en-GB" i="1" dirty="0"/>
              <a:t>O'Reilly Open Source Award</a:t>
            </a:r>
            <a:r>
              <a:rPr lang="en-GB" dirty="0"/>
              <a:t> 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svoj</a:t>
            </a:r>
            <a:r>
              <a:rPr lang="en-GB" dirty="0"/>
              <a:t> rad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doprinos</a:t>
            </a:r>
            <a:r>
              <a:rPr lang="en-GB" dirty="0"/>
              <a:t> Hudson/Jenkins </a:t>
            </a:r>
            <a:r>
              <a:rPr lang="en-GB" dirty="0" err="1"/>
              <a:t>projektu</a:t>
            </a:r>
            <a:r>
              <a:rPr lang="en-GB" dirty="0"/>
              <a:t>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b="1" dirty="0"/>
              <a:t>Jenkins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open source </a:t>
            </a:r>
            <a:r>
              <a:rPr lang="en-GB" dirty="0" err="1"/>
              <a:t>softver</a:t>
            </a:r>
            <a:r>
              <a:rPr lang="en-GB" dirty="0"/>
              <a:t>, </a:t>
            </a:r>
            <a:r>
              <a:rPr lang="en-GB" dirty="0" err="1"/>
              <a:t>dok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b="1" dirty="0" err="1"/>
              <a:t>CloudBees</a:t>
            </a:r>
            <a:r>
              <a:rPr lang="en-GB" b="1" dirty="0"/>
              <a:t> CI</a:t>
            </a:r>
            <a:r>
              <a:rPr lang="en-GB" dirty="0"/>
              <a:t> </a:t>
            </a:r>
            <a:r>
              <a:rPr lang="en-GB" dirty="0" err="1"/>
              <a:t>komercijalna</a:t>
            </a:r>
            <a:r>
              <a:rPr lang="en-GB" dirty="0"/>
              <a:t> </a:t>
            </a:r>
            <a:r>
              <a:rPr lang="en-GB" dirty="0" err="1"/>
              <a:t>ekstenzija</a:t>
            </a:r>
            <a:r>
              <a:rPr lang="en-GB" dirty="0"/>
              <a:t> open source Jenkins-a.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4092A8-105F-3E4A-BD87-DA71EA018205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Open</a:t>
            </a:r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Source</a:t>
            </a:r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Automation</a:t>
            </a:r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Server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87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E75118-8817-DA4D-AC17-8AB7875A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08"/>
            <a:ext cx="12191999" cy="1025980"/>
          </a:xfrm>
        </p:spPr>
        <p:txBody>
          <a:bodyPr/>
          <a:lstStyle/>
          <a:p>
            <a:r>
              <a:rPr lang="en-US" dirty="0"/>
              <a:t>Jenkins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46AC52-8BED-464A-A77A-91229D896974}"/>
              </a:ext>
            </a:extLst>
          </p:cNvPr>
          <p:cNvSpPr txBox="1">
            <a:spLocks/>
          </p:cNvSpPr>
          <p:nvPr/>
        </p:nvSpPr>
        <p:spPr>
          <a:xfrm>
            <a:off x="1030014" y="2543582"/>
            <a:ext cx="5833242" cy="2882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Jenkins </a:t>
            </a:r>
            <a:r>
              <a:rPr lang="en-GB" sz="1400" dirty="0" err="1"/>
              <a:t>najčešće</a:t>
            </a:r>
            <a:r>
              <a:rPr lang="en-GB" sz="1400" dirty="0"/>
              <a:t> </a:t>
            </a:r>
            <a:r>
              <a:rPr lang="en-GB" sz="1400" dirty="0" err="1"/>
              <a:t>ima</a:t>
            </a:r>
            <a:r>
              <a:rPr lang="en-GB" sz="1400" dirty="0"/>
              <a:t> </a:t>
            </a:r>
            <a:r>
              <a:rPr lang="en-GB" sz="1400" dirty="0" err="1"/>
              <a:t>jednu</a:t>
            </a:r>
            <a:r>
              <a:rPr lang="en-GB" sz="1400" dirty="0"/>
              <a:t> </a:t>
            </a:r>
            <a:r>
              <a:rPr lang="en-GB" sz="1400" b="1" dirty="0"/>
              <a:t>Controller</a:t>
            </a:r>
            <a:r>
              <a:rPr lang="en-GB" sz="1400" dirty="0"/>
              <a:t> </a:t>
            </a:r>
            <a:r>
              <a:rPr lang="en-GB" sz="1400" dirty="0" err="1"/>
              <a:t>mašinu</a:t>
            </a:r>
            <a:r>
              <a:rPr lang="en-GB" sz="1400" dirty="0"/>
              <a:t> (</a:t>
            </a:r>
            <a:r>
              <a:rPr lang="en-GB" sz="1400" dirty="0" err="1"/>
              <a:t>prethodno</a:t>
            </a:r>
            <a:r>
              <a:rPr lang="en-GB" sz="1400" dirty="0"/>
              <a:t> </a:t>
            </a:r>
            <a:r>
              <a:rPr lang="en-GB" sz="1400" dirty="0" err="1"/>
              <a:t>nazivana</a:t>
            </a:r>
            <a:r>
              <a:rPr lang="en-GB" sz="1400" dirty="0"/>
              <a:t> Master) </a:t>
            </a:r>
            <a:r>
              <a:rPr lang="en-GB" sz="1400" dirty="0" err="1"/>
              <a:t>koja</a:t>
            </a:r>
            <a:r>
              <a:rPr lang="en-GB" sz="1400" dirty="0"/>
              <a:t> </a:t>
            </a:r>
            <a:r>
              <a:rPr lang="en-GB" sz="1400" dirty="0" err="1"/>
              <a:t>delegira</a:t>
            </a:r>
            <a:r>
              <a:rPr lang="en-GB" sz="1400" dirty="0"/>
              <a:t> </a:t>
            </a:r>
            <a:r>
              <a:rPr lang="en-GB" sz="1400" dirty="0" err="1"/>
              <a:t>zadatke</a:t>
            </a:r>
            <a:r>
              <a:rPr lang="en-GB" sz="1400" dirty="0"/>
              <a:t> </a:t>
            </a:r>
            <a:r>
              <a:rPr lang="en-GB" sz="1400" dirty="0" err="1"/>
              <a:t>jednoj</a:t>
            </a:r>
            <a:r>
              <a:rPr lang="en-GB" sz="1400" dirty="0"/>
              <a:t> (</a:t>
            </a:r>
            <a:r>
              <a:rPr lang="en-GB" sz="1400" dirty="0" err="1"/>
              <a:t>ili</a:t>
            </a:r>
            <a:r>
              <a:rPr lang="en-GB" sz="1400" dirty="0"/>
              <a:t> </a:t>
            </a:r>
            <a:r>
              <a:rPr lang="en-GB" sz="1400" dirty="0" err="1"/>
              <a:t>više</a:t>
            </a:r>
            <a:r>
              <a:rPr lang="en-GB" sz="1400" dirty="0"/>
              <a:t>) </a:t>
            </a:r>
            <a:r>
              <a:rPr lang="en-GB" sz="1400" b="1" dirty="0"/>
              <a:t>Agent</a:t>
            </a:r>
            <a:r>
              <a:rPr lang="en-GB" sz="1400" dirty="0"/>
              <a:t> (</a:t>
            </a:r>
            <a:r>
              <a:rPr lang="en-GB" sz="1400" dirty="0" err="1"/>
              <a:t>prethodno</a:t>
            </a:r>
            <a:r>
              <a:rPr lang="en-GB" sz="1400" dirty="0"/>
              <a:t> </a:t>
            </a:r>
            <a:r>
              <a:rPr lang="en-GB" sz="1400" dirty="0" err="1"/>
              <a:t>nazivan</a:t>
            </a:r>
            <a:r>
              <a:rPr lang="en-GB" sz="1400" dirty="0"/>
              <a:t> Slave) </a:t>
            </a:r>
            <a:r>
              <a:rPr lang="en-GB" sz="1400" dirty="0" err="1"/>
              <a:t>mašini</a:t>
            </a:r>
            <a:endParaRPr lang="en-GB" sz="1400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400" b="1" dirty="0"/>
              <a:t>Controller:</a:t>
            </a:r>
            <a:r>
              <a:rPr lang="en-GB" sz="1400" dirty="0"/>
              <a:t> </a:t>
            </a:r>
            <a:r>
              <a:rPr lang="en-GB" sz="1400" dirty="0" err="1"/>
              <a:t>Centralni</a:t>
            </a:r>
            <a:r>
              <a:rPr lang="en-GB" sz="1400" dirty="0"/>
              <a:t>, </a:t>
            </a:r>
            <a:r>
              <a:rPr lang="en-GB" sz="1400" dirty="0" err="1"/>
              <a:t>koordinišući</a:t>
            </a:r>
            <a:r>
              <a:rPr lang="en-GB" sz="1400" dirty="0"/>
              <a:t> process </a:t>
            </a:r>
            <a:r>
              <a:rPr lang="en-GB" sz="1400" dirty="0" err="1"/>
              <a:t>koji</a:t>
            </a:r>
            <a:r>
              <a:rPr lang="en-GB" sz="1400" dirty="0"/>
              <a:t> </a:t>
            </a:r>
            <a:r>
              <a:rPr lang="en-GB" sz="1400" dirty="0" err="1"/>
              <a:t>čuva</a:t>
            </a:r>
            <a:r>
              <a:rPr lang="en-GB" sz="1400" dirty="0"/>
              <a:t> </a:t>
            </a:r>
            <a:r>
              <a:rPr lang="en-GB" sz="1400" dirty="0" err="1"/>
              <a:t>podešavanja</a:t>
            </a:r>
            <a:r>
              <a:rPr lang="en-GB" sz="1400" dirty="0"/>
              <a:t>, </a:t>
            </a:r>
            <a:r>
              <a:rPr lang="en-GB" sz="1400" dirty="0" err="1"/>
              <a:t>učitava</a:t>
            </a:r>
            <a:r>
              <a:rPr lang="en-GB" sz="1400" dirty="0"/>
              <a:t> plugin-</a:t>
            </a:r>
            <a:r>
              <a:rPr lang="en-GB" sz="1400" dirty="0" err="1"/>
              <a:t>ove</a:t>
            </a:r>
            <a:r>
              <a:rPr lang="en-GB" sz="1400" dirty="0"/>
              <a:t>,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prikazuje</a:t>
            </a:r>
            <a:r>
              <a:rPr lang="en-GB" sz="1400" dirty="0"/>
              <a:t> </a:t>
            </a:r>
            <a:r>
              <a:rPr lang="en-GB" sz="1400" dirty="0" err="1"/>
              <a:t>razne</a:t>
            </a:r>
            <a:r>
              <a:rPr lang="en-GB" sz="1400" dirty="0"/>
              <a:t> </a:t>
            </a:r>
            <a:r>
              <a:rPr lang="en-GB" sz="1400" dirty="0" err="1"/>
              <a:t>korisničke</a:t>
            </a:r>
            <a:r>
              <a:rPr lang="en-GB" sz="1400" dirty="0"/>
              <a:t> interface-e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400" b="1" dirty="0"/>
              <a:t>Agent:</a:t>
            </a:r>
            <a:r>
              <a:rPr lang="en-GB" sz="1400" dirty="0"/>
              <a:t> </a:t>
            </a:r>
            <a:r>
              <a:rPr lang="en-GB" sz="1400" dirty="0" err="1"/>
              <a:t>je</a:t>
            </a:r>
            <a:r>
              <a:rPr lang="en-GB" sz="1400" dirty="0"/>
              <a:t> </a:t>
            </a:r>
            <a:r>
              <a:rPr lang="en-GB" sz="1400" dirty="0" err="1"/>
              <a:t>najčešće</a:t>
            </a:r>
            <a:r>
              <a:rPr lang="en-GB" sz="1400" dirty="0"/>
              <a:t> </a:t>
            </a:r>
            <a:r>
              <a:rPr lang="en-GB" sz="1400" dirty="0" err="1"/>
              <a:t>mašina</a:t>
            </a:r>
            <a:r>
              <a:rPr lang="en-GB" sz="1400" dirty="0"/>
              <a:t> </a:t>
            </a:r>
            <a:r>
              <a:rPr lang="en-GB" sz="1400" dirty="0" err="1"/>
              <a:t>ili</a:t>
            </a:r>
            <a:r>
              <a:rPr lang="en-GB" sz="1400" dirty="0"/>
              <a:t> container, </a:t>
            </a:r>
            <a:r>
              <a:rPr lang="en-GB" sz="1400" dirty="0" err="1"/>
              <a:t>koji</a:t>
            </a:r>
            <a:r>
              <a:rPr lang="en-GB" sz="1400" dirty="0"/>
              <a:t> se </a:t>
            </a:r>
            <a:r>
              <a:rPr lang="en-GB" sz="1400" dirty="0" err="1"/>
              <a:t>povezuju</a:t>
            </a:r>
            <a:r>
              <a:rPr lang="en-GB" sz="1400" dirty="0"/>
              <a:t> </a:t>
            </a:r>
            <a:r>
              <a:rPr lang="en-GB" sz="1400" dirty="0" err="1"/>
              <a:t>sa</a:t>
            </a:r>
            <a:r>
              <a:rPr lang="en-GB" sz="1400" dirty="0"/>
              <a:t> Jenkins </a:t>
            </a:r>
            <a:r>
              <a:rPr lang="en-GB" sz="1400" dirty="0" err="1"/>
              <a:t>kontrolerom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izvršava</a:t>
            </a:r>
            <a:r>
              <a:rPr lang="en-GB" sz="1400" dirty="0"/>
              <a:t> </a:t>
            </a:r>
            <a:r>
              <a:rPr lang="en-GB" sz="1400" dirty="0" err="1"/>
              <a:t>zadatke</a:t>
            </a:r>
            <a:r>
              <a:rPr lang="en-GB" sz="1400" dirty="0"/>
              <a:t>, </a:t>
            </a:r>
            <a:r>
              <a:rPr lang="en-GB" sz="1400" dirty="0" err="1"/>
              <a:t>kada</a:t>
            </a:r>
            <a:r>
              <a:rPr lang="en-GB" sz="1400" dirty="0"/>
              <a:t> </a:t>
            </a:r>
            <a:r>
              <a:rPr lang="en-GB" sz="1400" dirty="0" err="1"/>
              <a:t>za</a:t>
            </a:r>
            <a:r>
              <a:rPr lang="en-GB" sz="1400" dirty="0"/>
              <a:t> to </a:t>
            </a:r>
            <a:r>
              <a:rPr lang="en-GB" sz="1400" dirty="0" err="1"/>
              <a:t>dobiju</a:t>
            </a:r>
            <a:r>
              <a:rPr lang="en-GB" sz="1400" dirty="0"/>
              <a:t>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Controller se </a:t>
            </a:r>
            <a:r>
              <a:rPr lang="en-GB" sz="1400" dirty="0" err="1"/>
              <a:t>povezuje</a:t>
            </a:r>
            <a:r>
              <a:rPr lang="en-GB" sz="1400" dirty="0"/>
              <a:t> </a:t>
            </a:r>
            <a:r>
              <a:rPr lang="en-GB" sz="1400" dirty="0" err="1"/>
              <a:t>sa</a:t>
            </a:r>
            <a:r>
              <a:rPr lang="en-GB" sz="1400" dirty="0"/>
              <a:t> </a:t>
            </a:r>
            <a:r>
              <a:rPr lang="en-GB" sz="1400" dirty="0" err="1"/>
              <a:t>odgovarajućim</a:t>
            </a:r>
            <a:r>
              <a:rPr lang="en-GB" sz="1400" dirty="0"/>
              <a:t> </a:t>
            </a:r>
            <a:r>
              <a:rPr lang="en-GB" sz="1400" dirty="0" err="1"/>
              <a:t>agentom</a:t>
            </a:r>
            <a:r>
              <a:rPr lang="en-GB" sz="1400" dirty="0"/>
              <a:t>, </a:t>
            </a:r>
            <a:r>
              <a:rPr lang="en-GB" sz="1400" dirty="0" err="1"/>
              <a:t>izvršava</a:t>
            </a:r>
            <a:r>
              <a:rPr lang="en-GB" sz="1400" dirty="0"/>
              <a:t> </a:t>
            </a:r>
            <a:r>
              <a:rPr lang="en-GB" sz="1400" dirty="0" err="1"/>
              <a:t>niz</a:t>
            </a:r>
            <a:r>
              <a:rPr lang="en-GB" sz="1400" dirty="0"/>
              <a:t> </a:t>
            </a:r>
            <a:r>
              <a:rPr lang="en-GB" sz="1400" dirty="0" err="1"/>
              <a:t>operacija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njemu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prikuplja</a:t>
            </a:r>
            <a:r>
              <a:rPr lang="en-GB" sz="1400" dirty="0"/>
              <a:t> </a:t>
            </a:r>
            <a:r>
              <a:rPr lang="en-GB" sz="1400" dirty="0" err="1"/>
              <a:t>povratne</a:t>
            </a:r>
            <a:r>
              <a:rPr lang="en-GB" sz="1400" dirty="0"/>
              <a:t> </a:t>
            </a:r>
            <a:r>
              <a:rPr lang="en-GB" sz="1400" dirty="0" err="1"/>
              <a:t>podatke</a:t>
            </a:r>
            <a:endParaRPr lang="en-GB" sz="1400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Build </a:t>
            </a:r>
            <a:r>
              <a:rPr lang="en-GB" sz="1400" dirty="0" err="1"/>
              <a:t>alati</a:t>
            </a:r>
            <a:r>
              <a:rPr lang="en-GB" sz="1400" dirty="0"/>
              <a:t> </a:t>
            </a:r>
            <a:r>
              <a:rPr lang="en-GB" sz="1400" dirty="0" err="1"/>
              <a:t>ili</a:t>
            </a:r>
            <a:r>
              <a:rPr lang="en-GB" sz="1400" dirty="0"/>
              <a:t> </a:t>
            </a:r>
            <a:r>
              <a:rPr lang="en-GB" sz="1400" dirty="0" err="1"/>
              <a:t>zavisnosti</a:t>
            </a:r>
            <a:r>
              <a:rPr lang="en-GB" sz="1400" dirty="0"/>
              <a:t> (Git, Maven, JDK...)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neophodni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Agent </a:t>
            </a:r>
            <a:r>
              <a:rPr lang="en-GB" sz="1400" dirty="0" err="1"/>
              <a:t>masinama</a:t>
            </a:r>
            <a:r>
              <a:rPr lang="en-GB" sz="1400" dirty="0"/>
              <a:t>. Controller ne bi </a:t>
            </a:r>
            <a:r>
              <a:rPr lang="en-GB" sz="1400" dirty="0" err="1"/>
              <a:t>trebalo</a:t>
            </a:r>
            <a:r>
              <a:rPr lang="en-GB" sz="1400" dirty="0"/>
              <a:t> </a:t>
            </a:r>
            <a:r>
              <a:rPr lang="en-GB" sz="1400" dirty="0" err="1"/>
              <a:t>koristiti</a:t>
            </a:r>
            <a:r>
              <a:rPr lang="en-GB" sz="1400" dirty="0"/>
              <a:t> </a:t>
            </a:r>
            <a:r>
              <a:rPr lang="en-GB" sz="1400" dirty="0" err="1"/>
              <a:t>za</a:t>
            </a:r>
            <a:r>
              <a:rPr lang="en-GB" sz="1400" dirty="0"/>
              <a:t> build </a:t>
            </a:r>
            <a:r>
              <a:rPr lang="en-GB" sz="1400" dirty="0" err="1"/>
              <a:t>projekta</a:t>
            </a:r>
            <a:endParaRPr lang="en-GB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9EAE55-E59F-0D4F-A238-43D014BA4583}"/>
              </a:ext>
            </a:extLst>
          </p:cNvPr>
          <p:cNvSpPr/>
          <p:nvPr/>
        </p:nvSpPr>
        <p:spPr>
          <a:xfrm>
            <a:off x="7046327" y="4446848"/>
            <a:ext cx="40105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400" dirty="0" err="1"/>
              <a:t>Agenti</a:t>
            </a:r>
            <a:r>
              <a:rPr lang="en-GB" sz="1400" dirty="0"/>
              <a:t> se </a:t>
            </a:r>
            <a:r>
              <a:rPr lang="en-GB" sz="1400" dirty="0" err="1"/>
              <a:t>mogu</a:t>
            </a:r>
            <a:r>
              <a:rPr lang="en-GB" sz="1400" dirty="0"/>
              <a:t> </a:t>
            </a:r>
            <a:r>
              <a:rPr lang="en-GB" sz="1400" dirty="0" err="1"/>
              <a:t>povezati</a:t>
            </a:r>
            <a:r>
              <a:rPr lang="en-GB" sz="1400" dirty="0"/>
              <a:t> </a:t>
            </a:r>
            <a:r>
              <a:rPr lang="en-GB" sz="1400" dirty="0" err="1"/>
              <a:t>koristeći</a:t>
            </a:r>
            <a:r>
              <a:rPr lang="en-GB" sz="1400" dirty="0"/>
              <a:t>:</a:t>
            </a:r>
            <a:br>
              <a:rPr lang="en-GB" sz="1400" dirty="0"/>
            </a:br>
            <a:endParaRPr lang="en-GB" sz="1400" dirty="0"/>
          </a:p>
          <a:p>
            <a:pPr marL="360000" lvl="1" indent="-1800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200" b="1" dirty="0"/>
              <a:t>SSH</a:t>
            </a:r>
            <a:r>
              <a:rPr lang="en-GB" sz="1200" dirty="0"/>
              <a:t> (SSH based, Controller to Agent connection)</a:t>
            </a:r>
          </a:p>
          <a:p>
            <a:pPr marL="360000" lvl="1" indent="-1800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200" b="1" dirty="0"/>
              <a:t>TCP/WebSocket</a:t>
            </a:r>
            <a:r>
              <a:rPr lang="en-GB" sz="1200" dirty="0"/>
              <a:t> (Agent to Controller connection)</a:t>
            </a:r>
          </a:p>
          <a:p>
            <a:pPr>
              <a:buClr>
                <a:schemeClr val="tx1"/>
              </a:buClr>
            </a:pPr>
            <a:endParaRPr lang="en-GB" sz="1200" dirty="0"/>
          </a:p>
          <a:p>
            <a:pPr>
              <a:buClr>
                <a:schemeClr val="tx1"/>
              </a:buClr>
            </a:pPr>
            <a:r>
              <a:rPr lang="en-GB" sz="1400" dirty="0" err="1"/>
              <a:t>Agentima</a:t>
            </a:r>
            <a:r>
              <a:rPr lang="en-GB" sz="1400" dirty="0"/>
              <a:t> se </a:t>
            </a:r>
            <a:r>
              <a:rPr lang="en-GB" sz="1400" dirty="0" err="1"/>
              <a:t>mogu</a:t>
            </a:r>
            <a:r>
              <a:rPr lang="en-GB" sz="1400" dirty="0"/>
              <a:t> </a:t>
            </a:r>
            <a:r>
              <a:rPr lang="en-GB" sz="1400" dirty="0" err="1"/>
              <a:t>dodeljivati</a:t>
            </a:r>
            <a:r>
              <a:rPr lang="en-GB" sz="1400" dirty="0"/>
              <a:t> </a:t>
            </a:r>
            <a:r>
              <a:rPr lang="en-GB" sz="1400" dirty="0" err="1"/>
              <a:t>labele</a:t>
            </a:r>
            <a:r>
              <a:rPr lang="en-GB" sz="1400" dirty="0"/>
              <a:t>. To </a:t>
            </a:r>
            <a:r>
              <a:rPr lang="en-GB" sz="1400" dirty="0" err="1"/>
              <a:t>omogućava</a:t>
            </a:r>
            <a:r>
              <a:rPr lang="en-GB" sz="1400" dirty="0"/>
              <a:t> </a:t>
            </a:r>
            <a:r>
              <a:rPr lang="en-GB" sz="1400" dirty="0" err="1"/>
              <a:t>dodatni</a:t>
            </a:r>
            <a:r>
              <a:rPr lang="en-GB" sz="1400" dirty="0"/>
              <a:t> </a:t>
            </a:r>
            <a:r>
              <a:rPr lang="en-GB" sz="1400" dirty="0" err="1"/>
              <a:t>nivo</a:t>
            </a:r>
            <a:r>
              <a:rPr lang="en-GB" sz="1400" dirty="0"/>
              <a:t> </a:t>
            </a:r>
            <a:r>
              <a:rPr lang="en-GB" sz="1400" dirty="0" err="1"/>
              <a:t>kontrole</a:t>
            </a:r>
            <a:r>
              <a:rPr lang="en-GB" sz="1400" dirty="0"/>
              <a:t> </a:t>
            </a:r>
            <a:r>
              <a:rPr lang="en-GB" sz="1400" dirty="0" err="1"/>
              <a:t>nad</a:t>
            </a:r>
            <a:r>
              <a:rPr lang="en-GB" sz="1400" dirty="0"/>
              <a:t> </a:t>
            </a:r>
            <a:r>
              <a:rPr lang="en-GB" sz="1400" dirty="0" err="1"/>
              <a:t>izvršavanjem</a:t>
            </a:r>
            <a:r>
              <a:rPr lang="en-GB" sz="1400" dirty="0"/>
              <a:t> </a:t>
            </a:r>
            <a:r>
              <a:rPr lang="en-GB" sz="1400" i="1" dirty="0"/>
              <a:t>Pipeline</a:t>
            </a:r>
            <a:r>
              <a:rPr lang="en-GB" sz="1400" dirty="0"/>
              <a:t>-ova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098531-CFA1-6D43-A586-02F5E168B81E}"/>
              </a:ext>
            </a:extLst>
          </p:cNvPr>
          <p:cNvGrpSpPr/>
          <p:nvPr/>
        </p:nvGrpSpPr>
        <p:grpSpPr>
          <a:xfrm>
            <a:off x="7334924" y="1906910"/>
            <a:ext cx="3433362" cy="2305059"/>
            <a:chOff x="7551427" y="2190053"/>
            <a:chExt cx="3433362" cy="230505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98420AE-6133-2C43-BFB6-4D7956A3C6A3}"/>
                </a:ext>
              </a:extLst>
            </p:cNvPr>
            <p:cNvGrpSpPr/>
            <p:nvPr/>
          </p:nvGrpSpPr>
          <p:grpSpPr>
            <a:xfrm>
              <a:off x="7551427" y="2190053"/>
              <a:ext cx="3433362" cy="2305059"/>
              <a:chOff x="7115919" y="2512472"/>
              <a:chExt cx="3868870" cy="259744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086A129-C851-6A46-AD66-C7366FB0EA2B}"/>
                  </a:ext>
                </a:extLst>
              </p:cNvPr>
              <p:cNvSpPr/>
              <p:nvPr/>
            </p:nvSpPr>
            <p:spPr>
              <a:xfrm>
                <a:off x="7115919" y="3396416"/>
                <a:ext cx="1557463" cy="8839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F4D17A-311D-4B40-806A-C3A311F6657B}"/>
                  </a:ext>
                </a:extLst>
              </p:cNvPr>
              <p:cNvSpPr/>
              <p:nvPr/>
            </p:nvSpPr>
            <p:spPr>
              <a:xfrm>
                <a:off x="9427326" y="2512472"/>
                <a:ext cx="1557463" cy="8839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F07C66-0C83-E748-9E40-33E0DBBAB540}"/>
                  </a:ext>
                </a:extLst>
              </p:cNvPr>
              <p:cNvSpPr/>
              <p:nvPr/>
            </p:nvSpPr>
            <p:spPr>
              <a:xfrm>
                <a:off x="9425416" y="4225974"/>
                <a:ext cx="1557463" cy="8839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 sz="11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DDB3B945-B62A-FE45-BD78-FA7EC3410616}"/>
                  </a:ext>
                </a:extLst>
              </p:cNvPr>
              <p:cNvCxnSpPr>
                <a:cxnSpLocks/>
                <a:stCxn id="7" idx="3"/>
                <a:endCxn id="9" idx="1"/>
              </p:cNvCxnSpPr>
              <p:nvPr/>
            </p:nvCxnSpPr>
            <p:spPr>
              <a:xfrm flipV="1">
                <a:off x="8673382" y="2954444"/>
                <a:ext cx="753944" cy="883944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85A4B5A-EC4C-BF49-8453-9850F4855BB2}"/>
                  </a:ext>
                </a:extLst>
              </p:cNvPr>
              <p:cNvCxnSpPr>
                <a:cxnSpLocks/>
                <a:stCxn id="11" idx="1"/>
                <a:endCxn id="7" idx="3"/>
              </p:cNvCxnSpPr>
              <p:nvPr/>
            </p:nvCxnSpPr>
            <p:spPr>
              <a:xfrm flipH="1" flipV="1">
                <a:off x="8673382" y="3838388"/>
                <a:ext cx="752034" cy="829558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4CBE4E05-1F8A-F343-88D8-3E7C1C1B52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6284" y="3471859"/>
                <a:ext cx="735725" cy="430887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>
                <a:lvl1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600" b="0" kern="1200" cap="none" baseline="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2857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DE411B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1ADB5"/>
                  </a:buClr>
                  <a:buFontTx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Tx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Tx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schemeClr val="tx1"/>
                  </a:buClr>
                </a:pPr>
                <a:r>
                  <a:rPr lang="en-GB" sz="2800" dirty="0">
                    <a:latin typeface="+mn-lt"/>
                  </a:rPr>
                  <a:t>...</a:t>
                </a:r>
              </a:p>
            </p:txBody>
          </p:sp>
          <p:sp>
            <p:nvSpPr>
              <p:cNvPr id="21" name="Content Placeholder 16">
                <a:extLst>
                  <a:ext uri="{FF2B5EF4-FFF2-40B4-BE49-F238E27FC236}">
                    <a16:creationId xmlns:a16="http://schemas.microsoft.com/office/drawing/2014/main" id="{31DE77D0-0947-5243-BC2C-A9F413734B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46989" y="3448631"/>
                <a:ext cx="1495322" cy="779514"/>
              </a:xfrm>
              <a:prstGeom prst="rect">
                <a:avLst/>
              </a:prstGeom>
            </p:spPr>
            <p:txBody>
              <a:bodyPr vert="horz" lIns="0" tIns="45720" rIns="91440" bIns="45720" rtlCol="0" anchor="ctr" anchorCtr="0">
                <a:noAutofit/>
              </a:bodyPr>
              <a:lstStyle>
                <a:lvl1pPr marL="0" marR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 lang="en-US" sz="1800" b="0" kern="1200" cap="none" baseline="0" dirty="0" smtClean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</a:defRPr>
                </a:lvl1pPr>
                <a:lvl2pPr marL="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DE411B"/>
                  </a:buClr>
                  <a:buFontTx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1ADB5"/>
                  </a:buClr>
                  <a:buFontTx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000" b="1" i="1" dirty="0"/>
                  <a:t>Controller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Web &amp; API</a:t>
                </a:r>
                <a:br>
                  <a:rPr lang="en-US" sz="1000" i="1" dirty="0"/>
                </a:br>
                <a:r>
                  <a:rPr lang="en-US" sz="1000" i="1" dirty="0"/>
                  <a:t>interface</a:t>
                </a:r>
              </a:p>
            </p:txBody>
          </p:sp>
          <p:sp>
            <p:nvSpPr>
              <p:cNvPr id="23" name="Content Placeholder 16">
                <a:extLst>
                  <a:ext uri="{FF2B5EF4-FFF2-40B4-BE49-F238E27FC236}">
                    <a16:creationId xmlns:a16="http://schemas.microsoft.com/office/drawing/2014/main" id="{5CC7A82C-2C9D-AA4E-BC05-9120A277F0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56485" y="4278189"/>
                <a:ext cx="1495322" cy="779514"/>
              </a:xfrm>
              <a:prstGeom prst="rect">
                <a:avLst/>
              </a:prstGeom>
            </p:spPr>
            <p:txBody>
              <a:bodyPr vert="horz" lIns="0" tIns="45720" rIns="91440" bIns="45720" rtlCol="0" anchor="ctr" anchorCtr="0">
                <a:noAutofit/>
              </a:bodyPr>
              <a:lstStyle>
                <a:lvl1pPr marL="0" marR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 lang="en-US" sz="1800" b="0" kern="1200" cap="none" baseline="0" dirty="0" smtClean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</a:defRPr>
                </a:lvl1pPr>
                <a:lvl2pPr marL="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DE411B"/>
                  </a:buClr>
                  <a:buFontTx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1ADB5"/>
                  </a:buClr>
                  <a:buFontTx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000" b="1" i="1" dirty="0"/>
                  <a:t>Agent n</a:t>
                </a:r>
              </a:p>
              <a:p>
                <a:pPr>
                  <a:spcBef>
                    <a:spcPts val="0"/>
                  </a:spcBef>
                </a:pPr>
                <a:endParaRPr lang="en-US" sz="300" b="1" i="1" dirty="0"/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Windows (Dependencies)</a:t>
                </a:r>
              </a:p>
            </p:txBody>
          </p:sp>
          <p:sp>
            <p:nvSpPr>
              <p:cNvPr id="27" name="Content Placeholder 16">
                <a:extLst>
                  <a:ext uri="{FF2B5EF4-FFF2-40B4-BE49-F238E27FC236}">
                    <a16:creationId xmlns:a16="http://schemas.microsoft.com/office/drawing/2014/main" id="{F1154CCE-5EE6-AA41-B2A4-645CFFA191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56485" y="2564687"/>
                <a:ext cx="1495322" cy="779514"/>
              </a:xfrm>
              <a:prstGeom prst="rect">
                <a:avLst/>
              </a:prstGeom>
            </p:spPr>
            <p:txBody>
              <a:bodyPr vert="horz" lIns="0" tIns="45720" rIns="91440" bIns="45720" rtlCol="0" anchor="ctr" anchorCtr="0">
                <a:noAutofit/>
              </a:bodyPr>
              <a:lstStyle>
                <a:lvl1pPr marL="0" marR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 lang="en-US" sz="1800" b="0" kern="1200" cap="none" baseline="0" dirty="0" smtClean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</a:defRPr>
                </a:lvl1pPr>
                <a:lvl2pPr marL="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DE411B"/>
                  </a:buClr>
                  <a:buFontTx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1ADB5"/>
                  </a:buClr>
                  <a:buFontTx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000" b="1" i="1" dirty="0"/>
                  <a:t>Agent 1</a:t>
                </a:r>
              </a:p>
              <a:p>
                <a:pPr>
                  <a:spcBef>
                    <a:spcPts val="0"/>
                  </a:spcBef>
                </a:pPr>
                <a:endParaRPr lang="en-US" sz="300" b="1" i="1" dirty="0"/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Linux / Docker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(Java, Maven, etc.)</a:t>
                </a:r>
              </a:p>
            </p:txBody>
          </p:sp>
        </p:grp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162A93EA-DB7B-8B4C-82E1-DEA63D81C87A}"/>
                </a:ext>
              </a:extLst>
            </p:cNvPr>
            <p:cNvSpPr txBox="1">
              <a:spLocks/>
            </p:cNvSpPr>
            <p:nvPr/>
          </p:nvSpPr>
          <p:spPr>
            <a:xfrm rot="18714123">
              <a:off x="8988466" y="2743361"/>
              <a:ext cx="442334" cy="15388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n-US" sz="1600" b="0" kern="1200" cap="none" baseline="0" dirty="0" smtClean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2857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chemeClr val="tx1"/>
                </a:buClr>
              </a:pPr>
              <a:r>
                <a:rPr lang="en-GB" sz="1000" dirty="0">
                  <a:latin typeface="+mn-lt"/>
                </a:rPr>
                <a:t>SSH</a:t>
              </a:r>
              <a:endParaRPr lang="en-GB" sz="1100" dirty="0">
                <a:latin typeface="+mn-lt"/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B5A685AF-50AB-3947-9F59-25CD8B6C7206}"/>
                </a:ext>
              </a:extLst>
            </p:cNvPr>
            <p:cNvSpPr txBox="1">
              <a:spLocks/>
            </p:cNvSpPr>
            <p:nvPr/>
          </p:nvSpPr>
          <p:spPr>
            <a:xfrm rot="2832771">
              <a:off x="8978780" y="3806638"/>
              <a:ext cx="442334" cy="15388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n-US" sz="1600" b="0" kern="1200" cap="none" baseline="0" dirty="0" smtClean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2857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chemeClr val="tx1"/>
                </a:buClr>
              </a:pPr>
              <a:r>
                <a:rPr lang="en-GB" sz="1000" dirty="0">
                  <a:latin typeface="+mn-lt"/>
                </a:rPr>
                <a:t>TCP</a:t>
              </a:r>
              <a:endParaRPr lang="en-GB" sz="1100" dirty="0">
                <a:latin typeface="+mn-lt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D510681-F643-ED43-B2CF-F868B30E05AC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Arhitektura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9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E75118-8817-DA4D-AC17-8AB7875A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08"/>
            <a:ext cx="12191999" cy="1025980"/>
          </a:xfrm>
        </p:spPr>
        <p:txBody>
          <a:bodyPr/>
          <a:lstStyle/>
          <a:p>
            <a:r>
              <a:rPr lang="en-US" dirty="0"/>
              <a:t>Jenkins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46AC52-8BED-464A-A77A-91229D896974}"/>
              </a:ext>
            </a:extLst>
          </p:cNvPr>
          <p:cNvSpPr txBox="1">
            <a:spLocks/>
          </p:cNvSpPr>
          <p:nvPr/>
        </p:nvSpPr>
        <p:spPr>
          <a:xfrm>
            <a:off x="1397876" y="2543582"/>
            <a:ext cx="4540469" cy="2878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/>
              <a:t>Jenkins-</a:t>
            </a:r>
            <a:r>
              <a:rPr lang="en-GB" dirty="0" err="1"/>
              <a:t>ov</a:t>
            </a:r>
            <a:r>
              <a:rPr lang="en-GB" dirty="0"/>
              <a:t> </a:t>
            </a:r>
            <a:r>
              <a:rPr lang="en-GB" dirty="0" err="1"/>
              <a:t>glavni</a:t>
            </a:r>
            <a:r>
              <a:rPr lang="en-GB" dirty="0"/>
              <a:t> UI </a:t>
            </a:r>
            <a:r>
              <a:rPr lang="en-GB" dirty="0" err="1"/>
              <a:t>je</a:t>
            </a:r>
            <a:r>
              <a:rPr lang="en-GB" dirty="0"/>
              <a:t> web </a:t>
            </a:r>
            <a:r>
              <a:rPr lang="en-GB" dirty="0" err="1"/>
              <a:t>orijentisan</a:t>
            </a:r>
            <a:r>
              <a:rPr lang="en-GB" dirty="0"/>
              <a:t>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estetski</a:t>
            </a:r>
            <a:r>
              <a:rPr lang="en-GB" dirty="0"/>
              <a:t> bas </a:t>
            </a:r>
            <a:r>
              <a:rPr lang="en-GB" dirty="0" err="1"/>
              <a:t>najprimamljiviji</a:t>
            </a:r>
            <a:r>
              <a:rPr lang="en-GB" dirty="0"/>
              <a:t>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 err="1"/>
              <a:t>Nudi</a:t>
            </a:r>
            <a:r>
              <a:rPr lang="en-GB" dirty="0"/>
              <a:t> </a:t>
            </a:r>
            <a:r>
              <a:rPr lang="en-GB" dirty="0" err="1"/>
              <a:t>veliki</a:t>
            </a:r>
            <a:r>
              <a:rPr lang="en-GB" dirty="0"/>
              <a:t> </a:t>
            </a:r>
            <a:r>
              <a:rPr lang="en-GB" dirty="0" err="1"/>
              <a:t>nivo</a:t>
            </a:r>
            <a:r>
              <a:rPr lang="en-GB" dirty="0"/>
              <a:t> </a:t>
            </a:r>
            <a:r>
              <a:rPr lang="en-GB" dirty="0" err="1"/>
              <a:t>prilagodljivosti</a:t>
            </a:r>
            <a:r>
              <a:rPr lang="en-GB" dirty="0"/>
              <a:t>, </a:t>
            </a:r>
            <a:r>
              <a:rPr lang="en-GB" dirty="0" err="1"/>
              <a:t>pogotovu</a:t>
            </a:r>
            <a:r>
              <a:rPr lang="en-GB" dirty="0"/>
              <a:t> </a:t>
            </a:r>
            <a:r>
              <a:rPr lang="en-GB" dirty="0" err="1"/>
              <a:t>koristeći</a:t>
            </a:r>
            <a:r>
              <a:rPr lang="en-GB" dirty="0"/>
              <a:t> </a:t>
            </a:r>
            <a:r>
              <a:rPr lang="en-GB" i="1" dirty="0"/>
              <a:t>plugin-</a:t>
            </a:r>
            <a:r>
              <a:rPr lang="en-GB" dirty="0" err="1"/>
              <a:t>ove</a:t>
            </a:r>
            <a:endParaRPr lang="en-GB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 err="1"/>
              <a:t>Administratori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da </a:t>
            </a:r>
            <a:r>
              <a:rPr lang="en-GB" dirty="0" err="1"/>
              <a:t>omoguće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zabrane</a:t>
            </a:r>
            <a:r>
              <a:rPr lang="en-GB" dirty="0"/>
              <a:t> </a:t>
            </a: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odeđenom</a:t>
            </a:r>
            <a:r>
              <a:rPr lang="en-GB" dirty="0"/>
              <a:t> </a:t>
            </a:r>
            <a:r>
              <a:rPr lang="en-GB" dirty="0" err="1"/>
              <a:t>delu</a:t>
            </a:r>
            <a:r>
              <a:rPr lang="en-GB" dirty="0"/>
              <a:t> UI, </a:t>
            </a:r>
            <a:r>
              <a:rPr lang="en-GB" dirty="0" err="1"/>
              <a:t>određenim</a:t>
            </a:r>
            <a:r>
              <a:rPr lang="en-GB" dirty="0"/>
              <a:t> </a:t>
            </a:r>
            <a:r>
              <a:rPr lang="en-GB" dirty="0" err="1"/>
              <a:t>korisnicima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grupama</a:t>
            </a:r>
            <a:endParaRPr lang="en-GB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 err="1"/>
              <a:t>Nudi</a:t>
            </a:r>
            <a:r>
              <a:rPr lang="en-GB" dirty="0"/>
              <a:t> </a:t>
            </a:r>
            <a:r>
              <a:rPr lang="en-GB" dirty="0" err="1"/>
              <a:t>pritup</a:t>
            </a:r>
            <a:r>
              <a:rPr lang="en-GB" dirty="0"/>
              <a:t> </a:t>
            </a:r>
            <a:r>
              <a:rPr lang="en-GB" dirty="0" err="1"/>
              <a:t>funkcionalnostima</a:t>
            </a:r>
            <a:r>
              <a:rPr lang="en-GB" dirty="0"/>
              <a:t> 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en-GB" b="1" dirty="0"/>
              <a:t>API</a:t>
            </a:r>
            <a:r>
              <a:rPr lang="en-GB" dirty="0"/>
              <a:t> </a:t>
            </a:r>
          </a:p>
          <a:p>
            <a:pPr lvl="2">
              <a:lnSpc>
                <a:spcPct val="150000"/>
              </a:lnSpc>
              <a:buClr>
                <a:schemeClr val="tx1"/>
              </a:buClr>
            </a:pPr>
            <a:r>
              <a:rPr lang="en-GB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http://&lt;</a:t>
            </a:r>
            <a:r>
              <a:rPr lang="en-GB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jenkins-url</a:t>
            </a:r>
            <a:r>
              <a:rPr lang="en-GB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&gt;/</a:t>
            </a:r>
            <a:r>
              <a:rPr lang="en-GB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en-GB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CB40FC9-D24F-C549-9FE2-B0B075971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/>
          <a:stretch/>
        </p:blipFill>
        <p:spPr bwMode="auto">
          <a:xfrm>
            <a:off x="6430760" y="2543582"/>
            <a:ext cx="4270023" cy="303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DC485D-2A45-334A-9FFF-4289C2A1BA2C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Interface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3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277005" y="2453268"/>
            <a:ext cx="9895492" cy="3449662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instaliranje</a:t>
            </a:r>
            <a:r>
              <a:rPr lang="en-US" dirty="0"/>
              <a:t> </a:t>
            </a:r>
            <a:r>
              <a:rPr lang="en-US" dirty="0" err="1"/>
              <a:t>Jenkinsa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vašem</a:t>
            </a:r>
            <a:r>
              <a:rPr lang="en-US" dirty="0"/>
              <a:t> </a:t>
            </a:r>
            <a:r>
              <a:rPr lang="en-US" dirty="0" err="1"/>
              <a:t>sistemu</a:t>
            </a:r>
            <a:endParaRPr lang="en-US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Najbrži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najlakši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jeste</a:t>
            </a:r>
            <a:r>
              <a:rPr lang="en-US" dirty="0"/>
              <a:t> da se </a:t>
            </a:r>
            <a:r>
              <a:rPr lang="en-US" dirty="0" err="1"/>
              <a:t>preuzme</a:t>
            </a:r>
            <a:r>
              <a:rPr lang="en-US" dirty="0"/>
              <a:t> </a:t>
            </a:r>
            <a:r>
              <a:rPr lang="en-US" sz="1400" b="1" dirty="0" err="1"/>
              <a:t>jenkins.war</a:t>
            </a:r>
            <a:r>
              <a:rPr lang="en-US" dirty="0"/>
              <a:t> file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https://www.jenkins.io/download/</a:t>
            </a:r>
            <a:r>
              <a:rPr lang="en-US" dirty="0"/>
              <a:t> i </a:t>
            </a:r>
            <a:r>
              <a:rPr lang="en-US" dirty="0" err="1"/>
              <a:t>pokrene</a:t>
            </a:r>
            <a:r>
              <a:rPr lang="en-US" dirty="0"/>
              <a:t> </a:t>
            </a:r>
            <a:r>
              <a:rPr lang="en-US" dirty="0" err="1"/>
              <a:t>koristeći</a:t>
            </a:r>
            <a:r>
              <a:rPr lang="en-US" dirty="0"/>
              <a:t> </a:t>
            </a:r>
            <a:r>
              <a:rPr lang="en-US" dirty="0" err="1"/>
              <a:t>sledeće</a:t>
            </a:r>
            <a:r>
              <a:rPr lang="en-US" dirty="0"/>
              <a:t> </a:t>
            </a:r>
            <a:r>
              <a:rPr lang="en-US" dirty="0" err="1"/>
              <a:t>komande</a:t>
            </a:r>
            <a:r>
              <a:rPr lang="en-US" dirty="0"/>
              <a:t>:</a:t>
            </a:r>
          </a:p>
          <a:p>
            <a:pPr lvl="2">
              <a:lnSpc>
                <a:spcPct val="100000"/>
              </a:lnSpc>
              <a:buClr>
                <a:schemeClr val="tx1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wget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-O $JENKINS_HOME/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jenkins.war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'https://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get.jenkins.io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/war-stable/latest/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jenkins.war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</a:p>
          <a:p>
            <a:pPr marL="285750">
              <a:buClr>
                <a:schemeClr val="tx1"/>
              </a:buClr>
            </a:pPr>
            <a:r>
              <a:rPr lang="en-US" sz="1300" b="1" dirty="0"/>
              <a:t>	$ java -jar $JENKINS_HOME/</a:t>
            </a:r>
            <a:r>
              <a:rPr lang="en-US" sz="1300" b="1" dirty="0" err="1"/>
              <a:t>jenkins.war</a:t>
            </a:r>
            <a:endParaRPr lang="en-US" sz="1300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Podrazumenvani</a:t>
            </a:r>
            <a:r>
              <a:rPr lang="en-US" dirty="0"/>
              <a:t> port </a:t>
            </a:r>
            <a:r>
              <a:rPr lang="en-US" dirty="0" err="1"/>
              <a:t>za</a:t>
            </a:r>
            <a:r>
              <a:rPr lang="en-US" dirty="0"/>
              <a:t> Jenkins </a:t>
            </a:r>
            <a:r>
              <a:rPr lang="en-US" dirty="0" err="1"/>
              <a:t>je</a:t>
            </a:r>
            <a:r>
              <a:rPr lang="en-US" dirty="0"/>
              <a:t> 8080, </a:t>
            </a:r>
            <a:r>
              <a:rPr lang="en-US" dirty="0" err="1"/>
              <a:t>ali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e.g. </a:t>
            </a:r>
            <a:r>
              <a:rPr lang="en-US" sz="1400" b="1" dirty="0"/>
              <a:t>--</a:t>
            </a:r>
            <a:r>
              <a:rPr lang="en-US" sz="1400" b="1" dirty="0" err="1"/>
              <a:t>httpPort</a:t>
            </a:r>
            <a:r>
              <a:rPr lang="en-US" sz="1400" b="1" dirty="0"/>
              <a:t>=8081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sz="1400" b="1" dirty="0"/>
              <a:t>$</a:t>
            </a:r>
            <a:r>
              <a:rPr lang="en-GB" sz="1400" b="1" dirty="0"/>
              <a:t>JENKINS_PORT</a:t>
            </a:r>
            <a:r>
              <a:rPr lang="en-GB" dirty="0"/>
              <a:t> </a:t>
            </a:r>
            <a:r>
              <a:rPr lang="en-US" dirty="0"/>
              <a:t>da se </a:t>
            </a:r>
            <a:r>
              <a:rPr lang="en-US" dirty="0" err="1"/>
              <a:t>podesi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željeni</a:t>
            </a:r>
            <a:endParaRPr lang="en-US" b="1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Postoje</a:t>
            </a:r>
            <a:r>
              <a:rPr lang="en-US" dirty="0"/>
              <a:t> 2 </a:t>
            </a:r>
            <a:r>
              <a:rPr lang="en-US" dirty="0" err="1"/>
              <a:t>linije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Jenkins </a:t>
            </a:r>
            <a:r>
              <a:rPr lang="en-US" dirty="0" err="1"/>
              <a:t>verzija</a:t>
            </a:r>
            <a:r>
              <a:rPr lang="en-US" dirty="0"/>
              <a:t>: Stable (LTS)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regularna</a:t>
            </a:r>
            <a:r>
              <a:rPr lang="en-US" dirty="0"/>
              <a:t> (</a:t>
            </a:r>
            <a:r>
              <a:rPr lang="en-US" dirty="0" err="1"/>
              <a:t>Nedeljna</a:t>
            </a:r>
            <a:r>
              <a:rPr lang="en-US" dirty="0"/>
              <a:t>), pa u </a:t>
            </a:r>
            <a:r>
              <a:rPr lang="en-US" dirty="0" err="1"/>
              <a:t>zavisnoti</a:t>
            </a:r>
            <a:r>
              <a:rPr lang="en-US" dirty="0"/>
              <a:t> od </a:t>
            </a:r>
            <a:r>
              <a:rPr lang="en-US" dirty="0" err="1"/>
              <a:t>projektnih</a:t>
            </a:r>
            <a:r>
              <a:rPr lang="en-US" dirty="0"/>
              <a:t> </a:t>
            </a:r>
            <a:r>
              <a:rPr lang="en-US" dirty="0" err="1"/>
              <a:t>potreba</a:t>
            </a:r>
            <a:r>
              <a:rPr lang="en-US" dirty="0"/>
              <a:t>, </a:t>
            </a:r>
            <a:r>
              <a:rPr lang="en-US" dirty="0" err="1"/>
              <a:t>pogodnija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druga</a:t>
            </a:r>
            <a:r>
              <a:rPr lang="en-US" dirty="0"/>
              <a:t> </a:t>
            </a:r>
            <a:r>
              <a:rPr lang="en-US" dirty="0" err="1"/>
              <a:t>varijanta</a:t>
            </a:r>
            <a:endParaRPr lang="en-US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Long-Term Support (LTS) release </a:t>
            </a:r>
            <a:r>
              <a:rPr lang="en-US" dirty="0" err="1"/>
              <a:t>verzija</a:t>
            </a:r>
            <a:r>
              <a:rPr lang="en-US" dirty="0"/>
              <a:t> se </a:t>
            </a:r>
            <a:r>
              <a:rPr lang="en-US" dirty="0" err="1"/>
              <a:t>bira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svakih</a:t>
            </a:r>
            <a:r>
              <a:rPr lang="en-US" dirty="0"/>
              <a:t> 12 </a:t>
            </a:r>
            <a:r>
              <a:rPr lang="en-US" dirty="0" err="1"/>
              <a:t>nedelja</a:t>
            </a:r>
            <a:r>
              <a:rPr lang="en-US" dirty="0"/>
              <a:t>, od </a:t>
            </a:r>
            <a:r>
              <a:rPr lang="en-US" dirty="0" err="1"/>
              <a:t>regularnih</a:t>
            </a:r>
            <a:r>
              <a:rPr lang="en-US" dirty="0"/>
              <a:t> </a:t>
            </a:r>
            <a:r>
              <a:rPr lang="en-US" dirty="0" err="1"/>
              <a:t>verzija</a:t>
            </a:r>
            <a:endParaRPr lang="en-US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Nedeljna</a:t>
            </a:r>
            <a:r>
              <a:rPr lang="en-US" dirty="0"/>
              <a:t> </a:t>
            </a:r>
            <a:r>
              <a:rPr lang="en-US" dirty="0" err="1"/>
              <a:t>vezrija</a:t>
            </a:r>
            <a:r>
              <a:rPr lang="en-US" dirty="0"/>
              <a:t> </a:t>
            </a:r>
            <a:r>
              <a:rPr lang="en-US" dirty="0" err="1"/>
              <a:t>dostavlja</a:t>
            </a:r>
            <a:r>
              <a:rPr lang="en-US" dirty="0"/>
              <a:t> </a:t>
            </a:r>
            <a:r>
              <a:rPr lang="en-US" dirty="0" err="1"/>
              <a:t>poravljene</a:t>
            </a:r>
            <a:r>
              <a:rPr lang="en-US" dirty="0"/>
              <a:t> bug-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funckije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 u </a:t>
            </a:r>
            <a:r>
              <a:rPr lang="en-US" dirty="0" err="1"/>
              <a:t>kratkom</a:t>
            </a:r>
            <a:r>
              <a:rPr lang="en-US" dirty="0"/>
              <a:t> </a:t>
            </a:r>
            <a:r>
              <a:rPr lang="en-US" dirty="0" err="1"/>
              <a:t>vremenskom</a:t>
            </a:r>
            <a:r>
              <a:rPr lang="en-US" dirty="0"/>
              <a:t> </a:t>
            </a:r>
            <a:r>
              <a:rPr lang="en-US" dirty="0" err="1"/>
              <a:t>roku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E75118-8817-DA4D-AC17-8AB7875A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08"/>
            <a:ext cx="12191999" cy="1025980"/>
          </a:xfrm>
        </p:spPr>
        <p:txBody>
          <a:bodyPr/>
          <a:lstStyle/>
          <a:p>
            <a:r>
              <a:rPr lang="en-US" dirty="0"/>
              <a:t>Jenkins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12EF3-0FCB-4743-845B-16AE1C960BFA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Instalacija </a:t>
            </a:r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Jenkinsa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39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4EAC1A-47A4-2048-92AE-A91CD3FCF1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77"/>
          <a:stretch/>
        </p:blipFill>
        <p:spPr>
          <a:xfrm>
            <a:off x="6634983" y="3161741"/>
            <a:ext cx="4765784" cy="17173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159677" y="2303979"/>
            <a:ext cx="5181600" cy="3960058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Default-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vernost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i="1" dirty="0"/>
              <a:t>Jenkins home </a:t>
            </a:r>
            <a:r>
              <a:rPr lang="en-US" dirty="0" err="1"/>
              <a:t>direktorijum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“</a:t>
            </a:r>
            <a:r>
              <a:rPr lang="en-US" sz="1300" b="1" dirty="0"/>
              <a:t>/var/lib/</a:t>
            </a:r>
            <a:r>
              <a:rPr lang="en-US" sz="1300" b="1" dirty="0" err="1"/>
              <a:t>jenkins</a:t>
            </a:r>
            <a:r>
              <a:rPr lang="en-US" sz="1300" b="1" dirty="0"/>
              <a:t>/</a:t>
            </a:r>
            <a:r>
              <a:rPr lang="en-US" dirty="0"/>
              <a:t>”. </a:t>
            </a:r>
            <a:r>
              <a:rPr lang="en-US" dirty="0" err="1"/>
              <a:t>Unutar</a:t>
            </a:r>
            <a:r>
              <a:rPr lang="en-US" dirty="0"/>
              <a:t> Docker container-a, to </a:t>
            </a:r>
            <a:r>
              <a:rPr lang="en-US" dirty="0" err="1"/>
              <a:t>je</a:t>
            </a:r>
            <a:r>
              <a:rPr lang="en-US" dirty="0"/>
              <a:t> “</a:t>
            </a:r>
            <a:r>
              <a:rPr lang="en-US" sz="1300" b="1" dirty="0"/>
              <a:t>/var/</a:t>
            </a:r>
            <a:r>
              <a:rPr lang="en-US" sz="1300" b="1" dirty="0" err="1"/>
              <a:t>jenkins_home</a:t>
            </a:r>
            <a:r>
              <a:rPr lang="en-US" sz="1300" b="1" dirty="0"/>
              <a:t>/</a:t>
            </a:r>
            <a:r>
              <a:rPr lang="en-US" dirty="0"/>
              <a:t>”.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Raspakovan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“</a:t>
            </a:r>
            <a:r>
              <a:rPr lang="en-US" sz="1300" b="1" dirty="0" err="1"/>
              <a:t>jenkins.war</a:t>
            </a:r>
            <a:r>
              <a:rPr lang="en-US" dirty="0"/>
              <a:t>” </a:t>
            </a:r>
            <a:r>
              <a:rPr lang="en-US" dirty="0" err="1"/>
              <a:t>nalazi</a:t>
            </a:r>
            <a:r>
              <a:rPr lang="en-US" dirty="0"/>
              <a:t> se pod ”</a:t>
            </a:r>
            <a:r>
              <a:rPr lang="en-US" sz="1300" b="1" dirty="0"/>
              <a:t>$JENKINS_HOME/war/</a:t>
            </a:r>
            <a:r>
              <a:rPr lang="en-US" dirty="0"/>
              <a:t>” </a:t>
            </a:r>
            <a:r>
              <a:rPr lang="en-US" dirty="0" err="1"/>
              <a:t>direktorijumom</a:t>
            </a:r>
            <a:r>
              <a:rPr lang="en-US" dirty="0"/>
              <a:t>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Jenkins </a:t>
            </a:r>
            <a:r>
              <a:rPr lang="en-US" dirty="0" err="1"/>
              <a:t>konfiguracioni</a:t>
            </a:r>
            <a:r>
              <a:rPr lang="en-US" dirty="0"/>
              <a:t> file (</a:t>
            </a:r>
            <a:r>
              <a:rPr lang="en-US" sz="1300" b="1" dirty="0" err="1"/>
              <a:t>config.xml</a:t>
            </a:r>
            <a:r>
              <a:rPr lang="en-US" dirty="0"/>
              <a:t>) se </a:t>
            </a:r>
            <a:r>
              <a:rPr lang="en-US" dirty="0" err="1"/>
              <a:t>nalazi</a:t>
            </a:r>
            <a:r>
              <a:rPr lang="en-US" dirty="0"/>
              <a:t> pod  ”</a:t>
            </a:r>
            <a:r>
              <a:rPr lang="en-US" sz="1300" b="1" dirty="0"/>
              <a:t>$JENKINS_HOME</a:t>
            </a:r>
            <a:r>
              <a:rPr lang="en-US" dirty="0"/>
              <a:t>” </a:t>
            </a:r>
            <a:r>
              <a:rPr lang="en-US" dirty="0" err="1"/>
              <a:t>direktorijumom</a:t>
            </a:r>
            <a:r>
              <a:rPr lang="en-US" dirty="0"/>
              <a:t>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Default-</a:t>
            </a:r>
            <a:r>
              <a:rPr lang="en-US" dirty="0" err="1"/>
              <a:t>ni</a:t>
            </a:r>
            <a:r>
              <a:rPr lang="en-US" dirty="0"/>
              <a:t> Jenkins </a:t>
            </a:r>
            <a:r>
              <a:rPr lang="en-US" dirty="0" err="1"/>
              <a:t>sistemski</a:t>
            </a:r>
            <a:r>
              <a:rPr lang="en-US" dirty="0"/>
              <a:t> </a:t>
            </a:r>
            <a:r>
              <a:rPr lang="en-US" dirty="0" err="1"/>
              <a:t>korisnik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sz="1300" b="1" dirty="0" err="1"/>
              <a:t>jenkins:jenkins</a:t>
            </a:r>
            <a:r>
              <a:rPr lang="en-US" dirty="0"/>
              <a:t>. Ne </a:t>
            </a:r>
            <a:r>
              <a:rPr lang="en-US" dirty="0" err="1"/>
              <a:t>savetuje</a:t>
            </a:r>
            <a:r>
              <a:rPr lang="en-US" dirty="0"/>
              <a:t> se da se Jenkins server </a:t>
            </a:r>
            <a:r>
              <a:rPr lang="en-US" dirty="0" err="1"/>
              <a:t>pokreće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sz="1400" b="1" dirty="0"/>
              <a:t>root</a:t>
            </a:r>
            <a:r>
              <a:rPr lang="en-US" dirty="0"/>
              <a:t> </a:t>
            </a:r>
            <a:r>
              <a:rPr lang="en-US" dirty="0" err="1"/>
              <a:t>korisnik</a:t>
            </a:r>
            <a:r>
              <a:rPr lang="en-US" dirty="0"/>
              <a:t>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instalacije</a:t>
            </a:r>
            <a:r>
              <a:rPr lang="en-US" dirty="0"/>
              <a:t>, od vas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zatraženo</a:t>
            </a:r>
            <a:r>
              <a:rPr lang="en-US" dirty="0"/>
              <a:t> da  ”</a:t>
            </a:r>
            <a:r>
              <a:rPr lang="en-US" dirty="0" err="1"/>
              <a:t>otključate</a:t>
            </a:r>
            <a:r>
              <a:rPr lang="en-US" dirty="0"/>
              <a:t>" Jenkins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ćete</a:t>
            </a:r>
            <a:r>
              <a:rPr lang="en-US" dirty="0"/>
              <a:t> </a:t>
            </a:r>
            <a:r>
              <a:rPr lang="en-US" dirty="0" err="1"/>
              <a:t>uneti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sačuvanu</a:t>
            </a:r>
            <a:r>
              <a:rPr lang="en-US" dirty="0"/>
              <a:t> u “</a:t>
            </a:r>
            <a:r>
              <a:rPr lang="en-US" sz="1300" b="1" dirty="0"/>
              <a:t>$JENKINS_HOME/secrets/</a:t>
            </a:r>
            <a:r>
              <a:rPr lang="en-US" sz="1300" b="1" dirty="0" err="1"/>
              <a:t>initialAdminPassword</a:t>
            </a:r>
            <a:r>
              <a:rPr lang="en-US" dirty="0"/>
              <a:t>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E75118-8817-DA4D-AC17-8AB7875A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08"/>
            <a:ext cx="12191999" cy="1025980"/>
          </a:xfrm>
        </p:spPr>
        <p:txBody>
          <a:bodyPr/>
          <a:lstStyle/>
          <a:p>
            <a:r>
              <a:rPr lang="en-US" dirty="0" err="1"/>
              <a:t>Podešavanje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1B40B-6500-5147-8B8B-7A19B264782C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Instalacija </a:t>
            </a:r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Jenkinsa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0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250730" y="2453268"/>
            <a:ext cx="9732579" cy="3690754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Jenkins </a:t>
            </a:r>
            <a:r>
              <a:rPr lang="en-US" dirty="0" err="1"/>
              <a:t>instalacioni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dostupan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 Linux </a:t>
            </a:r>
            <a:r>
              <a:rPr lang="en-US" dirty="0" err="1"/>
              <a:t>distribucije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uključujući</a:t>
            </a:r>
            <a:r>
              <a:rPr lang="en-US" dirty="0"/>
              <a:t> RHEL/CentOS </a:t>
            </a:r>
            <a:r>
              <a:rPr lang="en-US" dirty="0" err="1"/>
              <a:t>i</a:t>
            </a:r>
            <a:r>
              <a:rPr lang="en-US" dirty="0"/>
              <a:t> Ubuntu).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CentOS:</a:t>
            </a:r>
          </a:p>
          <a:p>
            <a:pPr marL="540000" lvl="2">
              <a:lnSpc>
                <a:spcPct val="100000"/>
              </a:lnSpc>
              <a:buClr>
                <a:schemeClr val="tx1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wget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-O 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yum.repos.d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jenkins.repo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\</a:t>
            </a:r>
            <a:b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    http://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pkg.jenkins-ci.org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redhat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-stable/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jenkins.repo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lvl="2">
              <a:lnSpc>
                <a:spcPct val="100000"/>
              </a:lnSpc>
              <a:buClr>
                <a:schemeClr val="tx1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$ rpm --import https://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jenkins-ci.org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redhat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jenkins-ci.org.key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lvl="2">
              <a:lnSpc>
                <a:spcPct val="100000"/>
              </a:lnSpc>
              <a:buClr>
                <a:schemeClr val="tx1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$ yum -y install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jenkins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Ubuntu:</a:t>
            </a:r>
          </a:p>
          <a:p>
            <a:pPr marL="540000" lvl="2">
              <a:lnSpc>
                <a:spcPct val="100000"/>
              </a:lnSpc>
              <a:buClr>
                <a:schemeClr val="tx1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wget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\</a:t>
            </a:r>
            <a:b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    -O - https://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pkg.jenkins.io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debian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-stable/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jenkins.io.key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sudo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apt-key add -</a:t>
            </a:r>
          </a:p>
          <a:p>
            <a:pPr marL="540000" lvl="2">
              <a:lnSpc>
                <a:spcPct val="100000"/>
              </a:lnSpc>
              <a:buClr>
                <a:schemeClr val="tx1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-c 'echo deb http://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pkg.jenkins.io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debian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-stable binary/ &gt; 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/apt/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sources.list.d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jenkins.list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</a:p>
          <a:p>
            <a:pPr marL="540000" lvl="2">
              <a:lnSpc>
                <a:spcPct val="100000"/>
              </a:lnSpc>
              <a:buClr>
                <a:schemeClr val="tx1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$ apt update</a:t>
            </a:r>
          </a:p>
          <a:p>
            <a:pPr marL="540000" lvl="2">
              <a:lnSpc>
                <a:spcPct val="100000"/>
              </a:lnSpc>
              <a:buClr>
                <a:schemeClr val="tx1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$ apt -y install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jenkins</a:t>
            </a:r>
            <a:b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E75118-8817-DA4D-AC17-8AB7875A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08"/>
            <a:ext cx="12191999" cy="1025980"/>
          </a:xfrm>
        </p:spPr>
        <p:txBody>
          <a:bodyPr/>
          <a:lstStyle/>
          <a:p>
            <a:r>
              <a:rPr lang="en-US" dirty="0" err="1"/>
              <a:t>Podešavanje</a:t>
            </a:r>
            <a:endParaRPr 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9929FF7-348D-BC46-824D-3C63E07D4E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t="12107" r="52363" b="68066"/>
          <a:stretch/>
        </p:blipFill>
        <p:spPr>
          <a:xfrm>
            <a:off x="8145519" y="3188993"/>
            <a:ext cx="2911365" cy="1359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8A328D-BA01-4640-921B-4B552A536045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Instalacija </a:t>
            </a:r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Jenkinsa</a:t>
            </a:r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na </a:t>
            </a:r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Linux</a:t>
            </a:r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mašinama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67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939157" y="2453268"/>
            <a:ext cx="9002112" cy="3080330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Da </a:t>
            </a:r>
            <a:r>
              <a:rPr lang="en-US" dirty="0" err="1"/>
              <a:t>pokrenete</a:t>
            </a:r>
            <a:r>
              <a:rPr lang="en-US" dirty="0"/>
              <a:t> Jenkins u </a:t>
            </a:r>
            <a:r>
              <a:rPr lang="en-US" dirty="0" err="1"/>
              <a:t>izolovanom</a:t>
            </a:r>
            <a:r>
              <a:rPr lang="en-US" dirty="0"/>
              <a:t> </a:t>
            </a:r>
            <a:r>
              <a:rPr lang="en-US" dirty="0" err="1"/>
              <a:t>okrženju</a:t>
            </a:r>
            <a:r>
              <a:rPr lang="en-US" dirty="0"/>
              <a:t> </a:t>
            </a:r>
            <a:r>
              <a:rPr lang="en-US" dirty="0" err="1"/>
              <a:t>koristeći</a:t>
            </a:r>
            <a:r>
              <a:rPr lang="en-US" dirty="0"/>
              <a:t> Docker, </a:t>
            </a:r>
            <a:r>
              <a:rPr lang="en-US" dirty="0" err="1"/>
              <a:t>izvršite</a:t>
            </a:r>
            <a:r>
              <a:rPr lang="en-US" dirty="0"/>
              <a:t> </a:t>
            </a:r>
            <a:r>
              <a:rPr lang="en-US" dirty="0" err="1"/>
              <a:t>sledeće</a:t>
            </a:r>
            <a:r>
              <a:rPr lang="en-US" dirty="0"/>
              <a:t> </a:t>
            </a:r>
            <a:r>
              <a:rPr lang="en-US" dirty="0" err="1"/>
              <a:t>korake</a:t>
            </a:r>
            <a:r>
              <a:rPr lang="en-US" dirty="0"/>
              <a:t>:</a:t>
            </a:r>
          </a:p>
          <a:p>
            <a:pPr marL="540000" lvl="2">
              <a:lnSpc>
                <a:spcPct val="100000"/>
              </a:lnSpc>
              <a:spcBef>
                <a:spcPts val="2000"/>
              </a:spcBef>
              <a:buClr>
                <a:schemeClr val="tx1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$ docker volume create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jenkins_home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lvl="2">
              <a:lnSpc>
                <a:spcPct val="100000"/>
              </a:lnSpc>
              <a:buClr>
                <a:schemeClr val="tx1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$ export JENKINS_HOME=$(docker volume inspect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jenkins_home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jq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-r '.[].Mountpoint')</a:t>
            </a:r>
          </a:p>
          <a:p>
            <a:pPr marL="540000" lvl="2">
              <a:lnSpc>
                <a:spcPct val="100000"/>
              </a:lnSpc>
              <a:buClr>
                <a:schemeClr val="tx1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$ docker run -d \</a:t>
            </a:r>
          </a:p>
          <a:p>
            <a:pPr marL="540000" lvl="2">
              <a:lnSpc>
                <a:spcPct val="100000"/>
              </a:lnSpc>
              <a:buClr>
                <a:schemeClr val="tx1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        -v $(which docker):/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usr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/bin/docker -v /var/run/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docker.sock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:/var/run/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docker.sock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\</a:t>
            </a:r>
          </a:p>
          <a:p>
            <a:pPr marL="540000" lvl="2">
              <a:lnSpc>
                <a:spcPct val="100000"/>
              </a:lnSpc>
              <a:buClr>
                <a:schemeClr val="tx1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        -v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jenkins_home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:/var/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jenkins_home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\</a:t>
            </a:r>
          </a:p>
          <a:p>
            <a:pPr marL="540000" lvl="2">
              <a:lnSpc>
                <a:spcPct val="100000"/>
              </a:lnSpc>
              <a:buClr>
                <a:schemeClr val="tx1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        -p 8080:8080 -p 50000:50000 \</a:t>
            </a:r>
          </a:p>
          <a:p>
            <a:pPr marL="540000" lvl="2">
              <a:lnSpc>
                <a:spcPct val="100000"/>
              </a:lnSpc>
              <a:buClr>
                <a:schemeClr val="tx1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        --name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jenkins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-demo \</a:t>
            </a:r>
          </a:p>
          <a:p>
            <a:pPr marL="540000" lvl="2">
              <a:lnSpc>
                <a:spcPct val="100000"/>
              </a:lnSpc>
              <a:buClr>
                <a:schemeClr val="tx1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        --restart unless-stopped \</a:t>
            </a:r>
          </a:p>
          <a:p>
            <a:pPr marL="540000" lvl="2">
              <a:lnSpc>
                <a:spcPct val="100000"/>
              </a:lnSpc>
              <a:buClr>
                <a:schemeClr val="tx1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jenkins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jenkins:lts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lvl="2">
              <a:lnSpc>
                <a:spcPct val="100000"/>
              </a:lnSpc>
              <a:buClr>
                <a:schemeClr val="tx1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$ docker exec -it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jenkins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-demo cat /var/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jenkins_home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/secrets/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initialAdminPassword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E75118-8817-DA4D-AC17-8AB7875A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08"/>
            <a:ext cx="12191999" cy="1025980"/>
          </a:xfrm>
        </p:spPr>
        <p:txBody>
          <a:bodyPr/>
          <a:lstStyle/>
          <a:p>
            <a:r>
              <a:rPr lang="en-US" dirty="0" err="1"/>
              <a:t>Podešavanje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B45B13-AB7A-5741-82FD-BF4AA1F43E94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Pokretanje </a:t>
            </a:r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Jenkins</a:t>
            </a:r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-a koristeći </a:t>
            </a:r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Docker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51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114edf-9a72-4599-b1be-362d65013b4c">
      <Terms xmlns="http://schemas.microsoft.com/office/infopath/2007/PartnerControls"/>
    </lcf76f155ced4ddcb4097134ff3c332f>
    <TaxCatchAll xmlns="c83bc204-c724-4af9-a3ff-094b77ae620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48366BCCD67942B8674250044DBD67" ma:contentTypeVersion="18" ma:contentTypeDescription="Create a new document." ma:contentTypeScope="" ma:versionID="998078387e1f47e61f393ef0718ae3f7">
  <xsd:schema xmlns:xsd="http://www.w3.org/2001/XMLSchema" xmlns:xs="http://www.w3.org/2001/XMLSchema" xmlns:p="http://schemas.microsoft.com/office/2006/metadata/properties" xmlns:ns2="e0114edf-9a72-4599-b1be-362d65013b4c" xmlns:ns3="c83bc204-c724-4af9-a3ff-094b77ae6203" targetNamespace="http://schemas.microsoft.com/office/2006/metadata/properties" ma:root="true" ma:fieldsID="c2f1b093b1b5817bd4cee17f2e9454f1" ns2:_="" ns3:_="">
    <xsd:import namespace="e0114edf-9a72-4599-b1be-362d65013b4c"/>
    <xsd:import namespace="c83bc204-c724-4af9-a3ff-094b77ae62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14edf-9a72-4599-b1be-362d65013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a9fbb2-20ec-4b38-b475-624b712916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bc204-c724-4af9-a3ff-094b77ae62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cfd5745-3ae1-48d1-be43-9d938a5c888d}" ma:internalName="TaxCatchAll" ma:showField="CatchAllData" ma:web="c83bc204-c724-4af9-a3ff-094b77ae62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917A68-5C2F-4C6D-9B07-1F9F8092995D}">
  <ds:schemaRefs>
    <ds:schemaRef ds:uri="http://schemas.microsoft.com/office/2006/metadata/properties"/>
    <ds:schemaRef ds:uri="http://schemas.microsoft.com/office/infopath/2007/PartnerControls"/>
    <ds:schemaRef ds:uri="e0114edf-9a72-4599-b1be-362d65013b4c"/>
    <ds:schemaRef ds:uri="c83bc204-c724-4af9-a3ff-094b77ae6203"/>
  </ds:schemaRefs>
</ds:datastoreItem>
</file>

<file path=customXml/itemProps2.xml><?xml version="1.0" encoding="utf-8"?>
<ds:datastoreItem xmlns:ds="http://schemas.openxmlformats.org/officeDocument/2006/customXml" ds:itemID="{BD997A28-1399-4B42-ABB0-C785CB0B22F1}"/>
</file>

<file path=customXml/itemProps3.xml><?xml version="1.0" encoding="utf-8"?>
<ds:datastoreItem xmlns:ds="http://schemas.openxmlformats.org/officeDocument/2006/customXml" ds:itemID="{133F5B92-6FF5-40E5-8023-8F9906650E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1771</Words>
  <Application>Microsoft Office PowerPoint</Application>
  <PresentationFormat>Widescreen</PresentationFormat>
  <Paragraphs>206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Arial Narrow Bold</vt:lpstr>
      <vt:lpstr>Calibri</vt:lpstr>
      <vt:lpstr>Calibri Light</vt:lpstr>
      <vt:lpstr>Consolas</vt:lpstr>
      <vt:lpstr>Wingdings</vt:lpstr>
      <vt:lpstr>Office Theme</vt:lpstr>
      <vt:lpstr>Kontinualna integracija (CI) - Jenkins</vt:lpstr>
      <vt:lpstr>agenda</vt:lpstr>
      <vt:lpstr>Jenkins</vt:lpstr>
      <vt:lpstr>Jenkins</vt:lpstr>
      <vt:lpstr>Jenkins</vt:lpstr>
      <vt:lpstr>Jenkins</vt:lpstr>
      <vt:lpstr>Podešavanje</vt:lpstr>
      <vt:lpstr>Podešavanje</vt:lpstr>
      <vt:lpstr>Podešavanje</vt:lpstr>
      <vt:lpstr>Podešavanje</vt:lpstr>
      <vt:lpstr>Podešavanje</vt:lpstr>
      <vt:lpstr>Pipeline</vt:lpstr>
      <vt:lpstr>Pipeline</vt:lpstr>
      <vt:lpstr>Build Java Projekta</vt:lpstr>
      <vt:lpstr>Build Java Projekta</vt:lpstr>
      <vt:lpstr>Build Java Projekta</vt:lpstr>
      <vt:lpstr>Build Java Projekta</vt:lpstr>
      <vt:lpstr>Build Java Projekta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Kontinualna integracija (CI) - Jenkins</dc:title>
  <dc:creator>Djordje Torlakovic</dc:creator>
  <cp:lastModifiedBy>Nemanja Todorovic</cp:lastModifiedBy>
  <cp:revision>38</cp:revision>
  <dcterms:created xsi:type="dcterms:W3CDTF">2022-05-12T10:56:06Z</dcterms:created>
  <dcterms:modified xsi:type="dcterms:W3CDTF">2024-11-12T16:01:44Z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0x010100CB48366BCCD67942B8674250044DBD67</vt:lpwstr>
  </property>
</Properties>
</file>