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517" r:id="rId5"/>
    <p:sldId id="547" r:id="rId6"/>
    <p:sldId id="585" r:id="rId7"/>
    <p:sldId id="586" r:id="rId8"/>
    <p:sldId id="624" r:id="rId9"/>
    <p:sldId id="587" r:id="rId10"/>
    <p:sldId id="619" r:id="rId11"/>
    <p:sldId id="618" r:id="rId12"/>
    <p:sldId id="330" r:id="rId13"/>
    <p:sldId id="470" r:id="rId14"/>
    <p:sldId id="328" r:id="rId15"/>
    <p:sldId id="623" r:id="rId16"/>
    <p:sldId id="342" r:id="rId17"/>
    <p:sldId id="597" r:id="rId18"/>
    <p:sldId id="610" r:id="rId19"/>
    <p:sldId id="650" r:id="rId20"/>
    <p:sldId id="651" r:id="rId21"/>
    <p:sldId id="603" r:id="rId22"/>
    <p:sldId id="660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1C"/>
    <a:srgbClr val="E15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09B2C-51E9-44C3-B49C-8D910B16D984}" v="86" dt="2024-11-12T16:00:0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925"/>
  </p:normalViewPr>
  <p:slideViewPr>
    <p:cSldViewPr snapToGrid="0" snapToObjects="1">
      <p:cViewPr varScale="1">
        <p:scale>
          <a:sx n="161" d="100"/>
          <a:sy n="161" d="100"/>
        </p:scale>
        <p:origin x="2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manja Todorovic" userId="S::nemanja.todorovic@endava.com::98ee31ce-4d45-4417-b7af-c9e0882ff100" providerId="AD" clId="Web-{13E09B2C-51E9-44C3-B49C-8D910B16D984}"/>
    <pc:docChg chg="delSld modSld">
      <pc:chgData name="Nemanja Todorovic" userId="S::nemanja.todorovic@endava.com::98ee31ce-4d45-4417-b7af-c9e0882ff100" providerId="AD" clId="Web-{13E09B2C-51E9-44C3-B49C-8D910B16D984}" dt="2024-11-12T16:00:05.122" v="85" actId="20577"/>
      <pc:docMkLst>
        <pc:docMk/>
      </pc:docMkLst>
      <pc:sldChg chg="modSp">
        <pc:chgData name="Nemanja Todorovic" userId="S::nemanja.todorovic@endava.com::98ee31ce-4d45-4417-b7af-c9e0882ff100" providerId="AD" clId="Web-{13E09B2C-51E9-44C3-B49C-8D910B16D984}" dt="2024-11-12T15:57:39.383" v="20" actId="20577"/>
        <pc:sldMkLst>
          <pc:docMk/>
          <pc:sldMk cId="469307633" sldId="547"/>
        </pc:sldMkLst>
        <pc:spChg chg="mod">
          <ac:chgData name="Nemanja Todorovic" userId="S::nemanja.todorovic@endava.com::98ee31ce-4d45-4417-b7af-c9e0882ff100" providerId="AD" clId="Web-{13E09B2C-51E9-44C3-B49C-8D910B16D984}" dt="2024-11-12T15:57:39.383" v="20" actId="20577"/>
          <ac:spMkLst>
            <pc:docMk/>
            <pc:sldMk cId="469307633" sldId="547"/>
            <ac:spMk id="3" creationId="{00000000-0000-0000-0000-000000000000}"/>
          </ac:spMkLst>
        </pc:spChg>
      </pc:sldChg>
      <pc:sldChg chg="modSp">
        <pc:chgData name="Nemanja Todorovic" userId="S::nemanja.todorovic@endava.com::98ee31ce-4d45-4417-b7af-c9e0882ff100" providerId="AD" clId="Web-{13E09B2C-51E9-44C3-B49C-8D910B16D984}" dt="2024-11-12T16:00:05.122" v="85" actId="20577"/>
        <pc:sldMkLst>
          <pc:docMk/>
          <pc:sldMk cId="2703551765" sldId="597"/>
        </pc:sldMkLst>
        <pc:spChg chg="mod">
          <ac:chgData name="Nemanja Todorovic" userId="S::nemanja.todorovic@endava.com::98ee31ce-4d45-4417-b7af-c9e0882ff100" providerId="AD" clId="Web-{13E09B2C-51E9-44C3-B49C-8D910B16D984}" dt="2024-11-12T16:00:05.122" v="85" actId="20577"/>
          <ac:spMkLst>
            <pc:docMk/>
            <pc:sldMk cId="2703551765" sldId="597"/>
            <ac:spMk id="3" creationId="{00000000-0000-0000-0000-000000000000}"/>
          </ac:spMkLst>
        </pc:spChg>
      </pc:sldChg>
      <pc:sldChg chg="modSp">
        <pc:chgData name="Nemanja Todorovic" userId="S::nemanja.todorovic@endava.com::98ee31ce-4d45-4417-b7af-c9e0882ff100" providerId="AD" clId="Web-{13E09B2C-51E9-44C3-B49C-8D910B16D984}" dt="2024-11-12T15:59:49.325" v="41" actId="20577"/>
        <pc:sldMkLst>
          <pc:docMk/>
          <pc:sldMk cId="1290630698" sldId="603"/>
        </pc:sldMkLst>
        <pc:spChg chg="mod">
          <ac:chgData name="Nemanja Todorovic" userId="S::nemanja.todorovic@endava.com::98ee31ce-4d45-4417-b7af-c9e0882ff100" providerId="AD" clId="Web-{13E09B2C-51E9-44C3-B49C-8D910B16D984}" dt="2024-11-12T15:59:49.325" v="41" actId="20577"/>
          <ac:spMkLst>
            <pc:docMk/>
            <pc:sldMk cId="1290630698" sldId="603"/>
            <ac:spMk id="3" creationId="{00000000-0000-0000-0000-000000000000}"/>
          </ac:spMkLst>
        </pc:spChg>
      </pc:sldChg>
      <pc:sldChg chg="del">
        <pc:chgData name="Nemanja Todorovic" userId="S::nemanja.todorovic@endava.com::98ee31ce-4d45-4417-b7af-c9e0882ff100" providerId="AD" clId="Web-{13E09B2C-51E9-44C3-B49C-8D910B16D984}" dt="2024-11-12T15:58:49.369" v="28"/>
        <pc:sldMkLst>
          <pc:docMk/>
          <pc:sldMk cId="4232718116" sldId="630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9.354" v="27"/>
        <pc:sldMkLst>
          <pc:docMk/>
          <pc:sldMk cId="1459121837" sldId="633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50.057" v="29"/>
        <pc:sldMkLst>
          <pc:docMk/>
          <pc:sldMk cId="2419705283" sldId="638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50.979" v="30"/>
        <pc:sldMkLst>
          <pc:docMk/>
          <pc:sldMk cId="4121398340" sldId="639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54.260" v="32"/>
        <pc:sldMkLst>
          <pc:docMk/>
          <pc:sldMk cId="2523593689" sldId="640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55.338" v="33"/>
        <pc:sldMkLst>
          <pc:docMk/>
          <pc:sldMk cId="1756443566" sldId="641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53.291" v="31"/>
        <pc:sldMkLst>
          <pc:docMk/>
          <pc:sldMk cId="642594536" sldId="642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0.385" v="21"/>
        <pc:sldMkLst>
          <pc:docMk/>
          <pc:sldMk cId="4186839754" sldId="644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1.338" v="22"/>
        <pc:sldMkLst>
          <pc:docMk/>
          <pc:sldMk cId="1762400845" sldId="645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4.854" v="24"/>
        <pc:sldMkLst>
          <pc:docMk/>
          <pc:sldMk cId="3923951254" sldId="646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4.135" v="23"/>
        <pc:sldMkLst>
          <pc:docMk/>
          <pc:sldMk cId="2677677281" sldId="647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6.151" v="25"/>
        <pc:sldMkLst>
          <pc:docMk/>
          <pc:sldMk cId="385655397" sldId="649"/>
        </pc:sldMkLst>
      </pc:sldChg>
      <pc:sldChg chg="del">
        <pc:chgData name="Nemanja Todorovic" userId="S::nemanja.todorovic@endava.com::98ee31ce-4d45-4417-b7af-c9e0882ff100" providerId="AD" clId="Web-{13E09B2C-51E9-44C3-B49C-8D910B16D984}" dt="2024-11-12T15:58:47.119" v="26"/>
        <pc:sldMkLst>
          <pc:docMk/>
          <pc:sldMk cId="3231710124" sldId="6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8B35-48C0-824B-8B93-FB0AC1DF74A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9B14-5F1F-6D46-B440-EE7089920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7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 err="1"/>
              <a:t>Important</a:t>
            </a:r>
            <a:r>
              <a:rPr lang="es-CO" baseline="0" dirty="0"/>
              <a:t> – </a:t>
            </a:r>
            <a:r>
              <a:rPr lang="es-CO" baseline="0" dirty="0" err="1"/>
              <a:t>change</a:t>
            </a:r>
            <a:r>
              <a:rPr lang="es-CO" baseline="0" dirty="0"/>
              <a:t> of </a:t>
            </a:r>
            <a:r>
              <a:rPr lang="es-CO" b="1" baseline="0" dirty="0"/>
              <a:t>culture </a:t>
            </a:r>
            <a:r>
              <a:rPr lang="es-CO" baseline="0" dirty="0" err="1"/>
              <a:t>with</a:t>
            </a:r>
            <a:r>
              <a:rPr lang="es-CO" baseline="0" dirty="0"/>
              <a:t> </a:t>
            </a:r>
            <a:r>
              <a:rPr lang="es-CO" baseline="0" dirty="0" err="1"/>
              <a:t>all</a:t>
            </a:r>
            <a:r>
              <a:rPr lang="es-CO" baseline="0" dirty="0"/>
              <a:t> </a:t>
            </a:r>
            <a:r>
              <a:rPr lang="es-CO" baseline="0" dirty="0" err="1"/>
              <a:t>the</a:t>
            </a:r>
            <a:r>
              <a:rPr lang="es-CO" baseline="0" dirty="0"/>
              <a:t> </a:t>
            </a:r>
            <a:r>
              <a:rPr lang="es-CO" baseline="0" dirty="0" err="1"/>
              <a:t>teams</a:t>
            </a:r>
            <a:r>
              <a:rPr lang="es-CO" baseline="0" dirty="0"/>
              <a:t>!</a:t>
            </a:r>
            <a:endParaRPr lang="es-CO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7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8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57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37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97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51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9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315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66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CD</a:t>
            </a:r>
            <a:r>
              <a:rPr lang="es-CO" baseline="0" dirty="0"/>
              <a:t> </a:t>
            </a:r>
            <a:r>
              <a:rPr lang="es-CO" baseline="0" dirty="0" err="1"/>
              <a:t>book</a:t>
            </a:r>
            <a:r>
              <a:rPr lang="es-CO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09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CD</a:t>
            </a:r>
            <a:r>
              <a:rPr lang="es-CO" baseline="0" dirty="0"/>
              <a:t> </a:t>
            </a:r>
            <a:r>
              <a:rPr lang="es-CO" baseline="0" dirty="0" err="1"/>
              <a:t>book</a:t>
            </a:r>
            <a:r>
              <a:rPr lang="es-CO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3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18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CD</a:t>
            </a:r>
            <a:r>
              <a:rPr lang="es-CO" baseline="0" dirty="0"/>
              <a:t> </a:t>
            </a:r>
            <a:r>
              <a:rPr lang="es-CO" baseline="0" dirty="0" err="1"/>
              <a:t>book</a:t>
            </a:r>
            <a:r>
              <a:rPr lang="es-CO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78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0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err="1"/>
              <a:t>Sumarize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baseline="0" dirty="0"/>
              <a:t> </a:t>
            </a:r>
            <a:r>
              <a:rPr lang="es-CO" baseline="0" dirty="0" err="1"/>
              <a:t>difference</a:t>
            </a:r>
            <a:r>
              <a:rPr lang="es-CO" baseline="0" dirty="0"/>
              <a:t> </a:t>
            </a:r>
            <a:r>
              <a:rPr lang="es-CO" baseline="0" dirty="0" err="1"/>
              <a:t>between</a:t>
            </a:r>
            <a:r>
              <a:rPr lang="es-CO" baseline="0" dirty="0"/>
              <a:t> </a:t>
            </a:r>
            <a:r>
              <a:rPr lang="es-CO" baseline="0" dirty="0" err="1"/>
              <a:t>continious</a:t>
            </a:r>
            <a:r>
              <a:rPr lang="es-CO" baseline="0" dirty="0"/>
              <a:t> Integration, </a:t>
            </a:r>
            <a:r>
              <a:rPr lang="es-CO" baseline="0" dirty="0" err="1"/>
              <a:t>Delivery</a:t>
            </a:r>
            <a:r>
              <a:rPr lang="es-CO" baseline="0" dirty="0"/>
              <a:t> and </a:t>
            </a:r>
            <a:r>
              <a:rPr lang="es-CO" baseline="0" dirty="0" err="1"/>
              <a:t>deployment</a:t>
            </a:r>
            <a:endParaRPr lang="es-C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/>
              <a:t>CI can run </a:t>
            </a:r>
            <a:r>
              <a:rPr lang="es-CO" baseline="0" dirty="0" err="1"/>
              <a:t>or</a:t>
            </a:r>
            <a:r>
              <a:rPr lang="es-CO" baseline="0" dirty="0"/>
              <a:t> </a:t>
            </a:r>
            <a:r>
              <a:rPr lang="es-CO" baseline="0" dirty="0" err="1"/>
              <a:t>not</a:t>
            </a:r>
            <a:r>
              <a:rPr lang="es-CO" baseline="0" dirty="0"/>
              <a:t> </a:t>
            </a:r>
            <a:r>
              <a:rPr lang="es-CO" baseline="0" dirty="0" err="1"/>
              <a:t>Deployment</a:t>
            </a:r>
            <a:endParaRPr lang="es-CO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6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/>
              <a:t>https://continuousdelivery.com/foundations/continuous-integration/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/>
              <a:t>https://aws.amazon.com/devops/continuous-integration/</a:t>
            </a:r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https://www.thoughtworks.com/continuous-Integration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r>
              <a:rPr lang="en-US" dirty="0"/>
              <a:t>CI as a practice vs</a:t>
            </a:r>
            <a:r>
              <a:rPr lang="en-US" baseline="0" dirty="0"/>
              <a:t> CI tools -  building with Jenkins on feature branches is not Continuous Integration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0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501D-9806-3A41-9B88-A3A82E3A3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95BE2-ED60-FE45-82C9-E67E32D7F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4EB50-3B59-B24A-8D89-DFC44A6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D1B0-FA57-0C46-A0C3-78CD6ACD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D904-4C91-8749-AE33-BD389C70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78DF-25CA-9E4D-B687-78FDCCA1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2F698-EB1B-FA41-B52E-77C9C9B3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B7EA-9A98-004E-9129-B869FE5C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B234-54E8-E44D-BA2D-264E112D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2A3D-CDF8-A345-9C00-9EC1F6EF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F2BCF-0028-DF4F-AB02-158D69DFC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A95A-221F-AA4D-B4E0-9920913D6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DF96-6DF3-D946-B66F-2EC92CAC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D123-A16C-764D-B728-A6C12835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282D2-3B42-9B4D-BE01-268988D0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 GOES HERE. It may stretch to two lines.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498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7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and possibly second row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0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14305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7929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36B2-6422-C44E-A975-53D86086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AD0EB-100F-FE46-A8C8-B8CC88EA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2A66-572F-2E43-970B-9D490E3B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CB592-0D43-A144-B5DC-9A65B8FD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F03D-F7D5-204F-BD69-351C2BC2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FE23-E1A5-6549-B787-56266A6F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BF616-3D86-044A-AFBC-744E6E9D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B5D8-FC97-FA45-9309-06EAD43F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69BA-E622-BC47-B3FF-020DB402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DC883-74B8-F44C-B59F-99CA3B86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ADA-6118-164D-8AFD-D5A49EFD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036F-12CF-8745-83CF-6EE4A177C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DEE01-1D4F-A74D-A40F-B8789200D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11C04-EAD3-AF49-B326-B31EE4EF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02968-BAC0-2C4D-B63E-2B68A311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BF7DE-55B2-CA41-A8C1-9CD610B6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3BE6-F1C9-2B41-9B1E-E641E9B0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DA8A1-2FAB-B54D-A37E-F79B7006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F19A5-9CFB-3D4C-8896-4EDB9FCE2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B5440-9F19-3E4C-89C9-6ED5F11B1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77F35-C8C1-3744-82AA-588E40865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1981-C600-084F-9E1F-27D4D11B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FBF12-58F3-8A46-B365-3A005763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0D77E-8D5A-C84B-9951-A710951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A10-49E7-874B-A6B8-03EBB47B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2AF97-73BA-D842-AA0B-FD811D32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2CDE4-953A-C041-8B5E-CD2DAA01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9879B-DE6A-804C-BDE7-7EDEB1BE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93A14-4333-2D4B-89E4-DC817C80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37572-4156-384A-9D53-E73B1131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9022C-B661-214F-9582-5E99F96F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4B25-3BAF-AE4A-9375-82C1FE5A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56D8-E3AE-8B43-88BE-1E69BF35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69C9B-12C6-D145-BB16-480C32A7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85CF1-B306-EC45-AB95-87A7EE6C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C407-42DD-CD48-8B5D-DAA848D6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A611-01C4-FB4F-9C31-411A8FC0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84EE-6085-874C-8150-864BFC0E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7EE0C-6474-C54B-BCE1-6D8C7EBBF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A0E29-4CB1-E14C-9C82-C8C7D7E4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96458-7B1F-374A-9D4D-EC23BFCE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74DA6-729E-CE4F-B37F-5A8298EE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32C86-ABDF-8247-ACF7-D95F2C97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02DCE-19F8-9244-AFDB-DD46B732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B36A2-F7BD-D847-87E4-6309B9392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57C5-48E7-DC46-886C-883EB4A80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606A-BEF0-2548-821E-97252BD0070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04CD-BAB8-B749-832C-25F5D510A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6E77-ADB3-AB44-81A7-16C83D641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B945-2EE3-CD4F-8B53-8F1D3A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jenkins.io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59" y="2854296"/>
            <a:ext cx="9622946" cy="1613202"/>
          </a:xfrm>
        </p:spPr>
        <p:txBody>
          <a:bodyPr>
            <a:normAutofit/>
          </a:bodyPr>
          <a:lstStyle/>
          <a:p>
            <a:r>
              <a:rPr lang="en-US" cap="none" dirty="0" err="1">
                <a:solidFill>
                  <a:schemeClr val="tx1"/>
                </a:solidFill>
              </a:rPr>
              <a:t>Kontinualna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integracija</a:t>
            </a:r>
            <a:r>
              <a:rPr lang="en-US" cap="none" dirty="0">
                <a:solidFill>
                  <a:schemeClr val="tx1"/>
                </a:solidFill>
              </a:rPr>
              <a:t> (CI) - </a:t>
            </a:r>
            <a:r>
              <a:rPr lang="en-US" cap="none" dirty="0">
                <a:solidFill>
                  <a:srgbClr val="FF0000"/>
                </a:solidFill>
              </a:rPr>
              <a:t>Jenkins</a:t>
            </a:r>
            <a:endParaRPr lang="en-GB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3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UVOD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>
          <a:xfrm>
            <a:off x="890516" y="2104851"/>
            <a:ext cx="6573032" cy="4008726"/>
          </a:xfrm>
        </p:spPr>
        <p:txBody>
          <a:bodyPr/>
          <a:lstStyle/>
          <a:p>
            <a:pPr marL="0" lvl="1">
              <a:lnSpc>
                <a:spcPct val="150000"/>
              </a:lnSpc>
              <a:buClr>
                <a:srgbClr val="DF411C"/>
              </a:buClr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4 faze:  </a:t>
            </a:r>
          </a:p>
          <a:p>
            <a:pPr marL="0" lvl="1" indent="0" algn="ctr">
              <a:lnSpc>
                <a:spcPct val="150000"/>
              </a:lnSpc>
              <a:buClr>
                <a:srgbClr val="DF411C"/>
              </a:buClr>
              <a:buNone/>
            </a:pPr>
            <a:r>
              <a:rPr lang="sr-Latn-RS" sz="1800" i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sz="1800" i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buClr>
                <a:srgbClr val="DF411C"/>
              </a:buClr>
            </a:pPr>
            <a:r>
              <a:rPr lang="sr-Latn-R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održavanje softvera u stabilnom stanju sve vreme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buClr>
                <a:srgbClr val="DF411C"/>
              </a:buClr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Kada developer napravi izmenu u kodu, pravi se </a:t>
            </a:r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aplikacije i pokreće 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autom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atskih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ova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buClr>
                <a:srgbClr val="DF411C"/>
              </a:buClr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Ako je pronađen bag u testovima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developer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i prekidaju rad na tekućim taskovima i prelaze na rad na bug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buClr>
                <a:srgbClr val="DF411C"/>
              </a:buClr>
            </a:pPr>
            <a:r>
              <a:rPr lang="sr-Latn-R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continuous integration</a:t>
            </a:r>
            <a:r>
              <a:rPr lang="sr-Latn-R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-om</a:t>
            </a:r>
            <a:r>
              <a:rPr lang="en-U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1800" b="1" dirty="0">
                <a:solidFill>
                  <a:srgbClr val="DE4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softver mora da radi sa svakom novom izmenom</a:t>
            </a:r>
            <a:endParaRPr lang="en-US" sz="1800" b="1" dirty="0">
              <a:solidFill>
                <a:srgbClr val="DE4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2D281-886E-4249-9DBC-BAC7DDE2E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3" y="2668679"/>
            <a:ext cx="5598312" cy="288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BB1DA-90ED-5745-B489-B1403A003707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Kontinualna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integracija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UVOD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>
          <a:xfrm>
            <a:off x="806823" y="1765412"/>
            <a:ext cx="10540049" cy="3480376"/>
          </a:xfrm>
        </p:spPr>
        <p:txBody>
          <a:bodyPr/>
          <a:lstStyle/>
          <a:p>
            <a:pPr marL="0" lvl="1" algn="just">
              <a:lnSpc>
                <a:spcPct val="150000"/>
              </a:lnSpc>
              <a:buClrTx/>
            </a:pP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Prednosti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CI:</a:t>
            </a: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Povećana produktivnost razvojnog tima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Brzo pronalaženje i popravka bagova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Brža isporuka softvera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  <a:buClrTx/>
            </a:pPr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Kako uvesti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CI?</a:t>
            </a: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Identifikovati sve manuelne korake i procese pakovanja i konfiguracije aplikacije</a:t>
            </a: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Staviti sve na source/version kontrolu (git, svn, perforce, ..)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Automatski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aplikacije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Automatski testovi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езултат слика за jenkins c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563907"/>
            <a:ext cx="209292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тат слика за travis ci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35" y="5590880"/>
            <a:ext cx="2063750" cy="6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тат слика за bamboo ci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30" y="5687066"/>
            <a:ext cx="2016125" cy="4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тат слика за teamcity ci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5686224"/>
            <a:ext cx="2320925" cy="5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5C8F8-1502-8F4C-83A4-B6BB2EBAB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56" y="2104851"/>
            <a:ext cx="5598312" cy="2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B11B28-FA71-4DD2-A471-4360D3B22776}"/>
              </a:ext>
            </a:extLst>
          </p:cNvPr>
          <p:cNvCxnSpPr>
            <a:cxnSpLocks/>
          </p:cNvCxnSpPr>
          <p:nvPr/>
        </p:nvCxnSpPr>
        <p:spPr>
          <a:xfrm>
            <a:off x="3161273" y="1757286"/>
            <a:ext cx="0" cy="4441418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0E3197-7675-41CE-A93C-DC9B4452C1C2}"/>
              </a:ext>
            </a:extLst>
          </p:cNvPr>
          <p:cNvCxnSpPr>
            <a:cxnSpLocks/>
          </p:cNvCxnSpPr>
          <p:nvPr/>
        </p:nvCxnSpPr>
        <p:spPr>
          <a:xfrm>
            <a:off x="9032220" y="1757286"/>
            <a:ext cx="0" cy="4457923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C924A9-BC90-4629-896F-883D3604E545}"/>
              </a:ext>
            </a:extLst>
          </p:cNvPr>
          <p:cNvCxnSpPr>
            <a:cxnSpLocks/>
          </p:cNvCxnSpPr>
          <p:nvPr/>
        </p:nvCxnSpPr>
        <p:spPr>
          <a:xfrm>
            <a:off x="6679278" y="1757286"/>
            <a:ext cx="0" cy="4462276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CD7C7-E297-424A-921E-96E060ABDBD0}"/>
              </a:ext>
            </a:extLst>
          </p:cNvPr>
          <p:cNvCxnSpPr>
            <a:cxnSpLocks/>
          </p:cNvCxnSpPr>
          <p:nvPr/>
        </p:nvCxnSpPr>
        <p:spPr>
          <a:xfrm>
            <a:off x="5505386" y="1719747"/>
            <a:ext cx="0" cy="4495462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CCAFCD-8E33-4545-A2AE-A9C0E05380AB}"/>
              </a:ext>
            </a:extLst>
          </p:cNvPr>
          <p:cNvCxnSpPr>
            <a:cxnSpLocks/>
          </p:cNvCxnSpPr>
          <p:nvPr/>
        </p:nvCxnSpPr>
        <p:spPr>
          <a:xfrm>
            <a:off x="4335162" y="1773791"/>
            <a:ext cx="0" cy="4441418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0E802C-0821-4FA5-AE87-A8214999FA19}"/>
              </a:ext>
            </a:extLst>
          </p:cNvPr>
          <p:cNvCxnSpPr>
            <a:cxnSpLocks/>
          </p:cNvCxnSpPr>
          <p:nvPr/>
        </p:nvCxnSpPr>
        <p:spPr>
          <a:xfrm>
            <a:off x="7845027" y="1719747"/>
            <a:ext cx="0" cy="4478957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B1DB15D-D7B5-4DC5-853B-DE313C7621E3}"/>
              </a:ext>
            </a:extLst>
          </p:cNvPr>
          <p:cNvSpPr/>
          <p:nvPr/>
        </p:nvSpPr>
        <p:spPr>
          <a:xfrm>
            <a:off x="2669103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Delivery Team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6116F-E625-45B9-81FA-F53E1AE85186}"/>
              </a:ext>
            </a:extLst>
          </p:cNvPr>
          <p:cNvSpPr/>
          <p:nvPr/>
        </p:nvSpPr>
        <p:spPr>
          <a:xfrm>
            <a:off x="3842994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Version Control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491CE-F3DA-4CCC-9649-CF3B6C6CF62F}"/>
              </a:ext>
            </a:extLst>
          </p:cNvPr>
          <p:cNvSpPr/>
          <p:nvPr/>
        </p:nvSpPr>
        <p:spPr>
          <a:xfrm>
            <a:off x="5016885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 Stage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6925-CEA7-49A7-BECF-50D1017F1B4F}"/>
              </a:ext>
            </a:extLst>
          </p:cNvPr>
          <p:cNvSpPr/>
          <p:nvPr/>
        </p:nvSpPr>
        <p:spPr>
          <a:xfrm>
            <a:off x="6190776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Automated Acceptance Tests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9E5DF-3083-4B93-AFD7-A1DDE9F1B2AF}"/>
              </a:ext>
            </a:extLst>
          </p:cNvPr>
          <p:cNvSpPr/>
          <p:nvPr/>
        </p:nvSpPr>
        <p:spPr>
          <a:xfrm>
            <a:off x="7364667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Validations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D5FF-8743-422F-AC3B-40893AD41DA3}"/>
              </a:ext>
            </a:extLst>
          </p:cNvPr>
          <p:cNvSpPr/>
          <p:nvPr/>
        </p:nvSpPr>
        <p:spPr>
          <a:xfrm>
            <a:off x="8538558" y="1573427"/>
            <a:ext cx="984339" cy="4855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Release</a:t>
            </a:r>
            <a:endParaRPr lang="sr-Latn-RS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782F51-C8D6-9F49-BA8C-A288CA68C109}"/>
              </a:ext>
            </a:extLst>
          </p:cNvPr>
          <p:cNvGrpSpPr/>
          <p:nvPr/>
        </p:nvGrpSpPr>
        <p:grpSpPr>
          <a:xfrm>
            <a:off x="3071485" y="2302828"/>
            <a:ext cx="2551439" cy="576089"/>
            <a:chOff x="3071485" y="2302828"/>
            <a:chExt cx="2551439" cy="57608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F918F2-A728-49A7-B29E-B4E7DD57D87E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2" y="2773297"/>
              <a:ext cx="225799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DB7544-5A4F-41E8-9E36-B27D6D54780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424951" y="2504557"/>
              <a:ext cx="99431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7EA4389-B92E-45BA-83EF-AB2680D53A11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3251060" y="2431398"/>
              <a:ext cx="986188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F567A38-81BB-4075-95A2-B06AD79DABEC}"/>
                </a:ext>
              </a:extLst>
            </p:cNvPr>
            <p:cNvSpPr/>
            <p:nvPr/>
          </p:nvSpPr>
          <p:spPr>
            <a:xfrm>
              <a:off x="3073276" y="2302828"/>
              <a:ext cx="179574" cy="257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2B19C9D-BDF0-46B2-9596-0B0BBBACA205}"/>
                </a:ext>
              </a:extLst>
            </p:cNvPr>
            <p:cNvSpPr/>
            <p:nvPr/>
          </p:nvSpPr>
          <p:spPr>
            <a:xfrm>
              <a:off x="4222750" y="2355850"/>
              <a:ext cx="208456" cy="288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0E194AD-CF5A-49D5-A0D3-67DC25FB1FCB}"/>
                </a:ext>
              </a:extLst>
            </p:cNvPr>
            <p:cNvSpPr/>
            <p:nvPr/>
          </p:nvSpPr>
          <p:spPr>
            <a:xfrm>
              <a:off x="5403849" y="2412209"/>
              <a:ext cx="219075" cy="425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B807B1E-A9DB-4408-93CF-42FC8B06A744}"/>
                </a:ext>
              </a:extLst>
            </p:cNvPr>
            <p:cNvSpPr/>
            <p:nvPr/>
          </p:nvSpPr>
          <p:spPr>
            <a:xfrm>
              <a:off x="4047885" y="2699371"/>
              <a:ext cx="520939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5046618-BF11-422D-880C-D79807E9A2CB}"/>
                </a:ext>
              </a:extLst>
            </p:cNvPr>
            <p:cNvSpPr/>
            <p:nvPr/>
          </p:nvSpPr>
          <p:spPr>
            <a:xfrm>
              <a:off x="3506414" y="2352844"/>
              <a:ext cx="479475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C5C6A7E-A806-446F-AC4F-0678C155E507}"/>
                </a:ext>
              </a:extLst>
            </p:cNvPr>
            <p:cNvSpPr/>
            <p:nvPr/>
          </p:nvSpPr>
          <p:spPr>
            <a:xfrm>
              <a:off x="4706188" y="2416881"/>
              <a:ext cx="411266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58302B-D65D-415D-9143-6B68D7973601}"/>
                </a:ext>
              </a:extLst>
            </p:cNvPr>
            <p:cNvSpPr txBox="1"/>
            <p:nvPr/>
          </p:nvSpPr>
          <p:spPr>
            <a:xfrm>
              <a:off x="4638376" y="2379369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Trigger</a:t>
              </a:r>
              <a:endParaRPr lang="sr-Latn-RS" sz="9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98286E-4155-4E30-B438-EA33B20C0A9E}"/>
                </a:ext>
              </a:extLst>
            </p:cNvPr>
            <p:cNvSpPr txBox="1"/>
            <p:nvPr/>
          </p:nvSpPr>
          <p:spPr>
            <a:xfrm>
              <a:off x="3431464" y="2306611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Check in</a:t>
              </a:r>
              <a:endParaRPr lang="sr-Latn-RS" sz="9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CD416C-AB4C-46BC-A068-2A7638C3CA71}"/>
                </a:ext>
              </a:extLst>
            </p:cNvPr>
            <p:cNvSpPr txBox="1"/>
            <p:nvPr/>
          </p:nvSpPr>
          <p:spPr>
            <a:xfrm>
              <a:off x="3964725" y="2648085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Feedback</a:t>
              </a:r>
              <a:endParaRPr lang="sr-Latn-RS" sz="9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FD288C-F855-46A6-A8D6-8039B2FE1AED}"/>
                </a:ext>
              </a:extLst>
            </p:cNvPr>
            <p:cNvSpPr/>
            <p:nvPr/>
          </p:nvSpPr>
          <p:spPr>
            <a:xfrm>
              <a:off x="3071485" y="2305030"/>
              <a:ext cx="179575" cy="2527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B41D3E-416F-4AAF-A98D-3F788D6EC35C}"/>
                </a:ext>
              </a:extLst>
            </p:cNvPr>
            <p:cNvSpPr/>
            <p:nvPr/>
          </p:nvSpPr>
          <p:spPr>
            <a:xfrm>
              <a:off x="4245376" y="2378188"/>
              <a:ext cx="179575" cy="2527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3A293C-C547-498B-A929-7D73D26EA155}"/>
                </a:ext>
              </a:extLst>
            </p:cNvPr>
            <p:cNvSpPr/>
            <p:nvPr/>
          </p:nvSpPr>
          <p:spPr>
            <a:xfrm>
              <a:off x="5419267" y="2431398"/>
              <a:ext cx="179575" cy="39701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9BF984-5F02-3A44-88F2-6AE64468F5B9}"/>
              </a:ext>
            </a:extLst>
          </p:cNvPr>
          <p:cNvGrpSpPr/>
          <p:nvPr/>
        </p:nvGrpSpPr>
        <p:grpSpPr>
          <a:xfrm>
            <a:off x="3038475" y="2930525"/>
            <a:ext cx="3745706" cy="1327060"/>
            <a:chOff x="3038475" y="2930525"/>
            <a:chExt cx="3745706" cy="1327060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DA7F55B-DFE8-42A3-9B7B-05E1A40966BA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0" y="4152047"/>
              <a:ext cx="3424557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A63BB27-B222-4DA9-8185-C1DF34A97227}"/>
                </a:ext>
              </a:extLst>
            </p:cNvPr>
            <p:cNvCxnSpPr>
              <a:cxnSpLocks/>
            </p:cNvCxnSpPr>
            <p:nvPr/>
          </p:nvCxnSpPr>
          <p:spPr>
            <a:xfrm>
              <a:off x="5598049" y="3389650"/>
              <a:ext cx="999065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5957C37-2FA7-4325-9CEB-FB7AB04ADA32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0" y="3371502"/>
              <a:ext cx="225799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61BE22-5A03-4C25-87CD-86F40A409D4E}"/>
                </a:ext>
              </a:extLst>
            </p:cNvPr>
            <p:cNvCxnSpPr/>
            <p:nvPr/>
          </p:nvCxnSpPr>
          <p:spPr>
            <a:xfrm flipV="1">
              <a:off x="3251059" y="3054172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F766AD-F7A0-4C85-A413-A7C843D31535}"/>
                </a:ext>
              </a:extLst>
            </p:cNvPr>
            <p:cNvCxnSpPr/>
            <p:nvPr/>
          </p:nvCxnSpPr>
          <p:spPr>
            <a:xfrm flipV="1">
              <a:off x="4429713" y="3110517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0748BE5-0927-4865-B96B-038BBD83E2BE}"/>
                </a:ext>
              </a:extLst>
            </p:cNvPr>
            <p:cNvSpPr/>
            <p:nvPr/>
          </p:nvSpPr>
          <p:spPr>
            <a:xfrm>
              <a:off x="4238625" y="2968625"/>
              <a:ext cx="206374" cy="274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8FB82BF-B03D-4656-92E4-9F1F51F59748}"/>
                </a:ext>
              </a:extLst>
            </p:cNvPr>
            <p:cNvSpPr/>
            <p:nvPr/>
          </p:nvSpPr>
          <p:spPr>
            <a:xfrm>
              <a:off x="3038475" y="2930525"/>
              <a:ext cx="220410" cy="262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1BEF48A-FA90-4E46-A7F3-06EF5BB1E6BB}"/>
                </a:ext>
              </a:extLst>
            </p:cNvPr>
            <p:cNvSpPr/>
            <p:nvPr/>
          </p:nvSpPr>
          <p:spPr>
            <a:xfrm>
              <a:off x="5422546" y="3036387"/>
              <a:ext cx="179574" cy="406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9ABE706-2015-4894-B5AD-75EF94895DD6}"/>
                </a:ext>
              </a:extLst>
            </p:cNvPr>
            <p:cNvSpPr/>
            <p:nvPr/>
          </p:nvSpPr>
          <p:spPr>
            <a:xfrm>
              <a:off x="6588125" y="3293269"/>
              <a:ext cx="196056" cy="957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DC10654-2D38-4A1A-BD41-A7103F7B5BC6}"/>
                </a:ext>
              </a:extLst>
            </p:cNvPr>
            <p:cNvSpPr/>
            <p:nvPr/>
          </p:nvSpPr>
          <p:spPr>
            <a:xfrm>
              <a:off x="4607421" y="4074650"/>
              <a:ext cx="542467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85F24A4-8E19-4DF3-B72E-6F5CB5390284}"/>
                </a:ext>
              </a:extLst>
            </p:cNvPr>
            <p:cNvSpPr/>
            <p:nvPr/>
          </p:nvSpPr>
          <p:spPr>
            <a:xfrm>
              <a:off x="5899624" y="3315032"/>
              <a:ext cx="416570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F071DAF-4DF1-4EA9-9A30-985B706818E8}"/>
                </a:ext>
              </a:extLst>
            </p:cNvPr>
            <p:cNvSpPr/>
            <p:nvPr/>
          </p:nvSpPr>
          <p:spPr>
            <a:xfrm>
              <a:off x="4054499" y="3293093"/>
              <a:ext cx="552862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CB62260-481E-4253-940F-C65B01BEF71A}"/>
                </a:ext>
              </a:extLst>
            </p:cNvPr>
            <p:cNvSpPr/>
            <p:nvPr/>
          </p:nvSpPr>
          <p:spPr>
            <a:xfrm>
              <a:off x="4703697" y="3039216"/>
              <a:ext cx="411266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D66211F-DBC1-49A3-8DFB-B1EC632F0676}"/>
                </a:ext>
              </a:extLst>
            </p:cNvPr>
            <p:cNvSpPr/>
            <p:nvPr/>
          </p:nvSpPr>
          <p:spPr>
            <a:xfrm>
              <a:off x="3496481" y="2976453"/>
              <a:ext cx="489409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29E2FEC-CF61-4ADC-8A92-A3D2D453E3F0}"/>
                </a:ext>
              </a:extLst>
            </p:cNvPr>
            <p:cNvSpPr txBox="1"/>
            <p:nvPr/>
          </p:nvSpPr>
          <p:spPr>
            <a:xfrm>
              <a:off x="4533439" y="4026753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Feedback</a:t>
              </a:r>
              <a:endParaRPr lang="sr-Latn-RS" sz="9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02FAD7E-8BEB-4A8C-BF48-01BD28D8800C}"/>
                </a:ext>
              </a:extLst>
            </p:cNvPr>
            <p:cNvSpPr txBox="1"/>
            <p:nvPr/>
          </p:nvSpPr>
          <p:spPr>
            <a:xfrm>
              <a:off x="5823646" y="3263137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Trigger</a:t>
              </a:r>
              <a:endParaRPr lang="sr-Latn-RS" sz="9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E979D2-9DC5-440B-8064-7DA27DC14D03}"/>
                </a:ext>
              </a:extLst>
            </p:cNvPr>
            <p:cNvSpPr txBox="1"/>
            <p:nvPr/>
          </p:nvSpPr>
          <p:spPr>
            <a:xfrm>
              <a:off x="3989555" y="3249084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Feedback</a:t>
              </a:r>
              <a:endParaRPr lang="sr-Latn-RS" sz="9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C11B16-A97B-4C4E-B42D-5F2015AC0B73}"/>
                </a:ext>
              </a:extLst>
            </p:cNvPr>
            <p:cNvSpPr txBox="1"/>
            <p:nvPr/>
          </p:nvSpPr>
          <p:spPr>
            <a:xfrm>
              <a:off x="4638376" y="2988175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Trigger</a:t>
              </a:r>
              <a:endParaRPr lang="sr-Latn-RS" sz="9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E6EA20-D6A0-4CA9-B2CC-A522B25FF0CC}"/>
                </a:ext>
              </a:extLst>
            </p:cNvPr>
            <p:cNvSpPr txBox="1"/>
            <p:nvPr/>
          </p:nvSpPr>
          <p:spPr>
            <a:xfrm>
              <a:off x="3422908" y="2933191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Check in</a:t>
              </a:r>
              <a:endParaRPr lang="sr-Latn-RS" sz="9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155394-0FDD-4510-87E2-EF4682DCFB0E}"/>
                </a:ext>
              </a:extLst>
            </p:cNvPr>
            <p:cNvSpPr/>
            <p:nvPr/>
          </p:nvSpPr>
          <p:spPr>
            <a:xfrm>
              <a:off x="6593154" y="3305576"/>
              <a:ext cx="179575" cy="93007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lt1">
                    <a:alpha val="2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492A11-3FD9-4CB2-8F13-B17D19F9F591}"/>
                </a:ext>
              </a:extLst>
            </p:cNvPr>
            <p:cNvSpPr/>
            <p:nvPr/>
          </p:nvSpPr>
          <p:spPr>
            <a:xfrm>
              <a:off x="3071484" y="2937596"/>
              <a:ext cx="179575" cy="252737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dk1">
                    <a:alpha val="2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7B248F-62BD-47E3-925C-ED991DAC5E76}"/>
                </a:ext>
              </a:extLst>
            </p:cNvPr>
            <p:cNvSpPr/>
            <p:nvPr/>
          </p:nvSpPr>
          <p:spPr>
            <a:xfrm>
              <a:off x="4245375" y="2984151"/>
              <a:ext cx="179575" cy="252737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dk1">
                    <a:alpha val="25000"/>
                  </a:schemeClr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723B9E6-BEC7-43BF-B1A5-AC7808CB763E}"/>
                </a:ext>
              </a:extLst>
            </p:cNvPr>
            <p:cNvSpPr/>
            <p:nvPr/>
          </p:nvSpPr>
          <p:spPr>
            <a:xfrm>
              <a:off x="5422935" y="3045779"/>
              <a:ext cx="179575" cy="39701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 dirty="0">
                <a:solidFill>
                  <a:schemeClr val="lt1">
                    <a:alpha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35419-8263-FC40-ABBC-BD1C49A80204}"/>
              </a:ext>
            </a:extLst>
          </p:cNvPr>
          <p:cNvGrpSpPr/>
          <p:nvPr/>
        </p:nvGrpSpPr>
        <p:grpSpPr>
          <a:xfrm>
            <a:off x="3069994" y="4312306"/>
            <a:ext cx="6050521" cy="1764903"/>
            <a:chOff x="3069994" y="4312306"/>
            <a:chExt cx="6050521" cy="176490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0BB3421-9AB7-49B9-9550-00346E13DBB2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0" y="5968986"/>
              <a:ext cx="5779670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A8D642F-344D-4DD5-ABD3-4089A0EB4FBA}"/>
                </a:ext>
              </a:extLst>
            </p:cNvPr>
            <p:cNvCxnSpPr/>
            <p:nvPr/>
          </p:nvCxnSpPr>
          <p:spPr>
            <a:xfrm flipV="1">
              <a:off x="7944790" y="5676148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226816D-C303-4DC0-B830-A0E21674F825}"/>
                </a:ext>
              </a:extLst>
            </p:cNvPr>
            <p:cNvCxnSpPr/>
            <p:nvPr/>
          </p:nvCxnSpPr>
          <p:spPr>
            <a:xfrm flipV="1">
              <a:off x="6777334" y="5549485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883D99C-BD63-4042-ADED-7879DB1621D7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0" y="5531162"/>
              <a:ext cx="3424557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599DE73-8129-49D1-A8C1-DB32B959970E}"/>
                </a:ext>
              </a:extLst>
            </p:cNvPr>
            <p:cNvCxnSpPr/>
            <p:nvPr/>
          </p:nvCxnSpPr>
          <p:spPr>
            <a:xfrm flipV="1">
              <a:off x="3251059" y="4433287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7F6B212-363B-415B-A136-299EDAFDC265}"/>
                </a:ext>
              </a:extLst>
            </p:cNvPr>
            <p:cNvCxnSpPr>
              <a:cxnSpLocks/>
            </p:cNvCxnSpPr>
            <p:nvPr/>
          </p:nvCxnSpPr>
          <p:spPr>
            <a:xfrm>
              <a:off x="3161270" y="4750617"/>
              <a:ext cx="2257994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7C201BA-1861-425E-9DD6-211147B0B0FC}"/>
                </a:ext>
              </a:extLst>
            </p:cNvPr>
            <p:cNvCxnSpPr/>
            <p:nvPr/>
          </p:nvCxnSpPr>
          <p:spPr>
            <a:xfrm flipV="1">
              <a:off x="4429713" y="4489632"/>
              <a:ext cx="994316" cy="6651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6D8F7AA-4B84-4CA5-AB13-72B8C4043882}"/>
                </a:ext>
              </a:extLst>
            </p:cNvPr>
            <p:cNvCxnSpPr>
              <a:cxnSpLocks/>
            </p:cNvCxnSpPr>
            <p:nvPr/>
          </p:nvCxnSpPr>
          <p:spPr>
            <a:xfrm>
              <a:off x="5598049" y="4768765"/>
              <a:ext cx="999065" cy="0"/>
            </a:xfrm>
            <a:prstGeom prst="straightConnector1">
              <a:avLst/>
            </a:prstGeom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1ED09277-CEC1-418F-9EF2-033506769977}"/>
                </a:ext>
              </a:extLst>
            </p:cNvPr>
            <p:cNvSpPr/>
            <p:nvPr/>
          </p:nvSpPr>
          <p:spPr>
            <a:xfrm>
              <a:off x="3069994" y="4312307"/>
              <a:ext cx="179574" cy="25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1E5723F-A385-457B-A3D6-BCED6E21DC66}"/>
                </a:ext>
              </a:extLst>
            </p:cNvPr>
            <p:cNvSpPr/>
            <p:nvPr/>
          </p:nvSpPr>
          <p:spPr>
            <a:xfrm>
              <a:off x="4232275" y="4352412"/>
              <a:ext cx="198931" cy="2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CDDBF03-6DC1-441A-90AC-0250C312276F}"/>
                </a:ext>
              </a:extLst>
            </p:cNvPr>
            <p:cNvSpPr/>
            <p:nvPr/>
          </p:nvSpPr>
          <p:spPr>
            <a:xfrm>
              <a:off x="5423643" y="4431414"/>
              <a:ext cx="179574" cy="406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3EA8DDE-0356-4CA0-9200-81D1746A2CB0}"/>
                </a:ext>
              </a:extLst>
            </p:cNvPr>
            <p:cNvSpPr/>
            <p:nvPr/>
          </p:nvSpPr>
          <p:spPr>
            <a:xfrm>
              <a:off x="6590413" y="4687081"/>
              <a:ext cx="179574" cy="937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1CAF52F-F4CC-4C47-80C8-8B0B7D68BD60}"/>
                </a:ext>
              </a:extLst>
            </p:cNvPr>
            <p:cNvSpPr/>
            <p:nvPr/>
          </p:nvSpPr>
          <p:spPr>
            <a:xfrm>
              <a:off x="7764875" y="5476683"/>
              <a:ext cx="179574" cy="27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B65B05F-D785-4794-BDC2-AD9690A89AE6}"/>
                </a:ext>
              </a:extLst>
            </p:cNvPr>
            <p:cNvSpPr/>
            <p:nvPr/>
          </p:nvSpPr>
          <p:spPr>
            <a:xfrm>
              <a:off x="8940258" y="5587585"/>
              <a:ext cx="179574" cy="44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F0BF9D2-9826-4A89-BC21-C1F987EE5B85}"/>
                </a:ext>
              </a:extLst>
            </p:cNvPr>
            <p:cNvSpPr/>
            <p:nvPr/>
          </p:nvSpPr>
          <p:spPr>
            <a:xfrm>
              <a:off x="5892919" y="4693549"/>
              <a:ext cx="416570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D33B61F-F083-4B04-ACE5-889AB1534348}"/>
                </a:ext>
              </a:extLst>
            </p:cNvPr>
            <p:cNvSpPr/>
            <p:nvPr/>
          </p:nvSpPr>
          <p:spPr>
            <a:xfrm>
              <a:off x="3496481" y="4363287"/>
              <a:ext cx="489409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5FD6B5-9D07-4DFA-9F95-236176B5E7A9}"/>
                </a:ext>
              </a:extLst>
            </p:cNvPr>
            <p:cNvSpPr/>
            <p:nvPr/>
          </p:nvSpPr>
          <p:spPr>
            <a:xfrm>
              <a:off x="4066079" y="4668563"/>
              <a:ext cx="541282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34B3AB0-9FE4-4B3E-B5AA-137E986B8A7A}"/>
                </a:ext>
              </a:extLst>
            </p:cNvPr>
            <p:cNvSpPr/>
            <p:nvPr/>
          </p:nvSpPr>
          <p:spPr>
            <a:xfrm>
              <a:off x="4694219" y="4412117"/>
              <a:ext cx="452494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6AB8A5C-90B4-4DA6-89C4-B249BBCF6768}"/>
                </a:ext>
              </a:extLst>
            </p:cNvPr>
            <p:cNvSpPr/>
            <p:nvPr/>
          </p:nvSpPr>
          <p:spPr>
            <a:xfrm>
              <a:off x="7023529" y="5477606"/>
              <a:ext cx="498200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57F0417-4838-4AB3-85E9-EA8FB5EB4BF5}"/>
                </a:ext>
              </a:extLst>
            </p:cNvPr>
            <p:cNvSpPr/>
            <p:nvPr/>
          </p:nvSpPr>
          <p:spPr>
            <a:xfrm>
              <a:off x="4607361" y="5450078"/>
              <a:ext cx="547656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9721503-E64A-4D49-9CA8-DE784B151640}"/>
                </a:ext>
              </a:extLst>
            </p:cNvPr>
            <p:cNvSpPr/>
            <p:nvPr/>
          </p:nvSpPr>
          <p:spPr>
            <a:xfrm>
              <a:off x="5099848" y="5887711"/>
              <a:ext cx="1967701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375919A-FDFE-4752-BA85-C392C965B239}"/>
                </a:ext>
              </a:extLst>
            </p:cNvPr>
            <p:cNvSpPr/>
            <p:nvPr/>
          </p:nvSpPr>
          <p:spPr>
            <a:xfrm>
              <a:off x="8192690" y="5607372"/>
              <a:ext cx="498200" cy="14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CDA121-4CDC-468F-8DB6-2FDBB4981B7D}"/>
                </a:ext>
              </a:extLst>
            </p:cNvPr>
            <p:cNvSpPr txBox="1"/>
            <p:nvPr/>
          </p:nvSpPr>
          <p:spPr>
            <a:xfrm>
              <a:off x="8121988" y="5554331"/>
              <a:ext cx="6399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Approval</a:t>
              </a:r>
              <a:endParaRPr lang="sr-Latn-RS" sz="9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8E6AA16-6491-4B08-8628-E44EBC4BF4BD}"/>
                </a:ext>
              </a:extLst>
            </p:cNvPr>
            <p:cNvSpPr txBox="1"/>
            <p:nvPr/>
          </p:nvSpPr>
          <p:spPr>
            <a:xfrm>
              <a:off x="6954532" y="5433392"/>
              <a:ext cx="6399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Approval</a:t>
              </a:r>
              <a:endParaRPr lang="sr-Latn-RS" sz="9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AD19A7-7B6F-4970-96CD-A290CDBEB3A9}"/>
                </a:ext>
              </a:extLst>
            </p:cNvPr>
            <p:cNvSpPr txBox="1"/>
            <p:nvPr/>
          </p:nvSpPr>
          <p:spPr>
            <a:xfrm>
              <a:off x="5021095" y="5846377"/>
              <a:ext cx="21339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Feedback (what value did we create?)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81E29A-98EE-44A8-A093-97DF6FB76A2A}"/>
                </a:ext>
              </a:extLst>
            </p:cNvPr>
            <p:cNvSpPr txBox="1"/>
            <p:nvPr/>
          </p:nvSpPr>
          <p:spPr>
            <a:xfrm>
              <a:off x="4533439" y="5405868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Feedback</a:t>
              </a:r>
              <a:endParaRPr lang="sr-Latn-RS" sz="900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D8C21B-4F41-440E-B131-4C15CBECA5B2}"/>
                </a:ext>
              </a:extLst>
            </p:cNvPr>
            <p:cNvSpPr txBox="1"/>
            <p:nvPr/>
          </p:nvSpPr>
          <p:spPr>
            <a:xfrm>
              <a:off x="5823646" y="4642252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Trigger</a:t>
              </a:r>
              <a:endParaRPr lang="sr-Latn-RS" sz="9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4FEB0E8-63EA-40D5-81DD-BB4A34F55DE5}"/>
                </a:ext>
              </a:extLst>
            </p:cNvPr>
            <p:cNvSpPr txBox="1"/>
            <p:nvPr/>
          </p:nvSpPr>
          <p:spPr>
            <a:xfrm>
              <a:off x="3989555" y="4628199"/>
              <a:ext cx="6912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Feedback</a:t>
              </a:r>
              <a:endParaRPr lang="sr-Latn-RS" sz="9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B9A67B7-EEAA-41CF-8975-0C6AC0D7650B}"/>
                </a:ext>
              </a:extLst>
            </p:cNvPr>
            <p:cNvSpPr txBox="1"/>
            <p:nvPr/>
          </p:nvSpPr>
          <p:spPr>
            <a:xfrm>
              <a:off x="4638376" y="4367290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Trigger</a:t>
              </a:r>
              <a:endParaRPr lang="sr-Latn-RS" sz="9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5094C25-1282-4F90-A07D-7A0B3BFA4CC3}"/>
                </a:ext>
              </a:extLst>
            </p:cNvPr>
            <p:cNvSpPr txBox="1"/>
            <p:nvPr/>
          </p:nvSpPr>
          <p:spPr>
            <a:xfrm>
              <a:off x="3422908" y="4312306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Check in</a:t>
              </a:r>
              <a:endParaRPr lang="sr-Latn-RS" sz="9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A29439E-8AA7-47ED-880E-863C2BE2A20B}"/>
                </a:ext>
              </a:extLst>
            </p:cNvPr>
            <p:cNvSpPr/>
            <p:nvPr/>
          </p:nvSpPr>
          <p:spPr>
            <a:xfrm>
              <a:off x="7767049" y="5477606"/>
              <a:ext cx="179575" cy="26936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208D88-7354-48A6-AFD7-DE55A789B0E1}"/>
                </a:ext>
              </a:extLst>
            </p:cNvPr>
            <p:cNvSpPr/>
            <p:nvPr/>
          </p:nvSpPr>
          <p:spPr>
            <a:xfrm>
              <a:off x="8940940" y="5587586"/>
              <a:ext cx="179575" cy="44217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6C265B8-123F-49CE-B2C7-FCD37E71872A}"/>
                </a:ext>
              </a:extLst>
            </p:cNvPr>
            <p:cNvSpPr/>
            <p:nvPr/>
          </p:nvSpPr>
          <p:spPr>
            <a:xfrm>
              <a:off x="6593154" y="4684691"/>
              <a:ext cx="179575" cy="93007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BB1E211-B7CD-4775-89BB-4AA932C51046}"/>
                </a:ext>
              </a:extLst>
            </p:cNvPr>
            <p:cNvSpPr/>
            <p:nvPr/>
          </p:nvSpPr>
          <p:spPr>
            <a:xfrm>
              <a:off x="3071484" y="4316711"/>
              <a:ext cx="179575" cy="2527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D6702AC-789D-4AB8-BBB1-344BED8E5572}"/>
                </a:ext>
              </a:extLst>
            </p:cNvPr>
            <p:cNvSpPr/>
            <p:nvPr/>
          </p:nvSpPr>
          <p:spPr>
            <a:xfrm>
              <a:off x="4245375" y="4363266"/>
              <a:ext cx="179575" cy="2527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DEDDE5C-F7F9-4F68-8F99-CA6694F8D062}"/>
                </a:ext>
              </a:extLst>
            </p:cNvPr>
            <p:cNvSpPr/>
            <p:nvPr/>
          </p:nvSpPr>
          <p:spPr>
            <a:xfrm>
              <a:off x="5422935" y="4424894"/>
              <a:ext cx="179575" cy="39701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D9CD0058-380A-7F45-8D0F-43687C656D2D}"/>
              </a:ext>
            </a:extLst>
          </p:cNvPr>
          <p:cNvSpPr txBox="1">
            <a:spLocks/>
          </p:cNvSpPr>
          <p:nvPr/>
        </p:nvSpPr>
        <p:spPr>
          <a:xfrm>
            <a:off x="1" y="159908"/>
            <a:ext cx="12192000" cy="1025980"/>
          </a:xfrm>
          <a:prstGeom prst="rect">
            <a:avLst/>
          </a:prstGeom>
        </p:spPr>
        <p:txBody>
          <a:bodyPr vert="horz" lIns="0" tIns="45720" rIns="91440" bIns="45720" rtlCol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18292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B5C1-9CC9-4084-9CBB-3B18214F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9908"/>
            <a:ext cx="12192000" cy="1025980"/>
          </a:xfrm>
        </p:spPr>
        <p:txBody>
          <a:bodyPr/>
          <a:lstStyle/>
          <a:p>
            <a:r>
              <a:rPr lang="en-US" dirty="0"/>
              <a:t>UVOD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943B3ED-E11B-4C46-9BA9-7700B7939C05}"/>
              </a:ext>
            </a:extLst>
          </p:cNvPr>
          <p:cNvGrpSpPr/>
          <p:nvPr/>
        </p:nvGrpSpPr>
        <p:grpSpPr>
          <a:xfrm>
            <a:off x="2441593" y="1636162"/>
            <a:ext cx="7620703" cy="4409630"/>
            <a:chOff x="2630797" y="1666428"/>
            <a:chExt cx="7620703" cy="44096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DEC442E-7768-4AD4-9D38-E696DA2D92FD}"/>
                </a:ext>
              </a:extLst>
            </p:cNvPr>
            <p:cNvSpPr/>
            <p:nvPr/>
          </p:nvSpPr>
          <p:spPr>
            <a:xfrm>
              <a:off x="2630798" y="1666428"/>
              <a:ext cx="7017402" cy="7513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 sz="1100">
                <a:solidFill>
                  <a:schemeClr val="tx1"/>
                </a:solidFill>
              </a:endParaRP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69F75C49-0C0F-4EB0-A5DF-90E035D8685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674486" y="4038787"/>
              <a:ext cx="2875854" cy="273559"/>
            </a:xfrm>
            <a:prstGeom prst="bentConnector3">
              <a:avLst>
                <a:gd name="adj1" fmla="val 99921"/>
              </a:avLst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FDABFD1-0F3E-444C-A0D3-19AA56A33ABE}"/>
                </a:ext>
              </a:extLst>
            </p:cNvPr>
            <p:cNvSpPr/>
            <p:nvPr/>
          </p:nvSpPr>
          <p:spPr>
            <a:xfrm>
              <a:off x="4103178" y="3853734"/>
              <a:ext cx="838073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FB85DB8-3AAC-45CC-8199-C4D797544C01}"/>
                </a:ext>
              </a:extLst>
            </p:cNvPr>
            <p:cNvSpPr/>
            <p:nvPr/>
          </p:nvSpPr>
          <p:spPr>
            <a:xfrm>
              <a:off x="6429284" y="3853734"/>
              <a:ext cx="819909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51D34FB7-0E6F-45C1-A1A9-B8199B981E0C}"/>
                </a:ext>
              </a:extLst>
            </p:cNvPr>
            <p:cNvSpPr/>
            <p:nvPr/>
          </p:nvSpPr>
          <p:spPr>
            <a:xfrm>
              <a:off x="6699903" y="2881374"/>
              <a:ext cx="551801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AA0274F2-9F80-4F1F-9388-E6EC0ADB5EF6}"/>
                </a:ext>
              </a:extLst>
            </p:cNvPr>
            <p:cNvSpPr/>
            <p:nvPr/>
          </p:nvSpPr>
          <p:spPr>
            <a:xfrm>
              <a:off x="6699903" y="4826094"/>
              <a:ext cx="551801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0304E23B-08BD-4C2E-9A87-ECCB73008B28}"/>
                </a:ext>
              </a:extLst>
            </p:cNvPr>
            <p:cNvSpPr/>
            <p:nvPr/>
          </p:nvSpPr>
          <p:spPr>
            <a:xfrm rot="5400000">
              <a:off x="6074634" y="4371174"/>
              <a:ext cx="376015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C51648B8-2827-4C59-A60C-C866B5F06B8F}"/>
                </a:ext>
              </a:extLst>
            </p:cNvPr>
            <p:cNvSpPr/>
            <p:nvPr/>
          </p:nvSpPr>
          <p:spPr>
            <a:xfrm rot="16200000">
              <a:off x="6081476" y="3329451"/>
              <a:ext cx="362329" cy="333286"/>
            </a:xfrm>
            <a:prstGeom prst="rightArrow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7" name="Content Placeholder 16">
              <a:extLst>
                <a:ext uri="{FF2B5EF4-FFF2-40B4-BE49-F238E27FC236}">
                  <a16:creationId xmlns:a16="http://schemas.microsoft.com/office/drawing/2014/main" id="{A23B523B-0280-455D-A8D0-A2935FACB6A1}"/>
                </a:ext>
              </a:extLst>
            </p:cNvPr>
            <p:cNvSpPr txBox="1">
              <a:spLocks/>
            </p:cNvSpPr>
            <p:nvPr/>
          </p:nvSpPr>
          <p:spPr>
            <a:xfrm>
              <a:off x="5837525" y="4703494"/>
              <a:ext cx="960239" cy="751340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 dirty="0"/>
                <a:t>Operations</a:t>
              </a:r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perform</a:t>
              </a:r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push-button</a:t>
              </a:r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releases</a:t>
              </a:r>
            </a:p>
          </p:txBody>
        </p:sp>
        <p:sp>
          <p:nvSpPr>
            <p:cNvPr id="38" name="Content Placeholder 16">
              <a:extLst>
                <a:ext uri="{FF2B5EF4-FFF2-40B4-BE49-F238E27FC236}">
                  <a16:creationId xmlns:a16="http://schemas.microsoft.com/office/drawing/2014/main" id="{A7939FDA-40E0-42B1-808A-2FEE2EA91EFC}"/>
                </a:ext>
              </a:extLst>
            </p:cNvPr>
            <p:cNvSpPr txBox="1">
              <a:spLocks/>
            </p:cNvSpPr>
            <p:nvPr/>
          </p:nvSpPr>
          <p:spPr>
            <a:xfrm>
              <a:off x="5782521" y="2795911"/>
              <a:ext cx="960239" cy="521563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 dirty="0"/>
                <a:t>Testers</a:t>
              </a:r>
              <a:endParaRPr lang="en-US" sz="300" b="1" i="1" dirty="0"/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Self-service</a:t>
              </a:r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deployments</a:t>
              </a:r>
            </a:p>
          </p:txBody>
        </p:sp>
        <p:sp>
          <p:nvSpPr>
            <p:cNvPr id="39" name="Content Placeholder 16">
              <a:extLst>
                <a:ext uri="{FF2B5EF4-FFF2-40B4-BE49-F238E27FC236}">
                  <a16:creationId xmlns:a16="http://schemas.microsoft.com/office/drawing/2014/main" id="{C945C9FE-7015-467D-9F7B-4D03ED76FE2A}"/>
                </a:ext>
              </a:extLst>
            </p:cNvPr>
            <p:cNvSpPr txBox="1">
              <a:spLocks/>
            </p:cNvSpPr>
            <p:nvPr/>
          </p:nvSpPr>
          <p:spPr>
            <a:xfrm>
              <a:off x="3970286" y="3014681"/>
              <a:ext cx="1188940" cy="490609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 dirty="0"/>
                <a:t>Developers</a:t>
              </a:r>
            </a:p>
            <a:p>
              <a:pPr>
                <a:spcBef>
                  <a:spcPts val="0"/>
                </a:spcBef>
              </a:pPr>
              <a:r>
                <a:rPr lang="en-US" sz="1000" i="1" dirty="0"/>
                <a:t>See code metrics and test failures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D05219-7BDC-468A-8109-547A1DDFF5A0}"/>
                </a:ext>
              </a:extLst>
            </p:cNvPr>
            <p:cNvGrpSpPr/>
            <p:nvPr/>
          </p:nvGrpSpPr>
          <p:grpSpPr>
            <a:xfrm>
              <a:off x="2630798" y="3578405"/>
              <a:ext cx="1557463" cy="883944"/>
              <a:chOff x="2630798" y="3578405"/>
              <a:chExt cx="1557463" cy="88394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5DF42D-972A-4A30-8B15-F292D9907B15}"/>
                  </a:ext>
                </a:extLst>
              </p:cNvPr>
              <p:cNvSpPr/>
              <p:nvPr/>
            </p:nvSpPr>
            <p:spPr>
              <a:xfrm>
                <a:off x="2630798" y="3578405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ontent Placeholder 16">
                <a:extLst>
                  <a:ext uri="{FF2B5EF4-FFF2-40B4-BE49-F238E27FC236}">
                    <a16:creationId xmlns:a16="http://schemas.microsoft.com/office/drawing/2014/main" id="{270853E9-B6E4-4884-9726-AF4AF846C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5060" y="3630621"/>
                <a:ext cx="1188940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Commit Stage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Compile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Commit tests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Assemble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Code analysis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2F4018-7BD7-4FE2-A07C-6E4C52417C90}"/>
                </a:ext>
              </a:extLst>
            </p:cNvPr>
            <p:cNvGrpSpPr/>
            <p:nvPr/>
          </p:nvGrpSpPr>
          <p:grpSpPr>
            <a:xfrm>
              <a:off x="4940296" y="3578405"/>
              <a:ext cx="1557463" cy="883944"/>
              <a:chOff x="2630798" y="3578405"/>
              <a:chExt cx="1557463" cy="88394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E7EF77-B091-4FE2-9764-14D70A30CD7C}"/>
                  </a:ext>
                </a:extLst>
              </p:cNvPr>
              <p:cNvSpPr/>
              <p:nvPr/>
            </p:nvSpPr>
            <p:spPr>
              <a:xfrm>
                <a:off x="2630798" y="3578405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Content Placeholder 16">
                <a:extLst>
                  <a:ext uri="{FF2B5EF4-FFF2-40B4-BE49-F238E27FC236}">
                    <a16:creationId xmlns:a16="http://schemas.microsoft.com/office/drawing/2014/main" id="{3957D53A-6244-4856-8B20-B0DDDC4A14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869" y="363062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Acceptance Stage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Configure environment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Deploy binaries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Smoke test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Acceptance tests</a:t>
                </a:r>
              </a:p>
            </p:txBody>
          </p:sp>
        </p:grp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AFE99162-DE47-4114-97FD-6A41142C06D7}"/>
                </a:ext>
              </a:extLst>
            </p:cNvPr>
            <p:cNvSpPr/>
            <p:nvPr/>
          </p:nvSpPr>
          <p:spPr>
            <a:xfrm>
              <a:off x="8786658" y="1754979"/>
              <a:ext cx="665758" cy="574238"/>
            </a:xfrm>
            <a:prstGeom prst="flowChartMagneticDisk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</a:pPr>
              <a:r>
                <a:rPr lang="en-US" sz="800" i="1" dirty="0" err="1"/>
                <a:t>Env</a:t>
              </a:r>
              <a:r>
                <a:rPr lang="en-US" sz="800" i="1" dirty="0"/>
                <a:t> &amp;</a:t>
              </a:r>
            </a:p>
            <a:p>
              <a:pPr algn="ctr">
                <a:spcBef>
                  <a:spcPts val="0"/>
                </a:spcBef>
              </a:pPr>
              <a:r>
                <a:rPr lang="en-US" sz="800" i="1" dirty="0"/>
                <a:t>app config</a:t>
              </a:r>
            </a:p>
            <a:p>
              <a:pPr algn="ctr"/>
              <a:endParaRPr lang="sr-Latn-RS" sz="800" dirty="0"/>
            </a:p>
          </p:txBody>
        </p:sp>
        <p:sp>
          <p:nvSpPr>
            <p:cNvPr id="54" name="Flowchart: Magnetic Disk 53">
              <a:extLst>
                <a:ext uri="{FF2B5EF4-FFF2-40B4-BE49-F238E27FC236}">
                  <a16:creationId xmlns:a16="http://schemas.microsoft.com/office/drawing/2014/main" id="{254FE227-4831-4ECE-8C75-95BFB9F532D8}"/>
                </a:ext>
              </a:extLst>
            </p:cNvPr>
            <p:cNvSpPr/>
            <p:nvPr/>
          </p:nvSpPr>
          <p:spPr>
            <a:xfrm>
              <a:off x="3076650" y="1754979"/>
              <a:ext cx="665758" cy="574238"/>
            </a:xfrm>
            <a:prstGeom prst="flowChartMagneticDisk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</a:pPr>
              <a:r>
                <a:rPr lang="en-US" sz="800" i="1" dirty="0"/>
                <a:t>Source</a:t>
              </a:r>
            </a:p>
            <a:p>
              <a:pPr algn="ctr">
                <a:spcBef>
                  <a:spcPts val="0"/>
                </a:spcBef>
              </a:pPr>
              <a:r>
                <a:rPr lang="en-US" sz="800" i="1" dirty="0"/>
                <a:t>code</a:t>
              </a:r>
              <a:endParaRPr lang="sr-Latn-RS" sz="800" dirty="0"/>
            </a:p>
          </p:txBody>
        </p:sp>
        <p:sp>
          <p:nvSpPr>
            <p:cNvPr id="55" name="Flowchart: Magnetic Disk 54">
              <a:extLst>
                <a:ext uri="{FF2B5EF4-FFF2-40B4-BE49-F238E27FC236}">
                  <a16:creationId xmlns:a16="http://schemas.microsoft.com/office/drawing/2014/main" id="{AB1A7020-CC22-47DC-B1D5-0DD48B91981B}"/>
                </a:ext>
              </a:extLst>
            </p:cNvPr>
            <p:cNvSpPr/>
            <p:nvPr/>
          </p:nvSpPr>
          <p:spPr>
            <a:xfrm>
              <a:off x="5386148" y="1760556"/>
              <a:ext cx="665758" cy="574238"/>
            </a:xfrm>
            <a:prstGeom prst="flowChartMagneticDisk">
              <a:avLst/>
            </a:prstGeom>
            <a:solidFill>
              <a:srgbClr val="DF41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</a:pPr>
              <a:r>
                <a:rPr lang="en-US" sz="800" i="1" dirty="0" err="1"/>
                <a:t>Env</a:t>
              </a:r>
              <a:r>
                <a:rPr lang="en-US" sz="800" i="1" dirty="0"/>
                <a:t> &amp;</a:t>
              </a:r>
            </a:p>
            <a:p>
              <a:pPr algn="ctr">
                <a:spcBef>
                  <a:spcPts val="0"/>
                </a:spcBef>
              </a:pPr>
              <a:r>
                <a:rPr lang="en-US" sz="800" i="1" dirty="0"/>
                <a:t>app config</a:t>
              </a:r>
            </a:p>
            <a:p>
              <a:pPr algn="ctr"/>
              <a:endParaRPr lang="sr-Latn-RS" sz="8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1961A7B-8E0A-48F8-9900-4837C7AC6607}"/>
                </a:ext>
              </a:extLst>
            </p:cNvPr>
            <p:cNvCxnSpPr>
              <a:stCxn id="54" idx="3"/>
              <a:endCxn id="30" idx="0"/>
            </p:cNvCxnSpPr>
            <p:nvPr/>
          </p:nvCxnSpPr>
          <p:spPr>
            <a:xfrm>
              <a:off x="3409529" y="2329217"/>
              <a:ext cx="1" cy="12491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97F15AB-9A43-482A-A219-106117FCD2AE}"/>
                </a:ext>
              </a:extLst>
            </p:cNvPr>
            <p:cNvCxnSpPr>
              <a:cxnSpLocks/>
            </p:cNvCxnSpPr>
            <p:nvPr/>
          </p:nvCxnSpPr>
          <p:spPr>
            <a:xfrm>
              <a:off x="3396995" y="4468534"/>
              <a:ext cx="0" cy="115114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2966C53-B042-41E1-A626-CD48A344909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59" y="4462349"/>
              <a:ext cx="0" cy="115114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46663B-7FD6-4AA1-A18C-726A7C2F7334}"/>
                </a:ext>
              </a:extLst>
            </p:cNvPr>
            <p:cNvCxnSpPr>
              <a:cxnSpLocks/>
            </p:cNvCxnSpPr>
            <p:nvPr/>
          </p:nvCxnSpPr>
          <p:spPr>
            <a:xfrm>
              <a:off x="5121185" y="4462349"/>
              <a:ext cx="0" cy="1151144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1A577DD-8322-4CB7-9D02-D3A3125C1F35}"/>
                </a:ext>
              </a:extLst>
            </p:cNvPr>
            <p:cNvCxnSpPr>
              <a:cxnSpLocks/>
            </p:cNvCxnSpPr>
            <p:nvPr/>
          </p:nvCxnSpPr>
          <p:spPr>
            <a:xfrm>
              <a:off x="6970073" y="3745119"/>
              <a:ext cx="27912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1111930-805A-4883-9D5C-B1A3AF9B12B5}"/>
                </a:ext>
              </a:extLst>
            </p:cNvPr>
            <p:cNvCxnSpPr>
              <a:cxnSpLocks/>
            </p:cNvCxnSpPr>
            <p:nvPr/>
          </p:nvCxnSpPr>
          <p:spPr>
            <a:xfrm>
              <a:off x="6970073" y="4695585"/>
              <a:ext cx="27912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3D1D633F-F8F0-49E9-8EEA-4830535377B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74613" y="3868374"/>
              <a:ext cx="2885351" cy="623879"/>
            </a:xfrm>
            <a:prstGeom prst="bentConnector3">
              <a:avLst>
                <a:gd name="adj1" fmla="val 242"/>
              </a:avLst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76640C1F-6586-4FB2-9647-1B749ECCBFA3}"/>
                </a:ext>
              </a:extLst>
            </p:cNvPr>
            <p:cNvCxnSpPr>
              <a:cxnSpLocks/>
              <a:stCxn id="12" idx="3"/>
              <a:endCxn id="51" idx="3"/>
            </p:cNvCxnSpPr>
            <p:nvPr/>
          </p:nvCxnSpPr>
          <p:spPr>
            <a:xfrm rot="5400000">
              <a:off x="7631637" y="3504837"/>
              <a:ext cx="2663520" cy="312281"/>
            </a:xfrm>
            <a:prstGeom prst="bentConnector2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BA5EC6B-69BF-447F-B94C-83CDB3FC437E}"/>
                </a:ext>
              </a:extLst>
            </p:cNvPr>
            <p:cNvCxnSpPr>
              <a:cxnSpLocks/>
            </p:cNvCxnSpPr>
            <p:nvPr/>
          </p:nvCxnSpPr>
          <p:spPr>
            <a:xfrm>
              <a:off x="8794722" y="4683640"/>
              <a:ext cx="634506" cy="68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0717F72-A62F-4569-BAEE-4DE876A7B6D5}"/>
                </a:ext>
              </a:extLst>
            </p:cNvPr>
            <p:cNvCxnSpPr>
              <a:cxnSpLocks/>
            </p:cNvCxnSpPr>
            <p:nvPr/>
          </p:nvCxnSpPr>
          <p:spPr>
            <a:xfrm>
              <a:off x="8805349" y="3745119"/>
              <a:ext cx="623879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7A1E10E-F640-45F4-B334-611853DAF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5349" y="4023688"/>
              <a:ext cx="314188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FCC9005-D051-4D76-9EC2-F5C32800ED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5349" y="3037616"/>
              <a:ext cx="314188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25837FB-1F41-4953-873D-33D7CCC22D77}"/>
                </a:ext>
              </a:extLst>
            </p:cNvPr>
            <p:cNvGrpSpPr/>
            <p:nvPr/>
          </p:nvGrpSpPr>
          <p:grpSpPr>
            <a:xfrm>
              <a:off x="7251703" y="2606045"/>
              <a:ext cx="1557463" cy="883944"/>
              <a:chOff x="2630798" y="3578405"/>
              <a:chExt cx="1557463" cy="88394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AEFE09A-2A1C-4ED1-9033-60B1414DF28A}"/>
                  </a:ext>
                </a:extLst>
              </p:cNvPr>
              <p:cNvSpPr/>
              <p:nvPr/>
            </p:nvSpPr>
            <p:spPr>
              <a:xfrm>
                <a:off x="2630798" y="3578405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Content Placeholder 16">
                <a:extLst>
                  <a:ext uri="{FF2B5EF4-FFF2-40B4-BE49-F238E27FC236}">
                    <a16:creationId xmlns:a16="http://schemas.microsoft.com/office/drawing/2014/main" id="{F66C56D6-AA41-4060-B086-F104B193F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869" y="363062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UAT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Configure environment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Deploy binaries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Smoke test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5409711-41AB-438E-AA93-DABF0345A1F5}"/>
                </a:ext>
              </a:extLst>
            </p:cNvPr>
            <p:cNvGrpSpPr/>
            <p:nvPr/>
          </p:nvGrpSpPr>
          <p:grpSpPr>
            <a:xfrm>
              <a:off x="7249794" y="3581715"/>
              <a:ext cx="1557463" cy="883944"/>
              <a:chOff x="2630798" y="3578405"/>
              <a:chExt cx="1557463" cy="88394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F3560D-3869-43D5-802C-6997F997AB43}"/>
                  </a:ext>
                </a:extLst>
              </p:cNvPr>
              <p:cNvSpPr/>
              <p:nvPr/>
            </p:nvSpPr>
            <p:spPr>
              <a:xfrm>
                <a:off x="2630798" y="3578405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ontent Placeholder 16">
                <a:extLst>
                  <a:ext uri="{FF2B5EF4-FFF2-40B4-BE49-F238E27FC236}">
                    <a16:creationId xmlns:a16="http://schemas.microsoft.com/office/drawing/2014/main" id="{00948968-AFF9-4BE4-B9B0-5D2657AAAC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869" y="363062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Capacity Stage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Configure environment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Deploy binaries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Smoke test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Run capacity tests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45B1053-0DF3-4EAE-8BE0-3EE0AC282A1A}"/>
                </a:ext>
              </a:extLst>
            </p:cNvPr>
            <p:cNvGrpSpPr/>
            <p:nvPr/>
          </p:nvGrpSpPr>
          <p:grpSpPr>
            <a:xfrm>
              <a:off x="7249793" y="4550765"/>
              <a:ext cx="1557463" cy="883944"/>
              <a:chOff x="2630798" y="3578405"/>
              <a:chExt cx="1557463" cy="8839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60FDE2-0011-4B4D-958D-B08B36607313}"/>
                  </a:ext>
                </a:extLst>
              </p:cNvPr>
              <p:cNvSpPr/>
              <p:nvPr/>
            </p:nvSpPr>
            <p:spPr>
              <a:xfrm>
                <a:off x="2630798" y="3578405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ontent Placeholder 16">
                <a:extLst>
                  <a:ext uri="{FF2B5EF4-FFF2-40B4-BE49-F238E27FC236}">
                    <a16:creationId xmlns:a16="http://schemas.microsoft.com/office/drawing/2014/main" id="{DCDF72DA-29A6-4B00-96ED-373AF7CB82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869" y="363062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Production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Configure environment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Deploy binaries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Smoke test</a:t>
                </a:r>
              </a:p>
            </p:txBody>
          </p:sp>
        </p:grpSp>
        <p:sp>
          <p:nvSpPr>
            <p:cNvPr id="105" name="Content Placeholder 16">
              <a:extLst>
                <a:ext uri="{FF2B5EF4-FFF2-40B4-BE49-F238E27FC236}">
                  <a16:creationId xmlns:a16="http://schemas.microsoft.com/office/drawing/2014/main" id="{6509CA48-AF93-4826-83BC-C6C545E36744}"/>
                </a:ext>
              </a:extLst>
            </p:cNvPr>
            <p:cNvSpPr txBox="1">
              <a:spLocks/>
            </p:cNvSpPr>
            <p:nvPr/>
          </p:nvSpPr>
          <p:spPr>
            <a:xfrm>
              <a:off x="5391787" y="5311936"/>
              <a:ext cx="709386" cy="285695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900" i="1" dirty="0"/>
                <a:t>reports</a:t>
              </a:r>
            </a:p>
            <a:p>
              <a:pPr algn="l">
                <a:spcBef>
                  <a:spcPts val="0"/>
                </a:spcBef>
              </a:pPr>
              <a:r>
                <a:rPr lang="en-US" sz="900" i="1" dirty="0"/>
                <a:t>metadata</a:t>
              </a:r>
            </a:p>
          </p:txBody>
        </p:sp>
        <p:sp>
          <p:nvSpPr>
            <p:cNvPr id="106" name="Content Placeholder 16">
              <a:extLst>
                <a:ext uri="{FF2B5EF4-FFF2-40B4-BE49-F238E27FC236}">
                  <a16:creationId xmlns:a16="http://schemas.microsoft.com/office/drawing/2014/main" id="{80F1E815-94BE-4B97-9B72-F1AD15B28B55}"/>
                </a:ext>
              </a:extLst>
            </p:cNvPr>
            <p:cNvSpPr txBox="1">
              <a:spLocks/>
            </p:cNvSpPr>
            <p:nvPr/>
          </p:nvSpPr>
          <p:spPr>
            <a:xfrm>
              <a:off x="6382321" y="5330036"/>
              <a:ext cx="709386" cy="285695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900" i="1" dirty="0"/>
                <a:t>binaries</a:t>
              </a:r>
            </a:p>
          </p:txBody>
        </p:sp>
        <p:sp>
          <p:nvSpPr>
            <p:cNvPr id="107" name="Content Placeholder 16">
              <a:extLst>
                <a:ext uri="{FF2B5EF4-FFF2-40B4-BE49-F238E27FC236}">
                  <a16:creationId xmlns:a16="http://schemas.microsoft.com/office/drawing/2014/main" id="{935002B5-4158-48A4-8235-953C9851E927}"/>
                </a:ext>
              </a:extLst>
            </p:cNvPr>
            <p:cNvSpPr txBox="1">
              <a:spLocks/>
            </p:cNvSpPr>
            <p:nvPr/>
          </p:nvSpPr>
          <p:spPr>
            <a:xfrm>
              <a:off x="3495116" y="5165171"/>
              <a:ext cx="709386" cy="453070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900" i="1" dirty="0"/>
                <a:t>reports</a:t>
              </a:r>
            </a:p>
            <a:p>
              <a:pPr algn="l">
                <a:spcBef>
                  <a:spcPts val="0"/>
                </a:spcBef>
              </a:pPr>
              <a:r>
                <a:rPr lang="en-US" sz="900" i="1" dirty="0"/>
                <a:t>binaries</a:t>
              </a:r>
              <a:br>
                <a:rPr lang="en-US" sz="900" i="1" dirty="0"/>
              </a:br>
              <a:r>
                <a:rPr lang="en-US" sz="900" i="1" dirty="0"/>
                <a:t>metadata</a:t>
              </a:r>
            </a:p>
          </p:txBody>
        </p:sp>
        <p:sp>
          <p:nvSpPr>
            <p:cNvPr id="108" name="Content Placeholder 16">
              <a:extLst>
                <a:ext uri="{FF2B5EF4-FFF2-40B4-BE49-F238E27FC236}">
                  <a16:creationId xmlns:a16="http://schemas.microsoft.com/office/drawing/2014/main" id="{F87EEBFB-2830-4F2D-BEF6-5C3D1DB14A8E}"/>
                </a:ext>
              </a:extLst>
            </p:cNvPr>
            <p:cNvSpPr txBox="1">
              <a:spLocks/>
            </p:cNvSpPr>
            <p:nvPr/>
          </p:nvSpPr>
          <p:spPr>
            <a:xfrm>
              <a:off x="4521338" y="5337291"/>
              <a:ext cx="709386" cy="285695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900" i="1" dirty="0"/>
                <a:t>binaries</a:t>
              </a:r>
            </a:p>
          </p:txBody>
        </p:sp>
        <p:sp>
          <p:nvSpPr>
            <p:cNvPr id="109" name="Content Placeholder 16">
              <a:extLst>
                <a:ext uri="{FF2B5EF4-FFF2-40B4-BE49-F238E27FC236}">
                  <a16:creationId xmlns:a16="http://schemas.microsoft.com/office/drawing/2014/main" id="{09D02F22-26A7-4A98-8838-BEB06A37479E}"/>
                </a:ext>
              </a:extLst>
            </p:cNvPr>
            <p:cNvSpPr txBox="1">
              <a:spLocks/>
            </p:cNvSpPr>
            <p:nvPr/>
          </p:nvSpPr>
          <p:spPr>
            <a:xfrm>
              <a:off x="9542114" y="5297128"/>
              <a:ext cx="709386" cy="285695"/>
            </a:xfrm>
            <a:prstGeom prst="rect">
              <a:avLst/>
            </a:prstGeom>
          </p:spPr>
          <p:txBody>
            <a:bodyPr vert="horz" lIns="0" tIns="45720" rIns="91440" bIns="45720" rtlCol="0" anchor="ctr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sz="900" i="1" dirty="0"/>
                <a:t>reports</a:t>
              </a:r>
            </a:p>
            <a:p>
              <a:pPr algn="l">
                <a:spcBef>
                  <a:spcPts val="0"/>
                </a:spcBef>
              </a:pPr>
              <a:r>
                <a:rPr lang="en-US" sz="900" i="1" dirty="0"/>
                <a:t>metadata</a:t>
              </a:r>
            </a:p>
          </p:txBody>
        </p:sp>
        <p:sp>
          <p:nvSpPr>
            <p:cNvPr id="110" name="Content Placeholder 16">
              <a:extLst>
                <a:ext uri="{FF2B5EF4-FFF2-40B4-BE49-F238E27FC236}">
                  <a16:creationId xmlns:a16="http://schemas.microsoft.com/office/drawing/2014/main" id="{64AF3302-C645-44E8-8A20-42221C5C229E}"/>
                </a:ext>
              </a:extLst>
            </p:cNvPr>
            <p:cNvSpPr txBox="1">
              <a:spLocks/>
            </p:cNvSpPr>
            <p:nvPr/>
          </p:nvSpPr>
          <p:spPr>
            <a:xfrm>
              <a:off x="6918797" y="1937644"/>
              <a:ext cx="1188940" cy="199668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/>
                <a:t>Version control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4E28DE4-419C-4DDD-8602-F7E78EC01036}"/>
                </a:ext>
              </a:extLst>
            </p:cNvPr>
            <p:cNvCxnSpPr/>
            <p:nvPr/>
          </p:nvCxnSpPr>
          <p:spPr>
            <a:xfrm>
              <a:off x="5717872" y="2334935"/>
              <a:ext cx="1" cy="12491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7A7249A-E5F3-4F0C-B7BD-D7653E16BFD0}"/>
                </a:ext>
              </a:extLst>
            </p:cNvPr>
            <p:cNvSpPr/>
            <p:nvPr/>
          </p:nvSpPr>
          <p:spPr>
            <a:xfrm>
              <a:off x="2630797" y="5622988"/>
              <a:ext cx="7017403" cy="45307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Artifact repository</a:t>
              </a:r>
              <a:endParaRPr lang="sr-Latn-R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67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06824" y="2016874"/>
            <a:ext cx="9682333" cy="4132256"/>
          </a:xfrm>
        </p:spPr>
        <p:txBody>
          <a:bodyPr vert="horz" wrap="none" lIns="0" tIns="45720" rIns="91440" bIns="45720" rtlCol="0" anchor="t">
            <a:noAutofit/>
          </a:bodyPr>
          <a:lstStyle/>
          <a:p>
            <a:r>
              <a:rPr lang="en-US" sz="2400" dirty="0"/>
              <a:t>UVOD</a:t>
            </a:r>
          </a:p>
          <a:p>
            <a:r>
              <a:rPr lang="en-US" sz="2400">
                <a:solidFill>
                  <a:srgbClr val="FF0000"/>
                </a:solidFill>
                <a:latin typeface="Arial Narrow Bold"/>
                <a:cs typeface="Arial"/>
              </a:rPr>
              <a:t>Jenkins</a:t>
            </a:r>
          </a:p>
          <a:p>
            <a:r>
              <a:rPr lang="en-US" sz="2400" dirty="0" err="1"/>
              <a:t>Najbolja</a:t>
            </a:r>
            <a:r>
              <a:rPr lang="en-US" sz="2400" dirty="0"/>
              <a:t> </a:t>
            </a:r>
            <a:r>
              <a:rPr lang="en-US" sz="2400" dirty="0" err="1"/>
              <a:t>praksa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55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4C55052-110A-574E-9F32-9A558F95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474" y="2387494"/>
            <a:ext cx="2202564" cy="28652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0D3CD-B5EE-4C43-B14C-FE91906EA0AF}"/>
              </a:ext>
            </a:extLst>
          </p:cNvPr>
          <p:cNvSpPr txBox="1"/>
          <p:nvPr/>
        </p:nvSpPr>
        <p:spPr>
          <a:xfrm>
            <a:off x="8639503" y="5265493"/>
            <a:ext cx="20065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https://jenkins.io/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397877" y="2759374"/>
            <a:ext cx="6775280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besplatan</a:t>
            </a:r>
            <a:r>
              <a:rPr lang="en-GB" dirty="0"/>
              <a:t>, open source CI server </a:t>
            </a:r>
            <a:r>
              <a:rPr lang="en-GB" dirty="0" err="1"/>
              <a:t>pisan</a:t>
            </a:r>
            <a:r>
              <a:rPr lang="en-GB" dirty="0"/>
              <a:t> u </a:t>
            </a:r>
            <a:r>
              <a:rPr lang="en-GB" b="1" dirty="0" err="1"/>
              <a:t>Javi</a:t>
            </a:r>
            <a:r>
              <a:rPr lang="en-GB" dirty="0"/>
              <a:t>, </a:t>
            </a:r>
            <a:r>
              <a:rPr lang="en-GB" dirty="0" err="1"/>
              <a:t>koga</a:t>
            </a:r>
            <a:r>
              <a:rPr lang="en-GB" dirty="0"/>
              <a:t> </a:t>
            </a:r>
            <a:r>
              <a:rPr lang="en-GB" dirty="0" err="1"/>
              <a:t>aktivno</a:t>
            </a:r>
            <a:r>
              <a:rPr lang="en-GB" dirty="0"/>
              <a:t> </a:t>
            </a:r>
            <a:r>
              <a:rPr lang="en-GB" dirty="0" err="1"/>
              <a:t>odrzava</a:t>
            </a:r>
            <a:r>
              <a:rPr lang="en-GB" dirty="0"/>
              <a:t> I </a:t>
            </a:r>
            <a:r>
              <a:rPr lang="en-GB" dirty="0" err="1"/>
              <a:t>razvija</a:t>
            </a:r>
            <a:r>
              <a:rPr lang="en-GB" dirty="0"/>
              <a:t> </a:t>
            </a:r>
            <a:r>
              <a:rPr lang="en-GB" b="1" dirty="0" err="1"/>
              <a:t>CloudBees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 </a:t>
            </a:r>
            <a:r>
              <a:rPr lang="en-GB" dirty="0" err="1"/>
              <a:t>projekat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incijalno</a:t>
            </a:r>
            <a:r>
              <a:rPr lang="en-GB" dirty="0"/>
              <a:t> </a:t>
            </a:r>
            <a:r>
              <a:rPr lang="en-GB" dirty="0" err="1"/>
              <a:t>nazvan</a:t>
            </a:r>
            <a:r>
              <a:rPr lang="en-GB" dirty="0"/>
              <a:t> </a:t>
            </a:r>
            <a:r>
              <a:rPr lang="en-GB" b="1" dirty="0"/>
              <a:t>Hudson</a:t>
            </a:r>
            <a:r>
              <a:rPr lang="en-GB" dirty="0"/>
              <a:t>, i </a:t>
            </a:r>
            <a:r>
              <a:rPr lang="en-GB" dirty="0" err="1"/>
              <a:t>preimenovan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spora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Oracle-om,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odvojio</a:t>
            </a:r>
            <a:r>
              <a:rPr lang="en-GB" dirty="0"/>
              <a:t> </a:t>
            </a:r>
            <a:r>
              <a:rPr lang="en-GB" dirty="0" err="1"/>
              <a:t>projekat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zahtevao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imenom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2011. , </a:t>
            </a:r>
            <a:r>
              <a:rPr lang="en-GB" dirty="0" err="1"/>
              <a:t>njegov</a:t>
            </a:r>
            <a:r>
              <a:rPr lang="en-GB" dirty="0"/>
              <a:t> </a:t>
            </a:r>
            <a:r>
              <a:rPr lang="en-GB" dirty="0" err="1"/>
              <a:t>tvorac</a:t>
            </a:r>
            <a:r>
              <a:rPr lang="en-GB" dirty="0"/>
              <a:t> </a:t>
            </a:r>
            <a:r>
              <a:rPr lang="en-GB" b="1" dirty="0" err="1"/>
              <a:t>Kohsuke</a:t>
            </a:r>
            <a:r>
              <a:rPr lang="en-GB" b="1" dirty="0"/>
              <a:t> Kawaguchi</a:t>
            </a:r>
            <a:r>
              <a:rPr lang="en-GB" dirty="0"/>
              <a:t> 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dobio</a:t>
            </a:r>
            <a:r>
              <a:rPr lang="en-GB" dirty="0"/>
              <a:t> </a:t>
            </a:r>
            <a:r>
              <a:rPr lang="en-GB" i="1" dirty="0"/>
              <a:t>O'Reilly Open Source Award</a:t>
            </a:r>
            <a:r>
              <a:rPr lang="en-GB" dirty="0"/>
              <a:t> 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rad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doprinos</a:t>
            </a:r>
            <a:r>
              <a:rPr lang="en-GB" dirty="0"/>
              <a:t> Hudson/Jenkins </a:t>
            </a:r>
            <a:r>
              <a:rPr lang="en-GB" dirty="0" err="1"/>
              <a:t>projektu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/>
              <a:t>Jenkins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open source </a:t>
            </a:r>
            <a:r>
              <a:rPr lang="en-GB" dirty="0" err="1"/>
              <a:t>softver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b="1" dirty="0" err="1"/>
              <a:t>CloudBees</a:t>
            </a:r>
            <a:r>
              <a:rPr lang="en-GB" b="1" dirty="0"/>
              <a:t> CI</a:t>
            </a:r>
            <a:r>
              <a:rPr lang="en-GB" dirty="0"/>
              <a:t> </a:t>
            </a:r>
            <a:r>
              <a:rPr lang="en-GB" dirty="0" err="1"/>
              <a:t>komercijalna</a:t>
            </a:r>
            <a:r>
              <a:rPr lang="en-GB" dirty="0"/>
              <a:t> </a:t>
            </a:r>
            <a:r>
              <a:rPr lang="en-GB" dirty="0" err="1"/>
              <a:t>ekstenzija</a:t>
            </a:r>
            <a:r>
              <a:rPr lang="en-GB" dirty="0"/>
              <a:t> open source Jenkins-a.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092A8-105F-3E4A-BD87-DA71EA018205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Open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Source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Automation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Server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7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030014" y="2543582"/>
            <a:ext cx="5833242" cy="288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Jenkins </a:t>
            </a:r>
            <a:r>
              <a:rPr lang="en-GB" sz="1400" dirty="0" err="1"/>
              <a:t>najčešće</a:t>
            </a:r>
            <a:r>
              <a:rPr lang="en-GB" sz="1400" dirty="0"/>
              <a:t> </a:t>
            </a:r>
            <a:r>
              <a:rPr lang="en-GB" sz="1400" dirty="0" err="1"/>
              <a:t>ima</a:t>
            </a:r>
            <a:r>
              <a:rPr lang="en-GB" sz="1400" dirty="0"/>
              <a:t> </a:t>
            </a:r>
            <a:r>
              <a:rPr lang="en-GB" sz="1400" dirty="0" err="1"/>
              <a:t>jednu</a:t>
            </a:r>
            <a:r>
              <a:rPr lang="en-GB" sz="1400" dirty="0"/>
              <a:t> </a:t>
            </a:r>
            <a:r>
              <a:rPr lang="en-GB" sz="1400" b="1" dirty="0"/>
              <a:t>Controller</a:t>
            </a:r>
            <a:r>
              <a:rPr lang="en-GB" sz="1400" dirty="0"/>
              <a:t> </a:t>
            </a:r>
            <a:r>
              <a:rPr lang="en-GB" sz="1400" dirty="0" err="1"/>
              <a:t>mašinu</a:t>
            </a:r>
            <a:r>
              <a:rPr lang="en-GB" sz="1400" dirty="0"/>
              <a:t> (</a:t>
            </a:r>
            <a:r>
              <a:rPr lang="en-GB" sz="1400" dirty="0" err="1"/>
              <a:t>prethodno</a:t>
            </a:r>
            <a:r>
              <a:rPr lang="en-GB" sz="1400" dirty="0"/>
              <a:t> </a:t>
            </a:r>
            <a:r>
              <a:rPr lang="en-GB" sz="1400" dirty="0" err="1"/>
              <a:t>nazivana</a:t>
            </a:r>
            <a:r>
              <a:rPr lang="en-GB" sz="1400" dirty="0"/>
              <a:t> Master) </a:t>
            </a:r>
            <a:r>
              <a:rPr lang="en-GB" sz="1400" dirty="0" err="1"/>
              <a:t>koja</a:t>
            </a:r>
            <a:r>
              <a:rPr lang="en-GB" sz="1400" dirty="0"/>
              <a:t> </a:t>
            </a:r>
            <a:r>
              <a:rPr lang="en-GB" sz="1400" dirty="0" err="1"/>
              <a:t>delegira</a:t>
            </a:r>
            <a:r>
              <a:rPr lang="en-GB" sz="1400" dirty="0"/>
              <a:t> </a:t>
            </a:r>
            <a:r>
              <a:rPr lang="en-GB" sz="1400" dirty="0" err="1"/>
              <a:t>zadatke</a:t>
            </a:r>
            <a:r>
              <a:rPr lang="en-GB" sz="1400" dirty="0"/>
              <a:t> </a:t>
            </a:r>
            <a:r>
              <a:rPr lang="en-GB" sz="1400" dirty="0" err="1"/>
              <a:t>jednoj</a:t>
            </a:r>
            <a:r>
              <a:rPr lang="en-GB" sz="1400" dirty="0"/>
              <a:t> (</a:t>
            </a:r>
            <a:r>
              <a:rPr lang="en-GB" sz="1400" dirty="0" err="1"/>
              <a:t>ili</a:t>
            </a:r>
            <a:r>
              <a:rPr lang="en-GB" sz="1400" dirty="0"/>
              <a:t> </a:t>
            </a:r>
            <a:r>
              <a:rPr lang="en-GB" sz="1400" dirty="0" err="1"/>
              <a:t>više</a:t>
            </a:r>
            <a:r>
              <a:rPr lang="en-GB" sz="1400" dirty="0"/>
              <a:t>) </a:t>
            </a:r>
            <a:r>
              <a:rPr lang="en-GB" sz="1400" b="1" dirty="0"/>
              <a:t>Agent</a:t>
            </a:r>
            <a:r>
              <a:rPr lang="en-GB" sz="1400" dirty="0"/>
              <a:t> (</a:t>
            </a:r>
            <a:r>
              <a:rPr lang="en-GB" sz="1400" dirty="0" err="1"/>
              <a:t>prethodno</a:t>
            </a:r>
            <a:r>
              <a:rPr lang="en-GB" sz="1400" dirty="0"/>
              <a:t> </a:t>
            </a:r>
            <a:r>
              <a:rPr lang="en-GB" sz="1400" dirty="0" err="1"/>
              <a:t>nazivan</a:t>
            </a:r>
            <a:r>
              <a:rPr lang="en-GB" sz="1400" dirty="0"/>
              <a:t> Slave) </a:t>
            </a:r>
            <a:r>
              <a:rPr lang="en-GB" sz="1400" dirty="0" err="1"/>
              <a:t>mašini</a:t>
            </a:r>
            <a:endParaRPr lang="en-GB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b="1" dirty="0"/>
              <a:t>Controller:</a:t>
            </a:r>
            <a:r>
              <a:rPr lang="en-GB" sz="1400" dirty="0"/>
              <a:t> </a:t>
            </a:r>
            <a:r>
              <a:rPr lang="en-GB" sz="1400" dirty="0" err="1"/>
              <a:t>Centralni</a:t>
            </a:r>
            <a:r>
              <a:rPr lang="en-GB" sz="1400" dirty="0"/>
              <a:t>, </a:t>
            </a:r>
            <a:r>
              <a:rPr lang="en-GB" sz="1400" dirty="0" err="1"/>
              <a:t>koordinišući</a:t>
            </a:r>
            <a:r>
              <a:rPr lang="en-GB" sz="1400" dirty="0"/>
              <a:t> process </a:t>
            </a:r>
            <a:r>
              <a:rPr lang="en-GB" sz="1400" dirty="0" err="1"/>
              <a:t>koji</a:t>
            </a:r>
            <a:r>
              <a:rPr lang="en-GB" sz="1400" dirty="0"/>
              <a:t> </a:t>
            </a:r>
            <a:r>
              <a:rPr lang="en-GB" sz="1400" dirty="0" err="1"/>
              <a:t>čuva</a:t>
            </a:r>
            <a:r>
              <a:rPr lang="en-GB" sz="1400" dirty="0"/>
              <a:t> </a:t>
            </a:r>
            <a:r>
              <a:rPr lang="en-GB" sz="1400" dirty="0" err="1"/>
              <a:t>podešavanja</a:t>
            </a:r>
            <a:r>
              <a:rPr lang="en-GB" sz="1400" dirty="0"/>
              <a:t>, </a:t>
            </a:r>
            <a:r>
              <a:rPr lang="en-GB" sz="1400" dirty="0" err="1"/>
              <a:t>učitava</a:t>
            </a:r>
            <a:r>
              <a:rPr lang="en-GB" sz="1400" dirty="0"/>
              <a:t> plugin-</a:t>
            </a:r>
            <a:r>
              <a:rPr lang="en-GB" sz="1400" dirty="0" err="1"/>
              <a:t>ove</a:t>
            </a:r>
            <a:r>
              <a:rPr lang="en-GB" sz="1400" dirty="0"/>
              <a:t>,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prikazuje</a:t>
            </a:r>
            <a:r>
              <a:rPr lang="en-GB" sz="1400" dirty="0"/>
              <a:t> </a:t>
            </a:r>
            <a:r>
              <a:rPr lang="en-GB" sz="1400" dirty="0" err="1"/>
              <a:t>razne</a:t>
            </a:r>
            <a:r>
              <a:rPr lang="en-GB" sz="1400" dirty="0"/>
              <a:t> </a:t>
            </a:r>
            <a:r>
              <a:rPr lang="en-GB" sz="1400" dirty="0" err="1"/>
              <a:t>korisničke</a:t>
            </a:r>
            <a:r>
              <a:rPr lang="en-GB" sz="1400" dirty="0"/>
              <a:t> interface-e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b="1" dirty="0"/>
              <a:t>Agent:</a:t>
            </a:r>
            <a:r>
              <a:rPr lang="en-GB" sz="1400" dirty="0"/>
              <a:t> </a:t>
            </a:r>
            <a:r>
              <a:rPr lang="en-GB" sz="1400" dirty="0" err="1"/>
              <a:t>je</a:t>
            </a:r>
            <a:r>
              <a:rPr lang="en-GB" sz="1400" dirty="0"/>
              <a:t> </a:t>
            </a:r>
            <a:r>
              <a:rPr lang="en-GB" sz="1400" dirty="0" err="1"/>
              <a:t>najčešće</a:t>
            </a:r>
            <a:r>
              <a:rPr lang="en-GB" sz="1400" dirty="0"/>
              <a:t> </a:t>
            </a:r>
            <a:r>
              <a:rPr lang="en-GB" sz="1400" dirty="0" err="1"/>
              <a:t>mašina</a:t>
            </a:r>
            <a:r>
              <a:rPr lang="en-GB" sz="1400" dirty="0"/>
              <a:t> </a:t>
            </a:r>
            <a:r>
              <a:rPr lang="en-GB" sz="1400" dirty="0" err="1"/>
              <a:t>ili</a:t>
            </a:r>
            <a:r>
              <a:rPr lang="en-GB" sz="1400" dirty="0"/>
              <a:t> container, </a:t>
            </a:r>
            <a:r>
              <a:rPr lang="en-GB" sz="1400" dirty="0" err="1"/>
              <a:t>koji</a:t>
            </a:r>
            <a:r>
              <a:rPr lang="en-GB" sz="1400" dirty="0"/>
              <a:t> se </a:t>
            </a:r>
            <a:r>
              <a:rPr lang="en-GB" sz="1400" dirty="0" err="1"/>
              <a:t>povezuju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Jenkins </a:t>
            </a:r>
            <a:r>
              <a:rPr lang="en-GB" sz="1400" dirty="0" err="1"/>
              <a:t>kontrolerom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izvršava</a:t>
            </a:r>
            <a:r>
              <a:rPr lang="en-GB" sz="1400" dirty="0"/>
              <a:t> </a:t>
            </a:r>
            <a:r>
              <a:rPr lang="en-GB" sz="1400" dirty="0" err="1"/>
              <a:t>zadatke</a:t>
            </a:r>
            <a:r>
              <a:rPr lang="en-GB" sz="1400" dirty="0"/>
              <a:t>, </a:t>
            </a:r>
            <a:r>
              <a:rPr lang="en-GB" sz="1400" dirty="0" err="1"/>
              <a:t>kada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to </a:t>
            </a:r>
            <a:r>
              <a:rPr lang="en-GB" sz="1400" dirty="0" err="1"/>
              <a:t>dobiju</a:t>
            </a:r>
            <a:r>
              <a:rPr lang="en-GB" sz="1400" dirty="0"/>
              <a:t>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Controller se </a:t>
            </a:r>
            <a:r>
              <a:rPr lang="en-GB" sz="1400" dirty="0" err="1"/>
              <a:t>povezuje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odgovarajućim</a:t>
            </a:r>
            <a:r>
              <a:rPr lang="en-GB" sz="1400" dirty="0"/>
              <a:t> </a:t>
            </a:r>
            <a:r>
              <a:rPr lang="en-GB" sz="1400" dirty="0" err="1"/>
              <a:t>agentom</a:t>
            </a:r>
            <a:r>
              <a:rPr lang="en-GB" sz="1400" dirty="0"/>
              <a:t>, </a:t>
            </a:r>
            <a:r>
              <a:rPr lang="en-GB" sz="1400" dirty="0" err="1"/>
              <a:t>izvršava</a:t>
            </a:r>
            <a:r>
              <a:rPr lang="en-GB" sz="1400" dirty="0"/>
              <a:t> </a:t>
            </a:r>
            <a:r>
              <a:rPr lang="en-GB" sz="1400" dirty="0" err="1"/>
              <a:t>niz</a:t>
            </a:r>
            <a:r>
              <a:rPr lang="en-GB" sz="1400" dirty="0"/>
              <a:t> </a:t>
            </a:r>
            <a:r>
              <a:rPr lang="en-GB" sz="1400" dirty="0" err="1"/>
              <a:t>operacija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njemu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prikuplja</a:t>
            </a:r>
            <a:r>
              <a:rPr lang="en-GB" sz="1400" dirty="0"/>
              <a:t> </a:t>
            </a:r>
            <a:r>
              <a:rPr lang="en-GB" sz="1400" dirty="0" err="1"/>
              <a:t>povratne</a:t>
            </a:r>
            <a:r>
              <a:rPr lang="en-GB" sz="1400" dirty="0"/>
              <a:t> </a:t>
            </a:r>
            <a:r>
              <a:rPr lang="en-GB" sz="1400" dirty="0" err="1"/>
              <a:t>podatke</a:t>
            </a:r>
            <a:endParaRPr lang="en-GB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Build </a:t>
            </a:r>
            <a:r>
              <a:rPr lang="en-GB" sz="1400" dirty="0" err="1"/>
              <a:t>alati</a:t>
            </a:r>
            <a:r>
              <a:rPr lang="en-GB" sz="1400" dirty="0"/>
              <a:t> </a:t>
            </a:r>
            <a:r>
              <a:rPr lang="en-GB" sz="1400" dirty="0" err="1"/>
              <a:t>ili</a:t>
            </a:r>
            <a:r>
              <a:rPr lang="en-GB" sz="1400" dirty="0"/>
              <a:t> </a:t>
            </a:r>
            <a:r>
              <a:rPr lang="en-GB" sz="1400" dirty="0" err="1"/>
              <a:t>zavisnosti</a:t>
            </a:r>
            <a:r>
              <a:rPr lang="en-GB" sz="1400" dirty="0"/>
              <a:t> (Git, Maven, JDK...)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neophodni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Agent </a:t>
            </a:r>
            <a:r>
              <a:rPr lang="en-GB" sz="1400" dirty="0" err="1"/>
              <a:t>masinama</a:t>
            </a:r>
            <a:r>
              <a:rPr lang="en-GB" sz="1400" dirty="0"/>
              <a:t>. Controller ne bi </a:t>
            </a:r>
            <a:r>
              <a:rPr lang="en-GB" sz="1400" dirty="0" err="1"/>
              <a:t>trebalo</a:t>
            </a:r>
            <a:r>
              <a:rPr lang="en-GB" sz="1400" dirty="0"/>
              <a:t> </a:t>
            </a:r>
            <a:r>
              <a:rPr lang="en-GB" sz="1400" dirty="0" err="1"/>
              <a:t>koristiti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build </a:t>
            </a:r>
            <a:r>
              <a:rPr lang="en-GB" sz="1400" dirty="0" err="1"/>
              <a:t>projekta</a:t>
            </a:r>
            <a:endParaRPr lang="en-GB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EAE55-E59F-0D4F-A238-43D014BA4583}"/>
              </a:ext>
            </a:extLst>
          </p:cNvPr>
          <p:cNvSpPr/>
          <p:nvPr/>
        </p:nvSpPr>
        <p:spPr>
          <a:xfrm>
            <a:off x="7046327" y="4446848"/>
            <a:ext cx="40105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400" dirty="0" err="1"/>
              <a:t>Agenti</a:t>
            </a:r>
            <a:r>
              <a:rPr lang="en-GB" sz="1400" dirty="0"/>
              <a:t> se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povezati</a:t>
            </a:r>
            <a:r>
              <a:rPr lang="en-GB" sz="1400" dirty="0"/>
              <a:t> </a:t>
            </a:r>
            <a:r>
              <a:rPr lang="en-GB" sz="1400" dirty="0" err="1"/>
              <a:t>koristeći</a:t>
            </a:r>
            <a:r>
              <a:rPr lang="en-GB" sz="1400" dirty="0"/>
              <a:t>:</a:t>
            </a:r>
            <a:br>
              <a:rPr lang="en-GB" sz="1400" dirty="0"/>
            </a:br>
            <a:endParaRPr lang="en-GB" sz="1400" dirty="0"/>
          </a:p>
          <a:p>
            <a:pPr marL="360000" lvl="1" indent="-180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200" b="1" dirty="0"/>
              <a:t>SSH</a:t>
            </a:r>
            <a:r>
              <a:rPr lang="en-GB" sz="1200" dirty="0"/>
              <a:t> (SSH based, Controller to Agent connection)</a:t>
            </a:r>
          </a:p>
          <a:p>
            <a:pPr marL="360000" lvl="1" indent="-180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200" b="1" dirty="0"/>
              <a:t>TCP/WebSocket</a:t>
            </a:r>
            <a:r>
              <a:rPr lang="en-GB" sz="1200" dirty="0"/>
              <a:t> (Agent to Controller connection)</a:t>
            </a:r>
          </a:p>
          <a:p>
            <a:pPr>
              <a:buClr>
                <a:schemeClr val="tx1"/>
              </a:buClr>
            </a:pPr>
            <a:endParaRPr lang="en-GB" sz="1200" dirty="0"/>
          </a:p>
          <a:p>
            <a:pPr>
              <a:buClr>
                <a:schemeClr val="tx1"/>
              </a:buClr>
            </a:pPr>
            <a:r>
              <a:rPr lang="en-GB" sz="1400" dirty="0" err="1"/>
              <a:t>Agentima</a:t>
            </a:r>
            <a:r>
              <a:rPr lang="en-GB" sz="1400" dirty="0"/>
              <a:t> se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dodeljivati</a:t>
            </a:r>
            <a:r>
              <a:rPr lang="en-GB" sz="1400" dirty="0"/>
              <a:t> </a:t>
            </a:r>
            <a:r>
              <a:rPr lang="en-GB" sz="1400" dirty="0" err="1"/>
              <a:t>labele</a:t>
            </a:r>
            <a:r>
              <a:rPr lang="en-GB" sz="1400" dirty="0"/>
              <a:t>. To </a:t>
            </a:r>
            <a:r>
              <a:rPr lang="en-GB" sz="1400" dirty="0" err="1"/>
              <a:t>omogućava</a:t>
            </a:r>
            <a:r>
              <a:rPr lang="en-GB" sz="1400" dirty="0"/>
              <a:t> </a:t>
            </a:r>
            <a:r>
              <a:rPr lang="en-GB" sz="1400" dirty="0" err="1"/>
              <a:t>dodatni</a:t>
            </a:r>
            <a:r>
              <a:rPr lang="en-GB" sz="1400" dirty="0"/>
              <a:t> </a:t>
            </a:r>
            <a:r>
              <a:rPr lang="en-GB" sz="1400" dirty="0" err="1"/>
              <a:t>nivo</a:t>
            </a:r>
            <a:r>
              <a:rPr lang="en-GB" sz="1400" dirty="0"/>
              <a:t> </a:t>
            </a:r>
            <a:r>
              <a:rPr lang="en-GB" sz="1400" dirty="0" err="1"/>
              <a:t>kontrole</a:t>
            </a:r>
            <a:r>
              <a:rPr lang="en-GB" sz="1400" dirty="0"/>
              <a:t> </a:t>
            </a:r>
            <a:r>
              <a:rPr lang="en-GB" sz="1400" dirty="0" err="1"/>
              <a:t>nad</a:t>
            </a:r>
            <a:r>
              <a:rPr lang="en-GB" sz="1400" dirty="0"/>
              <a:t> </a:t>
            </a:r>
            <a:r>
              <a:rPr lang="en-GB" sz="1400" dirty="0" err="1"/>
              <a:t>izvršavanjem</a:t>
            </a:r>
            <a:r>
              <a:rPr lang="en-GB" sz="1400" dirty="0"/>
              <a:t> </a:t>
            </a:r>
            <a:r>
              <a:rPr lang="en-GB" sz="1400" i="1" dirty="0"/>
              <a:t>Pipeline</a:t>
            </a:r>
            <a:r>
              <a:rPr lang="en-GB" sz="1400" dirty="0"/>
              <a:t>-ova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098531-CFA1-6D43-A586-02F5E168B81E}"/>
              </a:ext>
            </a:extLst>
          </p:cNvPr>
          <p:cNvGrpSpPr/>
          <p:nvPr/>
        </p:nvGrpSpPr>
        <p:grpSpPr>
          <a:xfrm>
            <a:off x="7334924" y="1906910"/>
            <a:ext cx="3433362" cy="2305059"/>
            <a:chOff x="7551427" y="2190053"/>
            <a:chExt cx="3433362" cy="23050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98420AE-6133-2C43-BFB6-4D7956A3C6A3}"/>
                </a:ext>
              </a:extLst>
            </p:cNvPr>
            <p:cNvGrpSpPr/>
            <p:nvPr/>
          </p:nvGrpSpPr>
          <p:grpSpPr>
            <a:xfrm>
              <a:off x="7551427" y="2190053"/>
              <a:ext cx="3433362" cy="2305059"/>
              <a:chOff x="7115919" y="2512472"/>
              <a:chExt cx="3868870" cy="259744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86A129-C851-6A46-AD66-C7366FB0EA2B}"/>
                  </a:ext>
                </a:extLst>
              </p:cNvPr>
              <p:cNvSpPr/>
              <p:nvPr/>
            </p:nvSpPr>
            <p:spPr>
              <a:xfrm>
                <a:off x="7115919" y="3396416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F4D17A-311D-4B40-806A-C3A311F6657B}"/>
                  </a:ext>
                </a:extLst>
              </p:cNvPr>
              <p:cNvSpPr/>
              <p:nvPr/>
            </p:nvSpPr>
            <p:spPr>
              <a:xfrm>
                <a:off x="9427326" y="2512472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F07C66-0C83-E748-9E40-33E0DBBAB540}"/>
                  </a:ext>
                </a:extLst>
              </p:cNvPr>
              <p:cNvSpPr/>
              <p:nvPr/>
            </p:nvSpPr>
            <p:spPr>
              <a:xfrm>
                <a:off x="9425416" y="4225974"/>
                <a:ext cx="1557463" cy="8839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 sz="1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DB3B945-B62A-FE45-BD78-FA7EC3410616}"/>
                  </a:ext>
                </a:extLst>
              </p:cNvPr>
              <p:cNvCxnSpPr>
                <a:cxnSpLocks/>
                <a:stCxn id="7" idx="3"/>
                <a:endCxn id="9" idx="1"/>
              </p:cNvCxnSpPr>
              <p:nvPr/>
            </p:nvCxnSpPr>
            <p:spPr>
              <a:xfrm flipV="1">
                <a:off x="8673382" y="2954444"/>
                <a:ext cx="753944" cy="883944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5A4B5A-EC4C-BF49-8453-9850F4855BB2}"/>
                  </a:ext>
                </a:extLst>
              </p:cNvPr>
              <p:cNvCxnSpPr>
                <a:cxnSpLocks/>
                <a:stCxn id="11" idx="1"/>
                <a:endCxn id="7" idx="3"/>
              </p:cNvCxnSpPr>
              <p:nvPr/>
            </p:nvCxnSpPr>
            <p:spPr>
              <a:xfrm flipH="1" flipV="1">
                <a:off x="8673382" y="3838388"/>
                <a:ext cx="752034" cy="829558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4CBE4E05-1F8A-F343-88D8-3E7C1C1B5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6284" y="3471859"/>
                <a:ext cx="735725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600" b="0" kern="1200" cap="none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2857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schemeClr val="tx1"/>
                  </a:buClr>
                </a:pPr>
                <a:r>
                  <a:rPr lang="en-GB" sz="2800" dirty="0">
                    <a:latin typeface="+mn-lt"/>
                  </a:rPr>
                  <a:t>...</a:t>
                </a:r>
              </a:p>
            </p:txBody>
          </p:sp>
          <p:sp>
            <p:nvSpPr>
              <p:cNvPr id="21" name="Content Placeholder 16">
                <a:extLst>
                  <a:ext uri="{FF2B5EF4-FFF2-40B4-BE49-F238E27FC236}">
                    <a16:creationId xmlns:a16="http://schemas.microsoft.com/office/drawing/2014/main" id="{31DE77D0-0947-5243-BC2C-A9F413734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6989" y="3448631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Controller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Web &amp; API</a:t>
                </a:r>
                <a:br>
                  <a:rPr lang="en-US" sz="1000" i="1" dirty="0"/>
                </a:br>
                <a:r>
                  <a:rPr lang="en-US" sz="1000" i="1" dirty="0"/>
                  <a:t>interface</a:t>
                </a:r>
              </a:p>
            </p:txBody>
          </p:sp>
          <p:sp>
            <p:nvSpPr>
              <p:cNvPr id="23" name="Content Placeholder 16">
                <a:extLst>
                  <a:ext uri="{FF2B5EF4-FFF2-40B4-BE49-F238E27FC236}">
                    <a16:creationId xmlns:a16="http://schemas.microsoft.com/office/drawing/2014/main" id="{5CC7A82C-2C9D-AA4E-BC05-9120A277F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6485" y="4278189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Agent n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Windows (Dependencies)</a:t>
                </a:r>
              </a:p>
            </p:txBody>
          </p:sp>
          <p:sp>
            <p:nvSpPr>
              <p:cNvPr id="27" name="Content Placeholder 16">
                <a:extLst>
                  <a:ext uri="{FF2B5EF4-FFF2-40B4-BE49-F238E27FC236}">
                    <a16:creationId xmlns:a16="http://schemas.microsoft.com/office/drawing/2014/main" id="{F1154CCE-5EE6-AA41-B2A4-645CFFA19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6485" y="2564687"/>
                <a:ext cx="1495322" cy="779514"/>
              </a:xfrm>
              <a:prstGeom prst="rect">
                <a:avLst/>
              </a:prstGeom>
            </p:spPr>
            <p:txBody>
              <a:bodyPr vert="horz" lIns="0" tIns="45720" rIns="91440" bIns="45720" rtlCol="0" anchor="ctr" anchorCtr="0">
                <a:noAutofit/>
              </a:bodyPr>
              <a:lstStyle>
                <a:lvl1pPr marL="0" marR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lang="en-US" sz="1800" b="0" kern="1200" cap="none" baseline="0" dirty="0" smtClean="0">
                    <a:solidFill>
                      <a:schemeClr val="tx1"/>
                    </a:solidFill>
                    <a:latin typeface="+mn-lt"/>
                    <a:ea typeface="Arial" charset="0"/>
                    <a:cs typeface="Arial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DE411B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81ADB5"/>
                  </a:buClr>
                  <a:buFontTx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000" b="1" i="1" dirty="0"/>
                  <a:t>Agent 1</a:t>
                </a:r>
              </a:p>
              <a:p>
                <a:pPr>
                  <a:spcBef>
                    <a:spcPts val="0"/>
                  </a:spcBef>
                </a:pPr>
                <a:endParaRPr lang="en-US" sz="300" b="1" i="1" dirty="0"/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Linux / Docker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000" i="1" dirty="0"/>
                  <a:t>(Java, Maven, etc.)</a:t>
                </a:r>
              </a:p>
            </p:txBody>
          </p:sp>
        </p:grp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162A93EA-DB7B-8B4C-82E1-DEA63D81C87A}"/>
                </a:ext>
              </a:extLst>
            </p:cNvPr>
            <p:cNvSpPr txBox="1">
              <a:spLocks/>
            </p:cNvSpPr>
            <p:nvPr/>
          </p:nvSpPr>
          <p:spPr>
            <a:xfrm rot="18714123">
              <a:off x="8988466" y="2743361"/>
              <a:ext cx="442334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GB" sz="1000" dirty="0">
                  <a:latin typeface="+mn-lt"/>
                </a:rPr>
                <a:t>SSH</a:t>
              </a:r>
              <a:endParaRPr lang="en-GB" sz="1100" dirty="0">
                <a:latin typeface="+mn-lt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B5A685AF-50AB-3947-9F59-25CD8B6C7206}"/>
                </a:ext>
              </a:extLst>
            </p:cNvPr>
            <p:cNvSpPr txBox="1">
              <a:spLocks/>
            </p:cNvSpPr>
            <p:nvPr/>
          </p:nvSpPr>
          <p:spPr>
            <a:xfrm rot="2832771">
              <a:off x="8978780" y="3806638"/>
              <a:ext cx="442334" cy="15388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600" b="0" kern="1200" cap="none" baseline="0" dirty="0" smtClean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chemeClr val="tx1"/>
                </a:buClr>
              </a:pPr>
              <a:r>
                <a:rPr lang="en-GB" sz="1000" dirty="0">
                  <a:latin typeface="+mn-lt"/>
                </a:rPr>
                <a:t>TCP</a:t>
              </a:r>
              <a:endParaRPr lang="en-GB" sz="1100" dirty="0">
                <a:latin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510681-F643-ED43-B2CF-F868B30E05A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Arhitektura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9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/>
              <a:t>Jenkins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6AC52-8BED-464A-A77A-91229D896974}"/>
              </a:ext>
            </a:extLst>
          </p:cNvPr>
          <p:cNvSpPr txBox="1">
            <a:spLocks/>
          </p:cNvSpPr>
          <p:nvPr/>
        </p:nvSpPr>
        <p:spPr>
          <a:xfrm>
            <a:off x="1397876" y="2543582"/>
            <a:ext cx="4540469" cy="2878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/>
              <a:t>Jenkins-</a:t>
            </a:r>
            <a:r>
              <a:rPr lang="en-GB" dirty="0" err="1"/>
              <a:t>ov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UI </a:t>
            </a:r>
            <a:r>
              <a:rPr lang="en-GB" dirty="0" err="1"/>
              <a:t>je</a:t>
            </a:r>
            <a:r>
              <a:rPr lang="en-GB" dirty="0"/>
              <a:t> web </a:t>
            </a:r>
            <a:r>
              <a:rPr lang="en-GB" dirty="0" err="1"/>
              <a:t>orijentisan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estetski</a:t>
            </a:r>
            <a:r>
              <a:rPr lang="en-GB" dirty="0"/>
              <a:t> bas </a:t>
            </a:r>
            <a:r>
              <a:rPr lang="en-GB" dirty="0" err="1"/>
              <a:t>najprimamljiviji</a:t>
            </a:r>
            <a:r>
              <a:rPr lang="en-GB" dirty="0"/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prilagodljivosti</a:t>
            </a:r>
            <a:r>
              <a:rPr lang="en-GB" dirty="0"/>
              <a:t>, </a:t>
            </a:r>
            <a:r>
              <a:rPr lang="en-GB" dirty="0" err="1"/>
              <a:t>pogotovu</a:t>
            </a:r>
            <a:r>
              <a:rPr lang="en-GB" dirty="0"/>
              <a:t> </a:t>
            </a:r>
            <a:r>
              <a:rPr lang="en-GB" dirty="0" err="1"/>
              <a:t>koristeći</a:t>
            </a:r>
            <a:r>
              <a:rPr lang="en-GB" dirty="0"/>
              <a:t> </a:t>
            </a:r>
            <a:r>
              <a:rPr lang="en-GB" i="1" dirty="0"/>
              <a:t>plugin-</a:t>
            </a:r>
            <a:r>
              <a:rPr lang="en-GB" dirty="0" err="1"/>
              <a:t>ove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Administratori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omoguće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zabrane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odeđenom</a:t>
            </a:r>
            <a:r>
              <a:rPr lang="en-GB" dirty="0"/>
              <a:t> </a:t>
            </a:r>
            <a:r>
              <a:rPr lang="en-GB" dirty="0" err="1"/>
              <a:t>delu</a:t>
            </a:r>
            <a:r>
              <a:rPr lang="en-GB" dirty="0"/>
              <a:t> UI, </a:t>
            </a:r>
            <a:r>
              <a:rPr lang="en-GB" dirty="0" err="1"/>
              <a:t>određenim</a:t>
            </a:r>
            <a:r>
              <a:rPr lang="en-GB" dirty="0"/>
              <a:t> </a:t>
            </a:r>
            <a:r>
              <a:rPr lang="en-GB" dirty="0" err="1"/>
              <a:t>korisnicima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grupama</a:t>
            </a:r>
            <a:endParaRPr lang="en-GB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Nudi</a:t>
            </a:r>
            <a:r>
              <a:rPr lang="en-GB" dirty="0"/>
              <a:t> </a:t>
            </a:r>
            <a:r>
              <a:rPr lang="en-GB" dirty="0" err="1"/>
              <a:t>pritup</a:t>
            </a:r>
            <a:r>
              <a:rPr lang="en-GB" dirty="0"/>
              <a:t> </a:t>
            </a:r>
            <a:r>
              <a:rPr lang="en-GB" dirty="0" err="1"/>
              <a:t>funkcionalnostima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b="1" dirty="0"/>
              <a:t>API</a:t>
            </a:r>
            <a:r>
              <a:rPr lang="en-GB" dirty="0"/>
              <a:t>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http://&lt;</a:t>
            </a:r>
            <a:r>
              <a:rPr lang="en-GB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jenkins-url</a:t>
            </a: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&gt;/</a:t>
            </a:r>
            <a:r>
              <a:rPr lang="en-GB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GB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CB40FC9-D24F-C549-9FE2-B0B075971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/>
          <a:stretch/>
        </p:blipFill>
        <p:spPr bwMode="auto">
          <a:xfrm>
            <a:off x="6430760" y="2543582"/>
            <a:ext cx="4270023" cy="3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C485D-2A45-334A-9FFF-4289C2A1BA2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Interface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3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06824" y="2016874"/>
            <a:ext cx="9682333" cy="4132256"/>
          </a:xfrm>
        </p:spPr>
        <p:txBody>
          <a:bodyPr vert="horz" wrap="none" lIns="0" tIns="45720" rIns="91440" bIns="45720" rtlCol="0" anchor="t">
            <a:noAutofit/>
          </a:bodyPr>
          <a:lstStyle/>
          <a:p>
            <a:r>
              <a:rPr lang="en-US" sz="2400" dirty="0">
                <a:latin typeface="Arial Narrow Bold"/>
                <a:cs typeface="Arial"/>
              </a:rPr>
              <a:t>Introduction to CI/CD</a:t>
            </a:r>
          </a:p>
          <a:p>
            <a:r>
              <a:rPr lang="en-US" sz="2400">
                <a:latin typeface="Arial Narrow Bold"/>
                <a:cs typeface="Arial"/>
              </a:rPr>
              <a:t>Jenkins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najbolja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Praksa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63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746403" y="3152892"/>
            <a:ext cx="5616027" cy="3113673"/>
          </a:xfrm>
        </p:spPr>
        <p:txBody>
          <a:bodyPr/>
          <a:lstStyle/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Automatizujte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smisla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Čuvaj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pod </a:t>
            </a:r>
            <a:r>
              <a:rPr lang="en-US" dirty="0" err="1"/>
              <a:t>kontrolom</a:t>
            </a:r>
            <a:r>
              <a:rPr lang="en-US" dirty="0"/>
              <a:t> </a:t>
            </a:r>
            <a:r>
              <a:rPr lang="en-US" dirty="0" err="1"/>
              <a:t>verzija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Build-</a:t>
            </a:r>
            <a:r>
              <a:rPr lang="en-US" dirty="0" err="1"/>
              <a:t>ujte</a:t>
            </a:r>
            <a:r>
              <a:rPr lang="en-US" dirty="0"/>
              <a:t> </a:t>
            </a:r>
            <a:r>
              <a:rPr lang="en-US" dirty="0" err="1"/>
              <a:t>pakete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jednom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Održavajte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sličnijim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Dostavljate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do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način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Proverite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isporuke</a:t>
            </a:r>
            <a:r>
              <a:rPr lang="en-US" dirty="0"/>
              <a:t> smoke </a:t>
            </a:r>
            <a:r>
              <a:rPr lang="en-US" dirty="0" err="1"/>
              <a:t>testovima</a:t>
            </a:r>
            <a:endParaRPr lang="en-US" dirty="0"/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deo pipeline-a </a:t>
            </a:r>
            <a:r>
              <a:rPr lang="en-US" dirty="0" err="1"/>
              <a:t>padne</a:t>
            </a:r>
            <a:r>
              <a:rPr lang="en-US" dirty="0"/>
              <a:t>, </a:t>
            </a:r>
            <a:r>
              <a:rPr lang="en-US" dirty="0" err="1"/>
              <a:t>zaustavite</a:t>
            </a:r>
            <a:r>
              <a:rPr lang="en-US" dirty="0"/>
              <a:t> </a:t>
            </a:r>
            <a:r>
              <a:rPr lang="en-US" dirty="0" err="1"/>
              <a:t>liniju</a:t>
            </a:r>
            <a:r>
              <a:rPr lang="en-US" dirty="0"/>
              <a:t>!</a:t>
            </a:r>
          </a:p>
          <a:p>
            <a:pPr marL="285750" indent="-2160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bolno</a:t>
            </a:r>
            <a:r>
              <a:rPr lang="en-US" dirty="0"/>
              <a:t>, </a:t>
            </a:r>
            <a:r>
              <a:rPr lang="en-US" dirty="0" err="1"/>
              <a:t>radite</a:t>
            </a:r>
            <a:r>
              <a:rPr lang="en-US" dirty="0"/>
              <a:t> to </a:t>
            </a:r>
            <a:r>
              <a:rPr lang="en-US" dirty="0" err="1"/>
              <a:t>češće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 err="1"/>
              <a:t>prebacite</a:t>
            </a:r>
            <a:r>
              <a:rPr lang="en-US" dirty="0"/>
              <a:t> </a:t>
            </a:r>
            <a:r>
              <a:rPr lang="en-US" dirty="0" err="1"/>
              <a:t>bolno</a:t>
            </a:r>
            <a:r>
              <a:rPr lang="en-US" dirty="0"/>
              <a:t> u </a:t>
            </a:r>
            <a:r>
              <a:rPr lang="en-US" dirty="0" err="1"/>
              <a:t>prvi</a:t>
            </a:r>
            <a:r>
              <a:rPr lang="en-US" dirty="0"/>
              <a:t> plan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en-US" dirty="0" err="1"/>
              <a:t>Najbolja</a:t>
            </a:r>
            <a:r>
              <a:rPr lang="en-US" dirty="0"/>
              <a:t> </a:t>
            </a:r>
            <a:r>
              <a:rPr lang="en-US" dirty="0" err="1"/>
              <a:t>praksa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5B562-01EC-3342-B47A-B26EF0AF9FEA}"/>
              </a:ext>
            </a:extLst>
          </p:cNvPr>
          <p:cNvSpPr/>
          <p:nvPr/>
        </p:nvSpPr>
        <p:spPr>
          <a:xfrm>
            <a:off x="1347684" y="2421074"/>
            <a:ext cx="9701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Prelazak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tradicionalnih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manuelnih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koraka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CI/CD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zahteva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duboku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promenu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operiše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važno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prihvati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šablone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držati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659C6-2012-C44A-86A5-940614B357A6}"/>
              </a:ext>
            </a:extLst>
          </p:cNvPr>
          <p:cNvSpPr txBox="1"/>
          <p:nvPr/>
        </p:nvSpPr>
        <p:spPr>
          <a:xfrm>
            <a:off x="7346923" y="5888876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☺</a:t>
            </a:r>
            <a:endParaRPr lang="en-R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705CA-1C07-CB4C-AACB-F16369739224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CI/CD – Naučene lekcije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06824" y="2016874"/>
            <a:ext cx="9682333" cy="4132256"/>
          </a:xfrm>
        </p:spPr>
        <p:txBody>
          <a:bodyPr vert="horz" wrap="none" lIns="0" tIns="45720" rIns="91440" bIns="45720" rtlCol="0" anchor="t"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Uvod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>
                <a:latin typeface="Arial Narrow Bold"/>
                <a:cs typeface="Arial"/>
              </a:rPr>
              <a:t>Jenkins</a:t>
            </a:r>
          </a:p>
          <a:p>
            <a:r>
              <a:rPr lang="en-US" sz="2400" dirty="0" err="1"/>
              <a:t>Najbolja</a:t>
            </a:r>
            <a:r>
              <a:rPr lang="en-US" sz="2400" dirty="0"/>
              <a:t> </a:t>
            </a:r>
            <a:r>
              <a:rPr lang="en-US" sz="2400" dirty="0" err="1"/>
              <a:t>praksa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30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89" y="3613475"/>
            <a:ext cx="3827423" cy="1328212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endParaRPr lang="en-GB" dirty="0"/>
          </a:p>
        </p:txBody>
      </p:sp>
      <p:pic>
        <p:nvPicPr>
          <p:cNvPr id="7" name="Picture 6" descr="Picture 13">
            <a:extLst>
              <a:ext uri="{FF2B5EF4-FFF2-40B4-BE49-F238E27FC236}">
                <a16:creationId xmlns:a16="http://schemas.microsoft.com/office/drawing/2014/main" id="{024ACFC0-B775-4BD9-B400-93D24424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080" y="1518251"/>
            <a:ext cx="2636732" cy="8720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02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0012" y="159908"/>
            <a:ext cx="9831977" cy="1025980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CB7C99-F337-4CFD-AA95-122E832BBF37}"/>
              </a:ext>
            </a:extLst>
          </p:cNvPr>
          <p:cNvSpPr txBox="1">
            <a:spLocks/>
          </p:cNvSpPr>
          <p:nvPr/>
        </p:nvSpPr>
        <p:spPr>
          <a:xfrm>
            <a:off x="815788" y="2078780"/>
            <a:ext cx="10560423" cy="421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Dohvatimo svež kod 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Razvijamo novu funkcionalnost 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Pošaljemo zahtev za uvezivanje </a:t>
            </a:r>
            <a:b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commit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Pregled koda 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Uvezivanje i testiranje (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sr-Latn-RS" sz="2200" i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229637-9E98-2448-AC83-B506C0A0B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26" y="4914328"/>
            <a:ext cx="1155700" cy="825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20C2C9-7BB6-174B-B0ED-430AB1B38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89" y="3768514"/>
            <a:ext cx="647700" cy="96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40ECDA-5B09-9244-B993-7BCED4504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89" y="3708801"/>
            <a:ext cx="9652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DBAE02-A46A-0F42-97B3-C26D842F8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39" y="3708801"/>
            <a:ext cx="965200" cy="78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422F5-CBC0-BF42-AF06-772D0AC26BA0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Proces uvezivanja koda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0012" y="159908"/>
            <a:ext cx="9831977" cy="1025980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CB7C99-F337-4CFD-AA95-122E832BBF37}"/>
              </a:ext>
            </a:extLst>
          </p:cNvPr>
          <p:cNvSpPr txBox="1">
            <a:spLocks/>
          </p:cNvSpPr>
          <p:nvPr/>
        </p:nvSpPr>
        <p:spPr>
          <a:xfrm>
            <a:off x="815788" y="2745543"/>
            <a:ext cx="10560423" cy="2795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Automatsko </a:t>
            </a:r>
            <a:r>
              <a:rPr lang="sr-Latn-RS" sz="2200" i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iranje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koda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Automatsko </a:t>
            </a:r>
            <a:r>
              <a:rPr lang="sr-Latn-R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-ovanje</a:t>
            </a: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 koda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Automatska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</a:rPr>
              <a:t>validacija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DF411C"/>
              </a:buClr>
            </a:pPr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Automatsko uvezivanje koda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BCB98-9041-BD4E-A28D-B49C0169C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39" y="4915879"/>
            <a:ext cx="1155700" cy="82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5DF05-965D-F544-93C9-17726FE84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89" y="3768514"/>
            <a:ext cx="6477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A8DD7-4E0E-0B4B-9A77-06137A4D9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89" y="3708801"/>
            <a:ext cx="9652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EAEA5-D985-634A-A393-B8E3D3CC5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89" y="2780980"/>
            <a:ext cx="965200" cy="78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064FF-A479-0546-9F04-65F2ED5CA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89" y="2780980"/>
            <a:ext cx="977900" cy="90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1DE5C-D2B2-9A49-86F3-7694742F1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162" y="3768514"/>
            <a:ext cx="992353" cy="831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04258B-DF9C-204B-B103-63D95F9C6C38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Šta nam je cilj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14668" y="2291655"/>
            <a:ext cx="6326591" cy="396005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Continuous Integration (CI)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automatko</a:t>
            </a:r>
            <a:r>
              <a:rPr lang="en-US" dirty="0"/>
              <a:t> </a:t>
            </a:r>
            <a:r>
              <a:rPr lang="en-US" dirty="0" err="1"/>
              <a:t>uvezivanja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inženjera</a:t>
            </a:r>
            <a:r>
              <a:rPr lang="en-US" dirty="0"/>
              <a:t> u </a:t>
            </a:r>
            <a:r>
              <a:rPr lang="en-US" dirty="0" err="1"/>
              <a:t>deljenu</a:t>
            </a:r>
            <a:r>
              <a:rPr lang="en-US" dirty="0"/>
              <a:t> </a:t>
            </a:r>
            <a:r>
              <a:rPr lang="en-US" dirty="0" err="1"/>
              <a:t>glavnu</a:t>
            </a:r>
            <a:r>
              <a:rPr lang="en-US" dirty="0"/>
              <a:t> </a:t>
            </a:r>
            <a:r>
              <a:rPr lang="en-US" dirty="0" err="1"/>
              <a:t>razvojnu</a:t>
            </a:r>
            <a:r>
              <a:rPr lang="en-US" dirty="0"/>
              <a:t> </a:t>
            </a:r>
            <a:r>
              <a:rPr lang="en-US" dirty="0" err="1"/>
              <a:t>granu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puta </a:t>
            </a:r>
            <a:r>
              <a:rPr lang="en-US" dirty="0" err="1"/>
              <a:t>dnevno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da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konstantno</a:t>
            </a:r>
            <a:r>
              <a:rPr lang="en-US" dirty="0"/>
              <a:t> u </a:t>
            </a:r>
            <a:r>
              <a:rPr lang="en-US" dirty="0" err="1"/>
              <a:t>izvršnom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neophodno</a:t>
            </a:r>
            <a:r>
              <a:rPr lang="en-US" dirty="0"/>
              <a:t> da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uvezan</a:t>
            </a:r>
            <a:r>
              <a:rPr lang="en-US" dirty="0"/>
              <a:t> u </a:t>
            </a:r>
            <a:r>
              <a:rPr lang="en-US" dirty="0" err="1"/>
              <a:t>glavnu</a:t>
            </a:r>
            <a:r>
              <a:rPr lang="en-US" dirty="0"/>
              <a:t> </a:t>
            </a:r>
            <a:r>
              <a:rPr lang="en-US" dirty="0" err="1"/>
              <a:t>granu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dana </a:t>
            </a:r>
            <a:r>
              <a:rPr lang="en-US" dirty="0" err="1"/>
              <a:t>i</a:t>
            </a:r>
            <a:r>
              <a:rPr lang="en-US" dirty="0"/>
              <a:t> sati, </a:t>
            </a:r>
            <a:r>
              <a:rPr lang="en-US" dirty="0" err="1"/>
              <a:t>na</a:t>
            </a:r>
            <a:r>
              <a:rPr lang="en-US" dirty="0"/>
              <a:t> minute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Kada</a:t>
            </a:r>
            <a:r>
              <a:rPr lang="en-US" dirty="0"/>
              <a:t> god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dostupan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, </a:t>
            </a:r>
            <a:r>
              <a:rPr lang="en-US" dirty="0" err="1"/>
              <a:t>aplikacija</a:t>
            </a:r>
            <a:r>
              <a:rPr lang="en-US" dirty="0"/>
              <a:t> se </a:t>
            </a:r>
            <a:r>
              <a:rPr lang="en-US" i="1" dirty="0"/>
              <a:t>build</a:t>
            </a:r>
            <a:r>
              <a:rPr lang="en-US" dirty="0"/>
              <a:t>-</a:t>
            </a:r>
            <a:r>
              <a:rPr lang="en-US" dirty="0" err="1"/>
              <a:t>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očikavano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da se </a:t>
            </a:r>
            <a:r>
              <a:rPr lang="en-US" dirty="0" err="1"/>
              <a:t>izvrši</a:t>
            </a:r>
            <a:r>
              <a:rPr lang="en-US" dirty="0"/>
              <a:t> set </a:t>
            </a:r>
            <a:r>
              <a:rPr lang="en-US" dirty="0" err="1"/>
              <a:t>neophodnih</a:t>
            </a:r>
            <a:r>
              <a:rPr lang="en-US" dirty="0"/>
              <a:t> </a:t>
            </a:r>
            <a:r>
              <a:rPr lang="en-US" dirty="0" err="1"/>
              <a:t>testova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potvrdilo</a:t>
            </a:r>
            <a:r>
              <a:rPr lang="en-US" dirty="0"/>
              <a:t> da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propusta</a:t>
            </a:r>
            <a:r>
              <a:rPr lang="en-US" dirty="0"/>
              <a:t> u </a:t>
            </a:r>
            <a:r>
              <a:rPr lang="en-US" dirty="0" err="1"/>
              <a:t>kodu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dodje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do </a:t>
            </a:r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kodu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normalnom</a:t>
            </a:r>
            <a:r>
              <a:rPr lang="en-US" dirty="0"/>
              <a:t> </a:t>
            </a:r>
            <a:r>
              <a:rPr lang="en-US" dirty="0" err="1"/>
              <a:t>funkcionisanju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, </a:t>
            </a:r>
            <a:r>
              <a:rPr lang="en-US" dirty="0" err="1"/>
              <a:t>očekuje</a:t>
            </a:r>
            <a:r>
              <a:rPr lang="en-US" dirty="0"/>
              <a:t> se da se problem </a:t>
            </a:r>
            <a:r>
              <a:rPr lang="en-US" dirty="0" err="1"/>
              <a:t>istraži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popravi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najvećim</a:t>
            </a:r>
            <a:r>
              <a:rPr lang="en-US" dirty="0"/>
              <a:t> </a:t>
            </a:r>
            <a:r>
              <a:rPr lang="en-US" dirty="0" err="1"/>
              <a:t>prioritetom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in</a:t>
            </a:r>
            <a:r>
              <a:rPr lang="en-US" dirty="0" err="1"/>
              <a:t>ženjer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isporuku</a:t>
            </a:r>
            <a:r>
              <a:rPr lang="en-US" dirty="0"/>
              <a:t> </a:t>
            </a:r>
            <a:r>
              <a:rPr lang="en-US" dirty="0" err="1"/>
              <a:t>softvera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7131C-6F35-BD4E-8AD6-618ACF54840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Šta nam je cilj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E75118-8817-DA4D-AC17-8AB7875A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08"/>
            <a:ext cx="12191999" cy="1025980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C1D89-F63F-A544-A903-3C03F3124E83}"/>
              </a:ext>
            </a:extLst>
          </p:cNvPr>
          <p:cNvGrpSpPr/>
          <p:nvPr/>
        </p:nvGrpSpPr>
        <p:grpSpPr>
          <a:xfrm>
            <a:off x="7949763" y="2774547"/>
            <a:ext cx="3114541" cy="2672039"/>
            <a:chOff x="8292663" y="2609447"/>
            <a:chExt cx="3114541" cy="2672039"/>
          </a:xfrm>
        </p:grpSpPr>
        <p:cxnSp>
          <p:nvCxnSpPr>
            <p:cNvPr id="9" name="Straight Arrow Connector 10">
              <a:extLst>
                <a:ext uri="{FF2B5EF4-FFF2-40B4-BE49-F238E27FC236}">
                  <a16:creationId xmlns:a16="http://schemas.microsoft.com/office/drawing/2014/main" id="{9100BB55-C8E2-0B40-A836-7944D076E0BC}"/>
                </a:ext>
              </a:extLst>
            </p:cNvPr>
            <p:cNvCxnSpPr/>
            <p:nvPr/>
          </p:nvCxnSpPr>
          <p:spPr>
            <a:xfrm>
              <a:off x="10305831" y="2905747"/>
              <a:ext cx="503292" cy="743419"/>
            </a:xfrm>
            <a:prstGeom prst="bentConnector2">
              <a:avLst/>
            </a:prstGeom>
            <a:ln w="50800" cmpd="sng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2">
              <a:extLst>
                <a:ext uri="{FF2B5EF4-FFF2-40B4-BE49-F238E27FC236}">
                  <a16:creationId xmlns:a16="http://schemas.microsoft.com/office/drawing/2014/main" id="{BD7931C5-1109-3F47-8084-88697A0B104E}"/>
                </a:ext>
              </a:extLst>
            </p:cNvPr>
            <p:cNvCxnSpPr/>
            <p:nvPr/>
          </p:nvCxnSpPr>
          <p:spPr>
            <a:xfrm rot="5400000">
              <a:off x="10185767" y="4361830"/>
              <a:ext cx="743421" cy="503292"/>
            </a:xfrm>
            <a:prstGeom prst="bentConnector2">
              <a:avLst/>
            </a:prstGeom>
            <a:ln w="50800" cmpd="sng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>
              <a:extLst>
                <a:ext uri="{FF2B5EF4-FFF2-40B4-BE49-F238E27FC236}">
                  <a16:creationId xmlns:a16="http://schemas.microsoft.com/office/drawing/2014/main" id="{37C7ABFE-C939-6048-A273-1D68A2FF5307}"/>
                </a:ext>
              </a:extLst>
            </p:cNvPr>
            <p:cNvCxnSpPr/>
            <p:nvPr/>
          </p:nvCxnSpPr>
          <p:spPr>
            <a:xfrm rot="10800000">
              <a:off x="8795956" y="4241767"/>
              <a:ext cx="503292" cy="743421"/>
            </a:xfrm>
            <a:prstGeom prst="bentConnector2">
              <a:avLst/>
            </a:prstGeom>
            <a:ln w="50800" cmpd="sng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2">
              <a:extLst>
                <a:ext uri="{FF2B5EF4-FFF2-40B4-BE49-F238E27FC236}">
                  <a16:creationId xmlns:a16="http://schemas.microsoft.com/office/drawing/2014/main" id="{E50163C0-3BAC-564C-88A5-06DD876D205A}"/>
                </a:ext>
              </a:extLst>
            </p:cNvPr>
            <p:cNvCxnSpPr/>
            <p:nvPr/>
          </p:nvCxnSpPr>
          <p:spPr>
            <a:xfrm rot="5400000" flipH="1" flipV="1">
              <a:off x="8675891" y="3025812"/>
              <a:ext cx="743419" cy="503292"/>
            </a:xfrm>
            <a:prstGeom prst="bentConnector2">
              <a:avLst/>
            </a:prstGeom>
            <a:ln w="50800" cmpd="sng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5E463-7E30-B742-9B3D-DB823596FA31}"/>
                </a:ext>
              </a:extLst>
            </p:cNvPr>
            <p:cNvSpPr txBox="1"/>
            <p:nvPr/>
          </p:nvSpPr>
          <p:spPr>
            <a:xfrm>
              <a:off x="8531300" y="3176999"/>
              <a:ext cx="52931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i="1" dirty="0">
                  <a:solidFill>
                    <a:srgbClr val="DF411C"/>
                  </a:solidFill>
                </a:rPr>
                <a:t>Trigger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CA119-4A4B-614A-A6AB-478A43A547A0}"/>
                </a:ext>
              </a:extLst>
            </p:cNvPr>
            <p:cNvSpPr txBox="1"/>
            <p:nvPr/>
          </p:nvSpPr>
          <p:spPr>
            <a:xfrm>
              <a:off x="10405313" y="3086628"/>
              <a:ext cx="76014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rgbClr val="DF411C"/>
                  </a:solidFill>
                </a:rPr>
                <a:t>Generisanje</a:t>
              </a:r>
              <a:endParaRPr lang="en-US" sz="900" b="1" dirty="0">
                <a:solidFill>
                  <a:srgbClr val="DF411C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9B9606-DBD6-2A43-87DA-8DB5BD725791}"/>
                </a:ext>
              </a:extLst>
            </p:cNvPr>
            <p:cNvSpPr txBox="1"/>
            <p:nvPr/>
          </p:nvSpPr>
          <p:spPr>
            <a:xfrm>
              <a:off x="10211043" y="4458053"/>
              <a:ext cx="119616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err="1">
                  <a:solidFill>
                    <a:srgbClr val="DF411C"/>
                  </a:solidFill>
                </a:rPr>
                <a:t>Povratne</a:t>
              </a:r>
              <a:r>
                <a:rPr lang="en-US" sz="900" b="1" dirty="0">
                  <a:solidFill>
                    <a:srgbClr val="DF411C"/>
                  </a:solidFill>
                </a:rPr>
                <a:t> </a:t>
              </a:r>
              <a:r>
                <a:rPr lang="en-US" sz="900" b="1" dirty="0" err="1">
                  <a:solidFill>
                    <a:srgbClr val="DF411C"/>
                  </a:solidFill>
                </a:rPr>
                <a:t>informacije</a:t>
              </a:r>
              <a:endParaRPr lang="en-US" sz="900" b="1" dirty="0">
                <a:solidFill>
                  <a:srgbClr val="DF411C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55E810-FBF7-564B-8989-20DC4654C384}"/>
                </a:ext>
              </a:extLst>
            </p:cNvPr>
            <p:cNvSpPr txBox="1"/>
            <p:nvPr/>
          </p:nvSpPr>
          <p:spPr>
            <a:xfrm>
              <a:off x="8589807" y="4573469"/>
              <a:ext cx="41229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i="1" dirty="0">
                  <a:solidFill>
                    <a:srgbClr val="DF411C"/>
                  </a:solidFill>
                </a:rPr>
                <a:t>Push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468B25A-7F03-B549-A827-8F1A03C7F6DE}"/>
                </a:ext>
              </a:extLst>
            </p:cNvPr>
            <p:cNvSpPr/>
            <p:nvPr/>
          </p:nvSpPr>
          <p:spPr>
            <a:xfrm>
              <a:off x="9299247" y="4688887"/>
              <a:ext cx="1006584" cy="592599"/>
            </a:xfrm>
            <a:prstGeom prst="roundRect">
              <a:avLst/>
            </a:prstGeom>
            <a:solidFill>
              <a:srgbClr val="E157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/>
                <a:t>Inženjer</a:t>
              </a:r>
              <a:br>
                <a:rPr lang="en-US" sz="1000" dirty="0"/>
              </a:br>
              <a:r>
                <a:rPr lang="en-US" sz="1000" i="1" dirty="0"/>
                <a:t>push</a:t>
              </a:r>
              <a:r>
                <a:rPr lang="en-US" sz="1000" dirty="0"/>
                <a:t>-</a:t>
              </a:r>
              <a:r>
                <a:rPr lang="en-US" sz="1000" dirty="0" err="1"/>
                <a:t>uje</a:t>
              </a:r>
              <a:r>
                <a:rPr lang="en-US" sz="1000" dirty="0"/>
                <a:t> </a:t>
              </a:r>
              <a:r>
                <a:rPr lang="en-US" sz="1000" dirty="0" err="1"/>
                <a:t>kod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br>
                <a:rPr lang="en-US" sz="1000" dirty="0"/>
              </a:br>
              <a:r>
                <a:rPr lang="en-US" sz="1000" dirty="0"/>
                <a:t>SCM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CA2926B-B69B-9447-A8D7-DB29344EB6F3}"/>
                </a:ext>
              </a:extLst>
            </p:cNvPr>
            <p:cNvSpPr/>
            <p:nvPr/>
          </p:nvSpPr>
          <p:spPr>
            <a:xfrm>
              <a:off x="8292663" y="3649166"/>
              <a:ext cx="1006584" cy="592599"/>
            </a:xfrm>
            <a:prstGeom prst="roundRect">
              <a:avLst/>
            </a:prstGeom>
            <a:solidFill>
              <a:srgbClr val="E157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SCM</a:t>
              </a:r>
              <a:br>
                <a:rPr lang="en-US" sz="1000" dirty="0"/>
              </a:br>
              <a:r>
                <a:rPr lang="en-US" sz="1000" dirty="0" err="1"/>
                <a:t>pokreće</a:t>
              </a:r>
              <a:br>
                <a:rPr lang="en-US" sz="1000" dirty="0"/>
              </a:br>
              <a:r>
                <a:rPr lang="en-US" sz="1000" i="1" dirty="0"/>
                <a:t>build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FD61D44-08EA-524F-8548-2B46FA2DFA05}"/>
                </a:ext>
              </a:extLst>
            </p:cNvPr>
            <p:cNvSpPr/>
            <p:nvPr/>
          </p:nvSpPr>
          <p:spPr>
            <a:xfrm>
              <a:off x="9299247" y="2609447"/>
              <a:ext cx="1006584" cy="592599"/>
            </a:xfrm>
            <a:prstGeom prst="roundRect">
              <a:avLst/>
            </a:prstGeom>
            <a:solidFill>
              <a:srgbClr val="E157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CI server</a:t>
              </a:r>
              <a:br>
                <a:rPr lang="en-US" sz="1000" dirty="0"/>
              </a:br>
              <a:r>
                <a:rPr lang="en-US" sz="1000" i="1" dirty="0"/>
                <a:t>build-</a:t>
              </a:r>
              <a:r>
                <a:rPr lang="en-US" sz="1000" i="1" dirty="0" err="1"/>
                <a:t>uje</a:t>
              </a:r>
              <a:br>
                <a:rPr lang="en-US" sz="1000" dirty="0"/>
              </a:br>
              <a:r>
                <a:rPr lang="en-US" sz="1000" dirty="0" err="1"/>
                <a:t>kod</a:t>
              </a:r>
              <a:endParaRPr lang="en-US" sz="1000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2F7FBE3-98DC-404A-8221-89F6C7C8A87E}"/>
                </a:ext>
              </a:extLst>
            </p:cNvPr>
            <p:cNvSpPr/>
            <p:nvPr/>
          </p:nvSpPr>
          <p:spPr>
            <a:xfrm>
              <a:off x="10305831" y="3649166"/>
              <a:ext cx="1006584" cy="592599"/>
            </a:xfrm>
            <a:prstGeom prst="roundRect">
              <a:avLst/>
            </a:prstGeom>
            <a:solidFill>
              <a:srgbClr val="E157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/>
                <a:t>Artefakti</a:t>
              </a:r>
              <a:r>
                <a:rPr lang="en-US" sz="1000" dirty="0"/>
                <a:t>,</a:t>
              </a:r>
            </a:p>
            <a:p>
              <a:pPr algn="ctr"/>
              <a:r>
                <a:rPr lang="en-US" sz="1000" dirty="0" err="1"/>
                <a:t>izvestaji</a:t>
              </a:r>
              <a:endParaRPr lang="en-US" sz="1000" dirty="0"/>
            </a:p>
            <a:p>
              <a:pPr algn="ctr"/>
              <a:r>
                <a:rPr lang="en-US" sz="1000" dirty="0" err="1"/>
                <a:t>notifikacije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453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0012" y="159908"/>
            <a:ext cx="9831977" cy="1025980"/>
          </a:xfrm>
        </p:spPr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07CE5-3717-7B4F-BBAF-F03DAD9D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45543"/>
            <a:ext cx="5163127" cy="2658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91AFF3-A453-E540-A015-7C1F2DCF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8" y="3073197"/>
            <a:ext cx="4830617" cy="2002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8F909-426F-6D4B-AE32-6A5BF6764132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CI-CD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</a:t>
            </a:r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sr-Latn-RS" sz="3200" b="1" dirty="0" err="1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DevOps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5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EC1155-B7D4-644F-B35B-15FA94C5E724}"/>
              </a:ext>
            </a:extLst>
          </p:cNvPr>
          <p:cNvGrpSpPr/>
          <p:nvPr/>
        </p:nvGrpSpPr>
        <p:grpSpPr>
          <a:xfrm>
            <a:off x="5643638" y="3383026"/>
            <a:ext cx="2186334" cy="2132564"/>
            <a:chOff x="5663959" y="3362707"/>
            <a:chExt cx="2186334" cy="2132564"/>
          </a:xfrm>
          <a:solidFill>
            <a:srgbClr val="FFFF99">
              <a:alpha val="70000"/>
            </a:srgb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86774A-B44C-4FA6-B405-9B2061C1AC67}"/>
                </a:ext>
              </a:extLst>
            </p:cNvPr>
            <p:cNvSpPr/>
            <p:nvPr/>
          </p:nvSpPr>
          <p:spPr>
            <a:xfrm>
              <a:off x="6050548" y="3362707"/>
              <a:ext cx="1224011" cy="277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8D580F-4C4C-4342-A875-96C7A965570E}"/>
                </a:ext>
              </a:extLst>
            </p:cNvPr>
            <p:cNvSpPr/>
            <p:nvPr/>
          </p:nvSpPr>
          <p:spPr>
            <a:xfrm>
              <a:off x="5663959" y="5217601"/>
              <a:ext cx="2186334" cy="27767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8BB5C1-9CC9-4084-9CBB-3B18214F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68AB95-7E05-406B-91F2-CE4A6C34F8F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180011" y="2470651"/>
            <a:ext cx="9831977" cy="424732"/>
          </a:xfrm>
        </p:spPr>
        <p:txBody>
          <a:bodyPr/>
          <a:lstStyle/>
          <a:p>
            <a:r>
              <a:rPr lang="en-US" dirty="0"/>
              <a:t>Continuous Integration (</a:t>
            </a:r>
            <a:r>
              <a:rPr lang="en-US" dirty="0">
                <a:solidFill>
                  <a:srgbClr val="FF0000"/>
                </a:solidFill>
              </a:rPr>
              <a:t>CI</a:t>
            </a:r>
            <a:r>
              <a:rPr lang="en-US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F985D4-ED17-4BF1-AA60-4F1390AE0566}"/>
              </a:ext>
            </a:extLst>
          </p:cNvPr>
          <p:cNvSpPr txBox="1">
            <a:spLocks/>
          </p:cNvSpPr>
          <p:nvPr/>
        </p:nvSpPr>
        <p:spPr>
          <a:xfrm>
            <a:off x="1180011" y="4316784"/>
            <a:ext cx="9831977" cy="424732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None/>
              <a:defRPr sz="16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5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Continuous Delivery (</a:t>
            </a:r>
            <a:r>
              <a:rPr lang="en-US" dirty="0">
                <a:solidFill>
                  <a:srgbClr val="FF0000"/>
                </a:solidFill>
              </a:rPr>
              <a:t>CD</a:t>
            </a:r>
            <a:r>
              <a:rPr lang="en-US" dirty="0"/>
              <a:t>)</a:t>
            </a:r>
            <a:endParaRPr lang="sr-Latn-RS" dirty="0"/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C1C3F00C-BDD5-4AB2-8807-D18B9EFACA19}"/>
              </a:ext>
            </a:extLst>
          </p:cNvPr>
          <p:cNvSpPr txBox="1">
            <a:spLocks/>
          </p:cNvSpPr>
          <p:nvPr/>
        </p:nvSpPr>
        <p:spPr>
          <a:xfrm>
            <a:off x="2086375" y="2951269"/>
            <a:ext cx="7941892" cy="31174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rgbClr val="FF0000"/>
                </a:solidFill>
              </a:rPr>
              <a:t>Integracija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softvera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što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ranije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što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češće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CAF1473E-EA19-4941-88FE-B61C0E582A45}"/>
              </a:ext>
            </a:extLst>
          </p:cNvPr>
          <p:cNvSpPr txBox="1">
            <a:spLocks/>
          </p:cNvSpPr>
          <p:nvPr/>
        </p:nvSpPr>
        <p:spPr>
          <a:xfrm>
            <a:off x="2086375" y="3354187"/>
            <a:ext cx="7941892" cy="6379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Brz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automatizovan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dobijanja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povratnih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informacija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(feedback) 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kompletnom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stanju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aplikacije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uvedene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uvezane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kodne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izmene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C9CD7760-7DED-4CC2-90C7-E91D963EAF89}"/>
              </a:ext>
            </a:extLst>
          </p:cNvPr>
          <p:cNvSpPr txBox="1">
            <a:spLocks/>
          </p:cNvSpPr>
          <p:nvPr/>
        </p:nvSpPr>
        <p:spPr>
          <a:xfrm>
            <a:off x="2086375" y="4797402"/>
            <a:ext cx="7941892" cy="31174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solidFill>
                  <a:srgbClr val="FF0000"/>
                </a:solidFill>
              </a:rPr>
              <a:t>Softver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je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uvek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speman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za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isporuku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E9BB49C9-A142-4383-86CB-2BFD39C5E566}"/>
              </a:ext>
            </a:extLst>
          </p:cNvPr>
          <p:cNvSpPr txBox="1">
            <a:spLocks/>
          </p:cNvSpPr>
          <p:nvPr/>
        </p:nvSpPr>
        <p:spPr>
          <a:xfrm>
            <a:off x="2086375" y="5197282"/>
            <a:ext cx="7941892" cy="90186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Brz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automatizovan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dobijanja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spremnosti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dostupnosti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stabilnosti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aplikacije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put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dodje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promene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koda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infrastructure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konfiguracije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DE5B1-7BB0-E041-9190-FB3790586817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Razlika između CI-a i CD-a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9" grpId="0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B5C1-9CC9-4084-9CBB-3B18214F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6CB703-03E0-4556-A82B-A52194A3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53" y="3163992"/>
            <a:ext cx="3401625" cy="1810543"/>
          </a:xfrm>
          <a:prstGeom prst="rect">
            <a:avLst/>
          </a:prstGeom>
          <a:effectLst/>
        </p:spPr>
      </p:pic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8CC3CE0C-F9E8-4B9E-BCE3-74203F817BA7}"/>
              </a:ext>
            </a:extLst>
          </p:cNvPr>
          <p:cNvSpPr txBox="1">
            <a:spLocks/>
          </p:cNvSpPr>
          <p:nvPr/>
        </p:nvSpPr>
        <p:spPr>
          <a:xfrm>
            <a:off x="1466327" y="3034179"/>
            <a:ext cx="5429249" cy="42473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Continuous Delivery </a:t>
            </a:r>
            <a:r>
              <a:rPr lang="sr-Latn-RS" dirty="0">
                <a:solidFill>
                  <a:srgbClr val="FF0000"/>
                </a:solidFill>
              </a:rPr>
              <a:t>≠</a:t>
            </a:r>
            <a:r>
              <a:rPr lang="en-US" dirty="0"/>
              <a:t> Continuous Deployment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379A00-1A1D-453C-A7F0-FB75EBCFAE15}"/>
              </a:ext>
            </a:extLst>
          </p:cNvPr>
          <p:cNvSpPr txBox="1">
            <a:spLocks/>
          </p:cNvSpPr>
          <p:nvPr/>
        </p:nvSpPr>
        <p:spPr>
          <a:xfrm>
            <a:off x="1483055" y="2609447"/>
            <a:ext cx="5429249" cy="4247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 typeface="Wingdings" panose="05000000000000000000" pitchFamily="2" charset="2"/>
              <a:buNone/>
              <a:defRPr sz="16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5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E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isporuka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Dostavljanje</a:t>
            </a:r>
            <a:r>
              <a:rPr lang="en-US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12485-6FA3-A046-B961-BA2C898F73B9}"/>
              </a:ext>
            </a:extLst>
          </p:cNvPr>
          <p:cNvGrpSpPr/>
          <p:nvPr/>
        </p:nvGrpSpPr>
        <p:grpSpPr>
          <a:xfrm>
            <a:off x="1483055" y="3851210"/>
            <a:ext cx="5445977" cy="849464"/>
            <a:chOff x="1483055" y="3334034"/>
            <a:chExt cx="5445977" cy="849464"/>
          </a:xfrm>
        </p:grpSpPr>
        <p:sp>
          <p:nvSpPr>
            <p:cNvPr id="20" name="Content Placeholder 16">
              <a:extLst>
                <a:ext uri="{FF2B5EF4-FFF2-40B4-BE49-F238E27FC236}">
                  <a16:creationId xmlns:a16="http://schemas.microsoft.com/office/drawing/2014/main" id="{2EA7CC31-A086-460C-B92B-0CE9708F5D42}"/>
                </a:ext>
              </a:extLst>
            </p:cNvPr>
            <p:cNvSpPr txBox="1">
              <a:spLocks/>
            </p:cNvSpPr>
            <p:nvPr/>
          </p:nvSpPr>
          <p:spPr>
            <a:xfrm>
              <a:off x="1483055" y="3758766"/>
              <a:ext cx="5429249" cy="424732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err="1"/>
                <a:t>Softver</a:t>
              </a:r>
              <a:r>
                <a:rPr lang="en-US" dirty="0"/>
                <a:t> </a:t>
              </a:r>
              <a:r>
                <a:rPr lang="en-US" dirty="0" err="1"/>
                <a:t>je</a:t>
              </a:r>
              <a:r>
                <a:rPr lang="en-US" dirty="0"/>
                <a:t> </a:t>
              </a:r>
              <a:r>
                <a:rPr lang="en-US" dirty="0" err="1"/>
                <a:t>uvek</a:t>
              </a:r>
              <a:r>
                <a:rPr lang="en-US" dirty="0"/>
                <a:t> </a:t>
              </a:r>
              <a:r>
                <a:rPr lang="en-US" dirty="0" err="1"/>
                <a:t>spreman</a:t>
              </a:r>
              <a:r>
                <a:rPr lang="en-US" dirty="0"/>
                <a:t> </a:t>
              </a:r>
              <a:r>
                <a:rPr lang="en-US" dirty="0" err="1"/>
                <a:t>za</a:t>
              </a:r>
              <a:r>
                <a:rPr lang="en-US" dirty="0"/>
                <a:t> </a:t>
              </a:r>
              <a:r>
                <a:rPr lang="en-US" dirty="0" err="1"/>
                <a:t>isporuku</a:t>
              </a:r>
              <a:r>
                <a:rPr lang="en-US" dirty="0"/>
                <a:t>.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0F6890F-4873-476D-A967-DA0CA559D0BB}"/>
                </a:ext>
              </a:extLst>
            </p:cNvPr>
            <p:cNvSpPr txBox="1">
              <a:spLocks/>
            </p:cNvSpPr>
            <p:nvPr/>
          </p:nvSpPr>
          <p:spPr>
            <a:xfrm>
              <a:off x="1499783" y="3334034"/>
              <a:ext cx="5429249" cy="424732"/>
            </a:xfrm>
            <a:prstGeom prst="rect">
              <a:avLst/>
            </a:prstGeom>
          </p:spPr>
          <p:txBody>
            <a:bodyPr vert="horz" wrap="square" lIns="0" tIns="45720" rIns="91440" bIns="45720" rtlCol="0" anchor="b" anchorCtr="0">
              <a:sp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Continuous </a:t>
              </a:r>
              <a:r>
                <a:rPr lang="en-US" dirty="0">
                  <a:solidFill>
                    <a:srgbClr val="FF0000"/>
                  </a:solidFill>
                </a:rPr>
                <a:t>Delivery</a:t>
              </a:r>
              <a:r>
                <a:rPr lang="en-US" dirty="0"/>
                <a:t> (CD)</a:t>
              </a:r>
              <a:endParaRPr lang="sr-Latn-R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D6B303-2494-A148-95F2-191EC77F5672}"/>
              </a:ext>
            </a:extLst>
          </p:cNvPr>
          <p:cNvGrpSpPr/>
          <p:nvPr/>
        </p:nvGrpSpPr>
        <p:grpSpPr>
          <a:xfrm>
            <a:off x="1483055" y="4952801"/>
            <a:ext cx="5445977" cy="849464"/>
            <a:chOff x="1483055" y="4435625"/>
            <a:chExt cx="5445977" cy="849464"/>
          </a:xfrm>
        </p:grpSpPr>
        <p:sp>
          <p:nvSpPr>
            <p:cNvPr id="22" name="Content Placeholder 16">
              <a:extLst>
                <a:ext uri="{FF2B5EF4-FFF2-40B4-BE49-F238E27FC236}">
                  <a16:creationId xmlns:a16="http://schemas.microsoft.com/office/drawing/2014/main" id="{54587AFB-A8DF-487F-959E-83721CA42CF5}"/>
                </a:ext>
              </a:extLst>
            </p:cNvPr>
            <p:cNvSpPr txBox="1">
              <a:spLocks/>
            </p:cNvSpPr>
            <p:nvPr/>
          </p:nvSpPr>
          <p:spPr>
            <a:xfrm>
              <a:off x="1483055" y="4860357"/>
              <a:ext cx="5429249" cy="424732"/>
            </a:xfrm>
            <a:prstGeom prst="rect">
              <a:avLst/>
            </a:prstGeom>
          </p:spPr>
          <p:txBody>
            <a:bodyPr vert="horz" lIns="0" tIns="45720" rIns="91440" bIns="45720" rtlCol="0" anchor="t" anchorCtr="0">
              <a:no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Arial" charset="0"/>
                  <a:cs typeface="Arial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err="1"/>
                <a:t>Softver</a:t>
              </a:r>
              <a:r>
                <a:rPr lang="en-US" dirty="0"/>
                <a:t> se </a:t>
              </a:r>
              <a:r>
                <a:rPr lang="en-US" dirty="0" err="1"/>
                <a:t>automatski</a:t>
              </a:r>
              <a:r>
                <a:rPr lang="en-US" dirty="0"/>
                <a:t> </a:t>
              </a:r>
              <a:r>
                <a:rPr lang="en-US" dirty="0" err="1"/>
                <a:t>dostavlja</a:t>
              </a:r>
              <a:r>
                <a:rPr lang="en-US" dirty="0"/>
                <a:t>, u </a:t>
              </a:r>
              <a:r>
                <a:rPr lang="en-US" dirty="0" err="1"/>
                <a:t>poslednjoj</a:t>
              </a:r>
              <a:r>
                <a:rPr lang="en-US" dirty="0"/>
                <a:t> </a:t>
              </a:r>
              <a:r>
                <a:rPr lang="en-US" dirty="0" err="1"/>
                <a:t>fazi</a:t>
              </a:r>
              <a:r>
                <a:rPr lang="en-US" dirty="0"/>
                <a:t> </a:t>
              </a:r>
              <a:r>
                <a:rPr lang="en-US" i="1" dirty="0"/>
                <a:t>deployment pipeline-a</a:t>
              </a:r>
              <a:endParaRPr lang="en-US" dirty="0"/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6BDFCE99-55D8-4F09-8E3C-BB4850088185}"/>
                </a:ext>
              </a:extLst>
            </p:cNvPr>
            <p:cNvSpPr txBox="1">
              <a:spLocks/>
            </p:cNvSpPr>
            <p:nvPr/>
          </p:nvSpPr>
          <p:spPr>
            <a:xfrm>
              <a:off x="1499783" y="4435625"/>
              <a:ext cx="5429249" cy="424732"/>
            </a:xfrm>
            <a:prstGeom prst="rect">
              <a:avLst/>
            </a:prstGeom>
          </p:spPr>
          <p:txBody>
            <a:bodyPr vert="horz" wrap="square" lIns="0" tIns="45720" rIns="91440" bIns="45720" rtlCol="0" anchor="b" anchorCtr="0">
              <a:sp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2400" b="1" kern="1200" cap="all" baseline="0" dirty="0" smtClean="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DE411B"/>
                </a:buClr>
                <a:buFont typeface="Wingdings" panose="05000000000000000000" pitchFamily="2" charset="2"/>
                <a:buNone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1ADB5"/>
                </a:buClr>
                <a:buFont typeface="Arial" panose="020B0604020202020204" pitchFamily="34" charset="0"/>
                <a:buChar char="•"/>
                <a:defRPr sz="16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15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4A4E5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Continuous </a:t>
              </a:r>
              <a:r>
                <a:rPr lang="en-US" dirty="0">
                  <a:solidFill>
                    <a:srgbClr val="FF0000"/>
                  </a:solidFill>
                </a:rPr>
                <a:t>Deployment</a:t>
              </a:r>
              <a:r>
                <a:rPr lang="en-US" dirty="0"/>
                <a:t> (CD)</a:t>
              </a:r>
              <a:endParaRPr lang="sr-Latn-R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ACBFB1-FF7A-8044-AC60-0C72DF584ACC}"/>
              </a:ext>
            </a:extLst>
          </p:cNvPr>
          <p:cNvSpPr txBox="1"/>
          <p:nvPr/>
        </p:nvSpPr>
        <p:spPr>
          <a:xfrm>
            <a:off x="0" y="16052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Šta znači CD</a:t>
            </a:r>
            <a:r>
              <a:rPr lang="en-US" sz="3200" b="1" dirty="0">
                <a:solidFill>
                  <a:srgbClr val="DF411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GB" sz="3200" b="1" dirty="0">
              <a:solidFill>
                <a:srgbClr val="DF411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Continuous Integration and Continuous Delive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1" y="2568114"/>
            <a:ext cx="11497565" cy="2444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37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17A68-5C2F-4C6D-9B07-1F9F8092995D}">
  <ds:schemaRefs>
    <ds:schemaRef ds:uri="http://schemas.microsoft.com/office/2006/metadata/properties"/>
    <ds:schemaRef ds:uri="http://schemas.microsoft.com/office/infopath/2007/PartnerControls"/>
    <ds:schemaRef ds:uri="e0114edf-9a72-4599-b1be-362d65013b4c"/>
    <ds:schemaRef ds:uri="c83bc204-c724-4af9-a3ff-094b77ae6203"/>
  </ds:schemaRefs>
</ds:datastoreItem>
</file>

<file path=customXml/itemProps2.xml><?xml version="1.0" encoding="utf-8"?>
<ds:datastoreItem xmlns:ds="http://schemas.openxmlformats.org/officeDocument/2006/customXml" ds:itemID="{F18E8FF0-8C2F-4AFC-9B53-04FBD3B30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14edf-9a72-4599-b1be-362d65013b4c"/>
    <ds:schemaRef ds:uri="c83bc204-c724-4af9-a3ff-094b77ae62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3F5B92-6FF5-40E5-8023-8F9906650E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2591</Words>
  <Application>Microsoft Office PowerPoint</Application>
  <PresentationFormat>Widescreen</PresentationFormat>
  <Paragraphs>406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Kontinualna integracija (CI) - Jenkins</vt:lpstr>
      <vt:lpstr>agenda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PowerPoint Presentation</vt:lpstr>
      <vt:lpstr>UVOD</vt:lpstr>
      <vt:lpstr>agenda</vt:lpstr>
      <vt:lpstr>Jenkins</vt:lpstr>
      <vt:lpstr>Jenkins</vt:lpstr>
      <vt:lpstr>Jenkins</vt:lpstr>
      <vt:lpstr>agenda</vt:lpstr>
      <vt:lpstr>Najbolja praksa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Kontinualna integracija (CI) - Jenkins</dc:title>
  <dc:creator>Djordje Torlakovic</dc:creator>
  <cp:lastModifiedBy>Nemanja Todorovic</cp:lastModifiedBy>
  <cp:revision>50</cp:revision>
  <dcterms:created xsi:type="dcterms:W3CDTF">2022-05-12T10:56:06Z</dcterms:created>
  <dcterms:modified xsi:type="dcterms:W3CDTF">2024-11-12T16:00:10Z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MediaServiceImageTags">
    <vt:lpwstr/>
  </property>
</Properties>
</file>