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notesMasterIdLst>
    <p:notesMasterId r:id="rId41"/>
  </p:notesMasterIdLst>
  <p:handoutMasterIdLst>
    <p:handoutMasterId r:id="rId42"/>
  </p:handoutMasterIdLst>
  <p:sldIdLst>
    <p:sldId id="281" r:id="rId5"/>
    <p:sldId id="585" r:id="rId6"/>
    <p:sldId id="429" r:id="rId7"/>
    <p:sldId id="430" r:id="rId8"/>
    <p:sldId id="586" r:id="rId9"/>
    <p:sldId id="587" r:id="rId10"/>
    <p:sldId id="588" r:id="rId11"/>
    <p:sldId id="590" r:id="rId12"/>
    <p:sldId id="619" r:id="rId13"/>
    <p:sldId id="613" r:id="rId14"/>
    <p:sldId id="591" r:id="rId15"/>
    <p:sldId id="592" r:id="rId16"/>
    <p:sldId id="618" r:id="rId17"/>
    <p:sldId id="620" r:id="rId18"/>
    <p:sldId id="624" r:id="rId19"/>
    <p:sldId id="621" r:id="rId20"/>
    <p:sldId id="622" r:id="rId21"/>
    <p:sldId id="609" r:id="rId22"/>
    <p:sldId id="594" r:id="rId23"/>
    <p:sldId id="593" r:id="rId24"/>
    <p:sldId id="595" r:id="rId25"/>
    <p:sldId id="610" r:id="rId26"/>
    <p:sldId id="596" r:id="rId27"/>
    <p:sldId id="597" r:id="rId28"/>
    <p:sldId id="598" r:id="rId29"/>
    <p:sldId id="599" r:id="rId30"/>
    <p:sldId id="615" r:id="rId31"/>
    <p:sldId id="616" r:id="rId32"/>
    <p:sldId id="623" r:id="rId33"/>
    <p:sldId id="611" r:id="rId34"/>
    <p:sldId id="601" r:id="rId35"/>
    <p:sldId id="617" r:id="rId36"/>
    <p:sldId id="602" r:id="rId37"/>
    <p:sldId id="612" r:id="rId38"/>
    <p:sldId id="603" r:id="rId39"/>
    <p:sldId id="298" r:id="rId40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Curzon" initials="RC" lastIdx="1" clrIdx="0"/>
  <p:cmAuthor id="2" name="Cristina Roman" initials="CR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411C"/>
    <a:srgbClr val="DE412F"/>
    <a:srgbClr val="C00000"/>
    <a:srgbClr val="DE411B"/>
    <a:srgbClr val="DC5D2A"/>
    <a:srgbClr val="7F8781"/>
    <a:srgbClr val="EEEEEE"/>
    <a:srgbClr val="000000"/>
    <a:srgbClr val="4A4E52"/>
    <a:srgbClr val="E3E8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6A6F32-9A81-4AFE-B051-2456B6CD6EEC}" v="110" dt="2020-03-13T13:34:16.529"/>
  </p1510:revLst>
</p1510:revInfo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80" autoAdjust="0"/>
  </p:normalViewPr>
  <p:slideViewPr>
    <p:cSldViewPr snapToGrid="0">
      <p:cViewPr varScale="1">
        <p:scale>
          <a:sx n="96" d="100"/>
          <a:sy n="96" d="100"/>
        </p:scale>
        <p:origin x="1116" y="18"/>
      </p:cViewPr>
      <p:guideLst>
        <p:guide orient="horz" pos="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commentAuthors" Target="commentAuthors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Djordjevic" userId="9e7161a6-771c-4b03-945e-f0a1c88059cd" providerId="ADAL" clId="{3A6A6F32-9A81-4AFE-B051-2456B6CD6EEC}"/>
    <pc:docChg chg="undo custSel addSld modSld sldOrd">
      <pc:chgData name="Jana Djordjevic" userId="9e7161a6-771c-4b03-945e-f0a1c88059cd" providerId="ADAL" clId="{3A6A6F32-9A81-4AFE-B051-2456B6CD6EEC}" dt="2020-03-13T13:34:16.524" v="104" actId="5793"/>
      <pc:docMkLst>
        <pc:docMk/>
      </pc:docMkLst>
      <pc:sldChg chg="modSp">
        <pc:chgData name="Jana Djordjevic" userId="9e7161a6-771c-4b03-945e-f0a1c88059cd" providerId="ADAL" clId="{3A6A6F32-9A81-4AFE-B051-2456B6CD6EEC}" dt="2020-03-13T13:25:08.601" v="0" actId="14100"/>
        <pc:sldMkLst>
          <pc:docMk/>
          <pc:sldMk cId="1415921049" sldId="281"/>
        </pc:sldMkLst>
        <pc:spChg chg="mod">
          <ac:chgData name="Jana Djordjevic" userId="9e7161a6-771c-4b03-945e-f0a1c88059cd" providerId="ADAL" clId="{3A6A6F32-9A81-4AFE-B051-2456B6CD6EEC}" dt="2020-03-13T13:25:08.601" v="0" actId="14100"/>
          <ac:spMkLst>
            <pc:docMk/>
            <pc:sldMk cId="1415921049" sldId="281"/>
            <ac:spMk id="3" creationId="{00000000-0000-0000-0000-000000000000}"/>
          </ac:spMkLst>
        </pc:spChg>
      </pc:sldChg>
      <pc:sldChg chg="modSp">
        <pc:chgData name="Jana Djordjevic" userId="9e7161a6-771c-4b03-945e-f0a1c88059cd" providerId="ADAL" clId="{3A6A6F32-9A81-4AFE-B051-2456B6CD6EEC}" dt="2020-03-13T13:33:27.856" v="100" actId="14100"/>
        <pc:sldMkLst>
          <pc:docMk/>
          <pc:sldMk cId="1048977810" sldId="298"/>
        </pc:sldMkLst>
        <pc:spChg chg="mod">
          <ac:chgData name="Jana Djordjevic" userId="9e7161a6-771c-4b03-945e-f0a1c88059cd" providerId="ADAL" clId="{3A6A6F32-9A81-4AFE-B051-2456B6CD6EEC}" dt="2020-03-13T13:33:27.856" v="100" actId="14100"/>
          <ac:spMkLst>
            <pc:docMk/>
            <pc:sldMk cId="1048977810" sldId="298"/>
            <ac:spMk id="4" creationId="{00000000-0000-0000-0000-000000000000}"/>
          </ac:spMkLst>
        </pc:spChg>
      </pc:sldChg>
      <pc:sldChg chg="modSp">
        <pc:chgData name="Jana Djordjevic" userId="9e7161a6-771c-4b03-945e-f0a1c88059cd" providerId="ADAL" clId="{3A6A6F32-9A81-4AFE-B051-2456B6CD6EEC}" dt="2020-03-13T13:28:20.889" v="55" actId="1076"/>
        <pc:sldMkLst>
          <pc:docMk/>
          <pc:sldMk cId="648235179" sldId="429"/>
        </pc:sldMkLst>
        <pc:spChg chg="mod">
          <ac:chgData name="Jana Djordjevic" userId="9e7161a6-771c-4b03-945e-f0a1c88059cd" providerId="ADAL" clId="{3A6A6F32-9A81-4AFE-B051-2456B6CD6EEC}" dt="2020-03-13T13:28:20.889" v="55" actId="1076"/>
          <ac:spMkLst>
            <pc:docMk/>
            <pc:sldMk cId="648235179" sldId="429"/>
            <ac:spMk id="2" creationId="{00000000-0000-0000-0000-000000000000}"/>
          </ac:spMkLst>
        </pc:spChg>
      </pc:sldChg>
      <pc:sldChg chg="modSp">
        <pc:chgData name="Jana Djordjevic" userId="9e7161a6-771c-4b03-945e-f0a1c88059cd" providerId="ADAL" clId="{3A6A6F32-9A81-4AFE-B051-2456B6CD6EEC}" dt="2020-03-13T13:29:08.368" v="64" actId="1076"/>
        <pc:sldMkLst>
          <pc:docMk/>
          <pc:sldMk cId="451725470" sldId="589"/>
        </pc:sldMkLst>
        <pc:spChg chg="mod">
          <ac:chgData name="Jana Djordjevic" userId="9e7161a6-771c-4b03-945e-f0a1c88059cd" providerId="ADAL" clId="{3A6A6F32-9A81-4AFE-B051-2456B6CD6EEC}" dt="2020-03-13T13:29:08.368" v="64" actId="1076"/>
          <ac:spMkLst>
            <pc:docMk/>
            <pc:sldMk cId="451725470" sldId="589"/>
            <ac:spMk id="2" creationId="{00000000-0000-0000-0000-000000000000}"/>
          </ac:spMkLst>
        </pc:spChg>
      </pc:sldChg>
      <pc:sldChg chg="modSp">
        <pc:chgData name="Jana Djordjevic" userId="9e7161a6-771c-4b03-945e-f0a1c88059cd" providerId="ADAL" clId="{3A6A6F32-9A81-4AFE-B051-2456B6CD6EEC}" dt="2020-03-13T13:34:16.524" v="104" actId="5793"/>
        <pc:sldMkLst>
          <pc:docMk/>
          <pc:sldMk cId="393418637" sldId="593"/>
        </pc:sldMkLst>
        <pc:spChg chg="mod">
          <ac:chgData name="Jana Djordjevic" userId="9e7161a6-771c-4b03-945e-f0a1c88059cd" providerId="ADAL" clId="{3A6A6F32-9A81-4AFE-B051-2456B6CD6EEC}" dt="2020-03-13T13:34:16.524" v="104" actId="5793"/>
          <ac:spMkLst>
            <pc:docMk/>
            <pc:sldMk cId="393418637" sldId="593"/>
            <ac:spMk id="5" creationId="{90CB7C99-F337-4CFD-AA95-122E832BBF37}"/>
          </ac:spMkLst>
        </pc:spChg>
      </pc:sldChg>
      <pc:sldChg chg="modSp">
        <pc:chgData name="Jana Djordjevic" userId="9e7161a6-771c-4b03-945e-f0a1c88059cd" providerId="ADAL" clId="{3A6A6F32-9A81-4AFE-B051-2456B6CD6EEC}" dt="2020-03-13T13:33:15.934" v="99" actId="20577"/>
        <pc:sldMkLst>
          <pc:docMk/>
          <pc:sldMk cId="1407019797" sldId="607"/>
        </pc:sldMkLst>
        <pc:spChg chg="mod">
          <ac:chgData name="Jana Djordjevic" userId="9e7161a6-771c-4b03-945e-f0a1c88059cd" providerId="ADAL" clId="{3A6A6F32-9A81-4AFE-B051-2456B6CD6EEC}" dt="2020-03-13T13:33:15.934" v="99" actId="20577"/>
          <ac:spMkLst>
            <pc:docMk/>
            <pc:sldMk cId="1407019797" sldId="607"/>
            <ac:spMk id="5" creationId="{90CB7C99-F337-4CFD-AA95-122E832BBF37}"/>
          </ac:spMkLst>
        </pc:spChg>
      </pc:sldChg>
      <pc:sldChg chg="modSp add ord">
        <pc:chgData name="Jana Djordjevic" userId="9e7161a6-771c-4b03-945e-f0a1c88059cd" providerId="ADAL" clId="{3A6A6F32-9A81-4AFE-B051-2456B6CD6EEC}" dt="2020-03-13T13:29:02.354" v="63" actId="1076"/>
        <pc:sldMkLst>
          <pc:docMk/>
          <pc:sldMk cId="3859728389" sldId="608"/>
        </pc:sldMkLst>
        <pc:spChg chg="mod">
          <ac:chgData name="Jana Djordjevic" userId="9e7161a6-771c-4b03-945e-f0a1c88059cd" providerId="ADAL" clId="{3A6A6F32-9A81-4AFE-B051-2456B6CD6EEC}" dt="2020-03-13T13:29:02.354" v="63" actId="1076"/>
          <ac:spMkLst>
            <pc:docMk/>
            <pc:sldMk cId="3859728389" sldId="608"/>
            <ac:spMk id="2" creationId="{00000000-0000-0000-0000-000000000000}"/>
          </ac:spMkLst>
        </pc:spChg>
      </pc:sldChg>
      <pc:sldChg chg="modSp add">
        <pc:chgData name="Jana Djordjevic" userId="9e7161a6-771c-4b03-945e-f0a1c88059cd" providerId="ADAL" clId="{3A6A6F32-9A81-4AFE-B051-2456B6CD6EEC}" dt="2020-03-13T13:30:26.961" v="70" actId="20577"/>
        <pc:sldMkLst>
          <pc:docMk/>
          <pc:sldMk cId="1144268700" sldId="609"/>
        </pc:sldMkLst>
        <pc:spChg chg="mod">
          <ac:chgData name="Jana Djordjevic" userId="9e7161a6-771c-4b03-945e-f0a1c88059cd" providerId="ADAL" clId="{3A6A6F32-9A81-4AFE-B051-2456B6CD6EEC}" dt="2020-03-13T13:30:26.961" v="70" actId="20577"/>
          <ac:spMkLst>
            <pc:docMk/>
            <pc:sldMk cId="1144268700" sldId="609"/>
            <ac:spMk id="2" creationId="{00000000-0000-0000-0000-000000000000}"/>
          </ac:spMkLst>
        </pc:spChg>
      </pc:sldChg>
      <pc:sldChg chg="modSp add">
        <pc:chgData name="Jana Djordjevic" userId="9e7161a6-771c-4b03-945e-f0a1c88059cd" providerId="ADAL" clId="{3A6A6F32-9A81-4AFE-B051-2456B6CD6EEC}" dt="2020-03-13T13:30:32.285" v="72" actId="20577"/>
        <pc:sldMkLst>
          <pc:docMk/>
          <pc:sldMk cId="2557978477" sldId="610"/>
        </pc:sldMkLst>
        <pc:spChg chg="mod">
          <ac:chgData name="Jana Djordjevic" userId="9e7161a6-771c-4b03-945e-f0a1c88059cd" providerId="ADAL" clId="{3A6A6F32-9A81-4AFE-B051-2456B6CD6EEC}" dt="2020-03-13T13:30:32.285" v="72" actId="20577"/>
          <ac:spMkLst>
            <pc:docMk/>
            <pc:sldMk cId="2557978477" sldId="610"/>
            <ac:spMk id="2" creationId="{00000000-0000-0000-0000-000000000000}"/>
          </ac:spMkLst>
        </pc:spChg>
      </pc:sldChg>
      <pc:sldChg chg="modSp add">
        <pc:chgData name="Jana Djordjevic" userId="9e7161a6-771c-4b03-945e-f0a1c88059cd" providerId="ADAL" clId="{3A6A6F32-9A81-4AFE-B051-2456B6CD6EEC}" dt="2020-03-13T13:32:02.371" v="86" actId="1076"/>
        <pc:sldMkLst>
          <pc:docMk/>
          <pc:sldMk cId="341502997" sldId="611"/>
        </pc:sldMkLst>
        <pc:spChg chg="mod">
          <ac:chgData name="Jana Djordjevic" userId="9e7161a6-771c-4b03-945e-f0a1c88059cd" providerId="ADAL" clId="{3A6A6F32-9A81-4AFE-B051-2456B6CD6EEC}" dt="2020-03-13T13:32:02.371" v="86" actId="1076"/>
          <ac:spMkLst>
            <pc:docMk/>
            <pc:sldMk cId="341502997" sldId="611"/>
            <ac:spMk id="2" creationId="{00000000-0000-0000-0000-000000000000}"/>
          </ac:spMkLst>
        </pc:spChg>
      </pc:sldChg>
      <pc:sldChg chg="modSp add">
        <pc:chgData name="Jana Djordjevic" userId="9e7161a6-771c-4b03-945e-f0a1c88059cd" providerId="ADAL" clId="{3A6A6F32-9A81-4AFE-B051-2456B6CD6EEC}" dt="2020-03-13T13:32:56.532" v="97" actId="20577"/>
        <pc:sldMkLst>
          <pc:docMk/>
          <pc:sldMk cId="725571967" sldId="612"/>
        </pc:sldMkLst>
        <pc:spChg chg="mod">
          <ac:chgData name="Jana Djordjevic" userId="9e7161a6-771c-4b03-945e-f0a1c88059cd" providerId="ADAL" clId="{3A6A6F32-9A81-4AFE-B051-2456B6CD6EEC}" dt="2020-03-13T13:32:56.532" v="97" actId="20577"/>
          <ac:spMkLst>
            <pc:docMk/>
            <pc:sldMk cId="725571967" sldId="612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4985468-EA09-47E3-8036-5BF84197CAEF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7B2011F-DB26-4689-9E20-378C13B1A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570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303BD5E-F603-431C-B79D-697385AE35AF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C59FDB4-792A-4C30-B3CA-9A37EF575B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940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1117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075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167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250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865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235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666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491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7861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34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0613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5212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67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408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2296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5605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0963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6739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0399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481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39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656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027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318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338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773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FDB4-792A-4C30-B3CA-9A37EF575B9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67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394460" y="3404110"/>
            <a:ext cx="7254240" cy="1063387"/>
          </a:xfrm>
        </p:spPr>
        <p:txBody>
          <a:bodyPr wrap="square" lIns="0" anchor="b" anchorCtr="0">
            <a:normAutofit/>
          </a:bodyPr>
          <a:lstStyle>
            <a:lvl1pPr marL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48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TITLE GOES HERE. It may stretch to two lines.</a:t>
            </a:r>
            <a:endParaRPr lang="en-GB"/>
          </a:p>
        </p:txBody>
      </p:sp>
      <p:sp>
        <p:nvSpPr>
          <p:cNvPr id="11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394460" y="4533900"/>
            <a:ext cx="7254240" cy="1042606"/>
          </a:xfrm>
        </p:spPr>
        <p:txBody>
          <a:bodyPr lIns="0"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2200" b="0" kern="1200" cap="all" baseline="0">
                <a:solidFill>
                  <a:srgbClr val="000000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This is subtitle text it can It can also go to additional lines if necessary. If this goes to multiple lines it looks like this.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pic>
        <p:nvPicPr>
          <p:cNvPr id="12" name="endava-new-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5605" y="1190270"/>
            <a:ext cx="2440870" cy="80633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7353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21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Page title</a:t>
            </a:r>
            <a:endParaRPr lang="en-GB"/>
          </a:p>
        </p:txBody>
      </p:sp>
      <p:sp>
        <p:nvSpPr>
          <p:cNvPr id="30" name="Content Placeholder 2"/>
          <p:cNvSpPr>
            <a:spLocks noGrp="1"/>
          </p:cNvSpPr>
          <p:nvPr>
            <p:ph idx="19" hasCustomPrompt="1"/>
          </p:nvPr>
        </p:nvSpPr>
        <p:spPr>
          <a:xfrm>
            <a:off x="1218690" y="1866607"/>
            <a:ext cx="9831977" cy="424732"/>
          </a:xfrm>
        </p:spPr>
        <p:txBody>
          <a:bodyPr lIns="0" anchor="b" anchorCtr="0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1218690" y="3360613"/>
            <a:ext cx="9831977" cy="1201232"/>
          </a:xfrm>
        </p:spPr>
        <p:txBody>
          <a:bodyPr lIns="0" anchor="t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800" b="0" kern="1200" cap="none" baseline="0" dirty="0" smtClean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0" indent="0" algn="ctr">
              <a:buFontTx/>
              <a:buNone/>
              <a:defRPr sz="1600">
                <a:solidFill>
                  <a:schemeClr val="tx1"/>
                </a:solidFill>
              </a:defRPr>
            </a:lvl2pPr>
            <a:lvl3pPr marL="914400" indent="0" algn="ctr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600200" indent="-228600" algn="ctr">
              <a:buFont typeface="Calibri" panose="020F0502020204030204" pitchFamily="34" charset="0"/>
              <a:buChar char="-"/>
              <a:defRPr sz="1400"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23" hasCustomPrompt="1"/>
          </p:nvPr>
        </p:nvSpPr>
        <p:spPr>
          <a:xfrm>
            <a:off x="1218690" y="2595507"/>
            <a:ext cx="9831977" cy="424732"/>
          </a:xfrm>
        </p:spPr>
        <p:txBody>
          <a:bodyPr lIns="0" anchor="b" anchorCtr="0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chemeClr val="tx1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79270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4952246" y="3054273"/>
            <a:ext cx="6401554" cy="3021340"/>
          </a:xfrm>
        </p:spPr>
        <p:txBody>
          <a:bodyPr lIns="0">
            <a:sp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b="0" kern="1200" cap="none" baseline="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 algn="r">
              <a:buFontTx/>
              <a:buNone/>
              <a:defRPr sz="1600">
                <a:solidFill>
                  <a:schemeClr val="tx1"/>
                </a:solidFill>
              </a:defRPr>
            </a:lvl2pPr>
            <a:lvl3pPr marL="914400" indent="0" algn="r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371600" indent="0" algn="r">
              <a:buFontTx/>
              <a:buNone/>
              <a:defRPr sz="1500">
                <a:solidFill>
                  <a:schemeClr val="tx1"/>
                </a:solidFill>
              </a:defRPr>
            </a:lvl4pPr>
            <a:lvl5pPr marL="1828800" indent="0" algn="r">
              <a:buFontTx/>
              <a:buNone/>
              <a:defRPr>
                <a:solidFill>
                  <a:schemeClr val="tx1"/>
                </a:solidFill>
              </a:defRPr>
            </a:lvl5pPr>
            <a:lvl6pPr algn="r">
              <a:defRPr sz="1200"/>
            </a:lvl6pPr>
            <a:lvl8pPr algn="r">
              <a:defRPr sz="120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5" name="TextBox 19"/>
          <p:cNvSpPr txBox="1"/>
          <p:nvPr userDrawn="1"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806824" y="2414294"/>
            <a:ext cx="3801390" cy="2661312"/>
          </a:xfr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200" b="0" kern="1200" cap="all" baseline="0" dirty="0" smtClean="0">
                <a:solidFill>
                  <a:srgbClr val="000000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  <a:p>
            <a:pPr marL="0" marR="0" lvl="1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Second level</a:t>
            </a:r>
          </a:p>
          <a:p>
            <a:pPr marL="0" marR="0" lvl="2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Third level</a:t>
            </a:r>
          </a:p>
          <a:p>
            <a:pPr marL="0" marR="0" lvl="3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Fourth level</a:t>
            </a:r>
          </a:p>
          <a:p>
            <a:pPr marL="0" marR="0" lvl="4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Fifth level</a:t>
            </a:r>
          </a:p>
        </p:txBody>
      </p:sp>
      <p:sp>
        <p:nvSpPr>
          <p:cNvPr id="13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14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952246" y="2629541"/>
            <a:ext cx="6401554" cy="424732"/>
          </a:xfrm>
        </p:spPr>
        <p:txBody>
          <a:bodyPr lIns="0" anchor="b" anchorCtr="0">
            <a:spAutoFit/>
          </a:bodyPr>
          <a:lstStyle>
            <a:lvl1pPr marL="0" marR="0" indent="0" algn="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20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Page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77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5" name="TextBox 19"/>
          <p:cNvSpPr txBox="1"/>
          <p:nvPr userDrawn="1"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8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4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SECTION TITLE</a:t>
            </a:r>
            <a:br>
              <a:rPr lang="en-US"/>
            </a:br>
            <a:r>
              <a:rPr lang="en-US"/>
              <a:t>and possibly second row</a:t>
            </a:r>
            <a:endParaRPr lang="en-GB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7552410" y="2414294"/>
            <a:ext cx="3801390" cy="2661312"/>
          </a:xfr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200" b="0" kern="1200" cap="all" baseline="0" dirty="0" smtClean="0">
                <a:solidFill>
                  <a:srgbClr val="000000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  <a:p>
            <a:pPr marL="0" marR="0" lvl="1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Second level</a:t>
            </a:r>
          </a:p>
          <a:p>
            <a:pPr marL="0" marR="0" lvl="2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Third level</a:t>
            </a:r>
          </a:p>
          <a:p>
            <a:pPr marL="0" marR="0" lvl="3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Fourth level</a:t>
            </a:r>
          </a:p>
          <a:p>
            <a:pPr marL="0" marR="0" lvl="4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Fifth level</a:t>
            </a:r>
          </a:p>
        </p:txBody>
      </p:sp>
      <p:sp>
        <p:nvSpPr>
          <p:cNvPr id="13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14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806824" y="2603655"/>
            <a:ext cx="6401554" cy="424732"/>
          </a:xfrm>
        </p:spPr>
        <p:txBody>
          <a:bodyPr lIns="0"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06824" y="3028387"/>
            <a:ext cx="6401554" cy="1347548"/>
          </a:xfrm>
        </p:spPr>
        <p:txBody>
          <a:bodyPr wrap="square" lIns="0" tIns="0" rIns="0" b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5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55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-columns_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21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Page title</a:t>
            </a:r>
            <a:endParaRPr lang="en-GB"/>
          </a:p>
        </p:txBody>
      </p:sp>
      <p:sp>
        <p:nvSpPr>
          <p:cNvPr id="23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06824" y="2560355"/>
            <a:ext cx="5007236" cy="1439881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5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0" name="Content Placeholder 2"/>
          <p:cNvSpPr>
            <a:spLocks noGrp="1"/>
          </p:cNvSpPr>
          <p:nvPr>
            <p:ph idx="19" hasCustomPrompt="1"/>
          </p:nvPr>
        </p:nvSpPr>
        <p:spPr>
          <a:xfrm>
            <a:off x="806824" y="2182749"/>
            <a:ext cx="5007236" cy="369332"/>
          </a:xfrm>
        </p:spPr>
        <p:txBody>
          <a:bodyPr wrap="square" lIns="0"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 hasCustomPrompt="1"/>
          </p:nvPr>
        </p:nvSpPr>
        <p:spPr>
          <a:xfrm>
            <a:off x="6346564" y="2568629"/>
            <a:ext cx="5007236" cy="1439881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6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5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2"/>
          <p:cNvSpPr>
            <a:spLocks noGrp="1"/>
          </p:cNvSpPr>
          <p:nvPr>
            <p:ph idx="21" hasCustomPrompt="1"/>
          </p:nvPr>
        </p:nvSpPr>
        <p:spPr>
          <a:xfrm>
            <a:off x="6346564" y="2191023"/>
            <a:ext cx="5007236" cy="369332"/>
          </a:xfrm>
        </p:spPr>
        <p:txBody>
          <a:bodyPr wrap="square" lIns="0"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29039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columns_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5" name="TextBox 19"/>
          <p:cNvSpPr txBox="1"/>
          <p:nvPr userDrawn="1"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21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210833" y="159908"/>
            <a:ext cx="9831977" cy="1025980"/>
          </a:xfrm>
        </p:spPr>
        <p:txBody>
          <a:bodyPr lIns="0" anchor="b" anchorCtr="1">
            <a:normAutofit/>
          </a:bodyPr>
          <a:lstStyle>
            <a:lvl1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Page title</a:t>
            </a:r>
            <a:endParaRPr lang="en-GB"/>
          </a:p>
        </p:txBody>
      </p:sp>
      <p:sp>
        <p:nvSpPr>
          <p:cNvPr id="30" name="Content Placeholder 2"/>
          <p:cNvSpPr>
            <a:spLocks noGrp="1"/>
          </p:cNvSpPr>
          <p:nvPr>
            <p:ph idx="19" hasCustomPrompt="1"/>
          </p:nvPr>
        </p:nvSpPr>
        <p:spPr>
          <a:xfrm>
            <a:off x="806824" y="2103444"/>
            <a:ext cx="3267235" cy="448637"/>
          </a:xfrm>
        </p:spPr>
        <p:txBody>
          <a:bodyPr lIns="0" bIns="0" anchor="b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text here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21" hasCustomPrompt="1"/>
          </p:nvPr>
        </p:nvSpPr>
        <p:spPr>
          <a:xfrm>
            <a:off x="4399541" y="2111718"/>
            <a:ext cx="3267235" cy="448637"/>
          </a:xfrm>
        </p:spPr>
        <p:txBody>
          <a:bodyPr vert="horz" lIns="0" tIns="45720" rIns="91440" bIns="0" rtlCol="0" anchor="b" anchorCtr="0">
            <a:normAutofit/>
          </a:bodyPr>
          <a:lstStyle>
            <a:lvl1pPr>
              <a:defRPr lang="en-US" sz="1600" b="1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pPr marL="0" marR="0" lvl="0" indent="0" algn="ctr" fontAlgn="auto">
              <a:spcAft>
                <a:spcPts val="0"/>
              </a:spcAft>
              <a:buClrTx/>
              <a:buSzTx/>
              <a:buNone/>
              <a:tabLst/>
            </a:pPr>
            <a:r>
              <a:rPr lang="en-US"/>
              <a:t>Insert text here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23" hasCustomPrompt="1"/>
          </p:nvPr>
        </p:nvSpPr>
        <p:spPr>
          <a:xfrm>
            <a:off x="8086565" y="2119992"/>
            <a:ext cx="3267235" cy="448637"/>
          </a:xfrm>
        </p:spPr>
        <p:txBody>
          <a:bodyPr vert="horz" lIns="0" tIns="45720" rIns="91440" bIns="0" rtlCol="0" anchor="b" anchorCtr="0">
            <a:normAutofit/>
          </a:bodyPr>
          <a:lstStyle>
            <a:lvl1pPr>
              <a:defRPr lang="en-US" sz="1600" b="1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pPr marL="0" marR="0" lvl="0" indent="0" algn="ctr" fontAlgn="auto">
              <a:spcAft>
                <a:spcPts val="0"/>
              </a:spcAft>
              <a:buClrTx/>
              <a:buSzTx/>
              <a:buNone/>
              <a:tabLst/>
            </a:pPr>
            <a:r>
              <a:rPr lang="en-US"/>
              <a:t>Insert text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06824" y="2560355"/>
            <a:ext cx="3267235" cy="1578894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2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2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</p:txBody>
      </p:sp>
      <p:sp>
        <p:nvSpPr>
          <p:cNvPr id="24" name="Content Placeholder 2"/>
          <p:cNvSpPr>
            <a:spLocks noGrp="1"/>
          </p:cNvSpPr>
          <p:nvPr>
            <p:ph idx="24" hasCustomPrompt="1"/>
          </p:nvPr>
        </p:nvSpPr>
        <p:spPr>
          <a:xfrm>
            <a:off x="4399541" y="2575061"/>
            <a:ext cx="3267235" cy="1578894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2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2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</p:txBody>
      </p:sp>
      <p:sp>
        <p:nvSpPr>
          <p:cNvPr id="26" name="Content Placeholder 2"/>
          <p:cNvSpPr>
            <a:spLocks noGrp="1"/>
          </p:cNvSpPr>
          <p:nvPr>
            <p:ph idx="25" hasCustomPrompt="1"/>
          </p:nvPr>
        </p:nvSpPr>
        <p:spPr>
          <a:xfrm>
            <a:off x="8093355" y="2586006"/>
            <a:ext cx="3267235" cy="1578894"/>
          </a:xfrm>
        </p:spPr>
        <p:txBody>
          <a:bodyPr wrap="square" l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2pPr>
            <a:lvl3pPr marL="914400" indent="0" algn="l">
              <a:buClr>
                <a:srgbClr val="81ADB5"/>
              </a:buClr>
              <a:buFontTx/>
              <a:buNone/>
              <a:defRPr sz="1200">
                <a:solidFill>
                  <a:schemeClr val="tx1"/>
                </a:solidFill>
              </a:defRPr>
            </a:lvl3pPr>
            <a:lvl4pPr marL="1371600" indent="0" algn="l">
              <a:buFontTx/>
              <a:buNone/>
              <a:defRPr sz="1200">
                <a:solidFill>
                  <a:schemeClr val="tx1"/>
                </a:solidFill>
              </a:defRPr>
            </a:lvl4pPr>
            <a:lvl5pPr marL="1828800" indent="0" algn="l">
              <a:buFontTx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Insert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1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CCESS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80985" y="1539089"/>
            <a:ext cx="2234066" cy="13395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19"/>
          <p:cNvSpPr txBox="1"/>
          <p:nvPr/>
        </p:nvSpPr>
        <p:spPr>
          <a:xfrm>
            <a:off x="5876739" y="327511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5" hasCustomPrompt="1"/>
          </p:nvPr>
        </p:nvSpPr>
        <p:spPr>
          <a:xfrm>
            <a:off x="3647761" y="2337460"/>
            <a:ext cx="7982533" cy="1109009"/>
          </a:xfr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none" baseline="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copy here insert copy here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2" name="TextBox 19"/>
          <p:cNvSpPr txBox="1"/>
          <p:nvPr userDrawn="1"/>
        </p:nvSpPr>
        <p:spPr>
          <a:xfrm>
            <a:off x="198454" y="6478399"/>
            <a:ext cx="43853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1200" baseline="0" smtClean="0">
                <a:solidFill>
                  <a:srgbClr val="000000"/>
                </a:solidFill>
                <a:latin typeface="Arial Narrow Bold" panose="020B0706020202030204" pitchFamily="34" charset="0"/>
              </a:rPr>
              <a:pPr algn="ctr"/>
              <a:t>‹#›</a:t>
            </a:fld>
            <a:endParaRPr lang="en-GB" sz="1200" baseline="0">
              <a:solidFill>
                <a:srgbClr val="000000"/>
              </a:solidFill>
              <a:latin typeface="Arial Narrow Bold" panose="020B0706020202030204" pitchFamily="34" charset="0"/>
            </a:endParaRPr>
          </a:p>
        </p:txBody>
      </p:sp>
      <p:sp>
        <p:nvSpPr>
          <p:cNvPr id="14" name="Shape 149"/>
          <p:cNvSpPr/>
          <p:nvPr userDrawn="1"/>
        </p:nvSpPr>
        <p:spPr>
          <a:xfrm>
            <a:off x="334119" y="6274519"/>
            <a:ext cx="11537176" cy="59606"/>
          </a:xfrm>
          <a:prstGeom prst="line">
            <a:avLst/>
          </a:prstGeom>
          <a:ln w="3175" cap="rnd">
            <a:solidFill>
              <a:srgbClr val="A6AAA9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800100">
              <a:defRPr sz="4600">
                <a:solidFill>
                  <a:srgbClr val="FFFFFF"/>
                </a:solidFill>
                <a:effectLst>
                  <a:outerShdw blurRad="38100" dist="64529" dir="2700000" rotWithShape="0">
                    <a:srgbClr val="000000">
                      <a:alpha val="48275"/>
                    </a:srgbClr>
                  </a:outerShdw>
                </a:effectLst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524" y="6445284"/>
            <a:ext cx="812771" cy="268215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066126" y="1647185"/>
            <a:ext cx="1762822" cy="646811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55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1234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6" hasCustomPrompt="1"/>
          </p:nvPr>
        </p:nvSpPr>
        <p:spPr>
          <a:xfrm>
            <a:off x="806824" y="2321982"/>
            <a:ext cx="2330874" cy="332623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SMALLFONT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26" name="Text Placeholder 1"/>
          <p:cNvSpPr txBox="1">
            <a:spLocks/>
          </p:cNvSpPr>
          <p:nvPr userDrawn="1"/>
        </p:nvSpPr>
        <p:spPr>
          <a:xfrm flipH="1">
            <a:off x="806824" y="1290244"/>
            <a:ext cx="10546976" cy="17321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2413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4699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7112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952500" algn="l" defTabSz="822960" latinLnBrk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all" spc="-168" baseline="17857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hangingPunct="1"/>
            <a:endParaRPr lang="en-US"/>
          </a:p>
        </p:txBody>
      </p:sp>
      <p:sp>
        <p:nvSpPr>
          <p:cNvPr id="34" name="Rectangle 33"/>
          <p:cNvSpPr/>
          <p:nvPr userDrawn="1"/>
        </p:nvSpPr>
        <p:spPr>
          <a:xfrm>
            <a:off x="854106" y="3166616"/>
            <a:ext cx="2234066" cy="13395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Content Placeholder 2"/>
          <p:cNvSpPr>
            <a:spLocks noGrp="1"/>
          </p:cNvSpPr>
          <p:nvPr>
            <p:ph idx="25" hasCustomPrompt="1"/>
          </p:nvPr>
        </p:nvSpPr>
        <p:spPr>
          <a:xfrm>
            <a:off x="1066126" y="3274712"/>
            <a:ext cx="1762822" cy="646811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55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1234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36" name="Content Placeholder 2"/>
          <p:cNvSpPr>
            <a:spLocks noGrp="1"/>
          </p:cNvSpPr>
          <p:nvPr>
            <p:ph idx="26" hasCustomPrompt="1"/>
          </p:nvPr>
        </p:nvSpPr>
        <p:spPr>
          <a:xfrm>
            <a:off x="806824" y="3949509"/>
            <a:ext cx="2330874" cy="332623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SMALLFONT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40" name="Rectangle 39"/>
          <p:cNvSpPr/>
          <p:nvPr userDrawn="1"/>
        </p:nvSpPr>
        <p:spPr>
          <a:xfrm>
            <a:off x="854106" y="4794143"/>
            <a:ext cx="2234066" cy="13395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Content Placeholder 2"/>
          <p:cNvSpPr>
            <a:spLocks noGrp="1"/>
          </p:cNvSpPr>
          <p:nvPr>
            <p:ph idx="27" hasCustomPrompt="1"/>
          </p:nvPr>
        </p:nvSpPr>
        <p:spPr>
          <a:xfrm>
            <a:off x="1066126" y="4902239"/>
            <a:ext cx="1762822" cy="646811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55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1234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42" name="Content Placeholder 2"/>
          <p:cNvSpPr>
            <a:spLocks noGrp="1"/>
          </p:cNvSpPr>
          <p:nvPr>
            <p:ph idx="28" hasCustomPrompt="1"/>
          </p:nvPr>
        </p:nvSpPr>
        <p:spPr>
          <a:xfrm>
            <a:off x="806824" y="5577036"/>
            <a:ext cx="2330874" cy="332623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all" baseline="0" dirty="0" smtClean="0">
                <a:solidFill>
                  <a:schemeClr val="bg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SMALLFONT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43" name="Content Placeholder 2"/>
          <p:cNvSpPr>
            <a:spLocks noGrp="1"/>
          </p:cNvSpPr>
          <p:nvPr>
            <p:ph idx="29" hasCustomPrompt="1"/>
          </p:nvPr>
        </p:nvSpPr>
        <p:spPr>
          <a:xfrm>
            <a:off x="3647761" y="1539089"/>
            <a:ext cx="7982533" cy="742791"/>
          </a:xfr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cap="all" baseline="0" dirty="0" smtClean="0">
                <a:solidFill>
                  <a:srgbClr val="DE411B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copy here insert copy here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 hasCustomPrompt="1"/>
          </p:nvPr>
        </p:nvSpPr>
        <p:spPr>
          <a:xfrm>
            <a:off x="3647761" y="159908"/>
            <a:ext cx="7395049" cy="1025980"/>
          </a:xfrm>
        </p:spPr>
        <p:txBody>
          <a:bodyPr lIns="0" anchor="b" anchorCtr="1">
            <a:normAutofit/>
          </a:bodyPr>
          <a:lstStyle>
            <a:lvl1pPr marL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3600" b="1" kern="1200" cap="all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19" name="Content Placeholder 2"/>
          <p:cNvSpPr>
            <a:spLocks noGrp="1"/>
          </p:cNvSpPr>
          <p:nvPr>
            <p:ph idx="30" hasCustomPrompt="1"/>
          </p:nvPr>
        </p:nvSpPr>
        <p:spPr>
          <a:xfrm>
            <a:off x="880985" y="648708"/>
            <a:ext cx="2330874" cy="332623"/>
          </a:xfrm>
        </p:spPr>
        <p:txBody>
          <a:bodyPr wrap="square" lIns="0" tIns="0" rIns="0" bIns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400" b="0" kern="1200" cap="all" baseline="0" dirty="0" smtClean="0">
                <a:solidFill>
                  <a:schemeClr val="tx1"/>
                </a:solidFill>
                <a:latin typeface="Arial Narrow Bold" panose="020B0706020202030204" pitchFamily="34" charset="0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logo or icons here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5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9"/>
          <p:cNvSpPr txBox="1"/>
          <p:nvPr/>
        </p:nvSpPr>
        <p:spPr>
          <a:xfrm>
            <a:off x="4862147" y="3225095"/>
            <a:ext cx="4385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1DA2AA2-429F-44A3-8B4B-2F1B3950F5A7}" type="slidenum">
              <a:rPr lang="en-GB" sz="2000" smtClean="0">
                <a:solidFill>
                  <a:schemeClr val="bg1"/>
                </a:solidFill>
              </a:rPr>
              <a:pPr algn="ctr"/>
              <a:t>‹#›</a:t>
            </a:fld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206888" y="2379387"/>
            <a:ext cx="7421880" cy="594213"/>
          </a:xfrm>
        </p:spPr>
        <p:txBody>
          <a:bodyPr wrap="square" lIns="0" tIns="0" rIns="0" bIns="0" anchor="t" anchorCtr="0">
            <a:normAutofit/>
          </a:bodyPr>
          <a:lstStyle>
            <a:lvl1pPr marL="0"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n-GB" sz="4800" b="1" kern="1200" cap="none" baseline="0" dirty="0">
                <a:solidFill>
                  <a:srgbClr val="000000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20" hasCustomPrompt="1"/>
          </p:nvPr>
        </p:nvSpPr>
        <p:spPr>
          <a:xfrm>
            <a:off x="5590243" y="4671588"/>
            <a:ext cx="5038525" cy="216152"/>
          </a:xfrm>
        </p:spPr>
        <p:txBody>
          <a:bodyPr lIns="0" tIns="0" rIns="0" bIns="0"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800" b="0" kern="1200" cap="none" baseline="0" dirty="0" smtClean="0">
                <a:solidFill>
                  <a:srgbClr val="000000"/>
                </a:solidFill>
                <a:latin typeface="+mn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+ 00 000 000 000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21" hasCustomPrompt="1"/>
          </p:nvPr>
        </p:nvSpPr>
        <p:spPr>
          <a:xfrm>
            <a:off x="5590244" y="3532872"/>
            <a:ext cx="5038524" cy="448637"/>
          </a:xfrm>
        </p:spPr>
        <p:txBody>
          <a:bodyPr lIns="0" tIns="0" rIns="0" bIns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Name surname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22" hasCustomPrompt="1"/>
          </p:nvPr>
        </p:nvSpPr>
        <p:spPr>
          <a:xfrm>
            <a:off x="5590244" y="4888429"/>
            <a:ext cx="5020417" cy="290153"/>
          </a:xfrm>
        </p:spPr>
        <p:txBody>
          <a:bodyPr lIns="0" tIns="0" rIns="0" bIns="0"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800" b="0" kern="1200" cap="none" baseline="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name.surname@endava.com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23" hasCustomPrompt="1"/>
          </p:nvPr>
        </p:nvSpPr>
        <p:spPr>
          <a:xfrm>
            <a:off x="5590244" y="3981510"/>
            <a:ext cx="5038524" cy="210246"/>
          </a:xfrm>
        </p:spPr>
        <p:txBody>
          <a:bodyPr lIns="0" tIns="0" rIns="0" bIns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b="1" kern="1200" cap="all" baseline="0" dirty="0" smtClean="0">
                <a:solidFill>
                  <a:schemeClr val="tx1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>
              <a:buNone/>
              <a:defRPr sz="1600">
                <a:solidFill>
                  <a:srgbClr val="4A4E52"/>
                </a:solidFill>
              </a:defRPr>
            </a:lvl2pPr>
            <a:lvl3pPr marL="1257300" indent="-342900">
              <a:buClr>
                <a:srgbClr val="81ADB5"/>
              </a:buClr>
              <a:buFont typeface="Arial" panose="020B0604020202020204" pitchFamily="34" charset="0"/>
              <a:buChar char="•"/>
              <a:defRPr sz="1600">
                <a:solidFill>
                  <a:srgbClr val="4A4E52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500">
                <a:solidFill>
                  <a:srgbClr val="4A4E52"/>
                </a:solidFill>
              </a:defRPr>
            </a:lvl4pPr>
            <a:lvl5pPr>
              <a:defRPr>
                <a:solidFill>
                  <a:srgbClr val="4A4E52"/>
                </a:solidFill>
              </a:defRPr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Job title</a:t>
            </a:r>
          </a:p>
        </p:txBody>
      </p:sp>
    </p:spTree>
    <p:extLst>
      <p:ext uri="{BB962C8B-B14F-4D97-AF65-F5344CB8AC3E}">
        <p14:creationId xmlns:p14="http://schemas.microsoft.com/office/powerpoint/2010/main" val="416528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‹#›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54078-FBCE-4758-9F4C-1C7F785207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8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18" r:id="rId2"/>
    <p:sldLayoutId id="2147483715" r:id="rId3"/>
    <p:sldLayoutId id="2147483716" r:id="rId4"/>
    <p:sldLayoutId id="2147483717" r:id="rId5"/>
    <p:sldLayoutId id="2147483683" r:id="rId6"/>
    <p:sldLayoutId id="2147483714" r:id="rId7"/>
    <p:sldLayoutId id="2147483686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E411B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vnrepository.com/artifact/org.seleniumhq.selenium/selenium-jav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mailto:bosko.nikolic@endava.com" TargetMode="External"/><Relationship Id="rId2" Type="http://schemas.openxmlformats.org/officeDocument/2006/relationships/hyperlink" Target="mailto:jelena.pete@endava.com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4459" y="3404110"/>
            <a:ext cx="9308375" cy="1063387"/>
          </a:xfrm>
        </p:spPr>
        <p:txBody>
          <a:bodyPr>
            <a:normAutofit/>
          </a:bodyPr>
          <a:lstStyle/>
          <a:p>
            <a:r>
              <a:rPr lang="sr-Latn-RS"/>
              <a:t>TEST AUtomation</a:t>
            </a:r>
            <a:endParaRPr lang="en-GB">
              <a:solidFill>
                <a:srgbClr val="DE411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1417318" y="4467497"/>
            <a:ext cx="8994140" cy="104260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Jelena Pete,</a:t>
            </a:r>
            <a:r>
              <a:rPr lang="sr-Latn-RS" dirty="0"/>
              <a:t> endava</a:t>
            </a:r>
          </a:p>
          <a:p>
            <a:pPr marL="0" indent="0">
              <a:buNone/>
            </a:pPr>
            <a:r>
              <a:rPr lang="sr-Latn-RS" dirty="0"/>
              <a:t>Boško Nikolić, endava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921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/>
              <a:t>Selenium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24948" y="1879570"/>
            <a:ext cx="10551263" cy="4112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1800" dirty="0"/>
              <a:t>Alat za </a:t>
            </a:r>
            <a:r>
              <a:rPr lang="en-US" sz="1800" dirty="0" err="1"/>
              <a:t>automatizaciju</a:t>
            </a:r>
            <a:r>
              <a:rPr lang="en-US" sz="1800" dirty="0"/>
              <a:t> </a:t>
            </a:r>
            <a:r>
              <a:rPr lang="en-US" sz="1800" dirty="0" err="1"/>
              <a:t>funkcionalnih</a:t>
            </a:r>
            <a:r>
              <a:rPr lang="en-US" sz="1800" dirty="0"/>
              <a:t> UI </a:t>
            </a:r>
            <a:r>
              <a:rPr lang="en-US" sz="1800" dirty="0" err="1"/>
              <a:t>testova</a:t>
            </a:r>
            <a:endParaRPr lang="sr-Latn-RS" sz="18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800" dirty="0"/>
              <a:t>Prednosti i mane </a:t>
            </a:r>
            <a:r>
              <a:rPr lang="en-US" sz="1800" dirty="0"/>
              <a:t>- </a:t>
            </a:r>
            <a:r>
              <a:rPr lang="sr-Latn-RS" sz="1800" dirty="0"/>
              <a:t>cross-browser, multi-language, multi OS, open source</a:t>
            </a:r>
            <a:r>
              <a:rPr lang="en-US" sz="1800" dirty="0"/>
              <a:t>,</a:t>
            </a:r>
            <a:r>
              <a:rPr lang="sr-Latn-RS" sz="1800" dirty="0"/>
              <a:t> </a:t>
            </a:r>
            <a:r>
              <a:rPr lang="en-US" sz="1800" dirty="0" err="1"/>
              <a:t>samo</a:t>
            </a:r>
            <a:r>
              <a:rPr lang="sr-Latn-RS" sz="1800" dirty="0"/>
              <a:t> web apps, mobile </a:t>
            </a:r>
            <a:r>
              <a:rPr lang="en-US" sz="1800" dirty="0" err="1"/>
              <a:t>zahteva</a:t>
            </a:r>
            <a:r>
              <a:rPr lang="en-US" sz="1800" dirty="0"/>
              <a:t> </a:t>
            </a:r>
            <a:r>
              <a:rPr lang="en-US" sz="1800" dirty="0" err="1"/>
              <a:t>dodatne</a:t>
            </a:r>
            <a:r>
              <a:rPr lang="en-US" sz="1800" dirty="0"/>
              <a:t> </a:t>
            </a:r>
            <a:r>
              <a:rPr lang="en-US" sz="1800" dirty="0" err="1"/>
              <a:t>biblioteke</a:t>
            </a:r>
            <a:r>
              <a:rPr lang="en-US" sz="1800" dirty="0"/>
              <a:t> – </a:t>
            </a:r>
            <a:r>
              <a:rPr lang="sr-Latn-RS" sz="1800" dirty="0"/>
              <a:t>Appium</a:t>
            </a:r>
            <a:r>
              <a:rPr lang="en-US" sz="1800" dirty="0"/>
              <a:t>, ne </a:t>
            </a:r>
            <a:r>
              <a:rPr lang="en-US" sz="1800" dirty="0" err="1"/>
              <a:t>podr</a:t>
            </a:r>
            <a:r>
              <a:rPr lang="sr-Latn-RS" sz="1800" dirty="0"/>
              <a:t>žava api testiranje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800" dirty="0"/>
              <a:t>Selenium IDE</a:t>
            </a:r>
            <a:r>
              <a:rPr lang="en-US" sz="1800" dirty="0"/>
              <a:t> - </a:t>
            </a:r>
            <a:r>
              <a:rPr lang="sr-Latn-RS" sz="1800" dirty="0"/>
              <a:t>snimanje testova</a:t>
            </a:r>
            <a:endParaRPr lang="en-US" sz="18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800" dirty="0"/>
              <a:t>Selenium Web Driver</a:t>
            </a:r>
            <a:r>
              <a:rPr lang="en-US" sz="1800" dirty="0"/>
              <a:t> - </a:t>
            </a:r>
            <a:r>
              <a:rPr lang="en-US" sz="1800" dirty="0" err="1"/>
              <a:t>objektno</a:t>
            </a:r>
            <a:r>
              <a:rPr lang="en-US" sz="1800" dirty="0"/>
              <a:t> </a:t>
            </a:r>
            <a:r>
              <a:rPr lang="en-US" sz="1800" dirty="0" err="1"/>
              <a:t>orijentisni</a:t>
            </a:r>
            <a:r>
              <a:rPr lang="en-US" sz="1800" dirty="0"/>
              <a:t> API</a:t>
            </a:r>
            <a:endParaRPr lang="sr-Latn-RS" sz="18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800" dirty="0"/>
              <a:t>Selenium Grid (hub + nodes)</a:t>
            </a:r>
            <a:r>
              <a:rPr lang="en-US" sz="1800" dirty="0"/>
              <a:t> - </a:t>
            </a:r>
            <a:r>
              <a:rPr lang="en-US" sz="1800" dirty="0" err="1"/>
              <a:t>paralelno</a:t>
            </a:r>
            <a:r>
              <a:rPr lang="en-US" sz="1800" dirty="0"/>
              <a:t> </a:t>
            </a:r>
            <a:r>
              <a:rPr lang="en-US" sz="1800" dirty="0" err="1"/>
              <a:t>izvrsavanje</a:t>
            </a:r>
            <a:r>
              <a:rPr lang="en-US" sz="1800" dirty="0"/>
              <a:t> </a:t>
            </a:r>
            <a:r>
              <a:rPr lang="en-US" sz="1800" dirty="0" err="1"/>
              <a:t>testova</a:t>
            </a:r>
            <a:r>
              <a:rPr lang="en-US" sz="1800" dirty="0"/>
              <a:t> 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1800" dirty="0"/>
              <a:t>Poslednja stabilna </a:t>
            </a:r>
            <a:r>
              <a:rPr lang="en-US" sz="1800" dirty="0" err="1"/>
              <a:t>verzija</a:t>
            </a:r>
            <a:r>
              <a:rPr lang="en-US" sz="1800" dirty="0"/>
              <a:t> 4</a:t>
            </a:r>
            <a:r>
              <a:rPr lang="sr-Latn-RS" sz="1800" dirty="0"/>
              <a:t>.1.2</a:t>
            </a:r>
            <a:r>
              <a:rPr lang="en-US" sz="1800" dirty="0"/>
              <a:t> </a:t>
            </a:r>
            <a:r>
              <a:rPr lang="sr-Latn-RS" sz="1800" dirty="0"/>
              <a:t>(</a:t>
            </a:r>
            <a:r>
              <a:rPr lang="en-US" sz="1800" dirty="0" err="1"/>
              <a:t>iza</a:t>
            </a:r>
            <a:r>
              <a:rPr lang="sr-Latn-RS" sz="1800" dirty="0"/>
              <a:t>šla pre nekoliko meseci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3789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/>
              <a:t>Selenium</a:t>
            </a:r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58E001BE-DA25-43D0-910F-CFE7CEF90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28" y="2194005"/>
            <a:ext cx="7677717" cy="3577356"/>
          </a:xfrm>
          <a:prstGeom prst="rect">
            <a:avLst/>
          </a:prstGeom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E9DF225-70CE-4C5B-9B14-A32F64AC3256}"/>
              </a:ext>
            </a:extLst>
          </p:cNvPr>
          <p:cNvSpPr txBox="1">
            <a:spLocks/>
          </p:cNvSpPr>
          <p:nvPr/>
        </p:nvSpPr>
        <p:spPr>
          <a:xfrm>
            <a:off x="266549" y="1393283"/>
            <a:ext cx="11658901" cy="486287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/>
              <a:t>Arhitektura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1316775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 dirty="0"/>
              <a:t>SELENIUM</a:t>
            </a:r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3D1BA30-5487-4F59-882E-548C492C6245}"/>
              </a:ext>
            </a:extLst>
          </p:cNvPr>
          <p:cNvSpPr txBox="1">
            <a:spLocks/>
          </p:cNvSpPr>
          <p:nvPr/>
        </p:nvSpPr>
        <p:spPr>
          <a:xfrm>
            <a:off x="1032232" y="1313445"/>
            <a:ext cx="10346198" cy="5755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4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Preko</a:t>
            </a:r>
            <a:r>
              <a:rPr lang="en-US" sz="2200" dirty="0"/>
              <a:t> dependency-ja u pom.xml file-u, </a:t>
            </a:r>
            <a:r>
              <a:rPr lang="en-US" sz="2200" dirty="0" err="1"/>
              <a:t>ako</a:t>
            </a:r>
            <a:r>
              <a:rPr lang="en-US" sz="2200" dirty="0"/>
              <a:t> je maven </a:t>
            </a:r>
            <a:r>
              <a:rPr lang="en-US" sz="2200" dirty="0" err="1"/>
              <a:t>projekat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Preko</a:t>
            </a:r>
            <a:r>
              <a:rPr lang="en-US" sz="2200" dirty="0"/>
              <a:t> jar file-ova, </a:t>
            </a:r>
            <a:r>
              <a:rPr lang="en-US" sz="2200" dirty="0" err="1"/>
              <a:t>ako</a:t>
            </a:r>
            <a:r>
              <a:rPr lang="en-US" sz="2200" dirty="0"/>
              <a:t> </a:t>
            </a:r>
            <a:r>
              <a:rPr lang="en-US" sz="2200" dirty="0" err="1"/>
              <a:t>nije</a:t>
            </a:r>
            <a:r>
              <a:rPr lang="en-US" sz="2200" dirty="0"/>
              <a:t> maven </a:t>
            </a:r>
            <a:r>
              <a:rPr lang="en-US" sz="2200" dirty="0" err="1"/>
              <a:t>projekat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>
                <a:hlinkClick r:id="rId3"/>
              </a:rPr>
              <a:t>https://mvnrepository.com/artifact/org.seleniumhq.selenium/selenium-java</a:t>
            </a:r>
            <a:endParaRPr lang="en-US" sz="22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4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6F8A3-7DB0-4149-996A-3F36B655CD1A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/>
              <a:t>podešavanje</a:t>
            </a:r>
          </a:p>
        </p:txBody>
      </p:sp>
    </p:spTree>
    <p:extLst>
      <p:ext uri="{BB962C8B-B14F-4D97-AF65-F5344CB8AC3E}">
        <p14:creationId xmlns:p14="http://schemas.microsoft.com/office/powerpoint/2010/main" val="137777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 dirty="0"/>
              <a:t>SELENIUM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910E30-59A0-45F6-9EEA-94180C2F9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454" y="1977886"/>
            <a:ext cx="8887092" cy="4280845"/>
          </a:xfrm>
          <a:prstGeom prst="rect">
            <a:avLst/>
          </a:prstGeom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CA39D42-9F57-4437-AD75-22F84111DA3C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/>
              <a:t>podešavanje</a:t>
            </a:r>
          </a:p>
        </p:txBody>
      </p:sp>
    </p:spTree>
    <p:extLst>
      <p:ext uri="{BB962C8B-B14F-4D97-AF65-F5344CB8AC3E}">
        <p14:creationId xmlns:p14="http://schemas.microsoft.com/office/powerpoint/2010/main" val="1845355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 dirty="0"/>
              <a:t>SELENIUM</a:t>
            </a:r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3D1BA30-5487-4F59-882E-548C492C6245}"/>
              </a:ext>
            </a:extLst>
          </p:cNvPr>
          <p:cNvSpPr txBox="1">
            <a:spLocks/>
          </p:cNvSpPr>
          <p:nvPr/>
        </p:nvSpPr>
        <p:spPr>
          <a:xfrm>
            <a:off x="1032232" y="1313445"/>
            <a:ext cx="10346198" cy="8104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4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Programski</a:t>
            </a:r>
            <a:r>
              <a:rPr lang="en-US" sz="2200" dirty="0"/>
              <a:t> interface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Objektno</a:t>
            </a:r>
            <a:r>
              <a:rPr lang="en-US" sz="2200" dirty="0"/>
              <a:t> </a:t>
            </a:r>
            <a:r>
              <a:rPr lang="en-US" sz="2200" dirty="0" err="1"/>
              <a:t>orijentisani</a:t>
            </a:r>
            <a:r>
              <a:rPr lang="en-US" sz="2200" dirty="0"/>
              <a:t> API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Preko</a:t>
            </a:r>
            <a:r>
              <a:rPr lang="en-US" sz="2200" dirty="0"/>
              <a:t> </a:t>
            </a:r>
            <a:r>
              <a:rPr lang="en-US" sz="2200" dirty="0" err="1"/>
              <a:t>njega</a:t>
            </a:r>
            <a:r>
              <a:rPr lang="en-US" sz="2200" dirty="0"/>
              <a:t> se </a:t>
            </a:r>
            <a:r>
              <a:rPr lang="en-US" sz="2200" dirty="0" err="1"/>
              <a:t>ostvaruje</a:t>
            </a:r>
            <a:r>
              <a:rPr lang="en-US" sz="2200" dirty="0"/>
              <a:t> </a:t>
            </a:r>
            <a:r>
              <a:rPr lang="en-US" sz="2200" dirty="0" err="1"/>
              <a:t>komunikacija</a:t>
            </a:r>
            <a:r>
              <a:rPr lang="en-US" sz="2200" dirty="0"/>
              <a:t> </a:t>
            </a:r>
            <a:r>
              <a:rPr lang="en-US" sz="2200" dirty="0" err="1"/>
              <a:t>izme</a:t>
            </a:r>
            <a:r>
              <a:rPr lang="sr-Latn-RS" sz="2200" dirty="0"/>
              <a:t>đu </a:t>
            </a:r>
            <a:r>
              <a:rPr lang="en-US" sz="2200" dirty="0" err="1"/>
              <a:t>testnog</a:t>
            </a:r>
            <a:r>
              <a:rPr lang="en-US" sz="2200" dirty="0"/>
              <a:t> </a:t>
            </a:r>
            <a:r>
              <a:rPr lang="en-US" sz="2200" dirty="0" err="1"/>
              <a:t>koda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browsera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Svaki</a:t>
            </a:r>
            <a:r>
              <a:rPr lang="en-US" sz="2200" dirty="0"/>
              <a:t> browser </a:t>
            </a:r>
            <a:r>
              <a:rPr lang="en-US" sz="2200" dirty="0" err="1"/>
              <a:t>ima</a:t>
            </a:r>
            <a:r>
              <a:rPr lang="en-US" sz="2200" dirty="0"/>
              <a:t> </a:t>
            </a:r>
            <a:r>
              <a:rPr lang="en-US" sz="2200" dirty="0" err="1"/>
              <a:t>svoj</a:t>
            </a:r>
            <a:r>
              <a:rPr lang="en-US" sz="2200" dirty="0"/>
              <a:t> driver </a:t>
            </a:r>
            <a:r>
              <a:rPr lang="en-US" sz="2200" dirty="0" err="1"/>
              <a:t>ChromeDriver</a:t>
            </a:r>
            <a:r>
              <a:rPr lang="en-US" sz="2200" dirty="0"/>
              <a:t>, </a:t>
            </a:r>
            <a:r>
              <a:rPr lang="en-US" sz="2200" dirty="0" err="1"/>
              <a:t>GeckoDriver</a:t>
            </a:r>
            <a:r>
              <a:rPr lang="en-US" sz="2200" dirty="0"/>
              <a:t>(Firefox), </a:t>
            </a:r>
            <a:r>
              <a:rPr lang="en-US" sz="2200" dirty="0" err="1"/>
              <a:t>EdgeDriver</a:t>
            </a:r>
            <a:r>
              <a:rPr lang="en-US" sz="2200" dirty="0"/>
              <a:t>…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Otprilike</a:t>
            </a:r>
            <a:r>
              <a:rPr lang="en-US" sz="2200" dirty="0"/>
              <a:t> 1 </a:t>
            </a:r>
            <a:r>
              <a:rPr lang="en-US" sz="2200" dirty="0" err="1"/>
              <a:t>verzija</a:t>
            </a:r>
            <a:r>
              <a:rPr lang="en-US" sz="2200" dirty="0"/>
              <a:t> driver-a </a:t>
            </a:r>
            <a:r>
              <a:rPr lang="en-US" sz="2200" dirty="0" err="1"/>
              <a:t>podr</a:t>
            </a:r>
            <a:r>
              <a:rPr lang="sr-Latn-RS" sz="2200" dirty="0"/>
              <a:t>ž</a:t>
            </a:r>
            <a:r>
              <a:rPr lang="en-US" sz="2200" dirty="0"/>
              <a:t>ava 4-5 </a:t>
            </a:r>
            <a:r>
              <a:rPr lang="en-US" sz="2200" dirty="0" err="1"/>
              <a:t>verzija</a:t>
            </a:r>
            <a:r>
              <a:rPr lang="en-US" sz="2200" dirty="0"/>
              <a:t> browser-a</a:t>
            </a:r>
            <a:br>
              <a:rPr lang="sr-Latn-RS" sz="2200" dirty="0"/>
            </a:br>
            <a:endParaRPr lang="en-US" sz="2200" dirty="0">
              <a:solidFill>
                <a:srgbClr val="FF0000"/>
              </a:solidFill>
            </a:endParaRP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4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4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6F8A3-7DB0-4149-996A-3F36B655CD1A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WEB Driver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9642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 dirty="0"/>
              <a:t>SELENIUM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6F8A3-7DB0-4149-996A-3F36B655CD1A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WEB Driver</a:t>
            </a:r>
            <a:endParaRPr lang="sr-Latn-R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4D8688-E969-44D8-93C0-32D8B1FC8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538" y="2411692"/>
            <a:ext cx="9087873" cy="37875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19C6C28-400D-4783-8098-0C6948E14B55}"/>
              </a:ext>
            </a:extLst>
          </p:cNvPr>
          <p:cNvSpPr txBox="1"/>
          <p:nvPr/>
        </p:nvSpPr>
        <p:spPr>
          <a:xfrm>
            <a:off x="1262269" y="1992652"/>
            <a:ext cx="92930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r-Latn-RS" sz="1800" dirty="0">
                <a:solidFill>
                  <a:srgbClr val="FF0000"/>
                </a:solidFill>
              </a:rPr>
              <a:t>https://mvnrepository.com/artifact/io.github.bonigarcia/webdrivermanager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034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 dirty="0"/>
              <a:t>SELENIUM</a:t>
            </a:r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3D1BA30-5487-4F59-882E-548C492C6245}"/>
              </a:ext>
            </a:extLst>
          </p:cNvPr>
          <p:cNvSpPr txBox="1">
            <a:spLocks/>
          </p:cNvSpPr>
          <p:nvPr/>
        </p:nvSpPr>
        <p:spPr>
          <a:xfrm>
            <a:off x="1032232" y="1313445"/>
            <a:ext cx="10346198" cy="80407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4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Chrome:</a:t>
            </a:r>
            <a:br>
              <a:rPr lang="en-US" sz="2200" dirty="0"/>
            </a:br>
            <a:r>
              <a:rPr lang="en-US" sz="2200" dirty="0" err="1">
                <a:solidFill>
                  <a:srgbClr val="00B050"/>
                </a:solidFill>
              </a:rPr>
              <a:t>WebDriverManager.chromedriver</a:t>
            </a:r>
            <a:r>
              <a:rPr lang="en-US" sz="2200" dirty="0">
                <a:solidFill>
                  <a:srgbClr val="00B050"/>
                </a:solidFill>
              </a:rPr>
              <a:t>().setup();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dirty="0">
                <a:solidFill>
                  <a:srgbClr val="00B050"/>
                </a:solidFill>
              </a:rPr>
              <a:t>    WebDriver driver = new </a:t>
            </a:r>
            <a:r>
              <a:rPr lang="en-US" sz="2200" dirty="0" err="1">
                <a:solidFill>
                  <a:srgbClr val="00B050"/>
                </a:solidFill>
              </a:rPr>
              <a:t>ChromeDriver</a:t>
            </a:r>
            <a:r>
              <a:rPr lang="en-US" sz="2200" dirty="0">
                <a:solidFill>
                  <a:srgbClr val="00B050"/>
                </a:solidFill>
              </a:rPr>
              <a:t>()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Firefeox</a:t>
            </a:r>
            <a:r>
              <a:rPr lang="en-US" sz="2200" dirty="0"/>
              <a:t>:</a:t>
            </a:r>
            <a:br>
              <a:rPr lang="en-US" sz="2200" dirty="0"/>
            </a:br>
            <a:r>
              <a:rPr lang="en-US" sz="2200" dirty="0" err="1">
                <a:solidFill>
                  <a:srgbClr val="00B0F0"/>
                </a:solidFill>
              </a:rPr>
              <a:t>WebDriverManager.firefoxdriver</a:t>
            </a:r>
            <a:r>
              <a:rPr lang="en-US" sz="2200" dirty="0">
                <a:solidFill>
                  <a:srgbClr val="00B0F0"/>
                </a:solidFill>
              </a:rPr>
              <a:t>().setup();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dirty="0">
                <a:solidFill>
                  <a:srgbClr val="00B0F0"/>
                </a:solidFill>
              </a:rPr>
              <a:t>    WebDriver driver = new </a:t>
            </a:r>
            <a:r>
              <a:rPr lang="en-US" sz="2200" dirty="0" err="1">
                <a:solidFill>
                  <a:srgbClr val="00B0F0"/>
                </a:solidFill>
              </a:rPr>
              <a:t>FirefoxDriver</a:t>
            </a:r>
            <a:r>
              <a:rPr lang="en-US" sz="2200" dirty="0">
                <a:solidFill>
                  <a:srgbClr val="00B0F0"/>
                </a:solidFill>
              </a:rPr>
              <a:t>()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4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4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6F8A3-7DB0-4149-996A-3F36B655CD1A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WEB Driver</a:t>
            </a:r>
            <a:r>
              <a:rPr lang="sr-Latn-RS" dirty="0"/>
              <a:t> – definisanje</a:t>
            </a:r>
          </a:p>
        </p:txBody>
      </p:sp>
    </p:spTree>
    <p:extLst>
      <p:ext uri="{BB962C8B-B14F-4D97-AF65-F5344CB8AC3E}">
        <p14:creationId xmlns:p14="http://schemas.microsoft.com/office/powerpoint/2010/main" val="30923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 dirty="0"/>
              <a:t>SELENIUM</a:t>
            </a:r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3D1BA30-5487-4F59-882E-548C492C6245}"/>
              </a:ext>
            </a:extLst>
          </p:cNvPr>
          <p:cNvSpPr txBox="1">
            <a:spLocks/>
          </p:cNvSpPr>
          <p:nvPr/>
        </p:nvSpPr>
        <p:spPr>
          <a:xfrm>
            <a:off x="1032232" y="1313445"/>
            <a:ext cx="10346198" cy="7427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4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>
                <a:solidFill>
                  <a:srgbClr val="00B0F0"/>
                </a:solidFill>
              </a:rPr>
              <a:t>get</a:t>
            </a:r>
            <a:r>
              <a:rPr lang="en-US" sz="2200" dirty="0">
                <a:solidFill>
                  <a:srgbClr val="00B0F0"/>
                </a:solidFill>
              </a:rPr>
              <a:t>(</a:t>
            </a:r>
            <a:r>
              <a:rPr lang="sr-Latn-RS" sz="2200" dirty="0">
                <a:solidFill>
                  <a:srgbClr val="00B050"/>
                </a:solidFill>
              </a:rPr>
              <a:t>String url</a:t>
            </a:r>
            <a:r>
              <a:rPr lang="en-US" sz="2200" dirty="0">
                <a:solidFill>
                  <a:srgbClr val="00B0F0"/>
                </a:solidFill>
              </a:rPr>
              <a:t>) </a:t>
            </a:r>
            <a:r>
              <a:rPr lang="en-US" sz="2200" dirty="0"/>
              <a:t>- </a:t>
            </a:r>
            <a:r>
              <a:rPr lang="en-US" sz="2200" dirty="0" err="1"/>
              <a:t>vodi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prosledjeni</a:t>
            </a:r>
            <a:r>
              <a:rPr lang="en-US" sz="2200" dirty="0"/>
              <a:t> URL 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>
                <a:solidFill>
                  <a:srgbClr val="00B0F0"/>
                </a:solidFill>
              </a:rPr>
              <a:t>close() </a:t>
            </a:r>
            <a:r>
              <a:rPr lang="en-US" sz="2200" dirty="0"/>
              <a:t>- </a:t>
            </a:r>
            <a:r>
              <a:rPr lang="en-US" sz="2200" dirty="0" err="1"/>
              <a:t>zatvara</a:t>
            </a:r>
            <a:r>
              <a:rPr lang="en-US" sz="2200" dirty="0"/>
              <a:t> </a:t>
            </a:r>
            <a:r>
              <a:rPr lang="en-US" sz="2200" dirty="0" err="1"/>
              <a:t>trenutno</a:t>
            </a:r>
            <a:r>
              <a:rPr lang="en-US" sz="2200" dirty="0"/>
              <a:t> </a:t>
            </a:r>
            <a:r>
              <a:rPr lang="en-US" sz="2200" dirty="0" err="1"/>
              <a:t>otvorenu</a:t>
            </a:r>
            <a:r>
              <a:rPr lang="en-US" sz="2200" dirty="0"/>
              <a:t> </a:t>
            </a:r>
            <a:r>
              <a:rPr lang="en-US" sz="2200" dirty="0" err="1"/>
              <a:t>stranicu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>
                <a:solidFill>
                  <a:srgbClr val="00B0F0"/>
                </a:solidFill>
              </a:rPr>
              <a:t>quit() </a:t>
            </a:r>
            <a:r>
              <a:rPr lang="en-US" sz="2200" dirty="0"/>
              <a:t>– </a:t>
            </a:r>
            <a:r>
              <a:rPr lang="en-US" sz="2200" dirty="0" err="1"/>
              <a:t>zatvara</a:t>
            </a:r>
            <a:r>
              <a:rPr lang="en-US" sz="2200" dirty="0"/>
              <a:t> browser</a:t>
            </a:r>
            <a:r>
              <a:rPr lang="en-US" sz="2200" dirty="0">
                <a:solidFill>
                  <a:srgbClr val="00B0F0"/>
                </a:solidFill>
              </a:rPr>
              <a:t> 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>
                <a:solidFill>
                  <a:srgbClr val="00B0F0"/>
                </a:solidFill>
              </a:rPr>
              <a:t>getCurrentURL</a:t>
            </a:r>
            <a:r>
              <a:rPr lang="en-US" sz="2200" dirty="0">
                <a:solidFill>
                  <a:srgbClr val="00B0F0"/>
                </a:solidFill>
              </a:rPr>
              <a:t>() </a:t>
            </a:r>
            <a:r>
              <a:rPr lang="en-US" sz="2200" dirty="0"/>
              <a:t>– </a:t>
            </a:r>
            <a:r>
              <a:rPr lang="en-US" sz="2200" dirty="0" err="1"/>
              <a:t>vra</a:t>
            </a:r>
            <a:r>
              <a:rPr lang="sr-Latn-RS" sz="2200" dirty="0"/>
              <a:t>ća url stranice</a:t>
            </a:r>
            <a:endParaRPr lang="en-US" sz="2200" dirty="0">
              <a:solidFill>
                <a:srgbClr val="00B0F0"/>
              </a:solidFill>
            </a:endParaRP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>
                <a:solidFill>
                  <a:srgbClr val="00B0F0"/>
                </a:solidFill>
              </a:rPr>
              <a:t>findElement</a:t>
            </a:r>
            <a:r>
              <a:rPr lang="en-US" sz="2200" dirty="0">
                <a:solidFill>
                  <a:srgbClr val="00B0F0"/>
                </a:solidFill>
              </a:rPr>
              <a:t>(</a:t>
            </a:r>
            <a:r>
              <a:rPr lang="sr-Latn-RS" sz="2200" dirty="0">
                <a:solidFill>
                  <a:srgbClr val="00B050"/>
                </a:solidFill>
              </a:rPr>
              <a:t>By webElement</a:t>
            </a:r>
            <a:r>
              <a:rPr lang="en-US" sz="2200" dirty="0">
                <a:solidFill>
                  <a:srgbClr val="00B0F0"/>
                </a:solidFill>
              </a:rPr>
              <a:t>)</a:t>
            </a:r>
            <a:r>
              <a:rPr lang="sr-Latn-RS" sz="2200" dirty="0">
                <a:solidFill>
                  <a:srgbClr val="00B0F0"/>
                </a:solidFill>
              </a:rPr>
              <a:t> </a:t>
            </a:r>
            <a:r>
              <a:rPr lang="sr-Latn-RS" sz="2200" dirty="0"/>
              <a:t>– vraća ui element</a:t>
            </a:r>
            <a:endParaRPr lang="en-US" sz="2200" dirty="0">
              <a:solidFill>
                <a:srgbClr val="00B0F0"/>
              </a:solidFill>
            </a:endParaRP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4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4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6F8A3-7DB0-4149-996A-3F36B655CD1A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WEB Driver</a:t>
            </a:r>
            <a:r>
              <a:rPr lang="sr-Latn-RS" dirty="0"/>
              <a:t> – neke metode</a:t>
            </a:r>
          </a:p>
        </p:txBody>
      </p:sp>
    </p:spTree>
    <p:extLst>
      <p:ext uri="{BB962C8B-B14F-4D97-AF65-F5344CB8AC3E}">
        <p14:creationId xmlns:p14="http://schemas.microsoft.com/office/powerpoint/2010/main" val="225682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257" y="4621996"/>
            <a:ext cx="10958743" cy="1063387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DE411B"/>
                </a:solidFill>
              </a:rPr>
              <a:t>3</a:t>
            </a:r>
            <a:r>
              <a:rPr lang="sr-Latn-RS" sz="4000" dirty="0">
                <a:solidFill>
                  <a:srgbClr val="DE411B"/>
                </a:solidFill>
              </a:rPr>
              <a:t>.</a:t>
            </a:r>
            <a:r>
              <a:rPr lang="sr-Latn-RS" sz="4000" dirty="0"/>
              <a:t> </a:t>
            </a:r>
            <a:r>
              <a:rPr lang="pl-PL" sz="4000" dirty="0"/>
              <a:t>STRUKTURA WEB STRANICE I DOM MODEL</a:t>
            </a:r>
            <a:br>
              <a:rPr lang="sr-Latn-RS" sz="4400" dirty="0"/>
            </a:br>
            <a:endParaRPr lang="en-GB" sz="4400" dirty="0">
              <a:solidFill>
                <a:srgbClr val="DE41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268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pl-PL"/>
              <a:t>STRUKTURA WEB STRANICE I DOM MODEL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922901" y="1803223"/>
            <a:ext cx="10346198" cy="2731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Pri učitavanju web stranice, web browser kreira Document Object Model stranice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DOM je objektni model za HTML, XHTML i XML. 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HTML DOM je API, tj. programski interfejs za JavaScript koji može da menja HTML elemente, atribute, CSS stilove i reaguje na HTML events. </a:t>
            </a:r>
          </a:p>
        </p:txBody>
      </p:sp>
    </p:spTree>
    <p:extLst>
      <p:ext uri="{BB962C8B-B14F-4D97-AF65-F5344CB8AC3E}">
        <p14:creationId xmlns:p14="http://schemas.microsoft.com/office/powerpoint/2010/main" val="202064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/>
              <a:t>Sadržaj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1333323"/>
            <a:ext cx="10560423" cy="5760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Uvod</a:t>
            </a:r>
            <a:r>
              <a:rPr lang="en-US" sz="2200" dirty="0"/>
              <a:t> u </a:t>
            </a:r>
            <a:r>
              <a:rPr lang="en-US" sz="2200" dirty="0" err="1"/>
              <a:t>automatsko</a:t>
            </a:r>
            <a:r>
              <a:rPr lang="en-US" sz="2200" dirty="0"/>
              <a:t> </a:t>
            </a:r>
            <a:r>
              <a:rPr lang="en-US" sz="2200" dirty="0" err="1"/>
              <a:t>testiranje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Alati</a:t>
            </a:r>
            <a:r>
              <a:rPr lang="en-US" sz="2200" dirty="0"/>
              <a:t> za </a:t>
            </a:r>
            <a:r>
              <a:rPr lang="en-US" sz="2200" dirty="0" err="1"/>
              <a:t>automatsko</a:t>
            </a:r>
            <a:r>
              <a:rPr lang="en-US" sz="2200" dirty="0"/>
              <a:t> </a:t>
            </a:r>
            <a:r>
              <a:rPr lang="en-US" sz="2200" dirty="0" err="1"/>
              <a:t>testiranje</a:t>
            </a:r>
            <a:r>
              <a:rPr lang="en-US" sz="2200" dirty="0"/>
              <a:t> - Selenium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Struktura</a:t>
            </a:r>
            <a:r>
              <a:rPr lang="en-US" sz="2200" dirty="0"/>
              <a:t> web </a:t>
            </a:r>
            <a:r>
              <a:rPr lang="en-US" sz="2200" dirty="0" err="1"/>
              <a:t>stranice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DOM model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Lociranje</a:t>
            </a:r>
            <a:r>
              <a:rPr lang="en-US" sz="2200" dirty="0"/>
              <a:t> </a:t>
            </a:r>
            <a:r>
              <a:rPr lang="en-US" sz="2200" dirty="0" err="1"/>
              <a:t>elemenata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Problemi</a:t>
            </a:r>
            <a:r>
              <a:rPr lang="en-US" sz="2200" dirty="0"/>
              <a:t> </a:t>
            </a:r>
            <a:r>
              <a:rPr lang="en-US" sz="2200" dirty="0" err="1"/>
              <a:t>pri</a:t>
            </a:r>
            <a:r>
              <a:rPr lang="en-US" sz="2200" dirty="0"/>
              <a:t> </a:t>
            </a:r>
            <a:r>
              <a:rPr lang="en-US" sz="2200" dirty="0" err="1"/>
              <a:t>lociranju</a:t>
            </a:r>
            <a:r>
              <a:rPr lang="en-US" sz="2200" dirty="0"/>
              <a:t> </a:t>
            </a:r>
            <a:r>
              <a:rPr lang="en-US" sz="2200" dirty="0" err="1"/>
              <a:t>elemenata</a:t>
            </a:r>
            <a:r>
              <a:rPr lang="en-US" sz="2200" dirty="0"/>
              <a:t> - wait </a:t>
            </a:r>
            <a:r>
              <a:rPr lang="en-US" sz="2200" dirty="0" err="1"/>
              <a:t>komande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Test automation design pattern - Page Object Model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7349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pl-PL"/>
              <a:t>STRUKTURA WEB STRANICE I DOM MODEL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922901" y="1803223"/>
            <a:ext cx="10346198" cy="3536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HTML DOM definiše: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sr-Latn-RS" sz="2200" dirty="0"/>
              <a:t>	- HTML element obje</a:t>
            </a:r>
            <a:r>
              <a:rPr lang="en-US" sz="2200" dirty="0" err="1"/>
              <a:t>cts</a:t>
            </a:r>
            <a:endParaRPr lang="sr-Latn-RS" sz="22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sr-Latn-RS" sz="2200" dirty="0"/>
              <a:t>	- HTML element properties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sr-Latn-RS" sz="2200" dirty="0"/>
              <a:t>	- HTML element methods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sr-Latn-RS" sz="2200" dirty="0"/>
              <a:t>	- HTML element events</a:t>
            </a:r>
          </a:p>
        </p:txBody>
      </p:sp>
    </p:spTree>
    <p:extLst>
      <p:ext uri="{BB962C8B-B14F-4D97-AF65-F5344CB8AC3E}">
        <p14:creationId xmlns:p14="http://schemas.microsoft.com/office/powerpoint/2010/main" val="39341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pl-PL"/>
              <a:t>HTML DOM MODEL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E45E51-CCE4-4DE5-90BB-9234C6B23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633" y="1566245"/>
            <a:ext cx="8612734" cy="372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080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257" y="4621996"/>
            <a:ext cx="10958743" cy="1063387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DE411B"/>
                </a:solidFill>
              </a:rPr>
              <a:t>4</a:t>
            </a:r>
            <a:r>
              <a:rPr lang="sr-Latn-RS" sz="4000" dirty="0">
                <a:solidFill>
                  <a:srgbClr val="DE411B"/>
                </a:solidFill>
              </a:rPr>
              <a:t>.</a:t>
            </a:r>
            <a:r>
              <a:rPr lang="sr-Latn-RS" sz="4000" dirty="0"/>
              <a:t> </a:t>
            </a:r>
            <a:r>
              <a:rPr lang="en-US" sz="4000" dirty="0" err="1"/>
              <a:t>Lociranje</a:t>
            </a:r>
            <a:r>
              <a:rPr lang="en-US" sz="4000" dirty="0"/>
              <a:t> web </a:t>
            </a:r>
            <a:r>
              <a:rPr lang="en-US" sz="4000" dirty="0" err="1"/>
              <a:t>elemenata</a:t>
            </a:r>
            <a:br>
              <a:rPr lang="sr-Latn-RS" sz="4400" dirty="0"/>
            </a:br>
            <a:endParaRPr lang="en-GB" sz="4400" dirty="0">
              <a:solidFill>
                <a:srgbClr val="DE41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78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Lociranje</a:t>
            </a:r>
            <a:r>
              <a:rPr lang="en-US" dirty="0"/>
              <a:t> web </a:t>
            </a:r>
            <a:r>
              <a:rPr lang="en-US" dirty="0" err="1"/>
              <a:t>elemenatA</a:t>
            </a:r>
            <a:endParaRPr lang="en-US" dirty="0"/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D23EEC-B9E4-446B-9BD7-6364F2B0E8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704" y="1364669"/>
            <a:ext cx="6394946" cy="4786396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A2DA2871-9F8B-4B25-8296-0F53A17513B4}"/>
              </a:ext>
            </a:extLst>
          </p:cNvPr>
          <p:cNvSpPr txBox="1">
            <a:spLocks/>
          </p:cNvSpPr>
          <p:nvPr/>
        </p:nvSpPr>
        <p:spPr>
          <a:xfrm>
            <a:off x="922901" y="1803223"/>
            <a:ext cx="4434290" cy="3918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lvl="1" indent="-342900">
              <a:lnSpc>
                <a:spcPct val="200000"/>
              </a:lnSpc>
              <a:buClr>
                <a:srgbClr val="DF411C"/>
              </a:buClr>
            </a:pPr>
            <a:r>
              <a:rPr lang="en-US" sz="2000" dirty="0"/>
              <a:t>ID</a:t>
            </a:r>
          </a:p>
          <a:p>
            <a:pPr marL="628650" lvl="1" indent="-342900">
              <a:lnSpc>
                <a:spcPct val="200000"/>
              </a:lnSpc>
              <a:buClr>
                <a:srgbClr val="DF411C"/>
              </a:buClr>
            </a:pPr>
            <a:r>
              <a:rPr lang="en-US" sz="2000" dirty="0"/>
              <a:t>Name</a:t>
            </a:r>
          </a:p>
          <a:p>
            <a:pPr marL="628650" lvl="1" indent="-342900">
              <a:lnSpc>
                <a:spcPct val="200000"/>
              </a:lnSpc>
              <a:buClr>
                <a:srgbClr val="DF411C"/>
              </a:buClr>
            </a:pPr>
            <a:r>
              <a:rPr lang="en-US" sz="2000" dirty="0" err="1"/>
              <a:t>Classname</a:t>
            </a:r>
            <a:endParaRPr lang="en-US" sz="2000" dirty="0"/>
          </a:p>
          <a:p>
            <a:pPr marL="628650" lvl="1" indent="-342900">
              <a:lnSpc>
                <a:spcPct val="200000"/>
              </a:lnSpc>
              <a:buClr>
                <a:srgbClr val="DF411C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Link text, Partial link text</a:t>
            </a:r>
          </a:p>
          <a:p>
            <a:pPr marL="628650" lvl="1" indent="-342900">
              <a:lnSpc>
                <a:spcPct val="200000"/>
              </a:lnSpc>
              <a:buClr>
                <a:srgbClr val="DF411C"/>
              </a:buClr>
              <a:buFont typeface="Arial" panose="020B0604020202020204" pitchFamily="34" charset="0"/>
              <a:buChar char="•"/>
            </a:pPr>
            <a:r>
              <a:rPr lang="en-US" sz="2000" dirty="0" err="1"/>
              <a:t>Xpath</a:t>
            </a:r>
            <a:endParaRPr lang="en-US" sz="2000" dirty="0"/>
          </a:p>
          <a:p>
            <a:pPr marL="628650" lvl="1" indent="-342900">
              <a:lnSpc>
                <a:spcPct val="200000"/>
              </a:lnSpc>
              <a:buClr>
                <a:srgbClr val="DF411C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CSS</a:t>
            </a:r>
            <a:endParaRPr lang="en-US" sz="2000" i="1" dirty="0">
              <a:solidFill>
                <a:srgbClr val="00B050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357FA4F8-78D8-419A-A31E-FD5373AB17EF}"/>
              </a:ext>
            </a:extLst>
          </p:cNvPr>
          <p:cNvSpPr txBox="1">
            <a:spLocks/>
          </p:cNvSpPr>
          <p:nvPr/>
        </p:nvSpPr>
        <p:spPr>
          <a:xfrm>
            <a:off x="266549" y="1417905"/>
            <a:ext cx="11658901" cy="437043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err="1"/>
              <a:t>Lokatori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33062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Lociranje</a:t>
            </a:r>
            <a:r>
              <a:rPr lang="en-US" dirty="0"/>
              <a:t> web </a:t>
            </a:r>
            <a:r>
              <a:rPr lang="en-US" dirty="0" err="1"/>
              <a:t>elemenatA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922901" y="1803223"/>
            <a:ext cx="10346198" cy="3918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 err="1"/>
              <a:t>Apsolutni</a:t>
            </a:r>
            <a:r>
              <a:rPr lang="en-US" sz="2000" dirty="0"/>
              <a:t>   - html/body/div/div/div[2]/div[2]/form/div/input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 err="1"/>
              <a:t>Relativni</a:t>
            </a:r>
            <a:r>
              <a:rPr lang="en-US" sz="2000" dirty="0"/>
              <a:t>    - //</a:t>
            </a:r>
            <a:r>
              <a:rPr lang="en-US" sz="2000" dirty="0" err="1">
                <a:solidFill>
                  <a:srgbClr val="C00000"/>
                </a:solidFill>
              </a:rPr>
              <a:t>tagname</a:t>
            </a:r>
            <a:r>
              <a:rPr lang="en-US" sz="2000" dirty="0"/>
              <a:t>[@</a:t>
            </a:r>
            <a:r>
              <a:rPr lang="en-US" sz="2000" dirty="0">
                <a:solidFill>
                  <a:srgbClr val="00B050"/>
                </a:solidFill>
              </a:rPr>
              <a:t>attribute</a:t>
            </a:r>
            <a:r>
              <a:rPr lang="en-US" sz="2000" dirty="0"/>
              <a:t>='</a:t>
            </a:r>
            <a:r>
              <a:rPr lang="en-US" sz="2000" dirty="0">
                <a:solidFill>
                  <a:srgbClr val="0070C0"/>
                </a:solidFill>
              </a:rPr>
              <a:t>value</a:t>
            </a:r>
            <a:r>
              <a:rPr lang="en-US" sz="2000" dirty="0"/>
              <a:t>’]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 err="1"/>
              <a:t>Mogu</a:t>
            </a:r>
            <a:r>
              <a:rPr lang="sr-Latn-RS" sz="2000" dirty="0"/>
              <a:t>ća pretraga u oba smera</a:t>
            </a:r>
            <a:endParaRPr lang="en-US" sz="20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 err="1"/>
              <a:t>Prihvata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XML </a:t>
            </a:r>
            <a:r>
              <a:rPr lang="en-US" sz="2000" dirty="0" err="1"/>
              <a:t>funkcije</a:t>
            </a:r>
            <a:r>
              <a:rPr lang="en-US" sz="2000" dirty="0"/>
              <a:t> (text(), contains() …)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/>
              <a:t>Ne</a:t>
            </a:r>
            <a:r>
              <a:rPr lang="sr-Latn-RS" sz="2000" dirty="0"/>
              <a:t>što sporiji od ostalih lokatora</a:t>
            </a:r>
            <a:endParaRPr lang="en-US" sz="200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AE48336-ABD6-4A3F-863D-1A870C06AF67}"/>
              </a:ext>
            </a:extLst>
          </p:cNvPr>
          <p:cNvSpPr txBox="1">
            <a:spLocks/>
          </p:cNvSpPr>
          <p:nvPr/>
        </p:nvSpPr>
        <p:spPr>
          <a:xfrm>
            <a:off x="266549" y="1417905"/>
            <a:ext cx="11658901" cy="437043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sz="2800" dirty="0"/>
              <a:t>XPATH</a:t>
            </a:r>
            <a:r>
              <a:rPr lang="en-US" sz="2800" dirty="0"/>
              <a:t> (XML Path)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392214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Lociranje</a:t>
            </a:r>
            <a:r>
              <a:rPr lang="en-US" dirty="0"/>
              <a:t> web </a:t>
            </a:r>
            <a:r>
              <a:rPr lang="en-US" dirty="0" err="1"/>
              <a:t>elemenatA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922901" y="1803223"/>
            <a:ext cx="10346198" cy="5760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Opšti oblik - </a:t>
            </a:r>
            <a:r>
              <a:rPr lang="en-US" sz="2200" dirty="0" err="1">
                <a:solidFill>
                  <a:srgbClr val="C00000"/>
                </a:solidFill>
              </a:rPr>
              <a:t>tagname</a:t>
            </a:r>
            <a:r>
              <a:rPr lang="en-US" sz="2200" dirty="0"/>
              <a:t>[</a:t>
            </a:r>
            <a:r>
              <a:rPr lang="en-US" sz="2200" dirty="0">
                <a:solidFill>
                  <a:srgbClr val="00B050"/>
                </a:solidFill>
              </a:rPr>
              <a:t>attribute</a:t>
            </a:r>
            <a:r>
              <a:rPr lang="en-US" sz="2200" dirty="0"/>
              <a:t>=‘</a:t>
            </a:r>
            <a:r>
              <a:rPr lang="en-US" sz="2200" dirty="0">
                <a:solidFill>
                  <a:srgbClr val="0070C0"/>
                </a:solidFill>
              </a:rPr>
              <a:t>value</a:t>
            </a:r>
            <a:r>
              <a:rPr lang="en-US" sz="2200" dirty="0"/>
              <a:t>’]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U </a:t>
            </a:r>
            <a:r>
              <a:rPr lang="en-US" sz="2200" dirty="0" err="1"/>
              <a:t>zavisnosti</a:t>
            </a:r>
            <a:r>
              <a:rPr lang="en-US" sz="2200" dirty="0"/>
              <a:t> od </a:t>
            </a:r>
            <a:r>
              <a:rPr lang="en-US" sz="2200" dirty="0" err="1"/>
              <a:t>tipa</a:t>
            </a:r>
            <a:r>
              <a:rPr lang="en-US" sz="2200" dirty="0"/>
              <a:t> </a:t>
            </a:r>
            <a:r>
              <a:rPr lang="en-US" sz="2200" dirty="0" err="1"/>
              <a:t>atributa</a:t>
            </a:r>
            <a:r>
              <a:rPr lang="en-US" sz="2200" dirty="0"/>
              <a:t> </a:t>
            </a:r>
            <a:r>
              <a:rPr lang="en-US" sz="2200" dirty="0" err="1"/>
              <a:t>mo</a:t>
            </a:r>
            <a:r>
              <a:rPr lang="sr-Latn-RS" sz="2200" dirty="0"/>
              <a:t>že imati drugačiji oblik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Čitljiviji i brži od Xpath-a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CCS se stalno razvija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Pretraga samo </a:t>
            </a:r>
            <a:r>
              <a:rPr lang="en-US" sz="2200" dirty="0"/>
              <a:t>“</a:t>
            </a:r>
            <a:r>
              <a:rPr lang="sr-Latn-RS" sz="2200" dirty="0"/>
              <a:t>odozgo na dole</a:t>
            </a:r>
            <a:r>
              <a:rPr lang="en-US" sz="2200" dirty="0"/>
              <a:t>”</a:t>
            </a:r>
            <a:endParaRPr lang="sr-Latn-RS" sz="22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2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F31C5-0578-4B1E-8393-31A390E2EA3C}"/>
              </a:ext>
            </a:extLst>
          </p:cNvPr>
          <p:cNvSpPr txBox="1">
            <a:spLocks/>
          </p:cNvSpPr>
          <p:nvPr/>
        </p:nvSpPr>
        <p:spPr>
          <a:xfrm>
            <a:off x="266549" y="1417905"/>
            <a:ext cx="11658901" cy="437043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/>
              <a:t>CSS Selector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324498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Lociranje</a:t>
            </a:r>
            <a:r>
              <a:rPr lang="en-US" dirty="0"/>
              <a:t> web </a:t>
            </a:r>
            <a:r>
              <a:rPr lang="en-US" dirty="0" err="1"/>
              <a:t>elemenatA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922901" y="1295223"/>
            <a:ext cx="10346198" cy="5699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endParaRPr lang="sr-Latn-RS" dirty="0"/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dirty="0"/>
              <a:t>&lt;input id="username" type="text" class="form-control" name="username" value="" placeholder="username"&gt;</a:t>
            </a:r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ID locator</a:t>
            </a:r>
            <a:br>
              <a:rPr lang="en-US" sz="2200" dirty="0"/>
            </a:br>
            <a:r>
              <a:rPr lang="en-US" sz="2200" i="1" dirty="0" err="1">
                <a:solidFill>
                  <a:srgbClr val="00B050"/>
                </a:solidFill>
              </a:rPr>
              <a:t>WebElement</a:t>
            </a:r>
            <a:r>
              <a:rPr lang="en-US" sz="2200" i="1" dirty="0">
                <a:solidFill>
                  <a:srgbClr val="00B050"/>
                </a:solidFill>
              </a:rPr>
              <a:t> </a:t>
            </a:r>
            <a:r>
              <a:rPr lang="en-US" sz="2200" i="1" dirty="0" err="1">
                <a:solidFill>
                  <a:srgbClr val="00B050"/>
                </a:solidFill>
              </a:rPr>
              <a:t>elementPassword</a:t>
            </a:r>
            <a:r>
              <a:rPr lang="en-US" sz="2200" i="1" dirty="0">
                <a:solidFill>
                  <a:srgbClr val="00B050"/>
                </a:solidFill>
              </a:rPr>
              <a:t> = </a:t>
            </a:r>
            <a:r>
              <a:rPr lang="en-US" sz="2200" i="1" dirty="0" err="1">
                <a:solidFill>
                  <a:srgbClr val="00B050"/>
                </a:solidFill>
              </a:rPr>
              <a:t>driver.findElement</a:t>
            </a:r>
            <a:r>
              <a:rPr lang="en-US" sz="2200" i="1" dirty="0">
                <a:solidFill>
                  <a:srgbClr val="00B050"/>
                </a:solidFill>
              </a:rPr>
              <a:t>(</a:t>
            </a:r>
            <a:r>
              <a:rPr lang="en-US" sz="2200" i="1" dirty="0">
                <a:solidFill>
                  <a:srgbClr val="00B0F0"/>
                </a:solidFill>
              </a:rPr>
              <a:t>By.id</a:t>
            </a:r>
            <a:r>
              <a:rPr lang="en-US" sz="2200" i="1" dirty="0">
                <a:solidFill>
                  <a:srgbClr val="00B050"/>
                </a:solidFill>
              </a:rPr>
              <a:t>(</a:t>
            </a:r>
            <a:r>
              <a:rPr lang="en-US" sz="2200" i="1" dirty="0">
                <a:solidFill>
                  <a:srgbClr val="FF0000"/>
                </a:solidFill>
              </a:rPr>
              <a:t>“username"</a:t>
            </a:r>
            <a:r>
              <a:rPr lang="en-US" sz="2200" i="1" dirty="0">
                <a:solidFill>
                  <a:srgbClr val="00B050"/>
                </a:solidFill>
              </a:rPr>
              <a:t>));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Name locator: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>
                <a:solidFill>
                  <a:srgbClr val="00B050"/>
                </a:solidFill>
              </a:rPr>
              <a:t>    </a:t>
            </a:r>
            <a:r>
              <a:rPr lang="en-US" sz="2200" i="1" dirty="0" err="1">
                <a:solidFill>
                  <a:srgbClr val="00B050"/>
                </a:solidFill>
              </a:rPr>
              <a:t>WebElement</a:t>
            </a:r>
            <a:r>
              <a:rPr lang="en-US" sz="2200" i="1" dirty="0">
                <a:solidFill>
                  <a:srgbClr val="00B050"/>
                </a:solidFill>
              </a:rPr>
              <a:t> </a:t>
            </a:r>
            <a:r>
              <a:rPr lang="en-US" sz="2200" i="1" dirty="0" err="1">
                <a:solidFill>
                  <a:srgbClr val="00B050"/>
                </a:solidFill>
              </a:rPr>
              <a:t>elementPassword</a:t>
            </a:r>
            <a:r>
              <a:rPr lang="en-US" sz="2200" i="1" dirty="0">
                <a:solidFill>
                  <a:srgbClr val="00B050"/>
                </a:solidFill>
              </a:rPr>
              <a:t> = </a:t>
            </a:r>
            <a:r>
              <a:rPr lang="en-US" sz="2200" i="1" dirty="0" err="1">
                <a:solidFill>
                  <a:srgbClr val="00B050"/>
                </a:solidFill>
              </a:rPr>
              <a:t>driver.findElement</a:t>
            </a:r>
            <a:r>
              <a:rPr lang="en-US" sz="2200" i="1" dirty="0">
                <a:solidFill>
                  <a:srgbClr val="00B050"/>
                </a:solidFill>
              </a:rPr>
              <a:t>(</a:t>
            </a:r>
            <a:r>
              <a:rPr lang="en-US" sz="2200" i="1" dirty="0">
                <a:solidFill>
                  <a:srgbClr val="00B0F0"/>
                </a:solidFill>
              </a:rPr>
              <a:t>By.name</a:t>
            </a:r>
            <a:r>
              <a:rPr lang="en-US" sz="2200" i="1" dirty="0">
                <a:solidFill>
                  <a:srgbClr val="00B050"/>
                </a:solidFill>
              </a:rPr>
              <a:t>(</a:t>
            </a:r>
            <a:r>
              <a:rPr lang="en-US" sz="2200" i="1" dirty="0">
                <a:solidFill>
                  <a:srgbClr val="FF0000"/>
                </a:solidFill>
              </a:rPr>
              <a:t>“username"</a:t>
            </a:r>
            <a:r>
              <a:rPr lang="en-US" sz="2200" i="1" dirty="0">
                <a:solidFill>
                  <a:srgbClr val="00B050"/>
                </a:solidFill>
              </a:rPr>
              <a:t>));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69DD9E-BCF7-4B4A-ACCF-CBE7E65CA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9723" y="3145082"/>
            <a:ext cx="5010849" cy="428685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D183849-045E-4EF9-B5DF-54637FDF5564}"/>
              </a:ext>
            </a:extLst>
          </p:cNvPr>
          <p:cNvSpPr txBox="1">
            <a:spLocks/>
          </p:cNvSpPr>
          <p:nvPr/>
        </p:nvSpPr>
        <p:spPr>
          <a:xfrm>
            <a:off x="266549" y="1417905"/>
            <a:ext cx="11658901" cy="437043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sz="2800" dirty="0"/>
              <a:t>PRIMER</a:t>
            </a:r>
          </a:p>
        </p:txBody>
      </p:sp>
    </p:spTree>
    <p:extLst>
      <p:ext uri="{BB962C8B-B14F-4D97-AF65-F5344CB8AC3E}">
        <p14:creationId xmlns:p14="http://schemas.microsoft.com/office/powerpoint/2010/main" val="416798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Lociranje</a:t>
            </a:r>
            <a:r>
              <a:rPr lang="en-US" dirty="0"/>
              <a:t> web </a:t>
            </a:r>
            <a:r>
              <a:rPr lang="en-US" dirty="0" err="1"/>
              <a:t>elemenatA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922901" y="1315101"/>
            <a:ext cx="10346198" cy="69942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dirty="0"/>
              <a:t>&lt;input id="password" type="password" class="form-control" name="password" placeholder="password"&gt;</a:t>
            </a:r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 err="1"/>
              <a:t>Xpath</a:t>
            </a:r>
            <a:br>
              <a:rPr lang="en-US" sz="2000" dirty="0"/>
            </a:br>
            <a:r>
              <a:rPr lang="en-US" sz="2000" i="1" dirty="0" err="1">
                <a:solidFill>
                  <a:srgbClr val="00B050"/>
                </a:solidFill>
              </a:rPr>
              <a:t>WebElement</a:t>
            </a:r>
            <a:r>
              <a:rPr lang="en-US" sz="2000" i="1" dirty="0">
                <a:solidFill>
                  <a:srgbClr val="00B050"/>
                </a:solidFill>
              </a:rPr>
              <a:t> element = </a:t>
            </a:r>
            <a:r>
              <a:rPr lang="en-US" sz="2000" i="1" dirty="0" err="1">
                <a:solidFill>
                  <a:srgbClr val="00B050"/>
                </a:solidFill>
              </a:rPr>
              <a:t>driver.findElement</a:t>
            </a:r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err="1">
                <a:solidFill>
                  <a:srgbClr val="00B0F0"/>
                </a:solidFill>
              </a:rPr>
              <a:t>By.xpath</a:t>
            </a:r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>
                <a:solidFill>
                  <a:srgbClr val="DE412F"/>
                </a:solidFill>
              </a:rPr>
              <a:t>“//input[@id=‘password’]”</a:t>
            </a:r>
            <a:r>
              <a:rPr lang="en-US" sz="2000" i="1" dirty="0">
                <a:solidFill>
                  <a:srgbClr val="00B050"/>
                </a:solidFill>
              </a:rPr>
              <a:t>));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CSS selector: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>
                <a:solidFill>
                  <a:srgbClr val="00B050"/>
                </a:solidFill>
              </a:rPr>
              <a:t>    </a:t>
            </a:r>
            <a:r>
              <a:rPr lang="en-US" sz="2000" i="1" dirty="0" err="1">
                <a:solidFill>
                  <a:srgbClr val="00B050"/>
                </a:solidFill>
              </a:rPr>
              <a:t>WebElement</a:t>
            </a:r>
            <a:r>
              <a:rPr lang="en-US" sz="2000" i="1" dirty="0">
                <a:solidFill>
                  <a:srgbClr val="00B050"/>
                </a:solidFill>
              </a:rPr>
              <a:t> element = </a:t>
            </a:r>
            <a:r>
              <a:rPr lang="en-US" sz="2000" i="1" dirty="0" err="1">
                <a:solidFill>
                  <a:srgbClr val="00B050"/>
                </a:solidFill>
              </a:rPr>
              <a:t>driver.findElement</a:t>
            </a:r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err="1">
                <a:solidFill>
                  <a:srgbClr val="00B0F0"/>
                </a:solidFill>
              </a:rPr>
              <a:t>By.cssSelector</a:t>
            </a:r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>
                <a:solidFill>
                  <a:srgbClr val="DF411C"/>
                </a:solidFill>
              </a:rPr>
              <a:t>“input[name=‘password’]”</a:t>
            </a:r>
            <a:r>
              <a:rPr lang="en-US" sz="2000" i="1" dirty="0">
                <a:solidFill>
                  <a:srgbClr val="00B050"/>
                </a:solidFill>
              </a:rPr>
              <a:t>));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br>
              <a:rPr lang="en-US" sz="2200" i="1" dirty="0">
                <a:solidFill>
                  <a:srgbClr val="00B050"/>
                </a:solidFill>
              </a:rPr>
            </a:br>
            <a:endParaRPr lang="en-US" sz="2200" i="1" dirty="0">
              <a:solidFill>
                <a:srgbClr val="00B050"/>
              </a:solidFill>
            </a:endParaRP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72E94E-17EF-4031-A866-16E6C9243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3525" y="3081893"/>
            <a:ext cx="4982270" cy="476316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9C5A8CC-1710-4DFC-8BB8-46F4D1AA287D}"/>
              </a:ext>
            </a:extLst>
          </p:cNvPr>
          <p:cNvSpPr txBox="1">
            <a:spLocks/>
          </p:cNvSpPr>
          <p:nvPr/>
        </p:nvSpPr>
        <p:spPr>
          <a:xfrm>
            <a:off x="266549" y="1417905"/>
            <a:ext cx="11658901" cy="437043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sz="2800" dirty="0"/>
              <a:t>PRIMER</a:t>
            </a:r>
          </a:p>
        </p:txBody>
      </p:sp>
    </p:spTree>
    <p:extLst>
      <p:ext uri="{BB962C8B-B14F-4D97-AF65-F5344CB8AC3E}">
        <p14:creationId xmlns:p14="http://schemas.microsoft.com/office/powerpoint/2010/main" val="126329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Lociranje</a:t>
            </a:r>
            <a:r>
              <a:rPr lang="en-US" dirty="0"/>
              <a:t> web </a:t>
            </a:r>
            <a:r>
              <a:rPr lang="en-US" dirty="0" err="1"/>
              <a:t>elemenatA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922901" y="1315101"/>
            <a:ext cx="10346198" cy="61915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="/register"&gt;Create Account&lt;/a&gt;</a:t>
            </a:r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000" dirty="0"/>
              <a:t>Link text:</a:t>
            </a:r>
            <a:br>
              <a:rPr lang="en-US" sz="2000" dirty="0"/>
            </a:br>
            <a:r>
              <a:rPr lang="en-US" sz="2000" i="1" dirty="0" err="1">
                <a:solidFill>
                  <a:srgbClr val="00B050"/>
                </a:solidFill>
              </a:rPr>
              <a:t>WebElement</a:t>
            </a:r>
            <a:r>
              <a:rPr lang="en-US" sz="2000" i="1" dirty="0">
                <a:solidFill>
                  <a:srgbClr val="00B050"/>
                </a:solidFill>
              </a:rPr>
              <a:t> element = </a:t>
            </a:r>
            <a:r>
              <a:rPr lang="en-US" sz="2000" i="1" dirty="0" err="1">
                <a:solidFill>
                  <a:srgbClr val="00B050"/>
                </a:solidFill>
              </a:rPr>
              <a:t>driver.findElement</a:t>
            </a:r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 err="1">
                <a:solidFill>
                  <a:srgbClr val="00B0F0"/>
                </a:solidFill>
              </a:rPr>
              <a:t>By.linkText</a:t>
            </a:r>
            <a:r>
              <a:rPr lang="en-US" sz="2000" i="1" dirty="0">
                <a:solidFill>
                  <a:srgbClr val="00B050"/>
                </a:solidFill>
              </a:rPr>
              <a:t>(</a:t>
            </a:r>
            <a:r>
              <a:rPr lang="en-US" sz="2000" i="1" dirty="0">
                <a:solidFill>
                  <a:srgbClr val="DE412F"/>
                </a:solidFill>
              </a:rPr>
              <a:t>“Create Account"</a:t>
            </a:r>
            <a:r>
              <a:rPr lang="en-US" sz="2000" i="1" dirty="0">
                <a:solidFill>
                  <a:srgbClr val="00B050"/>
                </a:solidFill>
              </a:rPr>
              <a:t>));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000" i="1" dirty="0">
              <a:solidFill>
                <a:srgbClr val="00B050"/>
              </a:solidFill>
            </a:endParaRP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br>
              <a:rPr lang="en-US" sz="2200" i="1" dirty="0">
                <a:solidFill>
                  <a:srgbClr val="00B050"/>
                </a:solidFill>
              </a:rPr>
            </a:br>
            <a:endParaRPr lang="en-US" sz="2200" i="1" dirty="0">
              <a:solidFill>
                <a:srgbClr val="00B050"/>
              </a:solidFill>
            </a:endParaRP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C46924-12D6-47AB-88EB-2A96A947F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3349" y="2902505"/>
            <a:ext cx="3105301" cy="437043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ABB4436-299D-47BE-8C41-73006FEFB4F0}"/>
              </a:ext>
            </a:extLst>
          </p:cNvPr>
          <p:cNvSpPr txBox="1">
            <a:spLocks/>
          </p:cNvSpPr>
          <p:nvPr/>
        </p:nvSpPr>
        <p:spPr>
          <a:xfrm>
            <a:off x="266549" y="1417905"/>
            <a:ext cx="11658901" cy="437043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sz="2800" dirty="0"/>
              <a:t>PRIMER</a:t>
            </a:r>
          </a:p>
        </p:txBody>
      </p:sp>
    </p:spTree>
    <p:extLst>
      <p:ext uri="{BB962C8B-B14F-4D97-AF65-F5344CB8AC3E}">
        <p14:creationId xmlns:p14="http://schemas.microsoft.com/office/powerpoint/2010/main" val="112400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en-US" dirty="0" err="1"/>
              <a:t>Lociranje</a:t>
            </a:r>
            <a:r>
              <a:rPr lang="en-US" dirty="0"/>
              <a:t> web </a:t>
            </a:r>
            <a:r>
              <a:rPr lang="en-US" dirty="0" err="1"/>
              <a:t>elemenatA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922901" y="1315101"/>
            <a:ext cx="10346198" cy="78611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marL="0" lvl="1" indent="0" algn="ctr">
              <a:lnSpc>
                <a:spcPct val="200000"/>
              </a:lnSpc>
              <a:buClr>
                <a:srgbClr val="DF411C"/>
              </a:buClr>
              <a:buNone/>
            </a:pPr>
            <a:endParaRPr lang="en-US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>
                <a:solidFill>
                  <a:srgbClr val="00B0F0"/>
                </a:solidFill>
              </a:rPr>
              <a:t>click() </a:t>
            </a:r>
            <a:r>
              <a:rPr lang="sr-Latn-RS" sz="2000" dirty="0"/>
              <a:t>- klik na ui element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>
                <a:solidFill>
                  <a:srgbClr val="00B0F0"/>
                </a:solidFill>
              </a:rPr>
              <a:t>sendKeys(</a:t>
            </a:r>
            <a:r>
              <a:rPr lang="sr-Latn-RS" sz="2000" dirty="0">
                <a:solidFill>
                  <a:srgbClr val="00B050"/>
                </a:solidFill>
              </a:rPr>
              <a:t>CharSequence text</a:t>
            </a:r>
            <a:r>
              <a:rPr lang="sr-Latn-RS" sz="2000" dirty="0">
                <a:solidFill>
                  <a:srgbClr val="00B0F0"/>
                </a:solidFill>
              </a:rPr>
              <a:t>) </a:t>
            </a:r>
            <a:r>
              <a:rPr lang="sr-Latn-RS" sz="2000" dirty="0"/>
              <a:t>- unos karaktera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>
                <a:solidFill>
                  <a:srgbClr val="00B0F0"/>
                </a:solidFill>
              </a:rPr>
              <a:t>getText() </a:t>
            </a:r>
            <a:r>
              <a:rPr lang="sr-Latn-RS" sz="2000" dirty="0"/>
              <a:t>- vraća teks</a:t>
            </a:r>
            <a:r>
              <a:rPr lang="en-US" sz="2000" dirty="0"/>
              <a:t>t</a:t>
            </a:r>
            <a:r>
              <a:rPr lang="sr-Latn-RS" sz="2000" dirty="0"/>
              <a:t> ui elementa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>
                <a:solidFill>
                  <a:srgbClr val="00B0F0"/>
                </a:solidFill>
              </a:rPr>
              <a:t>isEnabled() </a:t>
            </a:r>
            <a:r>
              <a:rPr lang="sr-Latn-RS" sz="2000" dirty="0"/>
              <a:t>- proverava da li je ui element enabled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000" dirty="0">
                <a:solidFill>
                  <a:srgbClr val="00B0F0"/>
                </a:solidFill>
              </a:rPr>
              <a:t>isSelected() </a:t>
            </a:r>
            <a:r>
              <a:rPr lang="sr-Latn-RS" sz="2000" dirty="0"/>
              <a:t>- proverava da li je UI element seletkovan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000" dirty="0">
              <a:solidFill>
                <a:srgbClr val="00B050"/>
              </a:solidFill>
            </a:endParaRP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br>
              <a:rPr lang="en-US" sz="2200" i="1" dirty="0">
                <a:solidFill>
                  <a:srgbClr val="00B050"/>
                </a:solidFill>
              </a:rPr>
            </a:br>
            <a:endParaRPr lang="en-US" sz="2200" i="1" dirty="0">
              <a:solidFill>
                <a:srgbClr val="00B050"/>
              </a:solidFill>
            </a:endParaRP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20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ABB4436-299D-47BE-8C41-73006FEFB4F0}"/>
              </a:ext>
            </a:extLst>
          </p:cNvPr>
          <p:cNvSpPr txBox="1">
            <a:spLocks/>
          </p:cNvSpPr>
          <p:nvPr/>
        </p:nvSpPr>
        <p:spPr>
          <a:xfrm>
            <a:off x="266549" y="1417905"/>
            <a:ext cx="11658901" cy="437043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sz="2800" dirty="0"/>
              <a:t>Neke korisne metode</a:t>
            </a:r>
          </a:p>
        </p:txBody>
      </p:sp>
    </p:spTree>
    <p:extLst>
      <p:ext uri="{BB962C8B-B14F-4D97-AF65-F5344CB8AC3E}">
        <p14:creationId xmlns:p14="http://schemas.microsoft.com/office/powerpoint/2010/main" val="118458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312" y="4180999"/>
            <a:ext cx="9308375" cy="1063387"/>
          </a:xfrm>
        </p:spPr>
        <p:txBody>
          <a:bodyPr>
            <a:normAutofit/>
          </a:bodyPr>
          <a:lstStyle/>
          <a:p>
            <a:r>
              <a:rPr lang="sr-Latn-RS" sz="4000">
                <a:solidFill>
                  <a:srgbClr val="DE411B"/>
                </a:solidFill>
              </a:rPr>
              <a:t>1. </a:t>
            </a:r>
            <a:r>
              <a:rPr lang="en-US" sz="4000" err="1"/>
              <a:t>Uvod</a:t>
            </a:r>
            <a:r>
              <a:rPr lang="en-US" sz="4000"/>
              <a:t> u </a:t>
            </a:r>
            <a:r>
              <a:rPr lang="en-US" sz="4000" err="1"/>
              <a:t>automatsko</a:t>
            </a:r>
            <a:r>
              <a:rPr lang="en-US" sz="4000"/>
              <a:t> </a:t>
            </a:r>
            <a:r>
              <a:rPr lang="en-US" sz="4000" err="1"/>
              <a:t>testiranje</a:t>
            </a:r>
            <a:endParaRPr lang="en-GB" sz="4000">
              <a:solidFill>
                <a:srgbClr val="DE41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2351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357" y="4964896"/>
            <a:ext cx="10742843" cy="106338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DE411B"/>
                </a:solidFill>
              </a:rPr>
              <a:t>5</a:t>
            </a:r>
            <a:r>
              <a:rPr lang="sr-Latn-RS" sz="4400" dirty="0">
                <a:solidFill>
                  <a:srgbClr val="DE411B"/>
                </a:solidFill>
              </a:rPr>
              <a:t>.</a:t>
            </a:r>
            <a:r>
              <a:rPr lang="sr-Latn-RS" sz="4400" dirty="0"/>
              <a:t> </a:t>
            </a:r>
            <a:r>
              <a:rPr lang="en-US" sz="4400" dirty="0"/>
              <a:t>PROBLEMI PRI LOCIRANJU ELEMENATA</a:t>
            </a:r>
            <a:br>
              <a:rPr lang="sr-Latn-RS" sz="4400" dirty="0"/>
            </a:br>
            <a:r>
              <a:rPr lang="en-US" sz="4400" dirty="0"/>
              <a:t> – WAIT KOMANDE</a:t>
            </a:r>
            <a:br>
              <a:rPr lang="sr-Latn-RS" sz="4400" dirty="0"/>
            </a:br>
            <a:endParaRPr lang="en-GB" sz="4400" dirty="0">
              <a:solidFill>
                <a:srgbClr val="DE41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029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9206" y="172608"/>
            <a:ext cx="11113588" cy="1025980"/>
          </a:xfrm>
        </p:spPr>
        <p:txBody>
          <a:bodyPr>
            <a:normAutofit/>
          </a:bodyPr>
          <a:lstStyle/>
          <a:p>
            <a:r>
              <a:rPr lang="en-US" dirty="0"/>
              <a:t>PROBLEMI PRI LOCIRANJU ELEMENATA – WAIT KOMANDE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1091866" y="1383019"/>
            <a:ext cx="10346198" cy="49552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i="1" dirty="0">
              <a:solidFill>
                <a:srgbClr val="FF0000"/>
              </a:solidFill>
            </a:endParaRP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i="1" dirty="0" err="1">
                <a:solidFill>
                  <a:srgbClr val="FF0000"/>
                </a:solidFill>
              </a:rPr>
              <a:t>Thread.sleep</a:t>
            </a:r>
            <a:r>
              <a:rPr lang="en-US" sz="2200" i="1" dirty="0">
                <a:solidFill>
                  <a:srgbClr val="FF0000"/>
                </a:solidFill>
              </a:rPr>
              <a:t>() </a:t>
            </a:r>
            <a:r>
              <a:rPr lang="en-US" sz="2200" i="1" dirty="0"/>
              <a:t>- </a:t>
            </a:r>
            <a:r>
              <a:rPr lang="en-US" sz="2200" dirty="0" err="1"/>
              <a:t>izbegavati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i="1" dirty="0">
              <a:solidFill>
                <a:srgbClr val="FF0000"/>
              </a:solidFill>
            </a:endParaRP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Implicit wait - 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>
                <a:solidFill>
                  <a:srgbClr val="00B050"/>
                </a:solidFill>
              </a:rPr>
              <a:t>Selenium 3 - </a:t>
            </a:r>
            <a:r>
              <a:rPr lang="en-US" sz="2200" i="1" dirty="0" err="1">
                <a:solidFill>
                  <a:srgbClr val="00B050"/>
                </a:solidFill>
              </a:rPr>
              <a:t>driver.manage</a:t>
            </a:r>
            <a:r>
              <a:rPr lang="en-US" sz="2200" i="1" dirty="0">
                <a:solidFill>
                  <a:srgbClr val="00B050"/>
                </a:solidFill>
              </a:rPr>
              <a:t>().timeouts().</a:t>
            </a:r>
            <a:r>
              <a:rPr lang="en-US" sz="2200" i="1" dirty="0" err="1">
                <a:solidFill>
                  <a:srgbClr val="00B050"/>
                </a:solidFill>
              </a:rPr>
              <a:t>implicitlyWait</a:t>
            </a:r>
            <a:r>
              <a:rPr lang="en-US" sz="2200" i="1" dirty="0">
                <a:solidFill>
                  <a:srgbClr val="00B050"/>
                </a:solidFill>
              </a:rPr>
              <a:t>(10, </a:t>
            </a:r>
            <a:r>
              <a:rPr lang="en-US" sz="2200" i="1" dirty="0" err="1">
                <a:solidFill>
                  <a:srgbClr val="00B050"/>
                </a:solidFill>
              </a:rPr>
              <a:t>TimeUnit.SECONDS</a:t>
            </a:r>
            <a:r>
              <a:rPr lang="en-US" sz="2200" i="1" dirty="0">
                <a:solidFill>
                  <a:srgbClr val="00B050"/>
                </a:solidFill>
              </a:rPr>
              <a:t>);</a:t>
            </a:r>
            <a:br>
              <a:rPr lang="en-US" sz="2200" i="1" dirty="0">
                <a:solidFill>
                  <a:srgbClr val="00B050"/>
                </a:solidFill>
              </a:rPr>
            </a:br>
            <a:r>
              <a:rPr lang="en-US" sz="2200" i="1" dirty="0">
                <a:solidFill>
                  <a:srgbClr val="00B0F0"/>
                </a:solidFill>
              </a:rPr>
              <a:t>Selenium 4 - </a:t>
            </a:r>
            <a:r>
              <a:rPr lang="en-US" sz="2200" i="1" dirty="0" err="1">
                <a:solidFill>
                  <a:srgbClr val="00B0F0"/>
                </a:solidFill>
              </a:rPr>
              <a:t>driver.manage</a:t>
            </a:r>
            <a:r>
              <a:rPr lang="en-US" sz="2200" i="1" dirty="0">
                <a:solidFill>
                  <a:srgbClr val="00B0F0"/>
                </a:solidFill>
              </a:rPr>
              <a:t>().timeouts().</a:t>
            </a:r>
            <a:r>
              <a:rPr lang="en-US" sz="2200" i="1" dirty="0" err="1">
                <a:solidFill>
                  <a:srgbClr val="00B0F0"/>
                </a:solidFill>
              </a:rPr>
              <a:t>implicitlyWait</a:t>
            </a:r>
            <a:r>
              <a:rPr lang="en-US" sz="2200" i="1" dirty="0">
                <a:solidFill>
                  <a:srgbClr val="00B0F0"/>
                </a:solidFill>
              </a:rPr>
              <a:t>(</a:t>
            </a:r>
            <a:r>
              <a:rPr lang="en-US" sz="2200" i="1" dirty="0" err="1">
                <a:solidFill>
                  <a:srgbClr val="00B0F0"/>
                </a:solidFill>
              </a:rPr>
              <a:t>Duration.ofSeconds</a:t>
            </a:r>
            <a:r>
              <a:rPr lang="en-US" sz="2200" i="1" dirty="0">
                <a:solidFill>
                  <a:srgbClr val="00B0F0"/>
                </a:solidFill>
              </a:rPr>
              <a:t>(10));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6709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9206" y="172608"/>
            <a:ext cx="11113588" cy="1025980"/>
          </a:xfrm>
        </p:spPr>
        <p:txBody>
          <a:bodyPr>
            <a:normAutofit/>
          </a:bodyPr>
          <a:lstStyle/>
          <a:p>
            <a:r>
              <a:rPr lang="en-US"/>
              <a:t>PROBLEMI PRI LOCIRANJU ELEMENATA – WAIT KOMANDE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1091866" y="1383019"/>
            <a:ext cx="10346198" cy="63094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Explicit wait - </a:t>
            </a:r>
            <a:r>
              <a:rPr lang="en-US" sz="2200" dirty="0" err="1"/>
              <a:t>WebDriverWait</a:t>
            </a:r>
            <a:endParaRPr lang="en-US" sz="2200" dirty="0"/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>
                <a:solidFill>
                  <a:srgbClr val="00B050"/>
                </a:solidFill>
              </a:rPr>
              <a:t>Selenium3 – </a:t>
            </a:r>
            <a:br>
              <a:rPr lang="en-US" sz="2200" i="1" dirty="0">
                <a:solidFill>
                  <a:srgbClr val="00B050"/>
                </a:solidFill>
              </a:rPr>
            </a:br>
            <a:r>
              <a:rPr lang="en-US" sz="2200" i="1" dirty="0" err="1">
                <a:solidFill>
                  <a:srgbClr val="00B050"/>
                </a:solidFill>
              </a:rPr>
              <a:t>WebDriverWait</a:t>
            </a:r>
            <a:r>
              <a:rPr lang="en-US" sz="2200" i="1" dirty="0">
                <a:solidFill>
                  <a:srgbClr val="00B050"/>
                </a:solidFill>
              </a:rPr>
              <a:t> wait = new </a:t>
            </a:r>
            <a:r>
              <a:rPr lang="en-US" sz="2200" i="1" dirty="0" err="1">
                <a:solidFill>
                  <a:srgbClr val="00B050"/>
                </a:solidFill>
              </a:rPr>
              <a:t>WebDriverWait</a:t>
            </a:r>
            <a:r>
              <a:rPr lang="en-US" sz="2200" i="1" dirty="0">
                <a:solidFill>
                  <a:srgbClr val="00B050"/>
                </a:solidFill>
              </a:rPr>
              <a:t>(driver, 10);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 err="1">
                <a:solidFill>
                  <a:srgbClr val="00B050"/>
                </a:solidFill>
              </a:rPr>
              <a:t>wait.until</a:t>
            </a:r>
            <a:r>
              <a:rPr lang="en-US" sz="2200" i="1" dirty="0">
                <a:solidFill>
                  <a:srgbClr val="00B050"/>
                </a:solidFill>
              </a:rPr>
              <a:t>(</a:t>
            </a:r>
            <a:r>
              <a:rPr lang="en-US" sz="2200" i="1" dirty="0" err="1">
                <a:solidFill>
                  <a:srgbClr val="00B050"/>
                </a:solidFill>
              </a:rPr>
              <a:t>ExpectedConditions.elementToBeClickable</a:t>
            </a:r>
            <a:r>
              <a:rPr lang="en-US" sz="2200" i="1" dirty="0">
                <a:solidFill>
                  <a:srgbClr val="00B050"/>
                </a:solidFill>
              </a:rPr>
              <a:t>(By.id(&lt;</a:t>
            </a:r>
            <a:r>
              <a:rPr lang="en-US" sz="2200" i="1" dirty="0" err="1">
                <a:solidFill>
                  <a:srgbClr val="00B050"/>
                </a:solidFill>
              </a:rPr>
              <a:t>someid</a:t>
            </a:r>
            <a:r>
              <a:rPr lang="en-US" sz="2200" i="1" dirty="0">
                <a:solidFill>
                  <a:srgbClr val="00B050"/>
                </a:solidFill>
              </a:rPr>
              <a:t>&gt;)));</a:t>
            </a:r>
            <a:br>
              <a:rPr lang="en-US" sz="2200" i="1" dirty="0">
                <a:solidFill>
                  <a:srgbClr val="00B0F0"/>
                </a:solidFill>
              </a:rPr>
            </a:br>
            <a:r>
              <a:rPr lang="en-US" sz="2200" i="1" dirty="0">
                <a:solidFill>
                  <a:srgbClr val="00B0F0"/>
                </a:solidFill>
              </a:rPr>
              <a:t>Selenium4 – </a:t>
            </a:r>
            <a:br>
              <a:rPr lang="en-US" sz="2200" i="1" dirty="0">
                <a:solidFill>
                  <a:srgbClr val="00B0F0"/>
                </a:solidFill>
              </a:rPr>
            </a:br>
            <a:r>
              <a:rPr lang="en-US" sz="2200" i="1" dirty="0" err="1">
                <a:solidFill>
                  <a:srgbClr val="00B0F0"/>
                </a:solidFill>
              </a:rPr>
              <a:t>WebDriverWait</a:t>
            </a:r>
            <a:r>
              <a:rPr lang="en-US" sz="2200" i="1" dirty="0">
                <a:solidFill>
                  <a:srgbClr val="00B0F0"/>
                </a:solidFill>
              </a:rPr>
              <a:t> wait = new </a:t>
            </a:r>
            <a:r>
              <a:rPr lang="en-US" sz="2200" i="1" dirty="0" err="1">
                <a:solidFill>
                  <a:srgbClr val="00B0F0"/>
                </a:solidFill>
              </a:rPr>
              <a:t>WebDriverWait</a:t>
            </a:r>
            <a:r>
              <a:rPr lang="en-US" sz="2200" i="1" dirty="0">
                <a:solidFill>
                  <a:srgbClr val="00B0F0"/>
                </a:solidFill>
              </a:rPr>
              <a:t>(driver, </a:t>
            </a:r>
            <a:r>
              <a:rPr lang="en-US" sz="2200" i="1" dirty="0" err="1">
                <a:solidFill>
                  <a:srgbClr val="00B0F0"/>
                </a:solidFill>
              </a:rPr>
              <a:t>Duration.ofSeconds</a:t>
            </a:r>
            <a:r>
              <a:rPr lang="en-US" sz="2200" i="1" dirty="0">
                <a:solidFill>
                  <a:srgbClr val="00B0F0"/>
                </a:solidFill>
              </a:rPr>
              <a:t>(10));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 err="1">
                <a:solidFill>
                  <a:srgbClr val="00B0F0"/>
                </a:solidFill>
              </a:rPr>
              <a:t>wait.until</a:t>
            </a:r>
            <a:r>
              <a:rPr lang="en-US" sz="2200" i="1" dirty="0">
                <a:solidFill>
                  <a:srgbClr val="00B0F0"/>
                </a:solidFill>
              </a:rPr>
              <a:t>(</a:t>
            </a:r>
            <a:r>
              <a:rPr lang="en-US" sz="2200" i="1" dirty="0" err="1">
                <a:solidFill>
                  <a:srgbClr val="00B0F0"/>
                </a:solidFill>
              </a:rPr>
              <a:t>ExpectedConditions.elementToBeClickable</a:t>
            </a:r>
            <a:r>
              <a:rPr lang="en-US" sz="2200" i="1" dirty="0">
                <a:solidFill>
                  <a:srgbClr val="00B0F0"/>
                </a:solidFill>
              </a:rPr>
              <a:t>(By.id(&lt;</a:t>
            </a:r>
            <a:r>
              <a:rPr lang="en-US" sz="2200" i="1" dirty="0" err="1">
                <a:solidFill>
                  <a:srgbClr val="00B0F0"/>
                </a:solidFill>
              </a:rPr>
              <a:t>someid</a:t>
            </a:r>
            <a:r>
              <a:rPr lang="en-US" sz="2200" i="1" dirty="0">
                <a:solidFill>
                  <a:srgbClr val="00B0F0"/>
                </a:solidFill>
              </a:rPr>
              <a:t>&gt;)));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endParaRPr lang="en-US" sz="2200" i="1" dirty="0">
              <a:solidFill>
                <a:srgbClr val="00B0F0"/>
              </a:solidFill>
            </a:endParaRP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793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9206" y="172608"/>
            <a:ext cx="11113588" cy="1025980"/>
          </a:xfrm>
        </p:spPr>
        <p:txBody>
          <a:bodyPr>
            <a:normAutofit/>
          </a:bodyPr>
          <a:lstStyle/>
          <a:p>
            <a:r>
              <a:rPr lang="en-US"/>
              <a:t>PROBLEMI PRI LOCIRANJU ELEMENATA – WAIT KOMANDE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1032232" y="1313445"/>
            <a:ext cx="10346198" cy="5696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Explicit wait - Fluent wait: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>
                <a:solidFill>
                  <a:srgbClr val="00B050"/>
                </a:solidFill>
              </a:rPr>
              <a:t>Wait </a:t>
            </a:r>
            <a:r>
              <a:rPr lang="en-US" sz="2200" i="1" dirty="0" err="1">
                <a:solidFill>
                  <a:srgbClr val="00B050"/>
                </a:solidFill>
              </a:rPr>
              <a:t>wait</a:t>
            </a:r>
            <a:r>
              <a:rPr lang="en-US" sz="2200" i="1" dirty="0">
                <a:solidFill>
                  <a:srgbClr val="00B050"/>
                </a:solidFill>
              </a:rPr>
              <a:t> = new </a:t>
            </a:r>
            <a:r>
              <a:rPr lang="en-US" sz="2200" i="1" dirty="0" err="1">
                <a:solidFill>
                  <a:srgbClr val="00B050"/>
                </a:solidFill>
              </a:rPr>
              <a:t>FluentWait</a:t>
            </a:r>
            <a:r>
              <a:rPr lang="en-US" sz="2200" i="1" dirty="0">
                <a:solidFill>
                  <a:srgbClr val="00B050"/>
                </a:solidFill>
              </a:rPr>
              <a:t>(driver).</a:t>
            </a:r>
            <a:r>
              <a:rPr lang="en-US" sz="2200" i="1" dirty="0" err="1">
                <a:solidFill>
                  <a:srgbClr val="00B050"/>
                </a:solidFill>
              </a:rPr>
              <a:t>withTimeout</a:t>
            </a:r>
            <a:r>
              <a:rPr lang="en-US" sz="2200" i="1" dirty="0">
                <a:solidFill>
                  <a:srgbClr val="00B050"/>
                </a:solidFill>
              </a:rPr>
              <a:t>(30, SECONDS).</a:t>
            </a:r>
            <a:r>
              <a:rPr lang="en-US" sz="2200" i="1" dirty="0" err="1">
                <a:solidFill>
                  <a:srgbClr val="00B050"/>
                </a:solidFill>
              </a:rPr>
              <a:t>pollingEvery</a:t>
            </a:r>
            <a:r>
              <a:rPr lang="en-US" sz="2200" i="1" dirty="0">
                <a:solidFill>
                  <a:srgbClr val="00B050"/>
                </a:solidFill>
              </a:rPr>
              <a:t>(5, SECONDS).ignoring(</a:t>
            </a:r>
            <a:r>
              <a:rPr lang="en-US" sz="2200" i="1" dirty="0" err="1">
                <a:solidFill>
                  <a:srgbClr val="00B050"/>
                </a:solidFill>
              </a:rPr>
              <a:t>NoSuchElementException.class</a:t>
            </a:r>
            <a:r>
              <a:rPr lang="en-US" sz="2200" i="1" dirty="0">
                <a:solidFill>
                  <a:srgbClr val="00B050"/>
                </a:solidFill>
              </a:rPr>
              <a:t>);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 err="1">
                <a:solidFill>
                  <a:srgbClr val="00B050"/>
                </a:solidFill>
              </a:rPr>
              <a:t>WebElement</a:t>
            </a:r>
            <a:r>
              <a:rPr lang="en-US" sz="2200" i="1" dirty="0">
                <a:solidFill>
                  <a:srgbClr val="00B050"/>
                </a:solidFill>
              </a:rPr>
              <a:t> foo = </a:t>
            </a:r>
            <a:r>
              <a:rPr lang="en-US" sz="2200" i="1" dirty="0" err="1">
                <a:solidFill>
                  <a:srgbClr val="00B050"/>
                </a:solidFill>
              </a:rPr>
              <a:t>wait.until</a:t>
            </a:r>
            <a:r>
              <a:rPr lang="en-US" sz="2200" i="1" dirty="0">
                <a:solidFill>
                  <a:srgbClr val="00B050"/>
                </a:solidFill>
              </a:rPr>
              <a:t>(new Function() {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>
                <a:solidFill>
                  <a:srgbClr val="00B050"/>
                </a:solidFill>
              </a:rPr>
              <a:t>	public </a:t>
            </a:r>
            <a:r>
              <a:rPr lang="en-US" sz="2200" i="1" dirty="0" err="1">
                <a:solidFill>
                  <a:srgbClr val="00B050"/>
                </a:solidFill>
              </a:rPr>
              <a:t>WebElement</a:t>
            </a:r>
            <a:r>
              <a:rPr lang="en-US" sz="2200" i="1" dirty="0">
                <a:solidFill>
                  <a:srgbClr val="00B050"/>
                </a:solidFill>
              </a:rPr>
              <a:t> apply(WebDriver driver) {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>
                <a:solidFill>
                  <a:srgbClr val="00B050"/>
                </a:solidFill>
              </a:rPr>
              <a:t>	return </a:t>
            </a:r>
            <a:r>
              <a:rPr lang="en-US" sz="2200" i="1" dirty="0" err="1">
                <a:solidFill>
                  <a:srgbClr val="00B050"/>
                </a:solidFill>
              </a:rPr>
              <a:t>driver.findElement</a:t>
            </a:r>
            <a:r>
              <a:rPr lang="en-US" sz="2200" i="1" dirty="0">
                <a:solidFill>
                  <a:srgbClr val="00B050"/>
                </a:solidFill>
              </a:rPr>
              <a:t>(By.id("foo"));   }   </a:t>
            </a:r>
          </a:p>
          <a:p>
            <a:pPr marL="0" lvl="1" indent="0">
              <a:lnSpc>
                <a:spcPct val="200000"/>
              </a:lnSpc>
              <a:buClr>
                <a:srgbClr val="DF411C"/>
              </a:buClr>
              <a:buNone/>
            </a:pPr>
            <a:r>
              <a:rPr lang="en-US" sz="2200" i="1" dirty="0">
                <a:solidFill>
                  <a:srgbClr val="00B050"/>
                </a:solidFill>
              </a:rPr>
              <a:t>});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2229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357" y="4964896"/>
            <a:ext cx="10742843" cy="106338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DE411B"/>
                </a:solidFill>
              </a:rPr>
              <a:t>6</a:t>
            </a:r>
            <a:r>
              <a:rPr lang="sr-Latn-RS" sz="4400" dirty="0">
                <a:solidFill>
                  <a:srgbClr val="DE411B"/>
                </a:solidFill>
              </a:rPr>
              <a:t>.</a:t>
            </a:r>
            <a:r>
              <a:rPr lang="sr-Latn-RS" sz="4400" dirty="0"/>
              <a:t> </a:t>
            </a:r>
            <a:r>
              <a:rPr lang="en-US" sz="4400" dirty="0"/>
              <a:t>Test automation design pattern </a:t>
            </a:r>
            <a:br>
              <a:rPr lang="sr-Latn-RS" sz="4400" dirty="0"/>
            </a:br>
            <a:r>
              <a:rPr lang="en-US" sz="4400" dirty="0"/>
              <a:t>– Page object Model</a:t>
            </a:r>
            <a:br>
              <a:rPr lang="sr-Latn-RS" sz="4400" dirty="0"/>
            </a:br>
            <a:endParaRPr lang="en-GB" sz="4400" dirty="0">
              <a:solidFill>
                <a:srgbClr val="DE41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71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69603" y="198008"/>
            <a:ext cx="11652794" cy="1025980"/>
          </a:xfrm>
        </p:spPr>
        <p:txBody>
          <a:bodyPr>
            <a:normAutofit/>
          </a:bodyPr>
          <a:lstStyle/>
          <a:p>
            <a:r>
              <a:rPr lang="en-US"/>
              <a:t>Test automation design pattern – Page object Model</a:t>
            </a:r>
          </a:p>
        </p:txBody>
      </p:sp>
      <p:pic>
        <p:nvPicPr>
          <p:cNvPr id="4" name="Picture 2" descr="Ð ÐµÐ·ÑÐ»ÑÐ°Ñ ÑÐ»Ð¸ÐºÐ° Ð·Ð° selenium page object pattern">
            <a:extLst>
              <a:ext uri="{FF2B5EF4-FFF2-40B4-BE49-F238E27FC236}">
                <a16:creationId xmlns:a16="http://schemas.microsoft.com/office/drawing/2014/main" id="{290F3AD0-B2C7-481D-A62F-DD745D1FE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073" y="1768438"/>
            <a:ext cx="8641854" cy="437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6613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060" y="2399266"/>
            <a:ext cx="7421880" cy="594213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Q&amp;A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72CE98-AECF-4A5E-839C-44EAE15BD44E}"/>
              </a:ext>
            </a:extLst>
          </p:cNvPr>
          <p:cNvSpPr/>
          <p:nvPr/>
        </p:nvSpPr>
        <p:spPr>
          <a:xfrm>
            <a:off x="3206888" y="361778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Jelena Pete -  </a:t>
            </a:r>
            <a:r>
              <a:rPr lang="en-US" sz="2400" dirty="0">
                <a:solidFill>
                  <a:srgbClr val="FF0000"/>
                </a:solidFill>
                <a:hlinkClick r:id="rId2"/>
              </a:rPr>
              <a:t>jelena.pete@endava.com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sr-Latn-RS" sz="2400" dirty="0">
              <a:solidFill>
                <a:srgbClr val="FF0000"/>
              </a:solidFill>
            </a:endParaRPr>
          </a:p>
          <a:p>
            <a:pPr algn="ctr"/>
            <a:r>
              <a:rPr lang="sr-Latn-RS" sz="2400" dirty="0">
                <a:solidFill>
                  <a:srgbClr val="FF0000"/>
                </a:solidFill>
              </a:rPr>
              <a:t>Boško Nikolić</a:t>
            </a:r>
            <a:r>
              <a:rPr lang="en-US" sz="2400" dirty="0">
                <a:solidFill>
                  <a:srgbClr val="FF0000"/>
                </a:solidFill>
              </a:rPr>
              <a:t> -</a:t>
            </a:r>
            <a:r>
              <a:rPr lang="sr-Latn-RS" sz="2400" dirty="0">
                <a:solidFill>
                  <a:srgbClr val="FF0000"/>
                </a:solidFill>
              </a:rPr>
              <a:t> </a:t>
            </a:r>
            <a:r>
              <a:rPr lang="sr-Latn-RS" sz="2400" dirty="0">
                <a:hlinkClick r:id="rId3"/>
              </a:rPr>
              <a:t>bosko.nikolic</a:t>
            </a:r>
            <a:r>
              <a:rPr lang="en-US" sz="2400" dirty="0">
                <a:hlinkClick r:id="rId3"/>
              </a:rPr>
              <a:t>@endava.com</a:t>
            </a:r>
            <a:endParaRPr lang="sr-Latn-RS" sz="2400" dirty="0"/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977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/>
              <a:t>Uvod u automatsko testiranje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8" y="2433823"/>
            <a:ext cx="10560423" cy="2731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Automatsko</a:t>
            </a:r>
            <a:r>
              <a:rPr lang="en-US" sz="2200" dirty="0"/>
              <a:t> </a:t>
            </a:r>
            <a:r>
              <a:rPr lang="en-US" sz="2200" dirty="0" err="1"/>
              <a:t>testiranje</a:t>
            </a:r>
            <a:r>
              <a:rPr lang="en-US" sz="2200" dirty="0"/>
              <a:t> je </a:t>
            </a:r>
            <a:r>
              <a:rPr lang="en-US" sz="2200" dirty="0" err="1"/>
              <a:t>proces</a:t>
            </a:r>
            <a:r>
              <a:rPr lang="en-US" sz="2200" dirty="0"/>
              <a:t> </a:t>
            </a:r>
            <a:r>
              <a:rPr lang="en-US" sz="2200" dirty="0" err="1"/>
              <a:t>korišćenja</a:t>
            </a:r>
            <a:r>
              <a:rPr lang="en-US" sz="2200" dirty="0"/>
              <a:t> </a:t>
            </a:r>
            <a:r>
              <a:rPr lang="en-US" sz="2200" dirty="0" err="1"/>
              <a:t>softvera</a:t>
            </a:r>
            <a:r>
              <a:rPr lang="en-US" sz="2200" dirty="0"/>
              <a:t> za </a:t>
            </a:r>
            <a:r>
              <a:rPr lang="en-US" sz="2200" dirty="0" err="1"/>
              <a:t>kontrolu</a:t>
            </a:r>
            <a:r>
              <a:rPr lang="en-US" sz="2200" dirty="0"/>
              <a:t> </a:t>
            </a:r>
            <a:r>
              <a:rPr lang="en-US" sz="2200" dirty="0" err="1"/>
              <a:t>izvršenja</a:t>
            </a:r>
            <a:r>
              <a:rPr lang="en-US" sz="2200" dirty="0"/>
              <a:t> </a:t>
            </a:r>
            <a:r>
              <a:rPr lang="en-US" sz="2200" dirty="0" err="1"/>
              <a:t>testova</a:t>
            </a:r>
            <a:r>
              <a:rPr lang="en-US" sz="2200" dirty="0"/>
              <a:t>,  </a:t>
            </a:r>
            <a:r>
              <a:rPr lang="en-US" sz="2200" dirty="0" err="1"/>
              <a:t>poređenje</a:t>
            </a:r>
            <a:r>
              <a:rPr lang="en-US" sz="2200" dirty="0"/>
              <a:t> </a:t>
            </a:r>
            <a:r>
              <a:rPr lang="en-US" sz="2200" dirty="0" err="1"/>
              <a:t>aktuelnih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očekivanih</a:t>
            </a:r>
            <a:r>
              <a:rPr lang="en-US" sz="2200" dirty="0"/>
              <a:t> </a:t>
            </a:r>
            <a:r>
              <a:rPr lang="en-US" sz="2200" dirty="0" err="1"/>
              <a:t>rezultata</a:t>
            </a:r>
            <a:r>
              <a:rPr lang="en-US" sz="2200" dirty="0"/>
              <a:t>,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izveštavanje</a:t>
            </a:r>
            <a:r>
              <a:rPr lang="en-US" sz="2200" dirty="0"/>
              <a:t> o </a:t>
            </a:r>
            <a:r>
              <a:rPr lang="en-US" sz="2200" dirty="0" err="1"/>
              <a:t>testiranju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kontroli</a:t>
            </a:r>
            <a:r>
              <a:rPr lang="en-US" sz="2200" dirty="0"/>
              <a:t>.</a:t>
            </a:r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Cilj</a:t>
            </a:r>
            <a:r>
              <a:rPr lang="en-US" sz="2200" dirty="0"/>
              <a:t> </a:t>
            </a:r>
            <a:r>
              <a:rPr lang="en-US" sz="2200" dirty="0" err="1"/>
              <a:t>automatskog</a:t>
            </a:r>
            <a:r>
              <a:rPr lang="en-US" sz="2200" dirty="0"/>
              <a:t> </a:t>
            </a:r>
            <a:r>
              <a:rPr lang="en-US" sz="2200" dirty="0" err="1"/>
              <a:t>testiranja</a:t>
            </a:r>
            <a:r>
              <a:rPr lang="en-US" sz="2200" dirty="0"/>
              <a:t> je da </a:t>
            </a:r>
            <a:r>
              <a:rPr lang="en-US" sz="2200" dirty="0" err="1"/>
              <a:t>pojednostavi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ubrza</a:t>
            </a:r>
            <a:r>
              <a:rPr lang="en-US" sz="2200" dirty="0"/>
              <a:t> </a:t>
            </a:r>
            <a:r>
              <a:rPr lang="en-US" sz="2200" dirty="0" err="1"/>
              <a:t>proces</a:t>
            </a:r>
            <a:r>
              <a:rPr lang="en-US" sz="2200" dirty="0"/>
              <a:t> </a:t>
            </a:r>
            <a:r>
              <a:rPr lang="en-US" sz="2200" dirty="0" err="1"/>
              <a:t>testiranja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274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/>
              <a:t>Uvod u automatsko testiranje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815787" y="1636426"/>
            <a:ext cx="10560423" cy="40857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 err="1"/>
              <a:t>Prednosti</a:t>
            </a:r>
            <a:r>
              <a:rPr lang="en-US" sz="2200" dirty="0"/>
              <a:t> </a:t>
            </a:r>
            <a:r>
              <a:rPr lang="en-US" sz="2200" dirty="0" err="1"/>
              <a:t>automatskog</a:t>
            </a:r>
            <a:r>
              <a:rPr lang="en-US" sz="2200" dirty="0"/>
              <a:t> </a:t>
            </a:r>
            <a:r>
              <a:rPr lang="en-US" sz="2200" dirty="0" err="1"/>
              <a:t>testiranja</a:t>
            </a:r>
            <a:r>
              <a:rPr lang="en-US" sz="2200" dirty="0"/>
              <a:t> (u </a:t>
            </a:r>
            <a:r>
              <a:rPr lang="en-US" sz="2200" dirty="0" err="1"/>
              <a:t>odnosu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manuelno</a:t>
            </a:r>
            <a:r>
              <a:rPr lang="en-US" sz="2200" dirty="0"/>
              <a:t>): </a:t>
            </a:r>
            <a:r>
              <a:rPr lang="en-US" sz="2200" dirty="0" err="1"/>
              <a:t>veća</a:t>
            </a:r>
            <a:r>
              <a:rPr lang="en-US" sz="2200" dirty="0"/>
              <a:t> </a:t>
            </a:r>
            <a:r>
              <a:rPr lang="en-US" sz="2200" dirty="0" err="1"/>
              <a:t>brzina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tačnost</a:t>
            </a:r>
            <a:r>
              <a:rPr lang="en-US" sz="2200" dirty="0"/>
              <a:t>, </a:t>
            </a:r>
            <a:r>
              <a:rPr lang="en-US" sz="2200" dirty="0" err="1"/>
              <a:t>detaljnije</a:t>
            </a:r>
            <a:r>
              <a:rPr lang="en-US" sz="2200" dirty="0"/>
              <a:t> </a:t>
            </a:r>
            <a:r>
              <a:rPr lang="en-US" sz="2200" dirty="0" err="1"/>
              <a:t>testiranje</a:t>
            </a:r>
            <a:r>
              <a:rPr lang="en-US" sz="2200" dirty="0"/>
              <a:t>, </a:t>
            </a:r>
            <a:r>
              <a:rPr lang="en-US" sz="2200" dirty="0" err="1"/>
              <a:t>obezbeđuje</a:t>
            </a:r>
            <a:r>
              <a:rPr lang="en-US" sz="2200" dirty="0"/>
              <a:t> </a:t>
            </a:r>
            <a:r>
              <a:rPr lang="en-US" sz="2200" dirty="0" err="1"/>
              <a:t>konzistentnost</a:t>
            </a:r>
            <a:r>
              <a:rPr lang="en-US" sz="2200" dirty="0"/>
              <a:t>, </a:t>
            </a:r>
            <a:r>
              <a:rPr lang="en-US" sz="2200" dirty="0" err="1"/>
              <a:t>dugoročno</a:t>
            </a:r>
            <a:r>
              <a:rPr lang="en-US" sz="2200" dirty="0"/>
              <a:t> </a:t>
            </a:r>
            <a:r>
              <a:rPr lang="en-US" sz="2200" dirty="0" err="1"/>
              <a:t>smanjuje</a:t>
            </a:r>
            <a:r>
              <a:rPr lang="en-US" sz="2200" dirty="0"/>
              <a:t> </a:t>
            </a:r>
            <a:r>
              <a:rPr lang="en-US" sz="2200" dirty="0" err="1"/>
              <a:t>vreme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troškove</a:t>
            </a:r>
            <a:r>
              <a:rPr lang="en-US" sz="2200" dirty="0"/>
              <a:t>, </a:t>
            </a:r>
            <a:r>
              <a:rPr lang="en-US" sz="2200" dirty="0" err="1"/>
              <a:t>povećava</a:t>
            </a:r>
            <a:r>
              <a:rPr lang="en-US" sz="2200" dirty="0"/>
              <a:t> </a:t>
            </a:r>
            <a:r>
              <a:rPr lang="en-US" sz="2200" dirty="0" err="1"/>
              <a:t>produktivnost</a:t>
            </a:r>
            <a:r>
              <a:rPr lang="en-US" sz="2200" dirty="0"/>
              <a:t>, </a:t>
            </a:r>
            <a:r>
              <a:rPr lang="en-US" sz="2200" dirty="0" err="1"/>
              <a:t>može</a:t>
            </a:r>
            <a:r>
              <a:rPr lang="en-US" sz="2200" dirty="0"/>
              <a:t> se </a:t>
            </a:r>
            <a:r>
              <a:rPr lang="en-US" sz="2200" dirty="0" err="1"/>
              <a:t>povezati</a:t>
            </a:r>
            <a:r>
              <a:rPr lang="en-US" sz="2200" dirty="0"/>
              <a:t> </a:t>
            </a:r>
            <a:r>
              <a:rPr lang="en-US" sz="2200" dirty="0" err="1"/>
              <a:t>sa</a:t>
            </a:r>
            <a:r>
              <a:rPr lang="en-US" sz="2200" dirty="0"/>
              <a:t> CI.</a:t>
            </a: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en-US" sz="2200" dirty="0"/>
              <a:t>Mane </a:t>
            </a:r>
            <a:r>
              <a:rPr lang="en-US" sz="2200" dirty="0" err="1"/>
              <a:t>automatskog</a:t>
            </a:r>
            <a:r>
              <a:rPr lang="en-US" sz="2200" dirty="0"/>
              <a:t> </a:t>
            </a:r>
            <a:r>
              <a:rPr lang="en-US" sz="2200" dirty="0" err="1"/>
              <a:t>testiranja</a:t>
            </a:r>
            <a:r>
              <a:rPr lang="en-US" sz="2200" dirty="0"/>
              <a:t>: ne </a:t>
            </a:r>
            <a:r>
              <a:rPr lang="en-US" sz="2200" dirty="0" err="1"/>
              <a:t>može</a:t>
            </a:r>
            <a:r>
              <a:rPr lang="en-US" sz="2200" dirty="0"/>
              <a:t> u </a:t>
            </a:r>
            <a:r>
              <a:rPr lang="en-US" sz="2200" dirty="0" err="1"/>
              <a:t>potpunosti</a:t>
            </a:r>
            <a:r>
              <a:rPr lang="en-US" sz="2200" dirty="0"/>
              <a:t> da </a:t>
            </a:r>
            <a:r>
              <a:rPr lang="en-US" sz="2200" dirty="0" err="1"/>
              <a:t>zameni</a:t>
            </a:r>
            <a:r>
              <a:rPr lang="en-US" sz="2200" dirty="0"/>
              <a:t> </a:t>
            </a:r>
            <a:r>
              <a:rPr lang="en-US" sz="2200" dirty="0" err="1"/>
              <a:t>manuelno</a:t>
            </a:r>
            <a:r>
              <a:rPr lang="en-US" sz="2200" dirty="0"/>
              <a:t>, </a:t>
            </a:r>
            <a:r>
              <a:rPr lang="en-US" sz="2200" dirty="0" err="1"/>
              <a:t>pri</a:t>
            </a:r>
            <a:r>
              <a:rPr lang="en-US" sz="2200" dirty="0"/>
              <a:t> </a:t>
            </a:r>
            <a:r>
              <a:rPr lang="en-US" sz="2200" dirty="0" err="1"/>
              <a:t>uvođenju</a:t>
            </a:r>
            <a:r>
              <a:rPr lang="en-US" sz="2200" dirty="0"/>
              <a:t> </a:t>
            </a:r>
            <a:r>
              <a:rPr lang="en-US" sz="2200" dirty="0" err="1"/>
              <a:t>zahteva</a:t>
            </a:r>
            <a:r>
              <a:rPr lang="en-US" sz="2200" dirty="0"/>
              <a:t> </a:t>
            </a:r>
            <a:r>
              <a:rPr lang="en-US" sz="2200" dirty="0" err="1"/>
              <a:t>veće</a:t>
            </a:r>
            <a:r>
              <a:rPr lang="en-US" sz="2200" dirty="0"/>
              <a:t> </a:t>
            </a:r>
            <a:r>
              <a:rPr lang="en-US" sz="2200" dirty="0" err="1"/>
              <a:t>troškove</a:t>
            </a:r>
            <a:r>
              <a:rPr lang="en-US" sz="2200" dirty="0"/>
              <a:t>, </a:t>
            </a:r>
            <a:r>
              <a:rPr lang="en-US" sz="2200" dirty="0" err="1"/>
              <a:t>zahteva</a:t>
            </a:r>
            <a:r>
              <a:rPr lang="en-US" sz="2200" dirty="0"/>
              <a:t> </a:t>
            </a:r>
            <a:r>
              <a:rPr lang="en-US" sz="2200" dirty="0" err="1"/>
              <a:t>održavanje</a:t>
            </a:r>
            <a:r>
              <a:rPr lang="en-US" sz="2200" dirty="0"/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7DFD6-10FD-406D-986A-CACC8D79A517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/>
              <a:t>Prednosti i mane:</a:t>
            </a:r>
          </a:p>
        </p:txBody>
      </p:sp>
    </p:spTree>
    <p:extLst>
      <p:ext uri="{BB962C8B-B14F-4D97-AF65-F5344CB8AC3E}">
        <p14:creationId xmlns:p14="http://schemas.microsoft.com/office/powerpoint/2010/main" val="304905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/>
              <a:t>Uvod u automatsko testiranje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1198183" y="2298400"/>
            <a:ext cx="9546017" cy="2795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aplikacija koja se testira</a:t>
            </a:r>
            <a:r>
              <a:rPr lang="en-US" sz="2200" dirty="0"/>
              <a:t>  - application under test</a:t>
            </a: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testno okruženje</a:t>
            </a:r>
            <a:r>
              <a:rPr lang="en-US" sz="2200" dirty="0"/>
              <a:t> - test framework</a:t>
            </a: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test case</a:t>
            </a:r>
            <a:r>
              <a:rPr lang="en-US" sz="2200" dirty="0"/>
              <a:t> </a:t>
            </a: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test podaci</a:t>
            </a:r>
            <a:r>
              <a:rPr lang="en-US" sz="2200" dirty="0"/>
              <a:t> – test data</a:t>
            </a:r>
            <a:endParaRPr lang="sr-Latn-R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8860E-78A1-46CF-8F31-0DACC4594EF9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/>
              <a:t>Komponente infrastrukture automatskog testiranja:</a:t>
            </a:r>
          </a:p>
        </p:txBody>
      </p:sp>
    </p:spTree>
    <p:extLst>
      <p:ext uri="{BB962C8B-B14F-4D97-AF65-F5344CB8AC3E}">
        <p14:creationId xmlns:p14="http://schemas.microsoft.com/office/powerpoint/2010/main" val="109504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 dirty="0"/>
              <a:t>Uvod u automatsko testiranje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1ACEBC-E100-4DC9-815C-F15C2C4F21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" y="2023241"/>
            <a:ext cx="9067800" cy="3695700"/>
          </a:xfrm>
          <a:prstGeom prst="rect">
            <a:avLst/>
          </a:prstGeom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DCAEBB8-8C5F-4BB9-85AD-5C1708BF2DCF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/>
              <a:t>Procesi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test framework-a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22469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0012" y="159908"/>
            <a:ext cx="9831977" cy="1025980"/>
          </a:xfrm>
        </p:spPr>
        <p:txBody>
          <a:bodyPr/>
          <a:lstStyle/>
          <a:p>
            <a:r>
              <a:rPr lang="sr-Latn-RS" dirty="0"/>
              <a:t>Uvod u automatsko testiranje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CB7C99-F337-4CFD-AA95-122E832BBF37}"/>
              </a:ext>
            </a:extLst>
          </p:cNvPr>
          <p:cNvSpPr txBox="1">
            <a:spLocks/>
          </p:cNvSpPr>
          <p:nvPr/>
        </p:nvSpPr>
        <p:spPr>
          <a:xfrm>
            <a:off x="724348" y="1870533"/>
            <a:ext cx="10560423" cy="37215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kern="1200" cap="none" baseline="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85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UI</a:t>
            </a:r>
            <a:r>
              <a:rPr lang="en-US" sz="2200" dirty="0"/>
              <a:t> (Web + Desktop) - </a:t>
            </a:r>
            <a:r>
              <a:rPr lang="en-US" sz="2400" dirty="0"/>
              <a:t>Selenium, Cypress, Protractor, Squish…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 API </a:t>
            </a:r>
            <a:r>
              <a:rPr lang="en-US" sz="2200" dirty="0"/>
              <a:t>- </a:t>
            </a:r>
            <a:r>
              <a:rPr lang="en-US" sz="2400" dirty="0"/>
              <a:t>Postman, SoapUI…</a:t>
            </a:r>
            <a:endParaRPr lang="en-U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r>
              <a:rPr lang="sr-Latn-RS" sz="2200" dirty="0"/>
              <a:t>Load &amp; Performance</a:t>
            </a:r>
            <a:r>
              <a:rPr lang="en-US" sz="2200" dirty="0"/>
              <a:t> – </a:t>
            </a:r>
            <a:r>
              <a:rPr lang="en-US" sz="2400" dirty="0" err="1"/>
              <a:t>Jmeter</a:t>
            </a:r>
            <a:r>
              <a:rPr lang="en-US" sz="2400" dirty="0"/>
              <a:t>…</a:t>
            </a:r>
            <a:endParaRPr lang="sr-Latn-RS" sz="2200" dirty="0"/>
          </a:p>
          <a:p>
            <a:pPr lvl="1">
              <a:lnSpc>
                <a:spcPct val="200000"/>
              </a:lnSpc>
              <a:buClr>
                <a:srgbClr val="DF411C"/>
              </a:buClr>
            </a:pPr>
            <a:endParaRPr lang="en-US" sz="2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CF51B-D430-45D9-A356-C471122E8961}"/>
              </a:ext>
            </a:extLst>
          </p:cNvPr>
          <p:cNvSpPr txBox="1">
            <a:spLocks/>
          </p:cNvSpPr>
          <p:nvPr/>
        </p:nvSpPr>
        <p:spPr>
          <a:xfrm>
            <a:off x="266549" y="1442527"/>
            <a:ext cx="11658901" cy="387798"/>
          </a:xfrm>
          <a:prstGeom prst="rect">
            <a:avLst/>
          </a:prstGeom>
        </p:spPr>
        <p:txBody>
          <a:bodyPr vert="horz" wrap="square" lIns="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1" kern="1200" cap="all" baseline="0" dirty="0" smtClean="0">
                <a:solidFill>
                  <a:srgbClr val="DF411C"/>
                </a:solidFill>
                <a:latin typeface="+mj-lt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E411B"/>
              </a:buClr>
              <a:buFont typeface="Wingdings" panose="05000000000000000000" pitchFamily="2" charset="2"/>
              <a:buNone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1ADB5"/>
              </a:buClr>
              <a:buFont typeface="Arial" panose="020B0604020202020204" pitchFamily="34" charset="0"/>
              <a:buChar char="•"/>
              <a:defRPr sz="16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-"/>
              <a:defRPr sz="15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A4E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/>
              <a:t>ALATI ZA AUTOMATSKO TESTIRANJE</a:t>
            </a:r>
          </a:p>
        </p:txBody>
      </p:sp>
    </p:spTree>
    <p:extLst>
      <p:ext uri="{BB962C8B-B14F-4D97-AF65-F5344CB8AC3E}">
        <p14:creationId xmlns:p14="http://schemas.microsoft.com/office/powerpoint/2010/main" val="91145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857" y="5032814"/>
            <a:ext cx="10857143" cy="1063387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DE411B"/>
                </a:solidFill>
              </a:rPr>
              <a:t>2</a:t>
            </a:r>
            <a:r>
              <a:rPr lang="sr-Latn-RS" sz="4000" dirty="0">
                <a:solidFill>
                  <a:srgbClr val="DE411B"/>
                </a:solidFill>
              </a:rPr>
              <a:t>. </a:t>
            </a:r>
            <a:r>
              <a:rPr lang="en-US" sz="4000" dirty="0"/>
              <a:t>Selenium</a:t>
            </a:r>
            <a:br>
              <a:rPr lang="sr-Latn-RS" sz="4000" dirty="0"/>
            </a:br>
            <a:r>
              <a:rPr lang="sr-Latn-RS" sz="4000" dirty="0"/>
              <a:t> </a:t>
            </a:r>
            <a:br>
              <a:rPr lang="sr-Latn-RS" sz="4000" dirty="0"/>
            </a:br>
            <a:endParaRPr lang="en-GB" sz="4000" dirty="0">
              <a:solidFill>
                <a:srgbClr val="DE41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085146"/>
      </p:ext>
    </p:extLst>
  </p:cSld>
  <p:clrMapOvr>
    <a:masterClrMapping/>
  </p:clrMapOvr>
</p:sld>
</file>

<file path=ppt/theme/theme1.xml><?xml version="1.0" encoding="utf-8"?>
<a:theme xmlns:a="http://schemas.openxmlformats.org/drawingml/2006/main" name="Endava PPT slides">
  <a:themeElements>
    <a:clrScheme name="Endava colors">
      <a:dk1>
        <a:srgbClr val="000000"/>
      </a:dk1>
      <a:lt1>
        <a:srgbClr val="FFFFFF"/>
      </a:lt1>
      <a:dk2>
        <a:srgbClr val="BDBEC0"/>
      </a:dk2>
      <a:lt2>
        <a:srgbClr val="FFFFFF"/>
      </a:lt2>
      <a:accent1>
        <a:srgbClr val="DF411C"/>
      </a:accent1>
      <a:accent2>
        <a:srgbClr val="000000"/>
      </a:accent2>
      <a:accent3>
        <a:srgbClr val="E8775C"/>
      </a:accent3>
      <a:accent4>
        <a:srgbClr val="7F878B"/>
      </a:accent4>
      <a:accent5>
        <a:srgbClr val="252729"/>
      </a:accent5>
      <a:accent6>
        <a:srgbClr val="000000"/>
      </a:accent6>
      <a:hlink>
        <a:srgbClr val="DF411C"/>
      </a:hlink>
      <a:folHlink>
        <a:srgbClr val="000000"/>
      </a:folHlink>
    </a:clrScheme>
    <a:fontScheme name="Endava standard font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template-August2016" id="{8759937A-5D00-4C83-80D3-05A5A75A846C}" vid="{73A0825B-A9DC-4B49-80BD-44022E3E56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0114edf-9a72-4599-b1be-362d65013b4c">
      <Terms xmlns="http://schemas.microsoft.com/office/infopath/2007/PartnerControls"/>
    </lcf76f155ced4ddcb4097134ff3c332f>
    <TaxCatchAll xmlns="c83bc204-c724-4af9-a3ff-094b77ae620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48366BCCD67942B8674250044DBD67" ma:contentTypeVersion="18" ma:contentTypeDescription="Create a new document." ma:contentTypeScope="" ma:versionID="998078387e1f47e61f393ef0718ae3f7">
  <xsd:schema xmlns:xsd="http://www.w3.org/2001/XMLSchema" xmlns:xs="http://www.w3.org/2001/XMLSchema" xmlns:p="http://schemas.microsoft.com/office/2006/metadata/properties" xmlns:ns2="e0114edf-9a72-4599-b1be-362d65013b4c" xmlns:ns3="c83bc204-c724-4af9-a3ff-094b77ae6203" targetNamespace="http://schemas.microsoft.com/office/2006/metadata/properties" ma:root="true" ma:fieldsID="c2f1b093b1b5817bd4cee17f2e9454f1" ns2:_="" ns3:_="">
    <xsd:import namespace="e0114edf-9a72-4599-b1be-362d65013b4c"/>
    <xsd:import namespace="c83bc204-c724-4af9-a3ff-094b77ae62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14edf-9a72-4599-b1be-362d65013b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da9fbb2-20ec-4b38-b475-624b712916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bc204-c724-4af9-a3ff-094b77ae62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cfd5745-3ae1-48d1-be43-9d938a5c888d}" ma:internalName="TaxCatchAll" ma:showField="CatchAllData" ma:web="c83bc204-c724-4af9-a3ff-094b77ae62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E70423-9FE9-4B65-9BE2-E34FCE1BD5F6}">
  <ds:schemaRefs>
    <ds:schemaRef ds:uri="e0114edf-9a72-4599-b1be-362d65013b4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5C4333C-29DF-4000-84B5-061EE2CF7C5E}"/>
</file>

<file path=customXml/itemProps3.xml><?xml version="1.0" encoding="utf-8"?>
<ds:datastoreItem xmlns:ds="http://schemas.openxmlformats.org/officeDocument/2006/customXml" ds:itemID="{F42C2D96-7AE6-498C-A65A-58BFE51032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PPT-template-August2016</Template>
  <TotalTime>1038</TotalTime>
  <Words>1204</Words>
  <Application>Microsoft Office PowerPoint</Application>
  <PresentationFormat>Widescreen</PresentationFormat>
  <Paragraphs>214</Paragraphs>
  <Slides>36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Arial Narrow</vt:lpstr>
      <vt:lpstr>Arial Narrow Bold</vt:lpstr>
      <vt:lpstr>Calibri</vt:lpstr>
      <vt:lpstr>Helvetica Neue Light</vt:lpstr>
      <vt:lpstr>Wingdings</vt:lpstr>
      <vt:lpstr>Endava PPT slides</vt:lpstr>
      <vt:lpstr>TEST AUtomation</vt:lpstr>
      <vt:lpstr>Sadržaj</vt:lpstr>
      <vt:lpstr>1. Uvod u automatsko testiranje</vt:lpstr>
      <vt:lpstr>Uvod u automatsko testiranje</vt:lpstr>
      <vt:lpstr>Uvod u automatsko testiranje</vt:lpstr>
      <vt:lpstr>Uvod u automatsko testiranje</vt:lpstr>
      <vt:lpstr>Uvod u automatsko testiranje</vt:lpstr>
      <vt:lpstr>Uvod u automatsko testiranje</vt:lpstr>
      <vt:lpstr>2. Selenium   </vt:lpstr>
      <vt:lpstr>Selenium</vt:lpstr>
      <vt:lpstr>Selenium</vt:lpstr>
      <vt:lpstr>SELENIUM</vt:lpstr>
      <vt:lpstr>SELENIUM</vt:lpstr>
      <vt:lpstr>SELENIUM</vt:lpstr>
      <vt:lpstr>SELENIUM</vt:lpstr>
      <vt:lpstr>SELENIUM</vt:lpstr>
      <vt:lpstr>SELENIUM</vt:lpstr>
      <vt:lpstr>3. STRUKTURA WEB STRANICE I DOM MODEL </vt:lpstr>
      <vt:lpstr>STRUKTURA WEB STRANICE I DOM MODEL</vt:lpstr>
      <vt:lpstr>STRUKTURA WEB STRANICE I DOM MODEL</vt:lpstr>
      <vt:lpstr>HTML DOM MODEL</vt:lpstr>
      <vt:lpstr>4. Lociranje web elemenata </vt:lpstr>
      <vt:lpstr>Lociranje web elemenatA</vt:lpstr>
      <vt:lpstr>Lociranje web elemenatA</vt:lpstr>
      <vt:lpstr>Lociranje web elemenatA</vt:lpstr>
      <vt:lpstr>Lociranje web elemenatA</vt:lpstr>
      <vt:lpstr>Lociranje web elemenatA</vt:lpstr>
      <vt:lpstr>Lociranje web elemenatA</vt:lpstr>
      <vt:lpstr>Lociranje web elemenatA</vt:lpstr>
      <vt:lpstr>5. PROBLEMI PRI LOCIRANJU ELEMENATA  – WAIT KOMANDE </vt:lpstr>
      <vt:lpstr>PROBLEMI PRI LOCIRANJU ELEMENATA – WAIT KOMANDE</vt:lpstr>
      <vt:lpstr>PROBLEMI PRI LOCIRANJU ELEMENATA – WAIT KOMANDE</vt:lpstr>
      <vt:lpstr>PROBLEMI PRI LOCIRANJU ELEMENATA – WAIT KOMANDE</vt:lpstr>
      <vt:lpstr>6. Test automation design pattern  – Page object Model </vt:lpstr>
      <vt:lpstr>Test automation design pattern – Page object Model</vt:lpstr>
      <vt:lpstr>Q&amp;A</vt:lpstr>
    </vt:vector>
  </TitlesOfParts>
  <Company>Power Symbol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use colour for keywords</dc:title>
  <dc:creator>Stevan Cvetkovic</dc:creator>
  <cp:lastModifiedBy>Bosko Nikolic -X (bonikoli - ENDAVA DOO at Cisco)</cp:lastModifiedBy>
  <cp:revision>48</cp:revision>
  <cp:lastPrinted>2018-11-23T13:54:29Z</cp:lastPrinted>
  <dcterms:created xsi:type="dcterms:W3CDTF">2017-05-11T12:18:53Z</dcterms:created>
  <dcterms:modified xsi:type="dcterms:W3CDTF">2022-03-31T10:27:43Z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0x010100CB48366BCCD67942B8674250044DBD67</vt:lpwstr>
  </property>
</Properties>
</file>