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2"/>
  </p:notesMasterIdLst>
  <p:handoutMasterIdLst>
    <p:handoutMasterId r:id="rId23"/>
  </p:handoutMasterIdLst>
  <p:sldIdLst>
    <p:sldId id="281" r:id="rId5"/>
    <p:sldId id="291" r:id="rId6"/>
    <p:sldId id="295" r:id="rId7"/>
    <p:sldId id="296" r:id="rId8"/>
    <p:sldId id="310" r:id="rId9"/>
    <p:sldId id="301" r:id="rId10"/>
    <p:sldId id="306" r:id="rId11"/>
    <p:sldId id="300" r:id="rId12"/>
    <p:sldId id="304" r:id="rId13"/>
    <p:sldId id="305" r:id="rId14"/>
    <p:sldId id="303" r:id="rId15"/>
    <p:sldId id="307" r:id="rId16"/>
    <p:sldId id="308" r:id="rId17"/>
    <p:sldId id="309" r:id="rId18"/>
    <p:sldId id="302" r:id="rId19"/>
    <p:sldId id="311" r:id="rId20"/>
    <p:sldId id="298" r:id="rId2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Curzon" initials="RC" lastIdx="1" clrIdx="0"/>
  <p:cmAuthor id="2" name="Cristina Roman" initials="C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1B"/>
    <a:srgbClr val="DF411C"/>
    <a:srgbClr val="DC5D2A"/>
    <a:srgbClr val="7F8781"/>
    <a:srgbClr val="EEEEEE"/>
    <a:srgbClr val="000000"/>
    <a:srgbClr val="DE412F"/>
    <a:srgbClr val="4A4E52"/>
    <a:srgbClr val="E3E8E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E2548-3D37-6A07-1A93-A6259CC1A0EC}" v="12" dt="2024-10-23T14:57:35.562"/>
    <p1510:client id="{7AF22E1F-782B-BA11-9DF0-D67B6F45838B}" v="15" dt="2024-10-23T18:12:31.12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Micovic" userId="S::aleksandra.micovic@endava.com::1e1f4884-44b1-4ff3-a49c-e9b5a220e984" providerId="AD" clId="Web-{A929FA15-8AC6-4A8A-B1DE-6AE481560C6E}"/>
    <pc:docChg chg="modSld">
      <pc:chgData name="Aleksandra Micovic" userId="S::aleksandra.micovic@endava.com::1e1f4884-44b1-4ff3-a49c-e9b5a220e984" providerId="AD" clId="Web-{A929FA15-8AC6-4A8A-B1DE-6AE481560C6E}" dt="2022-10-12T16:59:57.739" v="945" actId="20577"/>
      <pc:docMkLst>
        <pc:docMk/>
      </pc:docMkLst>
      <pc:sldChg chg="modSp">
        <pc:chgData name="Aleksandra Micovic" userId="S::aleksandra.micovic@endava.com::1e1f4884-44b1-4ff3-a49c-e9b5a220e984" providerId="AD" clId="Web-{A929FA15-8AC6-4A8A-B1DE-6AE481560C6E}" dt="2022-10-12T16:42:12.337" v="1" actId="20577"/>
        <pc:sldMkLst>
          <pc:docMk/>
          <pc:sldMk cId="3334839256" sldId="291"/>
        </pc:sldMkLst>
        <pc:spChg chg="mod">
          <ac:chgData name="Aleksandra Micovic" userId="S::aleksandra.micovic@endava.com::1e1f4884-44b1-4ff3-a49c-e9b5a220e984" providerId="AD" clId="Web-{A929FA15-8AC6-4A8A-B1DE-6AE481560C6E}" dt="2022-10-12T16:42:12.337" v="1" actId="20577"/>
          <ac:spMkLst>
            <pc:docMk/>
            <pc:sldMk cId="3334839256" sldId="291"/>
            <ac:spMk id="3" creationId="{00000000-0000-0000-0000-000000000000}"/>
          </ac:spMkLst>
        </pc:spChg>
      </pc:sldChg>
      <pc:sldChg chg="modSp">
        <pc:chgData name="Aleksandra Micovic" userId="S::aleksandra.micovic@endava.com::1e1f4884-44b1-4ff3-a49c-e9b5a220e984" providerId="AD" clId="Web-{A929FA15-8AC6-4A8A-B1DE-6AE481560C6E}" dt="2022-10-12T16:55:43.072" v="923" actId="20577"/>
        <pc:sldMkLst>
          <pc:docMk/>
          <pc:sldMk cId="2340495835" sldId="300"/>
        </pc:sldMkLst>
        <pc:spChg chg="mod">
          <ac:chgData name="Aleksandra Micovic" userId="S::aleksandra.micovic@endava.com::1e1f4884-44b1-4ff3-a49c-e9b5a220e984" providerId="AD" clId="Web-{A929FA15-8AC6-4A8A-B1DE-6AE481560C6E}" dt="2022-10-12T16:52:07.236" v="604" actId="20577"/>
          <ac:spMkLst>
            <pc:docMk/>
            <pc:sldMk cId="2340495835" sldId="300"/>
            <ac:spMk id="3" creationId="{00000000-0000-0000-0000-000000000000}"/>
          </ac:spMkLst>
        </pc:spChg>
        <pc:spChg chg="mod">
          <ac:chgData name="Aleksandra Micovic" userId="S::aleksandra.micovic@endava.com::1e1f4884-44b1-4ff3-a49c-e9b5a220e984" providerId="AD" clId="Web-{A929FA15-8AC6-4A8A-B1DE-6AE481560C6E}" dt="2022-10-12T16:52:18.392" v="605" actId="20577"/>
          <ac:spMkLst>
            <pc:docMk/>
            <pc:sldMk cId="2340495835" sldId="300"/>
            <ac:spMk id="4" creationId="{00000000-0000-0000-0000-000000000000}"/>
          </ac:spMkLst>
        </pc:spChg>
        <pc:spChg chg="mod">
          <ac:chgData name="Aleksandra Micovic" userId="S::aleksandra.micovic@endava.com::1e1f4884-44b1-4ff3-a49c-e9b5a220e984" providerId="AD" clId="Web-{A929FA15-8AC6-4A8A-B1DE-6AE481560C6E}" dt="2022-10-12T16:52:29.096" v="618" actId="20577"/>
          <ac:spMkLst>
            <pc:docMk/>
            <pc:sldMk cId="2340495835" sldId="300"/>
            <ac:spMk id="5" creationId="{00000000-0000-0000-0000-000000000000}"/>
          </ac:spMkLst>
        </pc:spChg>
        <pc:spChg chg="mod">
          <ac:chgData name="Aleksandra Micovic" userId="S::aleksandra.micovic@endava.com::1e1f4884-44b1-4ff3-a49c-e9b5a220e984" providerId="AD" clId="Web-{A929FA15-8AC6-4A8A-B1DE-6AE481560C6E}" dt="2022-10-12T16:51:45.922" v="593" actId="14100"/>
          <ac:spMkLst>
            <pc:docMk/>
            <pc:sldMk cId="2340495835" sldId="300"/>
            <ac:spMk id="6" creationId="{00000000-0000-0000-0000-000000000000}"/>
          </ac:spMkLst>
        </pc:spChg>
        <pc:spChg chg="mod">
          <ac:chgData name="Aleksandra Micovic" userId="S::aleksandra.micovic@endava.com::1e1f4884-44b1-4ff3-a49c-e9b5a220e984" providerId="AD" clId="Web-{A929FA15-8AC6-4A8A-B1DE-6AE481560C6E}" dt="2022-10-12T16:51:21.687" v="553" actId="20577"/>
          <ac:spMkLst>
            <pc:docMk/>
            <pc:sldMk cId="2340495835" sldId="300"/>
            <ac:spMk id="7" creationId="{00000000-0000-0000-0000-000000000000}"/>
          </ac:spMkLst>
        </pc:spChg>
        <pc:spChg chg="mod">
          <ac:chgData name="Aleksandra Micovic" userId="S::aleksandra.micovic@endava.com::1e1f4884-44b1-4ff3-a49c-e9b5a220e984" providerId="AD" clId="Web-{A929FA15-8AC6-4A8A-B1DE-6AE481560C6E}" dt="2022-10-12T16:55:43.072" v="923" actId="20577"/>
          <ac:spMkLst>
            <pc:docMk/>
            <pc:sldMk cId="2340495835" sldId="300"/>
            <ac:spMk id="8" creationId="{00000000-0000-0000-0000-000000000000}"/>
          </ac:spMkLst>
        </pc:spChg>
      </pc:sldChg>
      <pc:sldChg chg="modSp">
        <pc:chgData name="Aleksandra Micovic" userId="S::aleksandra.micovic@endava.com::1e1f4884-44b1-4ff3-a49c-e9b5a220e984" providerId="AD" clId="Web-{A929FA15-8AC6-4A8A-B1DE-6AE481560C6E}" dt="2022-10-12T16:44:27.951" v="10" actId="20577"/>
        <pc:sldMkLst>
          <pc:docMk/>
          <pc:sldMk cId="3250103649" sldId="301"/>
        </pc:sldMkLst>
        <pc:spChg chg="mod">
          <ac:chgData name="Aleksandra Micovic" userId="S::aleksandra.micovic@endava.com::1e1f4884-44b1-4ff3-a49c-e9b5a220e984" providerId="AD" clId="Web-{A929FA15-8AC6-4A8A-B1DE-6AE481560C6E}" dt="2022-10-12T16:44:27.951" v="10" actId="20577"/>
          <ac:spMkLst>
            <pc:docMk/>
            <pc:sldMk cId="3250103649" sldId="301"/>
            <ac:spMk id="15" creationId="{3136DAA7-B531-3E47-8B99-FAE7E0BB1362}"/>
          </ac:spMkLst>
        </pc:spChg>
      </pc:sldChg>
      <pc:sldChg chg="modSp">
        <pc:chgData name="Aleksandra Micovic" userId="S::aleksandra.micovic@endava.com::1e1f4884-44b1-4ff3-a49c-e9b5a220e984" providerId="AD" clId="Web-{A929FA15-8AC6-4A8A-B1DE-6AE481560C6E}" dt="2022-10-12T16:59:57.739" v="945" actId="20577"/>
        <pc:sldMkLst>
          <pc:docMk/>
          <pc:sldMk cId="91531200" sldId="302"/>
        </pc:sldMkLst>
        <pc:spChg chg="mod">
          <ac:chgData name="Aleksandra Micovic" userId="S::aleksandra.micovic@endava.com::1e1f4884-44b1-4ff3-a49c-e9b5a220e984" providerId="AD" clId="Web-{A929FA15-8AC6-4A8A-B1DE-6AE481560C6E}" dt="2022-10-12T16:59:57.739" v="945" actId="20577"/>
          <ac:spMkLst>
            <pc:docMk/>
            <pc:sldMk cId="91531200" sldId="302"/>
            <ac:spMk id="7" creationId="{DE8BE91B-FF4F-B018-0737-747DE87B2CDF}"/>
          </ac:spMkLst>
        </pc:spChg>
      </pc:sldChg>
      <pc:sldChg chg="modSp">
        <pc:chgData name="Aleksandra Micovic" userId="S::aleksandra.micovic@endava.com::1e1f4884-44b1-4ff3-a49c-e9b5a220e984" providerId="AD" clId="Web-{A929FA15-8AC6-4A8A-B1DE-6AE481560C6E}" dt="2022-10-12T16:58:08.234" v="929" actId="20577"/>
        <pc:sldMkLst>
          <pc:docMk/>
          <pc:sldMk cId="4009621853" sldId="309"/>
        </pc:sldMkLst>
        <pc:spChg chg="mod">
          <ac:chgData name="Aleksandra Micovic" userId="S::aleksandra.micovic@endava.com::1e1f4884-44b1-4ff3-a49c-e9b5a220e984" providerId="AD" clId="Web-{A929FA15-8AC6-4A8A-B1DE-6AE481560C6E}" dt="2022-10-12T16:58:08.234" v="929" actId="20577"/>
          <ac:spMkLst>
            <pc:docMk/>
            <pc:sldMk cId="4009621853" sldId="309"/>
            <ac:spMk id="8" creationId="{3CFFCEAA-224D-2487-B633-C07E1A576FCC}"/>
          </ac:spMkLst>
        </pc:spChg>
      </pc:sldChg>
      <pc:sldChg chg="modSp">
        <pc:chgData name="Aleksandra Micovic" userId="S::aleksandra.micovic@endava.com::1e1f4884-44b1-4ff3-a49c-e9b5a220e984" providerId="AD" clId="Web-{A929FA15-8AC6-4A8A-B1DE-6AE481560C6E}" dt="2022-10-12T16:43:22.027" v="3" actId="20577"/>
        <pc:sldMkLst>
          <pc:docMk/>
          <pc:sldMk cId="3985429653" sldId="310"/>
        </pc:sldMkLst>
        <pc:spChg chg="mod">
          <ac:chgData name="Aleksandra Micovic" userId="S::aleksandra.micovic@endava.com::1e1f4884-44b1-4ff3-a49c-e9b5a220e984" providerId="AD" clId="Web-{A929FA15-8AC6-4A8A-B1DE-6AE481560C6E}" dt="2022-10-12T16:43:22.027" v="3" actId="20577"/>
          <ac:spMkLst>
            <pc:docMk/>
            <pc:sldMk cId="3985429653" sldId="310"/>
            <ac:spMk id="7" creationId="{DE8BE91B-FF4F-B018-0737-747DE87B2CDF}"/>
          </ac:spMkLst>
        </pc:spChg>
      </pc:sldChg>
    </pc:docChg>
  </pc:docChgLst>
  <pc:docChgLst>
    <pc:chgData name="Igor Zlatkovic" userId="S::igor.zlatkovic@endava.com::b31132cf-d450-4fda-85ec-edf8af51926e" providerId="AD" clId="Web-{1F3E2548-3D37-6A07-1A93-A6259CC1A0EC}"/>
    <pc:docChg chg="modSld">
      <pc:chgData name="Igor Zlatkovic" userId="S::igor.zlatkovic@endava.com::b31132cf-d450-4fda-85ec-edf8af51926e" providerId="AD" clId="Web-{1F3E2548-3D37-6A07-1A93-A6259CC1A0EC}" dt="2024-10-23T14:57:35.562" v="11" actId="20577"/>
      <pc:docMkLst>
        <pc:docMk/>
      </pc:docMkLst>
      <pc:sldChg chg="modSp">
        <pc:chgData name="Igor Zlatkovic" userId="S::igor.zlatkovic@endava.com::b31132cf-d450-4fda-85ec-edf8af51926e" providerId="AD" clId="Web-{1F3E2548-3D37-6A07-1A93-A6259CC1A0EC}" dt="2024-10-23T14:57:35.562" v="11" actId="20577"/>
        <pc:sldMkLst>
          <pc:docMk/>
          <pc:sldMk cId="1415921049" sldId="281"/>
        </pc:sldMkLst>
        <pc:spChg chg="mod">
          <ac:chgData name="Igor Zlatkovic" userId="S::igor.zlatkovic@endava.com::b31132cf-d450-4fda-85ec-edf8af51926e" providerId="AD" clId="Web-{1F3E2548-3D37-6A07-1A93-A6259CC1A0EC}" dt="2024-10-23T14:57:35.562" v="11" actId="20577"/>
          <ac:spMkLst>
            <pc:docMk/>
            <pc:sldMk cId="1415921049" sldId="281"/>
            <ac:spMk id="3" creationId="{00000000-0000-0000-0000-000000000000}"/>
          </ac:spMkLst>
        </pc:spChg>
      </pc:sldChg>
    </pc:docChg>
  </pc:docChgLst>
  <pc:docChgLst>
    <pc:chgData name="Marta Vuckovic" userId="8cca45b4-359e-46f4-8489-e2a6193f61c8" providerId="ADAL" clId="{02E9CCF1-04E1-40F1-ABF2-E772D85E5AD2}"/>
    <pc:docChg chg="modSld">
      <pc:chgData name="Marta Vuckovic" userId="8cca45b4-359e-46f4-8489-e2a6193f61c8" providerId="ADAL" clId="{02E9CCF1-04E1-40F1-ABF2-E772D85E5AD2}" dt="2022-10-17T10:14:55.143" v="7" actId="20577"/>
      <pc:docMkLst>
        <pc:docMk/>
      </pc:docMkLst>
      <pc:sldChg chg="modSp mod">
        <pc:chgData name="Marta Vuckovic" userId="8cca45b4-359e-46f4-8489-e2a6193f61c8" providerId="ADAL" clId="{02E9CCF1-04E1-40F1-ABF2-E772D85E5AD2}" dt="2022-10-17T10:14:55.143" v="7" actId="20577"/>
        <pc:sldMkLst>
          <pc:docMk/>
          <pc:sldMk cId="2340495835" sldId="300"/>
        </pc:sldMkLst>
        <pc:spChg chg="mod">
          <ac:chgData name="Marta Vuckovic" userId="8cca45b4-359e-46f4-8489-e2a6193f61c8" providerId="ADAL" clId="{02E9CCF1-04E1-40F1-ABF2-E772D85E5AD2}" dt="2022-10-17T10:14:55.143" v="7" actId="20577"/>
          <ac:spMkLst>
            <pc:docMk/>
            <pc:sldMk cId="2340495835" sldId="300"/>
            <ac:spMk id="6" creationId="{00000000-0000-0000-0000-000000000000}"/>
          </ac:spMkLst>
        </pc:spChg>
        <pc:spChg chg="mod">
          <ac:chgData name="Marta Vuckovic" userId="8cca45b4-359e-46f4-8489-e2a6193f61c8" providerId="ADAL" clId="{02E9CCF1-04E1-40F1-ABF2-E772D85E5AD2}" dt="2022-10-17T10:14:44.097" v="5" actId="20577"/>
          <ac:spMkLst>
            <pc:docMk/>
            <pc:sldMk cId="2340495835" sldId="300"/>
            <ac:spMk id="7" creationId="{00000000-0000-0000-0000-000000000000}"/>
          </ac:spMkLst>
        </pc:spChg>
      </pc:sldChg>
    </pc:docChg>
  </pc:docChgLst>
  <pc:docChgLst>
    <pc:chgData name="Igor Zlatkovic" userId="S::igor.zlatkovic@endava.com::b31132cf-d450-4fda-85ec-edf8af51926e" providerId="AD" clId="Web-{7AF22E1F-782B-BA11-9DF0-D67B6F45838B}"/>
    <pc:docChg chg="modSld">
      <pc:chgData name="Igor Zlatkovic" userId="S::igor.zlatkovic@endava.com::b31132cf-d450-4fda-85ec-edf8af51926e" providerId="AD" clId="Web-{7AF22E1F-782B-BA11-9DF0-D67B6F45838B}" dt="2024-10-23T18:12:28.199" v="13" actId="20577"/>
      <pc:docMkLst>
        <pc:docMk/>
      </pc:docMkLst>
      <pc:sldChg chg="modSp">
        <pc:chgData name="Igor Zlatkovic" userId="S::igor.zlatkovic@endava.com::b31132cf-d450-4fda-85ec-edf8af51926e" providerId="AD" clId="Web-{7AF22E1F-782B-BA11-9DF0-D67B6F45838B}" dt="2024-10-23T18:12:28.199" v="13" actId="20577"/>
        <pc:sldMkLst>
          <pc:docMk/>
          <pc:sldMk cId="1048977810" sldId="298"/>
        </pc:sldMkLst>
        <pc:spChg chg="mod">
          <ac:chgData name="Igor Zlatkovic" userId="S::igor.zlatkovic@endava.com::b31132cf-d450-4fda-85ec-edf8af51926e" providerId="AD" clId="Web-{7AF22E1F-782B-BA11-9DF0-D67B6F45838B}" dt="2024-10-23T18:12:18.308" v="3" actId="20577"/>
          <ac:spMkLst>
            <pc:docMk/>
            <pc:sldMk cId="1048977810" sldId="298"/>
            <ac:spMk id="4" creationId="{00000000-0000-0000-0000-000000000000}"/>
          </ac:spMkLst>
        </pc:spChg>
        <pc:spChg chg="mod">
          <ac:chgData name="Igor Zlatkovic" userId="S::igor.zlatkovic@endava.com::b31132cf-d450-4fda-85ec-edf8af51926e" providerId="AD" clId="Web-{7AF22E1F-782B-BA11-9DF0-D67B6F45838B}" dt="2024-10-23T18:12:28.199" v="13" actId="20577"/>
          <ac:spMkLst>
            <pc:docMk/>
            <pc:sldMk cId="1048977810" sldId="298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99206-7371-4C66-A8B2-A237363F5E3D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6DBEC-A7C6-4BD7-B6EE-3FC1C0EBFA03}">
      <dgm:prSet phldrT="[Text]"/>
      <dgm:spPr>
        <a:xfrm>
          <a:off x="6476" y="883635"/>
          <a:ext cx="2437864" cy="1462718"/>
        </a:xfrm>
        <a:prstGeom prst="rect">
          <a:avLst/>
        </a:prstGeom>
        <a:solidFill>
          <a:srgbClr val="DC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Identifikujte ključne procese koje zelite da izmerite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5F2950-7E7C-4EA5-9E30-318B3BE43696}" type="parTrans" cxnId="{4522BE66-B87A-442E-B045-767178597E84}">
      <dgm:prSet/>
      <dgm:spPr/>
      <dgm:t>
        <a:bodyPr/>
        <a:lstStyle/>
        <a:p>
          <a:endParaRPr lang="en-US"/>
        </a:p>
      </dgm:t>
    </dgm:pt>
    <dgm:pt modelId="{C5E095F7-23E4-4852-BC54-ED97FA470981}" type="sibTrans" cxnId="{4522BE66-B87A-442E-B045-767178597E84}">
      <dgm:prSet/>
      <dgm:spPr>
        <a:xfrm>
          <a:off x="2442540" y="1569274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DC5C2B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ABE49D9-72FB-431E-8B3A-5FC4D8964F4E}">
      <dgm:prSet phldrT="[Text]"/>
      <dgm:spPr>
        <a:xfrm>
          <a:off x="6476" y="2907062"/>
          <a:ext cx="2437864" cy="1462718"/>
        </a:xfrm>
        <a:prstGeom prst="rect">
          <a:avLst/>
        </a:prstGeom>
        <a:solidFill>
          <a:srgbClr val="4A4E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Prikupite podatke, izračunajte i interpretirajte rezultate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DDA2634-76E3-4E0E-B5B4-DABD8CD28CE9}" type="parTrans" cxnId="{26072531-F661-46F1-84E7-E255C440C389}">
      <dgm:prSet/>
      <dgm:spPr/>
      <dgm:t>
        <a:bodyPr/>
        <a:lstStyle/>
        <a:p>
          <a:endParaRPr lang="en-US"/>
        </a:p>
      </dgm:t>
    </dgm:pt>
    <dgm:pt modelId="{E60BF05A-BCEB-464C-A407-DC322AD26A30}" type="sibTrans" cxnId="{26072531-F661-46F1-84E7-E255C440C389}">
      <dgm:prSet/>
      <dgm:spPr>
        <a:xfrm>
          <a:off x="2442540" y="3592702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4A4E52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9F60D51-6EDF-4CC8-8F42-861AB20A0563}">
      <dgm:prSet phldrT="[Text]"/>
      <dgm:spPr>
        <a:xfrm>
          <a:off x="6003622" y="2907062"/>
          <a:ext cx="2437864" cy="1462718"/>
        </a:xfrm>
        <a:prstGeom prst="rect">
          <a:avLst/>
        </a:prstGeom>
        <a:solidFill>
          <a:srgbClr val="DC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Ako stvari ne izgledaju kako treba, istražite razlog zašto je to tako i predložite kako da se poboljša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84ED01E-2BE2-46FB-83C5-06EF0ECBB67B}" type="parTrans" cxnId="{7B9DA16A-FBD7-41B9-9641-73074A313C8F}">
      <dgm:prSet/>
      <dgm:spPr/>
      <dgm:t>
        <a:bodyPr/>
        <a:lstStyle/>
        <a:p>
          <a:endParaRPr lang="en-US"/>
        </a:p>
      </dgm:t>
    </dgm:pt>
    <dgm:pt modelId="{63963826-85D7-4D30-B362-1475F6433C6B}" type="sibTrans" cxnId="{7B9DA16A-FBD7-41B9-9641-73074A313C8F}">
      <dgm:prSet/>
      <dgm:spPr/>
      <dgm:t>
        <a:bodyPr/>
        <a:lstStyle/>
        <a:p>
          <a:endParaRPr lang="en-US"/>
        </a:p>
      </dgm:t>
    </dgm:pt>
    <dgm:pt modelId="{A5F6922F-EBD2-492E-97AD-3426F77DC26F}">
      <dgm:prSet phldrT="[Text]"/>
      <dgm:spPr>
        <a:xfrm>
          <a:off x="6003622" y="883635"/>
          <a:ext cx="2437864" cy="1462718"/>
        </a:xfrm>
        <a:prstGeom prst="rect">
          <a:avLst/>
        </a:prstGeom>
        <a:solidFill>
          <a:srgbClr val="BDBEC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Utvrdite koliko često treba prikupljati vrednosti i ko bi to trebalo da radi (ručno ili automatski)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2A7672-CDD7-456E-A092-064287DF69F9}" type="sibTrans" cxnId="{C217C219-16C2-4D4A-AB2F-301E0B6CB53B}">
      <dgm:prSet/>
      <dgm:spPr>
        <a:xfrm>
          <a:off x="1225408" y="2344554"/>
          <a:ext cx="5997146" cy="530108"/>
        </a:xfrm>
        <a:custGeom>
          <a:avLst/>
          <a:gdLst/>
          <a:ahLst/>
          <a:cxnLst/>
          <a:rect l="0" t="0" r="0" b="0"/>
          <a:pathLst>
            <a:path>
              <a:moveTo>
                <a:pt x="5997146" y="0"/>
              </a:moveTo>
              <a:lnTo>
                <a:pt x="5997146" y="282154"/>
              </a:lnTo>
              <a:lnTo>
                <a:pt x="0" y="282154"/>
              </a:lnTo>
              <a:lnTo>
                <a:pt x="0" y="530108"/>
              </a:lnTo>
            </a:path>
          </a:pathLst>
        </a:custGeom>
        <a:noFill/>
        <a:ln w="6350" cap="flat" cmpd="sng" algn="ctr">
          <a:solidFill>
            <a:srgbClr val="BDBEC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4F12194-AD76-4F52-9A6E-23D1A1217E21}" type="parTrans" cxnId="{C217C219-16C2-4D4A-AB2F-301E0B6CB53B}">
      <dgm:prSet/>
      <dgm:spPr/>
      <dgm:t>
        <a:bodyPr/>
        <a:lstStyle/>
        <a:p>
          <a:endParaRPr lang="en-US"/>
        </a:p>
      </dgm:t>
    </dgm:pt>
    <dgm:pt modelId="{4CDA4E1E-D141-4861-8405-27A8212E00FE}">
      <dgm:prSet phldrT="[Text]"/>
      <dgm:spPr>
        <a:xfrm>
          <a:off x="3005049" y="2907062"/>
          <a:ext cx="2437864" cy="1462718"/>
        </a:xfrm>
        <a:prstGeom prst="rect">
          <a:avLst/>
        </a:prstGeom>
        <a:solidFill>
          <a:srgbClr val="81ADB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Napravite izveštaj i prezentujte ciljnoj publici uz izvođenje konkretnih zaključaka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3FFA92-A563-4386-AC09-4E15CD48F142}" type="parTrans" cxnId="{3C86C304-11D3-49BB-80C2-751389CFEE81}">
      <dgm:prSet/>
      <dgm:spPr/>
      <dgm:t>
        <a:bodyPr/>
        <a:lstStyle/>
        <a:p>
          <a:endParaRPr lang="en-US"/>
        </a:p>
      </dgm:t>
    </dgm:pt>
    <dgm:pt modelId="{58E28E19-4554-439E-8884-4821DE29ABDB}" type="sibTrans" cxnId="{3C86C304-11D3-49BB-80C2-751389CFEE81}">
      <dgm:prSet/>
      <dgm:spPr>
        <a:xfrm>
          <a:off x="5441113" y="3592702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81ADB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F975039-57AB-4D7C-A179-EECD4234731A}">
      <dgm:prSet phldrT="[Text]"/>
      <dgm:spPr>
        <a:xfrm>
          <a:off x="3005049" y="883635"/>
          <a:ext cx="2437864" cy="1462718"/>
        </a:xfrm>
        <a:prstGeom prst="rect">
          <a:avLst/>
        </a:prstGeom>
        <a:solidFill>
          <a:srgbClr val="0092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Latn-R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Postavite referentnu i ciljnu vrednost metrike (b</a:t>
          </a:r>
          <a:r>
            <a:rPr lang="en-US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aseline</a:t>
          </a: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78C15DFC-A875-48DD-8475-7F69BD0C1475}" type="sibTrans" cxnId="{38B4E333-6457-42D6-B807-CA25B6C11E8D}">
      <dgm:prSet/>
      <dgm:spPr>
        <a:xfrm>
          <a:off x="5441113" y="1569274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0092D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endParaRPr lang="en-US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B7E7D75-316D-4049-B8B9-D37975F96189}" type="parTrans" cxnId="{38B4E333-6457-42D6-B807-CA25B6C11E8D}">
      <dgm:prSet/>
      <dgm:spPr/>
      <dgm:t>
        <a:bodyPr/>
        <a:lstStyle/>
        <a:p>
          <a:endParaRPr lang="en-US"/>
        </a:p>
      </dgm:t>
    </dgm:pt>
    <dgm:pt modelId="{00C6FD6C-1159-4223-A02D-31D651D843D2}" type="pres">
      <dgm:prSet presAssocID="{AC899206-7371-4C66-A8B2-A237363F5E3D}" presName="Name0" presStyleCnt="0">
        <dgm:presLayoutVars>
          <dgm:dir/>
          <dgm:resizeHandles val="exact"/>
        </dgm:presLayoutVars>
      </dgm:prSet>
      <dgm:spPr/>
    </dgm:pt>
    <dgm:pt modelId="{3E3E5AA5-442A-4A30-B242-AB2AB30ED0DE}" type="pres">
      <dgm:prSet presAssocID="{89A6DBEC-A7C6-4BD7-B6EE-3FC1C0EBFA03}" presName="node" presStyleLbl="node1" presStyleIdx="0" presStyleCnt="6">
        <dgm:presLayoutVars>
          <dgm:bulletEnabled val="1"/>
        </dgm:presLayoutVars>
      </dgm:prSet>
      <dgm:spPr/>
    </dgm:pt>
    <dgm:pt modelId="{43983EDC-F41C-418B-B154-362224BE83E9}" type="pres">
      <dgm:prSet presAssocID="{C5E095F7-23E4-4852-BC54-ED97FA470981}" presName="sibTrans" presStyleLbl="sibTrans1D1" presStyleIdx="0" presStyleCnt="5"/>
      <dgm:spPr/>
    </dgm:pt>
    <dgm:pt modelId="{2C013A8F-D276-4F8D-8225-10B961285955}" type="pres">
      <dgm:prSet presAssocID="{C5E095F7-23E4-4852-BC54-ED97FA470981}" presName="connectorText" presStyleLbl="sibTrans1D1" presStyleIdx="0" presStyleCnt="5"/>
      <dgm:spPr/>
    </dgm:pt>
    <dgm:pt modelId="{E9180D93-D091-4B4D-998B-985F1BF584EE}" type="pres">
      <dgm:prSet presAssocID="{8F975039-57AB-4D7C-A179-EECD4234731A}" presName="node" presStyleLbl="node1" presStyleIdx="1" presStyleCnt="6">
        <dgm:presLayoutVars>
          <dgm:bulletEnabled val="1"/>
        </dgm:presLayoutVars>
      </dgm:prSet>
      <dgm:spPr/>
    </dgm:pt>
    <dgm:pt modelId="{F06A1D09-B3B8-46F9-954E-162C971B9C27}" type="pres">
      <dgm:prSet presAssocID="{78C15DFC-A875-48DD-8475-7F69BD0C1475}" presName="sibTrans" presStyleLbl="sibTrans1D1" presStyleIdx="1" presStyleCnt="5"/>
      <dgm:spPr/>
    </dgm:pt>
    <dgm:pt modelId="{F59B1A29-076D-4EE3-BF64-FC3FD6094291}" type="pres">
      <dgm:prSet presAssocID="{78C15DFC-A875-48DD-8475-7F69BD0C1475}" presName="connectorText" presStyleLbl="sibTrans1D1" presStyleIdx="1" presStyleCnt="5"/>
      <dgm:spPr/>
    </dgm:pt>
    <dgm:pt modelId="{AA8293AB-1B65-4A1D-997B-6B48A064F53D}" type="pres">
      <dgm:prSet presAssocID="{A5F6922F-EBD2-492E-97AD-3426F77DC26F}" presName="node" presStyleLbl="node1" presStyleIdx="2" presStyleCnt="6">
        <dgm:presLayoutVars>
          <dgm:bulletEnabled val="1"/>
        </dgm:presLayoutVars>
      </dgm:prSet>
      <dgm:spPr/>
    </dgm:pt>
    <dgm:pt modelId="{8607EFDB-B15F-4FF6-8159-7079AC1521FB}" type="pres">
      <dgm:prSet presAssocID="{452A7672-CDD7-456E-A092-064287DF69F9}" presName="sibTrans" presStyleLbl="sibTrans1D1" presStyleIdx="2" presStyleCnt="5"/>
      <dgm:spPr/>
    </dgm:pt>
    <dgm:pt modelId="{F712FB0B-CE30-41B5-86D0-D788F8CF76FD}" type="pres">
      <dgm:prSet presAssocID="{452A7672-CDD7-456E-A092-064287DF69F9}" presName="connectorText" presStyleLbl="sibTrans1D1" presStyleIdx="2" presStyleCnt="5"/>
      <dgm:spPr/>
    </dgm:pt>
    <dgm:pt modelId="{B686975F-A943-4D6D-9EA6-D67452E8B3ED}" type="pres">
      <dgm:prSet presAssocID="{8ABE49D9-72FB-431E-8B3A-5FC4D8964F4E}" presName="node" presStyleLbl="node1" presStyleIdx="3" presStyleCnt="6">
        <dgm:presLayoutVars>
          <dgm:bulletEnabled val="1"/>
        </dgm:presLayoutVars>
      </dgm:prSet>
      <dgm:spPr/>
    </dgm:pt>
    <dgm:pt modelId="{943285C4-EC8C-4229-9F71-C407502DCC7D}" type="pres">
      <dgm:prSet presAssocID="{E60BF05A-BCEB-464C-A407-DC322AD26A30}" presName="sibTrans" presStyleLbl="sibTrans1D1" presStyleIdx="3" presStyleCnt="5"/>
      <dgm:spPr/>
    </dgm:pt>
    <dgm:pt modelId="{11121E24-3EC5-4943-929D-6A5E581A059E}" type="pres">
      <dgm:prSet presAssocID="{E60BF05A-BCEB-464C-A407-DC322AD26A30}" presName="connectorText" presStyleLbl="sibTrans1D1" presStyleIdx="3" presStyleCnt="5"/>
      <dgm:spPr/>
    </dgm:pt>
    <dgm:pt modelId="{530DC7B0-B4F2-4917-A183-D2CFB1B8F1FD}" type="pres">
      <dgm:prSet presAssocID="{4CDA4E1E-D141-4861-8405-27A8212E00FE}" presName="node" presStyleLbl="node1" presStyleIdx="4" presStyleCnt="6">
        <dgm:presLayoutVars>
          <dgm:bulletEnabled val="1"/>
        </dgm:presLayoutVars>
      </dgm:prSet>
      <dgm:spPr/>
    </dgm:pt>
    <dgm:pt modelId="{E1DC1692-3214-42C6-BAD8-F5ED8E05DE95}" type="pres">
      <dgm:prSet presAssocID="{58E28E19-4554-439E-8884-4821DE29ABDB}" presName="sibTrans" presStyleLbl="sibTrans1D1" presStyleIdx="4" presStyleCnt="5"/>
      <dgm:spPr/>
    </dgm:pt>
    <dgm:pt modelId="{2B835A02-8F34-45CB-8766-CEB6AAB40A55}" type="pres">
      <dgm:prSet presAssocID="{58E28E19-4554-439E-8884-4821DE29ABDB}" presName="connectorText" presStyleLbl="sibTrans1D1" presStyleIdx="4" presStyleCnt="5"/>
      <dgm:spPr/>
    </dgm:pt>
    <dgm:pt modelId="{97122A7B-F22D-4B22-BBD6-9E5ACE2E58CD}" type="pres">
      <dgm:prSet presAssocID="{A9F60D51-6EDF-4CC8-8F42-861AB20A0563}" presName="node" presStyleLbl="node1" presStyleIdx="5" presStyleCnt="6">
        <dgm:presLayoutVars>
          <dgm:bulletEnabled val="1"/>
        </dgm:presLayoutVars>
      </dgm:prSet>
      <dgm:spPr/>
    </dgm:pt>
  </dgm:ptLst>
  <dgm:cxnLst>
    <dgm:cxn modelId="{3C86C304-11D3-49BB-80C2-751389CFEE81}" srcId="{AC899206-7371-4C66-A8B2-A237363F5E3D}" destId="{4CDA4E1E-D141-4861-8405-27A8212E00FE}" srcOrd="4" destOrd="0" parTransId="{2F3FFA92-A563-4386-AC09-4E15CD48F142}" sibTransId="{58E28E19-4554-439E-8884-4821DE29ABDB}"/>
    <dgm:cxn modelId="{5A466F0C-F10F-4547-A51F-BC5E65B27686}" type="presOf" srcId="{58E28E19-4554-439E-8884-4821DE29ABDB}" destId="{2B835A02-8F34-45CB-8766-CEB6AAB40A55}" srcOrd="1" destOrd="0" presId="urn:microsoft.com/office/officeart/2005/8/layout/bProcess3"/>
    <dgm:cxn modelId="{AE31A519-21CC-4549-953E-7E55FBB16D8A}" type="presOf" srcId="{78C15DFC-A875-48DD-8475-7F69BD0C1475}" destId="{F06A1D09-B3B8-46F9-954E-162C971B9C27}" srcOrd="0" destOrd="0" presId="urn:microsoft.com/office/officeart/2005/8/layout/bProcess3"/>
    <dgm:cxn modelId="{C217C219-16C2-4D4A-AB2F-301E0B6CB53B}" srcId="{AC899206-7371-4C66-A8B2-A237363F5E3D}" destId="{A5F6922F-EBD2-492E-97AD-3426F77DC26F}" srcOrd="2" destOrd="0" parTransId="{54F12194-AD76-4F52-9A6E-23D1A1217E21}" sibTransId="{452A7672-CDD7-456E-A092-064287DF69F9}"/>
    <dgm:cxn modelId="{26072531-F661-46F1-84E7-E255C440C389}" srcId="{AC899206-7371-4C66-A8B2-A237363F5E3D}" destId="{8ABE49D9-72FB-431E-8B3A-5FC4D8964F4E}" srcOrd="3" destOrd="0" parTransId="{DDDA2634-76E3-4E0E-B5B4-DABD8CD28CE9}" sibTransId="{E60BF05A-BCEB-464C-A407-DC322AD26A30}"/>
    <dgm:cxn modelId="{38B4E333-6457-42D6-B807-CA25B6C11E8D}" srcId="{AC899206-7371-4C66-A8B2-A237363F5E3D}" destId="{8F975039-57AB-4D7C-A179-EECD4234731A}" srcOrd="1" destOrd="0" parTransId="{EB7E7D75-316D-4049-B8B9-D37975F96189}" sibTransId="{78C15DFC-A875-48DD-8475-7F69BD0C1475}"/>
    <dgm:cxn modelId="{BCE4A634-F548-41B9-958B-67550C22B2A9}" type="presOf" srcId="{452A7672-CDD7-456E-A092-064287DF69F9}" destId="{8607EFDB-B15F-4FF6-8159-7079AC1521FB}" srcOrd="0" destOrd="0" presId="urn:microsoft.com/office/officeart/2005/8/layout/bProcess3"/>
    <dgm:cxn modelId="{4DC7E261-DB94-4C66-BFB9-B678FE44968B}" type="presOf" srcId="{8F975039-57AB-4D7C-A179-EECD4234731A}" destId="{E9180D93-D091-4B4D-998B-985F1BF584EE}" srcOrd="0" destOrd="0" presId="urn:microsoft.com/office/officeart/2005/8/layout/bProcess3"/>
    <dgm:cxn modelId="{1AE69364-B5DE-4790-946F-D8F94C3ED374}" type="presOf" srcId="{E60BF05A-BCEB-464C-A407-DC322AD26A30}" destId="{943285C4-EC8C-4229-9F71-C407502DCC7D}" srcOrd="0" destOrd="0" presId="urn:microsoft.com/office/officeart/2005/8/layout/bProcess3"/>
    <dgm:cxn modelId="{4522BE66-B87A-442E-B045-767178597E84}" srcId="{AC899206-7371-4C66-A8B2-A237363F5E3D}" destId="{89A6DBEC-A7C6-4BD7-B6EE-3FC1C0EBFA03}" srcOrd="0" destOrd="0" parTransId="{F85F2950-7E7C-4EA5-9E30-318B3BE43696}" sibTransId="{C5E095F7-23E4-4852-BC54-ED97FA470981}"/>
    <dgm:cxn modelId="{18C7EC49-376C-442F-ACFD-00BAD9BC32CF}" type="presOf" srcId="{E60BF05A-BCEB-464C-A407-DC322AD26A30}" destId="{11121E24-3EC5-4943-929D-6A5E581A059E}" srcOrd="1" destOrd="0" presId="urn:microsoft.com/office/officeart/2005/8/layout/bProcess3"/>
    <dgm:cxn modelId="{7B9DA16A-FBD7-41B9-9641-73074A313C8F}" srcId="{AC899206-7371-4C66-A8B2-A237363F5E3D}" destId="{A9F60D51-6EDF-4CC8-8F42-861AB20A0563}" srcOrd="5" destOrd="0" parTransId="{D84ED01E-2BE2-46FB-83C5-06EF0ECBB67B}" sibTransId="{63963826-85D7-4D30-B362-1475F6433C6B}"/>
    <dgm:cxn modelId="{9E9C0E57-70D0-4D22-AF4A-F3173F8F801E}" type="presOf" srcId="{A9F60D51-6EDF-4CC8-8F42-861AB20A0563}" destId="{97122A7B-F22D-4B22-BBD6-9E5ACE2E58CD}" srcOrd="0" destOrd="0" presId="urn:microsoft.com/office/officeart/2005/8/layout/bProcess3"/>
    <dgm:cxn modelId="{77DB9989-B834-4137-8EC1-D5976FBCA7D0}" type="presOf" srcId="{89A6DBEC-A7C6-4BD7-B6EE-3FC1C0EBFA03}" destId="{3E3E5AA5-442A-4A30-B242-AB2AB30ED0DE}" srcOrd="0" destOrd="0" presId="urn:microsoft.com/office/officeart/2005/8/layout/bProcess3"/>
    <dgm:cxn modelId="{9653BF8A-4B24-41F0-8676-6105BE857156}" type="presOf" srcId="{4CDA4E1E-D141-4861-8405-27A8212E00FE}" destId="{530DC7B0-B4F2-4917-A183-D2CFB1B8F1FD}" srcOrd="0" destOrd="0" presId="urn:microsoft.com/office/officeart/2005/8/layout/bProcess3"/>
    <dgm:cxn modelId="{6AAE809C-D676-4C55-85D0-86E7168C5B3C}" type="presOf" srcId="{8ABE49D9-72FB-431E-8B3A-5FC4D8964F4E}" destId="{B686975F-A943-4D6D-9EA6-D67452E8B3ED}" srcOrd="0" destOrd="0" presId="urn:microsoft.com/office/officeart/2005/8/layout/bProcess3"/>
    <dgm:cxn modelId="{B24A23A0-7DDD-469A-A10F-239773BB902F}" type="presOf" srcId="{452A7672-CDD7-456E-A092-064287DF69F9}" destId="{F712FB0B-CE30-41B5-86D0-D788F8CF76FD}" srcOrd="1" destOrd="0" presId="urn:microsoft.com/office/officeart/2005/8/layout/bProcess3"/>
    <dgm:cxn modelId="{DC0C2CA3-033C-4B5D-AA3D-CEB7FF5D6F19}" type="presOf" srcId="{A5F6922F-EBD2-492E-97AD-3426F77DC26F}" destId="{AA8293AB-1B65-4A1D-997B-6B48A064F53D}" srcOrd="0" destOrd="0" presId="urn:microsoft.com/office/officeart/2005/8/layout/bProcess3"/>
    <dgm:cxn modelId="{13C2EAA3-9352-4185-8D6C-18B8C6939BAF}" type="presOf" srcId="{C5E095F7-23E4-4852-BC54-ED97FA470981}" destId="{2C013A8F-D276-4F8D-8225-10B961285955}" srcOrd="1" destOrd="0" presId="urn:microsoft.com/office/officeart/2005/8/layout/bProcess3"/>
    <dgm:cxn modelId="{5F30E7AF-8431-4EAB-82AB-2916937A4707}" type="presOf" srcId="{58E28E19-4554-439E-8884-4821DE29ABDB}" destId="{E1DC1692-3214-42C6-BAD8-F5ED8E05DE95}" srcOrd="0" destOrd="0" presId="urn:microsoft.com/office/officeart/2005/8/layout/bProcess3"/>
    <dgm:cxn modelId="{64864BB9-64F4-4578-A580-9F65F1832B2A}" type="presOf" srcId="{78C15DFC-A875-48DD-8475-7F69BD0C1475}" destId="{F59B1A29-076D-4EE3-BF64-FC3FD6094291}" srcOrd="1" destOrd="0" presId="urn:microsoft.com/office/officeart/2005/8/layout/bProcess3"/>
    <dgm:cxn modelId="{2411A4C6-4A5E-4403-8032-CF02FDC555CD}" type="presOf" srcId="{AC899206-7371-4C66-A8B2-A237363F5E3D}" destId="{00C6FD6C-1159-4223-A02D-31D651D843D2}" srcOrd="0" destOrd="0" presId="urn:microsoft.com/office/officeart/2005/8/layout/bProcess3"/>
    <dgm:cxn modelId="{3479A6ED-9937-4CFA-9A70-4E2D9D0A1ACD}" type="presOf" srcId="{C5E095F7-23E4-4852-BC54-ED97FA470981}" destId="{43983EDC-F41C-418B-B154-362224BE83E9}" srcOrd="0" destOrd="0" presId="urn:microsoft.com/office/officeart/2005/8/layout/bProcess3"/>
    <dgm:cxn modelId="{E2DA5CAD-D4C0-40E5-BAFF-A369AE18685A}" type="presParOf" srcId="{00C6FD6C-1159-4223-A02D-31D651D843D2}" destId="{3E3E5AA5-442A-4A30-B242-AB2AB30ED0DE}" srcOrd="0" destOrd="0" presId="urn:microsoft.com/office/officeart/2005/8/layout/bProcess3"/>
    <dgm:cxn modelId="{7FE4F94E-8AA4-4B7E-AE8B-DB569C48960E}" type="presParOf" srcId="{00C6FD6C-1159-4223-A02D-31D651D843D2}" destId="{43983EDC-F41C-418B-B154-362224BE83E9}" srcOrd="1" destOrd="0" presId="urn:microsoft.com/office/officeart/2005/8/layout/bProcess3"/>
    <dgm:cxn modelId="{F86AF659-6A7D-432A-AFE6-54A24C4B44FA}" type="presParOf" srcId="{43983EDC-F41C-418B-B154-362224BE83E9}" destId="{2C013A8F-D276-4F8D-8225-10B961285955}" srcOrd="0" destOrd="0" presId="urn:microsoft.com/office/officeart/2005/8/layout/bProcess3"/>
    <dgm:cxn modelId="{2D93ADD3-62A6-4506-86AA-4DD958A6EF63}" type="presParOf" srcId="{00C6FD6C-1159-4223-A02D-31D651D843D2}" destId="{E9180D93-D091-4B4D-998B-985F1BF584EE}" srcOrd="2" destOrd="0" presId="urn:microsoft.com/office/officeart/2005/8/layout/bProcess3"/>
    <dgm:cxn modelId="{533E0244-3F7B-4AEE-8638-D3658D9E519D}" type="presParOf" srcId="{00C6FD6C-1159-4223-A02D-31D651D843D2}" destId="{F06A1D09-B3B8-46F9-954E-162C971B9C27}" srcOrd="3" destOrd="0" presId="urn:microsoft.com/office/officeart/2005/8/layout/bProcess3"/>
    <dgm:cxn modelId="{79E00467-E9BE-4DE1-B0FF-4B443E48AB3D}" type="presParOf" srcId="{F06A1D09-B3B8-46F9-954E-162C971B9C27}" destId="{F59B1A29-076D-4EE3-BF64-FC3FD6094291}" srcOrd="0" destOrd="0" presId="urn:microsoft.com/office/officeart/2005/8/layout/bProcess3"/>
    <dgm:cxn modelId="{66F957C8-437F-46FF-A6FE-2C1A8076BE6D}" type="presParOf" srcId="{00C6FD6C-1159-4223-A02D-31D651D843D2}" destId="{AA8293AB-1B65-4A1D-997B-6B48A064F53D}" srcOrd="4" destOrd="0" presId="urn:microsoft.com/office/officeart/2005/8/layout/bProcess3"/>
    <dgm:cxn modelId="{591D5CD9-22F3-440B-ACBD-55FC613DDC1A}" type="presParOf" srcId="{00C6FD6C-1159-4223-A02D-31D651D843D2}" destId="{8607EFDB-B15F-4FF6-8159-7079AC1521FB}" srcOrd="5" destOrd="0" presId="urn:microsoft.com/office/officeart/2005/8/layout/bProcess3"/>
    <dgm:cxn modelId="{10B0287E-E096-45FD-8998-5FD624B5BD4C}" type="presParOf" srcId="{8607EFDB-B15F-4FF6-8159-7079AC1521FB}" destId="{F712FB0B-CE30-41B5-86D0-D788F8CF76FD}" srcOrd="0" destOrd="0" presId="urn:microsoft.com/office/officeart/2005/8/layout/bProcess3"/>
    <dgm:cxn modelId="{2CD1436D-ABE0-4DAA-B2D2-694DE67B7269}" type="presParOf" srcId="{00C6FD6C-1159-4223-A02D-31D651D843D2}" destId="{B686975F-A943-4D6D-9EA6-D67452E8B3ED}" srcOrd="6" destOrd="0" presId="urn:microsoft.com/office/officeart/2005/8/layout/bProcess3"/>
    <dgm:cxn modelId="{11CEBE45-543D-47C5-A608-B7C0CE2F99BC}" type="presParOf" srcId="{00C6FD6C-1159-4223-A02D-31D651D843D2}" destId="{943285C4-EC8C-4229-9F71-C407502DCC7D}" srcOrd="7" destOrd="0" presId="urn:microsoft.com/office/officeart/2005/8/layout/bProcess3"/>
    <dgm:cxn modelId="{B236D55E-BC17-4A93-B35F-8A0300101BC9}" type="presParOf" srcId="{943285C4-EC8C-4229-9F71-C407502DCC7D}" destId="{11121E24-3EC5-4943-929D-6A5E581A059E}" srcOrd="0" destOrd="0" presId="urn:microsoft.com/office/officeart/2005/8/layout/bProcess3"/>
    <dgm:cxn modelId="{E91C805F-96E8-44EC-86DD-DBCE19252328}" type="presParOf" srcId="{00C6FD6C-1159-4223-A02D-31D651D843D2}" destId="{530DC7B0-B4F2-4917-A183-D2CFB1B8F1FD}" srcOrd="8" destOrd="0" presId="urn:microsoft.com/office/officeart/2005/8/layout/bProcess3"/>
    <dgm:cxn modelId="{CCC2BABA-981C-4E95-9FE3-C76741DBB398}" type="presParOf" srcId="{00C6FD6C-1159-4223-A02D-31D651D843D2}" destId="{E1DC1692-3214-42C6-BAD8-F5ED8E05DE95}" srcOrd="9" destOrd="0" presId="urn:microsoft.com/office/officeart/2005/8/layout/bProcess3"/>
    <dgm:cxn modelId="{36332D95-CC9D-4B36-86BE-3BC8CDDBE1BD}" type="presParOf" srcId="{E1DC1692-3214-42C6-BAD8-F5ED8E05DE95}" destId="{2B835A02-8F34-45CB-8766-CEB6AAB40A55}" srcOrd="0" destOrd="0" presId="urn:microsoft.com/office/officeart/2005/8/layout/bProcess3"/>
    <dgm:cxn modelId="{6F28A37A-4252-4C30-B45D-53BA35F0AD1A}" type="presParOf" srcId="{00C6FD6C-1159-4223-A02D-31D651D843D2}" destId="{97122A7B-F22D-4B22-BBD6-9E5ACE2E58C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3EDC-F41C-418B-B154-362224BE83E9}">
      <dsp:nvSpPr>
        <dsp:cNvPr id="0" name=""/>
        <dsp:cNvSpPr/>
      </dsp:nvSpPr>
      <dsp:spPr>
        <a:xfrm>
          <a:off x="2442540" y="1569274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DC5C2B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93577" y="1612191"/>
        <a:ext cx="0" cy="0"/>
      </dsp:txXfrm>
    </dsp:sp>
    <dsp:sp modelId="{3E3E5AA5-442A-4A30-B242-AB2AB30ED0DE}">
      <dsp:nvSpPr>
        <dsp:cNvPr id="0" name=""/>
        <dsp:cNvSpPr/>
      </dsp:nvSpPr>
      <dsp:spPr>
        <a:xfrm>
          <a:off x="6476" y="883635"/>
          <a:ext cx="2437864" cy="1462718"/>
        </a:xfrm>
        <a:prstGeom prst="rect">
          <a:avLst/>
        </a:prstGeom>
        <a:solidFill>
          <a:srgbClr val="DC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Identifikujte ključne procese koje zelite da izmerite</a:t>
          </a: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76" y="883635"/>
        <a:ext cx="2437864" cy="1462718"/>
      </dsp:txXfrm>
    </dsp:sp>
    <dsp:sp modelId="{F06A1D09-B3B8-46F9-954E-162C971B9C27}">
      <dsp:nvSpPr>
        <dsp:cNvPr id="0" name=""/>
        <dsp:cNvSpPr/>
      </dsp:nvSpPr>
      <dsp:spPr>
        <a:xfrm>
          <a:off x="5441113" y="1569274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0092D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92150" y="1612191"/>
        <a:ext cx="0" cy="0"/>
      </dsp:txXfrm>
    </dsp:sp>
    <dsp:sp modelId="{E9180D93-D091-4B4D-998B-985F1BF584EE}">
      <dsp:nvSpPr>
        <dsp:cNvPr id="0" name=""/>
        <dsp:cNvSpPr/>
      </dsp:nvSpPr>
      <dsp:spPr>
        <a:xfrm>
          <a:off x="3005049" y="883635"/>
          <a:ext cx="2437864" cy="1462718"/>
        </a:xfrm>
        <a:prstGeom prst="rect">
          <a:avLst/>
        </a:prstGeom>
        <a:solidFill>
          <a:srgbClr val="0092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Postavite referentnu i ciljnu vrednost metrike (b</a:t>
          </a:r>
          <a:r>
            <a:rPr lang="en-US" sz="1700" kern="120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aseline</a:t>
          </a:r>
          <a:r>
            <a:rPr lang="en-U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3005049" y="883635"/>
        <a:ext cx="2437864" cy="1462718"/>
      </dsp:txXfrm>
    </dsp:sp>
    <dsp:sp modelId="{8607EFDB-B15F-4FF6-8159-7079AC1521FB}">
      <dsp:nvSpPr>
        <dsp:cNvPr id="0" name=""/>
        <dsp:cNvSpPr/>
      </dsp:nvSpPr>
      <dsp:spPr>
        <a:xfrm>
          <a:off x="1225408" y="2344554"/>
          <a:ext cx="5997146" cy="530108"/>
        </a:xfrm>
        <a:custGeom>
          <a:avLst/>
          <a:gdLst/>
          <a:ahLst/>
          <a:cxnLst/>
          <a:rect l="0" t="0" r="0" b="0"/>
          <a:pathLst>
            <a:path>
              <a:moveTo>
                <a:pt x="5997146" y="0"/>
              </a:moveTo>
              <a:lnTo>
                <a:pt x="5997146" y="282154"/>
              </a:lnTo>
              <a:lnTo>
                <a:pt x="0" y="282154"/>
              </a:lnTo>
              <a:lnTo>
                <a:pt x="0" y="530108"/>
              </a:lnTo>
            </a:path>
          </a:pathLst>
        </a:custGeom>
        <a:noFill/>
        <a:ln w="6350" cap="flat" cmpd="sng" algn="ctr">
          <a:solidFill>
            <a:srgbClr val="BDBEC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73398" y="2606804"/>
        <a:ext cx="0" cy="0"/>
      </dsp:txXfrm>
    </dsp:sp>
    <dsp:sp modelId="{AA8293AB-1B65-4A1D-997B-6B48A064F53D}">
      <dsp:nvSpPr>
        <dsp:cNvPr id="0" name=""/>
        <dsp:cNvSpPr/>
      </dsp:nvSpPr>
      <dsp:spPr>
        <a:xfrm>
          <a:off x="6003622" y="883635"/>
          <a:ext cx="2437864" cy="1462718"/>
        </a:xfrm>
        <a:prstGeom prst="rect">
          <a:avLst/>
        </a:prstGeom>
        <a:solidFill>
          <a:srgbClr val="BDBEC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Utvrdite koliko često treba prikupljati vrednosti i ko bi to trebalo da radi (ručno ili automatski)</a:t>
          </a: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03622" y="883635"/>
        <a:ext cx="2437864" cy="1462718"/>
      </dsp:txXfrm>
    </dsp:sp>
    <dsp:sp modelId="{943285C4-EC8C-4229-9F71-C407502DCC7D}">
      <dsp:nvSpPr>
        <dsp:cNvPr id="0" name=""/>
        <dsp:cNvSpPr/>
      </dsp:nvSpPr>
      <dsp:spPr>
        <a:xfrm>
          <a:off x="2442540" y="3592702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4A4E52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93577" y="3635618"/>
        <a:ext cx="0" cy="0"/>
      </dsp:txXfrm>
    </dsp:sp>
    <dsp:sp modelId="{B686975F-A943-4D6D-9EA6-D67452E8B3ED}">
      <dsp:nvSpPr>
        <dsp:cNvPr id="0" name=""/>
        <dsp:cNvSpPr/>
      </dsp:nvSpPr>
      <dsp:spPr>
        <a:xfrm>
          <a:off x="6476" y="2907062"/>
          <a:ext cx="2437864" cy="1462718"/>
        </a:xfrm>
        <a:prstGeom prst="rect">
          <a:avLst/>
        </a:prstGeom>
        <a:solidFill>
          <a:srgbClr val="4A4E5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Prikupite podatke, izračunajte i interpretirajte rezultate</a:t>
          </a: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76" y="2907062"/>
        <a:ext cx="2437864" cy="1462718"/>
      </dsp:txXfrm>
    </dsp:sp>
    <dsp:sp modelId="{E1DC1692-3214-42C6-BAD8-F5ED8E05DE95}">
      <dsp:nvSpPr>
        <dsp:cNvPr id="0" name=""/>
        <dsp:cNvSpPr/>
      </dsp:nvSpPr>
      <dsp:spPr>
        <a:xfrm>
          <a:off x="5441113" y="3592702"/>
          <a:ext cx="530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08" y="45720"/>
              </a:lnTo>
            </a:path>
          </a:pathLst>
        </a:custGeom>
        <a:noFill/>
        <a:ln w="6350" cap="flat" cmpd="sng" algn="ctr">
          <a:solidFill>
            <a:srgbClr val="81ADB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4A4E52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92150" y="3635618"/>
        <a:ext cx="0" cy="0"/>
      </dsp:txXfrm>
    </dsp:sp>
    <dsp:sp modelId="{530DC7B0-B4F2-4917-A183-D2CFB1B8F1FD}">
      <dsp:nvSpPr>
        <dsp:cNvPr id="0" name=""/>
        <dsp:cNvSpPr/>
      </dsp:nvSpPr>
      <dsp:spPr>
        <a:xfrm>
          <a:off x="3005049" y="2907062"/>
          <a:ext cx="2437864" cy="1462718"/>
        </a:xfrm>
        <a:prstGeom prst="rect">
          <a:avLst/>
        </a:prstGeom>
        <a:solidFill>
          <a:srgbClr val="81ADB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Napravite izveštaj i prezentujte ciljnoj publici uz izvođenje konkretnih zaključaka</a:t>
          </a: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05049" y="2907062"/>
        <a:ext cx="2437864" cy="1462718"/>
      </dsp:txXfrm>
    </dsp:sp>
    <dsp:sp modelId="{97122A7B-F22D-4B22-BBD6-9E5ACE2E58CD}">
      <dsp:nvSpPr>
        <dsp:cNvPr id="0" name=""/>
        <dsp:cNvSpPr/>
      </dsp:nvSpPr>
      <dsp:spPr>
        <a:xfrm>
          <a:off x="6003622" y="2907062"/>
          <a:ext cx="2437864" cy="1462718"/>
        </a:xfrm>
        <a:prstGeom prst="rect">
          <a:avLst/>
        </a:prstGeom>
        <a:solidFill>
          <a:srgbClr val="DC5C2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Ako stvari ne izgledaju kako treba, istražite razlog zašto je to tako i predložite kako da se poboljša</a:t>
          </a:r>
          <a:endParaRPr lang="en-US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03622" y="2907062"/>
        <a:ext cx="2437864" cy="146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985468-EA09-47E3-8036-5BF84197CAEF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B2011F-DB26-4689-9E20-378C13B1A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7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03BD5E-F603-431C-B79D-697385AE35AF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59FDB4-792A-4C30-B3CA-9A37EF575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 GOES HERE. It may stretch to two lines.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35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8001" r="31509" b="308"/>
          <a:stretch/>
        </p:blipFill>
        <p:spPr>
          <a:xfrm>
            <a:off x="1307" y="8164"/>
            <a:ext cx="3829969" cy="68498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4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r="14816"/>
          <a:stretch/>
        </p:blipFill>
        <p:spPr>
          <a:xfrm>
            <a:off x="-1" y="0"/>
            <a:ext cx="39841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2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&amp; Wealth Management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r="27729"/>
          <a:stretch/>
        </p:blipFill>
        <p:spPr>
          <a:xfrm>
            <a:off x="0" y="0"/>
            <a:ext cx="423117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ing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4" r="7453"/>
          <a:stretch/>
        </p:blipFill>
        <p:spPr>
          <a:xfrm>
            <a:off x="-8313" y="0"/>
            <a:ext cx="423949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2115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22819"/>
          <a:stretch/>
        </p:blipFill>
        <p:spPr>
          <a:xfrm>
            <a:off x="-1" y="0"/>
            <a:ext cx="40399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4368833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r="24213"/>
          <a:stretch/>
        </p:blipFill>
        <p:spPr>
          <a:xfrm>
            <a:off x="0" y="0"/>
            <a:ext cx="40316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r="21239"/>
          <a:stretch/>
        </p:blipFill>
        <p:spPr>
          <a:xfrm>
            <a:off x="-1" y="0"/>
            <a:ext cx="41979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444780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r="26548"/>
          <a:stretch/>
        </p:blipFill>
        <p:spPr>
          <a:xfrm>
            <a:off x="-24938" y="0"/>
            <a:ext cx="416467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493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>
          <a:xfrm>
            <a:off x="-24939" y="0"/>
            <a:ext cx="414790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0428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2" t="31284" r="28561"/>
          <a:stretch/>
        </p:blipFill>
        <p:spPr>
          <a:xfrm>
            <a:off x="0" y="0"/>
            <a:ext cx="4139738" cy="66549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6972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38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_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25218"/>
          <a:stretch/>
        </p:blipFill>
        <p:spPr>
          <a:xfrm>
            <a:off x="-17755" y="0"/>
            <a:ext cx="445121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7710" y="0"/>
            <a:ext cx="4461165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success sto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6528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9270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2246" y="3054273"/>
            <a:ext cx="6401554" cy="3021340"/>
          </a:xfrm>
        </p:spPr>
        <p:txBody>
          <a:bodyPr l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tx1"/>
                </a:solidFill>
              </a:defRPr>
            </a:lvl5pPr>
            <a:lvl6pPr algn="r">
              <a:defRPr sz="1200"/>
            </a:lvl6pPr>
            <a:lvl8pPr algn="r"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06824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52246" y="2629541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20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r>
              <a:rPr lang="en-US"/>
              <a:t>and possibly second row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column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82749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346564" y="2568629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346564" y="2191023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039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column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03444"/>
            <a:ext cx="3267235" cy="448637"/>
          </a:xfrm>
        </p:spPr>
        <p:txBody>
          <a:bodyPr l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399541" y="2111718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Insert text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86565" y="2119992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Insert text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99541" y="2575061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3355" y="2586006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39414"/>
          <a:stretch/>
        </p:blipFill>
        <p:spPr>
          <a:xfrm>
            <a:off x="0" y="0"/>
            <a:ext cx="446116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878" y="635274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r="23943"/>
          <a:stretch/>
        </p:blipFill>
        <p:spPr>
          <a:xfrm>
            <a:off x="-41564" y="0"/>
            <a:ext cx="451388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74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4078-FBCE-4758-9F4C-1C7F7852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718" r:id="rId3"/>
    <p:sldLayoutId id="2147483715" r:id="rId4"/>
    <p:sldLayoutId id="2147483716" r:id="rId5"/>
    <p:sldLayoutId id="2147483717" r:id="rId6"/>
    <p:sldLayoutId id="2147483683" r:id="rId7"/>
    <p:sldLayoutId id="2147483719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68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E411B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TEST MET</a:t>
            </a:r>
            <a:r>
              <a:rPr lang="sr-Latn-RS"/>
              <a:t>rike</a:t>
            </a:r>
            <a:br>
              <a:rPr lang="en-US"/>
            </a:br>
            <a:r>
              <a:rPr lang="sr-Latn-RS"/>
              <a:t> </a:t>
            </a:r>
            <a:r>
              <a:rPr lang="sr-Latn-RS" sz="2000">
                <a:solidFill>
                  <a:srgbClr val="DF411C"/>
                </a:solidFill>
              </a:rPr>
              <a:t>i zašto ih menadžeri vole</a:t>
            </a:r>
            <a:endParaRPr lang="en-US" sz="2000">
              <a:solidFill>
                <a:srgbClr val="DF41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Latn-RS" dirty="0">
                <a:latin typeface="Arial Narrow Bold"/>
                <a:cs typeface="Arial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CFFCEAA-224D-2487-B633-C07E1A576FCC}"/>
              </a:ext>
            </a:extLst>
          </p:cNvPr>
          <p:cNvSpPr txBox="1">
            <a:spLocks/>
          </p:cNvSpPr>
          <p:nvPr/>
        </p:nvSpPr>
        <p:spPr>
          <a:xfrm>
            <a:off x="5103166" y="2414294"/>
            <a:ext cx="6401554" cy="30213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>
                <a:solidFill>
                  <a:srgbClr val="DF411C"/>
                </a:solidFill>
              </a:rPr>
              <a:t>Nekoliko saveta za odabir pravih metrika</a:t>
            </a:r>
            <a:r>
              <a:rPr lang="en-US" sz="1600">
                <a:solidFill>
                  <a:srgbClr val="DF411C"/>
                </a:solidFill>
              </a:rPr>
              <a:t>:</a:t>
            </a:r>
          </a:p>
          <a:p>
            <a:endParaRPr lang="en-US" sz="16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b="0"/>
              <a:t>Identifikujte ko je </a:t>
            </a:r>
            <a:r>
              <a:rPr lang="sr-Latn-RS" sz="1600" b="0">
                <a:solidFill>
                  <a:srgbClr val="DE411B"/>
                </a:solidFill>
              </a:rPr>
              <a:t>ciljana publika </a:t>
            </a:r>
            <a:r>
              <a:rPr lang="en-US" sz="1600" b="0"/>
              <a:t>(</a:t>
            </a:r>
            <a:r>
              <a:rPr lang="sr-Latn-RS" sz="1600" b="0"/>
              <a:t>u suprotnom ili vas neće slušati ili vas neće razumeti šta prikazujete</a:t>
            </a:r>
            <a:r>
              <a:rPr lang="en-US" sz="1600" b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b="0"/>
              <a:t>Definišite koji je </a:t>
            </a:r>
            <a:r>
              <a:rPr lang="sr-Latn-RS" sz="1600" b="0">
                <a:solidFill>
                  <a:srgbClr val="DE411B"/>
                </a:solidFill>
              </a:rPr>
              <a:t>cilj</a:t>
            </a:r>
            <a:r>
              <a:rPr lang="sr-Latn-RS" sz="1600" b="0"/>
              <a:t> koji prikazana metrika treba da postigne</a:t>
            </a:r>
            <a:endParaRPr lang="en-US" sz="16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b="0"/>
              <a:t>Izaberite </a:t>
            </a:r>
            <a:r>
              <a:rPr lang="sr-Latn-RS" sz="1600" b="0">
                <a:solidFill>
                  <a:srgbClr val="DE411B"/>
                </a:solidFill>
              </a:rPr>
              <a:t>samo one metrike koje su relevantne </a:t>
            </a:r>
            <a:r>
              <a:rPr lang="sr-Latn-RS" sz="1600" b="0"/>
              <a:t>za vaš projekat (manje je više)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1600" b="0"/>
              <a:t>Analizirajte </a:t>
            </a:r>
            <a:r>
              <a:rPr lang="sr-Latn-RS" sz="1600" b="0">
                <a:solidFill>
                  <a:srgbClr val="DE411B"/>
                </a:solidFill>
              </a:rPr>
              <a:t>odnos cene i dobrobiti </a:t>
            </a:r>
            <a:r>
              <a:rPr lang="sr-Latn-RS" sz="1600" b="0"/>
              <a:t>koji vam data metrika donosi</a:t>
            </a:r>
            <a:endParaRPr lang="en-US" sz="1600" b="0"/>
          </a:p>
        </p:txBody>
      </p:sp>
      <p:pic>
        <p:nvPicPr>
          <p:cNvPr id="7" name="Picture 4" descr="Резултат слика за two shapes that don't fit together">
            <a:extLst>
              <a:ext uri="{FF2B5EF4-FFF2-40B4-BE49-F238E27FC236}">
                <a16:creationId xmlns:a16="http://schemas.microsoft.com/office/drawing/2014/main" id="{10AAB979-806B-1E47-8D12-0A310C957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3" b="3"/>
          <a:stretch/>
        </p:blipFill>
        <p:spPr bwMode="auto">
          <a:xfrm>
            <a:off x="806824" y="2414294"/>
            <a:ext cx="3801390" cy="26613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KAKO ODABRATI PRAVE METRIKE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09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Kako napraviti izveštaj o test metrikama</a:t>
            </a:r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6F3E459-1E89-FFC5-F637-7D4BC9B70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991701"/>
              </p:ext>
            </p:extLst>
          </p:nvPr>
        </p:nvGraphicFramePr>
        <p:xfrm>
          <a:off x="1781494" y="1137535"/>
          <a:ext cx="8447963" cy="525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0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Primer izveštaja sa metrikama</a:t>
            </a:r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E8FB1F-D4C4-37E5-4A14-5188A863B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13258"/>
              </p:ext>
            </p:extLst>
          </p:nvPr>
        </p:nvGraphicFramePr>
        <p:xfrm>
          <a:off x="507080" y="1567596"/>
          <a:ext cx="4963022" cy="438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47981" imgH="3248111" progId="Excel.Sheet.12">
                  <p:embed/>
                </p:oleObj>
              </mc:Choice>
              <mc:Fallback>
                <p:oleObj name="Worksheet" r:id="rId2" imgW="3647981" imgH="324811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E8FB1F-D4C4-37E5-4A14-5188A863B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080" y="1567596"/>
                        <a:ext cx="4963022" cy="438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3150E9-2139-C2CC-DE67-B057E575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423" y="1683005"/>
            <a:ext cx="2605406" cy="3900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8F501-AF19-078C-7565-26C2E6560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29" y="1745800"/>
            <a:ext cx="2375386" cy="36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Grafički prikaz metrika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7D8F3-406D-99BB-7369-3A039678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84" y="1529736"/>
            <a:ext cx="7025194" cy="4558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771CE8-8E60-AFFD-CE10-C8A55981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18" y="1320240"/>
            <a:ext cx="3631198" cy="49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CFFCEAA-224D-2487-B633-C07E1A576FCC}"/>
              </a:ext>
            </a:extLst>
          </p:cNvPr>
          <p:cNvSpPr txBox="1">
            <a:spLocks/>
          </p:cNvSpPr>
          <p:nvPr/>
        </p:nvSpPr>
        <p:spPr>
          <a:xfrm>
            <a:off x="3673861" y="2227863"/>
            <a:ext cx="8054284" cy="403089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…</a:t>
            </a:r>
            <a:r>
              <a:rPr lang="sr-Latn-RS" sz="1400">
                <a:solidFill>
                  <a:srgbClr val="000000"/>
                </a:solidFill>
              </a:rPr>
              <a:t>Najčešće kada su </a:t>
            </a:r>
            <a:r>
              <a:rPr lang="sr-Latn-RS" sz="1400">
                <a:solidFill>
                  <a:srgbClr val="DE411B"/>
                </a:solidFill>
              </a:rPr>
              <a:t>izvučene iz konteksta</a:t>
            </a:r>
            <a:r>
              <a:rPr lang="en-US" sz="1400" b="0">
                <a:solidFill>
                  <a:srgbClr val="000000"/>
                </a:solidFill>
              </a:rPr>
              <a:t>…</a:t>
            </a:r>
          </a:p>
          <a:p>
            <a:pPr marL="742950" indent="-171450">
              <a:buFont typeface="Arial" panose="020B0604020202020204" pitchFamily="34" charset="0"/>
              <a:buChar char="•"/>
            </a:pPr>
            <a:r>
              <a:rPr lang="sr-Latn-RS" sz="1400">
                <a:solidFill>
                  <a:srgbClr val="000000"/>
                </a:solidFill>
                <a:latin typeface="Arial"/>
                <a:cs typeface="Arial"/>
              </a:rPr>
              <a:t>Pojedinačne </a:t>
            </a:r>
            <a:r>
              <a:rPr lang="sr-Latn-RS" sz="1400">
                <a:solidFill>
                  <a:srgbClr val="DE411B"/>
                </a:solidFill>
                <a:latin typeface="Arial"/>
                <a:cs typeface="Arial"/>
              </a:rPr>
              <a:t>m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etrike koje prikazuju nulu 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često mogu da navedu menadžment na pogrešan zaključak ako nemaju </a:t>
            </a: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širu sliku</a:t>
            </a: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 (ili da je nešto mnogo loše ili mnogo dobro)</a:t>
            </a:r>
            <a:endParaRPr lang="en-US" sz="1400" b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indent="-171450">
              <a:buFont typeface="Arial" panose="020B0604020202020204" pitchFamily="34" charset="0"/>
              <a:buChar char="•"/>
            </a:pP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Potrebni su 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pouzdani podaci 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da bi mogao da se proceni trenutni kvalitet procesa i zaključi da li nešto treba da se menja da bi dovelo do poboljšanja.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sr-Latn-RS" sz="1400">
              <a:solidFill>
                <a:srgbClr val="000000"/>
              </a:solidFill>
            </a:endParaRPr>
          </a:p>
          <a:p>
            <a:pPr marL="742950" indent="-171450">
              <a:buFont typeface="Arial" panose="020B0604020202020204" pitchFamily="34" charset="0"/>
              <a:buChar char="•"/>
            </a:pPr>
            <a:r>
              <a:rPr lang="sr-Latn-RS" sz="1400">
                <a:solidFill>
                  <a:srgbClr val="000000"/>
                </a:solidFill>
                <a:latin typeface="Arial"/>
                <a:cs typeface="Arial"/>
              </a:rPr>
              <a:t>Za neke metrike je, pored brojeva, potrebno </a:t>
            </a:r>
            <a:r>
              <a:rPr lang="sr-Latn-RS" sz="1400">
                <a:solidFill>
                  <a:srgbClr val="DE411B"/>
                </a:solidFill>
                <a:latin typeface="Arial"/>
                <a:cs typeface="Arial"/>
              </a:rPr>
              <a:t>podeliti i dodatno objašnjenje</a:t>
            </a:r>
            <a:r>
              <a:rPr lang="sr-Latn-RS" sz="1400">
                <a:solidFill>
                  <a:srgbClr val="000000"/>
                </a:solidFill>
                <a:latin typeface="Arial"/>
                <a:cs typeface="Arial"/>
              </a:rPr>
              <a:t>, kako bi se rezultati korektno interpretirali </a:t>
            </a:r>
            <a:endParaRPr lang="en-US" sz="1400" b="0">
              <a:solidFill>
                <a:srgbClr val="000000"/>
              </a:solidFill>
            </a:endParaRPr>
          </a:p>
          <a:p>
            <a:pPr marL="742950" indent="-171450">
              <a:buFont typeface="Arial" panose="020B0604020202020204" pitchFamily="34" charset="0"/>
              <a:buChar char="•"/>
            </a:pP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Ponekad metrike mogu 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nenamerno da </a:t>
            </a:r>
            <a:r>
              <a:rPr lang="en-US" sz="1400" b="0">
                <a:solidFill>
                  <a:srgbClr val="DE411B"/>
                </a:solidFill>
                <a:latin typeface="Arial"/>
                <a:cs typeface="Arial"/>
              </a:rPr>
              <a:t>“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varaju</a:t>
            </a:r>
            <a:r>
              <a:rPr lang="en-US" sz="1400" b="0">
                <a:solidFill>
                  <a:srgbClr val="DE411B"/>
                </a:solidFill>
                <a:latin typeface="Arial"/>
                <a:cs typeface="Arial"/>
              </a:rPr>
              <a:t>”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 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(naprimer uzeti su pogrešni ulazni podaci) ili možemo podesiti metrike da 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namerno </a:t>
            </a:r>
            <a:r>
              <a:rPr lang="en-US" sz="1400" b="0">
                <a:solidFill>
                  <a:srgbClr val="DE411B"/>
                </a:solidFill>
                <a:latin typeface="Arial"/>
                <a:cs typeface="Arial"/>
              </a:rPr>
              <a:t>“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varaju</a:t>
            </a:r>
            <a:r>
              <a:rPr lang="en-US" sz="1400" b="0">
                <a:solidFill>
                  <a:srgbClr val="DE411B"/>
                </a:solidFill>
                <a:latin typeface="Arial"/>
                <a:cs typeface="Arial"/>
              </a:rPr>
              <a:t>”</a:t>
            </a:r>
            <a:r>
              <a:rPr lang="sr-Latn-RS" sz="1400" b="0">
                <a:solidFill>
                  <a:srgbClr val="DE411B"/>
                </a:solidFill>
                <a:latin typeface="Arial"/>
                <a:cs typeface="Arial"/>
              </a:rPr>
              <a:t> 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(naprimer izostaviti neki parametar iz pretrage ili </a:t>
            </a:r>
            <a:r>
              <a:rPr lang="sr-Latn-RS" sz="1400">
                <a:solidFill>
                  <a:srgbClr val="000000"/>
                </a:solidFill>
                <a:latin typeface="Arial"/>
                <a:cs typeface="Arial"/>
              </a:rPr>
              <a:t>uzeti kraći</a:t>
            </a:r>
            <a:r>
              <a:rPr lang="sr-Latn-RS" sz="1400" b="0">
                <a:solidFill>
                  <a:srgbClr val="000000"/>
                </a:solidFill>
                <a:latin typeface="Arial"/>
                <a:cs typeface="Arial"/>
              </a:rPr>
              <a:t> vremenski period da bi prikazao manje rezultata ili bolje grafikone)</a:t>
            </a:r>
            <a:endParaRPr lang="en-US" sz="1400" b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indent="-171450">
              <a:buFont typeface="Arial" panose="020B0604020202020204" pitchFamily="34" charset="0"/>
              <a:buChar char="•"/>
            </a:pPr>
            <a:r>
              <a:rPr lang="sr-Latn-RS" sz="1400">
                <a:solidFill>
                  <a:srgbClr val="DF411C"/>
                </a:solidFill>
              </a:rPr>
              <a:t>Primer iz realnog života</a:t>
            </a:r>
            <a:r>
              <a:rPr lang="en-US" sz="1400" b="0">
                <a:solidFill>
                  <a:srgbClr val="000000"/>
                </a:solidFill>
              </a:rPr>
              <a:t>… </a:t>
            </a:r>
            <a:r>
              <a:rPr lang="sr-Latn-RS" sz="1400" b="0">
                <a:solidFill>
                  <a:srgbClr val="000000"/>
                </a:solidFill>
              </a:rPr>
              <a:t>Zašto je moj menadžer, koji prethodno nije imao nikakve primedbe na efikasnost našeg test tima, odjednom sazvao hitan sastanak da diskutujemo kako da značajno povećamo broj interno pronađenih defekata u softveru koji testiramo</a:t>
            </a:r>
            <a:r>
              <a:rPr lang="en-US" sz="1400" b="0">
                <a:solidFill>
                  <a:srgbClr val="000000"/>
                </a:solidFill>
              </a:rPr>
              <a:t>?</a:t>
            </a:r>
            <a:endParaRPr lang="sr-Latn-RS" sz="1400">
              <a:solidFill>
                <a:srgbClr val="000000"/>
              </a:solidFill>
            </a:endParaRPr>
          </a:p>
          <a:p>
            <a:pPr marL="1028700" lvl="1" indent="-171450">
              <a:buFont typeface="Arial" panose="020B0604020202020204" pitchFamily="34" charset="0"/>
              <a:buChar char="•"/>
            </a:pPr>
            <a:r>
              <a:rPr lang="sr-Latn-RS" sz="1400" b="0">
                <a:solidFill>
                  <a:srgbClr val="000000"/>
                </a:solidFill>
              </a:rPr>
              <a:t>Odgovor: Na projektu je nedavno uveden novi alat za prijavljivanje defekata koji ova metrika koju je menadžer posmatrao nije uzimala u obzir</a:t>
            </a:r>
            <a:r>
              <a:rPr lang="en-US" sz="1400" b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6F474-7686-E4FB-2CDF-C1526CCB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08" y="2232576"/>
            <a:ext cx="3344665" cy="3261049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7A7390-B9D8-42BB-5EA4-FE32AF7400A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978227" y="1733692"/>
            <a:ext cx="6401554" cy="387798"/>
          </a:xfrm>
        </p:spPr>
        <p:txBody>
          <a:bodyPr/>
          <a:lstStyle/>
          <a:p>
            <a:r>
              <a:rPr lang="sr-Latn-RS"/>
              <a:t>Da, metrike mogu da zavaraju</a:t>
            </a:r>
            <a:r>
              <a:rPr lang="en-US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Mogu li metrike da zavaraju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962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najčešće zablude oko metrika</a:t>
            </a:r>
            <a:endParaRPr lang="en-GB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E8BE91B-FF4F-B018-0737-747DE87B2CDF}"/>
              </a:ext>
            </a:extLst>
          </p:cNvPr>
          <p:cNvSpPr txBox="1">
            <a:spLocks/>
          </p:cNvSpPr>
          <p:nvPr/>
        </p:nvSpPr>
        <p:spPr>
          <a:xfrm>
            <a:off x="1383872" y="1699571"/>
            <a:ext cx="9831977" cy="3767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Što veći broj - to smo bolji</a:t>
            </a:r>
            <a:r>
              <a:rPr lang="en-US" b="1" i="1">
                <a:solidFill>
                  <a:srgbClr val="DF411C"/>
                </a:solidFill>
              </a:rPr>
              <a:t>? </a:t>
            </a:r>
            <a:r>
              <a:rPr lang="en-US" i="1"/>
              <a:t>(</a:t>
            </a:r>
            <a:r>
              <a:rPr lang="sr-Latn-RS" i="1"/>
              <a:t>Ne, to naravno nije tačno, uvek treba proveriti pozadinsku priču iza brojki</a:t>
            </a:r>
            <a:r>
              <a:rPr lang="en-US" i="1"/>
              <a:t>!)</a:t>
            </a:r>
          </a:p>
          <a:p>
            <a:pPr lvl="1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Komponenta koja ima najviše defekata ima najgore napisan kod </a:t>
            </a:r>
            <a:r>
              <a:rPr lang="en-US" i="1"/>
              <a:t>(</a:t>
            </a:r>
            <a:r>
              <a:rPr lang="sr-Latn-RS" i="1"/>
              <a:t>treba uzeti u obzir da softver može biti u fazi razvoja novih funkcionalnosti koje obuhvataju baš te komponente, pa je u tom slučaju očekivano da će najviše defekata biti pronađeno baš u tom delu koda</a:t>
            </a:r>
            <a:r>
              <a:rPr lang="en-US" i="1"/>
              <a:t>)</a:t>
            </a:r>
          </a:p>
          <a:p>
            <a:pPr lvl="1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Metrike služe da menadžeri upiru prstom u ljude</a:t>
            </a:r>
            <a:r>
              <a:rPr lang="en-US" b="1" i="1">
                <a:solidFill>
                  <a:srgbClr val="DF411C"/>
                </a:solidFill>
              </a:rPr>
              <a:t> </a:t>
            </a:r>
            <a:r>
              <a:rPr lang="en-US" i="1">
                <a:solidFill>
                  <a:srgbClr val="DF411C"/>
                </a:solidFill>
              </a:rPr>
              <a:t>– </a:t>
            </a:r>
            <a:r>
              <a:rPr lang="sr-Latn-RS" i="1"/>
              <a:t>metrike uvek treba gledati kao put ka poboljšanju procesa</a:t>
            </a:r>
            <a:endParaRPr lang="en-US" i="1"/>
          </a:p>
          <a:p>
            <a:pPr lvl="1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Ne postoje </a:t>
            </a:r>
            <a:r>
              <a:rPr lang="en-US" b="1" i="1">
                <a:solidFill>
                  <a:srgbClr val="DF411C"/>
                </a:solidFill>
              </a:rPr>
              <a:t>„</a:t>
            </a:r>
            <a:r>
              <a:rPr lang="sr-Latn-RS" b="1" i="1">
                <a:solidFill>
                  <a:srgbClr val="DF411C"/>
                </a:solidFill>
              </a:rPr>
              <a:t>univerzalne metrike</a:t>
            </a:r>
            <a:r>
              <a:rPr lang="en-US" b="1" i="1">
                <a:solidFill>
                  <a:srgbClr val="DF411C"/>
                </a:solidFill>
              </a:rPr>
              <a:t>" </a:t>
            </a:r>
            <a:r>
              <a:rPr lang="en-US" i="1">
                <a:solidFill>
                  <a:srgbClr val="DF411C"/>
                </a:solidFill>
              </a:rPr>
              <a:t>– </a:t>
            </a:r>
            <a:r>
              <a:rPr lang="sr-Latn-RS" i="1"/>
              <a:t>treba ih uvek prilagoditi potrebama svog konkretnog projekta</a:t>
            </a:r>
            <a:endParaRPr lang="en-US" i="1"/>
          </a:p>
          <a:p>
            <a:pPr lvl="1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Svi moji filteri i pretrage su tačne, ali i dalje dobijam čudne rezultate </a:t>
            </a:r>
            <a:r>
              <a:rPr lang="en-US" i="1"/>
              <a:t>(</a:t>
            </a:r>
            <a:r>
              <a:rPr lang="sr-Latn-RS" i="1"/>
              <a:t>možda ste uradili sve kako treba kada ste pravili izveštaj, ali su ulazni podaci netačni – često inženjeri ne popune određena polja ili ih ostave praznim ili na podrazumevanim vrednostima, pa je samim tim i sam izveštaj netačan)</a:t>
            </a:r>
            <a:r>
              <a:rPr lang="en-US" i="1"/>
              <a:t>. </a:t>
            </a:r>
          </a:p>
          <a:p>
            <a:pPr lvl="2">
              <a:lnSpc>
                <a:spcPct val="100000"/>
              </a:lnSpc>
            </a:pPr>
            <a:r>
              <a:rPr lang="sr-Latn-RS" b="1" i="1">
                <a:solidFill>
                  <a:srgbClr val="DF411C"/>
                </a:solidFill>
              </a:rPr>
              <a:t>Primer</a:t>
            </a:r>
            <a:r>
              <a:rPr lang="en-US" b="1" i="1">
                <a:solidFill>
                  <a:srgbClr val="DF411C"/>
                </a:solidFill>
              </a:rPr>
              <a:t>:</a:t>
            </a:r>
            <a:r>
              <a:rPr lang="en-US" i="1">
                <a:solidFill>
                  <a:srgbClr val="DF411C"/>
                </a:solidFill>
              </a:rPr>
              <a:t> </a:t>
            </a:r>
            <a:r>
              <a:rPr lang="sr-Latn-RS" i="1">
                <a:solidFill>
                  <a:srgbClr val="DF411C"/>
                </a:solidFill>
              </a:rPr>
              <a:t>Developeri u timu su uvek ostavljali JIRA polje </a:t>
            </a:r>
            <a:r>
              <a:rPr lang="en-US" i="1">
                <a:solidFill>
                  <a:srgbClr val="DF411C"/>
                </a:solidFill>
              </a:rPr>
              <a:t>“Root Cause” </a:t>
            </a:r>
            <a:r>
              <a:rPr lang="en-US" i="1" err="1">
                <a:solidFill>
                  <a:srgbClr val="DF411C"/>
                </a:solidFill>
              </a:rPr>
              <a:t>na</a:t>
            </a:r>
            <a:r>
              <a:rPr lang="en-US" i="1">
                <a:solidFill>
                  <a:srgbClr val="DF411C"/>
                </a:solidFill>
              </a:rPr>
              <a:t> </a:t>
            </a:r>
            <a:r>
              <a:rPr lang="sr-Latn-RS" i="1">
                <a:solidFill>
                  <a:srgbClr val="DF411C"/>
                </a:solidFill>
              </a:rPr>
              <a:t>podrazumevanu </a:t>
            </a:r>
            <a:r>
              <a:rPr lang="en-US" i="1" err="1">
                <a:solidFill>
                  <a:srgbClr val="DF411C"/>
                </a:solidFill>
              </a:rPr>
              <a:t>vrednost</a:t>
            </a:r>
            <a:r>
              <a:rPr lang="en-US" i="1">
                <a:solidFill>
                  <a:srgbClr val="DF411C"/>
                </a:solidFill>
              </a:rPr>
              <a:t> “Unknown” </a:t>
            </a:r>
            <a:r>
              <a:rPr lang="sr-Latn-RS" i="1">
                <a:solidFill>
                  <a:srgbClr val="DF411C"/>
                </a:solidFill>
              </a:rPr>
              <a:t>što je kao posledicu imalo to da je izveštaj prikazivao da za skoro 65% problema koje su klijenti u produkciji prijavili naš inženjerski tim nije mogao da pronađe uzrok defekta !!!</a:t>
            </a:r>
            <a:r>
              <a:rPr lang="en-US" i="1">
                <a:solidFill>
                  <a:srgbClr val="DF411C"/>
                </a:solidFill>
              </a:rPr>
              <a:t> (</a:t>
            </a:r>
            <a:r>
              <a:rPr lang="sr-Latn-RS" i="1">
                <a:solidFill>
                  <a:srgbClr val="DF411C"/>
                </a:solidFill>
              </a:rPr>
              <a:t>što naravno nije bilo tačno, inače bismo do sada svi već bili otpušteni </a:t>
            </a:r>
            <a:r>
              <a:rPr lang="en-US" i="1">
                <a:solidFill>
                  <a:srgbClr val="DF411C"/>
                </a:solidFill>
                <a:sym typeface="Wingdings" panose="05000000000000000000" pitchFamily="2" charset="2"/>
              </a:rPr>
              <a:t></a:t>
            </a:r>
            <a:r>
              <a:rPr lang="en-US" i="1">
                <a:solidFill>
                  <a:srgbClr val="DF411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3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GB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E8BE91B-FF4F-B018-0737-747DE87B2CDF}"/>
              </a:ext>
            </a:extLst>
          </p:cNvPr>
          <p:cNvSpPr txBox="1">
            <a:spLocks/>
          </p:cNvSpPr>
          <p:nvPr/>
        </p:nvSpPr>
        <p:spPr>
          <a:xfrm>
            <a:off x="1383872" y="1699571"/>
            <a:ext cx="9831977" cy="3767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http://www.getzephyr.com/resources/whitepapers/qa-metrics-value-testing-metrics-within-software-development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Useful Automated Software Testing Metrics – Research Gate “Implementing Automated Software Testing,” by Elfriede Dustin, Thom Garrett, Bernie </a:t>
            </a:r>
            <a:r>
              <a:rPr lang="en-US" i="1" err="1">
                <a:solidFill>
                  <a:srgbClr val="DF411C"/>
                </a:solidFill>
              </a:rPr>
              <a:t>Gauf</a:t>
            </a:r>
            <a:r>
              <a:rPr lang="en-US" i="1">
                <a:solidFill>
                  <a:srgbClr val="DF411C"/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http://www.ifpug.org/Documents/Jones-SoftwareDefectOriginsAndRemovalMethodsDraft5.pdf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https://www.se.rit.edu Quality Management Overview – Defect Removal Metrics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http://www.guru99.com/software-testing-metrics-complete-tutorial.html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http://www.softwaretestinghelp.com/software-test-metrics-and-measurements/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http://www.guru99.com/how-you-can-achieve-project-goals-through-test-monitoring-control.html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Software Quality Metrics Overview – Pearson: https://www.pearsonhighered.com/samplechapter/0201729156.pdf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https://www.equinox.co.nz/blog/software-testing-metrics-defect-removal-efficiency</a:t>
            </a:r>
          </a:p>
          <a:p>
            <a:pPr lvl="1">
              <a:lnSpc>
                <a:spcPct val="100000"/>
              </a:lnSpc>
            </a:pPr>
            <a:r>
              <a:rPr lang="en-US" i="1">
                <a:solidFill>
                  <a:srgbClr val="DF411C"/>
                </a:solidFill>
              </a:rPr>
              <a:t>http://softwaretestingfundamentals.com/defect-density/</a:t>
            </a:r>
          </a:p>
        </p:txBody>
      </p:sp>
    </p:spTree>
    <p:extLst>
      <p:ext uri="{BB962C8B-B14F-4D97-AF65-F5344CB8AC3E}">
        <p14:creationId xmlns:p14="http://schemas.microsoft.com/office/powerpoint/2010/main" val="367238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01" y="2293216"/>
            <a:ext cx="7421880" cy="594213"/>
          </a:xfrm>
        </p:spPr>
        <p:txBody>
          <a:bodyPr/>
          <a:lstStyle/>
          <a:p>
            <a:r>
              <a:rPr lang="sr-Latn-RS"/>
              <a:t>HVALA!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Igor Zlatkovic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2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>
                <a:latin typeface="Arial"/>
                <a:cs typeface="Arial"/>
              </a:rPr>
              <a:t>Igor.zlatkovic@</a:t>
            </a:r>
            <a:r>
              <a:rPr lang="en-GB" dirty="0">
                <a:latin typeface="Arial"/>
                <a:cs typeface="Arial"/>
              </a:rPr>
              <a:t>endava.com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23"/>
          </p:nvPr>
        </p:nvSpPr>
        <p:spPr/>
        <p:txBody>
          <a:bodyPr>
            <a:normAutofit lnSpcReduction="10000"/>
          </a:bodyPr>
          <a:lstStyle/>
          <a:p>
            <a:r>
              <a:rPr lang="sr-Latn-RS"/>
              <a:t>TEST MENADŽER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06824" y="2016874"/>
            <a:ext cx="9682333" cy="4215250"/>
          </a:xfrm>
        </p:spPr>
        <p:txBody>
          <a:bodyPr vert="horz" wrap="none" lIns="0" tIns="45720" rIns="91440" bIns="45720" rtlCol="0" anchor="t">
            <a:noAutofit/>
          </a:bodyPr>
          <a:lstStyle/>
          <a:p>
            <a:r>
              <a:rPr lang="sr-Latn-RS" sz="1400"/>
              <a:t>Kvalitet softvera</a:t>
            </a:r>
            <a:endParaRPr lang="en-US" sz="1400"/>
          </a:p>
          <a:p>
            <a:r>
              <a:rPr lang="sr-Latn-RS" sz="1400"/>
              <a:t>Šta su metrike za testiranje softvera</a:t>
            </a:r>
            <a:r>
              <a:rPr lang="en-US" sz="1400"/>
              <a:t>?</a:t>
            </a:r>
          </a:p>
          <a:p>
            <a:r>
              <a:rPr lang="sr-Latn-RS" sz="1400"/>
              <a:t>Zašto su nam potrebne test metrike</a:t>
            </a:r>
            <a:r>
              <a:rPr lang="en-US" sz="1400"/>
              <a:t>?</a:t>
            </a:r>
          </a:p>
          <a:p>
            <a:r>
              <a:rPr lang="sr-Latn-RS" sz="1400"/>
              <a:t>Zašto ih menadžeri vole</a:t>
            </a:r>
            <a:r>
              <a:rPr lang="en-US" sz="1400"/>
              <a:t>?</a:t>
            </a:r>
          </a:p>
          <a:p>
            <a:r>
              <a:rPr lang="sr-Latn-RS" sz="1400"/>
              <a:t>Tipovi metrika</a:t>
            </a:r>
            <a:endParaRPr lang="en-US" sz="1400"/>
          </a:p>
          <a:p>
            <a:r>
              <a:rPr lang="sr-Latn-RS" sz="1400"/>
              <a:t>Važne metrike</a:t>
            </a:r>
            <a:endParaRPr lang="en-US" sz="1400"/>
          </a:p>
          <a:p>
            <a:r>
              <a:rPr lang="sr-Latn-RS" sz="1400"/>
              <a:t>kako odabrati prave metrike</a:t>
            </a:r>
            <a:r>
              <a:rPr lang="en-US" sz="1400"/>
              <a:t>?</a:t>
            </a:r>
          </a:p>
          <a:p>
            <a:r>
              <a:rPr lang="sr-Latn-RS" sz="1400"/>
              <a:t>Koraci kako napraviti izveštaj sa test metrikama</a:t>
            </a:r>
            <a:endParaRPr lang="en-US" sz="1400"/>
          </a:p>
          <a:p>
            <a:r>
              <a:rPr lang="sr-Latn-RS" sz="1400">
                <a:latin typeface="Arial Narrow Bold"/>
                <a:cs typeface="Arial"/>
              </a:rPr>
              <a:t>Primer izveŠtaja sa metrikama</a:t>
            </a:r>
            <a:endParaRPr lang="en-US" sz="1400">
              <a:latin typeface="Arial Narrow Bold"/>
              <a:cs typeface="Arial"/>
            </a:endParaRPr>
          </a:p>
          <a:p>
            <a:r>
              <a:rPr lang="sr-Latn-RS" sz="1400"/>
              <a:t>grafički prikaz metrika</a:t>
            </a:r>
            <a:endParaRPr lang="en-US" sz="1400"/>
          </a:p>
          <a:p>
            <a:r>
              <a:rPr lang="sr-Latn-RS" sz="1400"/>
              <a:t>Da li metrike mogu da zavaraju</a:t>
            </a:r>
            <a:r>
              <a:rPr lang="en-US" sz="1400"/>
              <a:t>?</a:t>
            </a:r>
          </a:p>
          <a:p>
            <a:r>
              <a:rPr lang="sr-Latn-RS" sz="1400"/>
              <a:t>Najčešće zablude oko metrika</a:t>
            </a:r>
            <a:endParaRPr lang="en-US" sz="1400"/>
          </a:p>
          <a:p>
            <a:r>
              <a:rPr lang="sr-Latn-RS" sz="1400"/>
              <a:t>reference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348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Kvalitet softvera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806823" y="2345123"/>
            <a:ext cx="6748073" cy="683264"/>
          </a:xfrm>
        </p:spPr>
        <p:txBody>
          <a:bodyPr/>
          <a:lstStyle/>
          <a:p>
            <a:r>
              <a:rPr lang="sr-Latn-RS"/>
              <a:t>Šta Čini projekte za razvoj softvera uspešnim</a:t>
            </a:r>
            <a:r>
              <a:rPr lang="en-US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806823" y="3128357"/>
            <a:ext cx="6401554" cy="21185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/>
              <a:t>Kvalitet proizvoda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/>
              <a:t>Optimizacija implementiranih procesa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/>
              <a:t>Povećanje efikasnosti tima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/>
              <a:t>Smanjenje cene i skraćenje vremena potrebnog da se posao završi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/>
              <a:t>Srećni i zadovoljni klijenti</a:t>
            </a:r>
            <a:endParaRPr lang="en-US"/>
          </a:p>
          <a:p>
            <a:endParaRPr lang="en-GB"/>
          </a:p>
        </p:txBody>
      </p:sp>
      <p:pic>
        <p:nvPicPr>
          <p:cNvPr id="9" name="Picture 2" descr="Резултат слика за software quality icon">
            <a:extLst>
              <a:ext uri="{FF2B5EF4-FFF2-40B4-BE49-F238E27FC236}">
                <a16:creationId xmlns:a16="http://schemas.microsoft.com/office/drawing/2014/main" id="{3EE3964D-CB82-C9A3-AB72-AC7BA017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90" y="2359518"/>
            <a:ext cx="3271234" cy="32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Šta su test metrike</a:t>
            </a:r>
            <a:r>
              <a:rPr lang="en-US"/>
              <a:t>?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22"/>
          </p:nvPr>
        </p:nvSpPr>
        <p:spPr>
          <a:xfrm>
            <a:off x="1210833" y="2227768"/>
            <a:ext cx="9831977" cy="1201232"/>
          </a:xfrm>
        </p:spPr>
        <p:txBody>
          <a:bodyPr/>
          <a:lstStyle/>
          <a:p>
            <a:r>
              <a:rPr lang="en-US" sz="1800" b="0" i="1"/>
              <a:t>“When you can measure what you are speaking about, and can express it in numbers, you know something about it; but when you cannot measure it, when you cannot express it in numbers, your knowledge is of a meager and unsatisfactory kind.”</a:t>
            </a:r>
          </a:p>
          <a:p>
            <a:r>
              <a:rPr lang="en-US" sz="1800" b="0">
                <a:solidFill>
                  <a:srgbClr val="DF411C"/>
                </a:solidFill>
              </a:rPr>
              <a:t>-- Lord Kelvin, a physicist.</a:t>
            </a:r>
          </a:p>
          <a:p>
            <a:endParaRPr lang="en-US" sz="1800" b="0"/>
          </a:p>
          <a:p>
            <a:r>
              <a:rPr lang="sr-Latn-RS">
                <a:solidFill>
                  <a:srgbClr val="DF411C"/>
                </a:solidFill>
              </a:rPr>
              <a:t>M</a:t>
            </a:r>
            <a:r>
              <a:rPr lang="sr-Latn-RS" sz="1800">
                <a:solidFill>
                  <a:srgbClr val="DF411C"/>
                </a:solidFill>
              </a:rPr>
              <a:t>etrike za testiranje softvera</a:t>
            </a:r>
            <a:r>
              <a:rPr lang="en-US" sz="1800" b="0"/>
              <a:t> </a:t>
            </a:r>
            <a:r>
              <a:rPr lang="sr-Latn-RS" sz="1800" b="0"/>
              <a:t>su kvantitativna mera stepena u kome određeni sistem, komponenta, proizvod ili proces sadrže određeni atribut. Drugim rečima, metrike pomažu da se proceni koliko je kvalitetan i koliko je napredovao proces testiranja. </a:t>
            </a:r>
            <a:endParaRPr lang="en-US" sz="1800" b="0"/>
          </a:p>
          <a:p>
            <a:r>
              <a:rPr lang="sr-Latn-RS" sz="1800">
                <a:solidFill>
                  <a:srgbClr val="DF411C"/>
                </a:solidFill>
              </a:rPr>
              <a:t>Primer metrike za testiranje softvera</a:t>
            </a:r>
            <a:r>
              <a:rPr lang="en-US" sz="1800" b="0">
                <a:solidFill>
                  <a:srgbClr val="DF411C"/>
                </a:solidFill>
              </a:rPr>
              <a:t>: </a:t>
            </a:r>
            <a:r>
              <a:rPr lang="sr-Latn-RS" sz="1800" b="0"/>
              <a:t>Ukupan broj pronađenih defekata</a:t>
            </a:r>
            <a:endParaRPr lang="en-US" sz="1800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1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Zašto su nam potrebne test metrike</a:t>
            </a:r>
            <a:r>
              <a:rPr lang="en-US"/>
              <a:t>?</a:t>
            </a:r>
            <a:endParaRPr lang="en-GB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E8BE91B-FF4F-B018-0737-747DE87B2CDF}"/>
              </a:ext>
            </a:extLst>
          </p:cNvPr>
          <p:cNvSpPr txBox="1">
            <a:spLocks/>
          </p:cNvSpPr>
          <p:nvPr/>
        </p:nvSpPr>
        <p:spPr>
          <a:xfrm>
            <a:off x="2076331" y="2107943"/>
            <a:ext cx="8212888" cy="36420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000" i="1">
                <a:solidFill>
                  <a:srgbClr val="DF411C"/>
                </a:solidFill>
              </a:rPr>
              <a:t>„</a:t>
            </a:r>
            <a:r>
              <a:rPr lang="sr-Latn-RS" sz="2000" i="1">
                <a:solidFill>
                  <a:srgbClr val="DF411C"/>
                </a:solidFill>
              </a:rPr>
              <a:t>Ne možemo poboljšati ono što ne možemo da izmerimo</a:t>
            </a:r>
            <a:r>
              <a:rPr lang="en-US" sz="2000" i="1">
                <a:solidFill>
                  <a:srgbClr val="DF411C"/>
                </a:solidFill>
              </a:rPr>
              <a:t>“ </a:t>
            </a:r>
            <a:r>
              <a:rPr lang="en-US" sz="2000"/>
              <a:t>– </a:t>
            </a:r>
            <a:r>
              <a:rPr lang="sr-Latn-RS" sz="2000"/>
              <a:t>metrike pomažu da se poboljša efikasnost procesa testiranja</a:t>
            </a:r>
          </a:p>
          <a:p>
            <a:pPr lvl="1">
              <a:lnSpc>
                <a:spcPct val="100000"/>
              </a:lnSpc>
            </a:pPr>
            <a:r>
              <a:rPr lang="sr-Latn-RS" sz="2000"/>
              <a:t>Metrike se koriste za prikazivanje i poređenje prošlih i trenutnih performansi, kao i za predviđanje budućih performansi procesa ili proizvoda</a:t>
            </a:r>
          </a:p>
          <a:p>
            <a:pPr lvl="1">
              <a:lnSpc>
                <a:spcPct val="100000"/>
              </a:lnSpc>
            </a:pPr>
            <a:r>
              <a:rPr lang="sr-Latn-RS" sz="2000"/>
              <a:t>Metrike mogu da služe i kao dokaz da li je predikcija bila tačna</a:t>
            </a:r>
          </a:p>
          <a:p>
            <a:pPr lvl="1">
              <a:lnSpc>
                <a:spcPct val="100000"/>
              </a:lnSpc>
            </a:pPr>
            <a:r>
              <a:rPr lang="sr-Latn-RS" sz="2000"/>
              <a:t>Za razumevanje šta tačno treba popraviti (želimo da menjamo samo onaj proces koji ne funkcioniše kako treba)</a:t>
            </a:r>
          </a:p>
          <a:p>
            <a:pPr lvl="1">
              <a:lnSpc>
                <a:spcPct val="100000"/>
              </a:lnSpc>
            </a:pPr>
            <a:r>
              <a:rPr lang="sr-Latn-RS" sz="2000"/>
              <a:t>Pomažu u odlučivanju šta su sledeći koraci i aktivnosti (npr. donosi se odluka o promeni tehnologije, povećanju broja ljudi u test timu, identifikovana je potreba za određenim tehničkim treningom).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8542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Zašto menadžeri vole METRIKE</a:t>
            </a:r>
            <a:r>
              <a:rPr lang="en-US"/>
              <a:t>?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9FC471A-F7AF-79C5-341A-A70A14B7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22" y="3140561"/>
            <a:ext cx="3457406" cy="207444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806824" y="2301814"/>
            <a:ext cx="6401554" cy="424732"/>
          </a:xfrm>
        </p:spPr>
        <p:txBody>
          <a:bodyPr vert="horz" lIns="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kern="1200" cap="all" baseline="0">
                <a:latin typeface="+mj-lt"/>
                <a:ea typeface="Arial" charset="0"/>
                <a:cs typeface="Arial" charset="0"/>
              </a:rPr>
              <a:t>“</a:t>
            </a:r>
            <a:r>
              <a:rPr lang="sr-Latn-RS" sz="2000" b="1" kern="1200" cap="all" baseline="0">
                <a:latin typeface="+mj-lt"/>
                <a:ea typeface="Arial" charset="0"/>
                <a:cs typeface="Arial" charset="0"/>
              </a:rPr>
              <a:t>Menadžere zanimaju samo brojke</a:t>
            </a:r>
            <a:r>
              <a:rPr lang="en-US" sz="2000" b="1" kern="1200" cap="all" baseline="0">
                <a:latin typeface="+mj-lt"/>
                <a:ea typeface="Arial" charset="0"/>
                <a:cs typeface="Arial" charset="0"/>
              </a:rPr>
              <a:t>…”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136DAA7-B531-3E47-8B99-FAE7E0BB1362}"/>
              </a:ext>
            </a:extLst>
          </p:cNvPr>
          <p:cNvSpPr txBox="1">
            <a:spLocks/>
          </p:cNvSpPr>
          <p:nvPr/>
        </p:nvSpPr>
        <p:spPr>
          <a:xfrm>
            <a:off x="806824" y="3028386"/>
            <a:ext cx="7413898" cy="299067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r-Latn-RS"/>
              <a:t>Ako vaš tim radi odličan posao, pokažite to uz pomoć metrika!</a:t>
            </a:r>
            <a:endParaRPr lang="en-US"/>
          </a:p>
          <a:p>
            <a:pPr lvl="1"/>
            <a:r>
              <a:rPr lang="sr-Latn-RS"/>
              <a:t>Neefikasan proces negativno utiče na poštovanje rokova i kvalitet proizvoda</a:t>
            </a:r>
            <a:endParaRPr lang="en-US"/>
          </a:p>
          <a:p>
            <a:pPr lvl="1"/>
            <a:r>
              <a:rPr lang="sr-Latn-RS"/>
              <a:t>Ako ne vidite problem, ne možete ni pristupiti rešavanju</a:t>
            </a:r>
            <a:endParaRPr lang="en-US"/>
          </a:p>
          <a:p>
            <a:pPr lvl="1"/>
            <a:r>
              <a:rPr lang="sr-Latn-RS"/>
              <a:t>Menadžmentu je potrebna šira slika kako bi identifikovali sistemske greške u procesu testiranja koje bi eventualno mogle da dovedu do nemogućnosti da njihova kompanija isporuči softver visokog kvaliteta na tržište.</a:t>
            </a:r>
          </a:p>
          <a:p>
            <a:pPr lvl="1"/>
            <a:r>
              <a:rPr lang="sr-Latn-RS"/>
              <a:t>Tu metrike mogu da uskoče i spasu situaciju, i naravno učine vašeg menadžera da izgleda dobro </a:t>
            </a:r>
            <a:r>
              <a:rPr lang="sr-Latn-RS">
                <a:sym typeface="Wingdings" panose="05000000000000000000" pitchFamily="2" charset="2"/>
              </a:rPr>
              <a:t></a:t>
            </a:r>
            <a:endParaRPr lang="en-US"/>
          </a:p>
          <a:p>
            <a:pPr lvl="1"/>
            <a:r>
              <a:rPr lang="sr-Latn-RS"/>
              <a:t>Što su više u hijerarhiji, menadžeri imaju sve manje vremena da saslušaju - zato izveštaji o test metrikama treba da budu prilagođeni različitoj publici (preporučuje se da se koriste kratki i jasni izrazi, krupne lako vidljive cifre, različite boje-indikatori i slike i grafikoni).</a:t>
            </a:r>
          </a:p>
        </p:txBody>
      </p:sp>
    </p:spTree>
    <p:extLst>
      <p:ext uri="{BB962C8B-B14F-4D97-AF65-F5344CB8AC3E}">
        <p14:creationId xmlns:p14="http://schemas.microsoft.com/office/powerpoint/2010/main" val="32501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5A49FF-DA1D-E9DD-A32B-E1B2A689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2482848"/>
            <a:ext cx="3801390" cy="252420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4485290" y="2594030"/>
            <a:ext cx="7472855" cy="424732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Metrike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mogu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da se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podele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u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grupe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prema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ra</a:t>
            </a:r>
            <a:r>
              <a:rPr lang="sr-Latn-RS" sz="1800" b="1" kern="1200" cap="all" baseline="0">
                <a:latin typeface="+mj-lt"/>
                <a:ea typeface="Arial" charset="0"/>
                <a:cs typeface="Arial" charset="0"/>
              </a:rPr>
              <a:t>Zl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i</a:t>
            </a:r>
            <a:r>
              <a:rPr lang="sr-Latn-RS" sz="1800" b="1" kern="1200" cap="all" baseline="0">
                <a:latin typeface="+mj-lt"/>
                <a:ea typeface="Arial" charset="0"/>
                <a:cs typeface="Arial" charset="0"/>
              </a:rPr>
              <a:t>či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tim</a:t>
            </a:r>
            <a:r>
              <a:rPr lang="en-US" sz="1800" b="1" kern="1200" cap="all" baseline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kern="1200" cap="all" baseline="0" err="1">
                <a:latin typeface="+mj-lt"/>
                <a:ea typeface="Arial" charset="0"/>
                <a:cs typeface="Arial" charset="0"/>
              </a:rPr>
              <a:t>kriterijumima</a:t>
            </a:r>
            <a:r>
              <a:rPr lang="sr-Latn-RS" sz="1800"/>
              <a:t>:</a:t>
            </a:r>
            <a:endParaRPr lang="en-US" sz="1800" b="1" kern="1200" cap="all" baseline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 vert="horz" lIns="0" tIns="45720" rIns="91440" bIns="45720" rtlCol="0" anchor="b" anchorCtr="1">
            <a:normAutofit/>
          </a:bodyPr>
          <a:lstStyle/>
          <a:p>
            <a:r>
              <a:rPr lang="sr-Latn-RS"/>
              <a:t>Tipovi metrika</a:t>
            </a:r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CFFCEAA-224D-2487-B633-C07E1A576FCC}"/>
              </a:ext>
            </a:extLst>
          </p:cNvPr>
          <p:cNvSpPr txBox="1">
            <a:spLocks/>
          </p:cNvSpPr>
          <p:nvPr/>
        </p:nvSpPr>
        <p:spPr>
          <a:xfrm>
            <a:off x="4716459" y="3198179"/>
            <a:ext cx="6402388" cy="245745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r-Latn-RS"/>
              <a:t>Prema nivou organizacije: </a:t>
            </a:r>
            <a:r>
              <a:rPr lang="sr-Latn-RS">
                <a:solidFill>
                  <a:srgbClr val="DF411C"/>
                </a:solidFill>
              </a:rPr>
              <a:t>p</a:t>
            </a:r>
            <a:r>
              <a:rPr lang="en-US" err="1">
                <a:solidFill>
                  <a:srgbClr val="DF411C"/>
                </a:solidFill>
              </a:rPr>
              <a:t>roject</a:t>
            </a:r>
            <a:r>
              <a:rPr lang="en-US">
                <a:solidFill>
                  <a:srgbClr val="DF411C"/>
                </a:solidFill>
              </a:rPr>
              <a:t>-</a:t>
            </a:r>
            <a:r>
              <a:rPr lang="sr-Latn-RS">
                <a:solidFill>
                  <a:srgbClr val="DF411C"/>
                </a:solidFill>
              </a:rPr>
              <a:t>level</a:t>
            </a:r>
            <a:r>
              <a:rPr lang="en-US"/>
              <a:t>, </a:t>
            </a:r>
            <a:r>
              <a:rPr lang="en-US">
                <a:solidFill>
                  <a:srgbClr val="DF411C"/>
                </a:solidFill>
              </a:rPr>
              <a:t>department-</a:t>
            </a:r>
            <a:r>
              <a:rPr lang="sr-Latn-RS">
                <a:solidFill>
                  <a:srgbClr val="DF411C"/>
                </a:solidFill>
              </a:rPr>
              <a:t>level</a:t>
            </a:r>
            <a:r>
              <a:rPr lang="en-US"/>
              <a:t> </a:t>
            </a:r>
            <a:r>
              <a:rPr lang="sr-Latn-RS"/>
              <a:t>i</a:t>
            </a:r>
            <a:r>
              <a:rPr lang="en-US"/>
              <a:t> </a:t>
            </a:r>
            <a:r>
              <a:rPr lang="en-US">
                <a:solidFill>
                  <a:srgbClr val="DF411C"/>
                </a:solidFill>
              </a:rPr>
              <a:t>company-level</a:t>
            </a:r>
            <a:r>
              <a:rPr lang="en-US"/>
              <a:t> </a:t>
            </a:r>
            <a:r>
              <a:rPr lang="sr-Latn-RS"/>
              <a:t>metrike</a:t>
            </a:r>
            <a:endParaRPr lang="en-US"/>
          </a:p>
          <a:p>
            <a:pPr lvl="1"/>
            <a:r>
              <a:rPr lang="sr-Latn-RS"/>
              <a:t>Prema predmetu merenja: </a:t>
            </a:r>
            <a:r>
              <a:rPr lang="sr-Latn-RS">
                <a:solidFill>
                  <a:srgbClr val="DF411C"/>
                </a:solidFill>
              </a:rPr>
              <a:t>p</a:t>
            </a:r>
            <a:r>
              <a:rPr lang="en-US" err="1">
                <a:solidFill>
                  <a:srgbClr val="DF411C"/>
                </a:solidFill>
              </a:rPr>
              <a:t>rocess</a:t>
            </a:r>
            <a:r>
              <a:rPr lang="en-US"/>
              <a:t> (</a:t>
            </a:r>
            <a:r>
              <a:rPr lang="sr-Latn-RS"/>
              <a:t>efikasnost procesa</a:t>
            </a:r>
            <a:r>
              <a:rPr lang="en-US"/>
              <a:t>), </a:t>
            </a:r>
            <a:r>
              <a:rPr lang="en-US">
                <a:solidFill>
                  <a:srgbClr val="DF411C"/>
                </a:solidFill>
              </a:rPr>
              <a:t>product</a:t>
            </a:r>
            <a:r>
              <a:rPr lang="en-US"/>
              <a:t> (</a:t>
            </a:r>
            <a:r>
              <a:rPr lang="sr-Latn-RS"/>
              <a:t>poboljšanje kvaliteta softvera</a:t>
            </a:r>
            <a:r>
              <a:rPr lang="en-US"/>
              <a:t>) </a:t>
            </a:r>
            <a:r>
              <a:rPr lang="sr-Latn-RS"/>
              <a:t>i</a:t>
            </a:r>
            <a:r>
              <a:rPr lang="en-US"/>
              <a:t> </a:t>
            </a:r>
            <a:r>
              <a:rPr lang="en-US">
                <a:solidFill>
                  <a:srgbClr val="DF411C"/>
                </a:solidFill>
              </a:rPr>
              <a:t>project</a:t>
            </a:r>
            <a:r>
              <a:rPr lang="en-US"/>
              <a:t> </a:t>
            </a:r>
            <a:r>
              <a:rPr lang="sr-Latn-RS"/>
              <a:t>metrike</a:t>
            </a:r>
            <a:r>
              <a:rPr lang="en-US"/>
              <a:t> (</a:t>
            </a:r>
            <a:r>
              <a:rPr lang="sr-Latn-RS"/>
              <a:t>mere efikasnost tima ili alata</a:t>
            </a:r>
            <a:r>
              <a:rPr lang="en-US"/>
              <a:t>)</a:t>
            </a:r>
          </a:p>
          <a:p>
            <a:pPr lvl="1"/>
            <a:r>
              <a:rPr lang="sr-Latn-RS"/>
              <a:t>Prema tipu podataka koje prikazuju: </a:t>
            </a:r>
            <a:r>
              <a:rPr lang="sr-Latn-RS">
                <a:solidFill>
                  <a:srgbClr val="DF411C"/>
                </a:solidFill>
              </a:rPr>
              <a:t>b</a:t>
            </a:r>
            <a:r>
              <a:rPr lang="en-US" err="1">
                <a:solidFill>
                  <a:srgbClr val="DF411C"/>
                </a:solidFill>
              </a:rPr>
              <a:t>ase</a:t>
            </a:r>
            <a:r>
              <a:rPr lang="sr-Latn-RS">
                <a:solidFill>
                  <a:srgbClr val="DF411C"/>
                </a:solidFill>
              </a:rPr>
              <a:t>/osnovne</a:t>
            </a:r>
            <a:r>
              <a:rPr lang="en-US"/>
              <a:t> (</a:t>
            </a:r>
            <a:r>
              <a:rPr lang="sr-Latn-RS"/>
              <a:t>sirovi podaci u trenutku prikupljanja statistika) i</a:t>
            </a:r>
            <a:r>
              <a:rPr lang="en-US"/>
              <a:t> </a:t>
            </a:r>
            <a:r>
              <a:rPr lang="en-US">
                <a:solidFill>
                  <a:srgbClr val="DF411C"/>
                </a:solidFill>
              </a:rPr>
              <a:t>calculated</a:t>
            </a:r>
            <a:r>
              <a:rPr lang="sr-Latn-RS">
                <a:solidFill>
                  <a:srgbClr val="DF411C"/>
                </a:solidFill>
              </a:rPr>
              <a:t>/izvedene</a:t>
            </a:r>
            <a:r>
              <a:rPr lang="en-US"/>
              <a:t> </a:t>
            </a:r>
            <a:r>
              <a:rPr lang="sr-Latn-RS"/>
              <a:t>metrike</a:t>
            </a:r>
            <a:r>
              <a:rPr lang="en-US"/>
              <a:t> (</a:t>
            </a:r>
            <a:r>
              <a:rPr lang="sr-Latn-RS"/>
              <a:t>izvedene iz sirovih podataka, najčešće za potrebe pravljenja izveštaja o testiranju).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0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Značajne metrike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Testovi</a:t>
            </a:r>
            <a:r>
              <a:rPr lang="en-US">
                <a:cs typeface="Arial"/>
              </a:rPr>
              <a:t> (Test cases)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Defekti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automatizacija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806824" y="2560355"/>
            <a:ext cx="3113021" cy="2544286"/>
          </a:xfr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Koliko </a:t>
            </a:r>
            <a:r>
              <a:rPr lang="en-US" dirty="0" err="1">
                <a:latin typeface="Arial"/>
                <a:cs typeface="Arial"/>
              </a:rPr>
              <a:t>testova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napisano</a:t>
            </a:r>
            <a:r>
              <a:rPr lang="en-US" dirty="0">
                <a:latin typeface="Arial"/>
                <a:cs typeface="Arial"/>
              </a:rPr>
              <a:t> za </a:t>
            </a:r>
            <a:r>
              <a:rPr lang="en-US" dirty="0" err="1">
                <a:latin typeface="Arial"/>
                <a:cs typeface="Arial"/>
              </a:rPr>
              <a:t>svaku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funkcionalnost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r>
              <a:rPr lang="en-US" dirty="0">
                <a:latin typeface="Arial"/>
                <a:cs typeface="Arial"/>
              </a:rPr>
              <a:t>Koliko </a:t>
            </a:r>
            <a:r>
              <a:rPr lang="en-US" dirty="0" err="1">
                <a:latin typeface="Arial"/>
                <a:cs typeface="Arial"/>
              </a:rPr>
              <a:t>testova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izvršeno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ili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preostalo</a:t>
            </a:r>
            <a:r>
              <a:rPr lang="en-US" dirty="0">
                <a:latin typeface="Arial"/>
                <a:cs typeface="Arial"/>
              </a:rPr>
              <a:t> da se </a:t>
            </a:r>
            <a:r>
              <a:rPr lang="en-US" dirty="0" err="1">
                <a:latin typeface="Arial"/>
                <a:cs typeface="Arial"/>
              </a:rPr>
              <a:t>izvrši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r>
              <a:rPr lang="en-US" dirty="0">
                <a:latin typeface="Arial"/>
                <a:cs typeface="Arial"/>
              </a:rPr>
              <a:t>Koliko </a:t>
            </a:r>
            <a:r>
              <a:rPr lang="en-US" dirty="0" err="1">
                <a:latin typeface="Arial"/>
                <a:cs typeface="Arial"/>
              </a:rPr>
              <a:t>testova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prošlo</a:t>
            </a:r>
            <a:r>
              <a:rPr lang="en-US" dirty="0">
                <a:latin typeface="Arial"/>
                <a:cs typeface="Arial"/>
              </a:rPr>
              <a:t>/palo/</a:t>
            </a:r>
            <a:r>
              <a:rPr lang="en-US" dirty="0" err="1">
                <a:latin typeface="Arial"/>
                <a:cs typeface="Arial"/>
              </a:rPr>
              <a:t>blokirano</a:t>
            </a:r>
            <a:r>
              <a:rPr lang="en-US">
                <a:latin typeface="Arial"/>
                <a:cs typeface="Arial"/>
              </a:rPr>
              <a:t> (Passed/Failed/Blocked)? </a:t>
            </a:r>
            <a:r>
              <a:rPr lang="en-US" dirty="0">
                <a:latin typeface="Arial"/>
                <a:cs typeface="Arial"/>
              </a:rPr>
              <a:t>Koliko </a:t>
            </a:r>
            <a:r>
              <a:rPr lang="en-US" dirty="0" err="1">
                <a:latin typeface="Arial"/>
                <a:cs typeface="Arial"/>
              </a:rPr>
              <a:t>ih</a:t>
            </a:r>
            <a:r>
              <a:rPr lang="en-US" dirty="0">
                <a:latin typeface="Arial"/>
                <a:cs typeface="Arial"/>
              </a:rPr>
              <a:t> je palo </a:t>
            </a:r>
            <a:r>
              <a:rPr lang="en-US" dirty="0" err="1">
                <a:latin typeface="Arial"/>
                <a:cs typeface="Arial"/>
              </a:rPr>
              <a:t>zbog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istog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defekta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24"/>
          </p:nvPr>
        </p:nvSpPr>
        <p:spPr>
          <a:xfrm>
            <a:off x="4399541" y="2575061"/>
            <a:ext cx="3267235" cy="2416046"/>
          </a:xfr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Ukupan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broj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pronađenih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defekata</a:t>
            </a:r>
            <a:endParaRPr lang="en-US" dirty="0"/>
          </a:p>
          <a:p>
            <a:r>
              <a:rPr lang="en-US" dirty="0" err="1">
                <a:latin typeface="Arial"/>
                <a:cs typeface="Arial"/>
              </a:rPr>
              <a:t>Raspodela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defekata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prema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ozbiljnosti</a:t>
            </a:r>
            <a:r>
              <a:rPr lang="en-US" dirty="0">
                <a:latin typeface="Arial"/>
                <a:cs typeface="Arial"/>
              </a:rPr>
              <a:t> (Severity), </a:t>
            </a:r>
            <a:r>
              <a:rPr lang="en-US" dirty="0" err="1">
                <a:latin typeface="Arial"/>
                <a:cs typeface="Arial"/>
              </a:rPr>
              <a:t>prioritetu</a:t>
            </a:r>
            <a:r>
              <a:rPr lang="en-US" dirty="0">
                <a:latin typeface="Arial"/>
                <a:cs typeface="Arial"/>
              </a:rPr>
              <a:t> (Priority), </a:t>
            </a:r>
            <a:r>
              <a:rPr lang="en-US" dirty="0" err="1">
                <a:latin typeface="Arial"/>
                <a:cs typeface="Arial"/>
              </a:rPr>
              <a:t>komponenti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modulu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Starost </a:t>
            </a:r>
            <a:r>
              <a:rPr lang="en-US" dirty="0" err="1">
                <a:latin typeface="Arial"/>
                <a:cs typeface="Arial"/>
              </a:rPr>
              <a:t>defekata</a:t>
            </a:r>
            <a:r>
              <a:rPr lang="en-US" dirty="0">
                <a:latin typeface="Arial"/>
                <a:cs typeface="Arial"/>
              </a:rPr>
              <a:t> (Defect Aging)</a:t>
            </a:r>
          </a:p>
          <a:p>
            <a:r>
              <a:rPr lang="en-US" dirty="0" err="1">
                <a:latin typeface="Arial"/>
                <a:cs typeface="Arial"/>
              </a:rPr>
              <a:t>Gustina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defekata</a:t>
            </a:r>
            <a:r>
              <a:rPr lang="en-US" dirty="0">
                <a:latin typeface="Arial"/>
                <a:cs typeface="Arial"/>
              </a:rPr>
              <a:t> (Defect Density)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gustina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defekata</a:t>
            </a:r>
            <a:r>
              <a:rPr lang="en-US" dirty="0">
                <a:latin typeface="Arial"/>
                <a:cs typeface="Arial"/>
              </a:rPr>
              <a:t> u </a:t>
            </a:r>
            <a:r>
              <a:rPr lang="en-US" dirty="0" err="1">
                <a:latin typeface="Arial"/>
                <a:cs typeface="Arial"/>
              </a:rPr>
              <a:t>kodu</a:t>
            </a:r>
            <a:r>
              <a:rPr lang="en-US" dirty="0">
                <a:latin typeface="Arial"/>
                <a:cs typeface="Arial"/>
              </a:rPr>
              <a:t> koji je </a:t>
            </a:r>
            <a:r>
              <a:rPr lang="en-US" dirty="0" err="1">
                <a:latin typeface="Arial"/>
                <a:cs typeface="Arial"/>
              </a:rPr>
              <a:t>isporučen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klijentima</a:t>
            </a:r>
            <a:r>
              <a:rPr lang="en-US" dirty="0">
                <a:latin typeface="Arial"/>
                <a:cs typeface="Arial"/>
              </a:rPr>
              <a:t> (Defect Density in released code)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5"/>
          </p:nvPr>
        </p:nvSpPr>
        <p:spPr>
          <a:xfrm>
            <a:off x="8093355" y="2586006"/>
            <a:ext cx="3267235" cy="2631490"/>
          </a:xfrm>
        </p:spPr>
        <p:txBody>
          <a:bodyPr vert="horz" wrap="square" lIns="0" tIns="45720" rIns="91440" bIns="45720" rtlCol="0" anchor="t">
            <a:spAutoFit/>
          </a:bodyPr>
          <a:lstStyle/>
          <a:p>
            <a:endParaRPr lang="en-US">
              <a:latin typeface="Arial"/>
              <a:cs typeface="Arial"/>
            </a:endParaRPr>
          </a:p>
          <a:p>
            <a:r>
              <a:rPr lang="en-US" err="1">
                <a:latin typeface="Arial"/>
                <a:cs typeface="Arial"/>
              </a:rPr>
              <a:t>Broj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defekata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pronađenih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izvršavanjem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automatskih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testova</a:t>
            </a:r>
            <a:r>
              <a:rPr lang="en-US">
                <a:latin typeface="Arial"/>
                <a:cs typeface="Arial"/>
              </a:rPr>
              <a:t> (Da li </a:t>
            </a:r>
            <a:r>
              <a:rPr lang="en-US" err="1">
                <a:latin typeface="Arial"/>
                <a:cs typeface="Arial"/>
              </a:rPr>
              <a:t>su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testovi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dalje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korisni</a:t>
            </a:r>
            <a:r>
              <a:rPr lang="en-US">
                <a:latin typeface="Arial"/>
                <a:cs typeface="Arial"/>
              </a:rPr>
              <a:t>? </a:t>
            </a:r>
            <a:r>
              <a:rPr lang="en-US" err="1">
                <a:latin typeface="Arial"/>
                <a:cs typeface="Arial"/>
              </a:rPr>
              <a:t>Obratiti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pažnju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paradoks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pesticida</a:t>
            </a:r>
            <a:r>
              <a:rPr lang="en-US">
                <a:latin typeface="Arial"/>
                <a:cs typeface="Arial"/>
              </a:rPr>
              <a:t>!)</a:t>
            </a:r>
          </a:p>
          <a:p>
            <a:r>
              <a:rPr lang="en-US" err="1">
                <a:latin typeface="Arial"/>
                <a:cs typeface="Arial"/>
              </a:rPr>
              <a:t>Procenat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pokrivenosti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automatskim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testovima</a:t>
            </a:r>
            <a:r>
              <a:rPr lang="en-US">
                <a:latin typeface="Arial"/>
                <a:cs typeface="Arial"/>
              </a:rPr>
              <a:t> (% of automated test coverage)</a:t>
            </a:r>
          </a:p>
          <a:p>
            <a:r>
              <a:rPr lang="en-US">
                <a:latin typeface="Arial"/>
                <a:cs typeface="Arial"/>
              </a:rPr>
              <a:t>Koliko </a:t>
            </a:r>
            <a:r>
              <a:rPr lang="en-US" err="1">
                <a:latin typeface="Arial"/>
                <a:cs typeface="Arial"/>
              </a:rPr>
              <a:t>traje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izvršavanje</a:t>
            </a:r>
            <a:r>
              <a:rPr lang="en-US">
                <a:latin typeface="Arial"/>
                <a:cs typeface="Arial"/>
              </a:rPr>
              <a:t> test plana i </a:t>
            </a:r>
            <a:r>
              <a:rPr lang="en-US" err="1">
                <a:latin typeface="Arial"/>
                <a:cs typeface="Arial"/>
              </a:rPr>
              <a:t>koliko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često</a:t>
            </a:r>
            <a:r>
              <a:rPr lang="en-US">
                <a:latin typeface="Arial"/>
                <a:cs typeface="Arial"/>
              </a:rPr>
              <a:t> ga </a:t>
            </a:r>
            <a:r>
              <a:rPr lang="en-US" err="1">
                <a:latin typeface="Arial"/>
                <a:cs typeface="Arial"/>
              </a:rPr>
              <a:t>treba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izvršavati</a:t>
            </a:r>
            <a:r>
              <a:rPr lang="en-US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49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Značajne metrike (2)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789069" y="1718016"/>
            <a:ext cx="4723964" cy="4593052"/>
          </a:xfrm>
        </p:spPr>
        <p:txBody>
          <a:bodyPr/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 distribution by status and phase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start towards project end, it’s expected that the raw number of identified defects will decrease as the software quality improves.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 open and close rates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 into the ability of testers and developers to work together to identify and address software issues.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 removal efficiency (DRE)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team is able to adequately fix identified program flaws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Burn down chart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 representation of the amount of work yet to be completed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 severity index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QA is finding many high-severity defects, this can shine some light on the effectiveness of development efforts</a:t>
            </a:r>
          </a:p>
          <a:p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7CA1A97-6201-90F1-5718-0A46FD82B902}"/>
              </a:ext>
            </a:extLst>
          </p:cNvPr>
          <p:cNvSpPr txBox="1">
            <a:spLocks/>
          </p:cNvSpPr>
          <p:nvPr/>
        </p:nvSpPr>
        <p:spPr>
          <a:xfrm>
            <a:off x="6010617" y="1718016"/>
            <a:ext cx="5574741" cy="410266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	Number of issues reported by customers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businesses to determine the effectiveness of their QA departments (if you have attesting gap, you should consider doing Risk-based testing!)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	Mean Time to Detect (MTTD) and Mean Time to Repair (MTTR)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MTTD measures how long it takes QA professionals to find a problem, while MTTR demonstrates the amount of time needed to effectively address it.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	Number of system outages and downtime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number/frequency of system outages and length of downtime experienced by end user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A0B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	COQ (Cost of Quality) and COPQ (Cost of Poor Quality)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COQ: Total effort put into quality-related activities (development, testing, reviews)</a:t>
            </a:r>
          </a:p>
          <a:p>
            <a:pPr marL="1285875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1AD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A4E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COPQ: Cost of fixing defects, cost of updating docs, cost or re-testing, cost of patches &amp; patch distribution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4181"/>
      </p:ext>
    </p:extLst>
  </p:cSld>
  <p:clrMapOvr>
    <a:masterClrMapping/>
  </p:clrMapOvr>
</p:sld>
</file>

<file path=ppt/theme/theme1.xml><?xml version="1.0" encoding="utf-8"?>
<a:theme xmlns:a="http://schemas.openxmlformats.org/drawingml/2006/main" name="Endava PPT slides">
  <a:themeElements>
    <a:clrScheme name="Endava colors">
      <a:dk1>
        <a:srgbClr val="000000"/>
      </a:dk1>
      <a:lt1>
        <a:srgbClr val="FFFFFF"/>
      </a:lt1>
      <a:dk2>
        <a:srgbClr val="BDBEC0"/>
      </a:dk2>
      <a:lt2>
        <a:srgbClr val="FFFFFF"/>
      </a:lt2>
      <a:accent1>
        <a:srgbClr val="DF411C"/>
      </a:accent1>
      <a:accent2>
        <a:srgbClr val="000000"/>
      </a:accent2>
      <a:accent3>
        <a:srgbClr val="E8775C"/>
      </a:accent3>
      <a:accent4>
        <a:srgbClr val="7F878B"/>
      </a:accent4>
      <a:accent5>
        <a:srgbClr val="252729"/>
      </a:accent5>
      <a:accent6>
        <a:srgbClr val="000000"/>
      </a:accent6>
      <a:hlink>
        <a:srgbClr val="DF411C"/>
      </a:hlink>
      <a:folHlink>
        <a:srgbClr val="000000"/>
      </a:folHlink>
    </a:clrScheme>
    <a:fontScheme name="Endava standard 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August2016" id="{8759937A-5D00-4C83-80D3-05A5A75A846C}" vid="{73A0825B-A9DC-4B49-80BD-44022E3E5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Props1.xml><?xml version="1.0" encoding="utf-8"?>
<ds:datastoreItem xmlns:ds="http://schemas.openxmlformats.org/officeDocument/2006/customXml" ds:itemID="{2EB63D3B-4FCB-44A7-85A7-43C96B48E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14edf-9a72-4599-b1be-362d65013b4c"/>
    <ds:schemaRef ds:uri="c83bc204-c724-4af9-a3ff-094b77ae62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2C2D96-7AE6-498C-A65A-58BFE5103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70423-9FE9-4B65-9BE2-E34FCE1BD5F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e0114edf-9a72-4599-b1be-362d65013b4c"/>
    <ds:schemaRef ds:uri="http://purl.org/dc/dcmitype/"/>
    <ds:schemaRef ds:uri="c83bc204-c724-4af9-a3ff-094b77ae6203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PPT-template-August2016</Template>
  <TotalTime>0</TotalTime>
  <Words>1720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Endava PPT slides</vt:lpstr>
      <vt:lpstr>TEST METrike  i zašto ih menadžeri vole</vt:lpstr>
      <vt:lpstr>agenda</vt:lpstr>
      <vt:lpstr>Kvalitet softvera</vt:lpstr>
      <vt:lpstr>Šta su test metrike?</vt:lpstr>
      <vt:lpstr>Zašto su nam potrebne test metrike?</vt:lpstr>
      <vt:lpstr>Zašto menadžeri vole METRIKE?</vt:lpstr>
      <vt:lpstr>Tipovi metrika</vt:lpstr>
      <vt:lpstr>Značajne metrike (1)</vt:lpstr>
      <vt:lpstr>Značajne metrike (2)</vt:lpstr>
      <vt:lpstr>KAKO ODABRATI PRAVE METRIKE?</vt:lpstr>
      <vt:lpstr>Kako napraviti izveštaj o test metrikama</vt:lpstr>
      <vt:lpstr>Primer izveštaja sa metrikama</vt:lpstr>
      <vt:lpstr>Grafički prikaz metrika</vt:lpstr>
      <vt:lpstr>Mogu li metrike da zavaraju?</vt:lpstr>
      <vt:lpstr>najčešće zablude oko metrika</vt:lpstr>
      <vt:lpstr>references</vt:lpstr>
      <vt:lpstr>HVALA!</vt:lpstr>
    </vt:vector>
  </TitlesOfParts>
  <Company>Endava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use colour for keywords</dc:title>
  <dc:creator>Ana Maria Scridon</dc:creator>
  <cp:lastModifiedBy>Marta Vuckovic</cp:lastModifiedBy>
  <cp:revision>9</cp:revision>
  <cp:lastPrinted>2015-07-09T12:46:33Z</cp:lastPrinted>
  <dcterms:created xsi:type="dcterms:W3CDTF">2017-02-27T09:06:14Z</dcterms:created>
  <dcterms:modified xsi:type="dcterms:W3CDTF">2024-10-23T18:12:36Z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_dlc_DocIdItemGuid">
    <vt:lpwstr>0fa16cee-d055-4cfb-a04f-da5a647cef96</vt:lpwstr>
  </property>
  <property fmtid="{D5CDD505-2E9C-101B-9397-08002B2CF9AE}" pid="4" name="TaskStatus">
    <vt:lpwstr>Not Started</vt:lpwstr>
  </property>
  <property fmtid="{D5CDD505-2E9C-101B-9397-08002B2CF9AE}" pid="5" name="_dlc_policyId">
    <vt:lpwstr/>
  </property>
  <property fmtid="{D5CDD505-2E9C-101B-9397-08002B2CF9AE}" pid="6" name="StartDate">
    <vt:lpwstr>2019-09-13T08:00:22Z</vt:lpwstr>
  </property>
  <property fmtid="{D5CDD505-2E9C-101B-9397-08002B2CF9AE}" pid="7" name="ItemRetentionFormula">
    <vt:lpwstr/>
  </property>
  <property fmtid="{D5CDD505-2E9C-101B-9397-08002B2CF9AE}" pid="8" name="Priority">
    <vt:lpwstr>(2) Normal</vt:lpwstr>
  </property>
  <property fmtid="{D5CDD505-2E9C-101B-9397-08002B2CF9AE}" pid="9" name="MediaServiceImageTags">
    <vt:lpwstr/>
  </property>
</Properties>
</file>