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8"/>
  </p:notesMasterIdLst>
  <p:handoutMasterIdLst>
    <p:handoutMasterId r:id="rId19"/>
  </p:handoutMasterIdLst>
  <p:sldIdLst>
    <p:sldId id="281" r:id="rId5"/>
    <p:sldId id="291" r:id="rId6"/>
    <p:sldId id="301" r:id="rId7"/>
    <p:sldId id="302" r:id="rId8"/>
    <p:sldId id="303" r:id="rId9"/>
    <p:sldId id="331" r:id="rId10"/>
    <p:sldId id="332" r:id="rId11"/>
    <p:sldId id="333" r:id="rId12"/>
    <p:sldId id="304" r:id="rId13"/>
    <p:sldId id="329" r:id="rId14"/>
    <p:sldId id="330" r:id="rId15"/>
    <p:sldId id="328" r:id="rId16"/>
    <p:sldId id="335" r:id="rId17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Curzon" initials="RC" lastIdx="1" clrIdx="0"/>
  <p:cmAuthor id="2" name="Cristina Roman" initials="CR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11B"/>
    <a:srgbClr val="DF411C"/>
    <a:srgbClr val="DC5D2A"/>
    <a:srgbClr val="7F8781"/>
    <a:srgbClr val="EEEEEE"/>
    <a:srgbClr val="000000"/>
    <a:srgbClr val="DE412F"/>
    <a:srgbClr val="4A4E52"/>
    <a:srgbClr val="E3E8E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68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4985468-EA09-47E3-8036-5BF84197CAEF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7B2011F-DB26-4689-9E20-378C13B1A8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57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303BD5E-F603-431C-B79D-697385AE35AF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59FDB4-792A-4C30-B3CA-9A37EF575B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1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4460" y="3404110"/>
            <a:ext cx="7254240" cy="1063387"/>
          </a:xfrm>
        </p:spPr>
        <p:txBody>
          <a:bodyPr wrap="square" lIns="0" anchor="b" anchorCtr="0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 GOES HERE. It may stretch to two lines.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94460" y="4533900"/>
            <a:ext cx="7254240" cy="1042606"/>
          </a:xfr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200" b="0" kern="1200" cap="all" baseline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subtitle text it can It can also go to additional lines if necessary. If this goes to multiple lines it looks like this.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endava-new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05" y="1190270"/>
            <a:ext cx="2440870" cy="8063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7353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ments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2" t="8001" r="31509" b="308"/>
          <a:stretch/>
        </p:blipFill>
        <p:spPr>
          <a:xfrm>
            <a:off x="1307" y="8164"/>
            <a:ext cx="3829969" cy="68498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414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4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ments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5" r="14816"/>
          <a:stretch/>
        </p:blipFill>
        <p:spPr>
          <a:xfrm>
            <a:off x="-1" y="0"/>
            <a:ext cx="398410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7214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5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&amp; Wealth Management Success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r="27729"/>
          <a:stretch/>
        </p:blipFill>
        <p:spPr>
          <a:xfrm>
            <a:off x="0" y="0"/>
            <a:ext cx="4231178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7958" y="-1"/>
            <a:ext cx="4697682" cy="6858001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9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king success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4" r="7453"/>
          <a:stretch/>
        </p:blipFill>
        <p:spPr>
          <a:xfrm>
            <a:off x="-8313" y="0"/>
            <a:ext cx="4239492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32115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urance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22819"/>
          <a:stretch/>
        </p:blipFill>
        <p:spPr>
          <a:xfrm>
            <a:off x="-1" y="0"/>
            <a:ext cx="403998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0"/>
            <a:ext cx="4368833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9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urance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5" r="24213"/>
          <a:stretch/>
        </p:blipFill>
        <p:spPr>
          <a:xfrm>
            <a:off x="0" y="0"/>
            <a:ext cx="4031673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7958" y="-1"/>
            <a:ext cx="4697682" cy="6858001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42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3" r="21239"/>
          <a:stretch/>
        </p:blipFill>
        <p:spPr>
          <a:xfrm>
            <a:off x="-1" y="0"/>
            <a:ext cx="419792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0"/>
            <a:ext cx="4447804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T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4" r="26548"/>
          <a:stretch/>
        </p:blipFill>
        <p:spPr>
          <a:xfrm>
            <a:off x="-24938" y="0"/>
            <a:ext cx="4164676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4938" y="-1"/>
            <a:ext cx="4697682" cy="6858001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5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T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9"/>
          <a:stretch/>
        </p:blipFill>
        <p:spPr>
          <a:xfrm>
            <a:off x="-24939" y="0"/>
            <a:ext cx="4147903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40428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8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T Success sto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2" t="31284" r="28561"/>
          <a:stretch/>
        </p:blipFill>
        <p:spPr>
          <a:xfrm>
            <a:off x="0" y="0"/>
            <a:ext cx="4139738" cy="665498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669724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8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337995" y="26655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6824" y="996707"/>
            <a:ext cx="4186165" cy="660738"/>
          </a:xfrm>
        </p:spPr>
        <p:txBody>
          <a:bodyPr wrap="square" lIns="0" anchor="t" anchorCtr="0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28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9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06824" y="2016874"/>
            <a:ext cx="9682333" cy="3934346"/>
          </a:xfrm>
        </p:spPr>
        <p:txBody>
          <a:bodyPr wrap="none" lIns="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411B"/>
              </a:buClr>
              <a:buSzTx/>
              <a:buFont typeface="Wingdings" panose="05000000000000000000" pitchFamily="2" charset="2"/>
              <a:buChar char="§"/>
              <a:tabLst/>
              <a:defRPr lang="en-US" sz="33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topics on the agenda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 userDrawn="1"/>
        </p:nvSpPr>
        <p:spPr>
          <a:xfrm flipH="1">
            <a:off x="806824" y="1708920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38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_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0" r="25218"/>
          <a:stretch/>
        </p:blipFill>
        <p:spPr>
          <a:xfrm>
            <a:off x="-17755" y="0"/>
            <a:ext cx="445121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7710" y="0"/>
            <a:ext cx="4461165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7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- success sto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43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4862147" y="322509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06888" y="2379387"/>
            <a:ext cx="7421880" cy="594213"/>
          </a:xfrm>
        </p:spPr>
        <p:txBody>
          <a:bodyPr wrap="square"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none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590243" y="4671588"/>
            <a:ext cx="5038525" cy="216152"/>
          </a:xfr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+ 00 000 000 000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590244" y="3532872"/>
            <a:ext cx="5038524" cy="448637"/>
          </a:xfrm>
        </p:spPr>
        <p:txBody>
          <a:bodyPr lIns="0" tIns="0" rIns="0" bIns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590244" y="4888429"/>
            <a:ext cx="5020417" cy="290153"/>
          </a:xfr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name.surname@endava.com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590244" y="3981510"/>
            <a:ext cx="5038524" cy="210246"/>
          </a:xfrm>
        </p:spPr>
        <p:txBody>
          <a:bodyPr lIns="0" tIns="0" rIns="0" bIns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16528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218690" y="1866607"/>
            <a:ext cx="9831977" cy="424732"/>
          </a:xfrm>
        </p:spPr>
        <p:txBody>
          <a:bodyPr lIns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1218690" y="3360613"/>
            <a:ext cx="9831977" cy="1201232"/>
          </a:xfrm>
        </p:spPr>
        <p:txBody>
          <a:bodyPr l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600200" indent="-228600" algn="ctr">
              <a:buFont typeface="Calibri" panose="020F0502020204030204" pitchFamily="34" charset="0"/>
              <a:buChar char="-"/>
              <a:defRPr sz="1400"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1218690" y="2595507"/>
            <a:ext cx="9831977" cy="424732"/>
          </a:xfrm>
        </p:spPr>
        <p:txBody>
          <a:bodyPr lIns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79270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4952246" y="3054273"/>
            <a:ext cx="6401554" cy="3021340"/>
          </a:xfrm>
        </p:spPr>
        <p:txBody>
          <a:bodyPr lIns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r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r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r">
              <a:buFontTx/>
              <a:buNone/>
              <a:defRPr>
                <a:solidFill>
                  <a:schemeClr val="tx1"/>
                </a:solidFill>
              </a:defRPr>
            </a:lvl5pPr>
            <a:lvl6pPr algn="r">
              <a:defRPr sz="1200"/>
            </a:lvl6pPr>
            <a:lvl8pPr algn="r">
              <a:defRPr sz="12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06824" y="2414294"/>
            <a:ext cx="3801390" cy="2661312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14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952246" y="2629541"/>
            <a:ext cx="6401554" cy="424732"/>
          </a:xfrm>
        </p:spPr>
        <p:txBody>
          <a:bodyPr lIns="0" anchor="b" anchorCtr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20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77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8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and possibly second row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552410" y="2414294"/>
            <a:ext cx="3801390" cy="2661312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14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06824" y="2603655"/>
            <a:ext cx="6401554" cy="424732"/>
          </a:xfrm>
        </p:spPr>
        <p:txBody>
          <a:bodyPr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3028387"/>
            <a:ext cx="6401554" cy="1347548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55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columns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2560355"/>
            <a:ext cx="5007236" cy="1439881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06824" y="2182749"/>
            <a:ext cx="5007236" cy="369332"/>
          </a:xfrm>
        </p:spPr>
        <p:txBody>
          <a:bodyPr wrap="square"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346564" y="2568629"/>
            <a:ext cx="5007236" cy="1439881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346564" y="2191023"/>
            <a:ext cx="5007236" cy="369332"/>
          </a:xfrm>
        </p:spPr>
        <p:txBody>
          <a:bodyPr wrap="square"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90398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columns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06824" y="2103444"/>
            <a:ext cx="3267235" cy="448637"/>
          </a:xfrm>
        </p:spPr>
        <p:txBody>
          <a:bodyPr lIns="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399541" y="2111718"/>
            <a:ext cx="3267235" cy="448637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sz="1600" b="1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Insert text here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8086565" y="2119992"/>
            <a:ext cx="3267235" cy="448637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sz="1600" b="1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Insert text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2560355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399541" y="2575061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093355" y="2586006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r="39414"/>
          <a:stretch/>
        </p:blipFill>
        <p:spPr>
          <a:xfrm>
            <a:off x="0" y="0"/>
            <a:ext cx="446116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878" y="635274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7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1" r="23943"/>
          <a:stretch/>
        </p:blipFill>
        <p:spPr>
          <a:xfrm>
            <a:off x="-41564" y="0"/>
            <a:ext cx="4513886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48740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4078-FBCE-4758-9F4C-1C7F785207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18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2" r:id="rId2"/>
    <p:sldLayoutId id="2147483718" r:id="rId3"/>
    <p:sldLayoutId id="2147483715" r:id="rId4"/>
    <p:sldLayoutId id="2147483716" r:id="rId5"/>
    <p:sldLayoutId id="2147483717" r:id="rId6"/>
    <p:sldLayoutId id="2147483683" r:id="rId7"/>
    <p:sldLayoutId id="2147483719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68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E411B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" y="2897306"/>
            <a:ext cx="7254240" cy="1063387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DE411B"/>
                </a:solidFill>
              </a:rPr>
              <a:t>Odnos prema greskama</a:t>
            </a:r>
            <a:endParaRPr lang="en-GB" dirty="0">
              <a:solidFill>
                <a:srgbClr val="DE411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394460" y="3960693"/>
            <a:ext cx="7254240" cy="1042606"/>
          </a:xfrm>
        </p:spPr>
        <p:txBody>
          <a:bodyPr/>
          <a:lstStyle/>
          <a:p>
            <a:pPr marL="0" indent="0">
              <a:buNone/>
            </a:pPr>
            <a:r>
              <a:rPr lang="sr-Latn-RS" b="1" dirty="0"/>
              <a:t>Šta raditi sa bug-ovima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592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Template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0E50BF-0E0C-48FC-B171-AFBB8A755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38" y="1348709"/>
            <a:ext cx="7223966" cy="54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1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Template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C68196-7FFB-4697-9391-C2AE4BA23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61" y="1329615"/>
            <a:ext cx="6073277" cy="49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451341-B5CD-254F-9A65-AF5FE89254DE}"/>
              </a:ext>
            </a:extLst>
          </p:cNvPr>
          <p:cNvSpPr/>
          <p:nvPr/>
        </p:nvSpPr>
        <p:spPr>
          <a:xfrm>
            <a:off x="10909738" y="6390290"/>
            <a:ext cx="1082565" cy="388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6ED6A-F1BE-FC48-BA82-62FE62ED3C39}"/>
              </a:ext>
            </a:extLst>
          </p:cNvPr>
          <p:cNvSpPr/>
          <p:nvPr/>
        </p:nvSpPr>
        <p:spPr>
          <a:xfrm>
            <a:off x="5516354" y="623808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Q&amp;A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348A3-6A0C-6E46-A758-107D26AC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646" y="1843354"/>
            <a:ext cx="3386138" cy="3386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091B6C-8605-D24E-962B-F4BD722F3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550" y="1908098"/>
            <a:ext cx="3041804" cy="30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781" y="2702043"/>
            <a:ext cx="7421880" cy="594213"/>
          </a:xfrm>
        </p:spPr>
        <p:txBody>
          <a:bodyPr/>
          <a:lstStyle/>
          <a:p>
            <a:r>
              <a:rPr lang="x-none" dirty="0"/>
              <a:t>THANK YOU!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21"/>
          </p:nvPr>
        </p:nvSpPr>
        <p:spPr>
          <a:xfrm>
            <a:off x="5572137" y="3631209"/>
            <a:ext cx="5038524" cy="448637"/>
          </a:xfrm>
        </p:spPr>
        <p:txBody>
          <a:bodyPr/>
          <a:lstStyle/>
          <a:p>
            <a:r>
              <a:rPr lang="en-US">
                <a:cs typeface="Arial"/>
              </a:rPr>
              <a:t>Igor ZlatkoviĆ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91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4" y="996707"/>
            <a:ext cx="4186165" cy="660738"/>
          </a:xfrm>
        </p:spPr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sr-Latn-RS" b="1" dirty="0"/>
              <a:t>Šta je</a:t>
            </a:r>
            <a:r>
              <a:rPr lang="en-US" b="1" dirty="0"/>
              <a:t> bug? </a:t>
            </a:r>
          </a:p>
          <a:p>
            <a:r>
              <a:rPr lang="sr-Latn-RS" b="1" dirty="0"/>
              <a:t>Životni ciklus </a:t>
            </a:r>
            <a:r>
              <a:rPr lang="en-US" b="1" dirty="0"/>
              <a:t>Bug</a:t>
            </a:r>
            <a:r>
              <a:rPr lang="sr-Latn-RS" b="1" dirty="0"/>
              <a:t>-a</a:t>
            </a:r>
            <a:endParaRPr lang="en-US" b="1" dirty="0"/>
          </a:p>
          <a:p>
            <a:r>
              <a:rPr lang="en-US" b="1" dirty="0"/>
              <a:t>Bug priority &amp; Bug Severity</a:t>
            </a:r>
          </a:p>
          <a:p>
            <a:r>
              <a:rPr lang="en-US" b="1" dirty="0"/>
              <a:t>Bug template</a:t>
            </a:r>
            <a:r>
              <a:rPr lang="sr-Latn-RS" b="1" dirty="0"/>
              <a:t>/šabloni</a:t>
            </a:r>
            <a:endParaRPr lang="en-US" b="1" dirty="0"/>
          </a:p>
          <a:p>
            <a:r>
              <a:rPr lang="en-US" b="1" dirty="0"/>
              <a:t>Software requirements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DE41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3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Šta je</a:t>
            </a:r>
            <a:r>
              <a:rPr lang="en-US" b="1" dirty="0"/>
              <a:t> bug</a:t>
            </a:r>
            <a:r>
              <a:rPr lang="en-US" dirty="0"/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D3473-1EED-4AD3-B656-3FDD3A53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71" y="1393521"/>
            <a:ext cx="7646236" cy="48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0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life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1F0F2-1493-4DA3-9044-C30DA165BA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93" y="1426204"/>
            <a:ext cx="4717284" cy="480804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77AD31-9C5E-45B1-B18A-0C082680E04E}"/>
              </a:ext>
            </a:extLst>
          </p:cNvPr>
          <p:cNvSpPr txBox="1">
            <a:spLocks/>
          </p:cNvSpPr>
          <p:nvPr/>
        </p:nvSpPr>
        <p:spPr>
          <a:xfrm>
            <a:off x="904478" y="1518083"/>
            <a:ext cx="4262326" cy="4370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New</a:t>
            </a:r>
          </a:p>
          <a:p>
            <a:pPr lvl="1"/>
            <a:r>
              <a:rPr lang="en-US" sz="2000" dirty="0"/>
              <a:t>Assigned</a:t>
            </a:r>
          </a:p>
          <a:p>
            <a:pPr lvl="1"/>
            <a:r>
              <a:rPr lang="en-US" sz="2000" dirty="0"/>
              <a:t>Open</a:t>
            </a:r>
          </a:p>
          <a:p>
            <a:pPr lvl="1"/>
            <a:r>
              <a:rPr lang="en-US" sz="2000" dirty="0"/>
              <a:t>Fixed</a:t>
            </a:r>
          </a:p>
          <a:p>
            <a:pPr lvl="1"/>
            <a:r>
              <a:rPr lang="en-US" sz="2000" dirty="0"/>
              <a:t>Pending retest</a:t>
            </a:r>
          </a:p>
          <a:p>
            <a:pPr lvl="1"/>
            <a:r>
              <a:rPr lang="en-US" sz="2000" dirty="0"/>
              <a:t>Retest</a:t>
            </a:r>
          </a:p>
          <a:p>
            <a:pPr lvl="1"/>
            <a:r>
              <a:rPr lang="en-US" sz="2000" dirty="0"/>
              <a:t>Verified</a:t>
            </a:r>
          </a:p>
          <a:p>
            <a:pPr lvl="1"/>
            <a:r>
              <a:rPr lang="en-US" sz="2000" dirty="0"/>
              <a:t>Reopen</a:t>
            </a:r>
          </a:p>
          <a:p>
            <a:pPr lvl="1"/>
            <a:r>
              <a:rPr lang="en-US" sz="2000" dirty="0"/>
              <a:t>Closed</a:t>
            </a:r>
          </a:p>
          <a:p>
            <a:pPr lvl="1"/>
            <a:r>
              <a:rPr lang="en-US" sz="2000" dirty="0"/>
              <a:t>Duplicate</a:t>
            </a:r>
          </a:p>
          <a:p>
            <a:pPr lvl="1"/>
            <a:r>
              <a:rPr lang="en-US" sz="2000" dirty="0"/>
              <a:t>Rejected</a:t>
            </a:r>
          </a:p>
          <a:p>
            <a:pPr lvl="1"/>
            <a:r>
              <a:rPr lang="en-US" sz="2000" dirty="0"/>
              <a:t>Deferred</a:t>
            </a:r>
          </a:p>
          <a:p>
            <a:pPr lvl="1"/>
            <a:r>
              <a:rPr lang="en-US" sz="2000" dirty="0"/>
              <a:t>Not a bug</a:t>
            </a:r>
          </a:p>
        </p:txBody>
      </p:sp>
    </p:spTree>
    <p:extLst>
      <p:ext uri="{BB962C8B-B14F-4D97-AF65-F5344CB8AC3E}">
        <p14:creationId xmlns:p14="http://schemas.microsoft.com/office/powerpoint/2010/main" val="418179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6FF8B9-8D0A-4ED4-94C4-5A84AB757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60" y="1333850"/>
            <a:ext cx="7043154" cy="4949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priority &amp; Bug severity</a:t>
            </a:r>
          </a:p>
        </p:txBody>
      </p:sp>
    </p:spTree>
    <p:extLst>
      <p:ext uri="{BB962C8B-B14F-4D97-AF65-F5344CB8AC3E}">
        <p14:creationId xmlns:p14="http://schemas.microsoft.com/office/powerpoint/2010/main" val="288664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priority &amp; Bug severity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A164BB-9901-4F6D-9626-30C145DEE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7" y="1790009"/>
            <a:ext cx="10208965" cy="32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1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priority &amp; Bug severity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7A3541-0C30-4D75-AE55-238C23CDA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86" y="1349406"/>
            <a:ext cx="6930397" cy="48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8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priority &amp; Bug severity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322E293-418E-4B1A-BD84-D1E49B04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45" y="1336080"/>
            <a:ext cx="10250752" cy="48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9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3B88AF-DFE7-4C5F-8982-E0ECA42DC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80" y="1352394"/>
            <a:ext cx="7762962" cy="4908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Template</a:t>
            </a:r>
          </a:p>
        </p:txBody>
      </p:sp>
    </p:spTree>
    <p:extLst>
      <p:ext uri="{BB962C8B-B14F-4D97-AF65-F5344CB8AC3E}">
        <p14:creationId xmlns:p14="http://schemas.microsoft.com/office/powerpoint/2010/main" val="2776500928"/>
      </p:ext>
    </p:extLst>
  </p:cSld>
  <p:clrMapOvr>
    <a:masterClrMapping/>
  </p:clrMapOvr>
</p:sld>
</file>

<file path=ppt/theme/theme1.xml><?xml version="1.0" encoding="utf-8"?>
<a:theme xmlns:a="http://schemas.openxmlformats.org/drawingml/2006/main" name="Endava PPT slides">
  <a:themeElements>
    <a:clrScheme name="Endava colors">
      <a:dk1>
        <a:srgbClr val="000000"/>
      </a:dk1>
      <a:lt1>
        <a:srgbClr val="FFFFFF"/>
      </a:lt1>
      <a:dk2>
        <a:srgbClr val="BDBEC0"/>
      </a:dk2>
      <a:lt2>
        <a:srgbClr val="FFFFFF"/>
      </a:lt2>
      <a:accent1>
        <a:srgbClr val="DF411C"/>
      </a:accent1>
      <a:accent2>
        <a:srgbClr val="000000"/>
      </a:accent2>
      <a:accent3>
        <a:srgbClr val="E8775C"/>
      </a:accent3>
      <a:accent4>
        <a:srgbClr val="7F878B"/>
      </a:accent4>
      <a:accent5>
        <a:srgbClr val="252729"/>
      </a:accent5>
      <a:accent6>
        <a:srgbClr val="000000"/>
      </a:accent6>
      <a:hlink>
        <a:srgbClr val="DF411C"/>
      </a:hlink>
      <a:folHlink>
        <a:srgbClr val="000000"/>
      </a:folHlink>
    </a:clrScheme>
    <a:fontScheme name="Endava standard 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August2016" id="{8759937A-5D00-4C83-80D3-05A5A75A846C}" vid="{73A0825B-A9DC-4B49-80BD-44022E3E56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114edf-9a72-4599-b1be-362d65013b4c">
      <Terms xmlns="http://schemas.microsoft.com/office/infopath/2007/PartnerControls"/>
    </lcf76f155ced4ddcb4097134ff3c332f>
    <TaxCatchAll xmlns="c83bc204-c724-4af9-a3ff-094b77ae62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8366BCCD67942B8674250044DBD67" ma:contentTypeVersion="18" ma:contentTypeDescription="Create a new document." ma:contentTypeScope="" ma:versionID="998078387e1f47e61f393ef0718ae3f7">
  <xsd:schema xmlns:xsd="http://www.w3.org/2001/XMLSchema" xmlns:xs="http://www.w3.org/2001/XMLSchema" xmlns:p="http://schemas.microsoft.com/office/2006/metadata/properties" xmlns:ns2="e0114edf-9a72-4599-b1be-362d65013b4c" xmlns:ns3="c83bc204-c724-4af9-a3ff-094b77ae6203" targetNamespace="http://schemas.microsoft.com/office/2006/metadata/properties" ma:root="true" ma:fieldsID="c2f1b093b1b5817bd4cee17f2e9454f1" ns2:_="" ns3:_="">
    <xsd:import namespace="e0114edf-9a72-4599-b1be-362d65013b4c"/>
    <xsd:import namespace="c83bc204-c724-4af9-a3ff-094b77ae62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14edf-9a72-4599-b1be-362d65013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a9fbb2-20ec-4b38-b475-624b712916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bc204-c724-4af9-a3ff-094b77ae62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fd5745-3ae1-48d1-be43-9d938a5c888d}" ma:internalName="TaxCatchAll" ma:showField="CatchAllData" ma:web="c83bc204-c724-4af9-a3ff-094b77ae62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2C2D96-7AE6-498C-A65A-58BFE5103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E70423-9FE9-4B65-9BE2-E34FCE1BD5F6}">
  <ds:schemaRefs>
    <ds:schemaRef ds:uri="http://schemas.microsoft.com/office/infopath/2007/PartnerControls"/>
    <ds:schemaRef ds:uri="http://www.w3.org/XML/1998/namespace"/>
    <ds:schemaRef ds:uri="http://purl.org/dc/terms/"/>
    <ds:schemaRef ds:uri="e0114edf-9a72-4599-b1be-362d65013b4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DB8063-F772-4B82-86B1-717004CFE05C}"/>
</file>

<file path=docProps/app.xml><?xml version="1.0" encoding="utf-8"?>
<Properties xmlns="http://schemas.openxmlformats.org/officeDocument/2006/extended-properties" xmlns:vt="http://schemas.openxmlformats.org/officeDocument/2006/docPropsVTypes">
  <Template>PPT-template-August2016</Template>
  <TotalTime>967</TotalTime>
  <Words>84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Arial Narrow Bold</vt:lpstr>
      <vt:lpstr>Calibri</vt:lpstr>
      <vt:lpstr>Helvetica Neue Light</vt:lpstr>
      <vt:lpstr>Wingdings</vt:lpstr>
      <vt:lpstr>Endava PPT slides</vt:lpstr>
      <vt:lpstr>Odnos prema greskama</vt:lpstr>
      <vt:lpstr>agenda</vt:lpstr>
      <vt:lpstr>Šta je bug? </vt:lpstr>
      <vt:lpstr>Bug life cycle</vt:lpstr>
      <vt:lpstr>Bug priority &amp; Bug severity</vt:lpstr>
      <vt:lpstr>Bug priority &amp; Bug severity</vt:lpstr>
      <vt:lpstr>Bug priority &amp; Bug severity</vt:lpstr>
      <vt:lpstr>Bug priority &amp; Bug severity</vt:lpstr>
      <vt:lpstr>Bug Template</vt:lpstr>
      <vt:lpstr>Bug Template </vt:lpstr>
      <vt:lpstr>Bug Template </vt:lpstr>
      <vt:lpstr>PowerPoint Presentation</vt:lpstr>
      <vt:lpstr>THANK YOU!</vt:lpstr>
    </vt:vector>
  </TitlesOfParts>
  <Company>Endava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use colour for keywords</dc:title>
  <dc:creator>Ana Maria Scridon</dc:creator>
  <cp:lastModifiedBy>Igor Zlatkovic</cp:lastModifiedBy>
  <cp:revision>28</cp:revision>
  <cp:lastPrinted>2015-07-09T12:46:33Z</cp:lastPrinted>
  <dcterms:created xsi:type="dcterms:W3CDTF">2017-02-27T09:06:14Z</dcterms:created>
  <dcterms:modified xsi:type="dcterms:W3CDTF">2021-03-01T14:24:55Z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0x010100CB48366BCCD67942B8674250044DBD67</vt:lpwstr>
  </property>
  <property fmtid="{D5CDD505-2E9C-101B-9397-08002B2CF9AE}" pid="3" name="_dlc_DocIdItemGuid">
    <vt:lpwstr>0fa16cee-d055-4cfb-a04f-da5a647cef96</vt:lpwstr>
  </property>
  <property fmtid="{D5CDD505-2E9C-101B-9397-08002B2CF9AE}" pid="4" name="TaskStatus">
    <vt:lpwstr>Not Started</vt:lpwstr>
  </property>
  <property fmtid="{D5CDD505-2E9C-101B-9397-08002B2CF9AE}" pid="5" name="_dlc_policyId">
    <vt:lpwstr/>
  </property>
  <property fmtid="{D5CDD505-2E9C-101B-9397-08002B2CF9AE}" pid="6" name="StartDate">
    <vt:lpwstr>2019-09-13T08:00:22Z</vt:lpwstr>
  </property>
  <property fmtid="{D5CDD505-2E9C-101B-9397-08002B2CF9AE}" pid="7" name="ItemRetentionFormula">
    <vt:lpwstr/>
  </property>
  <property fmtid="{D5CDD505-2E9C-101B-9397-08002B2CF9AE}" pid="8" name="Priority">
    <vt:lpwstr>(2) Normal</vt:lpwstr>
  </property>
</Properties>
</file>