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7"/>
  </p:notesMasterIdLst>
  <p:handoutMasterIdLst>
    <p:handoutMasterId r:id="rId18"/>
  </p:handoutMasterIdLst>
  <p:sldIdLst>
    <p:sldId id="281" r:id="rId5"/>
    <p:sldId id="291" r:id="rId6"/>
    <p:sldId id="301" r:id="rId7"/>
    <p:sldId id="335" r:id="rId8"/>
    <p:sldId id="333" r:id="rId9"/>
    <p:sldId id="336" r:id="rId10"/>
    <p:sldId id="334" r:id="rId11"/>
    <p:sldId id="332" r:id="rId12"/>
    <p:sldId id="330" r:id="rId13"/>
    <p:sldId id="331" r:id="rId14"/>
    <p:sldId id="328" r:id="rId15"/>
    <p:sldId id="329" r:id="rId16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Curzon" initials="RC" lastIdx="1" clrIdx="0"/>
  <p:cmAuthor id="2" name="Cristina Roman" initials="CR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11B"/>
    <a:srgbClr val="DF411C"/>
    <a:srgbClr val="DC5D2A"/>
    <a:srgbClr val="7F8781"/>
    <a:srgbClr val="EEEEEE"/>
    <a:srgbClr val="000000"/>
    <a:srgbClr val="DE412F"/>
    <a:srgbClr val="4A4E52"/>
    <a:srgbClr val="E3E8E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EFE43-2609-C8D0-8BD3-9EF8AA2E2524}" v="16" dt="2024-10-15T13:13:19.993"/>
    <p1510:client id="{306B118C-0623-681E-6564-FA69A167F128}" v="2" dt="2024-10-16T11:46:49.52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84199" autoAdjust="0"/>
  </p:normalViewPr>
  <p:slideViewPr>
    <p:cSldViewPr snapToGrid="0">
      <p:cViewPr>
        <p:scale>
          <a:sx n="107" d="100"/>
          <a:sy n="107" d="100"/>
        </p:scale>
        <p:origin x="144" y="88"/>
      </p:cViewPr>
      <p:guideLst>
        <p:guide orient="horz" pos="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4985468-EA09-47E3-8036-5BF84197CAEF}" type="datetimeFigureOut">
              <a:rPr lang="en-GB" smtClean="0"/>
              <a:t>16/10/2024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7B2011F-DB26-4689-9E20-378C13B1A8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57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303BD5E-F603-431C-B79D-697385AE35AF}" type="datetimeFigureOut">
              <a:rPr lang="en-GB" smtClean="0"/>
              <a:t>16/10/2024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59FDB4-792A-4C30-B3CA-9A37EF575B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1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Case is a set of actions executed to verify particular features or functionality whereas Test Scenario is any functionality that can be tested.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Case is mostly derived from test scenarios while Test Scenarios are derived from test artifacts like BRS and SRS.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Case helps in exhaustive testing of an application whereas Test Scenario helps in an agile way of testing the end to end functionality.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Cases are focused on what to test and how to test while Test Scenario is more focused on what to test.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Cases are low-level actions whereas Test Scenarios are high-level actions.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Case requires more resources and time for test execution while Test Scenario require fewer resources and time for test execution.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Case includes test steps, data, expected results for testing whereas Test Scenario includes an end to end functionality to be tested.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98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case ID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test case should be represented by a unique ID. To indicate test types follow some convention like "TC_UI_1" indicating "User Interface Test Case#1.”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>
                <a:effectLst/>
              </a:rPr>
            </a:b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Pre-condition - </a:t>
            </a:r>
            <a:r>
              <a:rPr lang="en-US" dirty="0">
                <a:effectLst/>
              </a:rPr>
              <a:t>Any requirement that needs to be done before execution of this test case. To execute this test case list all pre-conditions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9FDB4-792A-4C30-B3CA-9A37EF575B9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91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4460" y="3404110"/>
            <a:ext cx="7254240" cy="1063387"/>
          </a:xfrm>
        </p:spPr>
        <p:txBody>
          <a:bodyPr wrap="square" lIns="0" anchor="b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 GOES HERE. It may stretch to two lines.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394460" y="4533900"/>
            <a:ext cx="7254240" cy="1042606"/>
          </a:xfrm>
        </p:spPr>
        <p:txBody>
          <a:bodyPr lIns="0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200" b="0" kern="1200" cap="all" baseline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subtitle text it can It can also go to additional lines if necessary. If this goes to multiple lines it looks like this.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endava-ne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605" y="1190270"/>
            <a:ext cx="2440870" cy="806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353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ments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5" r="14816"/>
          <a:stretch/>
        </p:blipFill>
        <p:spPr>
          <a:xfrm>
            <a:off x="-1" y="0"/>
            <a:ext cx="398410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214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5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t &amp; Wealth Management 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 r="27729"/>
          <a:stretch/>
        </p:blipFill>
        <p:spPr>
          <a:xfrm>
            <a:off x="0" y="0"/>
            <a:ext cx="423117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95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king success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4" r="7453"/>
          <a:stretch/>
        </p:blipFill>
        <p:spPr>
          <a:xfrm>
            <a:off x="-8313" y="0"/>
            <a:ext cx="4239492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2115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ance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8" r="22819"/>
          <a:stretch/>
        </p:blipFill>
        <p:spPr>
          <a:xfrm>
            <a:off x="-1" y="0"/>
            <a:ext cx="403998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" y="0"/>
            <a:ext cx="4368833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urance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5" r="24213"/>
          <a:stretch/>
        </p:blipFill>
        <p:spPr>
          <a:xfrm>
            <a:off x="0" y="0"/>
            <a:ext cx="403167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795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3" r="21239"/>
          <a:stretch/>
        </p:blipFill>
        <p:spPr>
          <a:xfrm>
            <a:off x="-1" y="0"/>
            <a:ext cx="4197927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0"/>
            <a:ext cx="4447804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4" r="26548"/>
          <a:stretch/>
        </p:blipFill>
        <p:spPr>
          <a:xfrm>
            <a:off x="-24938" y="0"/>
            <a:ext cx="4164676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24938" y="-1"/>
            <a:ext cx="4697682" cy="6858001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89"/>
          <a:stretch/>
        </p:blipFill>
        <p:spPr>
          <a:xfrm>
            <a:off x="-24939" y="0"/>
            <a:ext cx="4147903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0428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8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T Success sto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2" t="31284" r="28561"/>
          <a:stretch/>
        </p:blipFill>
        <p:spPr>
          <a:xfrm>
            <a:off x="0" y="0"/>
            <a:ext cx="4139738" cy="665498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669724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_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0" r="25218"/>
          <a:stretch/>
        </p:blipFill>
        <p:spPr>
          <a:xfrm>
            <a:off x="-17755" y="0"/>
            <a:ext cx="445121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7710" y="0"/>
            <a:ext cx="4461165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1218690" y="18666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1218690" y="3360613"/>
            <a:ext cx="9831977" cy="1201232"/>
          </a:xfrm>
        </p:spPr>
        <p:txBody>
          <a:bodyPr lIns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ct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600200" indent="-228600" algn="ctr">
              <a:buFont typeface="Calibri" panose="020F0502020204030204" pitchFamily="34" charset="0"/>
              <a:buChar char="-"/>
              <a:defRPr sz="1400"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23" hasCustomPrompt="1"/>
          </p:nvPr>
        </p:nvSpPr>
        <p:spPr>
          <a:xfrm>
            <a:off x="1218690" y="2595507"/>
            <a:ext cx="9831977" cy="424732"/>
          </a:xfrm>
        </p:spPr>
        <p:txBody>
          <a:bodyPr lIns="0" anchor="b" anchorCtr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792707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success sto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4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4862147" y="322509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06888" y="2379387"/>
            <a:ext cx="7421880" cy="594213"/>
          </a:xfrm>
        </p:spPr>
        <p:txBody>
          <a:bodyPr wrap="square" lIns="0" tIns="0" rIns="0" bIns="0" anchor="t" anchorCtr="0">
            <a:normAutofit/>
          </a:bodyPr>
          <a:lstStyle>
            <a:lvl1pPr marL="0" algn="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none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90243" y="4671588"/>
            <a:ext cx="5038525" cy="216152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+ 00 000 000 000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590244" y="3532872"/>
            <a:ext cx="5038524" cy="448637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surname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90244" y="4888429"/>
            <a:ext cx="5020417" cy="290153"/>
          </a:xfrm>
        </p:spPr>
        <p:txBody>
          <a:bodyPr lIns="0" tIns="0" rIns="0" bIns="0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name.surname@endava.com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90244" y="3981510"/>
            <a:ext cx="5038524" cy="210246"/>
          </a:xfrm>
        </p:spPr>
        <p:txBody>
          <a:bodyPr lIns="0" tIns="0" rIns="0" bIns="0" anchor="b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16528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337995" y="26655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6824" y="996707"/>
            <a:ext cx="4186165" cy="660738"/>
          </a:xfrm>
        </p:spPr>
        <p:txBody>
          <a:bodyPr wrap="square" lIns="0" anchor="t" anchorCtr="0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48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28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9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06824" y="2016874"/>
            <a:ext cx="9682333" cy="3934346"/>
          </a:xfrm>
        </p:spPr>
        <p:txBody>
          <a:bodyPr wrap="none" lIns="0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411B"/>
              </a:buClr>
              <a:buSzTx/>
              <a:buFont typeface="Wingdings" panose="05000000000000000000" pitchFamily="2" charset="2"/>
              <a:buChar char="§"/>
              <a:tabLst/>
              <a:defRPr lang="en-US" sz="33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First topics on the agenda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 userDrawn="1"/>
        </p:nvSpPr>
        <p:spPr>
          <a:xfrm flipH="1">
            <a:off x="806824" y="1708920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4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952246" y="3054273"/>
            <a:ext cx="6401554" cy="3021340"/>
          </a:xfrm>
        </p:spPr>
        <p:txBody>
          <a:bodyPr lIns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r">
              <a:buFontTx/>
              <a:buNone/>
              <a:defRPr sz="1600">
                <a:solidFill>
                  <a:schemeClr val="tx1"/>
                </a:solidFill>
              </a:defRPr>
            </a:lvl2pPr>
            <a:lvl3pPr marL="914400" indent="0" algn="r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r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r">
              <a:buFontTx/>
              <a:buNone/>
              <a:defRPr>
                <a:solidFill>
                  <a:schemeClr val="tx1"/>
                </a:solidFill>
              </a:defRPr>
            </a:lvl5pPr>
            <a:lvl6pPr algn="r">
              <a:defRPr sz="1200"/>
            </a:lvl6pPr>
            <a:lvl8pPr algn="r">
              <a:defRPr sz="120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06824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952246" y="2629541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20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77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and possibly second row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552410" y="2414294"/>
            <a:ext cx="3801390" cy="2661312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200" b="0" kern="1200" cap="all" baseline="0" dirty="0" smtClean="0">
                <a:solidFill>
                  <a:srgbClr val="000000"/>
                </a:solidFill>
                <a:latin typeface="Arial Narrow Bold" panose="020B0706020202030204" pitchFamily="34" charset="0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  <a:p>
            <a:pPr marL="0" marR="0" lvl="2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Third level</a:t>
            </a:r>
          </a:p>
          <a:p>
            <a:pPr marL="0" marR="0" lvl="3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Fourth level</a:t>
            </a:r>
          </a:p>
          <a:p>
            <a:pPr marL="0" marR="0" lvl="4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14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06824" y="2603655"/>
            <a:ext cx="6401554" cy="424732"/>
          </a:xfrm>
        </p:spPr>
        <p:txBody>
          <a:bodyPr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3028387"/>
            <a:ext cx="6401554" cy="1347548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55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-columns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82749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346564" y="2568629"/>
            <a:ext cx="5007236" cy="1439881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6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5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346564" y="2191023"/>
            <a:ext cx="5007236" cy="369332"/>
          </a:xfrm>
        </p:spPr>
        <p:txBody>
          <a:bodyPr wrap="square" l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90398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columns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/>
          <p:nvPr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Box 19"/>
          <p:cNvSpPr txBox="1"/>
          <p:nvPr userDrawn="1"/>
        </p:nvSpPr>
        <p:spPr>
          <a:xfrm>
            <a:off x="5876739" y="3275115"/>
            <a:ext cx="43853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2000" smtClean="0">
                <a:solidFill>
                  <a:schemeClr val="bg1"/>
                </a:solidFill>
              </a:rPr>
              <a:pPr algn="ctr"/>
              <a:t>‹#›</a:t>
            </a:fld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98454" y="6478399"/>
            <a:ext cx="4385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DA2AA2-429F-44A3-8B4B-2F1B3950F5A7}" type="slidenum">
              <a:rPr lang="en-GB" sz="1200" baseline="0" smtClean="0">
                <a:solidFill>
                  <a:srgbClr val="000000"/>
                </a:solidFill>
                <a:latin typeface="Arial Narrow Bold" panose="020B0706020202030204" pitchFamily="34" charset="0"/>
              </a:rPr>
              <a:pPr algn="ctr"/>
              <a:t>‹#›</a:t>
            </a:fld>
            <a:endParaRPr lang="en-GB" sz="1200" baseline="0" dirty="0">
              <a:solidFill>
                <a:srgbClr val="000000"/>
              </a:solidFill>
              <a:latin typeface="Arial Narrow Bold" panose="020B0706020202030204" pitchFamily="34" charset="0"/>
            </a:endParaRPr>
          </a:p>
        </p:txBody>
      </p:sp>
      <p:sp>
        <p:nvSpPr>
          <p:cNvPr id="21" name="Shape 149"/>
          <p:cNvSpPr/>
          <p:nvPr userDrawn="1"/>
        </p:nvSpPr>
        <p:spPr>
          <a:xfrm>
            <a:off x="334119" y="6274519"/>
            <a:ext cx="11537176" cy="59606"/>
          </a:xfrm>
          <a:prstGeom prst="line">
            <a:avLst/>
          </a:prstGeom>
          <a:ln w="3175" cap="rnd">
            <a:solidFill>
              <a:srgbClr val="A6AAA9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800100">
              <a:defRPr sz="4600">
                <a:solidFill>
                  <a:srgbClr val="FFFFFF"/>
                </a:solidFill>
                <a:effectLst>
                  <a:outerShdw blurRad="38100" dist="64529" dir="2700000" rotWithShape="0">
                    <a:srgbClr val="000000">
                      <a:alpha val="48275"/>
                    </a:srgbClr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  <p:sp>
        <p:nvSpPr>
          <p:cNvPr id="17" name="Text Placeholder 1"/>
          <p:cNvSpPr txBox="1">
            <a:spLocks/>
          </p:cNvSpPr>
          <p:nvPr userDrawn="1"/>
        </p:nvSpPr>
        <p:spPr>
          <a:xfrm flipH="1">
            <a:off x="806824" y="1290244"/>
            <a:ext cx="10546976" cy="17321"/>
          </a:xfrm>
          <a:prstGeom prst="line">
            <a:avLst/>
          </a:prstGeom>
          <a:ln w="31750" cap="rnd">
            <a:solidFill>
              <a:srgbClr val="000000"/>
            </a:solidFill>
            <a:prstDash val="sysDot"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413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4699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7112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952500" algn="l" defTabSz="822960" latinLnBrk="0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-168" baseline="17857">
                <a:ln>
                  <a:noFill/>
                </a:ln>
                <a:solidFill>
                  <a:srgbClr val="000000"/>
                </a:solidFill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hangingPunct="1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210833" y="159908"/>
            <a:ext cx="9831977" cy="1025980"/>
          </a:xfrm>
        </p:spPr>
        <p:txBody>
          <a:bodyPr lIns="0" anchor="b" anchorCtr="1">
            <a:normAutofit/>
          </a:bodyPr>
          <a:lstStyle>
            <a:lvl1pPr marL="0" algn="ctr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Page title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06824" y="2103444"/>
            <a:ext cx="3267235" cy="448637"/>
          </a:xfrm>
        </p:spPr>
        <p:txBody>
          <a:bodyPr lIns="0" bIns="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b="1" kern="1200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here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399541" y="2111718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Insert text here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3" hasCustomPrompt="1"/>
          </p:nvPr>
        </p:nvSpPr>
        <p:spPr>
          <a:xfrm>
            <a:off x="8086565" y="2119992"/>
            <a:ext cx="3267235" cy="448637"/>
          </a:xfrm>
        </p:spPr>
        <p:txBody>
          <a:bodyPr vert="horz" lIns="0" tIns="45720" rIns="91440" bIns="0" rtlCol="0" anchor="b" anchorCtr="0">
            <a:normAutofit/>
          </a:bodyPr>
          <a:lstStyle>
            <a:lvl1pPr>
              <a:defRPr lang="en-US" sz="1600" b="1" cap="all" baseline="0" dirty="0" smtClean="0">
                <a:solidFill>
                  <a:srgbClr val="DF411C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Insert text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06824" y="2560355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24" hasCustomPrompt="1"/>
          </p:nvPr>
        </p:nvSpPr>
        <p:spPr>
          <a:xfrm>
            <a:off x="4399541" y="2575061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8093355" y="2586006"/>
            <a:ext cx="3267235" cy="1578894"/>
          </a:xfrm>
        </p:spPr>
        <p:txBody>
          <a:bodyPr wrap="square" l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2pPr>
            <a:lvl3pPr marL="914400" indent="0" algn="l">
              <a:buClr>
                <a:srgbClr val="81ADB5"/>
              </a:buClr>
              <a:buFontTx/>
              <a:buNone/>
              <a:defRPr sz="1200">
                <a:solidFill>
                  <a:schemeClr val="tx1"/>
                </a:solidFill>
              </a:defRPr>
            </a:lvl3pPr>
            <a:lvl4pPr marL="1371600" indent="0" algn="l">
              <a:buFontTx/>
              <a:buNone/>
              <a:defRPr sz="1200">
                <a:solidFill>
                  <a:schemeClr val="tx1"/>
                </a:solidFill>
              </a:defRPr>
            </a:lvl4pPr>
            <a:lvl5pPr marL="1828800" indent="0" algn="l">
              <a:buFontTx/>
              <a:buNone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r="39414"/>
          <a:stretch/>
        </p:blipFill>
        <p:spPr>
          <a:xfrm>
            <a:off x="0" y="0"/>
            <a:ext cx="446116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878" y="635274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7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ail success 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1" r="23943"/>
          <a:stretch/>
        </p:blipFill>
        <p:spPr>
          <a:xfrm>
            <a:off x="-41564" y="0"/>
            <a:ext cx="4513886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48740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yments success 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2" t="8001" r="31509" b="308"/>
          <a:stretch/>
        </p:blipFill>
        <p:spPr>
          <a:xfrm>
            <a:off x="1307" y="8164"/>
            <a:ext cx="3829969" cy="684983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414" y="0"/>
            <a:ext cx="4697682" cy="6858000"/>
          </a:xfrm>
          <a:prstGeom prst="rect">
            <a:avLst/>
          </a:prstGeom>
          <a:gradFill flip="none" rotWithShape="1">
            <a:gsLst>
              <a:gs pos="59000">
                <a:srgbClr val="FFFFFF">
                  <a:alpha val="82000"/>
                </a:srgbClr>
              </a:gs>
              <a:gs pos="47000">
                <a:schemeClr val="bg1">
                  <a:alpha val="7100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9000">
                <a:schemeClr val="bg1">
                  <a:alpha val="78000"/>
                </a:schemeClr>
              </a:gs>
              <a:gs pos="91500">
                <a:srgbClr val="FFFFFF"/>
              </a:gs>
              <a:gs pos="80000">
                <a:schemeClr val="bg1">
                  <a:alpha val="96000"/>
                </a:schemeClr>
              </a:gs>
              <a:gs pos="100000">
                <a:schemeClr val="bg2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84071" y="306388"/>
            <a:ext cx="8687224" cy="1025980"/>
          </a:xfrm>
        </p:spPr>
        <p:txBody>
          <a:bodyPr lIns="0" anchor="b" anchorCtr="1">
            <a:normAutofit/>
          </a:bodyPr>
          <a:lstStyle>
            <a:lvl1pPr marL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GB" sz="3600" b="1" kern="1200" cap="all" baseline="0" dirty="0">
                <a:solidFill>
                  <a:srgbClr val="00000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3184071" y="1899782"/>
            <a:ext cx="8687224" cy="388976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184071" y="2522763"/>
            <a:ext cx="8687224" cy="3466517"/>
          </a:xfr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1600">
                <a:solidFill>
                  <a:srgbClr val="4A4E52"/>
                </a:solidFill>
              </a:defRPr>
            </a:lvl2pPr>
            <a:lvl3pPr marL="1257300" indent="-342900">
              <a:buClr>
                <a:srgbClr val="81ADB5"/>
              </a:buClr>
              <a:buFont typeface="Arial" panose="020B0604020202020204" pitchFamily="34" charset="0"/>
              <a:buChar char="•"/>
              <a:defRPr sz="1600">
                <a:solidFill>
                  <a:srgbClr val="4A4E52"/>
                </a:solidFill>
              </a:defRPr>
            </a:lvl3pPr>
            <a:lvl4pPr marL="1600200" indent="-228600">
              <a:buFont typeface="Calibri" panose="020F0502020204030204" pitchFamily="34" charset="0"/>
              <a:buChar char="-"/>
              <a:defRPr sz="1500">
                <a:solidFill>
                  <a:srgbClr val="4A4E52"/>
                </a:solidFill>
              </a:defRPr>
            </a:lvl4pPr>
            <a:lvl5pPr>
              <a:defRPr>
                <a:solidFill>
                  <a:srgbClr val="4A4E52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copy here insert copy here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2"/>
            <a:ext cx="41148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Slide Number Placeholder 4"/>
          <p:cNvSpPr txBox="1">
            <a:spLocks/>
          </p:cNvSpPr>
          <p:nvPr userDrawn="1"/>
        </p:nvSpPr>
        <p:spPr>
          <a:xfrm>
            <a:off x="225878" y="6352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54078-FBCE-4758-9F4C-1C7F7852075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58524" y="6445284"/>
            <a:ext cx="812771" cy="2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4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54078-FBCE-4758-9F4C-1C7F785207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18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18" r:id="rId2"/>
    <p:sldLayoutId id="2147483715" r:id="rId3"/>
    <p:sldLayoutId id="2147483716" r:id="rId4"/>
    <p:sldLayoutId id="2147483717" r:id="rId5"/>
    <p:sldLayoutId id="2147483683" r:id="rId6"/>
    <p:sldLayoutId id="2147483719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686" r:id="rId21"/>
    <p:sldLayoutId id="214748373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E411B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460" y="2897306"/>
            <a:ext cx="7254240" cy="10633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E411B"/>
                </a:solidFill>
              </a:rPr>
              <a:t>Test Fundamentals</a:t>
            </a:r>
            <a:endParaRPr lang="en-GB" dirty="0">
              <a:solidFill>
                <a:srgbClr val="DE411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394460" y="3960693"/>
            <a:ext cx="7254240" cy="104260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An Introduction to test cases</a:t>
            </a:r>
          </a:p>
        </p:txBody>
      </p:sp>
    </p:spTree>
    <p:extLst>
      <p:ext uri="{BB962C8B-B14F-4D97-AF65-F5344CB8AC3E}">
        <p14:creationId xmlns:p14="http://schemas.microsoft.com/office/powerpoint/2010/main" val="1415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Table Based Testing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9A4D0F-11AB-4E2D-BCBF-C70693445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2" y="1704513"/>
            <a:ext cx="11224735" cy="3099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3DED0-F5C2-4D7D-AA71-90695B1E5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5" y="4658118"/>
            <a:ext cx="11383964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7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451341-B5CD-254F-9A65-AF5FE89254DE}"/>
              </a:ext>
            </a:extLst>
          </p:cNvPr>
          <p:cNvSpPr/>
          <p:nvPr/>
        </p:nvSpPr>
        <p:spPr>
          <a:xfrm>
            <a:off x="10909738" y="6390290"/>
            <a:ext cx="1082565" cy="38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6ED6A-F1BE-FC48-BA82-62FE62ED3C39}"/>
              </a:ext>
            </a:extLst>
          </p:cNvPr>
          <p:cNvSpPr/>
          <p:nvPr/>
        </p:nvSpPr>
        <p:spPr>
          <a:xfrm>
            <a:off x="5516354" y="623808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Q&amp;A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348A3-6A0C-6E46-A758-107D26AC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646" y="1843354"/>
            <a:ext cx="3386138" cy="3386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091B6C-8605-D24E-962B-F4BD722F3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550" y="1908098"/>
            <a:ext cx="3041804" cy="30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20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781" y="2702043"/>
            <a:ext cx="7421880" cy="594213"/>
          </a:xfrm>
        </p:spPr>
        <p:txBody>
          <a:bodyPr/>
          <a:lstStyle/>
          <a:p>
            <a:r>
              <a:rPr lang="x-none" dirty="0"/>
              <a:t>THANK YOU!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21"/>
          </p:nvPr>
        </p:nvSpPr>
        <p:spPr>
          <a:xfrm>
            <a:off x="5572137" y="3631209"/>
            <a:ext cx="5038524" cy="448637"/>
          </a:xfrm>
        </p:spPr>
        <p:txBody>
          <a:bodyPr/>
          <a:lstStyle/>
          <a:p>
            <a:r>
              <a:rPr lang="en-US">
                <a:cs typeface="Arial"/>
              </a:rPr>
              <a:t>Dušica Baralić</a:t>
            </a:r>
          </a:p>
        </p:txBody>
      </p:sp>
    </p:spTree>
    <p:extLst>
      <p:ext uri="{BB962C8B-B14F-4D97-AF65-F5344CB8AC3E}">
        <p14:creationId xmlns:p14="http://schemas.microsoft.com/office/powerpoint/2010/main" val="91873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996707"/>
            <a:ext cx="4186165" cy="660738"/>
          </a:xfrm>
        </p:spPr>
        <p:txBody>
          <a:bodyPr/>
          <a:lstStyle/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b="1" dirty="0"/>
              <a:t>What is Test scenario</a:t>
            </a:r>
          </a:p>
          <a:p>
            <a:r>
              <a:rPr lang="en-US" b="1" dirty="0"/>
              <a:t>What is test case</a:t>
            </a:r>
          </a:p>
          <a:p>
            <a:r>
              <a:rPr lang="en-US" b="1" dirty="0"/>
              <a:t>How to write Test Case</a:t>
            </a:r>
          </a:p>
          <a:p>
            <a:r>
              <a:rPr lang="en-US" dirty="0"/>
              <a:t>Boundary Value Analysis (BVA) </a:t>
            </a:r>
          </a:p>
          <a:p>
            <a:r>
              <a:rPr lang="en-US" dirty="0"/>
              <a:t>Equivalence Class Partitioning </a:t>
            </a:r>
          </a:p>
          <a:p>
            <a:r>
              <a:rPr lang="en-US" dirty="0"/>
              <a:t>Decision Table Based Testing </a:t>
            </a:r>
            <a:endParaRPr lang="en-US" dirty="0">
              <a:solidFill>
                <a:srgbClr val="DE41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3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scenario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7FB302-4DE5-4E0D-8A92-85E3828B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59" y="1432782"/>
            <a:ext cx="8528667" cy="48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0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scenario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4DDDF30-61CA-4459-BA3F-1CDA101A8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73" y="1819922"/>
            <a:ext cx="10399453" cy="38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1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89773D7-2BA1-43C5-BF76-3182D1408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1" y="1329980"/>
            <a:ext cx="8762260" cy="521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8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 ( specific or general )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C6835-7F2F-4AC6-A38F-12F784B7E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15" y="1348183"/>
            <a:ext cx="8688012" cy="48151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058E94-E22B-EC4C-8560-CD75076C6E4E}"/>
              </a:ext>
            </a:extLst>
          </p:cNvPr>
          <p:cNvSpPr/>
          <p:nvPr/>
        </p:nvSpPr>
        <p:spPr>
          <a:xfrm>
            <a:off x="1508166" y="4073236"/>
            <a:ext cx="9534644" cy="222068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Test Case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462250F-1A8D-4CA1-9626-3330DBFD435B}"/>
              </a:ext>
            </a:extLst>
          </p:cNvPr>
          <p:cNvSpPr>
            <a:spLocks noGrp="1"/>
          </p:cNvSpPr>
          <p:nvPr/>
        </p:nvSpPr>
        <p:spPr>
          <a:xfrm>
            <a:off x="1210833" y="1581201"/>
            <a:ext cx="4679250" cy="4657344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 fontScale="92500"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Test Suite Id - The ID of the test suite to which this automated test case belongs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Test Case Id – The ID of Test Case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Title /Subject – Use a Strong Title 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Precondition and Assumptions test 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Description – Steps to be executed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Test data – The test data, or links to the test data, that are to be used while conducting the test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Expected result – The expected result of the test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Actual result – The actual result of the test or test case execution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Status – Passed / Failed 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476FE36-B29B-4A07-8030-6294E90AE67A}"/>
              </a:ext>
            </a:extLst>
          </p:cNvPr>
          <p:cNvSpPr>
            <a:spLocks noGrp="1"/>
          </p:cNvSpPr>
          <p:nvPr/>
        </p:nvSpPr>
        <p:spPr>
          <a:xfrm>
            <a:off x="6237074" y="1581201"/>
            <a:ext cx="4679250" cy="4657344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E411B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1ADB5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70000"/>
              </a:lnSpc>
              <a:buAutoNum type="arabicPeriod" startAt="10"/>
            </a:pPr>
            <a:r>
              <a:rPr lang="en-US" sz="2000" dirty="0"/>
              <a:t>Related requirement – The ID of the related requirement this test case relates/traces to. </a:t>
            </a:r>
          </a:p>
          <a:p>
            <a:pPr marL="457200" indent="-457200" algn="l">
              <a:lnSpc>
                <a:spcPct val="70000"/>
              </a:lnSpc>
              <a:buAutoNum type="arabicPeriod" startAt="10"/>
            </a:pPr>
            <a:r>
              <a:rPr lang="en-US" sz="2000" dirty="0"/>
              <a:t>Created by</a:t>
            </a:r>
          </a:p>
          <a:p>
            <a:pPr marL="457200" indent="-457200" algn="l">
              <a:lnSpc>
                <a:spcPct val="70000"/>
              </a:lnSpc>
              <a:buAutoNum type="arabicPeriod" startAt="10"/>
            </a:pPr>
            <a:r>
              <a:rPr lang="en-US" sz="2000" dirty="0"/>
              <a:t>Date of creation</a:t>
            </a: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AutoNum type="arabicPeriod" startAt="10"/>
            </a:pPr>
            <a:r>
              <a:rPr lang="en-US" sz="2000" dirty="0"/>
              <a:t>Executed by </a:t>
            </a:r>
          </a:p>
          <a:p>
            <a:pPr marL="457200" indent="-457200" algn="l">
              <a:lnSpc>
                <a:spcPct val="70000"/>
              </a:lnSpc>
              <a:buAutoNum type="arabicPeriod" startAt="10"/>
            </a:pPr>
            <a:r>
              <a:rPr lang="en-US" sz="2000" dirty="0"/>
              <a:t>Date of execution</a:t>
            </a: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AutoNum type="arabicPeriod" startAt="10"/>
            </a:pPr>
            <a:r>
              <a:rPr lang="en-US" sz="2000" dirty="0"/>
              <a:t>Test Environment – The environment (Hardware/ Software/ Network) in which the test was executed</a:t>
            </a:r>
          </a:p>
          <a:p>
            <a:pPr marL="457200" indent="-457200" algn="l">
              <a:lnSpc>
                <a:spcPct val="70000"/>
              </a:lnSpc>
              <a:buFont typeface="Arial" panose="020B0604020202020204" pitchFamily="34" charset="0"/>
              <a:buAutoNum type="arabicPeriod" startAt="10"/>
            </a:pPr>
            <a:r>
              <a:rPr lang="en-US" sz="2000" dirty="0"/>
              <a:t>Comments</a:t>
            </a:r>
          </a:p>
          <a:p>
            <a:pPr marL="457200" indent="-457200" algn="l">
              <a:lnSpc>
                <a:spcPct val="70000"/>
              </a:lnSpc>
              <a:buAutoNum type="arabicPeriod" startAt="10"/>
            </a:pPr>
            <a:endParaRPr lang="en-US" sz="2000" dirty="0"/>
          </a:p>
          <a:p>
            <a:pPr algn="l">
              <a:lnSpc>
                <a:spcPct val="7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132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Value Analysis (BVA)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1D3F13-D06B-4D73-A08E-FF51301B6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83" y="1792827"/>
            <a:ext cx="77628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CB90F9E-3C1C-4016-8B43-981DA2005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75" y="3169328"/>
            <a:ext cx="5517050" cy="29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9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Class Partitioning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E87FA8-1539-4574-8A63-375D39EAC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3" y="2192785"/>
            <a:ext cx="11000434" cy="215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88459"/>
      </p:ext>
    </p:extLst>
  </p:cSld>
  <p:clrMapOvr>
    <a:masterClrMapping/>
  </p:clrMapOvr>
</p:sld>
</file>

<file path=ppt/theme/theme1.xml><?xml version="1.0" encoding="utf-8"?>
<a:theme xmlns:a="http://schemas.openxmlformats.org/drawingml/2006/main" name="Endava PPT slides">
  <a:themeElements>
    <a:clrScheme name="Endava colors">
      <a:dk1>
        <a:srgbClr val="000000"/>
      </a:dk1>
      <a:lt1>
        <a:srgbClr val="FFFFFF"/>
      </a:lt1>
      <a:dk2>
        <a:srgbClr val="BDBEC0"/>
      </a:dk2>
      <a:lt2>
        <a:srgbClr val="FFFFFF"/>
      </a:lt2>
      <a:accent1>
        <a:srgbClr val="DF411C"/>
      </a:accent1>
      <a:accent2>
        <a:srgbClr val="000000"/>
      </a:accent2>
      <a:accent3>
        <a:srgbClr val="E8775C"/>
      </a:accent3>
      <a:accent4>
        <a:srgbClr val="7F878B"/>
      </a:accent4>
      <a:accent5>
        <a:srgbClr val="252729"/>
      </a:accent5>
      <a:accent6>
        <a:srgbClr val="000000"/>
      </a:accent6>
      <a:hlink>
        <a:srgbClr val="DF411C"/>
      </a:hlink>
      <a:folHlink>
        <a:srgbClr val="000000"/>
      </a:folHlink>
    </a:clrScheme>
    <a:fontScheme name="Endava standard fon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August2016" id="{8759937A-5D00-4C83-80D3-05A5A75A846C}" vid="{73A0825B-A9DC-4B49-80BD-44022E3E56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114edf-9a72-4599-b1be-362d65013b4c">
      <Terms xmlns="http://schemas.microsoft.com/office/infopath/2007/PartnerControls"/>
    </lcf76f155ced4ddcb4097134ff3c332f>
    <TaxCatchAll xmlns="c83bc204-c724-4af9-a3ff-094b77ae62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8366BCCD67942B8674250044DBD67" ma:contentTypeVersion="18" ma:contentTypeDescription="Create a new document." ma:contentTypeScope="" ma:versionID="998078387e1f47e61f393ef0718ae3f7">
  <xsd:schema xmlns:xsd="http://www.w3.org/2001/XMLSchema" xmlns:xs="http://www.w3.org/2001/XMLSchema" xmlns:p="http://schemas.microsoft.com/office/2006/metadata/properties" xmlns:ns2="e0114edf-9a72-4599-b1be-362d65013b4c" xmlns:ns3="c83bc204-c724-4af9-a3ff-094b77ae6203" targetNamespace="http://schemas.microsoft.com/office/2006/metadata/properties" ma:root="true" ma:fieldsID="c2f1b093b1b5817bd4cee17f2e9454f1" ns2:_="" ns3:_="">
    <xsd:import namespace="e0114edf-9a72-4599-b1be-362d65013b4c"/>
    <xsd:import namespace="c83bc204-c724-4af9-a3ff-094b77ae62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14edf-9a72-4599-b1be-362d65013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a9fbb2-20ec-4b38-b475-624b71291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bc204-c724-4af9-a3ff-094b77ae62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cfd5745-3ae1-48d1-be43-9d938a5c888d}" ma:internalName="TaxCatchAll" ma:showField="CatchAllData" ma:web="c83bc204-c724-4af9-a3ff-094b77ae62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2C2D96-7AE6-498C-A65A-58BFE5103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70423-9FE9-4B65-9BE2-E34FCE1BD5F6}">
  <ds:schemaRefs>
    <ds:schemaRef ds:uri="http://purl.org/dc/dcmitype/"/>
    <ds:schemaRef ds:uri="http://purl.org/dc/elements/1.1/"/>
    <ds:schemaRef ds:uri="http://www.w3.org/XML/1998/namespace"/>
    <ds:schemaRef ds:uri="e0114edf-9a72-4599-b1be-362d65013b4c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83bc204-c724-4af9-a3ff-094b77ae6203"/>
  </ds:schemaRefs>
</ds:datastoreItem>
</file>

<file path=customXml/itemProps3.xml><?xml version="1.0" encoding="utf-8"?>
<ds:datastoreItem xmlns:ds="http://schemas.openxmlformats.org/officeDocument/2006/customXml" ds:itemID="{F9987150-FDC0-4312-BA8E-1FA46B937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14edf-9a72-4599-b1be-362d65013b4c"/>
    <ds:schemaRef ds:uri="c83bc204-c724-4af9-a3ff-094b77ae62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PPT-template-August2016</Template>
  <TotalTime>330</TotalTime>
  <Words>432</Words>
  <Application>Microsoft Office PowerPoint</Application>
  <PresentationFormat>Widescreen</PresentationFormat>
  <Paragraphs>47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Endava PPT slides</vt:lpstr>
      <vt:lpstr>Test Fundamentals</vt:lpstr>
      <vt:lpstr>agenda</vt:lpstr>
      <vt:lpstr>Test scenario</vt:lpstr>
      <vt:lpstr>Test scenario</vt:lpstr>
      <vt:lpstr>test case</vt:lpstr>
      <vt:lpstr>test case ( specific or general )</vt:lpstr>
      <vt:lpstr>How to write Test Case</vt:lpstr>
      <vt:lpstr>Boundary Value Analysis (BVA)</vt:lpstr>
      <vt:lpstr>Equivalence Class Partitioning</vt:lpstr>
      <vt:lpstr>Decision Table Based Testing</vt:lpstr>
      <vt:lpstr>PowerPoint Presentation</vt:lpstr>
      <vt:lpstr>THANK YOU!</vt:lpstr>
    </vt:vector>
  </TitlesOfParts>
  <Company>Endava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use colour for keywords</dc:title>
  <dc:creator>Ana Maria Scridon</dc:creator>
  <cp:lastModifiedBy>Zoran Labrovic</cp:lastModifiedBy>
  <cp:revision>36</cp:revision>
  <cp:lastPrinted>2015-07-09T12:46:33Z</cp:lastPrinted>
  <dcterms:created xsi:type="dcterms:W3CDTF">2017-02-27T09:06:14Z</dcterms:created>
  <dcterms:modified xsi:type="dcterms:W3CDTF">2024-10-16T11:48:11Z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0x010100CB48366BCCD67942B8674250044DBD67</vt:lpwstr>
  </property>
  <property fmtid="{D5CDD505-2E9C-101B-9397-08002B2CF9AE}" pid="3" name="_dlc_DocIdItemGuid">
    <vt:lpwstr>0fa16cee-d055-4cfb-a04f-da5a647cef96</vt:lpwstr>
  </property>
  <property fmtid="{D5CDD505-2E9C-101B-9397-08002B2CF9AE}" pid="4" name="TaskStatus">
    <vt:lpwstr>Not Started</vt:lpwstr>
  </property>
  <property fmtid="{D5CDD505-2E9C-101B-9397-08002B2CF9AE}" pid="5" name="_dlc_policyId">
    <vt:lpwstr/>
  </property>
  <property fmtid="{D5CDD505-2E9C-101B-9397-08002B2CF9AE}" pid="6" name="StartDate">
    <vt:lpwstr>2019-09-13T08:00:22Z</vt:lpwstr>
  </property>
  <property fmtid="{D5CDD505-2E9C-101B-9397-08002B2CF9AE}" pid="7" name="ItemRetentionFormula">
    <vt:lpwstr/>
  </property>
  <property fmtid="{D5CDD505-2E9C-101B-9397-08002B2CF9AE}" pid="8" name="Priority">
    <vt:lpwstr>(2) Normal</vt:lpwstr>
  </property>
  <property fmtid="{D5CDD505-2E9C-101B-9397-08002B2CF9AE}" pid="9" name="MediaServiceImageTags">
    <vt:lpwstr/>
  </property>
</Properties>
</file>