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0" autoAdjust="0"/>
  </p:normalViewPr>
  <p:slideViewPr>
    <p:cSldViewPr snapToGrid="0">
      <p:cViewPr>
        <p:scale>
          <a:sx n="100" d="100"/>
          <a:sy n="100" d="100"/>
        </p:scale>
        <p:origin x="-29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0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0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3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4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7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9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6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11B0D-8B61-411A-A4FA-09B66F719FD6}" type="datetimeFigureOut">
              <a:rPr lang="en-US" smtClean="0"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180.png"/><Relationship Id="rId7" Type="http://schemas.openxmlformats.org/officeDocument/2006/relationships/image" Target="../media/image2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0.png"/><Relationship Id="rId11" Type="http://schemas.openxmlformats.org/officeDocument/2006/relationships/image" Target="../media/image26.png"/><Relationship Id="rId5" Type="http://schemas.openxmlformats.org/officeDocument/2006/relationships/image" Target="../media/image200.png"/><Relationship Id="rId10" Type="http://schemas.openxmlformats.org/officeDocument/2006/relationships/image" Target="../media/image25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0524" y="2990850"/>
            <a:ext cx="83343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Zakon održanja</a:t>
            </a:r>
            <a:r>
              <a:rPr lang="en-U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koli</a:t>
            </a:r>
            <a:r>
              <a:rPr lang="sr-Latn-R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čine kretanja</a:t>
            </a:r>
            <a:endParaRPr lang="en-US" sz="4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0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Promenljiva masa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47" t="41375" r="29453" b="45224"/>
          <a:stretch/>
        </p:blipFill>
        <p:spPr bwMode="auto">
          <a:xfrm>
            <a:off x="4930284" y="1419224"/>
            <a:ext cx="3423141" cy="1638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47" t="54619" r="29453" b="24111"/>
          <a:stretch/>
        </p:blipFill>
        <p:spPr bwMode="auto">
          <a:xfrm>
            <a:off x="5082684" y="3105151"/>
            <a:ext cx="3423141" cy="260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33900" y="1743075"/>
                <a:ext cx="6457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1743075"/>
                <a:ext cx="64575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533900" y="4181475"/>
                <a:ext cx="6457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4181475"/>
                <a:ext cx="645753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81000" y="1914525"/>
                <a:ext cx="14353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914525"/>
                <a:ext cx="1435329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7650" y="3038475"/>
                <a:ext cx="40589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𝑑𝑚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𝑑𝑣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𝑑𝑚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" y="3038475"/>
                <a:ext cx="405899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342900" y="2428875"/>
                <a:ext cx="444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2428875"/>
                <a:ext cx="44428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324100" y="2419350"/>
                <a:ext cx="444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𝒕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100" y="2419350"/>
                <a:ext cx="44428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333375" y="3838575"/>
                <a:ext cx="3518912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𝑚𝑑𝑣</m:t>
                      </m:r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𝑢𝑑𝑚</m:t>
                      </m:r>
                      <m:r>
                        <a:rPr lang="en-US" b="0" i="1" smtClean="0">
                          <a:latin typeface="Cambria Math"/>
                        </a:rPr>
                        <m:t>      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𝑑𝑣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𝑢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𝑑𝑚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75" y="3838575"/>
                <a:ext cx="3518912" cy="6182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57895" y="4615351"/>
                <a:ext cx="31330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Latn-RS" sz="2000" b="1" dirty="0" smtClean="0"/>
                  <a:t>Za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R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RS" sz="2000" b="1" i="1" smtClean="0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sr-Latn-RS" sz="2000" b="1" i="1" smtClean="0">
                            <a:latin typeface="Cambria Math"/>
                          </a:rPr>
                          <m:t>𝒐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US" sz="2000" b="1" dirty="0" smtClean="0"/>
                  <a:t> i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𝒖</m:t>
                    </m:r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latin typeface="Cambria Math"/>
                      </a:rPr>
                      <m:t>𝒄𝒐𝒏𝒔𝒕</m:t>
                    </m:r>
                  </m:oMath>
                </a14:m>
                <a:endParaRPr lang="en-US" sz="2000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5" y="4615351"/>
                <a:ext cx="3133006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990600" y="5124450"/>
                <a:ext cx="1471620" cy="612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24450"/>
                <a:ext cx="1471620" cy="61202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38869" y="6082201"/>
            <a:ext cx="5323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Kako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onda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raketa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posti</a:t>
            </a:r>
            <a:r>
              <a:rPr lang="sr-Latn-RS" sz="2000" b="1" dirty="0" smtClean="0"/>
              <a:t>že tako velike brzine?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875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Moment količine kretanja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3" name="Oval 2"/>
          <p:cNvSpPr/>
          <p:nvPr/>
        </p:nvSpPr>
        <p:spPr>
          <a:xfrm>
            <a:off x="6544971" y="4711343"/>
            <a:ext cx="296214" cy="296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26126" y="6434965"/>
            <a:ext cx="182451" cy="1824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22333" y="4856163"/>
            <a:ext cx="4872155" cy="167262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92900" y="2641600"/>
            <a:ext cx="1422400" cy="220980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62400" y="4610100"/>
                <a:ext cx="77296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6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sr-Latn-RS" sz="60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n-US" sz="6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10100"/>
                <a:ext cx="772968" cy="10156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78600" y="3098800"/>
                <a:ext cx="821059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6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sr-Latn-RS" sz="60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</m:oMath>
                  </m:oMathPara>
                </a14:m>
                <a:endParaRPr lang="en-US" sz="60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600" y="3098800"/>
                <a:ext cx="821059" cy="10156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3700" y="2032000"/>
                <a:ext cx="5774338" cy="9206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48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sr-Latn-RS" sz="48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4800" b="1" i="1" smtClean="0">
                          <a:latin typeface="Cambria Math"/>
                        </a:rPr>
                        <m:t>×</m:t>
                      </m:r>
                      <m:r>
                        <a:rPr lang="en-US" sz="4800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US" sz="48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4800" b="1" i="1" smtClean="0">
                          <a:latin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𝑲</m:t>
                          </m:r>
                        </m:e>
                      </m:acc>
                    </m:oMath>
                  </m:oMathPara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" y="2032000"/>
                <a:ext cx="5774338" cy="92063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92200" y="5854700"/>
                <a:ext cx="5645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36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200" y="5854700"/>
                <a:ext cx="564577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45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Moment količine kretanja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3" name="Oval 2"/>
          <p:cNvSpPr/>
          <p:nvPr/>
        </p:nvSpPr>
        <p:spPr>
          <a:xfrm>
            <a:off x="8068971" y="5600343"/>
            <a:ext cx="296214" cy="296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3700" y="2032000"/>
                <a:ext cx="8228599" cy="1141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1" i="1" smtClean="0"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r-Latn-RS" sz="32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3200" b="1" i="1" smtClean="0">
                          <a:latin typeface="Cambria Math"/>
                        </a:rPr>
                        <m:t>×</m:t>
                      </m:r>
                      <m:r>
                        <a:rPr lang="en-US" sz="3200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1" i="1" smtClean="0">
                                  <a:latin typeface="Cambria Math"/>
                                </a:rPr>
                                <m:t>𝑲</m:t>
                              </m:r>
                            </m:e>
                          </m:acc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3200" b="1" i="1" smtClean="0">
                          <a:latin typeface="Cambria Math"/>
                        </a:rPr>
                        <m:t>  =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×</m:t>
                      </m:r>
                      <m:r>
                        <a:rPr lang="en-US" sz="3200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𝑭</m:t>
                          </m:r>
                        </m:e>
                      </m:acc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" y="2032000"/>
                <a:ext cx="8228599" cy="11417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5346700" y="4620876"/>
            <a:ext cx="3594100" cy="2105982"/>
            <a:chOff x="1092200" y="2641600"/>
            <a:chExt cx="7023100" cy="4115223"/>
          </a:xfrm>
        </p:grpSpPr>
        <p:sp>
          <p:nvSpPr>
            <p:cNvPr id="12" name="Oval 11"/>
            <p:cNvSpPr/>
            <p:nvPr/>
          </p:nvSpPr>
          <p:spPr>
            <a:xfrm>
              <a:off x="1726126" y="6434965"/>
              <a:ext cx="182451" cy="1824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092200" y="2641600"/>
              <a:ext cx="7023100" cy="4115223"/>
              <a:chOff x="1092200" y="2641600"/>
              <a:chExt cx="7023100" cy="4115223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V="1">
                <a:off x="1822333" y="4856163"/>
                <a:ext cx="4872155" cy="167262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6692900" y="2641600"/>
                <a:ext cx="1422400" cy="220980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3962401" y="4610100"/>
                    <a:ext cx="971660" cy="114268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32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r-Latn-RS" sz="32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n-US" sz="3200" b="1" dirty="0"/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62401" y="4610100"/>
                    <a:ext cx="971660" cy="1142687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6578601" y="3098800"/>
                    <a:ext cx="855763" cy="90212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sr-Latn-RS" sz="2400" b="1" i="1" smtClean="0">
                                  <a:latin typeface="Cambria Math"/>
                                </a:rPr>
                                <m:t>𝒗</m:t>
                              </m:r>
                            </m:e>
                          </m:acc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78601" y="3098800"/>
                    <a:ext cx="855763" cy="902123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092200" y="5854700"/>
                    <a:ext cx="855763" cy="90212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sr-Latn-RS" sz="2400" b="1" i="1" smtClean="0">
                              <a:latin typeface="Cambria Math"/>
                            </a:rPr>
                            <m:t>𝟎</m:t>
                          </m:r>
                        </m:oMath>
                      </m:oMathPara>
                    </a14:m>
                    <a:endParaRPr lang="en-US" sz="2400" b="1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2200" y="5854700"/>
                    <a:ext cx="855763" cy="902123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857500" y="1104900"/>
                <a:ext cx="3910045" cy="64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sr-Latn-RS" sz="32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×</m:t>
                      </m:r>
                      <m:r>
                        <a:rPr lang="en-US" sz="3200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3200" b="1" i="1" smtClean="0">
                          <a:latin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𝑲</m:t>
                          </m:r>
                        </m:e>
                      </m:acc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0" y="1104900"/>
                <a:ext cx="3910045" cy="6446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4267200" y="2032000"/>
            <a:ext cx="800100" cy="1244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74800" y="2032000"/>
            <a:ext cx="622300" cy="1905575"/>
            <a:chOff x="1574800" y="2032000"/>
            <a:chExt cx="622300" cy="1905575"/>
          </a:xfrm>
        </p:grpSpPr>
        <p:sp>
          <p:nvSpPr>
            <p:cNvPr id="7" name="Rounded Rectangle 6"/>
            <p:cNvSpPr/>
            <p:nvPr/>
          </p:nvSpPr>
          <p:spPr>
            <a:xfrm>
              <a:off x="1574800" y="2032000"/>
              <a:ext cx="622300" cy="12446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612900" y="3352800"/>
                  <a:ext cx="524503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32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b="1" i="1" smtClean="0">
                                <a:latin typeface="Cambria Math"/>
                              </a:rPr>
                              <m:t>𝒗</m:t>
                            </m:r>
                          </m:e>
                        </m:acc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2900" y="3352800"/>
                  <a:ext cx="524503" cy="58477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81500" y="3289300"/>
                <a:ext cx="540533" cy="64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𝑭</m:t>
                          </m:r>
                        </m:e>
                      </m:acc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0" y="3289300"/>
                <a:ext cx="540533" cy="64466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562100" y="1981200"/>
            <a:ext cx="3632200" cy="148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181600" y="1981200"/>
            <a:ext cx="3632200" cy="148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5016500" y="2197100"/>
            <a:ext cx="2692400" cy="1066800"/>
          </a:xfrm>
          <a:prstGeom prst="mathMultiply">
            <a:avLst/>
          </a:prstGeom>
          <a:solidFill>
            <a:srgbClr val="FF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73100" y="3937000"/>
                <a:ext cx="3744550" cy="1404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000" b="1" i="1" smtClean="0"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num>
                        <m:den>
                          <m:r>
                            <a:rPr lang="en-US" sz="4000" b="1" i="1" smtClean="0"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40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000" b="1" i="1" smtClean="0"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</m:acc>
                      <m:r>
                        <a:rPr lang="en-US" sz="40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4000" b="1" i="1" smtClean="0">
                          <a:latin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latin typeface="Cambria Math"/>
                            </a:rPr>
                            <m:t>𝑭</m:t>
                          </m:r>
                        </m:e>
                      </m:acc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0" y="3937000"/>
                <a:ext cx="3744550" cy="140403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2946400" y="4318000"/>
            <a:ext cx="1435100" cy="838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629869" y="4294676"/>
            <a:ext cx="2304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>
                <a:latin typeface="Arial Black" pitchFamily="34" charset="0"/>
              </a:rPr>
              <a:t>Moment sile!</a:t>
            </a:r>
            <a:endParaRPr lang="en-US" sz="2800" b="1" dirty="0"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05000" y="5651500"/>
                <a:ext cx="1726370" cy="886525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000" b="1" i="1" smtClean="0"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</m:acc>
                      <m:r>
                        <a:rPr lang="en-US" sz="40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latin typeface="Cambria Math"/>
                            </a:rPr>
                            <m:t>𝑴</m:t>
                          </m:r>
                        </m:e>
                      </m:acc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651500"/>
                <a:ext cx="1726370" cy="88652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08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 animBg="1"/>
      <p:bldP spid="28" grpId="0"/>
      <p:bldP spid="9" grpId="0" animBg="1"/>
      <p:bldP spid="30" grpId="0" animBg="1"/>
      <p:bldP spid="13" grpId="0" animBg="1"/>
      <p:bldP spid="31" grpId="0"/>
      <p:bldP spid="16" grpId="0" animBg="1"/>
      <p:bldP spid="32" grpId="0"/>
      <p:bldP spid="32" grpId="1"/>
      <p:bldP spid="33" grpId="0" animBg="1"/>
      <p:bldP spid="3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Moment sile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17" name="Rectangle 16"/>
          <p:cNvSpPr/>
          <p:nvPr/>
        </p:nvSpPr>
        <p:spPr>
          <a:xfrm>
            <a:off x="-1291736" y="3835400"/>
            <a:ext cx="8039100" cy="190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-1456836" y="2425700"/>
            <a:ext cx="4216400" cy="389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612244" y="3764280"/>
            <a:ext cx="312420" cy="3124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336353" y="1183918"/>
                <a:ext cx="5735160" cy="621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𝑴</m:t>
                          </m:r>
                        </m:e>
                      </m:acc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800" b="1" i="1" smtClean="0">
                          <a:latin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𝑭</m:t>
                          </m:r>
                        </m:e>
                      </m:acc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𝑭</m:t>
                      </m:r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𝒓</m:t>
                      </m:r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sz="2800" b="1" i="1" smtClean="0">
                              <a:latin typeface="Cambria Math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𝒌</m:t>
                          </m:r>
                        </m:e>
                      </m:acc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𝑭𝒅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353" y="1183918"/>
                <a:ext cx="5735160" cy="62183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848464" y="4031087"/>
            <a:ext cx="540533" cy="2176177"/>
            <a:chOff x="4648200" y="4031087"/>
            <a:chExt cx="540533" cy="2176177"/>
          </a:xfrm>
        </p:grpSpPr>
        <p:sp>
          <p:nvSpPr>
            <p:cNvPr id="4" name="Up Arrow 3"/>
            <p:cNvSpPr/>
            <p:nvPr/>
          </p:nvSpPr>
          <p:spPr>
            <a:xfrm>
              <a:off x="4778062" y="4031087"/>
              <a:ext cx="296214" cy="1545465"/>
            </a:xfrm>
            <a:prstGeom prst="upArrow">
              <a:avLst>
                <a:gd name="adj1" fmla="val 33922"/>
                <a:gd name="adj2" fmla="val 154506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648200" y="5562600"/>
                  <a:ext cx="540533" cy="64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32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b="1" i="1" smtClean="0">
                                <a:latin typeface="Cambria Math"/>
                              </a:rPr>
                              <m:t>𝑭</m:t>
                            </m:r>
                          </m:e>
                        </m:acc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8200" y="5562600"/>
                  <a:ext cx="540533" cy="64466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Up Arrow 26"/>
          <p:cNvSpPr/>
          <p:nvPr/>
        </p:nvSpPr>
        <p:spPr>
          <a:xfrm>
            <a:off x="6127926" y="4018387"/>
            <a:ext cx="296214" cy="1545465"/>
          </a:xfrm>
          <a:prstGeom prst="upArrow">
            <a:avLst>
              <a:gd name="adj1" fmla="val 33922"/>
              <a:gd name="adj2" fmla="val 15450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98064" y="5549900"/>
                <a:ext cx="540533" cy="64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𝑭</m:t>
                          </m:r>
                        </m:e>
                      </m:acc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064" y="5549900"/>
                <a:ext cx="540533" cy="6446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356897" y="6230520"/>
            <a:ext cx="634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Koliki je moment u ovom slučaju?</a:t>
            </a:r>
            <a:endParaRPr lang="en-US" sz="2800" b="1" dirty="0"/>
          </a:p>
        </p:txBody>
      </p:sp>
      <p:sp>
        <p:nvSpPr>
          <p:cNvPr id="32" name="Rectangle 31"/>
          <p:cNvSpPr/>
          <p:nvPr/>
        </p:nvSpPr>
        <p:spPr>
          <a:xfrm>
            <a:off x="4191000" y="1193800"/>
            <a:ext cx="2616200" cy="66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807200" y="1104900"/>
            <a:ext cx="1879600" cy="66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7416800" y="482600"/>
            <a:ext cx="665371" cy="1460500"/>
            <a:chOff x="7416800" y="482600"/>
            <a:chExt cx="665371" cy="1460500"/>
          </a:xfrm>
        </p:grpSpPr>
        <p:cxnSp>
          <p:nvCxnSpPr>
            <p:cNvPr id="36" name="Straight Arrow Connector 35"/>
            <p:cNvCxnSpPr/>
            <p:nvPr/>
          </p:nvCxnSpPr>
          <p:spPr>
            <a:xfrm flipV="1">
              <a:off x="7416800" y="914400"/>
              <a:ext cx="368300" cy="10287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7600950" y="482600"/>
                  <a:ext cx="48122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00950" y="482600"/>
                  <a:ext cx="481221" cy="52322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Multiply 48"/>
          <p:cNvSpPr/>
          <p:nvPr/>
        </p:nvSpPr>
        <p:spPr>
          <a:xfrm>
            <a:off x="2108200" y="965200"/>
            <a:ext cx="1079500" cy="1092200"/>
          </a:xfrm>
          <a:prstGeom prst="mathMultiply">
            <a:avLst/>
          </a:prstGeom>
          <a:solidFill>
            <a:srgbClr val="FF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93297" y="5709820"/>
                <a:ext cx="8231603" cy="1006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Latn-RS" sz="2800" b="1" dirty="0" smtClean="0"/>
                  <a:t>Koja sila ima karakteristiku da joj j</a:t>
                </a:r>
                <a:r>
                  <a:rPr lang="en-US" sz="2800" b="1" dirty="0" smtClean="0"/>
                  <a:t>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sr-Latn-RS" sz="2800" b="1" i="1" smtClean="0">
                            <a:latin typeface="Cambria Math"/>
                          </a:rPr>
                          <m:t>𝑴</m:t>
                        </m:r>
                      </m:e>
                    </m:acc>
                    <m:r>
                      <a:rPr lang="en-US" sz="2800" b="1" i="1" dirty="0" smtClean="0">
                        <a:latin typeface="Cambria Math"/>
                      </a:rPr>
                      <m:t>=</m:t>
                    </m:r>
                    <m:r>
                      <a:rPr lang="en-US" sz="2800" b="1" i="1" dirty="0" smtClean="0">
                        <a:latin typeface="Cambria Math"/>
                      </a:rPr>
                      <m:t>𝟎</m:t>
                    </m:r>
                  </m:oMath>
                </a14:m>
                <a:endParaRPr lang="en-US" sz="2800" b="1" dirty="0" smtClean="0"/>
              </a:p>
              <a:p>
                <a:pPr algn="ctr"/>
                <a:r>
                  <a:rPr lang="en-US" sz="2800" b="1" dirty="0" smtClean="0"/>
                  <a:t>U </a:t>
                </a:r>
                <a:r>
                  <a:rPr lang="en-US" sz="2800" b="1" dirty="0" err="1" smtClean="0"/>
                  <a:t>odnosu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na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neki</a:t>
                </a:r>
                <a:r>
                  <a:rPr lang="en-US" sz="2800" b="1" dirty="0" smtClean="0"/>
                  <a:t> pol </a:t>
                </a:r>
                <a:r>
                  <a:rPr lang="en-US" sz="2800" b="1" dirty="0" err="1" smtClean="0"/>
                  <a:t>sve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vreme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kretanja</a:t>
                </a:r>
                <a:r>
                  <a:rPr lang="en-US" sz="2800" b="1" dirty="0" smtClean="0"/>
                  <a:t>?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7" y="5709820"/>
                <a:ext cx="8231603" cy="1006366"/>
              </a:xfrm>
              <a:prstGeom prst="rect">
                <a:avLst/>
              </a:prstGeom>
              <a:blipFill rotWithShape="1">
                <a:blip r:embed="rId7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2755900" y="1117600"/>
            <a:ext cx="3933025" cy="4768850"/>
            <a:chOff x="2755900" y="1117600"/>
            <a:chExt cx="3933025" cy="4768850"/>
          </a:xfrm>
        </p:grpSpPr>
        <p:grpSp>
          <p:nvGrpSpPr>
            <p:cNvPr id="31" name="Group 30"/>
            <p:cNvGrpSpPr/>
            <p:nvPr/>
          </p:nvGrpSpPr>
          <p:grpSpPr>
            <a:xfrm>
              <a:off x="2755900" y="1799771"/>
              <a:ext cx="3933025" cy="4086679"/>
              <a:chOff x="2755900" y="1799771"/>
              <a:chExt cx="3933025" cy="4086679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 flipV="1">
                <a:off x="5168554" y="1799771"/>
                <a:ext cx="1520371" cy="4086679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2755900" y="2933700"/>
                <a:ext cx="2819400" cy="965200"/>
              </a:xfrm>
              <a:prstGeom prst="line">
                <a:avLst/>
              </a:prstGeom>
              <a:ln w="38100">
                <a:solidFill>
                  <a:srgbClr val="FF0000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816350" y="2882900"/>
                    <a:ext cx="542136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</m:oMath>
                      </m:oMathPara>
                    </a14:m>
                    <a:endParaRPr lang="en-US" sz="32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16350" y="2882900"/>
                    <a:ext cx="542136" cy="58477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0" name="Rounded Rectangle 39"/>
            <p:cNvSpPr/>
            <p:nvPr/>
          </p:nvSpPr>
          <p:spPr>
            <a:xfrm>
              <a:off x="4851400" y="1117600"/>
              <a:ext cx="1701800" cy="7493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889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0.34583 -0.0018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200000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0.04583 L 0.13646 -0.1266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88" y="-863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24132 -0.2824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66" y="-1412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mph" presetSubtype="0" repeatCount="5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6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mph" presetSubtype="0" repeatCount="3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5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7" dur="25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7" grpId="0" animBg="1"/>
      <p:bldP spid="27" grpId="1" animBg="1"/>
      <p:bldP spid="27" grpId="2" animBg="1"/>
      <p:bldP spid="27" grpId="3" animBg="1"/>
      <p:bldP spid="27" grpId="4" animBg="1"/>
      <p:bldP spid="28" grpId="0"/>
      <p:bldP spid="28" grpId="1"/>
      <p:bldP spid="30" grpId="0"/>
      <p:bldP spid="30" grpId="1"/>
      <p:bldP spid="30" grpId="2"/>
      <p:bldP spid="32" grpId="0" animBg="1"/>
      <p:bldP spid="43" grpId="0" animBg="1"/>
      <p:bldP spid="49" grpId="0" animBg="1"/>
      <p:bldP spid="51" grpId="0"/>
      <p:bldP spid="5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Centralna sila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480269" y="2986576"/>
            <a:ext cx="634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orbitu, Zemlju i Sunce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6713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Moment količine kretanja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429469" y="5577376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Kineticka energija krutih tela, momenti inercije...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6446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2925" y="2676525"/>
                <a:ext cx="8051178" cy="1272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𝑑𝑚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r>
                        <a:rPr lang="en-US" sz="3600" b="0" i="1" smtClean="0">
                          <a:latin typeface="Cambria Math"/>
                        </a:rPr>
                        <m:t>𝑚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𝑑𝑚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r>
                        <a:rPr lang="en-US" sz="3600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5" y="2676525"/>
                <a:ext cx="8051178" cy="12729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Koli</a:t>
            </a:r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čina kretanja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24250" y="1276350"/>
                <a:ext cx="2341538" cy="851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400" b="1" i="1" smtClean="0">
                              <a:latin typeface="Cambria Math"/>
                            </a:rPr>
                            <m:t>𝑲</m:t>
                          </m:r>
                        </m:e>
                      </m:acc>
                      <m:r>
                        <a:rPr lang="en-US" sz="4400" b="1" i="1" smtClean="0">
                          <a:latin typeface="Cambria Math"/>
                        </a:rPr>
                        <m:t>=</m:t>
                      </m:r>
                      <m:r>
                        <a:rPr lang="en-US" sz="4400" b="1" i="1" smtClean="0">
                          <a:latin typeface="Cambria Math"/>
                        </a:rPr>
                        <m:t>𝒎</m:t>
                      </m:r>
                      <m:acc>
                        <m:accPr>
                          <m:chr m:val="⃗"/>
                          <m:ctrlPr>
                            <a:rPr lang="en-US" sz="44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4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250" y="1276350"/>
                <a:ext cx="2341538" cy="8516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933575" y="2638425"/>
            <a:ext cx="51435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324098" y="2638425"/>
            <a:ext cx="6019801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42875" y="5067300"/>
                <a:ext cx="3432606" cy="1257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m:rPr>
                                  <m:brk m:alnAt="23"/>
                                </m:rPr>
                                <a:rPr lang="en-US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nary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3"/>
                                </m:rPr>
                                <a:rPr lang="en-US" sz="3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m:rPr>
                                  <m:brk m:alnAt="23"/>
                                </m:rPr>
                                <a:rPr lang="en-US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" y="5067300"/>
                <a:ext cx="3432606" cy="12579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05350" y="5067300"/>
                <a:ext cx="3565270" cy="1251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3"/>
                                </m:rPr>
                                <a:rPr lang="en-US" sz="3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m:rPr>
                                  <m:brk m:alnAt="23"/>
                                </m:rPr>
                                <a:rPr lang="en-US" sz="3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acc>
                            <m:accPr>
                              <m:chr m:val="⃗"/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350" y="5067300"/>
                <a:ext cx="3565270" cy="12516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5829300" y="4410075"/>
            <a:ext cx="3314700" cy="1971675"/>
            <a:chOff x="5829300" y="4410075"/>
            <a:chExt cx="3314700" cy="1971675"/>
          </a:xfrm>
        </p:grpSpPr>
        <p:sp>
          <p:nvSpPr>
            <p:cNvPr id="30" name="Rounded Rectangle 29"/>
            <p:cNvSpPr/>
            <p:nvPr/>
          </p:nvSpPr>
          <p:spPr>
            <a:xfrm>
              <a:off x="6648450" y="5057775"/>
              <a:ext cx="1657350" cy="13239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29300" y="4410075"/>
              <a:ext cx="3314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FF0000"/>
                  </a:solidFill>
                </a:rPr>
                <a:t>Impuls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 smtClean="0">
                  <a:solidFill>
                    <a:srgbClr val="FF0000"/>
                  </a:solidFill>
                </a:rPr>
                <a:t>sile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5981700" y="2524125"/>
            <a:ext cx="158115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30154" y="4330655"/>
            <a:ext cx="77858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Promena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koli</a:t>
            </a:r>
            <a:r>
              <a:rPr lang="sr-Latn-RS" sz="2800" b="1" dirty="0" smtClean="0"/>
              <a:t>čine kretanja na konačnom intervalu vremena jednaka je impulsu sile na tom intervalu.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1544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69935E-6 L -0.20417 -0.5679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2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" grpId="0"/>
      <p:bldP spid="2" grpId="1"/>
      <p:bldP spid="26" grpId="0" animBg="1"/>
      <p:bldP spid="26" grpId="1" animBg="1"/>
      <p:bldP spid="31" grpId="0" animBg="1"/>
      <p:bldP spid="31" grpId="1" animBg="1"/>
      <p:bldP spid="32" grpId="0"/>
      <p:bldP spid="32" grpId="1"/>
      <p:bldP spid="33" grpId="0"/>
      <p:bldP spid="33" grpId="1"/>
      <p:bldP spid="37" grpId="0" animBg="1"/>
      <p:bldP spid="37" grpId="1" animBg="1"/>
      <p:bldP spid="37" grpId="2" animBg="1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54305" y="2792430"/>
                <a:ext cx="2664704" cy="1272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305" y="2792430"/>
                <a:ext cx="2664704" cy="12729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Koli</a:t>
            </a:r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čina kretanja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46830" y="1690481"/>
            <a:ext cx="4540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Izolovan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sistem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tela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4752304" y="2756074"/>
            <a:ext cx="1081826" cy="1609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1082" y="4457018"/>
                <a:ext cx="2354747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82" y="4457018"/>
                <a:ext cx="2354747" cy="7136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67455" y="4490681"/>
                <a:ext cx="29570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⟹</m:t>
                      </m:r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455" y="4490681"/>
                <a:ext cx="295702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497708" y="5809578"/>
            <a:ext cx="634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Šta se kreće konstantnom brzinom?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5201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Koli</a:t>
            </a:r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čina kretanja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46830" y="1316990"/>
            <a:ext cx="4540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Sistem</a:t>
            </a:r>
            <a:r>
              <a:rPr lang="en-US" sz="2800" b="1" dirty="0" smtClean="0"/>
              <a:t> od </a:t>
            </a:r>
            <a:r>
              <a:rPr lang="en-US" sz="2800" b="1" dirty="0" err="1" smtClean="0"/>
              <a:t>dva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tela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93850" y="1185773"/>
                <a:ext cx="2354747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850" y="1185773"/>
                <a:ext cx="2354747" cy="7136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 rot="19439695">
            <a:off x="352044" y="1990637"/>
            <a:ext cx="528392" cy="64608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2362230">
            <a:off x="3065162" y="2524262"/>
            <a:ext cx="566670" cy="8500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8638" y="4351833"/>
                <a:ext cx="8123121" cy="713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38" y="4351833"/>
                <a:ext cx="8123121" cy="7136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746975" y="2704563"/>
            <a:ext cx="1429555" cy="167425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3054" y="3309870"/>
            <a:ext cx="450760" cy="112046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16699" y="4346620"/>
            <a:ext cx="3644721" cy="824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988677" y="3709115"/>
            <a:ext cx="309092" cy="56667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740203" y="2485623"/>
            <a:ext cx="296214" cy="190607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97708" y="6041400"/>
            <a:ext cx="634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Šta se kreće konstantnom brzinom?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4523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726 -0.0192 0.05678 -0.03076 0.08316 -0.0525 C 0.1066 -0.07193 0.08073 -0.05181 0.1 -0.07123 C 0.10348 -0.0747 0.10816 -0.07632 0.11129 -0.08048 C 0.11459 -0.08511 0.12396 -0.08996 0.12396 -0.08996 C 0.12778 -0.08927 0.1316 -0.0895 0.13525 -0.08811 C 0.1408 -0.08603 0.14115 -0.0784 0.14514 -0.07493 C 0.14948 -0.07123 0.15539 -0.07216 0.1606 -0.07123 C 0.19202 -0.05042 0.23021 -0.07655 0.26337 -0.06175 C 0.26771 -0.05319 0.27205 -0.05134 0.27882 -0.04672 C 0.28212 -0.04441 0.2856 -0.04232 0.28872 -0.03932 C 0.29028 -0.0377 0.29115 -0.03515 0.29289 -0.03377 C 0.29584 -0.03145 0.29966 -0.03192 0.30278 -0.02984 C 0.30903 -0.02567 0.31198 -0.01897 0.31546 -0.0111 C 0.31719 -0.00162 0.3198 0.00624 0.32257 0.01503 C 0.32587 0.0259 0.32431 0.0296 0.33091 0.03584 C 0.33507 0.04602 0.33542 0.04278 0.34219 0.0488 C 0.34271 0.05134 0.34358 0.05643 0.34358 0.05643 " pathEditMode="relative" ptsTypes="fffffffffffffffff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0.01434 -0.00261 0.02868 -0.00417 0.04302 C -0.00504 0.05088 -0.00886 0.05782 -0.0099 0.06568 C -0.01407 0.09575 -0.01354 0.12951 -0.02396 0.1575 C -0.02552 0.16813 -0.02813 0.17438 -0.03229 0.18386 C -0.03282 0.1864 -0.03299 0.18895 -0.03386 0.19126 C -0.03455 0.19334 -0.03611 0.19473 -0.03663 0.19681 C -0.04045 0.21046 -0.03959 0.22387 -0.04931 0.23266 C -0.05278 0.24653 -0.05087 0.24029 -0.05486 0.25139 C -0.05417 0.2951 -0.0566 0.35222 -0.04792 0.39778 C -0.04723 0.40125 -0.02952 0.42646 -0.02674 0.43155 C -0.01493 0.45259 -0.00486 0.47294 0.01545 0.47826 C 0.03628 0.4926 0.02587 0.51758 0.04514 0.54394 C 0.05729 0.56059 0.08316 0.57355 0.10139 0.57401 C 0.24045 0.57701 0.37934 0.5791 0.5184 0.58164 C 0.5217 0.5828 0.52482 0.58441 0.52812 0.58534 C 0.5309 0.58626 0.53385 0.58626 0.53663 0.58719 C 0.55 0.59182 0.56198 0.6006 0.57604 0.60222 C 0.58767 0.60361 0.59948 0.60338 0.61128 0.60407 C 0.68732 0.60107 0.70521 0.59875 0.77604 0.59274 C 0.78159 0.58973 0.79062 0.58395 0.79583 0.58164 C 0.80625 0.57725 0.81909 0.57701 0.82968 0.57586 C 0.83941 0.56846 0.84843 0.5599 0.85781 0.55157 C 0.8618 0.54811 0.86493 0.54325 0.86909 0.54024 C 0.8717 0.53839 0.87743 0.53654 0.87743 0.53654 C 0.87899 0.53007 0.88159 0.52429 0.88316 0.51781 C 0.88402 0.50601 0.88368 0.49376 0.88593 0.48219 C 0.8875 0.4741 0.89201 0.46739 0.89444 0.45953 C 0.89618 0.45398 0.89687 0.44797 0.89861 0.44265 C 0.90017 0.43802 0.90277 0.43409 0.90434 0.42947 C 0.90555 0.426 0.90712 0.41836 0.90712 0.41836 C 0.90017 0.23428 0.91701 0.3476 0.88732 0.27937 C 0.88732 0.27868 0.88437 0.2537 0.88316 0.24746 C 0.88281 0.24561 0.88281 0.2433 0.88177 0.24191 C 0.87882 0.23821 0.87257 0.23728 0.86909 0.23636 C 0.86857 0.23451 0.86857 0.23219 0.86771 0.23058 C 0.86701 0.22896 0.86545 0.22849 0.86475 0.22688 C 0.86007 0.21462 0.86753 0.22317 0.8592 0.21577 C 0.85764 0.2093 0.85521 0.20329 0.85347 0.19681 C 0.85243 0.18756 0.85052 0.16836 0.8493 0.1612 C 0.84861 0.1575 0.84652 0.15009 0.84652 0.15009 C 0.84791 0.10245 0.84739 0.05481 0.85069 0.0074 C 0.85087 0.00486 0.85833 0.00578 0.85642 0.00555 C 0.84427 0.00416 0.83194 0.0044 0.81979 0.0037 C 0.80955 -0.00624 0.81389 -0.00578 0.8085 -0.00578 " pathEditMode="relative" ptsTypes="ffffffffffffffffffffffffffffffffffffffffffff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12" grpId="0"/>
      <p:bldP spid="11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Centar mase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46830" y="1316990"/>
            <a:ext cx="4540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Sistem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tela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1844" y="2216083"/>
                <a:ext cx="7242945" cy="1267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36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𝑐𝑜𝑛𝑠𝑡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844" y="2216083"/>
                <a:ext cx="7242945" cy="12676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711003" y="3657600"/>
                <a:ext cx="3180230" cy="160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36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brk m:alnAt="23"/>
                                </m:rPr>
                                <a:rPr lang="en-US" sz="3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𝑀</m:t>
                          </m:r>
                          <m:acc>
                            <m:accPr>
                              <m:chr m:val="⃗"/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m:rPr>
                                  <m:brk m:alnAt="23"/>
                                </m:rPr>
                                <a:rPr lang="en-US" sz="3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003" y="3657600"/>
                <a:ext cx="3180230" cy="16046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grpSp>
        <p:nvGrpSpPr>
          <p:cNvPr id="30" name="Group 29"/>
          <p:cNvGrpSpPr/>
          <p:nvPr/>
        </p:nvGrpSpPr>
        <p:grpSpPr>
          <a:xfrm>
            <a:off x="4749421" y="4107976"/>
            <a:ext cx="3794077" cy="2588679"/>
            <a:chOff x="4749421" y="4107976"/>
            <a:chExt cx="3794077" cy="25886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749421" y="4999139"/>
                  <a:ext cx="3794077" cy="16975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r-Latn-RS" sz="2800" b="1" dirty="0" smtClean="0"/>
                    <a:t>Ukupna masa sistema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sr-Latn-RS" sz="2800" b="1" i="1" smtClean="0">
                            <a:latin typeface="Cambria Math"/>
                          </a:rPr>
                          <m:t>𝑴</m:t>
                        </m:r>
                        <m:r>
                          <a:rPr lang="en-US" sz="2800" b="1" i="1" smtClean="0"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800" b="1" i="1" smtClean="0">
                                <a:latin typeface="Cambria Math"/>
                              </a:rPr>
                              <m:t>𝒊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9421" y="4999139"/>
                  <a:ext cx="3794077" cy="169751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32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Rounded Rectangle 24"/>
            <p:cNvSpPr/>
            <p:nvPr/>
          </p:nvSpPr>
          <p:spPr>
            <a:xfrm>
              <a:off x="4926842" y="4107976"/>
              <a:ext cx="559558" cy="66874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341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Centar mase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2" name="Oval 1"/>
          <p:cNvSpPr/>
          <p:nvPr/>
        </p:nvSpPr>
        <p:spPr>
          <a:xfrm>
            <a:off x="1787858" y="2321254"/>
            <a:ext cx="368490" cy="3684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744268" y="1762834"/>
            <a:ext cx="1485331" cy="14853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924334" y="2497541"/>
            <a:ext cx="55409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5964072" y="2497540"/>
            <a:ext cx="382137" cy="51861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29469" y="5577376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Izvesti izraz za centar mase i povezati sa prethodnim slajdom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1799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Slajd sa klizačima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1870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28041" y="327282"/>
            <a:ext cx="6395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Sudari</a:t>
            </a:r>
            <a:endParaRPr lang="en-US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0951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 hidden="1"/>
          <p:cNvGrpSpPr/>
          <p:nvPr/>
        </p:nvGrpSpPr>
        <p:grpSpPr>
          <a:xfrm>
            <a:off x="1394676" y="3464417"/>
            <a:ext cx="6345525" cy="1490343"/>
            <a:chOff x="1394676" y="3464417"/>
            <a:chExt cx="6345525" cy="1490343"/>
          </a:xfrm>
        </p:grpSpPr>
        <p:sp>
          <p:nvSpPr>
            <p:cNvPr id="15" name="TextBox 14"/>
            <p:cNvSpPr txBox="1"/>
            <p:nvPr/>
          </p:nvSpPr>
          <p:spPr>
            <a:xfrm>
              <a:off x="1394676" y="4431540"/>
              <a:ext cx="6345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800" b="1" dirty="0" smtClean="0"/>
                <a:t>U odnosu na šta se mere ove brzine?</a:t>
              </a:r>
              <a:endParaRPr lang="en-US" sz="28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318197" y="3528811"/>
              <a:ext cx="1918952" cy="92727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3940935" y="3541691"/>
              <a:ext cx="309093" cy="94015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224270" y="3464417"/>
              <a:ext cx="1931831" cy="10045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 hidden="1"/>
          <p:cNvSpPr txBox="1"/>
          <p:nvPr/>
        </p:nvSpPr>
        <p:spPr>
          <a:xfrm>
            <a:off x="1248716" y="6011348"/>
            <a:ext cx="6345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/>
              <a:t>Staviti slike Zemlje, Sunca, Galaksije, Matf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58144" y="3605701"/>
            <a:ext cx="5323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000" b="1" dirty="0" smtClean="0"/>
              <a:t>Višestepena raketa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1023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778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Cane</dc:creator>
  <cp:lastModifiedBy>Dusan</cp:lastModifiedBy>
  <cp:revision>101</cp:revision>
  <dcterms:created xsi:type="dcterms:W3CDTF">2017-08-18T12:46:39Z</dcterms:created>
  <dcterms:modified xsi:type="dcterms:W3CDTF">2017-12-08T15:58:37Z</dcterms:modified>
</cp:coreProperties>
</file>