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8" r:id="rId4"/>
    <p:sldId id="275" r:id="rId5"/>
    <p:sldId id="276" r:id="rId6"/>
    <p:sldId id="270" r:id="rId7"/>
    <p:sldId id="271" r:id="rId8"/>
    <p:sldId id="277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8" autoAdjust="0"/>
  </p:normalViewPr>
  <p:slideViewPr>
    <p:cSldViewPr snapToGrid="0">
      <p:cViewPr>
        <p:scale>
          <a:sx n="100" d="100"/>
          <a:sy n="100" d="100"/>
        </p:scale>
        <p:origin x="-162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0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04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3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44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77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9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4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6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6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81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11B0D-8B61-411A-A4FA-09B66F719FD6}" type="datetimeFigureOut">
              <a:rPr lang="en-US" smtClean="0"/>
              <a:t>09-Dec-17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96611-06BA-4174-BA14-3E15CACD8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232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1.png"/><Relationship Id="rId4" Type="http://schemas.openxmlformats.org/officeDocument/2006/relationships/image" Target="../media/image8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60.png"/><Relationship Id="rId3" Type="http://schemas.openxmlformats.org/officeDocument/2006/relationships/image" Target="../media/image40.png"/><Relationship Id="rId7" Type="http://schemas.openxmlformats.org/officeDocument/2006/relationships/image" Target="../media/image54.png"/><Relationship Id="rId12" Type="http://schemas.openxmlformats.org/officeDocument/2006/relationships/image" Target="../media/image59.png"/><Relationship Id="rId17" Type="http://schemas.openxmlformats.org/officeDocument/2006/relationships/image" Target="../media/image64.png"/><Relationship Id="rId2" Type="http://schemas.openxmlformats.org/officeDocument/2006/relationships/image" Target="../media/image1.png"/><Relationship Id="rId16" Type="http://schemas.openxmlformats.org/officeDocument/2006/relationships/image" Target="../media/image6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5" Type="http://schemas.openxmlformats.org/officeDocument/2006/relationships/image" Target="../media/image63.png"/><Relationship Id="rId10" Type="http://schemas.openxmlformats.org/officeDocument/2006/relationships/image" Target="../media/image57.png"/><Relationship Id="rId4" Type="http://schemas.openxmlformats.org/officeDocument/2006/relationships/image" Target="../media/image4.jpeg"/><Relationship Id="rId9" Type="http://schemas.openxmlformats.org/officeDocument/2006/relationships/image" Target="../media/image56.png"/><Relationship Id="rId14" Type="http://schemas.openxmlformats.org/officeDocument/2006/relationships/image" Target="../media/image6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8" Type="http://schemas.openxmlformats.org/officeDocument/2006/relationships/image" Target="../media/image79.png"/><Relationship Id="rId3" Type="http://schemas.openxmlformats.org/officeDocument/2006/relationships/image" Target="../media/image12.png"/><Relationship Id="rId7" Type="http://schemas.openxmlformats.org/officeDocument/2006/relationships/image" Target="../media/image69.png"/><Relationship Id="rId12" Type="http://schemas.openxmlformats.org/officeDocument/2006/relationships/image" Target="../media/image74.png"/><Relationship Id="rId17" Type="http://schemas.openxmlformats.org/officeDocument/2006/relationships/image" Target="../media/image78.png"/><Relationship Id="rId2" Type="http://schemas.openxmlformats.org/officeDocument/2006/relationships/image" Target="../media/image1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8.png"/><Relationship Id="rId11" Type="http://schemas.openxmlformats.org/officeDocument/2006/relationships/image" Target="../media/image73.png"/><Relationship Id="rId5" Type="http://schemas.openxmlformats.org/officeDocument/2006/relationships/image" Target="../media/image67.png"/><Relationship Id="rId15" Type="http://schemas.openxmlformats.org/officeDocument/2006/relationships/image" Target="../media/image75.png"/><Relationship Id="rId10" Type="http://schemas.openxmlformats.org/officeDocument/2006/relationships/image" Target="../media/image72.png"/><Relationship Id="rId4" Type="http://schemas.openxmlformats.org/officeDocument/2006/relationships/image" Target="../media/image66.png"/><Relationship Id="rId9" Type="http://schemas.openxmlformats.org/officeDocument/2006/relationships/image" Target="../media/image71.png"/><Relationship Id="rId14" Type="http://schemas.openxmlformats.org/officeDocument/2006/relationships/image" Target="../media/image7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13" Type="http://schemas.openxmlformats.org/officeDocument/2006/relationships/image" Target="../media/image30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4.jpe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0524" y="2990850"/>
            <a:ext cx="83343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</a:t>
            </a:r>
            <a:r>
              <a:rPr lang="en-U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pri</a:t>
            </a:r>
            <a:endParaRPr lang="sr-Latn-RS" sz="4400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translacij</a:t>
            </a:r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</a:t>
            </a:r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i</a:t>
            </a:r>
            <a:r>
              <a:rPr lang="en-U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/</a:t>
            </a:r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ili</a:t>
            </a:r>
            <a:r>
              <a:rPr lang="sr-Latn-RS" sz="4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rotacij</a:t>
            </a:r>
            <a:r>
              <a:rPr lang="en-US" sz="4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</a:t>
            </a:r>
            <a:endParaRPr lang="en-US" sz="44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00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</a:t>
            </a:r>
          </a:p>
          <a:p>
            <a:pPr algn="ctr"/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pri translaciji i rotaciji tela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19100" y="2565400"/>
            <a:ext cx="3225800" cy="1473200"/>
          </a:xfrm>
          <a:prstGeom prst="rtTriangl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09550" y="1873250"/>
            <a:ext cx="711200" cy="7112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Triangle 5"/>
          <p:cNvSpPr/>
          <p:nvPr/>
        </p:nvSpPr>
        <p:spPr>
          <a:xfrm>
            <a:off x="419100" y="5003800"/>
            <a:ext cx="3225800" cy="1473200"/>
          </a:xfrm>
          <a:prstGeom prst="rtTriangl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09550" y="4311650"/>
            <a:ext cx="711200" cy="7112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952500" y="1587500"/>
                <a:ext cx="9834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800" b="1" i="1" smtClean="0">
                          <a:latin typeface="Cambria Math"/>
                        </a:rPr>
                        <m:t>𝒎</m:t>
                      </m:r>
                      <m:r>
                        <a:rPr lang="sr-Latn-RS" sz="2800" b="1" i="1" smtClean="0">
                          <a:latin typeface="Cambria Math"/>
                        </a:rPr>
                        <m:t>, </m:t>
                      </m:r>
                      <m:r>
                        <a:rPr lang="sr-Latn-R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500" y="1587500"/>
                <a:ext cx="983474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27100" y="4102100"/>
                <a:ext cx="98347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2800" b="1" i="1" smtClean="0">
                          <a:latin typeface="Cambria Math"/>
                        </a:rPr>
                        <m:t>𝒎</m:t>
                      </m:r>
                      <m:r>
                        <a:rPr lang="sr-Latn-RS" sz="2800" b="1" i="1" smtClean="0">
                          <a:latin typeface="Cambria Math"/>
                        </a:rPr>
                        <m:t>, </m:t>
                      </m:r>
                      <m:r>
                        <a:rPr lang="sr-Latn-RS" sz="2800" b="1" i="1" smtClean="0"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100" y="4102100"/>
                <a:ext cx="983474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4331181" y="31566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sr-Latn-RS" dirty="0" smtClean="0">
                <a:latin typeface="Arial Black" panose="020B0A04020102020204" pitchFamily="34" charset="0"/>
              </a:rPr>
              <a:t>Šta će pre da stigne do podnožja?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331181" y="3968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sr-Latn-RS" dirty="0" smtClean="0">
                <a:latin typeface="Arial Black" panose="020B0A04020102020204" pitchFamily="34" charset="0"/>
              </a:rPr>
              <a:t>Kolika je brzina u podnožju?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31181" y="4781034"/>
            <a:ext cx="4444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sr-Latn-RS" dirty="0">
                <a:latin typeface="Arial Black" panose="020B0A04020102020204" pitchFamily="34" charset="0"/>
              </a:rPr>
              <a:t>Od čega zavisi brzina u podnožju?</a:t>
            </a:r>
          </a:p>
        </p:txBody>
      </p:sp>
    </p:spTree>
    <p:extLst>
      <p:ext uri="{BB962C8B-B14F-4D97-AF65-F5344CB8AC3E}">
        <p14:creationId xmlns:p14="http://schemas.microsoft.com/office/powerpoint/2010/main" val="335611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pri 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translaciji 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tela</a:t>
            </a:r>
            <a:endParaRPr lang="en-US" sz="2400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921000" y="5016500"/>
                <a:ext cx="3536866" cy="14752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48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sz="4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48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4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sz="48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4800" b="1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0" y="5016500"/>
                <a:ext cx="3536866" cy="14752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2460420" y="2557237"/>
            <a:ext cx="4274344" cy="2227581"/>
          </a:xfrm>
          <a:custGeom>
            <a:avLst/>
            <a:gdLst>
              <a:gd name="connsiteX0" fmla="*/ 0 w 3873500"/>
              <a:gd name="connsiteY0" fmla="*/ 1111250 h 2222500"/>
              <a:gd name="connsiteX1" fmla="*/ 1936750 w 3873500"/>
              <a:gd name="connsiteY1" fmla="*/ 0 h 2222500"/>
              <a:gd name="connsiteX2" fmla="*/ 3873500 w 3873500"/>
              <a:gd name="connsiteY2" fmla="*/ 1111250 h 2222500"/>
              <a:gd name="connsiteX3" fmla="*/ 1936750 w 3873500"/>
              <a:gd name="connsiteY3" fmla="*/ 2222500 h 2222500"/>
              <a:gd name="connsiteX4" fmla="*/ 0 w 3873500"/>
              <a:gd name="connsiteY4" fmla="*/ 1111250 h 2222500"/>
              <a:gd name="connsiteX0" fmla="*/ 0 w 3888557"/>
              <a:gd name="connsiteY0" fmla="*/ 1111250 h 2238661"/>
              <a:gd name="connsiteX1" fmla="*/ 1936750 w 3888557"/>
              <a:gd name="connsiteY1" fmla="*/ 0 h 2238661"/>
              <a:gd name="connsiteX2" fmla="*/ 3873500 w 3888557"/>
              <a:gd name="connsiteY2" fmla="*/ 1111250 h 2238661"/>
              <a:gd name="connsiteX3" fmla="*/ 2641600 w 3888557"/>
              <a:gd name="connsiteY3" fmla="*/ 1727200 h 2238661"/>
              <a:gd name="connsiteX4" fmla="*/ 1936750 w 3888557"/>
              <a:gd name="connsiteY4" fmla="*/ 2222500 h 2238661"/>
              <a:gd name="connsiteX5" fmla="*/ 0 w 3888557"/>
              <a:gd name="connsiteY5" fmla="*/ 1111250 h 2238661"/>
              <a:gd name="connsiteX0" fmla="*/ 0 w 3877263"/>
              <a:gd name="connsiteY0" fmla="*/ 1119301 h 2246712"/>
              <a:gd name="connsiteX1" fmla="*/ 1936750 w 3877263"/>
              <a:gd name="connsiteY1" fmla="*/ 8051 h 2246712"/>
              <a:gd name="connsiteX2" fmla="*/ 2857500 w 3877263"/>
              <a:gd name="connsiteY2" fmla="*/ 643051 h 2246712"/>
              <a:gd name="connsiteX3" fmla="*/ 3873500 w 3877263"/>
              <a:gd name="connsiteY3" fmla="*/ 1119301 h 2246712"/>
              <a:gd name="connsiteX4" fmla="*/ 2641600 w 3877263"/>
              <a:gd name="connsiteY4" fmla="*/ 1735251 h 2246712"/>
              <a:gd name="connsiteX5" fmla="*/ 1936750 w 3877263"/>
              <a:gd name="connsiteY5" fmla="*/ 2230551 h 2246712"/>
              <a:gd name="connsiteX6" fmla="*/ 0 w 3877263"/>
              <a:gd name="connsiteY6" fmla="*/ 1119301 h 2246712"/>
              <a:gd name="connsiteX0" fmla="*/ 11062 w 3888325"/>
              <a:gd name="connsiteY0" fmla="*/ 1117643 h 2245054"/>
              <a:gd name="connsiteX1" fmla="*/ 1192162 w 3888325"/>
              <a:gd name="connsiteY1" fmla="*/ 361993 h 2245054"/>
              <a:gd name="connsiteX2" fmla="*/ 1947812 w 3888325"/>
              <a:gd name="connsiteY2" fmla="*/ 6393 h 2245054"/>
              <a:gd name="connsiteX3" fmla="*/ 2868562 w 3888325"/>
              <a:gd name="connsiteY3" fmla="*/ 641393 h 2245054"/>
              <a:gd name="connsiteX4" fmla="*/ 3884562 w 3888325"/>
              <a:gd name="connsiteY4" fmla="*/ 1117643 h 2245054"/>
              <a:gd name="connsiteX5" fmla="*/ 2652662 w 3888325"/>
              <a:gd name="connsiteY5" fmla="*/ 1733593 h 2245054"/>
              <a:gd name="connsiteX6" fmla="*/ 1947812 w 3888325"/>
              <a:gd name="connsiteY6" fmla="*/ 2228893 h 2245054"/>
              <a:gd name="connsiteX7" fmla="*/ 11062 w 3888325"/>
              <a:gd name="connsiteY7" fmla="*/ 1117643 h 2245054"/>
              <a:gd name="connsiteX0" fmla="*/ 418364 w 4295627"/>
              <a:gd name="connsiteY0" fmla="*/ 1117643 h 2228987"/>
              <a:gd name="connsiteX1" fmla="*/ 1599464 w 4295627"/>
              <a:gd name="connsiteY1" fmla="*/ 361993 h 2228987"/>
              <a:gd name="connsiteX2" fmla="*/ 2355114 w 4295627"/>
              <a:gd name="connsiteY2" fmla="*/ 6393 h 2228987"/>
              <a:gd name="connsiteX3" fmla="*/ 3275864 w 4295627"/>
              <a:gd name="connsiteY3" fmla="*/ 641393 h 2228987"/>
              <a:gd name="connsiteX4" fmla="*/ 4291864 w 4295627"/>
              <a:gd name="connsiteY4" fmla="*/ 1117643 h 2228987"/>
              <a:gd name="connsiteX5" fmla="*/ 3059964 w 4295627"/>
              <a:gd name="connsiteY5" fmla="*/ 1733593 h 2228987"/>
              <a:gd name="connsiteX6" fmla="*/ 2355114 w 4295627"/>
              <a:gd name="connsiteY6" fmla="*/ 2228893 h 2228987"/>
              <a:gd name="connsiteX7" fmla="*/ 126264 w 4295627"/>
              <a:gd name="connsiteY7" fmla="*/ 1695493 h 2228987"/>
              <a:gd name="connsiteX8" fmla="*/ 418364 w 4295627"/>
              <a:gd name="connsiteY8" fmla="*/ 1117643 h 2228987"/>
              <a:gd name="connsiteX0" fmla="*/ 397081 w 4274344"/>
              <a:gd name="connsiteY0" fmla="*/ 1116237 h 2227581"/>
              <a:gd name="connsiteX1" fmla="*/ 701881 w 4274344"/>
              <a:gd name="connsiteY1" fmla="*/ 347888 h 2227581"/>
              <a:gd name="connsiteX2" fmla="*/ 1578181 w 4274344"/>
              <a:gd name="connsiteY2" fmla="*/ 360587 h 2227581"/>
              <a:gd name="connsiteX3" fmla="*/ 2333831 w 4274344"/>
              <a:gd name="connsiteY3" fmla="*/ 4987 h 2227581"/>
              <a:gd name="connsiteX4" fmla="*/ 3254581 w 4274344"/>
              <a:gd name="connsiteY4" fmla="*/ 639987 h 2227581"/>
              <a:gd name="connsiteX5" fmla="*/ 4270581 w 4274344"/>
              <a:gd name="connsiteY5" fmla="*/ 1116237 h 2227581"/>
              <a:gd name="connsiteX6" fmla="*/ 3038681 w 4274344"/>
              <a:gd name="connsiteY6" fmla="*/ 1732187 h 2227581"/>
              <a:gd name="connsiteX7" fmla="*/ 2333831 w 4274344"/>
              <a:gd name="connsiteY7" fmla="*/ 2227487 h 2227581"/>
              <a:gd name="connsiteX8" fmla="*/ 104981 w 4274344"/>
              <a:gd name="connsiteY8" fmla="*/ 1694087 h 2227581"/>
              <a:gd name="connsiteX9" fmla="*/ 397081 w 4274344"/>
              <a:gd name="connsiteY9" fmla="*/ 1116237 h 2227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74344" h="2227581">
                <a:moveTo>
                  <a:pt x="397081" y="1116237"/>
                </a:moveTo>
                <a:cubicBezTo>
                  <a:pt x="496564" y="891871"/>
                  <a:pt x="505031" y="473830"/>
                  <a:pt x="701881" y="347888"/>
                </a:cubicBezTo>
                <a:cubicBezTo>
                  <a:pt x="898731" y="221946"/>
                  <a:pt x="1369689" y="470654"/>
                  <a:pt x="1578181" y="360587"/>
                </a:cubicBezTo>
                <a:cubicBezTo>
                  <a:pt x="1786673" y="250520"/>
                  <a:pt x="2054431" y="-41580"/>
                  <a:pt x="2333831" y="4987"/>
                </a:cubicBezTo>
                <a:cubicBezTo>
                  <a:pt x="2613231" y="51554"/>
                  <a:pt x="2931789" y="454779"/>
                  <a:pt x="3254581" y="639987"/>
                </a:cubicBezTo>
                <a:cubicBezTo>
                  <a:pt x="3577373" y="825195"/>
                  <a:pt x="4334081" y="877054"/>
                  <a:pt x="4270581" y="1116237"/>
                </a:cubicBezTo>
                <a:cubicBezTo>
                  <a:pt x="4207081" y="1355420"/>
                  <a:pt x="3361473" y="1546979"/>
                  <a:pt x="3038681" y="1732187"/>
                </a:cubicBezTo>
                <a:cubicBezTo>
                  <a:pt x="2715889" y="1917395"/>
                  <a:pt x="2822781" y="2233837"/>
                  <a:pt x="2333831" y="2227487"/>
                </a:cubicBezTo>
                <a:cubicBezTo>
                  <a:pt x="1844881" y="2221137"/>
                  <a:pt x="427773" y="1879295"/>
                  <a:pt x="104981" y="1694087"/>
                </a:cubicBezTo>
                <a:cubicBezTo>
                  <a:pt x="-217811" y="1508879"/>
                  <a:pt x="297598" y="1340604"/>
                  <a:pt x="397081" y="1116237"/>
                </a:cubicBez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9000">
                <a:schemeClr val="tx1"/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Down Arrow 23"/>
          <p:cNvSpPr/>
          <p:nvPr/>
        </p:nvSpPr>
        <p:spPr>
          <a:xfrm rot="14343594">
            <a:off x="5664490" y="1072648"/>
            <a:ext cx="828675" cy="3478554"/>
          </a:xfrm>
          <a:prstGeom prst="downArrow">
            <a:avLst>
              <a:gd name="adj1" fmla="val 32658"/>
              <a:gd name="adj2" fmla="val 11841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7315200" y="2038350"/>
                <a:ext cx="947695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US" sz="7200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sr-Latn-RS" sz="7200" b="1" i="1" smtClean="0">
                              <a:latin typeface="Cambria Math"/>
                            </a:rPr>
                            <m:t>𝒗</m:t>
                          </m:r>
                        </m:e>
                      </m:acc>
                    </m:oMath>
                  </m:oMathPara>
                </a14:m>
                <a:endParaRPr lang="en-US" sz="7200" b="1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038350"/>
                <a:ext cx="947695" cy="120032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676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pri rotaciji tela</a:t>
            </a:r>
            <a:endParaRPr lang="en-US" sz="2400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76300" y="2451100"/>
                <a:ext cx="158062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" y="2451100"/>
                <a:ext cx="1580626" cy="6685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/>
          <p:cNvSpPr/>
          <p:nvPr/>
        </p:nvSpPr>
        <p:spPr>
          <a:xfrm>
            <a:off x="4360915" y="1174237"/>
            <a:ext cx="4261370" cy="4261372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7594008" y="2517099"/>
            <a:ext cx="498455" cy="338554"/>
            <a:chOff x="7594008" y="2517099"/>
            <a:chExt cx="498455" cy="338554"/>
          </a:xfrm>
        </p:grpSpPr>
        <p:sp>
          <p:nvSpPr>
            <p:cNvPr id="16" name="Left Brace 15"/>
            <p:cNvSpPr/>
            <p:nvPr/>
          </p:nvSpPr>
          <p:spPr>
            <a:xfrm rot="13916824">
              <a:off x="7651281" y="2473321"/>
              <a:ext cx="98410" cy="212955"/>
            </a:xfrm>
            <a:prstGeom prst="leftBrace">
              <a:avLst>
                <a:gd name="adj1" fmla="val 90568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7619257" y="2517099"/>
                  <a:ext cx="473206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/>
                          </a:rPr>
                          <m:t>𝒅𝒓</m:t>
                        </m:r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9257" y="2517099"/>
                  <a:ext cx="473206" cy="338554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5" name="Group 14"/>
          <p:cNvGrpSpPr/>
          <p:nvPr/>
        </p:nvGrpSpPr>
        <p:grpSpPr>
          <a:xfrm>
            <a:off x="6336809" y="1232812"/>
            <a:ext cx="2607165" cy="2127272"/>
            <a:chOff x="6336809" y="1232812"/>
            <a:chExt cx="2607165" cy="212727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6528210" y="3326889"/>
              <a:ext cx="241576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Group 9"/>
            <p:cNvGrpSpPr/>
            <p:nvPr/>
          </p:nvGrpSpPr>
          <p:grpSpPr>
            <a:xfrm>
              <a:off x="6336809" y="1232812"/>
              <a:ext cx="2300120" cy="2127272"/>
              <a:chOff x="6336809" y="1232812"/>
              <a:chExt cx="2300120" cy="2127272"/>
            </a:xfrm>
          </p:grpSpPr>
          <p:cxnSp>
            <p:nvCxnSpPr>
              <p:cNvPr id="6" name="Straight Connector 5"/>
              <p:cNvCxnSpPr/>
              <p:nvPr/>
            </p:nvCxnSpPr>
            <p:spPr>
              <a:xfrm flipV="1">
                <a:off x="6528210" y="1232812"/>
                <a:ext cx="1464388" cy="2094076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V="1">
                <a:off x="6528210" y="1803924"/>
                <a:ext cx="2108719" cy="1537609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/>
                  <p:cNvSpPr txBox="1"/>
                  <p:nvPr/>
                </p:nvSpPr>
                <p:spPr>
                  <a:xfrm>
                    <a:off x="6967595" y="2440934"/>
                    <a:ext cx="518091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latin typeface="Cambria Math"/>
                            </a:rPr>
                            <m:t>𝒅</m:t>
                          </m:r>
                          <m:r>
                            <a:rPr lang="en-US" sz="1600" b="1" i="1" smtClean="0">
                              <a:latin typeface="Cambria Math"/>
                            </a:rPr>
                            <m:t>𝝋</m:t>
                          </m:r>
                        </m:oMath>
                      </m:oMathPara>
                    </a14:m>
                    <a:endParaRPr lang="en-US" sz="1100" b="1" dirty="0"/>
                  </a:p>
                </p:txBody>
              </p:sp>
            </mc:Choice>
            <mc:Fallback xmlns="">
              <p:sp>
                <p:nvSpPr>
                  <p:cNvPr id="12" name="TextBox 1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967595" y="2440934"/>
                    <a:ext cx="518091" cy="338554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 b="-8929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4" name="Left Brace 13"/>
              <p:cNvSpPr/>
              <p:nvPr/>
            </p:nvSpPr>
            <p:spPr>
              <a:xfrm rot="12928482" flipH="1">
                <a:off x="6725222" y="2121955"/>
                <a:ext cx="140040" cy="1238129"/>
              </a:xfrm>
              <a:prstGeom prst="leftBrace">
                <a:avLst>
                  <a:gd name="adj1" fmla="val 90568"/>
                  <a:gd name="adj2" fmla="val 50000"/>
                </a:avLst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2" name="TextBox 21"/>
                  <p:cNvSpPr txBox="1"/>
                  <p:nvPr/>
                </p:nvSpPr>
                <p:spPr>
                  <a:xfrm>
                    <a:off x="6336809" y="2302728"/>
                    <a:ext cx="458780" cy="523220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800" b="1" i="1" smtClean="0">
                              <a:latin typeface="Cambria Math"/>
                            </a:rPr>
                            <m:t>𝒓</m:t>
                          </m:r>
                        </m:oMath>
                      </m:oMathPara>
                    </a14:m>
                    <a:endParaRPr lang="en-US" sz="2800" b="1" dirty="0"/>
                  </a:p>
                </p:txBody>
              </p:sp>
            </mc:Choice>
            <mc:Fallback xmlns="">
              <p:sp>
                <p:nvSpPr>
                  <p:cNvPr id="22" name="TextBox 2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6336809" y="2302728"/>
                    <a:ext cx="458780" cy="523220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1" name="Freeform 20"/>
              <p:cNvSpPr/>
              <p:nvPr/>
            </p:nvSpPr>
            <p:spPr>
              <a:xfrm>
                <a:off x="7545960" y="2598355"/>
                <a:ext cx="256267" cy="713890"/>
              </a:xfrm>
              <a:custGeom>
                <a:avLst/>
                <a:gdLst>
                  <a:gd name="connsiteX0" fmla="*/ 204787 w 204787"/>
                  <a:gd name="connsiteY0" fmla="*/ 423862 h 423862"/>
                  <a:gd name="connsiteX1" fmla="*/ 109537 w 204787"/>
                  <a:gd name="connsiteY1" fmla="*/ 171450 h 423862"/>
                  <a:gd name="connsiteX2" fmla="*/ 0 w 204787"/>
                  <a:gd name="connsiteY2" fmla="*/ 0 h 423862"/>
                  <a:gd name="connsiteX0" fmla="*/ 166687 w 166687"/>
                  <a:gd name="connsiteY0" fmla="*/ 464344 h 464344"/>
                  <a:gd name="connsiteX1" fmla="*/ 71437 w 166687"/>
                  <a:gd name="connsiteY1" fmla="*/ 211932 h 464344"/>
                  <a:gd name="connsiteX2" fmla="*/ 0 w 166687"/>
                  <a:gd name="connsiteY2" fmla="*/ 0 h 464344"/>
                  <a:gd name="connsiteX0" fmla="*/ 166687 w 166687"/>
                  <a:gd name="connsiteY0" fmla="*/ 464344 h 464344"/>
                  <a:gd name="connsiteX1" fmla="*/ 119062 w 166687"/>
                  <a:gd name="connsiteY1" fmla="*/ 209551 h 464344"/>
                  <a:gd name="connsiteX2" fmla="*/ 0 w 166687"/>
                  <a:gd name="connsiteY2" fmla="*/ 0 h 464344"/>
                  <a:gd name="connsiteX0" fmla="*/ 166687 w 166687"/>
                  <a:gd name="connsiteY0" fmla="*/ 464344 h 464344"/>
                  <a:gd name="connsiteX1" fmla="*/ 119062 w 166687"/>
                  <a:gd name="connsiteY1" fmla="*/ 209551 h 464344"/>
                  <a:gd name="connsiteX2" fmla="*/ 0 w 166687"/>
                  <a:gd name="connsiteY2" fmla="*/ 0 h 4643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6687" h="464344">
                    <a:moveTo>
                      <a:pt x="166687" y="464344"/>
                    </a:moveTo>
                    <a:cubicBezTo>
                      <a:pt x="162320" y="321073"/>
                      <a:pt x="146843" y="286942"/>
                      <a:pt x="119062" y="209551"/>
                    </a:cubicBezTo>
                    <a:cubicBezTo>
                      <a:pt x="91281" y="132160"/>
                      <a:pt x="37703" y="50403"/>
                      <a:pt x="0" y="0"/>
                    </a:cubicBezTo>
                  </a:path>
                </a:pathLst>
              </a:custGeom>
              <a:ln w="22225">
                <a:solidFill>
                  <a:schemeClr val="tx1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7326302" y="2759439"/>
                    <a:ext cx="386645" cy="338554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1600" b="1" i="1" smtClean="0">
                              <a:latin typeface="Cambria Math"/>
                            </a:rPr>
                            <m:t>𝝋</m:t>
                          </m:r>
                        </m:oMath>
                      </m:oMathPara>
                    </a14:m>
                    <a:endParaRPr lang="en-US" sz="1600" b="1" dirty="0"/>
                  </a:p>
                </p:txBody>
              </p:sp>
            </mc:Choice>
            <mc:Fallback xmlns="">
              <p:sp>
                <p:nvSpPr>
                  <p:cNvPr id="27" name="TextBox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326302" y="2759439"/>
                    <a:ext cx="386645" cy="338554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 b="-3636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" name="Group 7"/>
          <p:cNvGrpSpPr/>
          <p:nvPr/>
        </p:nvGrpSpPr>
        <p:grpSpPr>
          <a:xfrm>
            <a:off x="7396524" y="2444595"/>
            <a:ext cx="1200880" cy="531868"/>
            <a:chOff x="7396524" y="2444595"/>
            <a:chExt cx="1200880" cy="531868"/>
          </a:xfrm>
        </p:grpSpPr>
        <p:sp>
          <p:nvSpPr>
            <p:cNvPr id="25" name="Freeform 24"/>
            <p:cNvSpPr/>
            <p:nvPr/>
          </p:nvSpPr>
          <p:spPr>
            <a:xfrm>
              <a:off x="7396524" y="2444595"/>
              <a:ext cx="592414" cy="424688"/>
            </a:xfrm>
            <a:custGeom>
              <a:avLst/>
              <a:gdLst>
                <a:gd name="connsiteX0" fmla="*/ 16237 w 385331"/>
                <a:gd name="connsiteY0" fmla="*/ 0 h 276235"/>
                <a:gd name="connsiteX1" fmla="*/ 1950 w 385331"/>
                <a:gd name="connsiteY1" fmla="*/ 126206 h 276235"/>
                <a:gd name="connsiteX2" fmla="*/ 54337 w 385331"/>
                <a:gd name="connsiteY2" fmla="*/ 252412 h 276235"/>
                <a:gd name="connsiteX3" fmla="*/ 318656 w 385331"/>
                <a:gd name="connsiteY3" fmla="*/ 276225 h 276235"/>
                <a:gd name="connsiteX4" fmla="*/ 385331 w 385331"/>
                <a:gd name="connsiteY4" fmla="*/ 254794 h 2762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5331" h="276235">
                  <a:moveTo>
                    <a:pt x="16237" y="0"/>
                  </a:moveTo>
                  <a:cubicBezTo>
                    <a:pt x="5918" y="42068"/>
                    <a:pt x="-4400" y="84137"/>
                    <a:pt x="1950" y="126206"/>
                  </a:cubicBezTo>
                  <a:cubicBezTo>
                    <a:pt x="8300" y="168275"/>
                    <a:pt x="1553" y="227409"/>
                    <a:pt x="54337" y="252412"/>
                  </a:cubicBezTo>
                  <a:cubicBezTo>
                    <a:pt x="107121" y="277415"/>
                    <a:pt x="263490" y="275828"/>
                    <a:pt x="318656" y="276225"/>
                  </a:cubicBezTo>
                  <a:cubicBezTo>
                    <a:pt x="373822" y="276622"/>
                    <a:pt x="379576" y="265708"/>
                    <a:pt x="385331" y="254794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7923822" y="2637909"/>
                  <a:ext cx="67358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b="1" i="1" smtClean="0">
                            <a:latin typeface="Cambria Math"/>
                          </a:rPr>
                          <m:t>𝒓</m:t>
                        </m:r>
                        <m:r>
                          <a:rPr lang="en-US" sz="1600" b="1" i="1" smtClean="0">
                            <a:latin typeface="Cambria Math"/>
                          </a:rPr>
                          <m:t> </m:t>
                        </m:r>
                        <m:r>
                          <a:rPr lang="en-US" sz="1600" b="1" i="1" smtClean="0">
                            <a:latin typeface="Cambria Math"/>
                          </a:rPr>
                          <m:t>𝒅</m:t>
                        </m:r>
                        <m:r>
                          <a:rPr lang="en-US" sz="1600" b="1" i="1" smtClean="0">
                            <a:latin typeface="Cambria Math"/>
                          </a:rPr>
                          <m:t>𝝋</m:t>
                        </m:r>
                      </m:oMath>
                    </m:oMathPara>
                  </a14:m>
                  <a:endParaRPr lang="en-US" sz="1600" b="1" dirty="0"/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23822" y="2637909"/>
                  <a:ext cx="673582" cy="338554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09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27" name="TextBox 1026"/>
              <p:cNvSpPr txBox="1"/>
              <p:nvPr/>
            </p:nvSpPr>
            <p:spPr>
              <a:xfrm>
                <a:off x="4426293" y="838198"/>
                <a:ext cx="12500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𝒗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𝒓</m:t>
                      </m:r>
                      <m:r>
                        <a:rPr lang="en-US" sz="2400" b="1" i="1" smtClean="0">
                          <a:latin typeface="Cambria Math"/>
                        </a:rPr>
                        <m:t>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027" name="TextBox 10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293" y="838198"/>
                <a:ext cx="1250087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8" name="Freeform 1027"/>
          <p:cNvSpPr/>
          <p:nvPr/>
        </p:nvSpPr>
        <p:spPr>
          <a:xfrm>
            <a:off x="4068037" y="1623316"/>
            <a:ext cx="673619" cy="1644997"/>
          </a:xfrm>
          <a:custGeom>
            <a:avLst/>
            <a:gdLst>
              <a:gd name="connsiteX0" fmla="*/ 381000 w 381000"/>
              <a:gd name="connsiteY0" fmla="*/ 0 h 1057275"/>
              <a:gd name="connsiteX1" fmla="*/ 85725 w 381000"/>
              <a:gd name="connsiteY1" fmla="*/ 485775 h 1057275"/>
              <a:gd name="connsiteX2" fmla="*/ 0 w 381000"/>
              <a:gd name="connsiteY2" fmla="*/ 1057275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000" h="1057275">
                <a:moveTo>
                  <a:pt x="381000" y="0"/>
                </a:moveTo>
                <a:cubicBezTo>
                  <a:pt x="265112" y="154781"/>
                  <a:pt x="149225" y="309563"/>
                  <a:pt x="85725" y="485775"/>
                </a:cubicBezTo>
                <a:cubicBezTo>
                  <a:pt x="22225" y="661987"/>
                  <a:pt x="11112" y="859631"/>
                  <a:pt x="0" y="1057275"/>
                </a:cubicBezTo>
              </a:path>
            </a:pathLst>
          </a:cu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71861" y="2570288"/>
                <a:ext cx="5533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𝝎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1861" y="2570288"/>
                <a:ext cx="553357" cy="52322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43543" y="2448881"/>
                <a:ext cx="2065729" cy="5678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𝒅𝒎</m:t>
                      </m:r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</a:rPr>
                        <m:t>𝝆</m:t>
                      </m:r>
                      <m:r>
                        <a:rPr lang="en-US" b="1" i="1" smtClean="0">
                          <a:latin typeface="Cambria Math"/>
                        </a:rPr>
                        <m:t>𝒅𝑽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3543" y="2448881"/>
                <a:ext cx="2065729" cy="56781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0" name="TextBox 1029"/>
              <p:cNvSpPr txBox="1"/>
              <p:nvPr/>
            </p:nvSpPr>
            <p:spPr>
              <a:xfrm>
                <a:off x="-25400" y="4406900"/>
                <a:ext cx="4073616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𝒅𝒎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𝝆</m:t>
                      </m:r>
                      <m:r>
                        <a:rPr lang="en-US" sz="2000" b="1" i="1" smtClean="0">
                          <a:latin typeface="Cambria Math"/>
                        </a:rPr>
                        <m:t>𝒍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𝟑</m:t>
                          </m:r>
                        </m:sup>
                      </m:sSup>
                      <m:r>
                        <a:rPr lang="en-US" sz="2000" b="1" i="1" smtClean="0">
                          <a:latin typeface="Cambria Math"/>
                        </a:rPr>
                        <m:t>𝒅𝒓𝒅</m:t>
                      </m:r>
                      <m:r>
                        <a:rPr lang="en-US" sz="2000" b="1" i="1" smtClean="0">
                          <a:latin typeface="Cambria Math"/>
                        </a:rPr>
                        <m:t>𝝋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30" name="TextBox 10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400" y="4406900"/>
                <a:ext cx="4073616" cy="66851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1" name="TextBox 1030"/>
              <p:cNvSpPr txBox="1"/>
              <p:nvPr/>
            </p:nvSpPr>
            <p:spPr>
              <a:xfrm>
                <a:off x="-101600" y="5629796"/>
                <a:ext cx="8100231" cy="7918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𝑻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𝝆</m:t>
                      </m:r>
                      <m:r>
                        <a:rPr lang="en-US" sz="2000" b="1" i="1" smtClean="0">
                          <a:latin typeface="Cambria Math"/>
                        </a:rPr>
                        <m:t>𝒍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nary>
                        <m:nary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1" i="1" smtClean="0">
                              <a:latin typeface="Cambria Math"/>
                            </a:rPr>
                            <m:t>𝟎</m:t>
                          </m:r>
                        </m:sub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𝑹</m:t>
                          </m:r>
                        </m:sup>
                        <m:e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𝟑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</a:rPr>
                            <m:t>𝒅𝒓</m:t>
                          </m:r>
                          <m:nary>
                            <m:nary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𝝅</m:t>
                              </m:r>
                            </m:sup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𝒅</m:t>
                              </m:r>
                              <m:r>
                                <a:rPr lang="en-US" sz="2000" b="1" i="1" smtClean="0">
                                  <a:latin typeface="Cambria Math"/>
                                </a:rPr>
                                <m:t>𝝋</m:t>
                              </m:r>
                            </m:e>
                          </m:nary>
                          <m:r>
                            <a:rPr lang="en-US" sz="2000" b="1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2000" b="1" i="1" smtClean="0">
                              <a:latin typeface="Cambria Math"/>
                            </a:rPr>
                            <m:t>𝝆</m:t>
                          </m:r>
                          <m:r>
                            <a:rPr lang="en-US" sz="2000" b="1" i="1" smtClean="0">
                              <a:latin typeface="Cambria Math"/>
                            </a:rPr>
                            <m:t>𝒍</m:t>
                          </m:r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000" b="1" i="1" smtClean="0">
                              <a:latin typeface="Cambria Math"/>
                            </a:rPr>
                            <m:t>𝝅</m:t>
                          </m:r>
                          <m:f>
                            <m:f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1" i="1" smtClean="0">
                                  <a:latin typeface="Cambria Math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0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2000" b="1" i="1" smtClean="0">
                                  <a:latin typeface="Cambria Math"/>
                                </a:rPr>
                                <m:t>𝝎</m:t>
                              </m:r>
                            </m:e>
                            <m:sup>
                              <m:r>
                                <a:rPr lang="en-US" sz="20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</m:e>
                      </m:nary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sz="20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000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sz="20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031" name="TextBox 10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1600" y="5629796"/>
                <a:ext cx="8100231" cy="791820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>
            <a:off x="3733800" y="5765800"/>
            <a:ext cx="698500" cy="971113"/>
            <a:chOff x="3733800" y="5765800"/>
            <a:chExt cx="698500" cy="971113"/>
          </a:xfrm>
        </p:grpSpPr>
        <p:sp>
          <p:nvSpPr>
            <p:cNvPr id="1035" name="Rounded Rectangle 1034"/>
            <p:cNvSpPr/>
            <p:nvPr/>
          </p:nvSpPr>
          <p:spPr>
            <a:xfrm>
              <a:off x="3733800" y="5765800"/>
              <a:ext cx="698500" cy="53340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865561" y="6367581"/>
                  <a:ext cx="45236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𝒎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65561" y="6367581"/>
                  <a:ext cx="452368" cy="369332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8" name="Rounded Rectangle 47"/>
          <p:cNvSpPr/>
          <p:nvPr/>
        </p:nvSpPr>
        <p:spPr>
          <a:xfrm>
            <a:off x="5765800" y="5575300"/>
            <a:ext cx="698500" cy="9017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rapezoid 3"/>
          <p:cNvSpPr/>
          <p:nvPr/>
        </p:nvSpPr>
        <p:spPr>
          <a:xfrm rot="13447336">
            <a:off x="7242960" y="2187726"/>
            <a:ext cx="529423" cy="317916"/>
          </a:xfrm>
          <a:custGeom>
            <a:avLst/>
            <a:gdLst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401638 w 476250"/>
              <a:gd name="connsiteY2" fmla="*/ 0 h 298450"/>
              <a:gd name="connsiteX3" fmla="*/ 476250 w 476250"/>
              <a:gd name="connsiteY3" fmla="*/ 298450 h 298450"/>
              <a:gd name="connsiteX4" fmla="*/ 0 w 476250"/>
              <a:gd name="connsiteY4" fmla="*/ 298450 h 298450"/>
              <a:gd name="connsiteX0" fmla="*/ 0 w 476250"/>
              <a:gd name="connsiteY0" fmla="*/ 298479 h 298479"/>
              <a:gd name="connsiteX1" fmla="*/ 74613 w 476250"/>
              <a:gd name="connsiteY1" fmla="*/ 29 h 298479"/>
              <a:gd name="connsiteX2" fmla="*/ 246856 w 476250"/>
              <a:gd name="connsiteY2" fmla="*/ 25429 h 298479"/>
              <a:gd name="connsiteX3" fmla="*/ 401638 w 476250"/>
              <a:gd name="connsiteY3" fmla="*/ 29 h 298479"/>
              <a:gd name="connsiteX4" fmla="*/ 476250 w 476250"/>
              <a:gd name="connsiteY4" fmla="*/ 298479 h 298479"/>
              <a:gd name="connsiteX5" fmla="*/ 0 w 476250"/>
              <a:gd name="connsiteY5" fmla="*/ 298479 h 298479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01638 w 476250"/>
              <a:gd name="connsiteY3" fmla="*/ 0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01638 w 476250"/>
              <a:gd name="connsiteY3" fmla="*/ 0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26841 w 476250"/>
              <a:gd name="connsiteY3" fmla="*/ 17204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46856 w 476250"/>
              <a:gd name="connsiteY2" fmla="*/ 8196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34583 w 476250"/>
              <a:gd name="connsiteY1" fmla="*/ 625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500130"/>
              <a:gd name="connsiteY0" fmla="*/ 282540 h 312622"/>
              <a:gd name="connsiteX1" fmla="*/ 58463 w 500130"/>
              <a:gd name="connsiteY1" fmla="*/ 625 h 312622"/>
              <a:gd name="connsiteX2" fmla="*/ 243527 w 500130"/>
              <a:gd name="connsiteY2" fmla="*/ 19513 h 312622"/>
              <a:gd name="connsiteX3" fmla="*/ 450721 w 500130"/>
              <a:gd name="connsiteY3" fmla="*/ 0 h 312622"/>
              <a:gd name="connsiteX4" fmla="*/ 500130 w 500130"/>
              <a:gd name="connsiteY4" fmla="*/ 281246 h 312622"/>
              <a:gd name="connsiteX5" fmla="*/ 259461 w 500130"/>
              <a:gd name="connsiteY5" fmla="*/ 312622 h 312622"/>
              <a:gd name="connsiteX6" fmla="*/ 0 w 500130"/>
              <a:gd name="connsiteY6" fmla="*/ 282540 h 312622"/>
              <a:gd name="connsiteX0" fmla="*/ 0 w 500130"/>
              <a:gd name="connsiteY0" fmla="*/ 282540 h 317068"/>
              <a:gd name="connsiteX1" fmla="*/ 58463 w 500130"/>
              <a:gd name="connsiteY1" fmla="*/ 625 h 317068"/>
              <a:gd name="connsiteX2" fmla="*/ 243527 w 500130"/>
              <a:gd name="connsiteY2" fmla="*/ 19513 h 317068"/>
              <a:gd name="connsiteX3" fmla="*/ 450721 w 500130"/>
              <a:gd name="connsiteY3" fmla="*/ 0 h 317068"/>
              <a:gd name="connsiteX4" fmla="*/ 500130 w 500130"/>
              <a:gd name="connsiteY4" fmla="*/ 281246 h 317068"/>
              <a:gd name="connsiteX5" fmla="*/ 222808 w 500130"/>
              <a:gd name="connsiteY5" fmla="*/ 317068 h 317068"/>
              <a:gd name="connsiteX6" fmla="*/ 0 w 500130"/>
              <a:gd name="connsiteY6" fmla="*/ 282540 h 31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0130" h="317068">
                <a:moveTo>
                  <a:pt x="0" y="282540"/>
                </a:moveTo>
                <a:lnTo>
                  <a:pt x="58463" y="625"/>
                </a:lnTo>
                <a:cubicBezTo>
                  <a:pt x="99387" y="9793"/>
                  <a:pt x="206828" y="17472"/>
                  <a:pt x="243527" y="19513"/>
                </a:cubicBezTo>
                <a:cubicBezTo>
                  <a:pt x="280637" y="22569"/>
                  <a:pt x="408652" y="17992"/>
                  <a:pt x="450721" y="0"/>
                </a:cubicBezTo>
                <a:lnTo>
                  <a:pt x="500130" y="281246"/>
                </a:lnTo>
                <a:cubicBezTo>
                  <a:pt x="402634" y="312699"/>
                  <a:pt x="303961" y="315582"/>
                  <a:pt x="222808" y="317068"/>
                </a:cubicBezTo>
                <a:cubicBezTo>
                  <a:pt x="144281" y="306609"/>
                  <a:pt x="113226" y="313716"/>
                  <a:pt x="0" y="282540"/>
                </a:cubicBezTo>
                <a:close/>
              </a:path>
            </a:pathLst>
          </a:cu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710001" y="1827240"/>
            <a:ext cx="2862807" cy="653581"/>
            <a:chOff x="4710001" y="1827240"/>
            <a:chExt cx="2862807" cy="65358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4710001" y="2111489"/>
                  <a:ext cx="17443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𝒅𝑽</m:t>
                        </m:r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𝒍𝒓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  <m:r>
                          <a:rPr lang="en-US" b="1" i="1" smtClean="0">
                            <a:latin typeface="Cambria Math"/>
                          </a:rPr>
                          <m:t>𝝋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𝒅𝒓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0001" y="2111489"/>
                  <a:ext cx="1744388" cy="369332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9" name="Freeform 1028"/>
            <p:cNvSpPr/>
            <p:nvPr/>
          </p:nvSpPr>
          <p:spPr>
            <a:xfrm flipH="1">
              <a:off x="5667386" y="1827240"/>
              <a:ext cx="1905422" cy="616130"/>
            </a:xfrm>
            <a:custGeom>
              <a:avLst/>
              <a:gdLst>
                <a:gd name="connsiteX0" fmla="*/ 0 w 1295400"/>
                <a:gd name="connsiteY0" fmla="*/ 560197 h 560197"/>
                <a:gd name="connsiteX1" fmla="*/ 457200 w 1295400"/>
                <a:gd name="connsiteY1" fmla="*/ 64897 h 560197"/>
                <a:gd name="connsiteX2" fmla="*/ 1295400 w 1295400"/>
                <a:gd name="connsiteY2" fmla="*/ 20447 h 560197"/>
                <a:gd name="connsiteX0" fmla="*/ 0 w 1301908"/>
                <a:gd name="connsiteY0" fmla="*/ 509361 h 509361"/>
                <a:gd name="connsiteX1" fmla="*/ 457200 w 1301908"/>
                <a:gd name="connsiteY1" fmla="*/ 14061 h 509361"/>
                <a:gd name="connsiteX2" fmla="*/ 1301908 w 1301908"/>
                <a:gd name="connsiteY2" fmla="*/ 136944 h 509361"/>
                <a:gd name="connsiteX0" fmla="*/ 0 w 1301908"/>
                <a:gd name="connsiteY0" fmla="*/ 688154 h 688154"/>
                <a:gd name="connsiteX1" fmla="*/ 457200 w 1301908"/>
                <a:gd name="connsiteY1" fmla="*/ 192854 h 688154"/>
                <a:gd name="connsiteX2" fmla="*/ 1301908 w 1301908"/>
                <a:gd name="connsiteY2" fmla="*/ 315737 h 688154"/>
                <a:gd name="connsiteX0" fmla="*/ 0 w 1301908"/>
                <a:gd name="connsiteY0" fmla="*/ 832619 h 832619"/>
                <a:gd name="connsiteX1" fmla="*/ 639427 w 1301908"/>
                <a:gd name="connsiteY1" fmla="*/ 54139 h 832619"/>
                <a:gd name="connsiteX2" fmla="*/ 1301908 w 1301908"/>
                <a:gd name="connsiteY2" fmla="*/ 460202 h 8326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01908" h="832619">
                  <a:moveTo>
                    <a:pt x="0" y="832619"/>
                  </a:moveTo>
                  <a:cubicBezTo>
                    <a:pt x="120650" y="629948"/>
                    <a:pt x="422442" y="116209"/>
                    <a:pt x="639427" y="54139"/>
                  </a:cubicBezTo>
                  <a:cubicBezTo>
                    <a:pt x="856412" y="-7931"/>
                    <a:pt x="1062347" y="-128909"/>
                    <a:pt x="1301908" y="46020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25" name="Up Arrow 1024"/>
          <p:cNvSpPr/>
          <p:nvPr/>
        </p:nvSpPr>
        <p:spPr>
          <a:xfrm rot="18557678">
            <a:off x="6419577" y="287065"/>
            <a:ext cx="241625" cy="2513687"/>
          </a:xfrm>
          <a:prstGeom prst="upArrow">
            <a:avLst>
              <a:gd name="adj1" fmla="val 32942"/>
              <a:gd name="adj2" fmla="val 13944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426293" y="838198"/>
                <a:ext cx="8824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𝒗</m:t>
                      </m:r>
                      <m:r>
                        <a:rPr lang="en-US" sz="2400" b="1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293" y="838198"/>
                <a:ext cx="882486" cy="461665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3289300" y="5334000"/>
            <a:ext cx="2006600" cy="1206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295900" y="5486400"/>
            <a:ext cx="1524000" cy="1206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819900" y="5486400"/>
            <a:ext cx="1524000" cy="1206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562100" y="2463800"/>
            <a:ext cx="774700" cy="762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7061200" y="5676900"/>
            <a:ext cx="774700" cy="762000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/>
        </p:nvSpPr>
        <p:spPr>
          <a:xfrm>
            <a:off x="5172058" y="6488668"/>
            <a:ext cx="2586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latin typeface="Arial Black" panose="020B0A04020102020204" pitchFamily="34" charset="0"/>
              </a:rPr>
              <a:t>I</a:t>
            </a:r>
            <a:r>
              <a:rPr lang="en-US" dirty="0" smtClean="0">
                <a:latin typeface="Arial Black" panose="020B0A04020102020204" pitchFamily="34" charset="0"/>
              </a:rPr>
              <a:t> (moment </a:t>
            </a:r>
            <a:r>
              <a:rPr lang="en-US" dirty="0" err="1" smtClean="0">
                <a:latin typeface="Arial Black" panose="020B0A04020102020204" pitchFamily="34" charset="0"/>
              </a:rPr>
              <a:t>inercije</a:t>
            </a:r>
            <a:r>
              <a:rPr lang="en-US" dirty="0" smtClean="0">
                <a:latin typeface="Arial Black" panose="020B0A04020102020204" pitchFamily="34" charset="0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3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-21600000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27" presetClass="emph" presetSubtype="0" repeatCount="1000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5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06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7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50" autoRev="1" fill="remove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027" grpId="0"/>
      <p:bldP spid="40" grpId="0"/>
      <p:bldP spid="1030" grpId="0"/>
      <p:bldP spid="1031" grpId="0"/>
      <p:bldP spid="48" grpId="0" animBg="1"/>
      <p:bldP spid="4" grpId="0" animBg="1"/>
      <p:bldP spid="1025" grpId="0" animBg="1"/>
      <p:bldP spid="41" grpId="0"/>
      <p:bldP spid="41" grpId="1"/>
      <p:bldP spid="17" grpId="0" animBg="1"/>
      <p:bldP spid="44" grpId="0" animBg="1"/>
      <p:bldP spid="45" grpId="0" animBg="1"/>
      <p:bldP spid="20" grpId="0" animBg="1"/>
      <p:bldP spid="20" grpId="1" animBg="1"/>
      <p:bldP spid="50" grpId="0" animBg="1"/>
      <p:bldP spid="50" grpId="1" animBg="1"/>
      <p:bldP spid="10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Moment </a:t>
            </a:r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inercije</a:t>
            </a:r>
            <a:endParaRPr lang="en-US" sz="2400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55005" y="2046727"/>
            <a:ext cx="4261370" cy="4261372"/>
          </a:xfrm>
          <a:prstGeom prst="ellipse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261075" y="4039075"/>
            <a:ext cx="251460" cy="251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2387600" y="2545080"/>
            <a:ext cx="1278873" cy="1620520"/>
            <a:chOff x="2387600" y="2545080"/>
            <a:chExt cx="1278873" cy="1620520"/>
          </a:xfrm>
        </p:grpSpPr>
        <p:sp>
          <p:nvSpPr>
            <p:cNvPr id="4" name="Trapezoid 3"/>
            <p:cNvSpPr/>
            <p:nvPr/>
          </p:nvSpPr>
          <p:spPr>
            <a:xfrm rot="13447336">
              <a:off x="3137050" y="3060216"/>
              <a:ext cx="529423" cy="317916"/>
            </a:xfrm>
            <a:custGeom>
              <a:avLst/>
              <a:gdLst>
                <a:gd name="connsiteX0" fmla="*/ 0 w 476250"/>
                <a:gd name="connsiteY0" fmla="*/ 298450 h 298450"/>
                <a:gd name="connsiteX1" fmla="*/ 74613 w 476250"/>
                <a:gd name="connsiteY1" fmla="*/ 0 h 298450"/>
                <a:gd name="connsiteX2" fmla="*/ 401638 w 476250"/>
                <a:gd name="connsiteY2" fmla="*/ 0 h 298450"/>
                <a:gd name="connsiteX3" fmla="*/ 476250 w 476250"/>
                <a:gd name="connsiteY3" fmla="*/ 298450 h 298450"/>
                <a:gd name="connsiteX4" fmla="*/ 0 w 476250"/>
                <a:gd name="connsiteY4" fmla="*/ 298450 h 298450"/>
                <a:gd name="connsiteX0" fmla="*/ 0 w 476250"/>
                <a:gd name="connsiteY0" fmla="*/ 298479 h 298479"/>
                <a:gd name="connsiteX1" fmla="*/ 74613 w 476250"/>
                <a:gd name="connsiteY1" fmla="*/ 29 h 298479"/>
                <a:gd name="connsiteX2" fmla="*/ 246856 w 476250"/>
                <a:gd name="connsiteY2" fmla="*/ 25429 h 298479"/>
                <a:gd name="connsiteX3" fmla="*/ 401638 w 476250"/>
                <a:gd name="connsiteY3" fmla="*/ 29 h 298479"/>
                <a:gd name="connsiteX4" fmla="*/ 476250 w 476250"/>
                <a:gd name="connsiteY4" fmla="*/ 298479 h 298479"/>
                <a:gd name="connsiteX5" fmla="*/ 0 w 476250"/>
                <a:gd name="connsiteY5" fmla="*/ 298479 h 298479"/>
                <a:gd name="connsiteX0" fmla="*/ 0 w 476250"/>
                <a:gd name="connsiteY0" fmla="*/ 298450 h 298450"/>
                <a:gd name="connsiteX1" fmla="*/ 74613 w 476250"/>
                <a:gd name="connsiteY1" fmla="*/ 0 h 298450"/>
                <a:gd name="connsiteX2" fmla="*/ 246856 w 476250"/>
                <a:gd name="connsiteY2" fmla="*/ 25400 h 298450"/>
                <a:gd name="connsiteX3" fmla="*/ 401638 w 476250"/>
                <a:gd name="connsiteY3" fmla="*/ 0 h 298450"/>
                <a:gd name="connsiteX4" fmla="*/ 476250 w 476250"/>
                <a:gd name="connsiteY4" fmla="*/ 298450 h 298450"/>
                <a:gd name="connsiteX5" fmla="*/ 0 w 476250"/>
                <a:gd name="connsiteY5" fmla="*/ 298450 h 298450"/>
                <a:gd name="connsiteX0" fmla="*/ 0 w 476250"/>
                <a:gd name="connsiteY0" fmla="*/ 298450 h 298450"/>
                <a:gd name="connsiteX1" fmla="*/ 74613 w 476250"/>
                <a:gd name="connsiteY1" fmla="*/ 0 h 298450"/>
                <a:gd name="connsiteX2" fmla="*/ 246856 w 476250"/>
                <a:gd name="connsiteY2" fmla="*/ 25400 h 298450"/>
                <a:gd name="connsiteX3" fmla="*/ 401638 w 476250"/>
                <a:gd name="connsiteY3" fmla="*/ 0 h 298450"/>
                <a:gd name="connsiteX4" fmla="*/ 476250 w 476250"/>
                <a:gd name="connsiteY4" fmla="*/ 298450 h 298450"/>
                <a:gd name="connsiteX5" fmla="*/ 0 w 476250"/>
                <a:gd name="connsiteY5" fmla="*/ 298450 h 298450"/>
                <a:gd name="connsiteX0" fmla="*/ 0 w 476250"/>
                <a:gd name="connsiteY0" fmla="*/ 298450 h 298450"/>
                <a:gd name="connsiteX1" fmla="*/ 74613 w 476250"/>
                <a:gd name="connsiteY1" fmla="*/ 0 h 298450"/>
                <a:gd name="connsiteX2" fmla="*/ 246856 w 476250"/>
                <a:gd name="connsiteY2" fmla="*/ 25400 h 298450"/>
                <a:gd name="connsiteX3" fmla="*/ 426841 w 476250"/>
                <a:gd name="connsiteY3" fmla="*/ 17204 h 298450"/>
                <a:gd name="connsiteX4" fmla="*/ 476250 w 476250"/>
                <a:gd name="connsiteY4" fmla="*/ 298450 h 298450"/>
                <a:gd name="connsiteX5" fmla="*/ 0 w 476250"/>
                <a:gd name="connsiteY5" fmla="*/ 298450 h 298450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46856 w 476250"/>
                <a:gd name="connsiteY2" fmla="*/ 8196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281246"/>
                <a:gd name="connsiteX1" fmla="*/ 24992 w 476250"/>
                <a:gd name="connsiteY1" fmla="*/ 3828 h 281246"/>
                <a:gd name="connsiteX2" fmla="*/ 219647 w 476250"/>
                <a:gd name="connsiteY2" fmla="*/ 19513 h 281246"/>
                <a:gd name="connsiteX3" fmla="*/ 426841 w 476250"/>
                <a:gd name="connsiteY3" fmla="*/ 0 h 281246"/>
                <a:gd name="connsiteX4" fmla="*/ 476250 w 476250"/>
                <a:gd name="connsiteY4" fmla="*/ 281246 h 281246"/>
                <a:gd name="connsiteX5" fmla="*/ 0 w 476250"/>
                <a:gd name="connsiteY5" fmla="*/ 281246 h 281246"/>
                <a:gd name="connsiteX0" fmla="*/ 0 w 476250"/>
                <a:gd name="connsiteY0" fmla="*/ 281246 h 312622"/>
                <a:gd name="connsiteX1" fmla="*/ 24992 w 476250"/>
                <a:gd name="connsiteY1" fmla="*/ 3828 h 312622"/>
                <a:gd name="connsiteX2" fmla="*/ 219647 w 476250"/>
                <a:gd name="connsiteY2" fmla="*/ 19513 h 312622"/>
                <a:gd name="connsiteX3" fmla="*/ 426841 w 476250"/>
                <a:gd name="connsiteY3" fmla="*/ 0 h 312622"/>
                <a:gd name="connsiteX4" fmla="*/ 476250 w 476250"/>
                <a:gd name="connsiteY4" fmla="*/ 281246 h 312622"/>
                <a:gd name="connsiteX5" fmla="*/ 235581 w 476250"/>
                <a:gd name="connsiteY5" fmla="*/ 312622 h 312622"/>
                <a:gd name="connsiteX6" fmla="*/ 0 w 476250"/>
                <a:gd name="connsiteY6" fmla="*/ 281246 h 312622"/>
                <a:gd name="connsiteX0" fmla="*/ 0 w 476250"/>
                <a:gd name="connsiteY0" fmla="*/ 281246 h 312622"/>
                <a:gd name="connsiteX1" fmla="*/ 24992 w 476250"/>
                <a:gd name="connsiteY1" fmla="*/ 3828 h 312622"/>
                <a:gd name="connsiteX2" fmla="*/ 219647 w 476250"/>
                <a:gd name="connsiteY2" fmla="*/ 19513 h 312622"/>
                <a:gd name="connsiteX3" fmla="*/ 426841 w 476250"/>
                <a:gd name="connsiteY3" fmla="*/ 0 h 312622"/>
                <a:gd name="connsiteX4" fmla="*/ 476250 w 476250"/>
                <a:gd name="connsiteY4" fmla="*/ 281246 h 312622"/>
                <a:gd name="connsiteX5" fmla="*/ 235581 w 476250"/>
                <a:gd name="connsiteY5" fmla="*/ 312622 h 312622"/>
                <a:gd name="connsiteX6" fmla="*/ 0 w 476250"/>
                <a:gd name="connsiteY6" fmla="*/ 281246 h 312622"/>
                <a:gd name="connsiteX0" fmla="*/ 0 w 476250"/>
                <a:gd name="connsiteY0" fmla="*/ 281246 h 312622"/>
                <a:gd name="connsiteX1" fmla="*/ 24992 w 476250"/>
                <a:gd name="connsiteY1" fmla="*/ 3828 h 312622"/>
                <a:gd name="connsiteX2" fmla="*/ 219647 w 476250"/>
                <a:gd name="connsiteY2" fmla="*/ 19513 h 312622"/>
                <a:gd name="connsiteX3" fmla="*/ 426841 w 476250"/>
                <a:gd name="connsiteY3" fmla="*/ 0 h 312622"/>
                <a:gd name="connsiteX4" fmla="*/ 476250 w 476250"/>
                <a:gd name="connsiteY4" fmla="*/ 281246 h 312622"/>
                <a:gd name="connsiteX5" fmla="*/ 235581 w 476250"/>
                <a:gd name="connsiteY5" fmla="*/ 312622 h 312622"/>
                <a:gd name="connsiteX6" fmla="*/ 0 w 476250"/>
                <a:gd name="connsiteY6" fmla="*/ 281246 h 312622"/>
                <a:gd name="connsiteX0" fmla="*/ 0 w 476250"/>
                <a:gd name="connsiteY0" fmla="*/ 281246 h 312622"/>
                <a:gd name="connsiteX1" fmla="*/ 34583 w 476250"/>
                <a:gd name="connsiteY1" fmla="*/ 625 h 312622"/>
                <a:gd name="connsiteX2" fmla="*/ 219647 w 476250"/>
                <a:gd name="connsiteY2" fmla="*/ 19513 h 312622"/>
                <a:gd name="connsiteX3" fmla="*/ 426841 w 476250"/>
                <a:gd name="connsiteY3" fmla="*/ 0 h 312622"/>
                <a:gd name="connsiteX4" fmla="*/ 476250 w 476250"/>
                <a:gd name="connsiteY4" fmla="*/ 281246 h 312622"/>
                <a:gd name="connsiteX5" fmla="*/ 235581 w 476250"/>
                <a:gd name="connsiteY5" fmla="*/ 312622 h 312622"/>
                <a:gd name="connsiteX6" fmla="*/ 0 w 476250"/>
                <a:gd name="connsiteY6" fmla="*/ 281246 h 312622"/>
                <a:gd name="connsiteX0" fmla="*/ 0 w 500130"/>
                <a:gd name="connsiteY0" fmla="*/ 282540 h 312622"/>
                <a:gd name="connsiteX1" fmla="*/ 58463 w 500130"/>
                <a:gd name="connsiteY1" fmla="*/ 625 h 312622"/>
                <a:gd name="connsiteX2" fmla="*/ 243527 w 500130"/>
                <a:gd name="connsiteY2" fmla="*/ 19513 h 312622"/>
                <a:gd name="connsiteX3" fmla="*/ 450721 w 500130"/>
                <a:gd name="connsiteY3" fmla="*/ 0 h 312622"/>
                <a:gd name="connsiteX4" fmla="*/ 500130 w 500130"/>
                <a:gd name="connsiteY4" fmla="*/ 281246 h 312622"/>
                <a:gd name="connsiteX5" fmla="*/ 259461 w 500130"/>
                <a:gd name="connsiteY5" fmla="*/ 312622 h 312622"/>
                <a:gd name="connsiteX6" fmla="*/ 0 w 500130"/>
                <a:gd name="connsiteY6" fmla="*/ 282540 h 312622"/>
                <a:gd name="connsiteX0" fmla="*/ 0 w 500130"/>
                <a:gd name="connsiteY0" fmla="*/ 282540 h 317068"/>
                <a:gd name="connsiteX1" fmla="*/ 58463 w 500130"/>
                <a:gd name="connsiteY1" fmla="*/ 625 h 317068"/>
                <a:gd name="connsiteX2" fmla="*/ 243527 w 500130"/>
                <a:gd name="connsiteY2" fmla="*/ 19513 h 317068"/>
                <a:gd name="connsiteX3" fmla="*/ 450721 w 500130"/>
                <a:gd name="connsiteY3" fmla="*/ 0 h 317068"/>
                <a:gd name="connsiteX4" fmla="*/ 500130 w 500130"/>
                <a:gd name="connsiteY4" fmla="*/ 281246 h 317068"/>
                <a:gd name="connsiteX5" fmla="*/ 222808 w 500130"/>
                <a:gd name="connsiteY5" fmla="*/ 317068 h 317068"/>
                <a:gd name="connsiteX6" fmla="*/ 0 w 500130"/>
                <a:gd name="connsiteY6" fmla="*/ 282540 h 317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00130" h="317068">
                  <a:moveTo>
                    <a:pt x="0" y="282540"/>
                  </a:moveTo>
                  <a:lnTo>
                    <a:pt x="58463" y="625"/>
                  </a:lnTo>
                  <a:cubicBezTo>
                    <a:pt x="99387" y="9793"/>
                    <a:pt x="206828" y="17472"/>
                    <a:pt x="243527" y="19513"/>
                  </a:cubicBezTo>
                  <a:cubicBezTo>
                    <a:pt x="280637" y="22569"/>
                    <a:pt x="408652" y="17992"/>
                    <a:pt x="450721" y="0"/>
                  </a:cubicBezTo>
                  <a:lnTo>
                    <a:pt x="500130" y="281246"/>
                  </a:lnTo>
                  <a:cubicBezTo>
                    <a:pt x="402634" y="312699"/>
                    <a:pt x="303961" y="315582"/>
                    <a:pt x="222808" y="317068"/>
                  </a:cubicBezTo>
                  <a:cubicBezTo>
                    <a:pt x="144281" y="306609"/>
                    <a:pt x="113226" y="313716"/>
                    <a:pt x="0" y="282540"/>
                  </a:cubicBezTo>
                  <a:close/>
                </a:path>
              </a:pathLst>
            </a:custGeom>
            <a:pattFill prst="dkHorz">
              <a:fgClr>
                <a:srgbClr val="FF00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 flipH="1">
              <a:off x="2387600" y="3190875"/>
              <a:ext cx="1025525" cy="974725"/>
            </a:xfrm>
            <a:prstGeom prst="line">
              <a:avLst/>
            </a:prstGeom>
            <a:ln w="25400">
              <a:solidFill>
                <a:schemeClr val="tx1"/>
              </a:soli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2504440" y="3329940"/>
                  <a:ext cx="45878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𝒓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4440" y="3329940"/>
                  <a:ext cx="458780" cy="52322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/>
                <p:cNvSpPr txBox="1"/>
                <p:nvPr/>
              </p:nvSpPr>
              <p:spPr>
                <a:xfrm>
                  <a:off x="2534920" y="2545080"/>
                  <a:ext cx="83067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𝒅𝒎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>
            <p:sp>
              <p:nvSpPr>
                <p:cNvPr id="61" name="TextBox 6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34920" y="2545080"/>
                  <a:ext cx="830677" cy="52322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5334000" y="927100"/>
                <a:ext cx="2966325" cy="13846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</a:rPr>
                        <m:t>𝑰</m:t>
                      </m:r>
                      <m:r>
                        <a:rPr lang="en-US" sz="3600" b="1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sz="3600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1" i="1" smtClean="0">
                              <a:latin typeface="Cambria Math"/>
                            </a:rPr>
                            <m:t>𝑽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3600" b="1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3600" b="1" i="1" smtClean="0">
                                  <a:latin typeface="Cambria Math"/>
                                </a:rPr>
                                <m:t>𝒓</m:t>
                              </m:r>
                            </m:e>
                            <m:sup>
                              <m:r>
                                <a:rPr lang="en-US" sz="3600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3600" b="1" i="1" smtClean="0">
                              <a:latin typeface="Cambria Math"/>
                            </a:rPr>
                            <m:t>𝒅𝒎</m:t>
                          </m:r>
                        </m:e>
                      </m:nary>
                    </m:oMath>
                  </m:oMathPara>
                </a14:m>
                <a:endParaRPr lang="en-US" sz="3600" b="1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927100"/>
                <a:ext cx="2966325" cy="138467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>
            <a:off x="4699000" y="2534335"/>
            <a:ext cx="421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Moment </a:t>
            </a:r>
            <a:r>
              <a:rPr lang="en-US" dirty="0" err="1" smtClean="0">
                <a:latin typeface="Arial Black" panose="020B0A04020102020204" pitchFamily="34" charset="0"/>
              </a:rPr>
              <a:t>inercije</a:t>
            </a:r>
            <a:r>
              <a:rPr lang="en-US" dirty="0" smtClean="0">
                <a:latin typeface="Arial Black" panose="020B0A04020102020204" pitchFamily="34" charset="0"/>
              </a:rPr>
              <a:t> se </a:t>
            </a:r>
            <a:r>
              <a:rPr lang="en-US" dirty="0" err="1" smtClean="0">
                <a:latin typeface="Arial Black" panose="020B0A04020102020204" pitchFamily="34" charset="0"/>
              </a:rPr>
              <a:t>uvek</a:t>
            </a:r>
            <a:r>
              <a:rPr lang="en-US" dirty="0" smtClean="0">
                <a:latin typeface="Arial Black" panose="020B0A04020102020204" pitchFamily="34" charset="0"/>
              </a:rPr>
              <a:t> </a:t>
            </a:r>
            <a:r>
              <a:rPr lang="en-US" dirty="0" err="1" smtClean="0">
                <a:latin typeface="Arial Black" panose="020B0A04020102020204" pitchFamily="34" charset="0"/>
              </a:rPr>
              <a:t>ra</a:t>
            </a:r>
            <a:r>
              <a:rPr lang="sr-Latn-RS" dirty="0" smtClean="0">
                <a:latin typeface="Arial Black" panose="020B0A04020102020204" pitchFamily="34" charset="0"/>
              </a:rPr>
              <a:t>čuna u odnosu na neku osu.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699000" y="3580769"/>
            <a:ext cx="4216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>
                <a:latin typeface="Arial Black" panose="020B0A04020102020204" pitchFamily="34" charset="0"/>
              </a:rPr>
              <a:t>Isto telo ima različite momente inercije u odnosu na različite ose.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699000" y="4904202"/>
            <a:ext cx="421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>
                <a:latin typeface="Arial Black" panose="020B0A04020102020204" pitchFamily="34" charset="0"/>
              </a:rPr>
              <a:t>Koji delovi tela najviše doprinose momentu inercije?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4699000" y="5950635"/>
            <a:ext cx="421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dirty="0" smtClean="0">
                <a:latin typeface="Arial Black" panose="020B0A04020102020204" pitchFamily="34" charset="0"/>
              </a:rPr>
              <a:t>U odnosu na koju osu telo ima veći moment inercije?</a:t>
            </a:r>
            <a:endParaRPr lang="en-US" sz="1200" dirty="0">
              <a:latin typeface="Arial Black" panose="020B0A04020102020204" pitchFamily="34" charset="0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2261075" y="6159975"/>
            <a:ext cx="251460" cy="25146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5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mph" presetSubtype="0" repeatCount="10000" fill="remove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8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50" autoRev="1" fill="remove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64" grpId="0"/>
      <p:bldP spid="65" grpId="0"/>
      <p:bldP spid="66" grpId="0"/>
      <p:bldP spid="68" grpId="0" animBg="1"/>
      <p:bldP spid="6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pri rotaciji tela</a:t>
            </a:r>
          </a:p>
          <a:p>
            <a:pPr algn="ctr"/>
            <a:r>
              <a:rPr lang="sr-Latn-RS" sz="2400" b="1" dirty="0" smtClean="0">
                <a:latin typeface="Arial Black" panose="020B0A04020102020204" pitchFamily="34" charset="0"/>
              </a:rPr>
              <a:t>prsten</a:t>
            </a:r>
            <a:endParaRPr lang="en-US" sz="2400" b="1" dirty="0" smtClean="0">
              <a:latin typeface="Arial Black" panose="020B0A04020102020204" pitchFamily="34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2603500" y="2132330"/>
            <a:ext cx="4419600" cy="44196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4236720" y="3821430"/>
            <a:ext cx="1627777" cy="1143000"/>
            <a:chOff x="4236720" y="3821430"/>
            <a:chExt cx="1627777" cy="1143000"/>
          </a:xfrm>
        </p:grpSpPr>
        <p:sp>
          <p:nvSpPr>
            <p:cNvPr id="4" name="Oval 3"/>
            <p:cNvSpPr/>
            <p:nvPr/>
          </p:nvSpPr>
          <p:spPr>
            <a:xfrm>
              <a:off x="4706913" y="4237348"/>
              <a:ext cx="228600" cy="2286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Arc 9"/>
            <p:cNvSpPr/>
            <p:nvPr/>
          </p:nvSpPr>
          <p:spPr>
            <a:xfrm>
              <a:off x="4236720" y="3821430"/>
              <a:ext cx="1104900" cy="1143000"/>
            </a:xfrm>
            <a:prstGeom prst="arc">
              <a:avLst>
                <a:gd name="adj1" fmla="val 7460766"/>
                <a:gd name="adj2" fmla="val 0"/>
              </a:avLst>
            </a:prstGeom>
            <a:ln w="254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/>
                <p:cNvSpPr txBox="1"/>
                <p:nvPr/>
              </p:nvSpPr>
              <p:spPr>
                <a:xfrm>
                  <a:off x="5311140" y="3950970"/>
                  <a:ext cx="55335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11140" y="3950970"/>
                  <a:ext cx="553357" cy="52322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4491990" y="1587700"/>
            <a:ext cx="2625596" cy="564712"/>
            <a:chOff x="4491990" y="1587700"/>
            <a:chExt cx="2625596" cy="56471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5588000" y="1783080"/>
                  <a:ext cx="15295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𝒅𝒎</m:t>
                        </m:r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𝝆</m:t>
                        </m:r>
                        <m:r>
                          <a:rPr lang="en-US" b="1" i="1" smtClean="0">
                            <a:latin typeface="Cambria Math"/>
                          </a:rPr>
                          <m:t>𝑹𝒅</m:t>
                        </m:r>
                        <m:r>
                          <a:rPr lang="en-US" b="1" i="1" smtClean="0">
                            <a:latin typeface="Cambria Math"/>
                          </a:rPr>
                          <m:t>𝝋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8000" y="1783080"/>
                  <a:ext cx="1529586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Freeform 22"/>
            <p:cNvSpPr/>
            <p:nvPr/>
          </p:nvSpPr>
          <p:spPr>
            <a:xfrm>
              <a:off x="4491990" y="1587700"/>
              <a:ext cx="1405890" cy="538280"/>
            </a:xfrm>
            <a:custGeom>
              <a:avLst/>
              <a:gdLst>
                <a:gd name="connsiteX0" fmla="*/ 0 w 1405890"/>
                <a:gd name="connsiteY0" fmla="*/ 538280 h 538280"/>
                <a:gd name="connsiteX1" fmla="*/ 240030 w 1405890"/>
                <a:gd name="connsiteY1" fmla="*/ 161090 h 538280"/>
                <a:gd name="connsiteX2" fmla="*/ 1051560 w 1405890"/>
                <a:gd name="connsiteY2" fmla="*/ 1070 h 538280"/>
                <a:gd name="connsiteX3" fmla="*/ 1405890 w 1405890"/>
                <a:gd name="connsiteY3" fmla="*/ 229670 h 538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5890" h="538280">
                  <a:moveTo>
                    <a:pt x="0" y="538280"/>
                  </a:moveTo>
                  <a:cubicBezTo>
                    <a:pt x="32385" y="394452"/>
                    <a:pt x="64770" y="250625"/>
                    <a:pt x="240030" y="161090"/>
                  </a:cubicBezTo>
                  <a:cubicBezTo>
                    <a:pt x="415290" y="71555"/>
                    <a:pt x="857250" y="-10360"/>
                    <a:pt x="1051560" y="1070"/>
                  </a:cubicBezTo>
                  <a:cubicBezTo>
                    <a:pt x="1245870" y="12500"/>
                    <a:pt x="1405890" y="229670"/>
                    <a:pt x="1405890" y="22967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334177" y="2130744"/>
            <a:ext cx="491823" cy="2224086"/>
            <a:chOff x="4334177" y="2130744"/>
            <a:chExt cx="491823" cy="2224086"/>
          </a:xfrm>
        </p:grpSpPr>
        <p:cxnSp>
          <p:nvCxnSpPr>
            <p:cNvPr id="13" name="Straight Connector 12"/>
            <p:cNvCxnSpPr/>
            <p:nvPr/>
          </p:nvCxnSpPr>
          <p:spPr>
            <a:xfrm flipH="1" flipV="1">
              <a:off x="4347214" y="2160270"/>
              <a:ext cx="472438" cy="2194560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4659313" y="2130744"/>
              <a:ext cx="166687" cy="2224086"/>
            </a:xfrm>
            <a:prstGeom prst="line">
              <a:avLst/>
            </a:prstGeom>
            <a:ln w="1905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reeform 20"/>
            <p:cNvSpPr/>
            <p:nvPr/>
          </p:nvSpPr>
          <p:spPr>
            <a:xfrm>
              <a:off x="4355306" y="2137886"/>
              <a:ext cx="304800" cy="42863"/>
            </a:xfrm>
            <a:custGeom>
              <a:avLst/>
              <a:gdLst>
                <a:gd name="connsiteX0" fmla="*/ 304800 w 304800"/>
                <a:gd name="connsiteY0" fmla="*/ 0 h 42863"/>
                <a:gd name="connsiteX1" fmla="*/ 140494 w 304800"/>
                <a:gd name="connsiteY1" fmla="*/ 14288 h 42863"/>
                <a:gd name="connsiteX2" fmla="*/ 0 w 304800"/>
                <a:gd name="connsiteY2" fmla="*/ 42863 h 428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4800" h="42863">
                  <a:moveTo>
                    <a:pt x="304800" y="0"/>
                  </a:moveTo>
                  <a:cubicBezTo>
                    <a:pt x="248047" y="3572"/>
                    <a:pt x="191294" y="7144"/>
                    <a:pt x="140494" y="14288"/>
                  </a:cubicBezTo>
                  <a:cubicBezTo>
                    <a:pt x="89694" y="21432"/>
                    <a:pt x="44847" y="32147"/>
                    <a:pt x="0" y="42863"/>
                  </a:cubicBezTo>
                </a:path>
              </a:pathLst>
            </a:custGeom>
            <a:noFill/>
            <a:ln w="635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4" name="Rectangle 23"/>
                <p:cNvSpPr/>
                <p:nvPr/>
              </p:nvSpPr>
              <p:spPr>
                <a:xfrm>
                  <a:off x="4334177" y="2344221"/>
                  <a:ext cx="43633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1" i="1">
                            <a:latin typeface="Cambria Math"/>
                          </a:rPr>
                          <m:t>𝒅</m:t>
                        </m:r>
                        <m:r>
                          <a:rPr lang="en-US" sz="1200" b="1" i="1">
                            <a:latin typeface="Cambria Math"/>
                          </a:rPr>
                          <m:t>𝝋</m:t>
                        </m:r>
                      </m:oMath>
                    </m:oMathPara>
                  </a14:m>
                  <a:endParaRPr lang="en-US" sz="1200" b="1" dirty="0"/>
                </a:p>
              </p:txBody>
            </p:sp>
          </mc:Choice>
          <mc:Fallback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4177" y="2344221"/>
                  <a:ext cx="436338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7052465" y="2616200"/>
                <a:ext cx="1853200" cy="595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𝑰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r>
                        <a:rPr lang="en-US" sz="32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2465" y="2616200"/>
                <a:ext cx="1853200" cy="5959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742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pri rotaciji tela</a:t>
            </a:r>
          </a:p>
          <a:p>
            <a:pPr algn="ctr"/>
            <a:r>
              <a:rPr lang="sr-Latn-RS" sz="2400" b="1" dirty="0" smtClean="0">
                <a:latin typeface="Arial Black" panose="020B0A04020102020204" pitchFamily="34" charset="0"/>
              </a:rPr>
              <a:t>lopta</a:t>
            </a:r>
            <a:endParaRPr lang="en-US" sz="2400" b="1" dirty="0" smtClean="0">
              <a:latin typeface="Arial Black" panose="020B0A04020102020204" pitchFamily="34" charset="0"/>
            </a:endParaRPr>
          </a:p>
        </p:txBody>
      </p:sp>
      <p:pic>
        <p:nvPicPr>
          <p:cNvPr id="4" name="Picture 2" descr="D:\NASTAVA\02. Uvod u teorijsku mehaniku\2017-2018\Prezentacije\slike\element sfer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7" y="969169"/>
            <a:ext cx="7605713" cy="552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775960" y="5303520"/>
                <a:ext cx="56297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r>
                        <a:rPr lang="en-US" b="1" i="1" smtClean="0">
                          <a:latin typeface="Cambria Math"/>
                        </a:rPr>
                        <m:t>𝝓</m:t>
                      </m:r>
                    </m:oMath>
                  </m:oMathPara>
                </a14:m>
                <a:endParaRPr lang="en-US" b="1" i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5960" y="5303520"/>
                <a:ext cx="56297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273040" y="3863340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𝒓</m:t>
                      </m:r>
                    </m:oMath>
                  </m:oMathPara>
                </a14:m>
                <a:endParaRPr lang="en-US" b="1" i="1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3863340"/>
                <a:ext cx="36099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38475" y="3894771"/>
                <a:ext cx="9092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n-US" b="1" i="1" smtClean="0">
                              <a:latin typeface="Cambria Math"/>
                            </a:rPr>
                            <m:t>𝜽</m:t>
                          </m:r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475" y="3894771"/>
                <a:ext cx="90922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654800" y="4318000"/>
                <a:ext cx="70564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𝒓</m:t>
                      </m:r>
                      <m:r>
                        <a:rPr lang="en-US" b="1" i="1" smtClean="0">
                          <a:latin typeface="Cambria Math"/>
                        </a:rPr>
                        <m:t> </m:t>
                      </m:r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r>
                        <a:rPr lang="en-US" b="1" i="1" smtClean="0"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4800" y="4318000"/>
                <a:ext cx="705641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36920" y="1668780"/>
                <a:ext cx="12859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n-US" b="1" i="1" smtClean="0">
                              <a:latin typeface="Cambria Math"/>
                            </a:rPr>
                            <m:t>𝜽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𝒅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𝝓</m:t>
                          </m:r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6920" y="1668780"/>
                <a:ext cx="1285928" cy="369332"/>
              </a:xfrm>
              <a:prstGeom prst="rect">
                <a:avLst/>
              </a:prstGeom>
              <a:blipFill rotWithShape="1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5554980" y="4191000"/>
            <a:ext cx="205740" cy="274320"/>
          </a:xfrm>
          <a:custGeom>
            <a:avLst/>
            <a:gdLst>
              <a:gd name="connsiteX0" fmla="*/ 0 w 205740"/>
              <a:gd name="connsiteY0" fmla="*/ 0 h 274320"/>
              <a:gd name="connsiteX1" fmla="*/ 106680 w 205740"/>
              <a:gd name="connsiteY1" fmla="*/ 99060 h 274320"/>
              <a:gd name="connsiteX2" fmla="*/ 205740 w 205740"/>
              <a:gd name="connsiteY2" fmla="*/ 27432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740" h="274320">
                <a:moveTo>
                  <a:pt x="0" y="0"/>
                </a:moveTo>
                <a:cubicBezTo>
                  <a:pt x="36195" y="26670"/>
                  <a:pt x="72390" y="53340"/>
                  <a:pt x="106680" y="99060"/>
                </a:cubicBezTo>
                <a:cubicBezTo>
                  <a:pt x="140970" y="144780"/>
                  <a:pt x="173355" y="209550"/>
                  <a:pt x="205740" y="274320"/>
                </a:cubicBezTo>
              </a:path>
            </a:pathLst>
          </a:custGeom>
          <a:noFill/>
          <a:ln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257800" y="4259580"/>
                <a:ext cx="5309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r>
                        <a:rPr lang="en-US" b="1" i="1" smtClean="0">
                          <a:latin typeface="Cambria Math"/>
                        </a:rPr>
                        <m:t>𝜽</m:t>
                      </m:r>
                    </m:oMath>
                  </m:oMathPara>
                </a14:m>
                <a:endParaRPr lang="en-US" b="1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259580"/>
                <a:ext cx="530915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3771900" y="3649980"/>
            <a:ext cx="1598197" cy="419100"/>
          </a:xfrm>
          <a:custGeom>
            <a:avLst/>
            <a:gdLst>
              <a:gd name="connsiteX0" fmla="*/ 1569720 w 1598197"/>
              <a:gd name="connsiteY0" fmla="*/ 0 h 419100"/>
              <a:gd name="connsiteX1" fmla="*/ 1386840 w 1598197"/>
              <a:gd name="connsiteY1" fmla="*/ 213360 h 419100"/>
              <a:gd name="connsiteX2" fmla="*/ 0 w 1598197"/>
              <a:gd name="connsiteY2" fmla="*/ 419100 h 419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8197" h="419100">
                <a:moveTo>
                  <a:pt x="1569720" y="0"/>
                </a:moveTo>
                <a:cubicBezTo>
                  <a:pt x="1609090" y="71755"/>
                  <a:pt x="1648460" y="143510"/>
                  <a:pt x="1386840" y="213360"/>
                </a:cubicBezTo>
                <a:cubicBezTo>
                  <a:pt x="1125220" y="283210"/>
                  <a:pt x="562610" y="351155"/>
                  <a:pt x="0" y="4191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644585" y="2057400"/>
            <a:ext cx="740975" cy="1737360"/>
          </a:xfrm>
          <a:custGeom>
            <a:avLst/>
            <a:gdLst>
              <a:gd name="connsiteX0" fmla="*/ 299015 w 740975"/>
              <a:gd name="connsiteY0" fmla="*/ 1737360 h 1737360"/>
              <a:gd name="connsiteX1" fmla="*/ 17075 w 740975"/>
              <a:gd name="connsiteY1" fmla="*/ 952500 h 1737360"/>
              <a:gd name="connsiteX2" fmla="*/ 740975 w 740975"/>
              <a:gd name="connsiteY2" fmla="*/ 0 h 1737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0975" h="1737360">
                <a:moveTo>
                  <a:pt x="299015" y="1737360"/>
                </a:moveTo>
                <a:cubicBezTo>
                  <a:pt x="121215" y="1489710"/>
                  <a:pt x="-56585" y="1242060"/>
                  <a:pt x="17075" y="952500"/>
                </a:cubicBezTo>
                <a:cubicBezTo>
                  <a:pt x="90735" y="662940"/>
                  <a:pt x="415855" y="331470"/>
                  <a:pt x="740975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804837" y="4015740"/>
            <a:ext cx="933784" cy="714229"/>
          </a:xfrm>
          <a:custGeom>
            <a:avLst/>
            <a:gdLst>
              <a:gd name="connsiteX0" fmla="*/ 62959 w 1068799"/>
              <a:gd name="connsiteY0" fmla="*/ 0 h 709091"/>
              <a:gd name="connsiteX1" fmla="*/ 108679 w 1068799"/>
              <a:gd name="connsiteY1" fmla="*/ 685800 h 709091"/>
              <a:gd name="connsiteX2" fmla="*/ 1068799 w 1068799"/>
              <a:gd name="connsiteY2" fmla="*/ 548640 h 709091"/>
              <a:gd name="connsiteX0" fmla="*/ 54944 w 933784"/>
              <a:gd name="connsiteY0" fmla="*/ 0 h 714229"/>
              <a:gd name="connsiteX1" fmla="*/ 100664 w 933784"/>
              <a:gd name="connsiteY1" fmla="*/ 685800 h 714229"/>
              <a:gd name="connsiteX2" fmla="*/ 933784 w 933784"/>
              <a:gd name="connsiteY2" fmla="*/ 580390 h 714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3784" h="714229">
                <a:moveTo>
                  <a:pt x="54944" y="0"/>
                </a:moveTo>
                <a:cubicBezTo>
                  <a:pt x="-6016" y="297180"/>
                  <a:pt x="-45809" y="589068"/>
                  <a:pt x="100664" y="685800"/>
                </a:cubicBezTo>
                <a:cubicBezTo>
                  <a:pt x="247137" y="782532"/>
                  <a:pt x="768684" y="603250"/>
                  <a:pt x="933784" y="58039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5965825" y="3153410"/>
            <a:ext cx="1766741" cy="1131995"/>
            <a:chOff x="5965825" y="3153410"/>
            <a:chExt cx="1766741" cy="1131995"/>
          </a:xfrm>
        </p:grpSpPr>
        <p:grpSp>
          <p:nvGrpSpPr>
            <p:cNvPr id="18" name="Group 17"/>
            <p:cNvGrpSpPr/>
            <p:nvPr/>
          </p:nvGrpSpPr>
          <p:grpSpPr>
            <a:xfrm>
              <a:off x="6127750" y="3153410"/>
              <a:ext cx="1604816" cy="1131995"/>
              <a:chOff x="6127750" y="3153410"/>
              <a:chExt cx="1604816" cy="113199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7222490" y="3153410"/>
                    <a:ext cx="51007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/>
                            </a:rPr>
                            <m:t>𝒅𝒓</m:t>
                          </m:r>
                        </m:oMath>
                      </m:oMathPara>
                    </a14:m>
                    <a:endParaRPr lang="en-US" b="1" i="1" dirty="0"/>
                  </a:p>
                </p:txBody>
              </p:sp>
            </mc:Choice>
            <mc:Fallback xmlns="">
              <p:sp>
                <p:nvSpPr>
                  <p:cNvPr id="41" name="TextBox 4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222490" y="3153410"/>
                    <a:ext cx="510076" cy="369332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7" name="Freeform 16"/>
              <p:cNvSpPr/>
              <p:nvPr/>
            </p:nvSpPr>
            <p:spPr>
              <a:xfrm>
                <a:off x="6127750" y="3549650"/>
                <a:ext cx="1308100" cy="735755"/>
              </a:xfrm>
              <a:custGeom>
                <a:avLst/>
                <a:gdLst>
                  <a:gd name="connsiteX0" fmla="*/ 0 w 1308100"/>
                  <a:gd name="connsiteY0" fmla="*/ 577850 h 735755"/>
                  <a:gd name="connsiteX1" fmla="*/ 806450 w 1308100"/>
                  <a:gd name="connsiteY1" fmla="*/ 698500 h 735755"/>
                  <a:gd name="connsiteX2" fmla="*/ 1308100 w 1308100"/>
                  <a:gd name="connsiteY2" fmla="*/ 0 h 735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08100" h="735755">
                    <a:moveTo>
                      <a:pt x="0" y="577850"/>
                    </a:moveTo>
                    <a:cubicBezTo>
                      <a:pt x="294216" y="686329"/>
                      <a:pt x="588433" y="794808"/>
                      <a:pt x="806450" y="698500"/>
                    </a:cubicBezTo>
                    <a:cubicBezTo>
                      <a:pt x="1024467" y="602192"/>
                      <a:pt x="1166283" y="301096"/>
                      <a:pt x="1308100" y="0"/>
                    </a:cubicBez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 flipV="1">
              <a:off x="5965825" y="4083050"/>
              <a:ext cx="203200" cy="17462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Straight Connector 32"/>
          <p:cNvCxnSpPr/>
          <p:nvPr/>
        </p:nvCxnSpPr>
        <p:spPr>
          <a:xfrm>
            <a:off x="5778500" y="3832225"/>
            <a:ext cx="190500" cy="4191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783232" y="4288135"/>
            <a:ext cx="3273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294282" y="1656060"/>
            <a:ext cx="3273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5766596" y="3790950"/>
            <a:ext cx="488948" cy="3175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-96594" y="4491747"/>
                <a:ext cx="323139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𝑑𝑉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𝑑𝑟</m:t>
                      </m:r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  <m:r>
                        <a:rPr lang="en-US" sz="2400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𝜃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𝜙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6594" y="4491747"/>
                <a:ext cx="3231397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-96594" y="4840963"/>
                <a:ext cx="164820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𝑑𝑚</m:t>
                      </m:r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𝜌</m:t>
                      </m:r>
                      <m:r>
                        <a:rPr lang="en-US" sz="2400" b="0" i="1" smtClean="0">
                          <a:latin typeface="Cambria Math"/>
                        </a:rPr>
                        <m:t>𝑑𝑉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6594" y="4840963"/>
                <a:ext cx="1648208" cy="461665"/>
              </a:xfrm>
              <a:prstGeom prst="rect">
                <a:avLst/>
              </a:prstGeom>
              <a:blipFill rotWithShape="1">
                <a:blip r:embed="rId1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4341590" y="1659732"/>
            <a:ext cx="1342781" cy="932404"/>
            <a:chOff x="4341590" y="1659732"/>
            <a:chExt cx="1342781" cy="932404"/>
          </a:xfrm>
        </p:grpSpPr>
        <p:sp>
          <p:nvSpPr>
            <p:cNvPr id="53" name="Freeform 52"/>
            <p:cNvSpPr/>
            <p:nvPr/>
          </p:nvSpPr>
          <p:spPr>
            <a:xfrm>
              <a:off x="4341590" y="2207068"/>
              <a:ext cx="1226800" cy="385068"/>
            </a:xfrm>
            <a:custGeom>
              <a:avLst/>
              <a:gdLst>
                <a:gd name="connsiteX0" fmla="*/ 65070 w 1250903"/>
                <a:gd name="connsiteY0" fmla="*/ 0 h 314036"/>
                <a:gd name="connsiteX1" fmla="*/ 415 w 1250903"/>
                <a:gd name="connsiteY1" fmla="*/ 120072 h 314036"/>
                <a:gd name="connsiteX2" fmla="*/ 92779 w 1250903"/>
                <a:gd name="connsiteY2" fmla="*/ 267854 h 314036"/>
                <a:gd name="connsiteX3" fmla="*/ 286742 w 1250903"/>
                <a:gd name="connsiteY3" fmla="*/ 314036 h 314036"/>
                <a:gd name="connsiteX4" fmla="*/ 887106 w 1250903"/>
                <a:gd name="connsiteY4" fmla="*/ 314036 h 314036"/>
                <a:gd name="connsiteX5" fmla="*/ 1210379 w 1250903"/>
                <a:gd name="connsiteY5" fmla="*/ 267854 h 314036"/>
                <a:gd name="connsiteX6" fmla="*/ 1238088 w 1250903"/>
                <a:gd name="connsiteY6" fmla="*/ 73891 h 314036"/>
                <a:gd name="connsiteX7" fmla="*/ 1136488 w 1250903"/>
                <a:gd name="connsiteY7" fmla="*/ 18472 h 314036"/>
                <a:gd name="connsiteX0" fmla="*/ 65070 w 1238642"/>
                <a:gd name="connsiteY0" fmla="*/ 0 h 320263"/>
                <a:gd name="connsiteX1" fmla="*/ 415 w 1238642"/>
                <a:gd name="connsiteY1" fmla="*/ 120072 h 320263"/>
                <a:gd name="connsiteX2" fmla="*/ 92779 w 1238642"/>
                <a:gd name="connsiteY2" fmla="*/ 267854 h 320263"/>
                <a:gd name="connsiteX3" fmla="*/ 286742 w 1238642"/>
                <a:gd name="connsiteY3" fmla="*/ 314036 h 320263"/>
                <a:gd name="connsiteX4" fmla="*/ 887106 w 1238642"/>
                <a:gd name="connsiteY4" fmla="*/ 314036 h 320263"/>
                <a:gd name="connsiteX5" fmla="*/ 1162754 w 1238642"/>
                <a:gd name="connsiteY5" fmla="*/ 260710 h 320263"/>
                <a:gd name="connsiteX6" fmla="*/ 1238088 w 1238642"/>
                <a:gd name="connsiteY6" fmla="*/ 73891 h 320263"/>
                <a:gd name="connsiteX7" fmla="*/ 1136488 w 1238642"/>
                <a:gd name="connsiteY7" fmla="*/ 18472 h 320263"/>
                <a:gd name="connsiteX0" fmla="*/ 65070 w 1238871"/>
                <a:gd name="connsiteY0" fmla="*/ 0 h 331271"/>
                <a:gd name="connsiteX1" fmla="*/ 415 w 1238871"/>
                <a:gd name="connsiteY1" fmla="*/ 120072 h 331271"/>
                <a:gd name="connsiteX2" fmla="*/ 92779 w 1238871"/>
                <a:gd name="connsiteY2" fmla="*/ 267854 h 331271"/>
                <a:gd name="connsiteX3" fmla="*/ 286742 w 1238871"/>
                <a:gd name="connsiteY3" fmla="*/ 314036 h 331271"/>
                <a:gd name="connsiteX4" fmla="*/ 834719 w 1238871"/>
                <a:gd name="connsiteY4" fmla="*/ 328323 h 331271"/>
                <a:gd name="connsiteX5" fmla="*/ 1162754 w 1238871"/>
                <a:gd name="connsiteY5" fmla="*/ 260710 h 331271"/>
                <a:gd name="connsiteX6" fmla="*/ 1238088 w 1238871"/>
                <a:gd name="connsiteY6" fmla="*/ 73891 h 331271"/>
                <a:gd name="connsiteX7" fmla="*/ 1136488 w 1238871"/>
                <a:gd name="connsiteY7" fmla="*/ 18472 h 331271"/>
                <a:gd name="connsiteX0" fmla="*/ 65070 w 1243418"/>
                <a:gd name="connsiteY0" fmla="*/ 17247 h 348518"/>
                <a:gd name="connsiteX1" fmla="*/ 415 w 1243418"/>
                <a:gd name="connsiteY1" fmla="*/ 137319 h 348518"/>
                <a:gd name="connsiteX2" fmla="*/ 92779 w 1243418"/>
                <a:gd name="connsiteY2" fmla="*/ 285101 h 348518"/>
                <a:gd name="connsiteX3" fmla="*/ 286742 w 1243418"/>
                <a:gd name="connsiteY3" fmla="*/ 331283 h 348518"/>
                <a:gd name="connsiteX4" fmla="*/ 834719 w 1243418"/>
                <a:gd name="connsiteY4" fmla="*/ 345570 h 348518"/>
                <a:gd name="connsiteX5" fmla="*/ 1162754 w 1243418"/>
                <a:gd name="connsiteY5" fmla="*/ 277957 h 348518"/>
                <a:gd name="connsiteX6" fmla="*/ 1238088 w 1243418"/>
                <a:gd name="connsiteY6" fmla="*/ 91138 h 348518"/>
                <a:gd name="connsiteX7" fmla="*/ 1057907 w 1243418"/>
                <a:gd name="connsiteY7" fmla="*/ 0 h 348518"/>
                <a:gd name="connsiteX0" fmla="*/ 65070 w 1234898"/>
                <a:gd name="connsiteY0" fmla="*/ 17247 h 348518"/>
                <a:gd name="connsiteX1" fmla="*/ 415 w 1234898"/>
                <a:gd name="connsiteY1" fmla="*/ 137319 h 348518"/>
                <a:gd name="connsiteX2" fmla="*/ 92779 w 1234898"/>
                <a:gd name="connsiteY2" fmla="*/ 285101 h 348518"/>
                <a:gd name="connsiteX3" fmla="*/ 286742 w 1234898"/>
                <a:gd name="connsiteY3" fmla="*/ 331283 h 348518"/>
                <a:gd name="connsiteX4" fmla="*/ 834719 w 1234898"/>
                <a:gd name="connsiteY4" fmla="*/ 345570 h 348518"/>
                <a:gd name="connsiteX5" fmla="*/ 1162754 w 1234898"/>
                <a:gd name="connsiteY5" fmla="*/ 277957 h 348518"/>
                <a:gd name="connsiteX6" fmla="*/ 1228563 w 1234898"/>
                <a:gd name="connsiteY6" fmla="*/ 107807 h 348518"/>
                <a:gd name="connsiteX7" fmla="*/ 1057907 w 1234898"/>
                <a:gd name="connsiteY7" fmla="*/ 0 h 348518"/>
                <a:gd name="connsiteX0" fmla="*/ 186133 w 1236898"/>
                <a:gd name="connsiteY0" fmla="*/ 5340 h 348518"/>
                <a:gd name="connsiteX1" fmla="*/ 2415 w 1236898"/>
                <a:gd name="connsiteY1" fmla="*/ 137319 h 348518"/>
                <a:gd name="connsiteX2" fmla="*/ 94779 w 1236898"/>
                <a:gd name="connsiteY2" fmla="*/ 285101 h 348518"/>
                <a:gd name="connsiteX3" fmla="*/ 288742 w 1236898"/>
                <a:gd name="connsiteY3" fmla="*/ 331283 h 348518"/>
                <a:gd name="connsiteX4" fmla="*/ 836719 w 1236898"/>
                <a:gd name="connsiteY4" fmla="*/ 345570 h 348518"/>
                <a:gd name="connsiteX5" fmla="*/ 1164754 w 1236898"/>
                <a:gd name="connsiteY5" fmla="*/ 277957 h 348518"/>
                <a:gd name="connsiteX6" fmla="*/ 1230563 w 1236898"/>
                <a:gd name="connsiteY6" fmla="*/ 107807 h 348518"/>
                <a:gd name="connsiteX7" fmla="*/ 1059907 w 1236898"/>
                <a:gd name="connsiteY7" fmla="*/ 0 h 348518"/>
                <a:gd name="connsiteX0" fmla="*/ 186133 w 1236898"/>
                <a:gd name="connsiteY0" fmla="*/ 5340 h 348518"/>
                <a:gd name="connsiteX1" fmla="*/ 2415 w 1236898"/>
                <a:gd name="connsiteY1" fmla="*/ 96838 h 348518"/>
                <a:gd name="connsiteX2" fmla="*/ 94779 w 1236898"/>
                <a:gd name="connsiteY2" fmla="*/ 285101 h 348518"/>
                <a:gd name="connsiteX3" fmla="*/ 288742 w 1236898"/>
                <a:gd name="connsiteY3" fmla="*/ 331283 h 348518"/>
                <a:gd name="connsiteX4" fmla="*/ 836719 w 1236898"/>
                <a:gd name="connsiteY4" fmla="*/ 345570 h 348518"/>
                <a:gd name="connsiteX5" fmla="*/ 1164754 w 1236898"/>
                <a:gd name="connsiteY5" fmla="*/ 277957 h 348518"/>
                <a:gd name="connsiteX6" fmla="*/ 1230563 w 1236898"/>
                <a:gd name="connsiteY6" fmla="*/ 107807 h 348518"/>
                <a:gd name="connsiteX7" fmla="*/ 1059907 w 1236898"/>
                <a:gd name="connsiteY7" fmla="*/ 0 h 348518"/>
                <a:gd name="connsiteX0" fmla="*/ 186133 w 1236898"/>
                <a:gd name="connsiteY0" fmla="*/ 5340 h 348518"/>
                <a:gd name="connsiteX1" fmla="*/ 2415 w 1236898"/>
                <a:gd name="connsiteY1" fmla="*/ 96838 h 348518"/>
                <a:gd name="connsiteX2" fmla="*/ 94779 w 1236898"/>
                <a:gd name="connsiteY2" fmla="*/ 285101 h 348518"/>
                <a:gd name="connsiteX3" fmla="*/ 288742 w 1236898"/>
                <a:gd name="connsiteY3" fmla="*/ 331283 h 348518"/>
                <a:gd name="connsiteX4" fmla="*/ 836719 w 1236898"/>
                <a:gd name="connsiteY4" fmla="*/ 345570 h 348518"/>
                <a:gd name="connsiteX5" fmla="*/ 1164754 w 1236898"/>
                <a:gd name="connsiteY5" fmla="*/ 277957 h 348518"/>
                <a:gd name="connsiteX6" fmla="*/ 1230563 w 1236898"/>
                <a:gd name="connsiteY6" fmla="*/ 107807 h 348518"/>
                <a:gd name="connsiteX7" fmla="*/ 1059907 w 1236898"/>
                <a:gd name="connsiteY7" fmla="*/ 0 h 348518"/>
                <a:gd name="connsiteX0" fmla="*/ 174603 w 1225368"/>
                <a:gd name="connsiteY0" fmla="*/ 5340 h 348518"/>
                <a:gd name="connsiteX1" fmla="*/ 2791 w 1225368"/>
                <a:gd name="connsiteY1" fmla="*/ 120650 h 348518"/>
                <a:gd name="connsiteX2" fmla="*/ 83249 w 1225368"/>
                <a:gd name="connsiteY2" fmla="*/ 285101 h 348518"/>
                <a:gd name="connsiteX3" fmla="*/ 277212 w 1225368"/>
                <a:gd name="connsiteY3" fmla="*/ 331283 h 348518"/>
                <a:gd name="connsiteX4" fmla="*/ 825189 w 1225368"/>
                <a:gd name="connsiteY4" fmla="*/ 345570 h 348518"/>
                <a:gd name="connsiteX5" fmla="*/ 1153224 w 1225368"/>
                <a:gd name="connsiteY5" fmla="*/ 277957 h 348518"/>
                <a:gd name="connsiteX6" fmla="*/ 1219033 w 1225368"/>
                <a:gd name="connsiteY6" fmla="*/ 107807 h 348518"/>
                <a:gd name="connsiteX7" fmla="*/ 1048377 w 1225368"/>
                <a:gd name="connsiteY7" fmla="*/ 0 h 348518"/>
                <a:gd name="connsiteX0" fmla="*/ 174774 w 1225539"/>
                <a:gd name="connsiteY0" fmla="*/ 5340 h 356493"/>
                <a:gd name="connsiteX1" fmla="*/ 2962 w 1225539"/>
                <a:gd name="connsiteY1" fmla="*/ 120650 h 356493"/>
                <a:gd name="connsiteX2" fmla="*/ 83420 w 1225539"/>
                <a:gd name="connsiteY2" fmla="*/ 285101 h 356493"/>
                <a:gd name="connsiteX3" fmla="*/ 301196 w 1225539"/>
                <a:gd name="connsiteY3" fmla="*/ 350333 h 356493"/>
                <a:gd name="connsiteX4" fmla="*/ 825360 w 1225539"/>
                <a:gd name="connsiteY4" fmla="*/ 345570 h 356493"/>
                <a:gd name="connsiteX5" fmla="*/ 1153395 w 1225539"/>
                <a:gd name="connsiteY5" fmla="*/ 277957 h 356493"/>
                <a:gd name="connsiteX6" fmla="*/ 1219204 w 1225539"/>
                <a:gd name="connsiteY6" fmla="*/ 107807 h 356493"/>
                <a:gd name="connsiteX7" fmla="*/ 1048548 w 1225539"/>
                <a:gd name="connsiteY7" fmla="*/ 0 h 356493"/>
                <a:gd name="connsiteX0" fmla="*/ 174774 w 1235884"/>
                <a:gd name="connsiteY0" fmla="*/ 33915 h 385068"/>
                <a:gd name="connsiteX1" fmla="*/ 2962 w 1235884"/>
                <a:gd name="connsiteY1" fmla="*/ 149225 h 385068"/>
                <a:gd name="connsiteX2" fmla="*/ 83420 w 1235884"/>
                <a:gd name="connsiteY2" fmla="*/ 313676 h 385068"/>
                <a:gd name="connsiteX3" fmla="*/ 301196 w 1235884"/>
                <a:gd name="connsiteY3" fmla="*/ 378908 h 385068"/>
                <a:gd name="connsiteX4" fmla="*/ 825360 w 1235884"/>
                <a:gd name="connsiteY4" fmla="*/ 374145 h 385068"/>
                <a:gd name="connsiteX5" fmla="*/ 1153395 w 1235884"/>
                <a:gd name="connsiteY5" fmla="*/ 306532 h 385068"/>
                <a:gd name="connsiteX6" fmla="*/ 1219204 w 1235884"/>
                <a:gd name="connsiteY6" fmla="*/ 136382 h 385068"/>
                <a:gd name="connsiteX7" fmla="*/ 903292 w 1235884"/>
                <a:gd name="connsiteY7" fmla="*/ 0 h 385068"/>
                <a:gd name="connsiteX0" fmla="*/ 165690 w 1226800"/>
                <a:gd name="connsiteY0" fmla="*/ 33915 h 385068"/>
                <a:gd name="connsiteX1" fmla="*/ 3403 w 1226800"/>
                <a:gd name="connsiteY1" fmla="*/ 156369 h 385068"/>
                <a:gd name="connsiteX2" fmla="*/ 74336 w 1226800"/>
                <a:gd name="connsiteY2" fmla="*/ 313676 h 385068"/>
                <a:gd name="connsiteX3" fmla="*/ 292112 w 1226800"/>
                <a:gd name="connsiteY3" fmla="*/ 378908 h 385068"/>
                <a:gd name="connsiteX4" fmla="*/ 816276 w 1226800"/>
                <a:gd name="connsiteY4" fmla="*/ 374145 h 385068"/>
                <a:gd name="connsiteX5" fmla="*/ 1144311 w 1226800"/>
                <a:gd name="connsiteY5" fmla="*/ 306532 h 385068"/>
                <a:gd name="connsiteX6" fmla="*/ 1210120 w 1226800"/>
                <a:gd name="connsiteY6" fmla="*/ 136382 h 385068"/>
                <a:gd name="connsiteX7" fmla="*/ 894208 w 1226800"/>
                <a:gd name="connsiteY7" fmla="*/ 0 h 385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26800" h="385068">
                  <a:moveTo>
                    <a:pt x="165690" y="33915"/>
                  </a:moveTo>
                  <a:cubicBezTo>
                    <a:pt x="104860" y="52580"/>
                    <a:pt x="18629" y="109742"/>
                    <a:pt x="3403" y="156369"/>
                  </a:cubicBezTo>
                  <a:cubicBezTo>
                    <a:pt x="-11823" y="202996"/>
                    <a:pt x="26218" y="276586"/>
                    <a:pt x="74336" y="313676"/>
                  </a:cubicBezTo>
                  <a:cubicBezTo>
                    <a:pt x="122454" y="350766"/>
                    <a:pt x="168455" y="368830"/>
                    <a:pt x="292112" y="378908"/>
                  </a:cubicBezTo>
                  <a:cubicBezTo>
                    <a:pt x="415769" y="388986"/>
                    <a:pt x="674243" y="386208"/>
                    <a:pt x="816276" y="374145"/>
                  </a:cubicBezTo>
                  <a:cubicBezTo>
                    <a:pt x="958309" y="362082"/>
                    <a:pt x="1078670" y="346159"/>
                    <a:pt x="1144311" y="306532"/>
                  </a:cubicBezTo>
                  <a:cubicBezTo>
                    <a:pt x="1209952" y="266905"/>
                    <a:pt x="1251804" y="187470"/>
                    <a:pt x="1210120" y="136382"/>
                  </a:cubicBezTo>
                  <a:cubicBezTo>
                    <a:pt x="1168436" y="85294"/>
                    <a:pt x="938850" y="6928"/>
                    <a:pt x="894208" y="0"/>
                  </a:cubicBezTo>
                </a:path>
              </a:pathLst>
            </a:custGeom>
            <a:noFill/>
            <a:ln w="44450">
              <a:solidFill>
                <a:srgbClr val="FF0000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026819" y="1659732"/>
                  <a:ext cx="65755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600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n-US" sz="3600" b="1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26819" y="1659732"/>
                  <a:ext cx="657552" cy="646331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8" name="Up Arrow 57"/>
          <p:cNvSpPr/>
          <p:nvPr/>
        </p:nvSpPr>
        <p:spPr>
          <a:xfrm rot="4466601">
            <a:off x="6997210" y="2459762"/>
            <a:ext cx="480728" cy="2302988"/>
          </a:xfrm>
          <a:prstGeom prst="upArrow">
            <a:avLst>
              <a:gd name="adj1" fmla="val 34375"/>
              <a:gd name="adj2" fmla="val 115625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619245" y="1993187"/>
            <a:ext cx="66075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?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806483" y="2369712"/>
                <a:ext cx="204998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𝒗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𝒓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/>
                            </a:rPr>
                            <m:t>𝐬𝐢𝐧</m:t>
                          </m:r>
                        </m:fName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𝜽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𝝎</m:t>
                          </m:r>
                        </m:e>
                      </m:func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6483" y="2369712"/>
                <a:ext cx="2049985" cy="461665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-96594" y="5190180"/>
                <a:ext cx="4418004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/>
                        </a:rPr>
                        <m:t>𝑑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𝜌</m:t>
                      </m:r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𝜔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func>
                        <m:func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240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sz="2400" b="0" i="0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400" b="0" i="1" smtClean="0">
                              <a:latin typeface="Cambria Math"/>
                            </a:rPr>
                            <m:t>𝜃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𝑑𝑟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𝜃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𝜙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96594" y="5190180"/>
                <a:ext cx="4418004" cy="78380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0" y="6190107"/>
                <a:ext cx="10295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190107"/>
                <a:ext cx="1029577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-15024" y="5994550"/>
                <a:ext cx="2477665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f>
                        <m:f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2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𝜔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5024" y="5994550"/>
                <a:ext cx="2477665" cy="7861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le 5"/>
          <p:cNvSpPr/>
          <p:nvPr/>
        </p:nvSpPr>
        <p:spPr>
          <a:xfrm>
            <a:off x="1017431" y="5988676"/>
            <a:ext cx="940158" cy="84356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3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"/>
                            </p:stCondLst>
                            <p:childTnLst>
                              <p:par>
                                <p:cTn id="9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43" grpId="0"/>
      <p:bldP spid="43" grpId="1"/>
      <p:bldP spid="44" grpId="0"/>
      <p:bldP spid="44" grpId="1"/>
      <p:bldP spid="11" grpId="0" animBg="1"/>
      <p:bldP spid="11" grpId="1" animBg="1"/>
      <p:bldP spid="13" grpId="0" animBg="1"/>
      <p:bldP spid="13" grpId="1" animBg="1"/>
      <p:bldP spid="15" grpId="0" animBg="1"/>
      <p:bldP spid="15" grpId="1" animBg="1"/>
      <p:bldP spid="34" grpId="0"/>
      <p:bldP spid="34" grpId="1"/>
      <p:bldP spid="34" grpId="2"/>
      <p:bldP spid="57" grpId="0"/>
      <p:bldP spid="57" grpId="1"/>
      <p:bldP spid="57" grpId="2"/>
      <p:bldP spid="52" grpId="0"/>
      <p:bldP spid="64" grpId="0"/>
      <p:bldP spid="58" grpId="0" animBg="1"/>
      <p:bldP spid="73" grpId="0"/>
      <p:bldP spid="73" grpId="1"/>
      <p:bldP spid="2" grpId="0"/>
      <p:bldP spid="3" grpId="0"/>
      <p:bldP spid="35" grpId="1"/>
      <p:bldP spid="35" grpId="2"/>
      <p:bldP spid="37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pri rotaciji tela</a:t>
            </a:r>
          </a:p>
          <a:p>
            <a:pPr algn="ctr"/>
            <a:r>
              <a:rPr lang="en-US" sz="2400" b="1" dirty="0" err="1" smtClean="0">
                <a:latin typeface="Arial Black" panose="020B0A04020102020204" pitchFamily="34" charset="0"/>
              </a:rPr>
              <a:t>Sfera</a:t>
            </a:r>
            <a:endParaRPr lang="en-US" sz="2400" b="1" dirty="0" smtClean="0">
              <a:latin typeface="Arial Black" panose="020B0A04020102020204" pitchFamily="34" charset="0"/>
            </a:endParaRPr>
          </a:p>
        </p:txBody>
      </p:sp>
      <p:pic>
        <p:nvPicPr>
          <p:cNvPr id="2" name="Picture 2" descr="Image result for sphere element surfa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590" y="2049462"/>
            <a:ext cx="4885055" cy="4419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2311400" y="1663700"/>
            <a:ext cx="3333926" cy="1905000"/>
            <a:chOff x="2311400" y="1663700"/>
            <a:chExt cx="3333926" cy="1905000"/>
          </a:xfrm>
        </p:grpSpPr>
        <p:sp>
          <p:nvSpPr>
            <p:cNvPr id="3" name="Freeform 2"/>
            <p:cNvSpPr/>
            <p:nvPr/>
          </p:nvSpPr>
          <p:spPr>
            <a:xfrm>
              <a:off x="3098800" y="2286000"/>
              <a:ext cx="660066" cy="1282700"/>
            </a:xfrm>
            <a:custGeom>
              <a:avLst/>
              <a:gdLst>
                <a:gd name="connsiteX0" fmla="*/ 0 w 660066"/>
                <a:gd name="connsiteY0" fmla="*/ 1282700 h 1282700"/>
                <a:gd name="connsiteX1" fmla="*/ 596900 w 660066"/>
                <a:gd name="connsiteY1" fmla="*/ 876300 h 1282700"/>
                <a:gd name="connsiteX2" fmla="*/ 609600 w 660066"/>
                <a:gd name="connsiteY2" fmla="*/ 508000 h 1282700"/>
                <a:gd name="connsiteX3" fmla="*/ 304800 w 660066"/>
                <a:gd name="connsiteY3" fmla="*/ 0 h 1282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0066" h="1282700">
                  <a:moveTo>
                    <a:pt x="0" y="1282700"/>
                  </a:moveTo>
                  <a:cubicBezTo>
                    <a:pt x="247650" y="1144058"/>
                    <a:pt x="495300" y="1005417"/>
                    <a:pt x="596900" y="876300"/>
                  </a:cubicBezTo>
                  <a:cubicBezTo>
                    <a:pt x="698500" y="747183"/>
                    <a:pt x="658283" y="654050"/>
                    <a:pt x="609600" y="508000"/>
                  </a:cubicBezTo>
                  <a:cubicBezTo>
                    <a:pt x="560917" y="361950"/>
                    <a:pt x="432858" y="180975"/>
                    <a:pt x="304800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311400" y="1663700"/>
                  <a:ext cx="3333926" cy="47000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/>
                          </a:rPr>
                          <m:t>𝒅𝒎</m:t>
                        </m:r>
                        <m:r>
                          <a:rPr lang="en-US" sz="2400" b="1" i="1" smtClean="0"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𝝆</m:t>
                        </m:r>
                        <m:sSup>
                          <m:sSup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sz="2400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func>
                          <m:func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sz="2400" b="1" i="0" smtClean="0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𝜽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𝒅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𝜽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𝒅</m:t>
                            </m:r>
                            <m:r>
                              <a:rPr lang="en-US" sz="2400" b="1" i="1" smtClean="0">
                                <a:latin typeface="Cambria Math"/>
                              </a:rPr>
                              <m:t>𝝓</m:t>
                            </m:r>
                          </m:e>
                        </m:func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11400" y="1663700"/>
                  <a:ext cx="3333926" cy="47000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r="-183" b="-1818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6176165" y="2971800"/>
                <a:ext cx="2166875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/>
                        </a:rPr>
                        <m:t>𝑰</m:t>
                      </m:r>
                      <m:r>
                        <a:rPr lang="en-US" sz="32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2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32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32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32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3200" b="1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6165" y="2971800"/>
                <a:ext cx="2166875" cy="10175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63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28041" y="327282"/>
            <a:ext cx="6395519" cy="46166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Momenti</a:t>
            </a:r>
            <a:r>
              <a:rPr lang="en-U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inercije</a:t>
            </a:r>
            <a:endParaRPr lang="sr-Latn-RS" sz="2400" b="1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5" t="8492" r="53195" b="28630"/>
          <a:stretch/>
        </p:blipFill>
        <p:spPr bwMode="auto">
          <a:xfrm>
            <a:off x="1778000" y="1016001"/>
            <a:ext cx="2222500" cy="570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10365" y="2190088"/>
                <a:ext cx="1435971" cy="4700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65" y="2190088"/>
                <a:ext cx="1435971" cy="47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190500" y="5054600"/>
                <a:ext cx="1671611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5054600"/>
                <a:ext cx="1671611" cy="78380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2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26" t="8492" r="14826" b="31321"/>
          <a:stretch/>
        </p:blipFill>
        <p:spPr bwMode="auto">
          <a:xfrm>
            <a:off x="5422900" y="1143001"/>
            <a:ext cx="1511300" cy="5460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7061200" y="2032000"/>
                <a:ext cx="1671611" cy="7861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200" y="2032000"/>
                <a:ext cx="1671611" cy="7861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7061200" y="5054600"/>
                <a:ext cx="1671611" cy="7838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𝟑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1200" y="5054600"/>
                <a:ext cx="1671611" cy="7838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048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NASTAVA\02. Uvod u teorijsku mehaniku\2017-2018\Prezentacije\slike\za slaj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45" y="152400"/>
            <a:ext cx="1571016" cy="1401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028041" y="327282"/>
            <a:ext cx="6395519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  <a:latin typeface="Arial Black" panose="020B0A04020102020204" pitchFamily="34" charset="0"/>
              </a:rPr>
              <a:t>Kineti</a:t>
            </a:r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čka energija </a:t>
            </a:r>
          </a:p>
          <a:p>
            <a:pPr algn="ctr"/>
            <a:r>
              <a:rPr lang="sr-Latn-RS" sz="24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pri translaciji i rotaciji tela</a:t>
            </a:r>
          </a:p>
        </p:txBody>
      </p:sp>
      <p:grpSp>
        <p:nvGrpSpPr>
          <p:cNvPr id="1039" name="Group 1038"/>
          <p:cNvGrpSpPr/>
          <p:nvPr/>
        </p:nvGrpSpPr>
        <p:grpSpPr>
          <a:xfrm>
            <a:off x="6981825" y="4605337"/>
            <a:ext cx="1070749" cy="1309688"/>
            <a:chOff x="6981825" y="4605337"/>
            <a:chExt cx="1070749" cy="1309688"/>
          </a:xfrm>
        </p:grpSpPr>
        <p:cxnSp>
          <p:nvCxnSpPr>
            <p:cNvPr id="1035" name="Straight Arrow Connector 1034"/>
            <p:cNvCxnSpPr/>
            <p:nvPr/>
          </p:nvCxnSpPr>
          <p:spPr>
            <a:xfrm flipV="1">
              <a:off x="6981825" y="4943475"/>
              <a:ext cx="790575" cy="971550"/>
            </a:xfrm>
            <a:prstGeom prst="straightConnector1">
              <a:avLst/>
            </a:prstGeom>
            <a:ln w="25400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38" name="TextBox 1037"/>
                <p:cNvSpPr txBox="1"/>
                <p:nvPr/>
              </p:nvSpPr>
              <p:spPr>
                <a:xfrm>
                  <a:off x="7677150" y="4605337"/>
                  <a:ext cx="37542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𝟎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1038" name="TextBox 10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77150" y="4605337"/>
                  <a:ext cx="375424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Oval 4"/>
          <p:cNvSpPr/>
          <p:nvPr/>
        </p:nvSpPr>
        <p:spPr>
          <a:xfrm>
            <a:off x="2811515" y="1796537"/>
            <a:ext cx="4261370" cy="4261372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775543" y="1282698"/>
                <a:ext cx="141993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</a:rPr>
                        <m:t>𝒓</m:t>
                      </m:r>
                      <m:r>
                        <a:rPr lang="en-US" sz="2400" b="1" i="1" smtClean="0">
                          <a:latin typeface="Cambria Math"/>
                        </a:rPr>
                        <m:t>𝝎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543" y="1282698"/>
                <a:ext cx="1419939" cy="461665"/>
              </a:xfrm>
              <a:prstGeom prst="rect">
                <a:avLst/>
              </a:prstGeom>
              <a:blipFill rotWithShape="1">
                <a:blip r:embed="rId5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Freeform 23"/>
          <p:cNvSpPr/>
          <p:nvPr/>
        </p:nvSpPr>
        <p:spPr>
          <a:xfrm rot="21223577">
            <a:off x="2649220" y="2462787"/>
            <a:ext cx="598281" cy="1030984"/>
          </a:xfrm>
          <a:custGeom>
            <a:avLst/>
            <a:gdLst>
              <a:gd name="connsiteX0" fmla="*/ 381000 w 381000"/>
              <a:gd name="connsiteY0" fmla="*/ 0 h 1057275"/>
              <a:gd name="connsiteX1" fmla="*/ 85725 w 381000"/>
              <a:gd name="connsiteY1" fmla="*/ 485775 h 1057275"/>
              <a:gd name="connsiteX2" fmla="*/ 0 w 381000"/>
              <a:gd name="connsiteY2" fmla="*/ 1057275 h 1057275"/>
              <a:gd name="connsiteX0" fmla="*/ 381000 w 381000"/>
              <a:gd name="connsiteY0" fmla="*/ 0 h 1057275"/>
              <a:gd name="connsiteX1" fmla="*/ 142367 w 381000"/>
              <a:gd name="connsiteY1" fmla="*/ 480604 h 1057275"/>
              <a:gd name="connsiteX2" fmla="*/ 0 w 381000"/>
              <a:gd name="connsiteY2" fmla="*/ 1057275 h 1057275"/>
              <a:gd name="connsiteX0" fmla="*/ 444722 w 444722"/>
              <a:gd name="connsiteY0" fmla="*/ 0 h 1119322"/>
              <a:gd name="connsiteX1" fmla="*/ 142367 w 444722"/>
              <a:gd name="connsiteY1" fmla="*/ 542651 h 1119322"/>
              <a:gd name="connsiteX2" fmla="*/ 0 w 444722"/>
              <a:gd name="connsiteY2" fmla="*/ 1119322 h 1119322"/>
              <a:gd name="connsiteX0" fmla="*/ 444722 w 444722"/>
              <a:gd name="connsiteY0" fmla="*/ 0 h 1119322"/>
              <a:gd name="connsiteX1" fmla="*/ 142367 w 444722"/>
              <a:gd name="connsiteY1" fmla="*/ 506457 h 1119322"/>
              <a:gd name="connsiteX2" fmla="*/ 0 w 444722"/>
              <a:gd name="connsiteY2" fmla="*/ 1119322 h 1119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4722" h="1119322">
                <a:moveTo>
                  <a:pt x="444722" y="0"/>
                </a:moveTo>
                <a:cubicBezTo>
                  <a:pt x="328834" y="154781"/>
                  <a:pt x="205867" y="330245"/>
                  <a:pt x="142367" y="506457"/>
                </a:cubicBezTo>
                <a:cubicBezTo>
                  <a:pt x="78867" y="682669"/>
                  <a:pt x="11112" y="921678"/>
                  <a:pt x="0" y="1119322"/>
                </a:cubicBezTo>
              </a:path>
            </a:pathLst>
          </a:cu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2373787" y="2515995"/>
                <a:ext cx="5533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/>
                        </a:rPr>
                        <m:t>𝝎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3787" y="2515995"/>
                <a:ext cx="55335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rapezoid 3"/>
          <p:cNvSpPr/>
          <p:nvPr/>
        </p:nvSpPr>
        <p:spPr>
          <a:xfrm rot="13447336">
            <a:off x="5693560" y="2810026"/>
            <a:ext cx="529423" cy="317916"/>
          </a:xfrm>
          <a:custGeom>
            <a:avLst/>
            <a:gdLst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401638 w 476250"/>
              <a:gd name="connsiteY2" fmla="*/ 0 h 298450"/>
              <a:gd name="connsiteX3" fmla="*/ 476250 w 476250"/>
              <a:gd name="connsiteY3" fmla="*/ 298450 h 298450"/>
              <a:gd name="connsiteX4" fmla="*/ 0 w 476250"/>
              <a:gd name="connsiteY4" fmla="*/ 298450 h 298450"/>
              <a:gd name="connsiteX0" fmla="*/ 0 w 476250"/>
              <a:gd name="connsiteY0" fmla="*/ 298479 h 298479"/>
              <a:gd name="connsiteX1" fmla="*/ 74613 w 476250"/>
              <a:gd name="connsiteY1" fmla="*/ 29 h 298479"/>
              <a:gd name="connsiteX2" fmla="*/ 246856 w 476250"/>
              <a:gd name="connsiteY2" fmla="*/ 25429 h 298479"/>
              <a:gd name="connsiteX3" fmla="*/ 401638 w 476250"/>
              <a:gd name="connsiteY3" fmla="*/ 29 h 298479"/>
              <a:gd name="connsiteX4" fmla="*/ 476250 w 476250"/>
              <a:gd name="connsiteY4" fmla="*/ 298479 h 298479"/>
              <a:gd name="connsiteX5" fmla="*/ 0 w 476250"/>
              <a:gd name="connsiteY5" fmla="*/ 298479 h 298479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01638 w 476250"/>
              <a:gd name="connsiteY3" fmla="*/ 0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01638 w 476250"/>
              <a:gd name="connsiteY3" fmla="*/ 0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98450 h 298450"/>
              <a:gd name="connsiteX1" fmla="*/ 74613 w 476250"/>
              <a:gd name="connsiteY1" fmla="*/ 0 h 298450"/>
              <a:gd name="connsiteX2" fmla="*/ 246856 w 476250"/>
              <a:gd name="connsiteY2" fmla="*/ 25400 h 298450"/>
              <a:gd name="connsiteX3" fmla="*/ 426841 w 476250"/>
              <a:gd name="connsiteY3" fmla="*/ 17204 h 298450"/>
              <a:gd name="connsiteX4" fmla="*/ 476250 w 476250"/>
              <a:gd name="connsiteY4" fmla="*/ 298450 h 298450"/>
              <a:gd name="connsiteX5" fmla="*/ 0 w 476250"/>
              <a:gd name="connsiteY5" fmla="*/ 298450 h 298450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46856 w 476250"/>
              <a:gd name="connsiteY2" fmla="*/ 8196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281246"/>
              <a:gd name="connsiteX1" fmla="*/ 24992 w 476250"/>
              <a:gd name="connsiteY1" fmla="*/ 3828 h 281246"/>
              <a:gd name="connsiteX2" fmla="*/ 219647 w 476250"/>
              <a:gd name="connsiteY2" fmla="*/ 19513 h 281246"/>
              <a:gd name="connsiteX3" fmla="*/ 426841 w 476250"/>
              <a:gd name="connsiteY3" fmla="*/ 0 h 281246"/>
              <a:gd name="connsiteX4" fmla="*/ 476250 w 476250"/>
              <a:gd name="connsiteY4" fmla="*/ 281246 h 281246"/>
              <a:gd name="connsiteX5" fmla="*/ 0 w 476250"/>
              <a:gd name="connsiteY5" fmla="*/ 281246 h 281246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24992 w 476250"/>
              <a:gd name="connsiteY1" fmla="*/ 3828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476250"/>
              <a:gd name="connsiteY0" fmla="*/ 281246 h 312622"/>
              <a:gd name="connsiteX1" fmla="*/ 34583 w 476250"/>
              <a:gd name="connsiteY1" fmla="*/ 625 h 312622"/>
              <a:gd name="connsiteX2" fmla="*/ 219647 w 476250"/>
              <a:gd name="connsiteY2" fmla="*/ 19513 h 312622"/>
              <a:gd name="connsiteX3" fmla="*/ 426841 w 476250"/>
              <a:gd name="connsiteY3" fmla="*/ 0 h 312622"/>
              <a:gd name="connsiteX4" fmla="*/ 476250 w 476250"/>
              <a:gd name="connsiteY4" fmla="*/ 281246 h 312622"/>
              <a:gd name="connsiteX5" fmla="*/ 235581 w 476250"/>
              <a:gd name="connsiteY5" fmla="*/ 312622 h 312622"/>
              <a:gd name="connsiteX6" fmla="*/ 0 w 476250"/>
              <a:gd name="connsiteY6" fmla="*/ 281246 h 312622"/>
              <a:gd name="connsiteX0" fmla="*/ 0 w 500130"/>
              <a:gd name="connsiteY0" fmla="*/ 282540 h 312622"/>
              <a:gd name="connsiteX1" fmla="*/ 58463 w 500130"/>
              <a:gd name="connsiteY1" fmla="*/ 625 h 312622"/>
              <a:gd name="connsiteX2" fmla="*/ 243527 w 500130"/>
              <a:gd name="connsiteY2" fmla="*/ 19513 h 312622"/>
              <a:gd name="connsiteX3" fmla="*/ 450721 w 500130"/>
              <a:gd name="connsiteY3" fmla="*/ 0 h 312622"/>
              <a:gd name="connsiteX4" fmla="*/ 500130 w 500130"/>
              <a:gd name="connsiteY4" fmla="*/ 281246 h 312622"/>
              <a:gd name="connsiteX5" fmla="*/ 259461 w 500130"/>
              <a:gd name="connsiteY5" fmla="*/ 312622 h 312622"/>
              <a:gd name="connsiteX6" fmla="*/ 0 w 500130"/>
              <a:gd name="connsiteY6" fmla="*/ 282540 h 312622"/>
              <a:gd name="connsiteX0" fmla="*/ 0 w 500130"/>
              <a:gd name="connsiteY0" fmla="*/ 282540 h 317068"/>
              <a:gd name="connsiteX1" fmla="*/ 58463 w 500130"/>
              <a:gd name="connsiteY1" fmla="*/ 625 h 317068"/>
              <a:gd name="connsiteX2" fmla="*/ 243527 w 500130"/>
              <a:gd name="connsiteY2" fmla="*/ 19513 h 317068"/>
              <a:gd name="connsiteX3" fmla="*/ 450721 w 500130"/>
              <a:gd name="connsiteY3" fmla="*/ 0 h 317068"/>
              <a:gd name="connsiteX4" fmla="*/ 500130 w 500130"/>
              <a:gd name="connsiteY4" fmla="*/ 281246 h 317068"/>
              <a:gd name="connsiteX5" fmla="*/ 222808 w 500130"/>
              <a:gd name="connsiteY5" fmla="*/ 317068 h 317068"/>
              <a:gd name="connsiteX6" fmla="*/ 0 w 500130"/>
              <a:gd name="connsiteY6" fmla="*/ 282540 h 317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0130" h="317068">
                <a:moveTo>
                  <a:pt x="0" y="282540"/>
                </a:moveTo>
                <a:lnTo>
                  <a:pt x="58463" y="625"/>
                </a:lnTo>
                <a:cubicBezTo>
                  <a:pt x="99387" y="9793"/>
                  <a:pt x="206828" y="17472"/>
                  <a:pt x="243527" y="19513"/>
                </a:cubicBezTo>
                <a:cubicBezTo>
                  <a:pt x="280637" y="22569"/>
                  <a:pt x="408652" y="17992"/>
                  <a:pt x="450721" y="0"/>
                </a:cubicBezTo>
                <a:lnTo>
                  <a:pt x="500130" y="281246"/>
                </a:lnTo>
                <a:cubicBezTo>
                  <a:pt x="402634" y="312699"/>
                  <a:pt x="303961" y="315582"/>
                  <a:pt x="222808" y="317068"/>
                </a:cubicBezTo>
                <a:cubicBezTo>
                  <a:pt x="144281" y="306609"/>
                  <a:pt x="113226" y="313716"/>
                  <a:pt x="0" y="282540"/>
                </a:cubicBezTo>
                <a:close/>
              </a:path>
            </a:pathLst>
          </a:custGeom>
          <a:pattFill prst="dkHorz">
            <a:fgClr>
              <a:srgbClr val="FF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Up Arrow 30"/>
          <p:cNvSpPr/>
          <p:nvPr/>
        </p:nvSpPr>
        <p:spPr>
          <a:xfrm rot="18887293">
            <a:off x="5333461" y="1740696"/>
            <a:ext cx="241625" cy="1444344"/>
          </a:xfrm>
          <a:prstGeom prst="upArrow">
            <a:avLst>
              <a:gd name="adj1" fmla="val 32942"/>
              <a:gd name="adj2" fmla="val 139442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851400" y="3841750"/>
            <a:ext cx="177800" cy="1778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2106811" y="3801519"/>
            <a:ext cx="2840732" cy="727607"/>
            <a:chOff x="2106811" y="3801519"/>
            <a:chExt cx="2840732" cy="727607"/>
          </a:xfrm>
        </p:grpSpPr>
        <p:sp>
          <p:nvSpPr>
            <p:cNvPr id="33" name="Up Arrow 32"/>
            <p:cNvSpPr/>
            <p:nvPr/>
          </p:nvSpPr>
          <p:spPr>
            <a:xfrm rot="16200000">
              <a:off x="3518819" y="2614420"/>
              <a:ext cx="241625" cy="2615823"/>
            </a:xfrm>
            <a:prstGeom prst="upArrow">
              <a:avLst>
                <a:gd name="adj1" fmla="val 32942"/>
                <a:gd name="adj2" fmla="val 139442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6" name="TextBox 55"/>
                <p:cNvSpPr txBox="1"/>
                <p:nvPr/>
              </p:nvSpPr>
              <p:spPr>
                <a:xfrm>
                  <a:off x="2106811" y="4067461"/>
                  <a:ext cx="1452000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latin typeface="Cambria Math"/>
                              </a:rPr>
                              <m:t>𝒗</m:t>
                            </m:r>
                          </m:e>
                          <m:sub>
                            <m:r>
                              <a:rPr lang="en-US" sz="2400" b="1" i="1" smtClean="0">
                                <a:latin typeface="Cambria Math"/>
                              </a:rPr>
                              <m:t>𝑻</m:t>
                            </m:r>
                          </m:sub>
                        </m:sSub>
                        <m:r>
                          <a:rPr lang="en-US" sz="2400" b="1" i="1" smtClean="0">
                            <a:latin typeface="Cambria Math"/>
                          </a:rPr>
                          <m:t>=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𝑹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𝝎</m:t>
                        </m:r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56" name="TextBox 5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6811" y="4067461"/>
                  <a:ext cx="1452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31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049" name="Group 1048"/>
          <p:cNvGrpSpPr/>
          <p:nvPr/>
        </p:nvGrpSpPr>
        <p:grpSpPr>
          <a:xfrm>
            <a:off x="4936588" y="2971800"/>
            <a:ext cx="3102512" cy="997055"/>
            <a:chOff x="4936588" y="2971800"/>
            <a:chExt cx="3102512" cy="997055"/>
          </a:xfrm>
        </p:grpSpPr>
        <p:sp>
          <p:nvSpPr>
            <p:cNvPr id="38" name="Freeform 37"/>
            <p:cNvSpPr/>
            <p:nvPr/>
          </p:nvSpPr>
          <p:spPr>
            <a:xfrm>
              <a:off x="5595938" y="3302794"/>
              <a:ext cx="233362" cy="621506"/>
            </a:xfrm>
            <a:custGeom>
              <a:avLst/>
              <a:gdLst>
                <a:gd name="connsiteX0" fmla="*/ 228600 w 228600"/>
                <a:gd name="connsiteY0" fmla="*/ 596900 h 596900"/>
                <a:gd name="connsiteX1" fmla="*/ 171450 w 228600"/>
                <a:gd name="connsiteY1" fmla="*/ 247650 h 596900"/>
                <a:gd name="connsiteX2" fmla="*/ 0 w 228600"/>
                <a:gd name="connsiteY2" fmla="*/ 0 h 596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8600" h="596900">
                  <a:moveTo>
                    <a:pt x="228600" y="596900"/>
                  </a:moveTo>
                  <a:cubicBezTo>
                    <a:pt x="219075" y="472016"/>
                    <a:pt x="209550" y="347133"/>
                    <a:pt x="171450" y="247650"/>
                  </a:cubicBezTo>
                  <a:cubicBezTo>
                    <a:pt x="133350" y="148167"/>
                    <a:pt x="0" y="0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4937125" y="3930650"/>
              <a:ext cx="3101975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4936588" y="2971800"/>
              <a:ext cx="1007012" cy="95862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5001417" y="3060825"/>
                  <a:ext cx="458780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𝒓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1417" y="3060825"/>
                  <a:ext cx="458780" cy="523220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6" name="TextBox 65"/>
                <p:cNvSpPr txBox="1"/>
                <p:nvPr/>
              </p:nvSpPr>
              <p:spPr>
                <a:xfrm>
                  <a:off x="5193187" y="3445635"/>
                  <a:ext cx="537327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1" smtClean="0">
                            <a:latin typeface="Cambria Math"/>
                          </a:rPr>
                          <m:t>𝝋</m:t>
                        </m:r>
                      </m:oMath>
                    </m:oMathPara>
                  </a14:m>
                  <a:endParaRPr lang="en-US" sz="2800" b="1" dirty="0"/>
                </a:p>
              </p:txBody>
            </p:sp>
          </mc:Choice>
          <mc:Fallback>
            <p:sp>
              <p:nvSpPr>
                <p:cNvPr id="66" name="TextBox 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93187" y="3445635"/>
                  <a:ext cx="537327" cy="523220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25" name="TextBox 1024"/>
              <p:cNvSpPr txBox="1"/>
              <p:nvPr/>
            </p:nvSpPr>
            <p:spPr>
              <a:xfrm>
                <a:off x="1244138" y="1412471"/>
                <a:ext cx="3119444" cy="3858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𝑻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𝑹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r>
                        <a:rPr lang="en-US" b="1" i="1" smtClean="0">
                          <a:latin typeface="Cambria Math"/>
                        </a:rPr>
                        <m:t>𝟐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𝑻</m:t>
                          </m:r>
                        </m:sub>
                      </m:sSub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a:rPr lang="en-US" b="1" i="0" smtClean="0">
                              <a:latin typeface="Cambria Math"/>
                            </a:rPr>
                            <m:t>𝐜𝐨𝐬</m:t>
                          </m:r>
                        </m:fName>
                        <m:e>
                          <m:r>
                            <a:rPr lang="en-US" b="1" i="1" smtClean="0">
                              <a:latin typeface="Cambria Math"/>
                            </a:rPr>
                            <m:t>𝝋</m:t>
                          </m:r>
                        </m:e>
                      </m:fun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025" name="TextBox 10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4138" y="1412471"/>
                <a:ext cx="3119444" cy="385875"/>
              </a:xfrm>
              <a:prstGeom prst="rect">
                <a:avLst/>
              </a:prstGeom>
              <a:blipFill rotWithShape="1">
                <a:blip r:embed="rId10"/>
                <a:stretch>
                  <a:fillRect b="-63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7" name="TextBox 1026"/>
              <p:cNvSpPr txBox="1"/>
              <p:nvPr/>
            </p:nvSpPr>
            <p:spPr>
              <a:xfrm>
                <a:off x="147205" y="4673888"/>
                <a:ext cx="403052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𝒅</m:t>
                      </m:r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𝑻</m:t>
                              </m:r>
                            </m:sub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𝑹</m:t>
                              </m:r>
                            </m:sub>
                            <m:sup>
                              <m:r>
                                <a:rPr lang="en-US" b="1" i="1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b="1" i="1">
                              <a:latin typeface="Cambria Math"/>
                            </a:rPr>
                            <m:t>+</m:t>
                          </m:r>
                          <m:r>
                            <a:rPr lang="en-US" b="1" i="1">
                              <a:latin typeface="Cambria Math"/>
                            </a:rPr>
                            <m:t>𝟐</m:t>
                          </m:r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𝑻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>
                                  <a:latin typeface="Cambria Math"/>
                                </a:rPr>
                                <m:t>𝑹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1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a:rPr lang="en-US" b="1">
                                  <a:latin typeface="Cambria Math"/>
                                </a:rPr>
                                <m:t>𝐜𝐨𝐬</m:t>
                              </m:r>
                            </m:fName>
                            <m:e>
                              <m:r>
                                <a:rPr lang="en-US" b="1" i="1">
                                  <a:latin typeface="Cambria Math"/>
                                </a:rPr>
                                <m:t>𝝋</m:t>
                              </m:r>
                            </m:e>
                          </m:func>
                        </m:e>
                      </m:d>
                      <m:r>
                        <a:rPr lang="en-US" b="1" i="1" smtClean="0">
                          <a:latin typeface="Cambria Math"/>
                        </a:rPr>
                        <m:t>𝒅𝒎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027" name="TextBox 10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05" y="4673888"/>
                <a:ext cx="4030527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0" name="Group 1049"/>
          <p:cNvGrpSpPr/>
          <p:nvPr/>
        </p:nvGrpSpPr>
        <p:grpSpPr>
          <a:xfrm>
            <a:off x="6077527" y="1492653"/>
            <a:ext cx="2685418" cy="1555347"/>
            <a:chOff x="6077527" y="1492653"/>
            <a:chExt cx="2685418" cy="1555347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6697216" y="1885463"/>
                  <a:ext cx="2065729" cy="5678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𝒅𝒎</m:t>
                        </m:r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𝝆</m:t>
                        </m:r>
                        <m:r>
                          <a:rPr lang="en-US" b="1" i="1" smtClean="0">
                            <a:latin typeface="Cambria Math"/>
                          </a:rPr>
                          <m:t>𝒅𝑽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697216" y="1885463"/>
                  <a:ext cx="2065729" cy="567817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2" name="TextBox 71"/>
                <p:cNvSpPr txBox="1"/>
                <p:nvPr/>
              </p:nvSpPr>
              <p:spPr>
                <a:xfrm>
                  <a:off x="6852837" y="1492653"/>
                  <a:ext cx="1744388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latin typeface="Cambria Math"/>
                          </a:rPr>
                          <m:t>𝒅𝑽</m:t>
                        </m:r>
                        <m:r>
                          <a:rPr lang="en-US" b="1" i="1" smtClean="0"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latin typeface="Cambria Math"/>
                          </a:rPr>
                          <m:t>𝒍𝒓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𝒅</m:t>
                        </m:r>
                        <m:r>
                          <a:rPr lang="en-US" b="1" i="1" smtClean="0">
                            <a:latin typeface="Cambria Math"/>
                          </a:rPr>
                          <m:t>𝝋</m:t>
                        </m:r>
                        <m:r>
                          <a:rPr lang="en-US" b="1" i="1" smtClean="0">
                            <a:latin typeface="Cambria Math"/>
                          </a:rPr>
                          <m:t> </m:t>
                        </m:r>
                        <m:r>
                          <a:rPr lang="en-US" b="1" i="1" smtClean="0">
                            <a:latin typeface="Cambria Math"/>
                          </a:rPr>
                          <m:t>𝒅𝒓</m:t>
                        </m:r>
                      </m:oMath>
                    </m:oMathPara>
                  </a14:m>
                  <a:endParaRPr lang="en-US" b="1" dirty="0"/>
                </a:p>
              </p:txBody>
            </p:sp>
          </mc:Choice>
          <mc:Fallback>
            <p:sp>
              <p:nvSpPr>
                <p:cNvPr id="72" name="TextBox 7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2837" y="1492653"/>
                  <a:ext cx="1744388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28" name="Freeform 1027"/>
            <p:cNvSpPr/>
            <p:nvPr/>
          </p:nvSpPr>
          <p:spPr>
            <a:xfrm>
              <a:off x="6077527" y="1819564"/>
              <a:ext cx="858982" cy="1228436"/>
            </a:xfrm>
            <a:custGeom>
              <a:avLst/>
              <a:gdLst>
                <a:gd name="connsiteX0" fmla="*/ 0 w 858982"/>
                <a:gd name="connsiteY0" fmla="*/ 1228436 h 1228436"/>
                <a:gd name="connsiteX1" fmla="*/ 489528 w 858982"/>
                <a:gd name="connsiteY1" fmla="*/ 1062181 h 1228436"/>
                <a:gd name="connsiteX2" fmla="*/ 544946 w 858982"/>
                <a:gd name="connsiteY2" fmla="*/ 350981 h 1228436"/>
                <a:gd name="connsiteX3" fmla="*/ 858982 w 858982"/>
                <a:gd name="connsiteY3" fmla="*/ 0 h 1228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58982" h="1228436">
                  <a:moveTo>
                    <a:pt x="0" y="1228436"/>
                  </a:moveTo>
                  <a:cubicBezTo>
                    <a:pt x="199352" y="1218430"/>
                    <a:pt x="398704" y="1208424"/>
                    <a:pt x="489528" y="1062181"/>
                  </a:cubicBezTo>
                  <a:cubicBezTo>
                    <a:pt x="580352" y="915938"/>
                    <a:pt x="483370" y="528011"/>
                    <a:pt x="544946" y="350981"/>
                  </a:cubicBezTo>
                  <a:cubicBezTo>
                    <a:pt x="606522" y="173951"/>
                    <a:pt x="732752" y="86975"/>
                    <a:pt x="858982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43" name="Group 1042"/>
          <p:cNvGrpSpPr/>
          <p:nvPr/>
        </p:nvGrpSpPr>
        <p:grpSpPr>
          <a:xfrm>
            <a:off x="3514725" y="5062537"/>
            <a:ext cx="4561272" cy="1719263"/>
            <a:chOff x="3514725" y="5062537"/>
            <a:chExt cx="4561272" cy="1719263"/>
          </a:xfrm>
        </p:grpSpPr>
        <p:sp>
          <p:nvSpPr>
            <p:cNvPr id="1032" name="Rounded Rectangle 1031"/>
            <p:cNvSpPr/>
            <p:nvPr/>
          </p:nvSpPr>
          <p:spPr>
            <a:xfrm>
              <a:off x="3514725" y="5981700"/>
              <a:ext cx="1819275" cy="80010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042" name="Group 1041"/>
            <p:cNvGrpSpPr/>
            <p:nvPr/>
          </p:nvGrpSpPr>
          <p:grpSpPr>
            <a:xfrm>
              <a:off x="5324475" y="5062537"/>
              <a:ext cx="2751522" cy="881063"/>
              <a:chOff x="5324475" y="5062537"/>
              <a:chExt cx="2751522" cy="881063"/>
            </a:xfrm>
          </p:grpSpPr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1033" name="TextBox 1032"/>
                  <p:cNvSpPr txBox="1"/>
                  <p:nvPr/>
                </p:nvSpPr>
                <p:spPr>
                  <a:xfrm>
                    <a:off x="5324475" y="5062537"/>
                    <a:ext cx="2751522" cy="72180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latin typeface="Cambria Math"/>
                            </a:rPr>
                            <m:t>𝝎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𝒍</m:t>
                          </m:r>
                          <m:nary>
                            <m:nary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1" i="1" smtClean="0">
                                  <a:latin typeface="Cambria Math"/>
                                </a:rPr>
                                <m:t>𝟎</m:t>
                              </m:r>
                            </m:sub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𝒓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/>
                                </a:rPr>
                                <m:t>𝒅𝒓</m:t>
                              </m:r>
                              <m:nary>
                                <m:nary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1" i="1" smtClean="0">
                                      <a:latin typeface="Cambria Math"/>
                                    </a:rPr>
                                    <m:t>𝟎</m:t>
                                  </m:r>
                                </m:sub>
                                <m:sup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𝟐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𝝅</m:t>
                                  </m:r>
                                </m:sup>
                                <m:e>
                                  <m:func>
                                    <m:funcPr>
                                      <m:ctrlPr>
                                        <a:rPr lang="en-US" b="1" i="1" smtClean="0">
                                          <a:latin typeface="Cambria Math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b="1" i="0" smtClean="0">
                                          <a:latin typeface="Cambria Math"/>
                                        </a:rPr>
                                        <m:t>𝐜𝐨𝐬</m:t>
                                      </m:r>
                                    </m:fName>
                                    <m:e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𝝋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 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𝒅</m:t>
                                      </m:r>
                                      <m:r>
                                        <a:rPr lang="en-US" b="1" i="1" smtClean="0">
                                          <a:latin typeface="Cambria Math"/>
                                        </a:rPr>
                                        <m:t>𝝋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nary>
                        </m:oMath>
                      </m:oMathPara>
                    </a14:m>
                    <a:endParaRPr lang="en-US" b="1" dirty="0"/>
                  </a:p>
                </p:txBody>
              </p:sp>
            </mc:Choice>
            <mc:Fallback>
              <p:sp>
                <p:nvSpPr>
                  <p:cNvPr id="1033" name="TextBox 103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324475" y="5062537"/>
                    <a:ext cx="2751522" cy="721801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041" name="Straight Arrow Connector 1040"/>
              <p:cNvCxnSpPr/>
              <p:nvPr/>
            </p:nvCxnSpPr>
            <p:spPr>
              <a:xfrm flipV="1">
                <a:off x="5334000" y="5638800"/>
                <a:ext cx="304800" cy="304800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48" name="Group 1047"/>
          <p:cNvGrpSpPr/>
          <p:nvPr/>
        </p:nvGrpSpPr>
        <p:grpSpPr>
          <a:xfrm>
            <a:off x="2362200" y="1954106"/>
            <a:ext cx="3606423" cy="1036574"/>
            <a:chOff x="2362200" y="1954106"/>
            <a:chExt cx="3606423" cy="1036574"/>
          </a:xfrm>
        </p:grpSpPr>
        <p:cxnSp>
          <p:nvCxnSpPr>
            <p:cNvPr id="1024" name="Straight Arrow Connector 1023"/>
            <p:cNvCxnSpPr/>
            <p:nvPr/>
          </p:nvCxnSpPr>
          <p:spPr>
            <a:xfrm flipH="1" flipV="1">
              <a:off x="2369820" y="1963991"/>
              <a:ext cx="3598803" cy="990600"/>
            </a:xfrm>
            <a:prstGeom prst="straightConnector1">
              <a:avLst/>
            </a:prstGeom>
            <a:ln w="889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5" name="Straight Connector 1044"/>
            <p:cNvCxnSpPr>
              <a:stCxn id="31" idx="0"/>
            </p:cNvCxnSpPr>
            <p:nvPr/>
          </p:nvCxnSpPr>
          <p:spPr>
            <a:xfrm flipH="1">
              <a:off x="2362200" y="1954106"/>
              <a:ext cx="2579537" cy="27094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7" name="Straight Connector 1046"/>
            <p:cNvCxnSpPr/>
            <p:nvPr/>
          </p:nvCxnSpPr>
          <p:spPr>
            <a:xfrm>
              <a:off x="2374750" y="1973157"/>
              <a:ext cx="1025074" cy="1017523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31" name="TextBox 1030"/>
              <p:cNvSpPr txBox="1"/>
              <p:nvPr/>
            </p:nvSpPr>
            <p:spPr>
              <a:xfrm>
                <a:off x="190500" y="6010275"/>
                <a:ext cx="5102872" cy="7384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𝑻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nary>
                        <m:naryPr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</a:rPr>
                            <m:t>𝑽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𝑹</m:t>
                              </m:r>
                            </m:sub>
                            <m:sup>
                              <m:r>
                                <a:rPr lang="en-US" b="1" i="1" smtClean="0">
                                  <a:latin typeface="Cambria Math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b="1" i="1" smtClean="0">
                              <a:latin typeface="Cambria Math"/>
                            </a:rPr>
                            <m:t>𝒅𝒎</m:t>
                          </m:r>
                          <m:r>
                            <a:rPr lang="en-US" b="1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US" b="1" i="1" smtClean="0">
                                  <a:latin typeface="Cambria Math"/>
                                </a:rPr>
                                <m:t>𝑻</m:t>
                              </m:r>
                            </m:sub>
                          </m:sSub>
                          <m:nary>
                            <m:naryPr>
                              <m:ctrlPr>
                                <a:rPr lang="en-US" b="1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1" i="1" smtClean="0">
                                  <a:latin typeface="Cambria Math"/>
                                </a:rPr>
                                <m:t>𝑽</m:t>
                              </m:r>
                            </m:sub>
                            <m:sup/>
                            <m:e>
                              <m:sSub>
                                <m:sSub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𝒗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𝑹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b="1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a:rPr lang="en-US" b="1" i="0" smtClean="0">
                                      <a:latin typeface="Cambria Math"/>
                                    </a:rPr>
                                    <m:t>𝐜𝐨𝐬</m:t>
                                  </m:r>
                                </m:fName>
                                <m:e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𝝋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b="1" i="1" smtClean="0">
                                      <a:latin typeface="Cambria Math"/>
                                    </a:rPr>
                                    <m:t>𝒅𝒎</m:t>
                                  </m:r>
                                </m:e>
                              </m:func>
                            </m:e>
                          </m:nary>
                        </m:e>
                      </m:nary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031" name="TextBox 10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" y="6010275"/>
                <a:ext cx="5102872" cy="73847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51" name="TextBox 1050"/>
              <p:cNvSpPr txBox="1"/>
              <p:nvPr/>
            </p:nvSpPr>
            <p:spPr>
              <a:xfrm>
                <a:off x="1227225" y="6079491"/>
                <a:ext cx="6668044" cy="7940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𝑬</m:t>
                      </m:r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𝑻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en-US" sz="2400" b="1" i="1" smtClean="0">
                              <a:latin typeface="Cambria Math"/>
                            </a:rPr>
                            <m:t>𝑹</m:t>
                          </m:r>
                        </m:sub>
                      </m:sSub>
                      <m:r>
                        <a:rPr lang="en-US" sz="24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r>
                        <a:rPr lang="en-US" sz="2400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0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0" smtClean="0">
                              <a:latin typeface="Cambria Math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US" sz="24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latin typeface="Cambria Math"/>
                            </a:rPr>
                            <m:t>𝒎</m:t>
                          </m:r>
                          <m:r>
                            <a:rPr lang="en-US" sz="2400" b="1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400" b="1" i="1" smtClean="0">
                                  <a:latin typeface="Cambria Math"/>
                                </a:rPr>
                                <m:t>𝑰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2400" b="1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  <m:sup>
                                  <m:r>
                                    <a:rPr lang="en-US" sz="2400" b="1" i="1" smtClean="0"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/>
              </a:p>
            </p:txBody>
          </p:sp>
        </mc:Choice>
        <mc:Fallback>
          <p:sp>
            <p:nvSpPr>
              <p:cNvPr id="1051" name="TextBox 10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7225" y="6079491"/>
                <a:ext cx="6668044" cy="79406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54" name="Group 1053"/>
          <p:cNvGrpSpPr/>
          <p:nvPr/>
        </p:nvGrpSpPr>
        <p:grpSpPr>
          <a:xfrm>
            <a:off x="5006340" y="5143500"/>
            <a:ext cx="615810" cy="1623060"/>
            <a:chOff x="3817620" y="5040630"/>
            <a:chExt cx="615810" cy="1623060"/>
          </a:xfrm>
        </p:grpSpPr>
        <p:sp>
          <p:nvSpPr>
            <p:cNvPr id="1052" name="Rounded Rectangle 1051"/>
            <p:cNvSpPr/>
            <p:nvPr/>
          </p:nvSpPr>
          <p:spPr>
            <a:xfrm>
              <a:off x="3840480" y="6023610"/>
              <a:ext cx="377190" cy="64008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053" name="TextBox 1052"/>
                <p:cNvSpPr txBox="1"/>
                <p:nvPr/>
              </p:nvSpPr>
              <p:spPr>
                <a:xfrm>
                  <a:off x="3817620" y="5040630"/>
                  <a:ext cx="615810" cy="8404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2400" b="1" i="1" smtClean="0">
                                <a:latin typeface="Cambria Math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4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𝒗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2400" b="1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𝑹</m:t>
                                </m:r>
                              </m:e>
                              <m:sup>
                                <m:r>
                                  <a:rPr lang="en-US" sz="2400" b="1" i="1" smtClean="0">
                                    <a:latin typeface="Cambria Math"/>
                                  </a:rPr>
                                  <m:t>𝟐</m:t>
                                </m:r>
                              </m:sup>
                            </m:sSup>
                          </m:den>
                        </m:f>
                      </m:oMath>
                    </m:oMathPara>
                  </a14:m>
                  <a:endParaRPr lang="en-US" sz="2400" b="1" dirty="0"/>
                </a:p>
              </p:txBody>
            </p:sp>
          </mc:Choice>
          <mc:Fallback>
            <p:sp>
              <p:nvSpPr>
                <p:cNvPr id="1053" name="TextBox 105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17620" y="5040630"/>
                  <a:ext cx="615810" cy="840486"/>
                </a:xfrm>
                <a:prstGeom prst="rect">
                  <a:avLst/>
                </a:prstGeom>
                <a:blipFill rotWithShape="1"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55" name="Rectangle 1054"/>
          <p:cNvSpPr/>
          <p:nvPr/>
        </p:nvSpPr>
        <p:spPr>
          <a:xfrm>
            <a:off x="3086100" y="6160770"/>
            <a:ext cx="2366010" cy="697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Rectangle 102"/>
          <p:cNvSpPr/>
          <p:nvPr/>
        </p:nvSpPr>
        <p:spPr>
          <a:xfrm>
            <a:off x="5532120" y="6057900"/>
            <a:ext cx="2868930" cy="800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99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59259E-6 L 0.10834 -0.14167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-70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7" grpId="0" animBg="1"/>
      <p:bldP spid="31" grpId="0" animBg="1"/>
      <p:bldP spid="1025" grpId="0"/>
      <p:bldP spid="1027" grpId="0"/>
      <p:bldP spid="1027" grpId="1"/>
      <p:bldP spid="1031" grpId="0"/>
      <p:bldP spid="1031" grpId="1"/>
      <p:bldP spid="1051" grpId="0"/>
      <p:bldP spid="1055" grpId="0" animBg="1"/>
      <p:bldP spid="1055" grpId="1" animBg="1"/>
      <p:bldP spid="103" grpId="0" animBg="1"/>
      <p:bldP spid="10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2546</TotalTime>
  <Words>720</Words>
  <Application>Microsoft Office PowerPoint</Application>
  <PresentationFormat>On-screen Show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Cane</dc:creator>
  <cp:lastModifiedBy>Cane</cp:lastModifiedBy>
  <cp:revision>106</cp:revision>
  <dcterms:created xsi:type="dcterms:W3CDTF">2017-08-18T12:46:39Z</dcterms:created>
  <dcterms:modified xsi:type="dcterms:W3CDTF">2017-12-09T17:44:45Z</dcterms:modified>
</cp:coreProperties>
</file>