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8" autoAdjust="0"/>
  </p:normalViewPr>
  <p:slideViewPr>
    <p:cSldViewPr snapToGrid="0">
      <p:cViewPr>
        <p:scale>
          <a:sx n="75" d="100"/>
          <a:sy n="75" d="100"/>
        </p:scale>
        <p:origin x="-193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1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1B0D-8B61-411A-A4FA-09B66F719FD6}" type="datetimeFigureOut">
              <a:rPr lang="en-US" smtClean="0"/>
              <a:t>09-Dec-17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6611-06BA-4174-BA14-3E15CACD8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jpe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8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image" Target="../media/image25.jpe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4" y="2990850"/>
            <a:ext cx="8334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Zakon održanja</a:t>
            </a:r>
            <a:r>
              <a:rPr lang="en-US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energije</a:t>
            </a:r>
            <a:endParaRPr lang="en-US" sz="4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(Ne)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konzervativne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sile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grpSp>
        <p:nvGrpSpPr>
          <p:cNvPr id="1051" name="Group 1050"/>
          <p:cNvGrpSpPr/>
          <p:nvPr/>
        </p:nvGrpSpPr>
        <p:grpSpPr>
          <a:xfrm>
            <a:off x="4359564" y="4488840"/>
            <a:ext cx="4212936" cy="2229460"/>
            <a:chOff x="594590" y="4488840"/>
            <a:chExt cx="7977910" cy="22294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245" y="4488840"/>
              <a:ext cx="79132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94590" y="6419240"/>
              <a:ext cx="7927109" cy="29906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15591" y="2776912"/>
            <a:ext cx="8086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Kakva je situacija ako je sila nije konstantna nego zavisi od visine?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0" name="Freeform 1049"/>
          <p:cNvSpPr/>
          <p:nvPr/>
        </p:nvSpPr>
        <p:spPr>
          <a:xfrm>
            <a:off x="4535087" y="4488873"/>
            <a:ext cx="3048000" cy="1921163"/>
          </a:xfrm>
          <a:custGeom>
            <a:avLst/>
            <a:gdLst>
              <a:gd name="connsiteX0" fmla="*/ 0 w 3048000"/>
              <a:gd name="connsiteY0" fmla="*/ 0 h 1921163"/>
              <a:gd name="connsiteX1" fmla="*/ 166254 w 3048000"/>
              <a:gd name="connsiteY1" fmla="*/ 544945 h 1921163"/>
              <a:gd name="connsiteX2" fmla="*/ 314036 w 3048000"/>
              <a:gd name="connsiteY2" fmla="*/ 692727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  <a:gd name="connsiteX0" fmla="*/ 0 w 3048000"/>
              <a:gd name="connsiteY0" fmla="*/ 0 h 1921163"/>
              <a:gd name="connsiteX1" fmla="*/ 166254 w 3048000"/>
              <a:gd name="connsiteY1" fmla="*/ 544945 h 1921163"/>
              <a:gd name="connsiteX2" fmla="*/ 415636 w 3048000"/>
              <a:gd name="connsiteY2" fmla="*/ 609599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  <a:gd name="connsiteX0" fmla="*/ 0 w 3048000"/>
              <a:gd name="connsiteY0" fmla="*/ 0 h 1921163"/>
              <a:gd name="connsiteX1" fmla="*/ 221673 w 3048000"/>
              <a:gd name="connsiteY1" fmla="*/ 443345 h 1921163"/>
              <a:gd name="connsiteX2" fmla="*/ 415636 w 3048000"/>
              <a:gd name="connsiteY2" fmla="*/ 609599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8000" h="1921163">
                <a:moveTo>
                  <a:pt x="0" y="0"/>
                </a:moveTo>
                <a:cubicBezTo>
                  <a:pt x="56957" y="214745"/>
                  <a:pt x="152400" y="341745"/>
                  <a:pt x="221673" y="443345"/>
                </a:cubicBezTo>
                <a:cubicBezTo>
                  <a:pt x="290946" y="544945"/>
                  <a:pt x="298642" y="580351"/>
                  <a:pt x="415636" y="609599"/>
                </a:cubicBezTo>
                <a:cubicBezTo>
                  <a:pt x="532630" y="638847"/>
                  <a:pt x="785091" y="649624"/>
                  <a:pt x="923636" y="618836"/>
                </a:cubicBezTo>
                <a:cubicBezTo>
                  <a:pt x="1062181" y="588048"/>
                  <a:pt x="1136073" y="451042"/>
                  <a:pt x="1246909" y="424872"/>
                </a:cubicBezTo>
                <a:cubicBezTo>
                  <a:pt x="1357745" y="398702"/>
                  <a:pt x="1483975" y="418715"/>
                  <a:pt x="1588654" y="461818"/>
                </a:cubicBezTo>
                <a:cubicBezTo>
                  <a:pt x="1693333" y="504921"/>
                  <a:pt x="1781079" y="586509"/>
                  <a:pt x="1874982" y="683491"/>
                </a:cubicBezTo>
                <a:cubicBezTo>
                  <a:pt x="1968885" y="780473"/>
                  <a:pt x="2047394" y="946727"/>
                  <a:pt x="2152073" y="1043709"/>
                </a:cubicBezTo>
                <a:cubicBezTo>
                  <a:pt x="2256752" y="1140691"/>
                  <a:pt x="2424545" y="1179176"/>
                  <a:pt x="2503054" y="1265382"/>
                </a:cubicBezTo>
                <a:cubicBezTo>
                  <a:pt x="2581563" y="1351588"/>
                  <a:pt x="2532303" y="1451648"/>
                  <a:pt x="2623127" y="1560945"/>
                </a:cubicBezTo>
                <a:cubicBezTo>
                  <a:pt x="2713951" y="1670242"/>
                  <a:pt x="2880975" y="1795702"/>
                  <a:pt x="3048000" y="19211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933450" y="3537534"/>
            <a:ext cx="2336800" cy="1450109"/>
            <a:chOff x="933450" y="3537534"/>
            <a:chExt cx="2336800" cy="145010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33450" y="3537534"/>
              <a:ext cx="0" cy="1449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933450" y="4987066"/>
              <a:ext cx="2336800" cy="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151227" y="4402866"/>
              <a:ext cx="198273" cy="577850"/>
            </a:xfrm>
            <a:custGeom>
              <a:avLst/>
              <a:gdLst>
                <a:gd name="connsiteX0" fmla="*/ 198273 w 198273"/>
                <a:gd name="connsiteY0" fmla="*/ 0 h 577850"/>
                <a:gd name="connsiteX1" fmla="*/ 14123 w 198273"/>
                <a:gd name="connsiteY1" fmla="*/ 292100 h 577850"/>
                <a:gd name="connsiteX2" fmla="*/ 14123 w 198273"/>
                <a:gd name="connsiteY2" fmla="*/ 57785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273" h="577850">
                  <a:moveTo>
                    <a:pt x="198273" y="0"/>
                  </a:moveTo>
                  <a:cubicBezTo>
                    <a:pt x="121544" y="97896"/>
                    <a:pt x="44815" y="195792"/>
                    <a:pt x="14123" y="292100"/>
                  </a:cubicBezTo>
                  <a:cubicBezTo>
                    <a:pt x="-16569" y="388408"/>
                    <a:pt x="12006" y="530225"/>
                    <a:pt x="14123" y="5778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298700" y="4574316"/>
                  <a:ext cx="381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700" y="4574316"/>
                  <a:ext cx="3818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350" y="4148866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50" y="4148866"/>
                <a:ext cx="53251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27250" y="3634516"/>
                <a:ext cx="1330813" cy="618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𝒅𝒔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𝒅𝒉</m:t>
                          </m:r>
                        </m:num>
                        <m:den>
                          <m:func>
                            <m:func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50" y="3634516"/>
                <a:ext cx="1330813" cy="6185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0700" y="3748816"/>
            <a:ext cx="742950" cy="2101850"/>
            <a:chOff x="520700" y="3748816"/>
            <a:chExt cx="742950" cy="210185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263650" y="3748816"/>
              <a:ext cx="0" cy="210185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20700" y="5228366"/>
                  <a:ext cx="723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700" y="5228366"/>
                  <a:ext cx="72327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250" y="6025576"/>
                <a:ext cx="3177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𝑑h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" y="6025576"/>
                <a:ext cx="317708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4583" y="6374766"/>
                <a:ext cx="2457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Nije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funkcija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𝜃</m:t>
                    </m:r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!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3" y="6374766"/>
                <a:ext cx="2457090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2730" t="-615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942109" y="3537535"/>
            <a:ext cx="6059053" cy="2675178"/>
            <a:chOff x="942109" y="3537535"/>
            <a:chExt cx="6059053" cy="2675178"/>
          </a:xfrm>
        </p:grpSpPr>
        <p:sp>
          <p:nvSpPr>
            <p:cNvPr id="2" name="Oval 1"/>
            <p:cNvSpPr/>
            <p:nvPr/>
          </p:nvSpPr>
          <p:spPr>
            <a:xfrm>
              <a:off x="6687126" y="5467922"/>
              <a:ext cx="314036" cy="3140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42109" y="3537535"/>
              <a:ext cx="2346036" cy="14316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3241964" y="5283200"/>
              <a:ext cx="3278909" cy="929513"/>
            </a:xfrm>
            <a:custGeom>
              <a:avLst/>
              <a:gdLst>
                <a:gd name="connsiteX0" fmla="*/ 3278909 w 3278909"/>
                <a:gd name="connsiteY0" fmla="*/ 581891 h 929513"/>
                <a:gd name="connsiteX1" fmla="*/ 1616363 w 3278909"/>
                <a:gd name="connsiteY1" fmla="*/ 905164 h 929513"/>
                <a:gd name="connsiteX2" fmla="*/ 0 w 3278909"/>
                <a:gd name="connsiteY2" fmla="*/ 0 h 92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8909" h="929513">
                  <a:moveTo>
                    <a:pt x="3278909" y="581891"/>
                  </a:moveTo>
                  <a:cubicBezTo>
                    <a:pt x="2720878" y="792018"/>
                    <a:pt x="2162848" y="1002146"/>
                    <a:pt x="1616363" y="905164"/>
                  </a:cubicBezTo>
                  <a:cubicBezTo>
                    <a:pt x="1069878" y="808182"/>
                    <a:pt x="534939" y="404091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6800" y="3323366"/>
            <a:ext cx="1270732" cy="2508250"/>
            <a:chOff x="1066800" y="3323366"/>
            <a:chExt cx="1270732" cy="250825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270000" y="4269516"/>
              <a:ext cx="838200" cy="15621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1066800" y="3323366"/>
              <a:ext cx="1270732" cy="927100"/>
              <a:chOff x="1066800" y="3323366"/>
              <a:chExt cx="1270732" cy="9271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263650" y="3729766"/>
                <a:ext cx="844550" cy="5207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066800" y="3323366"/>
                    <a:ext cx="12707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𝜽</m:t>
                              </m:r>
                            </m:e>
                          </m:func>
                        </m:oMath>
                      </m:oMathPara>
                    </a14:m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800" y="3323366"/>
                    <a:ext cx="1270732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71675" y="1362075"/>
                <a:ext cx="5308569" cy="10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𝑾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𝒅𝒔</m:t>
                              </m:r>
                            </m:e>
                          </m:acc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5" y="1362075"/>
                <a:ext cx="5308569" cy="10751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3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17" grpId="0"/>
      <p:bldP spid="24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(Ne)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konzervativne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sile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grpSp>
        <p:nvGrpSpPr>
          <p:cNvPr id="1052" name="Group 1051"/>
          <p:cNvGrpSpPr/>
          <p:nvPr/>
        </p:nvGrpSpPr>
        <p:grpSpPr>
          <a:xfrm>
            <a:off x="723900" y="4345676"/>
            <a:ext cx="6871855" cy="2079833"/>
            <a:chOff x="723900" y="4345676"/>
            <a:chExt cx="6871855" cy="2079833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723900" y="4345676"/>
              <a:ext cx="6871855" cy="2064328"/>
              <a:chOff x="723900" y="4345676"/>
              <a:chExt cx="6871855" cy="2064328"/>
            </a:xfrm>
          </p:grpSpPr>
          <p:sp>
            <p:nvSpPr>
              <p:cNvPr id="31" name="Right Triangle 30"/>
              <p:cNvSpPr/>
              <p:nvPr/>
            </p:nvSpPr>
            <p:spPr>
              <a:xfrm>
                <a:off x="3217718" y="4479604"/>
                <a:ext cx="4378037" cy="1930400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Right Triangle 1023"/>
              <p:cNvSpPr/>
              <p:nvPr/>
            </p:nvSpPr>
            <p:spPr>
              <a:xfrm>
                <a:off x="723900" y="4488840"/>
                <a:ext cx="637309" cy="192116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733138" y="4359532"/>
                <a:ext cx="240144" cy="240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342411" y="4345676"/>
                <a:ext cx="240144" cy="240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7" name="Freeform 1026"/>
            <p:cNvSpPr/>
            <p:nvPr/>
          </p:nvSpPr>
          <p:spPr>
            <a:xfrm>
              <a:off x="5528519" y="5606473"/>
              <a:ext cx="219963" cy="785091"/>
            </a:xfrm>
            <a:custGeom>
              <a:avLst/>
              <a:gdLst>
                <a:gd name="connsiteX0" fmla="*/ 25999 w 219963"/>
                <a:gd name="connsiteY0" fmla="*/ 785091 h 785091"/>
                <a:gd name="connsiteX1" fmla="*/ 16763 w 219963"/>
                <a:gd name="connsiteY1" fmla="*/ 323272 h 785091"/>
                <a:gd name="connsiteX2" fmla="*/ 219963 w 219963"/>
                <a:gd name="connsiteY2" fmla="*/ 0 h 78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63" h="785091">
                  <a:moveTo>
                    <a:pt x="25999" y="785091"/>
                  </a:moveTo>
                  <a:cubicBezTo>
                    <a:pt x="5217" y="619605"/>
                    <a:pt x="-15564" y="454120"/>
                    <a:pt x="16763" y="323272"/>
                  </a:cubicBezTo>
                  <a:cubicBezTo>
                    <a:pt x="49090" y="192423"/>
                    <a:pt x="186096" y="53879"/>
                    <a:pt x="21996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TextBox 1027"/>
                <p:cNvSpPr txBox="1"/>
                <p:nvPr/>
              </p:nvSpPr>
              <p:spPr>
                <a:xfrm>
                  <a:off x="5623791" y="5855854"/>
                  <a:ext cx="6628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8" name="TextBox 10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791" y="5855854"/>
                  <a:ext cx="66281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reeform 37"/>
            <p:cNvSpPr/>
            <p:nvPr/>
          </p:nvSpPr>
          <p:spPr>
            <a:xfrm>
              <a:off x="789802" y="5593081"/>
              <a:ext cx="304938" cy="832428"/>
            </a:xfrm>
            <a:custGeom>
              <a:avLst/>
              <a:gdLst>
                <a:gd name="connsiteX0" fmla="*/ 25999 w 219963"/>
                <a:gd name="connsiteY0" fmla="*/ 785091 h 785091"/>
                <a:gd name="connsiteX1" fmla="*/ 16763 w 219963"/>
                <a:gd name="connsiteY1" fmla="*/ 323272 h 785091"/>
                <a:gd name="connsiteX2" fmla="*/ 219963 w 219963"/>
                <a:gd name="connsiteY2" fmla="*/ 0 h 78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63" h="785091">
                  <a:moveTo>
                    <a:pt x="25999" y="785091"/>
                  </a:moveTo>
                  <a:cubicBezTo>
                    <a:pt x="5217" y="619605"/>
                    <a:pt x="-15564" y="454120"/>
                    <a:pt x="16763" y="323272"/>
                  </a:cubicBezTo>
                  <a:cubicBezTo>
                    <a:pt x="49090" y="192423"/>
                    <a:pt x="186096" y="53879"/>
                    <a:pt x="21996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78394" y="5882178"/>
                  <a:ext cx="6628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94" y="5882178"/>
                  <a:ext cx="66281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1" name="Group 1050"/>
          <p:cNvGrpSpPr/>
          <p:nvPr/>
        </p:nvGrpSpPr>
        <p:grpSpPr>
          <a:xfrm>
            <a:off x="594590" y="4488180"/>
            <a:ext cx="8063015" cy="2230120"/>
            <a:chOff x="594590" y="4488180"/>
            <a:chExt cx="8063015" cy="22301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245" y="4488840"/>
              <a:ext cx="79132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94590" y="6419240"/>
              <a:ext cx="7927109" cy="29906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0" name="Straight Arrow Connector 1029"/>
            <p:cNvCxnSpPr/>
            <p:nvPr/>
          </p:nvCxnSpPr>
          <p:spPr>
            <a:xfrm>
              <a:off x="8178800" y="4488180"/>
              <a:ext cx="0" cy="19354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1" name="TextBox 1030"/>
                <p:cNvSpPr txBox="1"/>
                <p:nvPr/>
              </p:nvSpPr>
              <p:spPr>
                <a:xfrm>
                  <a:off x="8163560" y="5250180"/>
                  <a:ext cx="4940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1" name="TextBox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560" y="5250180"/>
                  <a:ext cx="49404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1492033" y="2475575"/>
            <a:ext cx="6136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Koliki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brzina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podno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žju ako na telo deluje i sila trenja?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(Ne)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konzervativne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sile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6" y="2379753"/>
            <a:ext cx="866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čiji rad 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zavisi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putanje kojom se telo kreće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zavisi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početnog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 krajnjeg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položaja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nazivaju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sr-Latn-R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KONZERVATIVNE </a:t>
            </a:r>
            <a:r>
              <a:rPr lang="sr-Latn-R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5411" y="4703853"/>
                <a:ext cx="8669989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Kada se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telo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kre</a:t>
                </a:r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ć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pod </a:t>
                </a:r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dejstvom samo konzervativnih sila, ukupna mehanička energija ostaje nepromenjena tokom kretanja,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𝒌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Arial" panose="020B0604020202020204" pitchFamily="34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1" y="4703853"/>
                <a:ext cx="8669989" cy="1228863"/>
              </a:xfrm>
              <a:prstGeom prst="rect">
                <a:avLst/>
              </a:prstGeom>
              <a:blipFill rotWithShape="1">
                <a:blip r:embed="rId3"/>
                <a:stretch>
                  <a:fillRect l="-1054" t="-3483" r="-1054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7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Zadatak</a:t>
            </a:r>
            <a:endParaRPr lang="en-US" sz="32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16" y="2822832"/>
            <a:ext cx="8992384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Arial Black" panose="020B0A04020102020204" pitchFamily="34" charset="0"/>
              </a:rPr>
              <a:t>Odrediti</a:t>
            </a:r>
            <a:r>
              <a:rPr lang="en-US" sz="2800" b="1" dirty="0" smtClean="0">
                <a:latin typeface="Arial Black" panose="020B0A04020102020204" pitchFamily="34" charset="0"/>
              </a:rPr>
              <a:t> rad </a:t>
            </a:r>
            <a:r>
              <a:rPr lang="en-US" sz="2800" b="1" dirty="0" err="1" smtClean="0">
                <a:latin typeface="Arial Black" panose="020B0A04020102020204" pitchFamily="34" charset="0"/>
              </a:rPr>
              <a:t>sile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otpora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vazduha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prilikom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slobodnog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pada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tela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mase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sa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err="1" smtClean="0">
                <a:latin typeface="Arial Black" panose="020B0A04020102020204" pitchFamily="34" charset="0"/>
              </a:rPr>
              <a:t>visine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smtClean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sz="2800" b="1" dirty="0">
              <a:latin typeface="Arial Black" panose="020B0A04020102020204" pitchFamily="34" charset="0"/>
            </a:endParaRPr>
          </a:p>
          <a:p>
            <a:pPr algn="just"/>
            <a:endParaRPr lang="en-US" sz="2800" b="1" dirty="0" smtClean="0">
              <a:latin typeface="Arial Black" panose="020B0A04020102020204" pitchFamily="34" charset="0"/>
            </a:endParaRPr>
          </a:p>
          <a:p>
            <a:pPr algn="just"/>
            <a:r>
              <a:rPr lang="en-US" sz="2000" dirty="0" smtClean="0">
                <a:latin typeface="Arial Black" panose="020B0A04020102020204" pitchFamily="34" charset="0"/>
              </a:rPr>
              <a:t>Da li je </a:t>
            </a:r>
            <a:r>
              <a:rPr lang="en-US" sz="2000" dirty="0" err="1" smtClean="0">
                <a:latin typeface="Arial Black" panose="020B0A04020102020204" pitchFamily="34" charset="0"/>
              </a:rPr>
              <a:t>otpor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vazduha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konzervativna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sila</a:t>
            </a:r>
            <a:r>
              <a:rPr lang="en-US" sz="2000" dirty="0" smtClean="0">
                <a:latin typeface="Arial Black" panose="020B0A04020102020204" pitchFamily="34" charset="0"/>
              </a:rPr>
              <a:t>?</a:t>
            </a:r>
            <a:endParaRPr 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Zakon održanja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energije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11" y="2170547"/>
                <a:ext cx="5084405" cy="955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" y="2170547"/>
                <a:ext cx="5084405" cy="9550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3744" y="2354603"/>
                <a:ext cx="2889188" cy="58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⟹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𝑑𝑠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744" y="2354603"/>
                <a:ext cx="2889188" cy="586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3820" y="3424149"/>
                <a:ext cx="6280309" cy="10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 =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20" y="3424149"/>
                <a:ext cx="6280309" cy="10792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6178" y="4905662"/>
                <a:ext cx="4096826" cy="10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78" y="4905662"/>
                <a:ext cx="4096826" cy="1079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240135" y="4980829"/>
            <a:ext cx="2214765" cy="1590617"/>
            <a:chOff x="5529695" y="4973209"/>
            <a:chExt cx="2214765" cy="1590617"/>
          </a:xfrm>
        </p:grpSpPr>
        <p:sp>
          <p:nvSpPr>
            <p:cNvPr id="9" name="Rounded Rectangle 8"/>
            <p:cNvSpPr/>
            <p:nvPr/>
          </p:nvSpPr>
          <p:spPr>
            <a:xfrm>
              <a:off x="5529695" y="4973209"/>
              <a:ext cx="1076845" cy="8789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25260" y="619449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konstanta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557010" y="5836920"/>
              <a:ext cx="412750" cy="431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7621" y="4922520"/>
            <a:ext cx="1918969" cy="1973580"/>
            <a:chOff x="3878581" y="4922520"/>
            <a:chExt cx="1918969" cy="1973580"/>
          </a:xfrm>
        </p:grpSpPr>
        <p:sp>
          <p:nvSpPr>
            <p:cNvPr id="12" name="Rounded Rectangle 11"/>
            <p:cNvSpPr/>
            <p:nvPr/>
          </p:nvSpPr>
          <p:spPr>
            <a:xfrm>
              <a:off x="3878581" y="4922520"/>
              <a:ext cx="1104900" cy="108204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79900" y="6249769"/>
              <a:ext cx="15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b="1" dirty="0" smtClean="0">
                  <a:solidFill>
                    <a:srgbClr val="FF0000"/>
                  </a:solidFill>
                </a:rPr>
                <a:t>Potencijalna energija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946708" y="5957575"/>
              <a:ext cx="79952" cy="3111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322070" y="4957969"/>
            <a:ext cx="2122170" cy="1823097"/>
            <a:chOff x="2366010" y="4973209"/>
            <a:chExt cx="2122170" cy="1823097"/>
          </a:xfrm>
        </p:grpSpPr>
        <p:sp>
          <p:nvSpPr>
            <p:cNvPr id="11" name="Rounded Rectangle 10"/>
            <p:cNvSpPr/>
            <p:nvPr/>
          </p:nvSpPr>
          <p:spPr>
            <a:xfrm>
              <a:off x="3332595" y="4973209"/>
              <a:ext cx="1155585" cy="92467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6010" y="614997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0000"/>
                  </a:solidFill>
                </a:rPr>
                <a:t>Kineti</a:t>
              </a:r>
              <a:r>
                <a:rPr lang="sr-Latn-RS" b="1" dirty="0" smtClean="0">
                  <a:solidFill>
                    <a:srgbClr val="FF0000"/>
                  </a:solidFill>
                </a:rPr>
                <a:t>čka</a:t>
              </a:r>
            </a:p>
            <a:p>
              <a:pPr algn="ctr"/>
              <a:r>
                <a:rPr lang="sr-Latn-RS" b="1" dirty="0" smtClean="0">
                  <a:solidFill>
                    <a:srgbClr val="FF0000"/>
                  </a:solidFill>
                </a:rPr>
                <a:t>energija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115310" y="5835650"/>
              <a:ext cx="279400" cy="3619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431636" y="2096655"/>
            <a:ext cx="1006764" cy="113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443018" y="2101273"/>
            <a:ext cx="1463964" cy="113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06981" y="2096656"/>
            <a:ext cx="1246910" cy="1136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85376" y="3307080"/>
            <a:ext cx="2766984" cy="1228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445162" y="1348508"/>
            <a:ext cx="1528117" cy="1330038"/>
            <a:chOff x="3445162" y="1348508"/>
            <a:chExt cx="1528117" cy="1330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846945" y="1348508"/>
                  <a:ext cx="1126334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𝑑𝑠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𝑑𝑠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5" y="1348508"/>
                  <a:ext cx="1126334" cy="4103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6176" r="-237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3445162" y="2189018"/>
              <a:ext cx="480291" cy="48952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3823855" y="1773382"/>
              <a:ext cx="406400" cy="4341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54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7" grpId="0"/>
      <p:bldP spid="25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Zakon održanja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energije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21344" y="1943099"/>
                <a:ext cx="4156651" cy="1079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𝑑𝑠</m:t>
                          </m:r>
                        </m:e>
                      </m:acc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344" y="1943099"/>
                <a:ext cx="4156651" cy="10792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8" name="Group 1027"/>
          <p:cNvGrpSpPr/>
          <p:nvPr/>
        </p:nvGrpSpPr>
        <p:grpSpPr>
          <a:xfrm>
            <a:off x="3035302" y="2735580"/>
            <a:ext cx="5563752" cy="1367064"/>
            <a:chOff x="3035302" y="2735580"/>
            <a:chExt cx="5563752" cy="1367064"/>
          </a:xfrm>
        </p:grpSpPr>
        <p:cxnSp>
          <p:nvCxnSpPr>
            <p:cNvPr id="13" name="Straight Connector 12"/>
            <p:cNvCxnSpPr>
              <a:endCxn id="27" idx="0"/>
            </p:cNvCxnSpPr>
            <p:nvPr/>
          </p:nvCxnSpPr>
          <p:spPr>
            <a:xfrm>
              <a:off x="4472940" y="2735580"/>
              <a:ext cx="1344238" cy="9053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27" idx="0"/>
            </p:cNvCxnSpPr>
            <p:nvPr/>
          </p:nvCxnSpPr>
          <p:spPr>
            <a:xfrm flipH="1">
              <a:off x="5817178" y="2811780"/>
              <a:ext cx="34982" cy="8291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35302" y="3640979"/>
              <a:ext cx="556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Zavise od izbora početnog položaja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/>
              <p:cNvSpPr txBox="1"/>
              <p:nvPr/>
            </p:nvSpPr>
            <p:spPr>
              <a:xfrm>
                <a:off x="1779155" y="1219200"/>
                <a:ext cx="1648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R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29" name="Text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155" y="1219200"/>
                <a:ext cx="1648656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14420" y="1203960"/>
                <a:ext cx="1648656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R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20" y="1203960"/>
                <a:ext cx="1648656" cy="7631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70468" y="1249680"/>
                <a:ext cx="6367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68" y="1249680"/>
                <a:ext cx="636713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99746" y="4546147"/>
            <a:ext cx="8741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Apsolutne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potencijalne, kinetičke i ukupne energije nemaju realan značaj, jer zavise od izbora početnih uslova i referentnog sistema.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5868" y="5888208"/>
                <a:ext cx="406162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r-Latn-R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r-Latn-R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sr-Latn-RS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  <m:r>
                            <a:rPr lang="sr-Latn-R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sr-Latn-R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68" y="5888208"/>
                <a:ext cx="4061625" cy="7631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4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Potencijalna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energija</a:t>
            </a:r>
            <a:endParaRPr lang="en-US" sz="32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52800" y="1051560"/>
            <a:ext cx="2032000" cy="14325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10873" y="2678790"/>
                <a:ext cx="3086229" cy="1243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R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32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acc>
                        <m:accPr>
                          <m:chr m:val="⃗"/>
                          <m:ctrlPr>
                            <a:rPr lang="en-US" sz="32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𝑑𝑠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73" y="2678790"/>
                <a:ext cx="3086229" cy="12436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245" y="4133303"/>
                <a:ext cx="710149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5" y="4133303"/>
                <a:ext cx="7101496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63530" y="3927946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D:\NASTAVA\02. Uvod u teorijsku mehaniku\2017-2018\Prezentacije\slike\rad1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88" y="3756488"/>
            <a:ext cx="1214850" cy="16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9747" y="5783811"/>
                <a:ext cx="87410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Promena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kineti</a:t>
                </a:r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č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energije</a:t>
                </a:r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između tačaka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sr-Latn-R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sr-Latn-R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sr-Latn-RS" sz="2400" b="0" i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jednaka je </a:t>
                </a:r>
                <a:r>
                  <a:rPr lang="sr-Latn-R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radu</a:t>
                </a:r>
                <a:r>
                  <a:rPr lang="sr-Latn-R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sila koji je izvršen nad telom između istih tačaka.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7" y="5783811"/>
                <a:ext cx="874105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116" t="-5147" r="-104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62264" y="1074419"/>
                <a:ext cx="5289140" cy="1361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36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𝑑𝑠</m:t>
                          </m:r>
                        </m:e>
                      </m:acc>
                      <m:r>
                        <a:rPr lang="en-US" sz="3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64" y="1074419"/>
                <a:ext cx="5289140" cy="13612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6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2" grpId="0"/>
      <p:bldP spid="4" grpId="0"/>
      <p:bldP spid="4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Rad sile</a:t>
            </a:r>
            <a:endParaRPr lang="en-US" sz="32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245" y="1537987"/>
                <a:ext cx="710149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5" y="1537987"/>
                <a:ext cx="7101496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:\NASTAVA\02. Uvod u teorijsku mehaniku\2017-2018\Prezentacije\slike\rad1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5" y="1068812"/>
            <a:ext cx="1214850" cy="16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9747" y="5044982"/>
            <a:ext cx="874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Razlike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potencijaln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netičkih energija imaju fizički smisao jer su nezavisne od izbora početnih uslova.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20182" y="1791867"/>
                <a:ext cx="62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182" y="1791867"/>
                <a:ext cx="62190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019314" y="3624119"/>
            <a:ext cx="406400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13209" y="2964882"/>
                <a:ext cx="4562531" cy="93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b="0" i="1" smtClean="0">
                          <a:latin typeface="Cambria Math"/>
                        </a:rPr>
                        <m:t>𝑊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9" y="2964882"/>
                <a:ext cx="4562531" cy="9361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2521526" y="3934702"/>
            <a:ext cx="4747491" cy="600769"/>
          </a:xfrm>
          <a:custGeom>
            <a:avLst/>
            <a:gdLst>
              <a:gd name="connsiteX0" fmla="*/ 0 w 4747706"/>
              <a:gd name="connsiteY0" fmla="*/ 117553 h 644431"/>
              <a:gd name="connsiteX1" fmla="*/ 2142837 w 4747706"/>
              <a:gd name="connsiteY1" fmla="*/ 644025 h 644431"/>
              <a:gd name="connsiteX2" fmla="*/ 4747491 w 4747706"/>
              <a:gd name="connsiteY2" fmla="*/ 43662 h 644431"/>
              <a:gd name="connsiteX0" fmla="*/ 0 w 4747491"/>
              <a:gd name="connsiteY0" fmla="*/ 73891 h 600769"/>
              <a:gd name="connsiteX1" fmla="*/ 2142837 w 4747491"/>
              <a:gd name="connsiteY1" fmla="*/ 600363 h 600769"/>
              <a:gd name="connsiteX2" fmla="*/ 4747491 w 4747491"/>
              <a:gd name="connsiteY2" fmla="*/ 0 h 60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7491" h="600769">
                <a:moveTo>
                  <a:pt x="0" y="73891"/>
                </a:moveTo>
                <a:cubicBezTo>
                  <a:pt x="675794" y="343284"/>
                  <a:pt x="1351589" y="612678"/>
                  <a:pt x="2142837" y="600363"/>
                </a:cubicBezTo>
                <a:cubicBezTo>
                  <a:pt x="2934085" y="588048"/>
                  <a:pt x="4122882" y="280554"/>
                  <a:pt x="4747491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774950" y="3901220"/>
            <a:ext cx="3848100" cy="1225550"/>
          </a:xfrm>
          <a:prstGeom prst="mathMultiply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659" y="6250316"/>
            <a:ext cx="874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rad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pozitivan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798" y="2926440"/>
                <a:ext cx="2750304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r-Latn-R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acc>
                        <m:accPr>
                          <m:chr m:val="⃗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𝑑𝑠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8" y="2926440"/>
                <a:ext cx="2750304" cy="11026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7" grpId="0" animBg="1"/>
      <p:bldP spid="7" grpId="1" animBg="1"/>
      <p:bldP spid="8" grpId="0"/>
      <p:bldP spid="10" grpId="0" animBg="1"/>
      <p:bldP spid="11" grpId="0" animBg="1"/>
      <p:bldP spid="1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3533" y="290336"/>
            <a:ext cx="63955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Potencijalna</a:t>
            </a:r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energija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 err="1" smtClean="0">
                <a:latin typeface="Arial Black" panose="020B0A04020102020204" pitchFamily="34" charset="0"/>
              </a:rPr>
              <a:t>Gravitaciono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r>
              <a:rPr lang="en-US" sz="2000" b="1" dirty="0" err="1" smtClean="0">
                <a:latin typeface="Arial Black" panose="020B0A04020102020204" pitchFamily="34" charset="0"/>
              </a:rPr>
              <a:t>polje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61678" r="17098" b="26712"/>
          <a:stretch/>
        </p:blipFill>
        <p:spPr bwMode="auto">
          <a:xfrm>
            <a:off x="653143" y="2656123"/>
            <a:ext cx="7852228" cy="102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21314" y="1306292"/>
                <a:ext cx="2107307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14" y="1306292"/>
                <a:ext cx="2107307" cy="896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85144" y="2394869"/>
            <a:ext cx="2960914" cy="142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8801" y="2387612"/>
            <a:ext cx="2960914" cy="142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4718" y="4009122"/>
                <a:ext cx="1701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Arial" panose="020B0604020202020204" pitchFamily="34" charset="0"/>
                      </a:rPr>
                      <m:t>=∞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718" y="4009122"/>
                <a:ext cx="17016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37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0" t="39764" r="38685" b="50513"/>
          <a:stretch/>
        </p:blipFill>
        <p:spPr bwMode="auto">
          <a:xfrm>
            <a:off x="1146628" y="4540352"/>
            <a:ext cx="2583543" cy="9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19029" r="23604" b="34943"/>
          <a:stretch/>
        </p:blipFill>
        <p:spPr bwMode="auto">
          <a:xfrm>
            <a:off x="6107852" y="3771900"/>
            <a:ext cx="3004458" cy="30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623" y="5820755"/>
            <a:ext cx="613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POTENCIJALNA ENERGIJA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smisao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623" y="6351850"/>
            <a:ext cx="49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POTENCIJALNA ENERGIJA U ODNOSU </a:t>
            </a:r>
            <a:r>
              <a:rPr lang="sr-Latn-R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ŠTA?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4" grpId="1" animBg="1"/>
      <p:bldP spid="1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Primer</a:t>
            </a:r>
          </a:p>
          <a:p>
            <a:pPr algn="ctr"/>
            <a:r>
              <a:rPr lang="en-US" sz="2000" b="1" dirty="0" err="1" smtClean="0">
                <a:latin typeface="Arial Black" panose="020B0A04020102020204" pitchFamily="34" charset="0"/>
              </a:rPr>
              <a:t>Osloba</a:t>
            </a:r>
            <a:r>
              <a:rPr lang="sr-Latn-RS" sz="2000" b="1" dirty="0">
                <a:latin typeface="Arial Black" panose="020B0A04020102020204" pitchFamily="34" charset="0"/>
              </a:rPr>
              <a:t>đ</a:t>
            </a:r>
            <a:r>
              <a:rPr lang="en-US" sz="2000" b="1" dirty="0" err="1" smtClean="0">
                <a:latin typeface="Arial Black" panose="020B0A04020102020204" pitchFamily="34" charset="0"/>
              </a:rPr>
              <a:t>anje</a:t>
            </a:r>
            <a:r>
              <a:rPr lang="en-US" sz="2000" b="1" dirty="0" smtClean="0">
                <a:latin typeface="Arial Black" panose="020B0A04020102020204" pitchFamily="34" charset="0"/>
              </a:rPr>
              <a:t> od </a:t>
            </a:r>
            <a:r>
              <a:rPr lang="en-US" sz="2000" b="1" dirty="0" err="1" smtClean="0">
                <a:latin typeface="Arial Black" panose="020B0A04020102020204" pitchFamily="34" charset="0"/>
              </a:rPr>
              <a:t>gravitacionog</a:t>
            </a:r>
            <a:r>
              <a:rPr lang="en-US" sz="2000" b="1" dirty="0" smtClean="0">
                <a:latin typeface="Arial Black" panose="020B0A04020102020204" pitchFamily="34" charset="0"/>
              </a:rPr>
              <a:t> </a:t>
            </a:r>
            <a:r>
              <a:rPr lang="en-US" sz="2000" b="1" dirty="0" err="1" smtClean="0">
                <a:latin typeface="Arial Black" panose="020B0A04020102020204" pitchFamily="34" charset="0"/>
              </a:rPr>
              <a:t>polja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659"/>
          <a:stretch/>
        </p:blipFill>
        <p:spPr bwMode="auto">
          <a:xfrm>
            <a:off x="-734" y="4597170"/>
            <a:ext cx="3810000" cy="22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6" r="29958"/>
          <a:stretch/>
        </p:blipFill>
        <p:spPr bwMode="auto">
          <a:xfrm>
            <a:off x="1661159" y="3608514"/>
            <a:ext cx="579121" cy="11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856213" y="5153025"/>
            <a:ext cx="1121937" cy="1393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73382" y="6441497"/>
            <a:ext cx="166255" cy="1662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76500" y="4989195"/>
                <a:ext cx="397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4989195"/>
                <a:ext cx="39786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9030" y="3503054"/>
                <a:ext cx="149124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0" y="3503054"/>
                <a:ext cx="1491242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89030" y="4235004"/>
                <a:ext cx="161249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0" y="4235004"/>
                <a:ext cx="1612493" cy="6090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89030" y="1594834"/>
                <a:ext cx="192084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0" y="1594834"/>
                <a:ext cx="1920847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89030" y="2326784"/>
                <a:ext cx="204209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0" y="2326784"/>
                <a:ext cx="2042097" cy="6090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12535" y="3155323"/>
                <a:ext cx="2542555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35" y="3155323"/>
                <a:ext cx="2542555" cy="494751"/>
              </a:xfrm>
              <a:prstGeom prst="rect">
                <a:avLst/>
              </a:prstGeom>
              <a:blipFill rotWithShape="1"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954592" y="2434105"/>
            <a:ext cx="946655" cy="1609861"/>
            <a:chOff x="6954592" y="2434105"/>
            <a:chExt cx="946655" cy="160986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954592" y="2807594"/>
              <a:ext cx="643943" cy="12363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463307" y="2434105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307" y="2434105"/>
                  <a:ext cx="43794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2833" y="4778062"/>
                <a:ext cx="3780266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𝜸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2400" b="1" i="1" smtClean="0">
                                  <a:latin typeface="Cambria Math"/>
                                </a:rPr>
                                <m:t>𝑹</m:t>
                              </m:r>
                            </m:den>
                          </m:f>
                        </m:e>
                      </m:rad>
                      <m:r>
                        <a:rPr lang="en-US" sz="2400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𝒌𝒎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833" y="4778062"/>
                <a:ext cx="3780266" cy="1183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0" t="39764" r="38685" b="50513"/>
          <a:stretch/>
        </p:blipFill>
        <p:spPr bwMode="auto">
          <a:xfrm>
            <a:off x="5728153" y="1378052"/>
            <a:ext cx="1701347" cy="64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033E-7 L -4.44444E-6 -0.2777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9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" grpId="0"/>
      <p:bldP spid="23" grpId="0"/>
      <p:bldP spid="24" grpId="0"/>
      <p:bldP spid="25" grpId="0"/>
      <p:bldP spid="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Primer</a:t>
            </a: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</a:rPr>
              <a:t>Slobodan pad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09957" y="2388858"/>
            <a:ext cx="3811339" cy="4436952"/>
            <a:chOff x="5409957" y="2388858"/>
            <a:chExt cx="3811339" cy="4436952"/>
          </a:xfrm>
        </p:grpSpPr>
        <p:pic>
          <p:nvPicPr>
            <p:cNvPr id="8" name="Picture 2" descr="Image result for piza galile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" t="1356" r="6346" b="3747"/>
            <a:stretch/>
          </p:blipFill>
          <p:spPr bwMode="auto">
            <a:xfrm flipH="1">
              <a:off x="5409957" y="2388858"/>
              <a:ext cx="3811339" cy="4436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336428" y="3335634"/>
              <a:ext cx="309094" cy="3090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334282" y="5883505"/>
              <a:ext cx="309094" cy="3090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46779" y="3309781"/>
              <a:ext cx="418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1600" y="5870532"/>
              <a:ext cx="418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5563673" y="4404575"/>
              <a:ext cx="0" cy="21507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621627" y="4224268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sz="28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627" y="4224268"/>
                  <a:ext cx="473206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9468" y="3464416"/>
                <a:ext cx="373166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8" y="3464416"/>
                <a:ext cx="373166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99784" y="3521139"/>
            <a:ext cx="2975441" cy="924519"/>
            <a:chOff x="415695" y="3521139"/>
            <a:chExt cx="2975441" cy="924519"/>
          </a:xfrm>
        </p:grpSpPr>
        <p:sp>
          <p:nvSpPr>
            <p:cNvPr id="20" name="Multiply 19"/>
            <p:cNvSpPr/>
            <p:nvPr/>
          </p:nvSpPr>
          <p:spPr>
            <a:xfrm>
              <a:off x="2636393" y="3574801"/>
              <a:ext cx="754743" cy="870857"/>
            </a:xfrm>
            <a:prstGeom prst="mathMultiply">
              <a:avLst>
                <a:gd name="adj1" fmla="val 10087"/>
              </a:avLst>
            </a:prstGeom>
            <a:solidFill>
              <a:srgbClr val="FF0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415695" y="3521139"/>
              <a:ext cx="754743" cy="870857"/>
            </a:xfrm>
            <a:prstGeom prst="mathMultiply">
              <a:avLst>
                <a:gd name="adj1" fmla="val 10087"/>
              </a:avLst>
            </a:prstGeom>
            <a:solidFill>
              <a:srgbClr val="FF0000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9469" y="4533360"/>
                <a:ext cx="2764924" cy="52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+2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Δ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9" y="4533360"/>
                <a:ext cx="2764924" cy="5289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09594" y="5436081"/>
            <a:ext cx="1139656" cy="1254639"/>
            <a:chOff x="109594" y="5436081"/>
            <a:chExt cx="1139656" cy="1254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9594" y="5859895"/>
                  <a:ext cx="891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94" y="5859895"/>
                  <a:ext cx="89197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9594" y="6321388"/>
                  <a:ext cx="9412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94" y="6321388"/>
                  <a:ext cx="94122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109594" y="5436081"/>
              <a:ext cx="1139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sr-Latn-R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Ako je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06579" y="5831979"/>
                <a:ext cx="2058448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𝑔h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579" y="5831979"/>
                <a:ext cx="2058448" cy="6141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914" y="2368942"/>
                <a:ext cx="6722033" cy="795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𝑚𝑔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𝑚𝑔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" y="2368942"/>
                <a:ext cx="6722033" cy="7956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85065" y="910255"/>
            <a:ext cx="8007956" cy="1674523"/>
            <a:chOff x="885065" y="910255"/>
            <a:chExt cx="8007956" cy="1674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85065" y="1390103"/>
                  <a:ext cx="7225119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sr-Latn-R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sr-Latn-R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8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65" y="1390103"/>
                  <a:ext cx="7225119" cy="8989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2" descr="D:\NASTAVA\02. Uvod u teorijsku mehaniku\2017-2018\Prezentacije\slike\rad1 copy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71" y="910255"/>
              <a:ext cx="1214850" cy="1674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23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STAVA\02. Uvod u teorijsku mehaniku\2017-2018\Prezentacije\slike\za slaj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52400"/>
            <a:ext cx="1571016" cy="1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041" y="327282"/>
            <a:ext cx="639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(Ne)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konzervativne</a:t>
            </a: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sile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grpSp>
        <p:nvGrpSpPr>
          <p:cNvPr id="1052" name="Group 1051"/>
          <p:cNvGrpSpPr/>
          <p:nvPr/>
        </p:nvGrpSpPr>
        <p:grpSpPr>
          <a:xfrm>
            <a:off x="723900" y="4345676"/>
            <a:ext cx="6871855" cy="2079833"/>
            <a:chOff x="723900" y="4345676"/>
            <a:chExt cx="6871855" cy="2079833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723900" y="4345676"/>
              <a:ext cx="6871855" cy="2064328"/>
              <a:chOff x="723900" y="4345676"/>
              <a:chExt cx="6871855" cy="2064328"/>
            </a:xfrm>
          </p:grpSpPr>
          <p:sp>
            <p:nvSpPr>
              <p:cNvPr id="31" name="Right Triangle 30"/>
              <p:cNvSpPr/>
              <p:nvPr/>
            </p:nvSpPr>
            <p:spPr>
              <a:xfrm>
                <a:off x="3217718" y="4479604"/>
                <a:ext cx="4378037" cy="1930400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Right Triangle 1023"/>
              <p:cNvSpPr/>
              <p:nvPr/>
            </p:nvSpPr>
            <p:spPr>
              <a:xfrm>
                <a:off x="723900" y="4488840"/>
                <a:ext cx="637309" cy="1921164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/>
              <p:nvPr/>
            </p:nvSpPr>
            <p:spPr>
              <a:xfrm>
                <a:off x="733138" y="4359532"/>
                <a:ext cx="240144" cy="240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342411" y="4345676"/>
                <a:ext cx="240144" cy="240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7" name="Freeform 1026"/>
            <p:cNvSpPr/>
            <p:nvPr/>
          </p:nvSpPr>
          <p:spPr>
            <a:xfrm>
              <a:off x="5528519" y="5606473"/>
              <a:ext cx="219963" cy="785091"/>
            </a:xfrm>
            <a:custGeom>
              <a:avLst/>
              <a:gdLst>
                <a:gd name="connsiteX0" fmla="*/ 25999 w 219963"/>
                <a:gd name="connsiteY0" fmla="*/ 785091 h 785091"/>
                <a:gd name="connsiteX1" fmla="*/ 16763 w 219963"/>
                <a:gd name="connsiteY1" fmla="*/ 323272 h 785091"/>
                <a:gd name="connsiteX2" fmla="*/ 219963 w 219963"/>
                <a:gd name="connsiteY2" fmla="*/ 0 h 78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63" h="785091">
                  <a:moveTo>
                    <a:pt x="25999" y="785091"/>
                  </a:moveTo>
                  <a:cubicBezTo>
                    <a:pt x="5217" y="619605"/>
                    <a:pt x="-15564" y="454120"/>
                    <a:pt x="16763" y="323272"/>
                  </a:cubicBezTo>
                  <a:cubicBezTo>
                    <a:pt x="49090" y="192423"/>
                    <a:pt x="186096" y="53879"/>
                    <a:pt x="21996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TextBox 1027"/>
                <p:cNvSpPr txBox="1"/>
                <p:nvPr/>
              </p:nvSpPr>
              <p:spPr>
                <a:xfrm>
                  <a:off x="5623791" y="5855854"/>
                  <a:ext cx="6628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28" name="TextBox 10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791" y="5855854"/>
                  <a:ext cx="66281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reeform 37"/>
            <p:cNvSpPr/>
            <p:nvPr/>
          </p:nvSpPr>
          <p:spPr>
            <a:xfrm>
              <a:off x="789802" y="5593081"/>
              <a:ext cx="304938" cy="832428"/>
            </a:xfrm>
            <a:custGeom>
              <a:avLst/>
              <a:gdLst>
                <a:gd name="connsiteX0" fmla="*/ 25999 w 219963"/>
                <a:gd name="connsiteY0" fmla="*/ 785091 h 785091"/>
                <a:gd name="connsiteX1" fmla="*/ 16763 w 219963"/>
                <a:gd name="connsiteY1" fmla="*/ 323272 h 785091"/>
                <a:gd name="connsiteX2" fmla="*/ 219963 w 219963"/>
                <a:gd name="connsiteY2" fmla="*/ 0 h 78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63" h="785091">
                  <a:moveTo>
                    <a:pt x="25999" y="785091"/>
                  </a:moveTo>
                  <a:cubicBezTo>
                    <a:pt x="5217" y="619605"/>
                    <a:pt x="-15564" y="454120"/>
                    <a:pt x="16763" y="323272"/>
                  </a:cubicBezTo>
                  <a:cubicBezTo>
                    <a:pt x="49090" y="192423"/>
                    <a:pt x="186096" y="53879"/>
                    <a:pt x="21996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78394" y="5882178"/>
                  <a:ext cx="6628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94" y="5882178"/>
                  <a:ext cx="66281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1" name="Group 1050"/>
          <p:cNvGrpSpPr/>
          <p:nvPr/>
        </p:nvGrpSpPr>
        <p:grpSpPr>
          <a:xfrm>
            <a:off x="594590" y="4488180"/>
            <a:ext cx="8063015" cy="2230120"/>
            <a:chOff x="594590" y="4488180"/>
            <a:chExt cx="8063015" cy="22301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9245" y="4488840"/>
              <a:ext cx="791325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94590" y="6419240"/>
              <a:ext cx="7927109" cy="29906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0" name="Straight Arrow Connector 1029"/>
            <p:cNvCxnSpPr/>
            <p:nvPr/>
          </p:nvCxnSpPr>
          <p:spPr>
            <a:xfrm>
              <a:off x="8178800" y="4488180"/>
              <a:ext cx="0" cy="19354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1" name="TextBox 1030"/>
                <p:cNvSpPr txBox="1"/>
                <p:nvPr/>
              </p:nvSpPr>
              <p:spPr>
                <a:xfrm>
                  <a:off x="8163560" y="5250180"/>
                  <a:ext cx="49404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𝒉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31" name="TextBox 10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3560" y="5250180"/>
                  <a:ext cx="49404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1472983" y="3580475"/>
            <a:ext cx="6136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Koliki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brzina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podno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žju?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9" name="Group 1048"/>
          <p:cNvGrpSpPr/>
          <p:nvPr/>
        </p:nvGrpSpPr>
        <p:grpSpPr>
          <a:xfrm>
            <a:off x="1143000" y="4483100"/>
            <a:ext cx="3429000" cy="1930400"/>
            <a:chOff x="1143000" y="4483100"/>
            <a:chExt cx="3429000" cy="1930400"/>
          </a:xfrm>
        </p:grpSpPr>
        <p:cxnSp>
          <p:nvCxnSpPr>
            <p:cNvPr id="1038" name="Straight Connector 1037"/>
            <p:cNvCxnSpPr/>
            <p:nvPr/>
          </p:nvCxnSpPr>
          <p:spPr>
            <a:xfrm>
              <a:off x="1143000" y="4483100"/>
              <a:ext cx="419100" cy="863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1559719" y="5343525"/>
              <a:ext cx="707231" cy="5595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>
              <a:off x="2266950" y="5903119"/>
              <a:ext cx="2305050" cy="5103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0" name="Freeform 1049"/>
          <p:cNvSpPr/>
          <p:nvPr/>
        </p:nvSpPr>
        <p:spPr>
          <a:xfrm>
            <a:off x="4535087" y="4488873"/>
            <a:ext cx="3048000" cy="1921163"/>
          </a:xfrm>
          <a:custGeom>
            <a:avLst/>
            <a:gdLst>
              <a:gd name="connsiteX0" fmla="*/ 0 w 3048000"/>
              <a:gd name="connsiteY0" fmla="*/ 0 h 1921163"/>
              <a:gd name="connsiteX1" fmla="*/ 166254 w 3048000"/>
              <a:gd name="connsiteY1" fmla="*/ 544945 h 1921163"/>
              <a:gd name="connsiteX2" fmla="*/ 314036 w 3048000"/>
              <a:gd name="connsiteY2" fmla="*/ 692727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  <a:gd name="connsiteX0" fmla="*/ 0 w 3048000"/>
              <a:gd name="connsiteY0" fmla="*/ 0 h 1921163"/>
              <a:gd name="connsiteX1" fmla="*/ 166254 w 3048000"/>
              <a:gd name="connsiteY1" fmla="*/ 544945 h 1921163"/>
              <a:gd name="connsiteX2" fmla="*/ 415636 w 3048000"/>
              <a:gd name="connsiteY2" fmla="*/ 609599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  <a:gd name="connsiteX0" fmla="*/ 0 w 3048000"/>
              <a:gd name="connsiteY0" fmla="*/ 0 h 1921163"/>
              <a:gd name="connsiteX1" fmla="*/ 221673 w 3048000"/>
              <a:gd name="connsiteY1" fmla="*/ 443345 h 1921163"/>
              <a:gd name="connsiteX2" fmla="*/ 415636 w 3048000"/>
              <a:gd name="connsiteY2" fmla="*/ 609599 h 1921163"/>
              <a:gd name="connsiteX3" fmla="*/ 923636 w 3048000"/>
              <a:gd name="connsiteY3" fmla="*/ 618836 h 1921163"/>
              <a:gd name="connsiteX4" fmla="*/ 1246909 w 3048000"/>
              <a:gd name="connsiteY4" fmla="*/ 424872 h 1921163"/>
              <a:gd name="connsiteX5" fmla="*/ 1588654 w 3048000"/>
              <a:gd name="connsiteY5" fmla="*/ 461818 h 1921163"/>
              <a:gd name="connsiteX6" fmla="*/ 1874982 w 3048000"/>
              <a:gd name="connsiteY6" fmla="*/ 683491 h 1921163"/>
              <a:gd name="connsiteX7" fmla="*/ 2152073 w 3048000"/>
              <a:gd name="connsiteY7" fmla="*/ 1043709 h 1921163"/>
              <a:gd name="connsiteX8" fmla="*/ 2503054 w 3048000"/>
              <a:gd name="connsiteY8" fmla="*/ 1265382 h 1921163"/>
              <a:gd name="connsiteX9" fmla="*/ 2623127 w 3048000"/>
              <a:gd name="connsiteY9" fmla="*/ 1560945 h 1921163"/>
              <a:gd name="connsiteX10" fmla="*/ 3048000 w 3048000"/>
              <a:gd name="connsiteY10" fmla="*/ 1921163 h 192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8000" h="1921163">
                <a:moveTo>
                  <a:pt x="0" y="0"/>
                </a:moveTo>
                <a:cubicBezTo>
                  <a:pt x="56957" y="214745"/>
                  <a:pt x="152400" y="341745"/>
                  <a:pt x="221673" y="443345"/>
                </a:cubicBezTo>
                <a:cubicBezTo>
                  <a:pt x="290946" y="544945"/>
                  <a:pt x="298642" y="580351"/>
                  <a:pt x="415636" y="609599"/>
                </a:cubicBezTo>
                <a:cubicBezTo>
                  <a:pt x="532630" y="638847"/>
                  <a:pt x="785091" y="649624"/>
                  <a:pt x="923636" y="618836"/>
                </a:cubicBezTo>
                <a:cubicBezTo>
                  <a:pt x="1062181" y="588048"/>
                  <a:pt x="1136073" y="451042"/>
                  <a:pt x="1246909" y="424872"/>
                </a:cubicBezTo>
                <a:cubicBezTo>
                  <a:pt x="1357745" y="398702"/>
                  <a:pt x="1483975" y="418715"/>
                  <a:pt x="1588654" y="461818"/>
                </a:cubicBezTo>
                <a:cubicBezTo>
                  <a:pt x="1693333" y="504921"/>
                  <a:pt x="1781079" y="586509"/>
                  <a:pt x="1874982" y="683491"/>
                </a:cubicBezTo>
                <a:cubicBezTo>
                  <a:pt x="1968885" y="780473"/>
                  <a:pt x="2047394" y="946727"/>
                  <a:pt x="2152073" y="1043709"/>
                </a:cubicBezTo>
                <a:cubicBezTo>
                  <a:pt x="2256752" y="1140691"/>
                  <a:pt x="2424545" y="1179176"/>
                  <a:pt x="2503054" y="1265382"/>
                </a:cubicBezTo>
                <a:cubicBezTo>
                  <a:pt x="2581563" y="1351588"/>
                  <a:pt x="2532303" y="1451648"/>
                  <a:pt x="2623127" y="1560945"/>
                </a:cubicBezTo>
                <a:cubicBezTo>
                  <a:pt x="2713951" y="1670242"/>
                  <a:pt x="2880975" y="1795702"/>
                  <a:pt x="3048000" y="192116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74037" y="2836953"/>
            <a:ext cx="7749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Krajnja brzina, pa samim tim i rad koji je gravitaciona sila izvršila nad telom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ZAVISI </a:t>
            </a:r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 putanje kojom se telo kretalo!!!</a:t>
            </a:r>
          </a:p>
          <a:p>
            <a:pPr algn="just"/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Rad zavisi samo od početnog i krajnjeg položaja!!!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1675" y="1362075"/>
                <a:ext cx="5308569" cy="1075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𝑾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𝒅𝒔</m:t>
                              </m:r>
                            </m:e>
                          </m:acc>
                          <m:r>
                            <a:rPr lang="en-US" sz="28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5" y="1362075"/>
                <a:ext cx="5308569" cy="10751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10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1127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Cane</dc:creator>
  <cp:lastModifiedBy>Cane</cp:lastModifiedBy>
  <cp:revision>106</cp:revision>
  <dcterms:created xsi:type="dcterms:W3CDTF">2017-08-18T12:46:39Z</dcterms:created>
  <dcterms:modified xsi:type="dcterms:W3CDTF">2017-12-09T17:45:14Z</dcterms:modified>
</cp:coreProperties>
</file>