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5"/>
  </p:notesMasterIdLst>
  <p:sldIdLst>
    <p:sldId id="256" r:id="rId2"/>
    <p:sldId id="377" r:id="rId3"/>
    <p:sldId id="396" r:id="rId4"/>
    <p:sldId id="397" r:id="rId5"/>
    <p:sldId id="398" r:id="rId6"/>
    <p:sldId id="399" r:id="rId7"/>
    <p:sldId id="400" r:id="rId8"/>
    <p:sldId id="401" r:id="rId9"/>
    <p:sldId id="402" r:id="rId10"/>
    <p:sldId id="403" r:id="rId11"/>
    <p:sldId id="404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412" r:id="rId20"/>
    <p:sldId id="413" r:id="rId21"/>
    <p:sldId id="414" r:id="rId22"/>
    <p:sldId id="415" r:id="rId23"/>
    <p:sldId id="416" r:id="rId24"/>
    <p:sldId id="417" r:id="rId25"/>
    <p:sldId id="418" r:id="rId26"/>
    <p:sldId id="419" r:id="rId27"/>
    <p:sldId id="420" r:id="rId28"/>
    <p:sldId id="421" r:id="rId29"/>
    <p:sldId id="422" r:id="rId30"/>
    <p:sldId id="423" r:id="rId31"/>
    <p:sldId id="424" r:id="rId32"/>
    <p:sldId id="425" r:id="rId33"/>
    <p:sldId id="426" r:id="rId34"/>
    <p:sldId id="427" r:id="rId35"/>
    <p:sldId id="428" r:id="rId36"/>
    <p:sldId id="429" r:id="rId37"/>
    <p:sldId id="430" r:id="rId38"/>
    <p:sldId id="431" r:id="rId39"/>
    <p:sldId id="432" r:id="rId40"/>
    <p:sldId id="433" r:id="rId41"/>
    <p:sldId id="434" r:id="rId42"/>
    <p:sldId id="435" r:id="rId43"/>
    <p:sldId id="436" r:id="rId44"/>
    <p:sldId id="437" r:id="rId45"/>
    <p:sldId id="438" r:id="rId46"/>
    <p:sldId id="439" r:id="rId47"/>
    <p:sldId id="440" r:id="rId48"/>
    <p:sldId id="441" r:id="rId49"/>
    <p:sldId id="442" r:id="rId50"/>
    <p:sldId id="443" r:id="rId51"/>
    <p:sldId id="444" r:id="rId52"/>
    <p:sldId id="445" r:id="rId53"/>
    <p:sldId id="446" r:id="rId54"/>
    <p:sldId id="447" r:id="rId55"/>
    <p:sldId id="448" r:id="rId56"/>
    <p:sldId id="449" r:id="rId57"/>
    <p:sldId id="450" r:id="rId58"/>
    <p:sldId id="451" r:id="rId59"/>
    <p:sldId id="452" r:id="rId60"/>
    <p:sldId id="458" r:id="rId61"/>
    <p:sldId id="459" r:id="rId62"/>
    <p:sldId id="460" r:id="rId63"/>
    <p:sldId id="461" r:id="rId64"/>
    <p:sldId id="463" r:id="rId65"/>
    <p:sldId id="464" r:id="rId66"/>
    <p:sldId id="465" r:id="rId67"/>
    <p:sldId id="466" r:id="rId68"/>
    <p:sldId id="467" r:id="rId69"/>
    <p:sldId id="468" r:id="rId70"/>
    <p:sldId id="469" r:id="rId71"/>
    <p:sldId id="477" r:id="rId72"/>
    <p:sldId id="478" r:id="rId73"/>
    <p:sldId id="479" r:id="rId74"/>
    <p:sldId id="480" r:id="rId75"/>
    <p:sldId id="481" r:id="rId76"/>
    <p:sldId id="482" r:id="rId77"/>
    <p:sldId id="483" r:id="rId78"/>
    <p:sldId id="484" r:id="rId79"/>
    <p:sldId id="485" r:id="rId80"/>
    <p:sldId id="486" r:id="rId81"/>
    <p:sldId id="487" r:id="rId82"/>
    <p:sldId id="488" r:id="rId83"/>
    <p:sldId id="489" r:id="rId84"/>
    <p:sldId id="516" r:id="rId85"/>
    <p:sldId id="491" r:id="rId86"/>
    <p:sldId id="492" r:id="rId87"/>
    <p:sldId id="493" r:id="rId88"/>
    <p:sldId id="494" r:id="rId89"/>
    <p:sldId id="495" r:id="rId90"/>
    <p:sldId id="496" r:id="rId91"/>
    <p:sldId id="497" r:id="rId92"/>
    <p:sldId id="498" r:id="rId93"/>
    <p:sldId id="499" r:id="rId94"/>
    <p:sldId id="500" r:id="rId95"/>
    <p:sldId id="501" r:id="rId96"/>
    <p:sldId id="502" r:id="rId97"/>
    <p:sldId id="503" r:id="rId98"/>
    <p:sldId id="504" r:id="rId99"/>
    <p:sldId id="505" r:id="rId100"/>
    <p:sldId id="506" r:id="rId101"/>
    <p:sldId id="507" r:id="rId102"/>
    <p:sldId id="508" r:id="rId103"/>
    <p:sldId id="509" r:id="rId104"/>
    <p:sldId id="510" r:id="rId105"/>
    <p:sldId id="511" r:id="rId106"/>
    <p:sldId id="512" r:id="rId107"/>
    <p:sldId id="513" r:id="rId108"/>
    <p:sldId id="514" r:id="rId109"/>
    <p:sldId id="519" r:id="rId110"/>
    <p:sldId id="520" r:id="rId111"/>
    <p:sldId id="521" r:id="rId112"/>
    <p:sldId id="522" r:id="rId113"/>
    <p:sldId id="523" r:id="rId114"/>
    <p:sldId id="524" r:id="rId115"/>
    <p:sldId id="525" r:id="rId116"/>
    <p:sldId id="526" r:id="rId117"/>
    <p:sldId id="527" r:id="rId118"/>
    <p:sldId id="528" r:id="rId119"/>
    <p:sldId id="529" r:id="rId120"/>
    <p:sldId id="530" r:id="rId121"/>
    <p:sldId id="531" r:id="rId122"/>
    <p:sldId id="532" r:id="rId123"/>
    <p:sldId id="533" r:id="rId124"/>
    <p:sldId id="534" r:id="rId125"/>
    <p:sldId id="535" r:id="rId126"/>
    <p:sldId id="536" r:id="rId127"/>
    <p:sldId id="537" r:id="rId128"/>
    <p:sldId id="539" r:id="rId129"/>
    <p:sldId id="538" r:id="rId130"/>
    <p:sldId id="540" r:id="rId131"/>
    <p:sldId id="541" r:id="rId132"/>
    <p:sldId id="542" r:id="rId133"/>
    <p:sldId id="543" r:id="rId13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83522" autoAdjust="0"/>
  </p:normalViewPr>
  <p:slideViewPr>
    <p:cSldViewPr snapToGrid="0">
      <p:cViewPr varScale="1">
        <p:scale>
          <a:sx n="76" d="100"/>
          <a:sy n="76" d="100"/>
        </p:scale>
        <p:origin x="100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C37E8-B257-48FF-995E-2961B1C43090}" type="datetimeFigureOut">
              <a:rPr lang="sr-Latn-RS" smtClean="0"/>
              <a:t>18.5.2017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EDE12-75A6-4CFC-BB8F-CA8B23DAFC6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3955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EDE12-75A6-4CFC-BB8F-CA8B23DAFC65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46205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EDE12-75A6-4CFC-BB8F-CA8B23DAFC65}" type="slidenum">
              <a:rPr lang="sr-Latn-RS" smtClean="0"/>
              <a:t>133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39436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A40F-3477-4931-A336-3C02543445AE}" type="datetime1">
              <a:rPr lang="sr-Latn-RS" smtClean="0"/>
              <a:t>18.5.2017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6227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B454-D5C0-4AE9-A96A-B5F20913C3D0}" type="datetime1">
              <a:rPr lang="sr-Latn-RS" smtClean="0"/>
              <a:t>18.5.2017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4265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C80-CC6F-4CE6-9134-C7C0CBFDEF8F}" type="datetime1">
              <a:rPr lang="sr-Latn-RS" smtClean="0"/>
              <a:t>18.5.2017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2484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2238"/>
            <a:ext cx="10261600" cy="1096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447800"/>
            <a:ext cx="10972800" cy="5029200"/>
          </a:xfrm>
        </p:spPr>
        <p:txBody>
          <a:bodyPr/>
          <a:lstStyle/>
          <a:p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629400"/>
            <a:ext cx="106680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en-US" smtClean="0"/>
              <a:t>Увод у организацију и архитектуру рачунара 2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0668000" y="6629400"/>
            <a:ext cx="1524000" cy="228600"/>
          </a:xfrm>
        </p:spPr>
        <p:txBody>
          <a:bodyPr/>
          <a:lstStyle>
            <a:lvl1pPr>
              <a:defRPr/>
            </a:lvl1pPr>
          </a:lstStyle>
          <a:p>
            <a:fld id="{8981E166-0901-4327-87CD-D3137AADE8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29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309C-2454-4158-9BBD-1C1EF32BE706}" type="datetime1">
              <a:rPr lang="sr-Latn-RS" smtClean="0"/>
              <a:t>18.5.2017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2940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1130E-5A7C-4B77-803E-4549672441A9}" type="datetime1">
              <a:rPr lang="sr-Latn-RS" smtClean="0"/>
              <a:t>18.5.2017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7629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B685-695C-4112-B591-DECF7795DBB2}" type="datetime1">
              <a:rPr lang="sr-Latn-RS" smtClean="0"/>
              <a:t>18.5.2017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2079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DBAA-703B-4321-9E69-89D6726C75E9}" type="datetime1">
              <a:rPr lang="sr-Latn-RS" smtClean="0"/>
              <a:t>18.5.2017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5692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EEAD-48DC-4A4C-B69E-F6A6AB1CDA3F}" type="datetime1">
              <a:rPr lang="sr-Latn-RS" smtClean="0"/>
              <a:t>18.5.2017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3687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1617-21AC-44DE-8AF4-1576DCB80308}" type="datetime1">
              <a:rPr lang="sr-Latn-RS" smtClean="0"/>
              <a:t>18.5.2017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2148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94A5-B7CF-4FB4-BA39-384C1AC7A182}" type="datetime1">
              <a:rPr lang="sr-Latn-RS" smtClean="0"/>
              <a:t>18.5.2017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9001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8374-1443-44D9-90E5-A8004FC536B0}" type="datetime1">
              <a:rPr lang="sr-Latn-RS" smtClean="0"/>
              <a:t>18.5.2017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8377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effectLst>
            <a:outerShdw blurRad="50800" dist="38100" dir="10800000" algn="ctr" rotWithShape="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1FAA5-6D59-42FF-BCA3-A4EF93322685}" type="datetime1">
              <a:rPr lang="sr-Latn-RS" smtClean="0"/>
              <a:t>18.5.2017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Увод у организацију и архитектуру рачунара 2</a:t>
            </a:r>
            <a:endParaRPr lang="sr-Latn-R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A902A-3BDE-4C1D-8463-A2BEC2DF5949}" type="slidenum">
              <a:rPr lang="sr-Latn-RS" smtClean="0"/>
              <a:t>‹#›</a:t>
            </a:fld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70502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Увод у организацију и архитектуру рачунара </a:t>
            </a:r>
            <a:r>
              <a:rPr lang="en-US" dirty="0" smtClean="0"/>
              <a:t>2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Александар Картељ</a:t>
            </a:r>
          </a:p>
          <a:p>
            <a:r>
              <a:rPr lang="en-US" dirty="0"/>
              <a:t>k</a:t>
            </a:r>
            <a:r>
              <a:rPr lang="sr-Latn-RS" dirty="0" smtClean="0"/>
              <a:t>artelj</a:t>
            </a:r>
            <a:r>
              <a:rPr lang="en-US" dirty="0" smtClean="0"/>
              <a:t>@matf.bg.ac.rs</a:t>
            </a:r>
            <a:endParaRPr lang="sr-Latn-RS" dirty="0"/>
          </a:p>
        </p:txBody>
      </p:sp>
      <p:sp>
        <p:nvSpPr>
          <p:cNvPr id="8" name="TextBox 7"/>
          <p:cNvSpPr txBox="1"/>
          <p:nvPr/>
        </p:nvSpPr>
        <p:spPr>
          <a:xfrm>
            <a:off x="2947595" y="4980543"/>
            <a:ext cx="7111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u="sng" dirty="0" smtClean="0"/>
              <a:t>Напомена: садржај ових слајдова је преузет од проф. Саше Малкова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695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sr-Latn-RS" i="1"/>
              <a:t>RISC </a:t>
            </a:r>
            <a:r>
              <a:rPr lang="sr-Cyrl-CS" altLang="sr-Latn-RS"/>
              <a:t>процесори</a:t>
            </a:r>
            <a:endParaRPr lang="sr-Latn-CS" altLang="sr-Latn-RS" i="1"/>
          </a:p>
        </p:txBody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Друге одлике:</a:t>
            </a:r>
          </a:p>
          <a:p>
            <a:pPr lvl="1"/>
            <a:r>
              <a:rPr lang="sr-Cyrl-CS" altLang="sr-Latn-RS"/>
              <a:t>удвајање магистрале – посебно за податке и инструкције</a:t>
            </a:r>
          </a:p>
          <a:p>
            <a:pPr lvl="2"/>
            <a:r>
              <a:rPr lang="sr-Cyrl-CS" altLang="sr-Latn-RS"/>
              <a:t>тзв. Харвард архитектура</a:t>
            </a:r>
          </a:p>
          <a:p>
            <a:pPr lvl="2"/>
            <a:r>
              <a:rPr lang="sr-Cyrl-CS" altLang="sr-Latn-RS"/>
              <a:t>најчешће само на нивоу кеша</a:t>
            </a:r>
          </a:p>
          <a:p>
            <a:pPr lvl="1"/>
            <a:r>
              <a:rPr lang="sr-Cyrl-CS" altLang="sr-Latn-RS"/>
              <a:t>сви регистри су равноправни по могућностима и перформансама</a:t>
            </a:r>
          </a:p>
          <a:p>
            <a:pPr lvl="1"/>
            <a:r>
              <a:rPr lang="sr-Cyrl-CS" altLang="sr-Latn-RS"/>
              <a:t>преклапање извршавања инструкција</a:t>
            </a:r>
          </a:p>
          <a:p>
            <a:pPr lvl="2"/>
            <a:r>
              <a:rPr lang="sr-Cyrl-CS" altLang="sr-Latn-RS"/>
              <a:t>извршавање бар једне инструкције по циклусу</a:t>
            </a:r>
          </a:p>
          <a:p>
            <a:pPr lvl="1"/>
            <a:r>
              <a:rPr lang="sr-Cyrl-CS" altLang="sr-Latn-RS"/>
              <a:t>висока пропусност системске магистрале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10</a:t>
            </a:fld>
            <a:endParaRPr lang="sr-Latn-RS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Пример инструкције</a:t>
            </a:r>
          </a:p>
        </p:txBody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sz="2200"/>
              <a:t>Пратимо контролне сигнале на примеру инструкције: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sr-Cyrl-CS" altLang="sr-Latn-RS" sz="2100" i="1"/>
              <a:t>	</a:t>
            </a:r>
            <a:r>
              <a:rPr lang="sr-Latn-CS" altLang="sr-Latn-RS" sz="2100" i="1"/>
              <a:t>add </a:t>
            </a:r>
            <a:r>
              <a:rPr lang="sr-Cyrl-CS" altLang="sr-Latn-RS" sz="2100" i="1"/>
              <a:t>%</a:t>
            </a:r>
            <a:r>
              <a:rPr lang="sr-Latn-CS" altLang="sr-Latn-RS" sz="2100" i="1"/>
              <a:t>G9, %G5, %G7	/* G9 = G5 + G7 */</a:t>
            </a:r>
            <a:endParaRPr lang="sr-Cyrl-CS" altLang="sr-Latn-RS" sz="2100" i="1"/>
          </a:p>
          <a:p>
            <a:pPr lvl="4"/>
            <a:endParaRPr lang="sr-Latn-CS" altLang="sr-Latn-RS" sz="1600" i="1"/>
          </a:p>
          <a:p>
            <a:r>
              <a:rPr lang="sr-Cyrl-CS" altLang="sr-Latn-RS" sz="2200"/>
              <a:t>Најпре се садржај једног регистра мора сачувати у помоћном регистру А, а затим сабирати са другим...</a:t>
            </a:r>
          </a:p>
          <a:p>
            <a:pPr lvl="1"/>
            <a:r>
              <a:rPr lang="sr-Cyrl-CS" altLang="sr-Latn-RS" sz="2100"/>
              <a:t>корак 1: преписујемо </a:t>
            </a:r>
            <a:r>
              <a:rPr lang="sr-Latn-CS" altLang="sr-Latn-RS" sz="2100" i="1"/>
              <a:t>G5</a:t>
            </a:r>
            <a:r>
              <a:rPr lang="en-US" altLang="sr-Latn-RS" sz="2100"/>
              <a:t> </a:t>
            </a:r>
            <a:r>
              <a:rPr lang="sr-Cyrl-CS" altLang="sr-Latn-RS" sz="2100"/>
              <a:t>у помоћни регистар </a:t>
            </a:r>
            <a:r>
              <a:rPr lang="sr-Latn-CS" altLang="sr-Latn-RS" sz="2100" i="1"/>
              <a:t>A</a:t>
            </a:r>
            <a:endParaRPr lang="sr-Cyrl-CS" altLang="sr-Latn-RS" sz="2100"/>
          </a:p>
          <a:p>
            <a:pPr lvl="1"/>
            <a:r>
              <a:rPr lang="sr-Cyrl-CS" altLang="sr-Latn-RS" sz="2100"/>
              <a:t>корак 2: стављамо </a:t>
            </a:r>
            <a:r>
              <a:rPr lang="sr-Latn-CS" altLang="sr-Latn-RS" sz="2100" i="1"/>
              <a:t>G7</a:t>
            </a:r>
            <a:r>
              <a:rPr lang="en-US" altLang="sr-Latn-RS" sz="2100"/>
              <a:t> </a:t>
            </a:r>
            <a:r>
              <a:rPr lang="sr-Cyrl-CS" altLang="sr-Latn-RS" sz="2100"/>
              <a:t>на магистралу </a:t>
            </a:r>
            <a:r>
              <a:rPr lang="sr-Latn-CS" altLang="sr-Latn-RS" sz="2100" i="1"/>
              <a:t>A</a:t>
            </a:r>
            <a:r>
              <a:rPr lang="sr-Latn-CS" altLang="sr-Latn-RS" sz="2100"/>
              <a:t> </a:t>
            </a:r>
            <a:r>
              <a:rPr lang="sr-Cyrl-CS" altLang="sr-Latn-RS" sz="2100"/>
              <a:t>и рачунамо</a:t>
            </a:r>
            <a:endParaRPr lang="sr-Latn-CS" altLang="sr-Latn-RS" sz="2100"/>
          </a:p>
          <a:p>
            <a:pPr lvl="1"/>
            <a:r>
              <a:rPr lang="sr-Cyrl-CS" altLang="sr-Latn-RS" sz="2100"/>
              <a:t>корак 3: резултат уписујемо у регистар </a:t>
            </a:r>
            <a:r>
              <a:rPr lang="sr-Latn-CS" altLang="sr-Latn-RS" sz="2100" i="1"/>
              <a:t>G9</a:t>
            </a:r>
            <a:endParaRPr lang="sr-Cyrl-CS" altLang="sr-Latn-RS" sz="2100" i="1"/>
          </a:p>
          <a:p>
            <a:pPr lvl="4"/>
            <a:endParaRPr lang="sr-Cyrl-CS" altLang="sr-Latn-RS" sz="1600"/>
          </a:p>
          <a:p>
            <a:r>
              <a:rPr lang="sr-Cyrl-CS" altLang="sr-Latn-RS" sz="2200"/>
              <a:t>Нећемо експлицитно наглашавати искључивање сигнала између корака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100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Корак 1: </a:t>
            </a:r>
          </a:p>
        </p:txBody>
      </p:sp>
      <p:sp>
        <p:nvSpPr>
          <p:cNvPr id="138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Преписујемо </a:t>
            </a:r>
            <a:r>
              <a:rPr lang="sr-Latn-CS" altLang="sr-Latn-RS" i="1"/>
              <a:t>G5</a:t>
            </a:r>
            <a:r>
              <a:rPr lang="en-US" altLang="sr-Latn-RS"/>
              <a:t>  </a:t>
            </a:r>
            <a:r>
              <a:rPr lang="sr-Cyrl-CS" altLang="sr-Latn-RS"/>
              <a:t>у помоћни регистар </a:t>
            </a:r>
            <a:r>
              <a:rPr lang="sr-Latn-CS" altLang="sr-Latn-RS" i="1"/>
              <a:t>A</a:t>
            </a:r>
            <a:endParaRPr lang="sr-Cyrl-CS" altLang="sr-Latn-RS" i="1"/>
          </a:p>
          <a:p>
            <a:pPr lvl="1"/>
            <a:r>
              <a:rPr lang="sr-Cyrl-CS" altLang="sr-Latn-RS"/>
              <a:t>поставља се сигнал </a:t>
            </a:r>
            <a:r>
              <a:rPr lang="sr-Latn-CS" altLang="sr-Latn-RS" i="1"/>
              <a:t>G5out</a:t>
            </a:r>
            <a:r>
              <a:rPr lang="sr-Cyrl-CS" altLang="sr-Latn-RS"/>
              <a:t> да би се садржај регистра </a:t>
            </a:r>
            <a:r>
              <a:rPr lang="sr-Latn-CS" altLang="sr-Latn-RS" i="1"/>
              <a:t>G5</a:t>
            </a:r>
            <a:r>
              <a:rPr lang="sr-Cyrl-CS" altLang="sr-Latn-RS"/>
              <a:t> ставио на магистралу А</a:t>
            </a:r>
          </a:p>
          <a:p>
            <a:pPr lvl="1"/>
            <a:r>
              <a:rPr lang="sr-Cyrl-CS" altLang="sr-Latn-RS"/>
              <a:t>поставља се сигнал </a:t>
            </a:r>
            <a:r>
              <a:rPr lang="sr-Cyrl-CS" altLang="sr-Latn-RS" i="1"/>
              <a:t>А</a:t>
            </a:r>
            <a:r>
              <a:rPr lang="sr-Latn-CS" altLang="sr-Latn-RS" i="1"/>
              <a:t>in</a:t>
            </a:r>
            <a:r>
              <a:rPr lang="sr-Cyrl-CS" altLang="sr-Latn-RS"/>
              <a:t> да би се подаци са магистрале А уписали у помоћни регистар </a:t>
            </a:r>
            <a:r>
              <a:rPr lang="sr-Cyrl-CS" altLang="sr-Latn-RS" i="1"/>
              <a:t>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101</a:t>
            </a:fld>
            <a:endParaRPr lang="sr-Latn-RS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Корак 2: </a:t>
            </a:r>
          </a:p>
        </p:txBody>
      </p:sp>
      <p:sp>
        <p:nvSpPr>
          <p:cNvPr id="138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Стављамо </a:t>
            </a:r>
            <a:r>
              <a:rPr lang="sr-Latn-CS" altLang="sr-Latn-RS" i="1"/>
              <a:t>G7</a:t>
            </a:r>
            <a:r>
              <a:rPr lang="en-US" altLang="sr-Latn-RS"/>
              <a:t> </a:t>
            </a:r>
            <a:r>
              <a:rPr lang="sr-Cyrl-CS" altLang="sr-Latn-RS"/>
              <a:t>на магистралу </a:t>
            </a:r>
            <a:r>
              <a:rPr lang="sr-Latn-CS" altLang="sr-Latn-RS" i="1"/>
              <a:t>A</a:t>
            </a:r>
            <a:r>
              <a:rPr lang="sr-Latn-CS" altLang="sr-Latn-RS"/>
              <a:t> </a:t>
            </a:r>
            <a:r>
              <a:rPr lang="sr-Cyrl-CS" altLang="sr-Latn-RS"/>
              <a:t>и рачунамо</a:t>
            </a:r>
            <a:endParaRPr lang="sr-Latn-CS" altLang="sr-Latn-RS"/>
          </a:p>
          <a:p>
            <a:pPr lvl="1"/>
            <a:r>
              <a:rPr lang="sr-Cyrl-CS" altLang="sr-Latn-RS"/>
              <a:t>поставља се сигнал </a:t>
            </a:r>
            <a:r>
              <a:rPr lang="sr-Latn-CS" altLang="sr-Latn-RS" i="1"/>
              <a:t>G7out</a:t>
            </a:r>
            <a:r>
              <a:rPr lang="sr-Cyrl-CS" altLang="sr-Latn-RS"/>
              <a:t> да би се садржај регистра </a:t>
            </a:r>
            <a:r>
              <a:rPr lang="sr-Latn-CS" altLang="sr-Latn-RS" i="1"/>
              <a:t>G7</a:t>
            </a:r>
            <a:r>
              <a:rPr lang="sr-Cyrl-CS" altLang="sr-Latn-RS"/>
              <a:t> ставио на магистралу А</a:t>
            </a:r>
          </a:p>
          <a:p>
            <a:pPr lvl="1"/>
            <a:r>
              <a:rPr lang="sr-Cyrl-CS" altLang="sr-Latn-RS"/>
              <a:t>(садржај регистра А је увек доступан АЛ јединици)</a:t>
            </a:r>
          </a:p>
          <a:p>
            <a:pPr lvl="1"/>
            <a:r>
              <a:rPr lang="sr-Cyrl-CS" altLang="sr-Latn-RS"/>
              <a:t>поставља се сигнал </a:t>
            </a:r>
            <a:r>
              <a:rPr lang="sr-Latn-CS" altLang="sr-Latn-RS" i="1"/>
              <a:t>Cin</a:t>
            </a:r>
            <a:r>
              <a:rPr lang="sr-Cyrl-CS" altLang="sr-Latn-RS"/>
              <a:t> да би се резултат уписао у регистар </a:t>
            </a:r>
            <a:r>
              <a:rPr lang="sr-Latn-CS" altLang="sr-Latn-RS" i="1"/>
              <a:t>C</a:t>
            </a:r>
            <a:endParaRPr lang="sr-Cyrl-CS" altLang="sr-Latn-RS" i="1"/>
          </a:p>
          <a:p>
            <a:pPr lvl="1"/>
            <a:r>
              <a:rPr lang="sr-Cyrl-CS" altLang="sr-Latn-RS"/>
              <a:t>АЛ јединици се налаже да израчуна резултат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102</a:t>
            </a:fld>
            <a:endParaRPr lang="sr-Latn-RS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Корак 3: </a:t>
            </a:r>
          </a:p>
        </p:txBody>
      </p:sp>
      <p:sp>
        <p:nvSpPr>
          <p:cNvPr id="138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Резултат уписујемо у регистар </a:t>
            </a:r>
            <a:r>
              <a:rPr lang="sr-Latn-CS" altLang="sr-Latn-RS" i="1"/>
              <a:t>G9</a:t>
            </a:r>
            <a:endParaRPr lang="sr-Cyrl-CS" altLang="sr-Latn-RS"/>
          </a:p>
          <a:p>
            <a:pPr lvl="1"/>
            <a:r>
              <a:rPr lang="sr-Cyrl-CS" altLang="sr-Latn-RS"/>
              <a:t>поставља се сигнал </a:t>
            </a:r>
            <a:r>
              <a:rPr lang="sr-Latn-CS" altLang="sr-Latn-RS" i="1"/>
              <a:t>G9in</a:t>
            </a:r>
            <a:r>
              <a:rPr lang="sr-Cyrl-CS" altLang="sr-Latn-RS"/>
              <a:t> да би се садржај регистра </a:t>
            </a:r>
            <a:r>
              <a:rPr lang="sr-Latn-CS" altLang="sr-Latn-RS" i="1"/>
              <a:t>G9</a:t>
            </a:r>
            <a:r>
              <a:rPr lang="sr-Cyrl-CS" altLang="sr-Latn-RS"/>
              <a:t> прочитао са магистрале А</a:t>
            </a:r>
          </a:p>
          <a:p>
            <a:pPr lvl="1"/>
            <a:r>
              <a:rPr lang="sr-Cyrl-CS" altLang="sr-Latn-RS"/>
              <a:t>поставља се сигнал </a:t>
            </a:r>
            <a:r>
              <a:rPr lang="sr-Latn-CS" altLang="sr-Latn-RS" i="1"/>
              <a:t>Cout</a:t>
            </a:r>
            <a:r>
              <a:rPr lang="sr-Cyrl-CS" altLang="sr-Latn-RS"/>
              <a:t> да би се садржај регистра </a:t>
            </a:r>
            <a:r>
              <a:rPr lang="sr-Latn-CS" altLang="sr-Latn-RS" i="1"/>
              <a:t>C</a:t>
            </a:r>
            <a:r>
              <a:rPr lang="sr-Cyrl-CS" altLang="sr-Latn-RS"/>
              <a:t> ставио на магистралу 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103</a:t>
            </a:fld>
            <a:endParaRPr lang="sr-Latn-RS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Трајање циклуса</a:t>
            </a:r>
          </a:p>
        </p:txBody>
      </p:sp>
      <p:sp>
        <p:nvSpPr>
          <p:cNvPr id="138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На основу дужине трајања корака се дефинише трајање циклуса</a:t>
            </a:r>
          </a:p>
          <a:p>
            <a:pPr lvl="1"/>
            <a:r>
              <a:rPr lang="sr-Cyrl-CS" altLang="sr-Latn-RS"/>
              <a:t>У идеалном случају би сваки корак требало да траје једнако дуго</a:t>
            </a:r>
          </a:p>
          <a:p>
            <a:pPr lvl="1"/>
            <a:r>
              <a:rPr lang="sr-Cyrl-CS" altLang="sr-Latn-RS"/>
              <a:t>По потреби се може доделити већи број циклуса захтевнијим корацима</a:t>
            </a:r>
          </a:p>
          <a:p>
            <a:pPr lvl="2"/>
            <a:r>
              <a:rPr lang="sr-Cyrl-CS" altLang="sr-Latn-RS"/>
              <a:t>у претходном примеру су кораци 1 и </a:t>
            </a:r>
            <a:r>
              <a:rPr lang="en-US" altLang="sr-Latn-RS"/>
              <a:t>3</a:t>
            </a:r>
            <a:r>
              <a:rPr lang="sr-Cyrl-CS" altLang="sr-Latn-RS"/>
              <a:t> слични, али корак </a:t>
            </a:r>
            <a:r>
              <a:rPr lang="en-US" altLang="sr-Latn-RS"/>
              <a:t>2</a:t>
            </a:r>
            <a:r>
              <a:rPr lang="sr-Cyrl-CS" altLang="sr-Latn-RS"/>
              <a:t> може бити захтевнији (зависно од операције)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104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Читање инструкције</a:t>
            </a:r>
          </a:p>
        </p:txBody>
      </p:sp>
      <p:sp>
        <p:nvSpPr>
          <p:cNvPr id="138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У претходном опису је намерно прескочено представљање читања и декодирања инструкције </a:t>
            </a:r>
          </a:p>
          <a:p>
            <a:pPr lvl="3"/>
            <a:endParaRPr lang="sr-Cyrl-CS" altLang="sr-Latn-RS"/>
          </a:p>
          <a:p>
            <a:r>
              <a:rPr lang="sr-Cyrl-CS" altLang="sr-Latn-RS"/>
              <a:t>Читање инструкције обухвата:</a:t>
            </a:r>
          </a:p>
          <a:p>
            <a:pPr lvl="1"/>
            <a:r>
              <a:rPr lang="sr-Cyrl-CS" altLang="sr-Latn-RS"/>
              <a:t>корак 1: адресирање инструкције</a:t>
            </a:r>
          </a:p>
          <a:p>
            <a:pPr lvl="1"/>
            <a:r>
              <a:rPr lang="sr-Cyrl-CS" altLang="sr-Latn-RS"/>
              <a:t>корак 2: уписивање нове адресе инструкције</a:t>
            </a:r>
          </a:p>
          <a:p>
            <a:pPr lvl="1"/>
            <a:r>
              <a:rPr lang="sr-Cyrl-CS" altLang="sr-Latn-RS"/>
              <a:t>корак 3: читање инструкције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105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Корак 1: </a:t>
            </a:r>
          </a:p>
        </p:txBody>
      </p:sp>
      <p:sp>
        <p:nvSpPr>
          <p:cNvPr id="138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Адресирање инструкције</a:t>
            </a:r>
          </a:p>
          <a:p>
            <a:pPr lvl="1"/>
            <a:r>
              <a:rPr lang="sr-Cyrl-CS" altLang="sr-Latn-RS"/>
              <a:t>поставља се сигнал </a:t>
            </a:r>
            <a:r>
              <a:rPr lang="sr-Latn-CS" altLang="sr-Latn-RS" i="1"/>
              <a:t>PCbout</a:t>
            </a:r>
            <a:r>
              <a:rPr lang="sr-Cyrl-CS" altLang="sr-Latn-RS"/>
              <a:t> да би се садржај регистра </a:t>
            </a:r>
            <a:r>
              <a:rPr lang="sr-Latn-CS" altLang="sr-Latn-RS" i="1"/>
              <a:t>PC </a:t>
            </a:r>
            <a:r>
              <a:rPr lang="sr-Cyrl-CS" altLang="sr-Latn-RS"/>
              <a:t>ставио на системску адресну магистралу</a:t>
            </a:r>
          </a:p>
          <a:p>
            <a:pPr lvl="1"/>
            <a:r>
              <a:rPr lang="sr-Cyrl-CS" altLang="sr-Latn-RS"/>
              <a:t>поставља се сигнал </a:t>
            </a:r>
            <a:r>
              <a:rPr lang="sr-Latn-CS" altLang="sr-Latn-RS" i="1"/>
              <a:t>PCout</a:t>
            </a:r>
            <a:r>
              <a:rPr lang="sr-Cyrl-CS" altLang="sr-Latn-RS"/>
              <a:t> да би се садржај регистра </a:t>
            </a:r>
            <a:r>
              <a:rPr lang="sr-Latn-CS" altLang="sr-Latn-RS" i="1"/>
              <a:t>PC </a:t>
            </a:r>
            <a:r>
              <a:rPr lang="sr-Cyrl-CS" altLang="sr-Latn-RS"/>
              <a:t>ставио на магистралу А</a:t>
            </a:r>
          </a:p>
          <a:p>
            <a:pPr lvl="1"/>
            <a:r>
              <a:rPr lang="sr-Cyrl-CS" altLang="sr-Latn-RS"/>
              <a:t>АЛ јединици се даје инструкција </a:t>
            </a:r>
            <a:r>
              <a:rPr lang="sr-Latn-CS" altLang="sr-Latn-RS" i="1"/>
              <a:t>add4</a:t>
            </a:r>
            <a:r>
              <a:rPr lang="sr-Cyrl-CS" altLang="sr-Latn-RS"/>
              <a:t> да би сабрала вредност на свом улазу </a:t>
            </a:r>
            <a:r>
              <a:rPr lang="sr-Latn-CS" altLang="sr-Latn-RS" i="1"/>
              <a:t>B</a:t>
            </a:r>
            <a:r>
              <a:rPr lang="sr-Latn-CS" altLang="sr-Latn-RS"/>
              <a:t> (</a:t>
            </a:r>
            <a:r>
              <a:rPr lang="sr-Cyrl-CS" altLang="sr-Latn-RS"/>
              <a:t>вредност регистра </a:t>
            </a:r>
            <a:r>
              <a:rPr lang="sr-Latn-CS" altLang="sr-Latn-RS" i="1"/>
              <a:t>PC</a:t>
            </a:r>
            <a:r>
              <a:rPr lang="sr-Cyrl-CS" altLang="sr-Latn-RS"/>
              <a:t>)</a:t>
            </a:r>
            <a:r>
              <a:rPr lang="sr-Cyrl-CS" altLang="sr-Latn-RS" i="1"/>
              <a:t> </a:t>
            </a:r>
            <a:r>
              <a:rPr lang="sr-Cyrl-CS" altLang="sr-Latn-RS"/>
              <a:t>са 4</a:t>
            </a:r>
          </a:p>
          <a:p>
            <a:pPr lvl="1"/>
            <a:r>
              <a:rPr lang="sr-Cyrl-CS" altLang="sr-Latn-RS"/>
              <a:t>поставља се сигнал </a:t>
            </a:r>
            <a:r>
              <a:rPr lang="sr-Latn-CS" altLang="sr-Latn-RS" i="1"/>
              <a:t>Cin</a:t>
            </a:r>
            <a:r>
              <a:rPr lang="sr-Cyrl-CS" altLang="sr-Latn-RS"/>
              <a:t> да би се резултат (</a:t>
            </a:r>
            <a:r>
              <a:rPr lang="sr-Latn-CS" altLang="sr-Latn-RS" i="1"/>
              <a:t>PC+4</a:t>
            </a:r>
            <a:r>
              <a:rPr lang="sr-Cyrl-CS" altLang="sr-Latn-RS"/>
              <a:t>) уписао у</a:t>
            </a:r>
            <a:r>
              <a:rPr lang="sr-Latn-CS" altLang="sr-Latn-RS"/>
              <a:t> </a:t>
            </a:r>
            <a:r>
              <a:rPr lang="sr-Cyrl-CS" altLang="sr-Latn-RS"/>
              <a:t>помоћни регистар </a:t>
            </a:r>
            <a:r>
              <a:rPr lang="sr-Latn-CS" altLang="sr-Latn-RS" i="1"/>
              <a:t>C</a:t>
            </a:r>
            <a:endParaRPr lang="sr-Cyrl-CS" altLang="sr-Latn-RS" i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106</a:t>
            </a:fld>
            <a:endParaRPr lang="sr-Latn-RS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Корак 2: </a:t>
            </a:r>
          </a:p>
        </p:txBody>
      </p:sp>
      <p:sp>
        <p:nvSpPr>
          <p:cNvPr id="138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Уписивање нове адресе инструкције</a:t>
            </a:r>
          </a:p>
          <a:p>
            <a:pPr lvl="1"/>
            <a:r>
              <a:rPr lang="sr-Cyrl-CS" altLang="sr-Latn-RS"/>
              <a:t>чекамо (бар) један циклус да меморија прочита и достави инструкцију</a:t>
            </a:r>
          </a:p>
          <a:p>
            <a:pPr lvl="1"/>
            <a:r>
              <a:rPr lang="sr-Cyrl-CS" altLang="sr-Latn-RS"/>
              <a:t>поставља се сигнал </a:t>
            </a:r>
            <a:r>
              <a:rPr lang="sr-Latn-CS" altLang="sr-Latn-RS" i="1"/>
              <a:t>Cout</a:t>
            </a:r>
            <a:r>
              <a:rPr lang="sr-Cyrl-CS" altLang="sr-Latn-RS"/>
              <a:t> да би се резултат (</a:t>
            </a:r>
            <a:r>
              <a:rPr lang="sr-Latn-CS" altLang="sr-Latn-RS" i="1"/>
              <a:t>PC+4</a:t>
            </a:r>
            <a:r>
              <a:rPr lang="sr-Cyrl-CS" altLang="sr-Latn-RS"/>
              <a:t>) ставио на магистралу А</a:t>
            </a:r>
            <a:endParaRPr lang="sr-Cyrl-CS" altLang="sr-Latn-RS" i="1"/>
          </a:p>
          <a:p>
            <a:pPr lvl="1"/>
            <a:r>
              <a:rPr lang="sr-Cyrl-CS" altLang="sr-Latn-RS"/>
              <a:t>поставља се сигнал </a:t>
            </a:r>
            <a:r>
              <a:rPr lang="sr-Latn-CS" altLang="sr-Latn-RS" i="1"/>
              <a:t>PCin</a:t>
            </a:r>
            <a:r>
              <a:rPr lang="sr-Cyrl-CS" altLang="sr-Latn-RS"/>
              <a:t> да би се резултат (</a:t>
            </a:r>
            <a:r>
              <a:rPr lang="sr-Latn-CS" altLang="sr-Latn-RS" i="1"/>
              <a:t>PC+4</a:t>
            </a:r>
            <a:r>
              <a:rPr lang="sr-Cyrl-CS" altLang="sr-Latn-RS"/>
              <a:t>) са магистрале А уписао у регистар </a:t>
            </a:r>
            <a:r>
              <a:rPr lang="sr-Latn-CS" altLang="sr-Latn-RS" i="1"/>
              <a:t>PC</a:t>
            </a:r>
            <a:endParaRPr lang="sr-Cyrl-CS" altLang="sr-Latn-R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107</a:t>
            </a:fld>
            <a:endParaRPr lang="sr-Latn-RS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Корак 3: </a:t>
            </a:r>
          </a:p>
        </p:txBody>
      </p:sp>
      <p:sp>
        <p:nvSpPr>
          <p:cNvPr id="138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Читање инструкције</a:t>
            </a:r>
          </a:p>
          <a:p>
            <a:pPr lvl="1"/>
            <a:r>
              <a:rPr lang="sr-Cyrl-CS" altLang="sr-Latn-RS"/>
              <a:t>поставља се сигнал </a:t>
            </a:r>
            <a:r>
              <a:rPr lang="sr-Latn-CS" altLang="sr-Latn-RS" i="1"/>
              <a:t>I</a:t>
            </a:r>
            <a:r>
              <a:rPr lang="en-US" altLang="sr-Latn-RS" i="1"/>
              <a:t>R</a:t>
            </a:r>
            <a:r>
              <a:rPr lang="sr-Latn-CS" altLang="sr-Latn-RS" i="1"/>
              <a:t>bin</a:t>
            </a:r>
            <a:r>
              <a:rPr lang="sr-Cyrl-CS" altLang="sr-Latn-RS"/>
              <a:t> да би се прочитана инструкција ставила у помоћни регистар </a:t>
            </a:r>
            <a:r>
              <a:rPr lang="sr-Latn-CS" altLang="sr-Latn-RS" i="1"/>
              <a:t>I</a:t>
            </a:r>
            <a:r>
              <a:rPr lang="en-US" altLang="sr-Latn-RS" i="1"/>
              <a:t>R</a:t>
            </a:r>
            <a:endParaRPr lang="sr-Cyrl-CS" altLang="sr-Latn-R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108</a:t>
            </a:fld>
            <a:endParaRPr lang="sr-Latn-RS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Декодирање инструкција</a:t>
            </a:r>
          </a:p>
        </p:txBody>
      </p:sp>
      <p:sp>
        <p:nvSpPr>
          <p:cNvPr id="138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Декодирање инструкције је заједничко за све врсте инструкција</a:t>
            </a:r>
          </a:p>
          <a:p>
            <a:r>
              <a:rPr lang="sr-Cyrl-CS" altLang="sr-Latn-RS"/>
              <a:t>Следи непосредно после читања инструкције</a:t>
            </a:r>
          </a:p>
          <a:p>
            <a:pPr lvl="3"/>
            <a:endParaRPr lang="sr-Cyrl-CS" altLang="sr-Latn-RS"/>
          </a:p>
          <a:p>
            <a:r>
              <a:rPr lang="sr-Cyrl-CS" altLang="sr-Latn-RS"/>
              <a:t>У фази декодирања се препознају</a:t>
            </a:r>
          </a:p>
          <a:p>
            <a:pPr lvl="1"/>
            <a:r>
              <a:rPr lang="sr-Cyrl-CS" altLang="sr-Latn-RS"/>
              <a:t>код инструкције</a:t>
            </a:r>
          </a:p>
          <a:p>
            <a:pPr lvl="1"/>
            <a:r>
              <a:rPr lang="sr-Cyrl-CS" altLang="sr-Latn-RS"/>
              <a:t>број и типови операнада</a:t>
            </a:r>
          </a:p>
          <a:p>
            <a:pPr lvl="1"/>
            <a:r>
              <a:rPr lang="sr-Cyrl-CS" altLang="sr-Latn-RS"/>
              <a:t>начини адресирања операнада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109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Однос </a:t>
            </a:r>
            <a:r>
              <a:rPr lang="sr-Latn-CS" altLang="sr-Latn-RS" i="1"/>
              <a:t>RISC </a:t>
            </a:r>
            <a:r>
              <a:rPr lang="sr-Cyrl-CS" altLang="sr-Latn-RS"/>
              <a:t>и</a:t>
            </a:r>
            <a:r>
              <a:rPr lang="sr-Cyrl-CS" altLang="sr-Latn-RS" i="1"/>
              <a:t> </a:t>
            </a:r>
            <a:r>
              <a:rPr lang="sr-Latn-CS" altLang="sr-Latn-RS" i="1"/>
              <a:t>CISC </a:t>
            </a:r>
            <a:r>
              <a:rPr lang="sr-Cyrl-CS" altLang="sr-Latn-RS"/>
              <a:t>процесора</a:t>
            </a:r>
            <a:endParaRPr lang="sr-Latn-CS" altLang="sr-Latn-RS"/>
          </a:p>
        </p:txBody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r-Latn-CS" altLang="sr-Latn-RS" i="1"/>
              <a:t>RISC </a:t>
            </a:r>
            <a:r>
              <a:rPr lang="sr-Cyrl-CS" altLang="sr-Latn-RS"/>
              <a:t>концепти се развијају од 1975. године</a:t>
            </a:r>
          </a:p>
          <a:p>
            <a:pPr>
              <a:lnSpc>
                <a:spcPct val="90000"/>
              </a:lnSpc>
            </a:pPr>
            <a:r>
              <a:rPr lang="sr-Cyrl-CS" altLang="sr-Latn-RS"/>
              <a:t>У актуелном стању технологије производње процесора (</a:t>
            </a:r>
            <a:r>
              <a:rPr lang="sr-Latn-CS" altLang="sr-Latn-RS" i="1"/>
              <a:t>CISC</a:t>
            </a:r>
            <a:r>
              <a:rPr lang="sr-Cyrl-CS" altLang="sr-Latn-RS"/>
              <a:t>):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било је скупо подржавати сложене операције на већем броју регистара, па је зато постојало мало регистара</a:t>
            </a:r>
          </a:p>
          <a:p>
            <a:pPr lvl="2">
              <a:lnSpc>
                <a:spcPct val="90000"/>
              </a:lnSpc>
            </a:pPr>
            <a:r>
              <a:rPr lang="sr-Latn-CS" altLang="sr-Latn-RS" i="1"/>
              <a:t>RISC</a:t>
            </a:r>
            <a:r>
              <a:rPr lang="sr-Cyrl-CS" altLang="sr-Latn-RS"/>
              <a:t> приступ омогућава повећавање броја регистара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већина инструкција је захтевала сложену имплементацију, па и дугачке циклусе</a:t>
            </a:r>
          </a:p>
          <a:p>
            <a:pPr lvl="2">
              <a:lnSpc>
                <a:spcPct val="90000"/>
              </a:lnSpc>
            </a:pPr>
            <a:r>
              <a:rPr lang="sr-Latn-CS" altLang="sr-Latn-RS" i="1"/>
              <a:t>RISC</a:t>
            </a:r>
            <a:r>
              <a:rPr lang="sr-Cyrl-CS" altLang="sr-Latn-RS"/>
              <a:t> приступ поједностављује имплементације и скраћује извршавање инструкција у циклусима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сложена имплементација отежава подизање радне фреквенције</a:t>
            </a:r>
          </a:p>
          <a:p>
            <a:pPr lvl="2">
              <a:lnSpc>
                <a:spcPct val="90000"/>
              </a:lnSpc>
            </a:pPr>
            <a:r>
              <a:rPr lang="sr-Latn-CS" altLang="sr-Latn-RS" i="1"/>
              <a:t>RISC</a:t>
            </a:r>
            <a:r>
              <a:rPr lang="sr-Cyrl-CS" altLang="sr-Latn-RS"/>
              <a:t> омогућава значајно подизање радне фреквенције</a:t>
            </a:r>
            <a:endParaRPr lang="sr-Latn-CS" altLang="sr-Latn-R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11</a:t>
            </a:fld>
            <a:endParaRPr lang="sr-Latn-RS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Микропрограмски контролер</a:t>
            </a:r>
          </a:p>
        </p:txBody>
      </p:sp>
      <p:sp>
        <p:nvSpPr>
          <p:cNvPr id="139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Инструкције се могу описати коначним аутоматима</a:t>
            </a:r>
          </a:p>
          <a:p>
            <a:r>
              <a:rPr lang="sr-Cyrl-CS" altLang="sr-Latn-RS"/>
              <a:t>Сваки од коначних аутомата може имплементирати хардверски или софтверски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110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Хардверска имплементација</a:t>
            </a:r>
          </a:p>
        </p:txBody>
      </p:sp>
      <p:sp>
        <p:nvSpPr>
          <p:cNvPr id="139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Улазе у </a:t>
            </a:r>
            <a:r>
              <a:rPr lang="en-US" altLang="sr-Latn-RS" i="1"/>
              <a:t>PLA</a:t>
            </a:r>
            <a:r>
              <a:rPr lang="en-US" altLang="sr-Latn-RS"/>
              <a:t> </a:t>
            </a:r>
            <a:r>
              <a:rPr lang="sr-Cyrl-CS" altLang="sr-Latn-RS"/>
              <a:t>(програмибилни низови логичких елемената) чине три групе сигнала:</a:t>
            </a:r>
          </a:p>
          <a:p>
            <a:pPr lvl="1"/>
            <a:r>
              <a:rPr lang="sr-Cyrl-CS" altLang="sr-Latn-RS"/>
              <a:t>код операције (</a:t>
            </a:r>
            <a:r>
              <a:rPr lang="sr-Latn-CS" altLang="sr-Latn-RS" i="1"/>
              <a:t>opcode</a:t>
            </a:r>
            <a:r>
              <a:rPr lang="sr-Cyrl-CS" altLang="sr-Latn-RS"/>
              <a:t>)</a:t>
            </a:r>
          </a:p>
          <a:p>
            <a:pPr lvl="2"/>
            <a:r>
              <a:rPr lang="sr-Cyrl-CS" altLang="sr-Latn-RS"/>
              <a:t>операција која се имплементира</a:t>
            </a:r>
          </a:p>
          <a:p>
            <a:pPr lvl="1"/>
            <a:r>
              <a:rPr lang="sr-Cyrl-CS" altLang="sr-Latn-RS"/>
              <a:t>статусни и условни кодови</a:t>
            </a:r>
          </a:p>
          <a:p>
            <a:pPr lvl="2"/>
            <a:r>
              <a:rPr lang="sr-Cyrl-CS" altLang="sr-Latn-RS"/>
              <a:t>неопходни за имплементацију условних гранања и неких АЛ операција</a:t>
            </a:r>
          </a:p>
          <a:p>
            <a:pPr lvl="1"/>
            <a:r>
              <a:rPr lang="sr-Cyrl-CS" altLang="sr-Latn-RS"/>
              <a:t>часовник</a:t>
            </a:r>
          </a:p>
          <a:p>
            <a:pPr lvl="2"/>
            <a:r>
              <a:rPr lang="sr-Cyrl-CS" altLang="sr-Latn-RS"/>
              <a:t>служи за бројање корака и синхронизацију активности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111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7814" y="1108703"/>
            <a:ext cx="10515600" cy="1325563"/>
          </a:xfrm>
        </p:spPr>
        <p:txBody>
          <a:bodyPr>
            <a:noAutofit/>
          </a:bodyPr>
          <a:lstStyle/>
          <a:p>
            <a:r>
              <a:rPr lang="sr-Cyrl-CS" altLang="sr-Latn-RS" dirty="0"/>
              <a:t>Дијаграм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хардверске </a:t>
            </a:r>
            <a:br>
              <a:rPr lang="sr-Cyrl-CS" altLang="sr-Latn-RS" dirty="0" smtClean="0"/>
            </a:br>
            <a:r>
              <a:rPr lang="sr-Cyrl-CS" altLang="sr-Latn-RS" dirty="0" smtClean="0"/>
              <a:t>имплементације </a:t>
            </a:r>
            <a:br>
              <a:rPr lang="sr-Cyrl-CS" altLang="sr-Latn-RS" dirty="0" smtClean="0"/>
            </a:br>
            <a:r>
              <a:rPr lang="sr-Cyrl-CS" altLang="sr-Latn-RS" dirty="0" smtClean="0"/>
              <a:t>коначног </a:t>
            </a:r>
            <a:br>
              <a:rPr lang="sr-Cyrl-CS" altLang="sr-Latn-RS" dirty="0" smtClean="0"/>
            </a:br>
            <a:r>
              <a:rPr lang="sr-Cyrl-CS" altLang="sr-Latn-RS" dirty="0" smtClean="0"/>
              <a:t>аутомата</a:t>
            </a:r>
            <a:endParaRPr lang="sr-Cyrl-CS" altLang="sr-Latn-RS" dirty="0"/>
          </a:p>
        </p:txBody>
      </p:sp>
      <p:pic>
        <p:nvPicPr>
          <p:cNvPr id="13926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734" y="622998"/>
            <a:ext cx="7178178" cy="502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112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Избор имплементације</a:t>
            </a:r>
          </a:p>
        </p:txBody>
      </p:sp>
      <p:sp>
        <p:nvSpPr>
          <p:cNvPr id="139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Ако су инструкције једноставне, онда је хардверска имплементација прихватљивија варијанта</a:t>
            </a:r>
          </a:p>
          <a:p>
            <a:pPr lvl="1"/>
            <a:r>
              <a:rPr lang="sr-Latn-CS" altLang="sr-Latn-RS" i="1"/>
              <a:t>RISC</a:t>
            </a:r>
            <a:endParaRPr lang="sr-Cyrl-CS" altLang="sr-Latn-RS" i="1"/>
          </a:p>
          <a:p>
            <a:r>
              <a:rPr lang="sr-Cyrl-CS" altLang="sr-Latn-RS"/>
              <a:t>У случају сложених инструкција хардверска имплементација није добар избор</a:t>
            </a:r>
          </a:p>
          <a:p>
            <a:pPr lvl="1"/>
            <a:r>
              <a:rPr lang="sr-Latn-CS" altLang="sr-Latn-RS" i="1"/>
              <a:t>CISC</a:t>
            </a:r>
            <a:endParaRPr lang="sr-Cyrl-CS" altLang="sr-Latn-RS"/>
          </a:p>
          <a:p>
            <a:pPr lvl="1"/>
            <a:r>
              <a:rPr lang="sr-Cyrl-CS" altLang="sr-Latn-RS"/>
              <a:t>тада се сигналима управља програмски</a:t>
            </a:r>
            <a:endParaRPr lang="sr-Cyrl-CS" altLang="sr-Latn-RS" i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113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Софтверска имплементација</a:t>
            </a:r>
          </a:p>
        </p:txBody>
      </p:sp>
      <p:sp>
        <p:nvSpPr>
          <p:cNvPr id="139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Почетком 1950-их је први пут предложено да се контрола извршавања инструкција имплементира софтверски</a:t>
            </a:r>
            <a:r>
              <a:rPr lang="en-US" altLang="sr-Latn-RS"/>
              <a:t> [</a:t>
            </a:r>
            <a:r>
              <a:rPr lang="en-US" altLang="sr-Latn-RS" i="1"/>
              <a:t>Wilkes</a:t>
            </a:r>
            <a:r>
              <a:rPr lang="en-US" altLang="sr-Latn-RS"/>
              <a:t>, </a:t>
            </a:r>
            <a:r>
              <a:rPr lang="en-US" altLang="sr-Latn-RS" i="1"/>
              <a:t>Stinger</a:t>
            </a:r>
            <a:r>
              <a:rPr lang="en-US" altLang="sr-Latn-RS"/>
              <a:t>]</a:t>
            </a:r>
            <a:endParaRPr lang="sr-Cyrl-CS" altLang="sr-Latn-RS"/>
          </a:p>
          <a:p>
            <a:pPr lvl="1"/>
            <a:r>
              <a:rPr lang="sr-Cyrl-CS" altLang="sr-Latn-RS"/>
              <a:t>тзв. </a:t>
            </a:r>
            <a:r>
              <a:rPr lang="sr-Cyrl-CS" altLang="sr-Latn-RS" i="1"/>
              <a:t>микропрограмски контролери</a:t>
            </a:r>
            <a:endParaRPr lang="sr-Cyrl-CS" altLang="sr-Latn-RS"/>
          </a:p>
          <a:p>
            <a:pPr lvl="1"/>
            <a:r>
              <a:rPr lang="sr-Cyrl-CS" altLang="sr-Latn-RS"/>
              <a:t>програмски код инструкције се назива </a:t>
            </a:r>
            <a:r>
              <a:rPr lang="sr-Cyrl-CS" altLang="sr-Latn-RS" i="1"/>
              <a:t>микро-код</a:t>
            </a:r>
          </a:p>
          <a:p>
            <a:pPr lvl="4"/>
            <a:endParaRPr lang="sr-Cyrl-CS" altLang="sr-Latn-RS"/>
          </a:p>
          <a:p>
            <a:r>
              <a:rPr lang="sr-Cyrl-CS" altLang="sr-Latn-RS"/>
              <a:t>Идеја је да се коначни аутомат трансформише у </a:t>
            </a:r>
            <a:r>
              <a:rPr lang="sr-Cyrl-CS" altLang="sr-Latn-RS" i="1"/>
              <a:t>микро-инструкције</a:t>
            </a:r>
            <a:r>
              <a:rPr lang="sr-Cyrl-CS" altLang="sr-Latn-RS"/>
              <a:t> које управљају постављањем сигнала који управљају радом процесора</a:t>
            </a:r>
            <a:endParaRPr lang="sr-Cyrl-CS" altLang="sr-Latn-RS" i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114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Секвенца контролних сигнала</a:t>
            </a:r>
          </a:p>
        </p:txBody>
      </p:sp>
      <p:pic>
        <p:nvPicPr>
          <p:cNvPr id="13957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905001"/>
            <a:ext cx="7974013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5716" name="Text Box 4"/>
          <p:cNvSpPr txBox="1">
            <a:spLocks noChangeArrowheads="1"/>
          </p:cNvSpPr>
          <p:nvPr/>
        </p:nvSpPr>
        <p:spPr bwMode="auto">
          <a:xfrm>
            <a:off x="1828800" y="6047343"/>
            <a:ext cx="85452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r>
              <a:rPr lang="sr-Cyrl-CS" altLang="sr-Latn-RS"/>
              <a:t>* </a:t>
            </a:r>
            <a:r>
              <a:rPr lang="sr-Latn-CS" altLang="sr-Latn-RS"/>
              <a:t>PCbout </a:t>
            </a:r>
            <a:r>
              <a:rPr lang="sr-Cyrl-CS" altLang="sr-Latn-RS"/>
              <a:t>поставља сигнал на системску магистралу, а </a:t>
            </a:r>
            <a:r>
              <a:rPr lang="sr-Latn-CS" altLang="sr-Latn-RS"/>
              <a:t>PCout </a:t>
            </a:r>
            <a:r>
              <a:rPr lang="sr-Cyrl-CS" altLang="sr-Latn-RS"/>
              <a:t>на интерну магистралу А</a:t>
            </a:r>
            <a:endParaRPr lang="en-US" altLang="sr-Latn-R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115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Секвенца контролних сигнала (2)</a:t>
            </a:r>
          </a:p>
        </p:txBody>
      </p:sp>
      <p:sp>
        <p:nvSpPr>
          <p:cNvPr id="139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sz="2200"/>
              <a:t>Ако претпоставимо да се сваки корак израчунава у једном циклусу:</a:t>
            </a:r>
          </a:p>
          <a:p>
            <a:pPr lvl="1"/>
            <a:r>
              <a:rPr lang="sr-Cyrl-CS" altLang="sr-Latn-RS" sz="2100"/>
              <a:t>потребно је 3 циклуса за читање</a:t>
            </a:r>
          </a:p>
          <a:p>
            <a:pPr lvl="1"/>
            <a:r>
              <a:rPr lang="sr-Cyrl-CS" altLang="sr-Latn-RS" sz="2100"/>
              <a:t>бар један циклус за декодирање</a:t>
            </a:r>
          </a:p>
          <a:p>
            <a:pPr lvl="1"/>
            <a:r>
              <a:rPr lang="sr-Cyrl-CS" altLang="sr-Latn-RS" sz="2100"/>
              <a:t>три циклуса за сабирање</a:t>
            </a:r>
          </a:p>
          <a:p>
            <a:pPr lvl="4"/>
            <a:endParaRPr lang="sr-Cyrl-CS" altLang="sr-Latn-RS" sz="1600"/>
          </a:p>
          <a:p>
            <a:r>
              <a:rPr lang="sr-Cyrl-CS" altLang="sr-Latn-RS" sz="2200"/>
              <a:t>Већина сигнала је из претходног описа, осим:</a:t>
            </a:r>
          </a:p>
          <a:p>
            <a:pPr lvl="1"/>
            <a:r>
              <a:rPr lang="sr-Latn-CS" altLang="sr-Latn-RS" sz="2100" i="1"/>
              <a:t>read</a:t>
            </a:r>
            <a:r>
              <a:rPr lang="sr-Cyrl-CS" altLang="sr-Latn-RS" sz="2100"/>
              <a:t> – постављање сигнала за читање на системску магистралу</a:t>
            </a:r>
          </a:p>
          <a:p>
            <a:pPr lvl="1"/>
            <a:r>
              <a:rPr lang="sr-Latn-CS" altLang="sr-Latn-RS" sz="2100" i="1"/>
              <a:t>ALU</a:t>
            </a:r>
            <a:r>
              <a:rPr lang="sr-Cyrl-CS" altLang="sr-Latn-RS" sz="2100"/>
              <a:t> – је група контролних сигнала АЛЈ која укључује одговарајућу операцију</a:t>
            </a:r>
            <a:endParaRPr lang="en-US" altLang="sr-Latn-RS" sz="2100"/>
          </a:p>
          <a:p>
            <a:pPr lvl="1"/>
            <a:r>
              <a:rPr lang="sr-Latn-CS" altLang="sr-Latn-RS" sz="2100" i="1"/>
              <a:t>end</a:t>
            </a:r>
            <a:r>
              <a:rPr lang="sr-Cyrl-CS" altLang="sr-Latn-RS" sz="2100"/>
              <a:t> – сигнал који означава крај и иницира циклус читања наредне инструкције</a:t>
            </a:r>
            <a:endParaRPr lang="sr-Cyrl-CS" altLang="sr-Latn-RS" sz="2100" i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116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Други пример</a:t>
            </a:r>
          </a:p>
        </p:txBody>
      </p:sp>
      <p:sp>
        <p:nvSpPr>
          <p:cNvPr id="139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1"/>
            <a:ext cx="8229600" cy="1196975"/>
          </a:xfrm>
        </p:spPr>
        <p:txBody>
          <a:bodyPr/>
          <a:lstStyle/>
          <a:p>
            <a:r>
              <a:rPr lang="sr-Cyrl-CS" altLang="sr-Latn-RS"/>
              <a:t>Разматрамо само извршавање инструкције</a:t>
            </a:r>
          </a:p>
          <a:p>
            <a:pPr lvl="1"/>
            <a:r>
              <a:rPr lang="sr-Cyrl-CS" altLang="sr-Latn-RS"/>
              <a:t>регистарско индиректно адресирање једног сабирка</a:t>
            </a:r>
          </a:p>
        </p:txBody>
      </p:sp>
      <p:pic>
        <p:nvPicPr>
          <p:cNvPr id="13977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0"/>
            <a:ext cx="8305800" cy="25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117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Концепт микро-кода</a:t>
            </a:r>
          </a:p>
        </p:txBody>
      </p:sp>
      <p:sp>
        <p:nvSpPr>
          <p:cNvPr id="139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Идеја:</a:t>
            </a:r>
          </a:p>
          <a:p>
            <a:pPr lvl="1"/>
            <a:r>
              <a:rPr lang="sr-Cyrl-CS" altLang="sr-Latn-RS"/>
              <a:t>сви сигнали једног корака се кодирају у тзв. </a:t>
            </a:r>
            <a:r>
              <a:rPr lang="sr-Cyrl-CS" altLang="sr-Latn-RS" i="1"/>
              <a:t>кодну реч</a:t>
            </a:r>
          </a:p>
          <a:p>
            <a:pPr lvl="1"/>
            <a:r>
              <a:rPr lang="sr-Cyrl-CS" altLang="sr-Latn-RS"/>
              <a:t>добијена кодна реч представља </a:t>
            </a:r>
            <a:r>
              <a:rPr lang="sr-Cyrl-CS" altLang="sr-Latn-RS" i="1"/>
              <a:t>микроинструкцију</a:t>
            </a:r>
          </a:p>
          <a:p>
            <a:pPr lvl="1"/>
            <a:r>
              <a:rPr lang="sr-Cyrl-CS" altLang="sr-Latn-RS"/>
              <a:t>низ микроинструкција који одговара једној инструкцији процесора гради </a:t>
            </a:r>
            <a:r>
              <a:rPr lang="sr-Cyrl-CS" altLang="sr-Latn-RS" i="1"/>
              <a:t>микрорутину</a:t>
            </a:r>
          </a:p>
          <a:p>
            <a:pPr lvl="1"/>
            <a:r>
              <a:rPr lang="sr-Cyrl-CS" altLang="sr-Latn-RS"/>
              <a:t>помоћу микроинструкција се пишу </a:t>
            </a:r>
            <a:r>
              <a:rPr lang="sr-Cyrl-CS" altLang="sr-Latn-RS" i="1"/>
              <a:t>микропрограми</a:t>
            </a:r>
            <a:endParaRPr lang="sr-Cyrl-CS" altLang="sr-Latn-R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118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Упрошћена организација микрокода</a:t>
            </a:r>
          </a:p>
        </p:txBody>
      </p:sp>
      <p:sp>
        <p:nvSpPr>
          <p:cNvPr id="139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1"/>
            <a:ext cx="4038600" cy="4949825"/>
          </a:xfrm>
        </p:spPr>
        <p:txBody>
          <a:bodyPr/>
          <a:lstStyle/>
          <a:p>
            <a:r>
              <a:rPr lang="sr-Cyrl-CS" altLang="sr-Latn-RS" sz="2200"/>
              <a:t>Линеарна организација микрокода почиње од читања инструкције</a:t>
            </a:r>
          </a:p>
          <a:p>
            <a:r>
              <a:rPr lang="sr-Cyrl-CS" altLang="sr-Latn-RS" sz="2200"/>
              <a:t>Након декодирања инструкције наставља се од микрорутине која одговара коду операције</a:t>
            </a:r>
          </a:p>
          <a:p>
            <a:r>
              <a:rPr lang="sr-Cyrl-CS" altLang="sr-Latn-RS" sz="2200"/>
              <a:t>Извршавање микрорутине је секвенцијално</a:t>
            </a:r>
          </a:p>
          <a:p>
            <a:r>
              <a:rPr lang="sr-Cyrl-CS" altLang="sr-Latn-RS" sz="2200"/>
              <a:t>Када се дође до сигнала </a:t>
            </a:r>
            <a:r>
              <a:rPr lang="sr-Latn-CS" altLang="sr-Latn-RS" sz="2200" i="1"/>
              <a:t>end</a:t>
            </a:r>
            <a:r>
              <a:rPr lang="sr-Cyrl-CS" altLang="sr-Latn-RS" sz="2200"/>
              <a:t> понавља се читање (наредне) инструкције</a:t>
            </a:r>
          </a:p>
        </p:txBody>
      </p:sp>
      <p:pic>
        <p:nvPicPr>
          <p:cNvPr id="13998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28800"/>
            <a:ext cx="39751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119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Однос </a:t>
            </a:r>
            <a:r>
              <a:rPr lang="sr-Latn-CS" altLang="sr-Latn-RS" i="1"/>
              <a:t>RISC </a:t>
            </a:r>
            <a:r>
              <a:rPr lang="sr-Cyrl-CS" altLang="sr-Latn-RS"/>
              <a:t>и</a:t>
            </a:r>
            <a:r>
              <a:rPr lang="sr-Cyrl-CS" altLang="sr-Latn-RS" i="1"/>
              <a:t> </a:t>
            </a:r>
            <a:r>
              <a:rPr lang="sr-Latn-CS" altLang="sr-Latn-RS" i="1"/>
              <a:t>CISC </a:t>
            </a:r>
            <a:r>
              <a:rPr lang="sr-Cyrl-CS" altLang="sr-Latn-RS"/>
              <a:t>процесора</a:t>
            </a:r>
            <a:endParaRPr lang="sr-Latn-CS" altLang="sr-Latn-RS"/>
          </a:p>
        </p:txBody>
      </p:sp>
      <p:sp>
        <p:nvSpPr>
          <p:cNvPr id="135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Анализе програма показују да већина инструкција обавља преношење података између процесора и меморије</a:t>
            </a:r>
          </a:p>
          <a:p>
            <a:r>
              <a:rPr lang="sr-Cyrl-CS" altLang="sr-Latn-RS"/>
              <a:t>Имплементација сложених инструкција које се ретко извршавају значајно усложњава имплементацију процесора а доноси скромне добитке у перформансама</a:t>
            </a:r>
            <a:endParaRPr lang="sr-Latn-CS" altLang="sr-Latn-R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12</a:t>
            </a:fld>
            <a:endParaRPr lang="sr-Latn-RS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Микропрограмски контролер</a:t>
            </a:r>
          </a:p>
        </p:txBody>
      </p:sp>
      <p:sp>
        <p:nvSpPr>
          <p:cNvPr id="140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Микропрограм се извршава од стране микропрограмског контролера</a:t>
            </a:r>
          </a:p>
          <a:p>
            <a:r>
              <a:rPr lang="sr-Cyrl-CS" altLang="sr-Latn-RS"/>
              <a:t>Извршавање почива на микропрограмском бројачу (</a:t>
            </a:r>
            <a:r>
              <a:rPr lang="el-GR" altLang="sr-Latn-RS" i="1"/>
              <a:t>μ</a:t>
            </a:r>
            <a:r>
              <a:rPr lang="sr-Latn-CS" altLang="sr-Latn-RS" i="1"/>
              <a:t>PC</a:t>
            </a:r>
            <a:r>
              <a:rPr lang="sr-Cyrl-CS" altLang="sr-Latn-RS"/>
              <a:t>) – слично бројачу инструкција</a:t>
            </a:r>
          </a:p>
          <a:p>
            <a:r>
              <a:rPr lang="sr-Cyrl-CS" altLang="sr-Latn-RS"/>
              <a:t>Коло за генерисање адресе </a:t>
            </a:r>
          </a:p>
          <a:p>
            <a:pPr lvl="1"/>
            <a:r>
              <a:rPr lang="sr-Cyrl-CS" altLang="sr-Latn-RS"/>
              <a:t>иницира почетну адресу (тј. адресу микрорутине за читање инструкције)</a:t>
            </a:r>
          </a:p>
          <a:p>
            <a:pPr lvl="1"/>
            <a:r>
              <a:rPr lang="sr-Cyrl-CS" altLang="sr-Latn-RS"/>
              <a:t>имплементира микропрограмске скокове</a:t>
            </a:r>
          </a:p>
          <a:p>
            <a:pPr lvl="1"/>
            <a:r>
              <a:rPr lang="sr-Cyrl-CS" altLang="sr-Latn-RS"/>
              <a:t>користи се и да на основу прочитане инструкције условног гранања и стања контролних битова одабере одговарајући микрокод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120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 smtClean="0"/>
              <a:t>Имплементација</a:t>
            </a:r>
            <a:br>
              <a:rPr lang="sr-Cyrl-CS" altLang="sr-Latn-RS" dirty="0" smtClean="0"/>
            </a:br>
            <a:r>
              <a:rPr lang="sr-Cyrl-CS" altLang="sr-Latn-RS" dirty="0" smtClean="0"/>
              <a:t>микроконтролера</a:t>
            </a:r>
            <a:endParaRPr lang="sr-Cyrl-CS" altLang="sr-Latn-RS" dirty="0"/>
          </a:p>
        </p:txBody>
      </p:sp>
      <p:pic>
        <p:nvPicPr>
          <p:cNvPr id="14018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815" y="753627"/>
            <a:ext cx="6378132" cy="4873450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121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Сложена организација микрокода</a:t>
            </a:r>
          </a:p>
        </p:txBody>
      </p:sp>
      <p:sp>
        <p:nvSpPr>
          <p:cNvPr id="140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Линеарна организација микрокода има за последицу да се неки заједнички делови микрокода понављају више пута</a:t>
            </a:r>
          </a:p>
          <a:p>
            <a:r>
              <a:rPr lang="sr-Cyrl-CS" altLang="sr-Latn-RS"/>
              <a:t>Сложена организација микрокода подразумева да се заједнички делови ефикасније организују у микрорутине са гранањима</a:t>
            </a:r>
          </a:p>
          <a:p>
            <a:pPr lvl="1"/>
            <a:r>
              <a:rPr lang="sr-Cyrl-CS" altLang="sr-Latn-RS"/>
              <a:t>свака микроинструкција се проширује адресом наредне микроинструкције</a:t>
            </a:r>
          </a:p>
          <a:p>
            <a:pPr lvl="1"/>
            <a:r>
              <a:rPr lang="sr-Cyrl-CS" altLang="sr-Latn-RS"/>
              <a:t>због тога се повећава контролна реч</a:t>
            </a:r>
          </a:p>
          <a:p>
            <a:pPr lvl="1"/>
            <a:r>
              <a:rPr lang="sr-Cyrl-CS" altLang="sr-Latn-RS"/>
              <a:t>али се штеди на дужини микропрограма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122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Формат микроинструкција</a:t>
            </a:r>
          </a:p>
        </p:txBody>
      </p:sp>
      <p:sp>
        <p:nvSpPr>
          <p:cNvPr id="140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Свака микроинструкција се састоји од одговарајућих контролних сигнала </a:t>
            </a:r>
          </a:p>
          <a:p>
            <a:pPr lvl="1"/>
            <a:r>
              <a:rPr lang="sr-Cyrl-CS" altLang="sr-Latn-RS"/>
              <a:t>првих 12 контролних сигнала долази из имплементације пута података:</a:t>
            </a:r>
          </a:p>
          <a:p>
            <a:pPr lvl="2"/>
            <a:r>
              <a:rPr lang="sr-Latn-CS" altLang="sr-Latn-RS" i="1"/>
              <a:t>PCin, PCbout, PCout,</a:t>
            </a:r>
            <a:r>
              <a:rPr lang="sr-Cyrl-CS" altLang="sr-Latn-RS" i="1"/>
              <a:t> </a:t>
            </a:r>
            <a:r>
              <a:rPr lang="en-US" altLang="sr-Latn-RS" i="1"/>
              <a:t>IRbin, IRout, MARin, MARbout, MARout, MDRbin, MDRin, MDRbout, MDRout</a:t>
            </a:r>
            <a:endParaRPr lang="sr-Cyrl-CS" altLang="sr-Latn-RS"/>
          </a:p>
          <a:p>
            <a:pPr lvl="1"/>
            <a:r>
              <a:rPr lang="sr-Cyrl-CS" altLang="sr-Latn-RS"/>
              <a:t>наредних 3 бита контролишу резе А и </a:t>
            </a:r>
            <a:r>
              <a:rPr lang="sr-Latn-CS" altLang="sr-Latn-RS"/>
              <a:t>C</a:t>
            </a:r>
            <a:endParaRPr lang="sr-Cyrl-CS" altLang="sr-Latn-RS"/>
          </a:p>
          <a:p>
            <a:pPr lvl="2"/>
            <a:r>
              <a:rPr lang="sr-Latn-CS" altLang="sr-Latn-RS" i="1"/>
              <a:t>Ain, Cin, Cout</a:t>
            </a:r>
          </a:p>
          <a:p>
            <a:pPr lvl="1"/>
            <a:r>
              <a:rPr lang="sr-Cyrl-CS" altLang="sr-Latn-RS"/>
              <a:t>64 сигнала контролишу регистре опште намене</a:t>
            </a:r>
          </a:p>
          <a:p>
            <a:pPr lvl="2"/>
            <a:r>
              <a:rPr lang="sr-Latn-CS" altLang="sr-Latn-RS" i="1"/>
              <a:t>Gxin, Gxout</a:t>
            </a:r>
            <a:r>
              <a:rPr lang="sr-Cyrl-CS" altLang="sr-Latn-RS"/>
              <a:t> – по 2 за сваки регистар </a:t>
            </a:r>
            <a:r>
              <a:rPr lang="sr-Latn-CS" altLang="sr-Latn-RS" i="1"/>
              <a:t>Gx</a:t>
            </a:r>
            <a:endParaRPr lang="sr-Cyrl-CS" altLang="sr-Latn-RS"/>
          </a:p>
          <a:p>
            <a:pPr lvl="1"/>
            <a:r>
              <a:rPr lang="sr-Cyrl-CS" altLang="sr-Latn-RS"/>
              <a:t>потребан број битова за операције процесора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123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Формат микроинструкција</a:t>
            </a:r>
            <a:r>
              <a:rPr lang="sr-Latn-CS" altLang="sr-Latn-RS"/>
              <a:t> (2)</a:t>
            </a:r>
            <a:endParaRPr lang="sr-Cyrl-CS" altLang="sr-Latn-RS"/>
          </a:p>
        </p:txBody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Потребан број битова за операције процесора зависи од скупа подржаних операција</a:t>
            </a:r>
          </a:p>
          <a:p>
            <a:pPr lvl="1"/>
            <a:r>
              <a:rPr lang="sr-Cyrl-CS" altLang="sr-Latn-RS"/>
              <a:t>претпоставимо да су подржане операције: </a:t>
            </a:r>
          </a:p>
          <a:p>
            <a:pPr lvl="2"/>
            <a:r>
              <a:rPr lang="en-US" altLang="sr-Latn-RS" i="1"/>
              <a:t>add, sub, and, or</a:t>
            </a:r>
            <a:endParaRPr lang="sr-Cyrl-CS" altLang="sr-Latn-RS" i="1"/>
          </a:p>
          <a:p>
            <a:pPr lvl="2"/>
            <a:r>
              <a:rPr lang="en-US" altLang="sr-Latn-RS" i="1"/>
              <a:t>shl, shr</a:t>
            </a:r>
            <a:r>
              <a:rPr lang="sr-Cyrl-CS" altLang="sr-Latn-RS"/>
              <a:t> – померање за један бит улево и удесно</a:t>
            </a:r>
            <a:endParaRPr lang="sr-Cyrl-CS" altLang="sr-Latn-RS" i="1"/>
          </a:p>
          <a:p>
            <a:pPr lvl="2"/>
            <a:r>
              <a:rPr lang="en-US" altLang="sr-Latn-RS" i="1"/>
              <a:t>add4</a:t>
            </a:r>
            <a:r>
              <a:rPr lang="sr-Cyrl-CS" altLang="sr-Latn-RS"/>
              <a:t> – за повећавање програмског бројача</a:t>
            </a:r>
            <a:endParaRPr lang="en-US" altLang="sr-Latn-RS" i="1"/>
          </a:p>
          <a:p>
            <a:pPr lvl="2"/>
            <a:r>
              <a:rPr lang="en-US" altLang="sr-Latn-RS" i="1"/>
              <a:t>BtoC</a:t>
            </a:r>
            <a:r>
              <a:rPr lang="sr-Cyrl-CS" altLang="sr-Latn-RS"/>
              <a:t> – преписивање из једног у други регистар (или меморију)</a:t>
            </a:r>
          </a:p>
          <a:p>
            <a:pPr lvl="3"/>
            <a:r>
              <a:rPr lang="sr-Cyrl-CS" altLang="sr-Latn-RS"/>
              <a:t>може и без тога, сигналима: </a:t>
            </a:r>
            <a:r>
              <a:rPr lang="sr-Latn-CS" altLang="sr-Latn-RS"/>
              <a:t>	</a:t>
            </a:r>
            <a:r>
              <a:rPr lang="sr-Latn-CS" altLang="sr-Latn-RS" i="1"/>
              <a:t>Gxout: Gyin:</a:t>
            </a:r>
            <a:endParaRPr lang="sr-Cyrl-CS" altLang="sr-Latn-RS" i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124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Хоризонталан формат</a:t>
            </a:r>
          </a:p>
        </p:txBody>
      </p:sp>
      <p:pic>
        <p:nvPicPr>
          <p:cNvPr id="14059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8610600" cy="428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59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9800" y="3603626"/>
            <a:ext cx="4038600" cy="2873375"/>
          </a:xfrm>
        </p:spPr>
        <p:txBody>
          <a:bodyPr/>
          <a:lstStyle/>
          <a:p>
            <a:r>
              <a:rPr lang="sr-Cyrl-CS" altLang="sr-Latn-RS"/>
              <a:t>сваки сигнал има по један бит у микроинструкцији</a:t>
            </a:r>
          </a:p>
          <a:p>
            <a:endParaRPr lang="sr-Cyrl-CS" altLang="sr-Latn-RS"/>
          </a:p>
          <a:p>
            <a:endParaRPr lang="sr-Cyrl-CS" altLang="sr-Latn-R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125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Хоризонталан формат (2)</a:t>
            </a:r>
          </a:p>
        </p:txBody>
      </p:sp>
      <p:sp>
        <p:nvSpPr>
          <p:cNvPr id="140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Сваком сигналу одговара по један бит</a:t>
            </a:r>
          </a:p>
          <a:p>
            <a:r>
              <a:rPr lang="sr-Cyrl-CS" altLang="sr-Latn-RS"/>
              <a:t>Нема кодирања и декодирања сигнала</a:t>
            </a:r>
          </a:p>
          <a:p>
            <a:pPr lvl="3"/>
            <a:endParaRPr lang="sr-Cyrl-CS" altLang="sr-Latn-RS"/>
          </a:p>
          <a:p>
            <a:r>
              <a:rPr lang="sr-Cyrl-CS" altLang="sr-Latn-RS"/>
              <a:t>Предности:</a:t>
            </a:r>
          </a:p>
          <a:p>
            <a:pPr lvl="1"/>
            <a:r>
              <a:rPr lang="sr-Cyrl-CS" altLang="sr-Latn-RS"/>
              <a:t>омогућава навођење великог броја сигнала у једној инструкцији</a:t>
            </a:r>
          </a:p>
          <a:p>
            <a:pPr lvl="2"/>
            <a:r>
              <a:rPr lang="sr-Cyrl-CS" altLang="sr-Latn-RS"/>
              <a:t>нпр: преписивање </a:t>
            </a:r>
            <a:r>
              <a:rPr lang="sr-Latn-CS" altLang="sr-Latn-RS" i="1"/>
              <a:t>G0</a:t>
            </a:r>
            <a:r>
              <a:rPr lang="sr-Cyrl-CS" altLang="sr-Latn-RS"/>
              <a:t> у више регистара:</a:t>
            </a:r>
          </a:p>
          <a:p>
            <a:pPr lvl="3"/>
            <a:r>
              <a:rPr lang="sr-Latn-CS" altLang="sr-Latn-RS" i="1"/>
              <a:t>G0out: G2in: G3in: G4in: G5in: G6in: end;</a:t>
            </a:r>
            <a:endParaRPr lang="sr-Cyrl-CS" altLang="sr-Latn-RS" i="1"/>
          </a:p>
          <a:p>
            <a:r>
              <a:rPr lang="sr-Cyrl-CS" altLang="sr-Latn-RS"/>
              <a:t>Мане:</a:t>
            </a:r>
            <a:endParaRPr lang="sr-Latn-CS" altLang="sr-Latn-RS"/>
          </a:p>
          <a:p>
            <a:pPr lvl="1"/>
            <a:r>
              <a:rPr lang="sr-Cyrl-CS" altLang="sr-Latn-RS"/>
              <a:t>величина микроинструкције</a:t>
            </a:r>
          </a:p>
          <a:p>
            <a:pPr lvl="2"/>
            <a:r>
              <a:rPr lang="sr-Cyrl-CS" altLang="sr-Latn-RS"/>
              <a:t>у претходном примеру читавих 90 битова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126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Вертикалан формат</a:t>
            </a:r>
          </a:p>
        </p:txBody>
      </p:sp>
      <p:sp>
        <p:nvSpPr>
          <p:cNvPr id="140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На дужини се може уштедети ако се битови кодирају </a:t>
            </a:r>
          </a:p>
          <a:p>
            <a:pPr lvl="1"/>
            <a:r>
              <a:rPr lang="sr-Cyrl-CS" altLang="sr-Latn-RS"/>
              <a:t>на пример, уместо 64 битова за контролисање 32 регистра је довољно 5 битова за идентификовање регистра и 1 бит за избор сигнала</a:t>
            </a:r>
          </a:p>
          <a:p>
            <a:pPr lvl="3"/>
            <a:endParaRPr lang="sr-Cyrl-CS" altLang="sr-Latn-RS"/>
          </a:p>
          <a:p>
            <a:r>
              <a:rPr lang="sr-Cyrl-CS" altLang="sr-Latn-RS"/>
              <a:t>Предности:</a:t>
            </a:r>
          </a:p>
          <a:p>
            <a:pPr lvl="1"/>
            <a:r>
              <a:rPr lang="sr-Cyrl-CS" altLang="sr-Latn-RS"/>
              <a:t>краће микроинструкције</a:t>
            </a:r>
          </a:p>
          <a:p>
            <a:r>
              <a:rPr lang="sr-Cyrl-CS" altLang="sr-Latn-RS"/>
              <a:t>Мане:</a:t>
            </a:r>
            <a:endParaRPr lang="sr-Latn-CS" altLang="sr-Latn-RS"/>
          </a:p>
          <a:p>
            <a:pPr lvl="1"/>
            <a:r>
              <a:rPr lang="sr-Cyrl-CS" altLang="sr-Latn-RS"/>
              <a:t>у једном кораку се може навести само један регистар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127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Вертикалан формат </a:t>
            </a:r>
            <a:r>
              <a:rPr lang="sr-Cyrl-CS" altLang="sr-Latn-RS" dirty="0" smtClean="0"/>
              <a:t>(</a:t>
            </a:r>
            <a:r>
              <a:rPr lang="en-US" altLang="sr-Latn-RS" dirty="0"/>
              <a:t>2</a:t>
            </a:r>
            <a:r>
              <a:rPr lang="sr-Cyrl-CS" altLang="sr-Latn-RS" dirty="0" smtClean="0"/>
              <a:t>)</a:t>
            </a:r>
            <a:endParaRPr lang="sr-Cyrl-CS" altLang="sr-Latn-RS" dirty="0"/>
          </a:p>
        </p:txBody>
      </p:sp>
      <p:sp>
        <p:nvSpPr>
          <p:cNvPr id="141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altLang="sr-Latn-RS" dirty="0" smtClean="0"/>
              <a:t>У наставку је пример где ова мана долази до изражаја</a:t>
            </a:r>
            <a:endParaRPr lang="en-US" altLang="sr-Latn-RS" dirty="0" smtClean="0"/>
          </a:p>
          <a:p>
            <a:r>
              <a:rPr lang="sr-Cyrl-CS" altLang="sr-Latn-RS" dirty="0" smtClean="0"/>
              <a:t>Неопходно </a:t>
            </a:r>
            <a:r>
              <a:rPr lang="sr-Cyrl-CS" altLang="sr-Latn-RS" dirty="0"/>
              <a:t>је </a:t>
            </a:r>
            <a:r>
              <a:rPr lang="sr-Cyrl-CS" altLang="sr-Latn-RS" dirty="0" smtClean="0"/>
              <a:t>нпр. </a:t>
            </a:r>
            <a:r>
              <a:rPr lang="sr-Cyrl-CS" altLang="sr-Latn-RS" dirty="0" smtClean="0"/>
              <a:t>п</a:t>
            </a:r>
            <a:r>
              <a:rPr lang="sr-Cyrl-CS" altLang="sr-Latn-RS" dirty="0" smtClean="0"/>
              <a:t>реписати садржај једног регистра у неколико других</a:t>
            </a:r>
          </a:p>
          <a:p>
            <a:pPr lvl="1"/>
            <a:r>
              <a:rPr lang="sr-Cyrl-CS" altLang="sr-Latn-RS" dirty="0" smtClean="0"/>
              <a:t>Операција</a:t>
            </a:r>
            <a:r>
              <a:rPr lang="sr-Cyrl-CS" altLang="sr-Latn-RS" dirty="0" smtClean="0"/>
              <a:t> </a:t>
            </a:r>
            <a:r>
              <a:rPr lang="sr-Latn-CS" altLang="sr-Latn-RS" i="1" dirty="0" smtClean="0"/>
              <a:t>BtoC</a:t>
            </a:r>
            <a:r>
              <a:rPr lang="sr-Cyrl-CS" altLang="sr-Latn-RS" dirty="0" smtClean="0"/>
              <a:t> у </a:t>
            </a:r>
            <a:r>
              <a:rPr lang="sr-Cyrl-RS" altLang="sr-Latn-RS" dirty="0" smtClean="0"/>
              <a:t>АЛЈ</a:t>
            </a:r>
            <a:endParaRPr lang="sr-Cyrl-CS" altLang="sr-Latn-RS" dirty="0"/>
          </a:p>
          <a:p>
            <a:pPr lvl="1"/>
            <a:r>
              <a:rPr lang="sr-Cyrl-CS" altLang="sr-Latn-RS" dirty="0"/>
              <a:t>на пример, преписивање </a:t>
            </a:r>
            <a:r>
              <a:rPr lang="sr-Latn-CS" altLang="sr-Latn-RS" i="1" dirty="0"/>
              <a:t>G0</a:t>
            </a:r>
            <a:r>
              <a:rPr lang="en-US" altLang="sr-Latn-RS" dirty="0"/>
              <a:t> </a:t>
            </a:r>
            <a:r>
              <a:rPr lang="sr-Cyrl-CS" altLang="sr-Latn-RS" dirty="0"/>
              <a:t>у </a:t>
            </a:r>
            <a:r>
              <a:rPr lang="sr-Latn-CS" altLang="sr-Latn-RS" i="1" dirty="0"/>
              <a:t>G2-G6</a:t>
            </a:r>
            <a:r>
              <a:rPr lang="sr-Cyrl-CS" altLang="sr-Latn-RS" dirty="0"/>
              <a:t>:</a:t>
            </a:r>
          </a:p>
          <a:p>
            <a:pPr lvl="2"/>
            <a:r>
              <a:rPr lang="en-US" altLang="sr-Latn-RS" i="1" dirty="0"/>
              <a:t>G0out: ALU=</a:t>
            </a:r>
            <a:r>
              <a:rPr lang="en-US" altLang="sr-Latn-RS" i="1" dirty="0" err="1"/>
              <a:t>BtoC</a:t>
            </a:r>
            <a:r>
              <a:rPr lang="en-US" altLang="sr-Latn-RS" i="1" dirty="0"/>
              <a:t>: </a:t>
            </a:r>
            <a:r>
              <a:rPr lang="en-US" altLang="sr-Latn-RS" i="1" dirty="0" err="1"/>
              <a:t>Cin</a:t>
            </a:r>
            <a:r>
              <a:rPr lang="en-US" altLang="sr-Latn-RS" i="1" dirty="0"/>
              <a:t>;</a:t>
            </a:r>
          </a:p>
          <a:p>
            <a:pPr lvl="2"/>
            <a:r>
              <a:rPr lang="en-US" altLang="sr-Latn-RS" i="1" dirty="0" err="1"/>
              <a:t>Cout</a:t>
            </a:r>
            <a:r>
              <a:rPr lang="en-US" altLang="sr-Latn-RS" i="1" dirty="0"/>
              <a:t>: G2in;</a:t>
            </a:r>
          </a:p>
          <a:p>
            <a:pPr lvl="2"/>
            <a:r>
              <a:rPr lang="en-US" altLang="sr-Latn-RS" i="1" dirty="0" err="1"/>
              <a:t>Cout</a:t>
            </a:r>
            <a:r>
              <a:rPr lang="en-US" altLang="sr-Latn-RS" i="1" dirty="0"/>
              <a:t>: G3in;</a:t>
            </a:r>
          </a:p>
          <a:p>
            <a:pPr lvl="2"/>
            <a:r>
              <a:rPr lang="en-US" altLang="sr-Latn-RS" i="1" dirty="0" err="1"/>
              <a:t>Cout</a:t>
            </a:r>
            <a:r>
              <a:rPr lang="en-US" altLang="sr-Latn-RS" i="1" dirty="0"/>
              <a:t>: G4in;</a:t>
            </a:r>
          </a:p>
          <a:p>
            <a:pPr lvl="2"/>
            <a:r>
              <a:rPr lang="en-US" altLang="sr-Latn-RS" i="1" dirty="0" err="1"/>
              <a:t>Cout</a:t>
            </a:r>
            <a:r>
              <a:rPr lang="en-US" altLang="sr-Latn-RS" i="1" dirty="0"/>
              <a:t>: G5in;</a:t>
            </a:r>
          </a:p>
          <a:p>
            <a:pPr lvl="2"/>
            <a:r>
              <a:rPr lang="en-US" altLang="sr-Latn-RS" i="1" dirty="0" err="1"/>
              <a:t>Cout</a:t>
            </a:r>
            <a:r>
              <a:rPr lang="en-US" altLang="sr-Latn-RS" i="1" dirty="0"/>
              <a:t>: G6in: end;</a:t>
            </a:r>
            <a:endParaRPr lang="sr-Cyrl-CS" altLang="sr-Latn-RS" i="1" dirty="0"/>
          </a:p>
          <a:p>
            <a:pPr lvl="1"/>
            <a:endParaRPr lang="sr-Cyrl-CS" altLang="sr-Latn-R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128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Вертикалан формат </a:t>
            </a:r>
            <a:r>
              <a:rPr lang="sr-Cyrl-CS" altLang="sr-Latn-RS" dirty="0" smtClean="0"/>
              <a:t>(</a:t>
            </a:r>
            <a:r>
              <a:rPr lang="en-US" altLang="sr-Latn-RS" dirty="0" smtClean="0"/>
              <a:t>3</a:t>
            </a:r>
            <a:r>
              <a:rPr lang="sr-Cyrl-CS" altLang="sr-Latn-RS" dirty="0" smtClean="0"/>
              <a:t>)</a:t>
            </a:r>
            <a:endParaRPr lang="sr-Cyrl-CS" altLang="sr-Latn-RS" dirty="0"/>
          </a:p>
        </p:txBody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3603626"/>
            <a:ext cx="8077200" cy="2873375"/>
          </a:xfrm>
        </p:spPr>
        <p:txBody>
          <a:bodyPr>
            <a:normAutofit/>
          </a:bodyPr>
          <a:lstStyle/>
          <a:p>
            <a:r>
              <a:rPr lang="sr-Cyrl-CS" altLang="sr-Latn-RS" dirty="0" smtClean="0"/>
              <a:t>Још штедљивија вертикална организација:</a:t>
            </a:r>
            <a:endParaRPr lang="sr-Cyrl-CS" altLang="sr-Latn-RS" dirty="0"/>
          </a:p>
          <a:p>
            <a:pPr lvl="1"/>
            <a:r>
              <a:rPr lang="sr-Cyrl-CS" altLang="sr-Latn-RS" dirty="0" smtClean="0"/>
              <a:t>32 </a:t>
            </a:r>
            <a:r>
              <a:rPr lang="sr-Cyrl-CS" altLang="sr-Latn-RS" dirty="0"/>
              <a:t>регистра опште намене и 4 специјална регистра (</a:t>
            </a:r>
            <a:r>
              <a:rPr lang="sr-Latn-CS" altLang="sr-Latn-RS" i="1" dirty="0"/>
              <a:t>PC, IR, MAR, MDR</a:t>
            </a:r>
            <a:r>
              <a:rPr lang="sr-Cyrl-CS" altLang="sr-Latn-RS" dirty="0"/>
              <a:t>) се кодирају са 6 битова</a:t>
            </a:r>
          </a:p>
          <a:p>
            <a:pPr lvl="1"/>
            <a:r>
              <a:rPr lang="sr-Cyrl-CS" altLang="sr-Latn-RS" dirty="0"/>
              <a:t>8 операција се кодирају са 3 бита</a:t>
            </a:r>
          </a:p>
        </p:txBody>
      </p:sp>
      <p:pic>
        <p:nvPicPr>
          <p:cNvPr id="1409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133601"/>
            <a:ext cx="8385175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129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Однос </a:t>
            </a:r>
            <a:r>
              <a:rPr lang="sr-Latn-CS" altLang="sr-Latn-RS" i="1"/>
              <a:t>RISC </a:t>
            </a:r>
            <a:r>
              <a:rPr lang="sr-Cyrl-CS" altLang="sr-Latn-RS"/>
              <a:t>и</a:t>
            </a:r>
            <a:r>
              <a:rPr lang="sr-Cyrl-CS" altLang="sr-Latn-RS" i="1"/>
              <a:t> </a:t>
            </a:r>
            <a:r>
              <a:rPr lang="sr-Latn-CS" altLang="sr-Latn-RS" i="1"/>
              <a:t>CISC </a:t>
            </a:r>
            <a:r>
              <a:rPr lang="sr-Cyrl-CS" altLang="sr-Latn-RS"/>
              <a:t>процесора</a:t>
            </a:r>
            <a:endParaRPr lang="sr-Latn-CS" altLang="sr-Latn-RS"/>
          </a:p>
        </p:txBody>
      </p:sp>
      <p:sp>
        <p:nvSpPr>
          <p:cNvPr id="136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Од 1975. па до средине 1990. постоји тенденција да се произвођачи процесора приклањају </a:t>
            </a:r>
            <a:r>
              <a:rPr lang="sr-Latn-CS" altLang="sr-Latn-RS" i="1"/>
              <a:t>RISC </a:t>
            </a:r>
            <a:r>
              <a:rPr lang="sr-Cyrl-CS" altLang="sr-Latn-RS"/>
              <a:t>концептима</a:t>
            </a:r>
          </a:p>
          <a:p>
            <a:r>
              <a:rPr lang="sr-Cyrl-CS" altLang="sr-Latn-RS"/>
              <a:t>Касније постепено усавршавање производних технологија смањује значај </a:t>
            </a:r>
            <a:r>
              <a:rPr lang="sr-Latn-CS" altLang="sr-Latn-RS" i="1"/>
              <a:t>RISC</a:t>
            </a:r>
            <a:r>
              <a:rPr lang="sr-Cyrl-CS" altLang="sr-Latn-RS"/>
              <a:t> архитектуре</a:t>
            </a:r>
          </a:p>
          <a:p>
            <a:r>
              <a:rPr lang="sr-Cyrl-CS" altLang="sr-Latn-RS"/>
              <a:t>Долази до спајања елемената архитектура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13</a:t>
            </a:fld>
            <a:endParaRPr lang="sr-Latn-RS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Путеви података са више магистрала</a:t>
            </a:r>
          </a:p>
        </p:txBody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r-Cyrl-CS" altLang="sr-Latn-RS"/>
              <a:t>Представљен пут података има само једну интерну магистралу А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основна слабост је милтиплексирање те магистрале и већи број корака у имплементацији инструкција</a:t>
            </a:r>
          </a:p>
          <a:p>
            <a:pPr>
              <a:lnSpc>
                <a:spcPct val="90000"/>
              </a:lnSpc>
            </a:pPr>
            <a:r>
              <a:rPr lang="sr-Cyrl-CS" altLang="sr-Latn-RS"/>
              <a:t>Пут података може да има и више интерних магистрала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на пример две: </a:t>
            </a:r>
          </a:p>
          <a:p>
            <a:pPr lvl="2">
              <a:lnSpc>
                <a:spcPct val="90000"/>
              </a:lnSpc>
            </a:pPr>
            <a:r>
              <a:rPr lang="sr-Cyrl-CS" altLang="sr-Latn-RS"/>
              <a:t>магистрала А – за један операнд</a:t>
            </a:r>
          </a:p>
          <a:p>
            <a:pPr lvl="2">
              <a:lnSpc>
                <a:spcPct val="90000"/>
              </a:lnSpc>
            </a:pPr>
            <a:r>
              <a:rPr lang="sr-Cyrl-CS" altLang="sr-Latn-RS"/>
              <a:t>магистрала </a:t>
            </a:r>
            <a:r>
              <a:rPr lang="sr-Latn-CS" altLang="sr-Latn-RS"/>
              <a:t>C</a:t>
            </a:r>
            <a:r>
              <a:rPr lang="sr-Cyrl-CS" altLang="sr-Latn-RS"/>
              <a:t> – за резултат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или три:</a:t>
            </a:r>
          </a:p>
          <a:p>
            <a:pPr lvl="2">
              <a:lnSpc>
                <a:spcPct val="90000"/>
              </a:lnSpc>
            </a:pPr>
            <a:r>
              <a:rPr lang="sr-Cyrl-CS" altLang="sr-Latn-RS"/>
              <a:t>магистрала А – за један операнд</a:t>
            </a:r>
          </a:p>
          <a:p>
            <a:pPr lvl="2">
              <a:lnSpc>
                <a:spcPct val="90000"/>
              </a:lnSpc>
            </a:pPr>
            <a:r>
              <a:rPr lang="sr-Cyrl-CS" altLang="sr-Latn-RS"/>
              <a:t>магистрала </a:t>
            </a:r>
            <a:r>
              <a:rPr lang="sr-Latn-CS" altLang="sr-Latn-RS"/>
              <a:t>B</a:t>
            </a:r>
            <a:r>
              <a:rPr lang="sr-Cyrl-CS" altLang="sr-Latn-RS"/>
              <a:t> – за други операнд</a:t>
            </a:r>
          </a:p>
          <a:p>
            <a:pPr lvl="2">
              <a:lnSpc>
                <a:spcPct val="90000"/>
              </a:lnSpc>
            </a:pPr>
            <a:r>
              <a:rPr lang="sr-Cyrl-CS" altLang="sr-Latn-RS"/>
              <a:t>магистрала </a:t>
            </a:r>
            <a:r>
              <a:rPr lang="sr-Latn-CS" altLang="sr-Latn-RS"/>
              <a:t>C</a:t>
            </a:r>
            <a:r>
              <a:rPr lang="sr-Cyrl-CS" altLang="sr-Latn-RS"/>
              <a:t> – за резултат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130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Пут података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са </a:t>
            </a:r>
            <a:r>
              <a:rPr lang="sr-Cyrl-CS" altLang="sr-Latn-RS" dirty="0"/>
              <a:t>две магистрале</a:t>
            </a:r>
          </a:p>
        </p:txBody>
      </p:sp>
      <p:pic>
        <p:nvPicPr>
          <p:cNvPr id="1412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848" y="130628"/>
            <a:ext cx="486092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131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Пут података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са </a:t>
            </a:r>
            <a:r>
              <a:rPr lang="sr-Cyrl-CS" altLang="sr-Latn-RS" dirty="0"/>
              <a:t>три магистрале</a:t>
            </a:r>
          </a:p>
        </p:txBody>
      </p:sp>
      <p:pic>
        <p:nvPicPr>
          <p:cNvPr id="1413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268287"/>
            <a:ext cx="5753100" cy="627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132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Примери са више магистрала</a:t>
            </a:r>
          </a:p>
        </p:txBody>
      </p:sp>
      <p:sp>
        <p:nvSpPr>
          <p:cNvPr id="141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1"/>
            <a:ext cx="8229600" cy="3751263"/>
          </a:xfrm>
        </p:spPr>
        <p:txBody>
          <a:bodyPr/>
          <a:lstStyle/>
          <a:p>
            <a:r>
              <a:rPr lang="sr-Cyrl-CS" altLang="sr-Latn-RS" sz="2200"/>
              <a:t>у случају једне магистрале неопходна су три корака</a:t>
            </a:r>
          </a:p>
          <a:p>
            <a:r>
              <a:rPr lang="sr-Cyrl-CS" altLang="sr-Latn-RS" sz="2200"/>
              <a:t>у случају две магистрале довољна су два корака:</a:t>
            </a:r>
          </a:p>
          <a:p>
            <a:endParaRPr lang="sr-Cyrl-CS" altLang="sr-Latn-RS" sz="2200"/>
          </a:p>
          <a:p>
            <a:endParaRPr lang="sr-Cyrl-CS" altLang="sr-Latn-RS" sz="2200"/>
          </a:p>
          <a:p>
            <a:endParaRPr lang="sr-Cyrl-CS" altLang="sr-Latn-RS" sz="2200"/>
          </a:p>
          <a:p>
            <a:endParaRPr lang="sr-Cyrl-CS" altLang="sr-Latn-RS" sz="2200"/>
          </a:p>
          <a:p>
            <a:endParaRPr lang="sr-Cyrl-CS" altLang="sr-Latn-RS" sz="2200"/>
          </a:p>
          <a:p>
            <a:r>
              <a:rPr lang="sr-Cyrl-CS" altLang="sr-Latn-RS" sz="2200"/>
              <a:t>у случају три магистрале довољан је један корак:</a:t>
            </a:r>
          </a:p>
        </p:txBody>
      </p:sp>
      <p:pic>
        <p:nvPicPr>
          <p:cNvPr id="1414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971800"/>
            <a:ext cx="6548438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4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486401"/>
            <a:ext cx="7754938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133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Однос </a:t>
            </a:r>
            <a:r>
              <a:rPr lang="sr-Latn-CS" altLang="sr-Latn-RS" i="1"/>
              <a:t>RISC </a:t>
            </a:r>
            <a:r>
              <a:rPr lang="sr-Cyrl-CS" altLang="sr-Latn-RS"/>
              <a:t>и</a:t>
            </a:r>
            <a:r>
              <a:rPr lang="sr-Cyrl-CS" altLang="sr-Latn-RS" i="1"/>
              <a:t> </a:t>
            </a:r>
            <a:r>
              <a:rPr lang="sr-Latn-CS" altLang="sr-Latn-RS" i="1"/>
              <a:t>CISC </a:t>
            </a:r>
            <a:r>
              <a:rPr lang="sr-Cyrl-CS" altLang="sr-Latn-RS"/>
              <a:t>процесора</a:t>
            </a:r>
            <a:endParaRPr lang="sr-Latn-CS" altLang="sr-Latn-RS"/>
          </a:p>
        </p:txBody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Данас су уобичајене архитектуре које се одликују </a:t>
            </a:r>
            <a:r>
              <a:rPr lang="sr-Latn-CS" altLang="sr-Latn-RS" i="1"/>
              <a:t>CISC</a:t>
            </a:r>
            <a:r>
              <a:rPr lang="sr-Cyrl-CS" altLang="sr-Latn-RS"/>
              <a:t> односом према скупу инструкција, а имају већину осталих одлика </a:t>
            </a:r>
            <a:r>
              <a:rPr lang="sr-Latn-CS" altLang="sr-Latn-RS" i="1"/>
              <a:t>RISC</a:t>
            </a:r>
            <a:r>
              <a:rPr lang="sr-Cyrl-CS" altLang="sr-Latn-RS"/>
              <a:t> архитектура:</a:t>
            </a:r>
          </a:p>
          <a:p>
            <a:pPr lvl="1"/>
            <a:r>
              <a:rPr lang="sr-Cyrl-CS" altLang="sr-Latn-RS"/>
              <a:t>велики број регистара, који су практично равноправни</a:t>
            </a:r>
          </a:p>
          <a:p>
            <a:pPr lvl="1"/>
            <a:r>
              <a:rPr lang="sr-Cyrl-CS" altLang="sr-Latn-RS"/>
              <a:t>преклапање извршавања инструкција</a:t>
            </a:r>
          </a:p>
          <a:p>
            <a:pPr lvl="1"/>
            <a:r>
              <a:rPr lang="sr-Cyrl-CS" altLang="sr-Latn-RS"/>
              <a:t>напредне архитектуре кеш меморија</a:t>
            </a:r>
            <a:endParaRPr lang="sr-Latn-CS" altLang="sr-Latn-R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14</a:t>
            </a:fld>
            <a:endParaRPr lang="sr-Latn-R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Однос </a:t>
            </a:r>
            <a:r>
              <a:rPr lang="sr-Latn-CS" altLang="sr-Latn-RS" i="1"/>
              <a:t>RISC </a:t>
            </a:r>
            <a:r>
              <a:rPr lang="sr-Cyrl-CS" altLang="sr-Latn-RS"/>
              <a:t>и</a:t>
            </a:r>
            <a:r>
              <a:rPr lang="sr-Cyrl-CS" altLang="sr-Latn-RS" i="1"/>
              <a:t> </a:t>
            </a:r>
            <a:r>
              <a:rPr lang="sr-Latn-CS" altLang="sr-Latn-RS" i="1"/>
              <a:t>CISC </a:t>
            </a:r>
            <a:r>
              <a:rPr lang="sr-Cyrl-CS" altLang="sr-Latn-RS"/>
              <a:t>процесора</a:t>
            </a:r>
            <a:endParaRPr lang="sr-Latn-CS" altLang="sr-Latn-RS"/>
          </a:p>
        </p:txBody>
      </p:sp>
      <p:pic>
        <p:nvPicPr>
          <p:cNvPr id="13629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2743200"/>
            <a:ext cx="8382000" cy="2300288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15</a:t>
            </a:fld>
            <a:endParaRPr lang="sr-Latn-R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Пример кода</a:t>
            </a:r>
            <a:endParaRPr lang="sr-Latn-CS" altLang="sr-Latn-RS"/>
          </a:p>
        </p:txBody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У случају </a:t>
            </a:r>
            <a:r>
              <a:rPr lang="sr-Latn-CS" altLang="sr-Latn-RS" i="1"/>
              <a:t>VAX</a:t>
            </a:r>
            <a:r>
              <a:rPr lang="sr-Cyrl-CS" altLang="sr-Latn-RS"/>
              <a:t>-а, једна инструкција је могла да</a:t>
            </a:r>
          </a:p>
          <a:p>
            <a:pPr lvl="1"/>
            <a:r>
              <a:rPr lang="sr-Cyrl-CS" altLang="sr-Latn-RS"/>
              <a:t>прочита податак из меморије, сабере га са вредношћу регистра, упише назад у меморију и повећа вредност показивача:</a:t>
            </a:r>
            <a:endParaRPr lang="en-US" altLang="sr-Latn-RS"/>
          </a:p>
          <a:p>
            <a:pPr lvl="3">
              <a:buFont typeface="Wingdings" panose="05000000000000000000" pitchFamily="2" charset="2"/>
              <a:buNone/>
            </a:pPr>
            <a:r>
              <a:rPr lang="sr-Cyrl-CS" altLang="sr-Latn-RS"/>
              <a:t>(</a:t>
            </a:r>
            <a:r>
              <a:rPr lang="sr-Latn-CS" altLang="sr-Latn-RS"/>
              <a:t>R2)</a:t>
            </a:r>
            <a:r>
              <a:rPr lang="en-US" altLang="sr-Latn-RS"/>
              <a:t> = (R2) + R3;   R2 = R2 + 1</a:t>
            </a:r>
          </a:p>
          <a:p>
            <a:r>
              <a:rPr lang="sr-Cyrl-CS" altLang="sr-Latn-RS"/>
              <a:t>У случају </a:t>
            </a:r>
            <a:r>
              <a:rPr lang="sr-Latn-CS" altLang="sr-Latn-RS" i="1"/>
              <a:t>RISC</a:t>
            </a:r>
            <a:r>
              <a:rPr lang="sr-Cyrl-CS" altLang="sr-Latn-RS"/>
              <a:t> процесора, за то су потребне 4 инструкције:</a:t>
            </a:r>
          </a:p>
          <a:p>
            <a:pPr lvl="3">
              <a:buFont typeface="Wingdings" panose="05000000000000000000" pitchFamily="2" charset="2"/>
              <a:buNone/>
            </a:pPr>
            <a:r>
              <a:rPr lang="en-US" altLang="sr-Latn-RS"/>
              <a:t>R4 = (R2)</a:t>
            </a:r>
          </a:p>
          <a:p>
            <a:pPr lvl="3">
              <a:buFont typeface="Wingdings" panose="05000000000000000000" pitchFamily="2" charset="2"/>
              <a:buNone/>
            </a:pPr>
            <a:r>
              <a:rPr lang="en-US" altLang="sr-Latn-RS"/>
              <a:t>R4 = R4 + R3</a:t>
            </a:r>
          </a:p>
          <a:p>
            <a:pPr lvl="3">
              <a:buFont typeface="Wingdings" panose="05000000000000000000" pitchFamily="2" charset="2"/>
              <a:buNone/>
            </a:pPr>
            <a:r>
              <a:rPr lang="en-US" altLang="sr-Latn-RS"/>
              <a:t>(R2) = R4</a:t>
            </a:r>
          </a:p>
          <a:p>
            <a:pPr lvl="3">
              <a:buFont typeface="Wingdings" panose="05000000000000000000" pitchFamily="2" charset="2"/>
              <a:buNone/>
            </a:pPr>
            <a:r>
              <a:rPr lang="en-US" altLang="sr-Latn-RS"/>
              <a:t>R2 = R2 + 1</a:t>
            </a:r>
            <a:endParaRPr lang="sr-Latn-CS" altLang="sr-Latn-R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16</a:t>
            </a:fld>
            <a:endParaRPr lang="sr-Latn-R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Векторски процесори</a:t>
            </a:r>
          </a:p>
        </p:txBody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r-Cyrl-CS" altLang="sr-Latn-RS"/>
              <a:t>Векторски процесори су процесори који оперишу на низовима података</a:t>
            </a:r>
          </a:p>
          <a:p>
            <a:pPr lvl="1"/>
            <a:r>
              <a:rPr lang="sr-Cyrl-CS" altLang="sr-Latn-RS"/>
              <a:t>инструкције су пројектоване тако да раде са низовима података</a:t>
            </a:r>
          </a:p>
          <a:p>
            <a:pPr lvl="1"/>
            <a:r>
              <a:rPr lang="sr-Cyrl-CS" altLang="sr-Latn-RS"/>
              <a:t>може се рећи да су низови података елементарни облик података векторских процесора</a:t>
            </a:r>
          </a:p>
          <a:p>
            <a:pPr lvl="1"/>
            <a:r>
              <a:rPr lang="sr-Cyrl-CS" altLang="sr-Latn-RS"/>
              <a:t>представљају контраст тзв. скаларним процесорима, који раде са појединачним подацима</a:t>
            </a:r>
            <a:endParaRPr lang="sr-Latn-CS" altLang="sr-Latn-R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17</a:t>
            </a:fld>
            <a:endParaRPr lang="sr-Latn-R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Број адреса у инструкцијама</a:t>
            </a:r>
          </a:p>
        </p:txBody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Бинарне операције захтевају два, а унарне један аргумент</a:t>
            </a:r>
          </a:p>
          <a:p>
            <a:r>
              <a:rPr lang="sr-Cyrl-CS" altLang="sr-Latn-RS"/>
              <a:t>Операције најчешће имају један излаз, али их може бити и више</a:t>
            </a:r>
          </a:p>
          <a:p>
            <a:pPr lvl="1"/>
            <a:r>
              <a:rPr lang="sr-Cyrl-CS" altLang="sr-Latn-RS"/>
              <a:t>на пример, дељење даје количник и остатак</a:t>
            </a:r>
          </a:p>
          <a:p>
            <a:r>
              <a:rPr lang="sr-Cyrl-CS" altLang="sr-Latn-RS"/>
              <a:t>Уобичајена бинарна операција захтева три адресе:</a:t>
            </a:r>
          </a:p>
          <a:p>
            <a:pPr lvl="1"/>
            <a:r>
              <a:rPr lang="sr-Cyrl-CS" altLang="sr-Latn-RS"/>
              <a:t>две адресе аргумената</a:t>
            </a:r>
          </a:p>
          <a:p>
            <a:pPr lvl="1"/>
            <a:r>
              <a:rPr lang="sr-Cyrl-CS" altLang="sr-Latn-RS"/>
              <a:t>једну адресу резултата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18</a:t>
            </a:fld>
            <a:endParaRPr lang="sr-Latn-R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Број адреса у инструкцијама</a:t>
            </a:r>
          </a:p>
        </p:txBody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Постоје процесори:</a:t>
            </a:r>
          </a:p>
          <a:p>
            <a:pPr lvl="1"/>
            <a:r>
              <a:rPr lang="sr-Cyrl-CS" altLang="sr-Latn-RS"/>
              <a:t>са 3 адресе</a:t>
            </a:r>
          </a:p>
          <a:p>
            <a:pPr lvl="1"/>
            <a:r>
              <a:rPr lang="sr-Cyrl-CS" altLang="sr-Latn-RS"/>
              <a:t>са 2 адресе</a:t>
            </a:r>
          </a:p>
          <a:p>
            <a:pPr lvl="1"/>
            <a:r>
              <a:rPr lang="sr-Cyrl-CS" altLang="sr-Latn-RS"/>
              <a:t>са 1 адресом</a:t>
            </a:r>
          </a:p>
          <a:p>
            <a:pPr lvl="1"/>
            <a:r>
              <a:rPr lang="sr-Cyrl-CS" altLang="sr-Latn-RS"/>
              <a:t>без адреса</a:t>
            </a:r>
          </a:p>
          <a:p>
            <a:pPr lvl="3"/>
            <a:endParaRPr lang="sr-Cyrl-CS" altLang="sr-Latn-RS"/>
          </a:p>
          <a:p>
            <a:r>
              <a:rPr lang="sr-Cyrl-CS" altLang="sr-Latn-RS"/>
              <a:t>Процесор који подржава неки број адреса, обично може да подржи и инструкције са мањим бројем адреса</a:t>
            </a:r>
            <a:endParaRPr lang="en-US" altLang="sr-Latn-R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19</a:t>
            </a:fld>
            <a:endParaRPr lang="sr-Latn-R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Процесор</a:t>
            </a:r>
            <a:endParaRPr lang="sr-Latn-R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Архитектура скупа инструкција (</a:t>
            </a:r>
            <a:r>
              <a:rPr lang="sr-Latn-RS" dirty="0" smtClean="0"/>
              <a:t>ISA)</a:t>
            </a:r>
            <a:endParaRPr lang="sr-Latn-R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80798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Процесори са 3 адресе</a:t>
            </a:r>
          </a:p>
        </p:txBody>
      </p:sp>
      <p:sp>
        <p:nvSpPr>
          <p:cNvPr id="136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“Троадресни” процесори експлицитно адресирају два аргумента и резултат операције</a:t>
            </a:r>
          </a:p>
          <a:p>
            <a:pPr lvl="4"/>
            <a:endParaRPr lang="sr-Cyrl-CS" altLang="sr-Latn-RS"/>
          </a:p>
          <a:p>
            <a:r>
              <a:rPr lang="sr-Cyrl-CS" altLang="sr-Latn-RS"/>
              <a:t>Већина савремених процесора је троадресна</a:t>
            </a:r>
            <a:endParaRPr lang="en-US" altLang="sr-Latn-R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20</a:t>
            </a:fld>
            <a:endParaRPr lang="sr-Latn-R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53350"/>
            <a:ext cx="10261600" cy="1096962"/>
          </a:xfrm>
        </p:spPr>
        <p:txBody>
          <a:bodyPr>
            <a:normAutofit/>
          </a:bodyPr>
          <a:lstStyle/>
          <a:p>
            <a:r>
              <a:rPr lang="sr-Cyrl-CS" altLang="sr-Latn-RS" dirty="0"/>
              <a:t>Примери троадресних инструкција</a:t>
            </a:r>
          </a:p>
        </p:txBody>
      </p:sp>
      <p:graphicFrame>
        <p:nvGraphicFramePr>
          <p:cNvPr id="1369091" name="Group 3"/>
          <p:cNvGraphicFramePr>
            <a:graphicFrameLocks noGrp="1"/>
          </p:cNvGraphicFramePr>
          <p:nvPr>
            <p:ph idx="1"/>
          </p:nvPr>
        </p:nvGraphicFramePr>
        <p:xfrm>
          <a:off x="2209800" y="2066925"/>
          <a:ext cx="8229600" cy="3600450"/>
        </p:xfrm>
        <a:graphic>
          <a:graphicData uri="http://schemas.openxmlformats.org/drawingml/2006/table">
            <a:tbl>
              <a:tblPr/>
              <a:tblGrid>
                <a:gridCol w="2895600"/>
                <a:gridCol w="5334000"/>
              </a:tblGrid>
              <a:tr h="1200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add dest, src1, src2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Сабирају се вредности адресиране са </a:t>
                      </a:r>
                      <a:r>
                        <a:rPr kumimoji="0" lang="sr-Latn-CS" altLang="sr-Latn-R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src1</a:t>
                      </a:r>
                      <a:r>
                        <a:rPr kumimoji="0" lang="sr-Cyrl-CS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и </a:t>
                      </a:r>
                      <a:r>
                        <a:rPr kumimoji="0" lang="sr-Latn-CS" altLang="sr-Latn-R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src2</a:t>
                      </a:r>
                      <a:r>
                        <a:rPr kumimoji="0" lang="sr-Cyrl-CS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и резултат се уписује у </a:t>
                      </a:r>
                      <a:r>
                        <a:rPr kumimoji="0" lang="sr-Latn-CS" altLang="sr-Latn-R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dest</a:t>
                      </a:r>
                      <a:endParaRPr kumimoji="0" lang="en-US" altLang="sr-Latn-R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0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sub dest, src1, src2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Одузимају се вредности адресиране са </a:t>
                      </a:r>
                      <a:r>
                        <a:rPr kumimoji="0" lang="sr-Latn-CS" altLang="sr-Latn-R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src1</a:t>
                      </a:r>
                      <a:r>
                        <a:rPr kumimoji="0" lang="sr-Cyrl-CS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и </a:t>
                      </a:r>
                      <a:r>
                        <a:rPr kumimoji="0" lang="sr-Latn-CS" altLang="sr-Latn-R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src2</a:t>
                      </a:r>
                      <a:r>
                        <a:rPr kumimoji="0" lang="sr-Cyrl-CS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и резултат се уписује у </a:t>
                      </a:r>
                      <a:r>
                        <a:rPr kumimoji="0" lang="sr-Latn-CS" altLang="sr-Latn-R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dest</a:t>
                      </a:r>
                      <a:endParaRPr kumimoji="0" lang="en-US" altLang="sr-Latn-R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0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mult dest, src1, src2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Множе се вредности адресиране са </a:t>
                      </a:r>
                      <a:r>
                        <a:rPr kumimoji="0" lang="sr-Latn-CS" altLang="sr-Latn-R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src1</a:t>
                      </a:r>
                      <a:r>
                        <a:rPr kumimoji="0" lang="sr-Cyrl-CS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и </a:t>
                      </a:r>
                      <a:r>
                        <a:rPr kumimoji="0" lang="sr-Latn-CS" altLang="sr-Latn-R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src2</a:t>
                      </a:r>
                      <a:r>
                        <a:rPr kumimoji="0" lang="sr-Cyrl-CS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и резултат се уписује у </a:t>
                      </a:r>
                      <a:r>
                        <a:rPr kumimoji="0" lang="sr-Latn-CS" altLang="sr-Latn-R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dest</a:t>
                      </a:r>
                      <a:endParaRPr kumimoji="0" lang="en-US" altLang="sr-Latn-R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altLang="en-US" smtClean="0"/>
              <a:t>Увод у организацију и архитектуру рачунара 2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81E166-0901-4327-87CD-D3137AADE8FF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Пример кода</a:t>
            </a:r>
          </a:p>
        </p:txBody>
      </p:sp>
      <p:sp>
        <p:nvSpPr>
          <p:cNvPr id="137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1425575" algn="l"/>
              </a:tabLst>
            </a:pPr>
            <a:r>
              <a:rPr lang="sr-Cyrl-CS" altLang="sr-Latn-RS"/>
              <a:t>На троадресном процесору израз:</a:t>
            </a:r>
          </a:p>
          <a:p>
            <a:pPr lvl="2">
              <a:buNone/>
              <a:tabLst>
                <a:tab pos="1425575" algn="l"/>
              </a:tabLst>
            </a:pPr>
            <a:r>
              <a:rPr lang="sr-Cyrl-CS" altLang="sr-Latn-RS"/>
              <a:t>А</a:t>
            </a:r>
            <a:r>
              <a:rPr lang="en-US" altLang="sr-Latn-RS"/>
              <a:t> = B + C * D – E + F + A</a:t>
            </a:r>
            <a:endParaRPr lang="sr-Cyrl-CS" altLang="sr-Latn-RS"/>
          </a:p>
          <a:p>
            <a:pPr>
              <a:tabLst>
                <a:tab pos="1425575" algn="l"/>
              </a:tabLst>
            </a:pPr>
            <a:r>
              <a:rPr lang="sr-Cyrl-CS" altLang="sr-Latn-RS"/>
              <a:t>може да се имплементира као:</a:t>
            </a:r>
          </a:p>
          <a:p>
            <a:pPr lvl="2">
              <a:buNone/>
              <a:tabLst>
                <a:tab pos="1425575" algn="l"/>
              </a:tabLst>
            </a:pPr>
            <a:r>
              <a:rPr lang="en-US" altLang="sr-Latn-RS"/>
              <a:t>mult 	T,C,D	; T = C*D</a:t>
            </a:r>
          </a:p>
          <a:p>
            <a:pPr lvl="2">
              <a:buNone/>
              <a:tabLst>
                <a:tab pos="1425575" algn="l"/>
              </a:tabLst>
            </a:pPr>
            <a:r>
              <a:rPr lang="en-US" altLang="sr-Latn-RS"/>
              <a:t>add 	T,T,B	; T = B + C*D</a:t>
            </a:r>
          </a:p>
          <a:p>
            <a:pPr lvl="2">
              <a:buNone/>
              <a:tabLst>
                <a:tab pos="1425575" algn="l"/>
              </a:tabLst>
            </a:pPr>
            <a:r>
              <a:rPr lang="en-US" altLang="sr-Latn-RS"/>
              <a:t>sub 	T,T,E	; T = B + C*D – E </a:t>
            </a:r>
          </a:p>
          <a:p>
            <a:pPr lvl="2">
              <a:buNone/>
              <a:tabLst>
                <a:tab pos="1425575" algn="l"/>
              </a:tabLst>
            </a:pPr>
            <a:r>
              <a:rPr lang="en-US" altLang="sr-Latn-RS"/>
              <a:t>add 	T,T,F	; T = B + C*D – E + F</a:t>
            </a:r>
          </a:p>
          <a:p>
            <a:pPr lvl="2">
              <a:buNone/>
              <a:tabLst>
                <a:tab pos="1425575" algn="l"/>
              </a:tabLst>
            </a:pPr>
            <a:r>
              <a:rPr lang="en-US" altLang="sr-Latn-RS"/>
              <a:t>add 	A,T,A	; A = B + C*D – E + F + 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22</a:t>
            </a:fld>
            <a:endParaRPr lang="sr-Latn-R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Карактеристике</a:t>
            </a:r>
          </a:p>
        </p:txBody>
      </p:sp>
      <p:sp>
        <p:nvSpPr>
          <p:cNvPr id="137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Из примера се виде неке карактеристике:</a:t>
            </a:r>
          </a:p>
          <a:p>
            <a:pPr lvl="1"/>
            <a:r>
              <a:rPr lang="sr-Cyrl-CS" altLang="sr-Latn-RS"/>
              <a:t>у пракси већина инструкција садржи поновљену једну од адреса аргумената као адресу резултата</a:t>
            </a:r>
          </a:p>
          <a:p>
            <a:pPr lvl="1"/>
            <a:r>
              <a:rPr lang="sr-Cyrl-CS" altLang="sr-Latn-RS"/>
              <a:t>скуп инструкција одговара операцијама које процесор може да извршава</a:t>
            </a:r>
            <a:endParaRPr lang="en-US" altLang="sr-Latn-R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23</a:t>
            </a:fld>
            <a:endParaRPr lang="sr-Latn-R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Процесори са 2 адресе</a:t>
            </a:r>
          </a:p>
        </p:txBody>
      </p:sp>
      <p:sp>
        <p:nvSpPr>
          <p:cNvPr id="137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“Двоадресни” процесори експлицитно адресирају један аргумент и резултат операције</a:t>
            </a:r>
          </a:p>
          <a:p>
            <a:r>
              <a:rPr lang="sr-Cyrl-CS" altLang="sr-Latn-RS"/>
              <a:t>Мотивација потиче из чињенице да се релативно ретко употребљавају три различите адресе</a:t>
            </a:r>
          </a:p>
          <a:p>
            <a:pPr lvl="3"/>
            <a:endParaRPr lang="sr-Cyrl-CS" altLang="sr-Latn-RS"/>
          </a:p>
          <a:p>
            <a:r>
              <a:rPr lang="sr-Cyrl-CS" altLang="sr-Latn-RS"/>
              <a:t>Процесори фамилије </a:t>
            </a:r>
            <a:r>
              <a:rPr lang="sr-Latn-CS" altLang="sr-Latn-RS" i="1"/>
              <a:t>Intel x86</a:t>
            </a:r>
            <a:r>
              <a:rPr lang="sr-Cyrl-CS" altLang="sr-Latn-RS" i="1"/>
              <a:t> </a:t>
            </a:r>
            <a:r>
              <a:rPr lang="sr-Cyrl-CS" altLang="sr-Latn-RS"/>
              <a:t>су двоадресни</a:t>
            </a:r>
            <a:endParaRPr lang="sr-Cyrl-CS" altLang="sr-Latn-RS" i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24</a:t>
            </a:fld>
            <a:endParaRPr lang="sr-Latn-R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Примери двоадресних инструкција</a:t>
            </a:r>
          </a:p>
        </p:txBody>
      </p:sp>
      <p:graphicFrame>
        <p:nvGraphicFramePr>
          <p:cNvPr id="1373187" name="Group 3"/>
          <p:cNvGraphicFramePr>
            <a:graphicFrameLocks noGrp="1"/>
          </p:cNvGraphicFramePr>
          <p:nvPr>
            <p:ph idx="1"/>
          </p:nvPr>
        </p:nvGraphicFramePr>
        <p:xfrm>
          <a:off x="2209800" y="1454150"/>
          <a:ext cx="8229600" cy="4372294"/>
        </p:xfrm>
        <a:graphic>
          <a:graphicData uri="http://schemas.openxmlformats.org/drawingml/2006/table">
            <a:tbl>
              <a:tblPr/>
              <a:tblGrid>
                <a:gridCol w="2895600"/>
                <a:gridCol w="5334000"/>
              </a:tblGrid>
              <a:tr h="1125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r-Latn-R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load dest, src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Cyrl-CS" altLang="sr-Latn-R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Садржај податка адресираног са </a:t>
                      </a:r>
                      <a:r>
                        <a:rPr kumimoji="0" lang="sr-Latn-CS" altLang="sr-Latn-R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src</a:t>
                      </a:r>
                      <a:r>
                        <a:rPr kumimoji="0" lang="en-US" altLang="sr-Latn-R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 </a:t>
                      </a:r>
                      <a:r>
                        <a:rPr kumimoji="0" lang="sr-Cyrl-CS" altLang="sr-Latn-R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се преписује у </a:t>
                      </a:r>
                      <a:r>
                        <a:rPr kumimoji="0" lang="sr-Latn-CS" altLang="sr-Latn-R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dest</a:t>
                      </a:r>
                      <a:endParaRPr kumimoji="0" lang="en-US" altLang="sr-Latn-R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esavska BG TT" pitchFamily="2" charset="-1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4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r-Latn-R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add dest, src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Cyrl-CS" altLang="sr-Latn-R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Сабирају се вредности адресиране са </a:t>
                      </a:r>
                      <a:r>
                        <a:rPr kumimoji="0" lang="sr-Latn-CS" altLang="sr-Latn-R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dest</a:t>
                      </a:r>
                      <a:r>
                        <a:rPr kumimoji="0" lang="sr-Cyrl-CS" altLang="sr-Latn-R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 и </a:t>
                      </a:r>
                      <a:r>
                        <a:rPr kumimoji="0" lang="sr-Latn-CS" altLang="sr-Latn-R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src</a:t>
                      </a:r>
                      <a:r>
                        <a:rPr kumimoji="0" lang="sr-Cyrl-CS" altLang="sr-Latn-R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 и резултат се уписује у </a:t>
                      </a:r>
                      <a:r>
                        <a:rPr kumimoji="0" lang="sr-Latn-CS" altLang="sr-Latn-R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dest</a:t>
                      </a:r>
                      <a:endParaRPr kumimoji="0" lang="en-US" altLang="sr-Latn-R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esavska BG TT" pitchFamily="2" charset="-1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r-Latn-R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sub dest, src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Cyrl-CS" altLang="sr-Latn-R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Одузима се вредност адресирана са </a:t>
                      </a:r>
                      <a:r>
                        <a:rPr kumimoji="0" lang="sr-Latn-CS" altLang="sr-Latn-R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src</a:t>
                      </a:r>
                      <a:r>
                        <a:rPr kumimoji="0" lang="sr-Cyrl-CS" altLang="sr-Latn-R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 од вредности адресиране са </a:t>
                      </a:r>
                      <a:r>
                        <a:rPr kumimoji="0" lang="sr-Latn-CS" altLang="sr-Latn-R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dest</a:t>
                      </a:r>
                      <a:r>
                        <a:rPr kumimoji="0" lang="sr-Cyrl-CS" altLang="sr-Latn-R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 и резултат се уписује у </a:t>
                      </a:r>
                      <a:r>
                        <a:rPr kumimoji="0" lang="sr-Latn-CS" altLang="sr-Latn-R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dest</a:t>
                      </a:r>
                      <a:endParaRPr kumimoji="0" lang="en-US" altLang="sr-Latn-RS" sz="2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esavska BG TT" pitchFamily="2" charset="-1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4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r-Latn-R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mult dest, src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Cyrl-CS" altLang="sr-Latn-R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Множе се вредности адресиране са </a:t>
                      </a:r>
                      <a:r>
                        <a:rPr kumimoji="0" lang="sr-Latn-CS" altLang="sr-Latn-R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src</a:t>
                      </a:r>
                      <a:r>
                        <a:rPr kumimoji="0" lang="sr-Cyrl-CS" altLang="sr-Latn-R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 и </a:t>
                      </a:r>
                      <a:r>
                        <a:rPr kumimoji="0" lang="sr-Latn-CS" altLang="sr-Latn-R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dest</a:t>
                      </a:r>
                      <a:r>
                        <a:rPr kumimoji="0" lang="sr-Cyrl-CS" altLang="sr-Latn-R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 и резултат се уписује у </a:t>
                      </a:r>
                      <a:r>
                        <a:rPr kumimoji="0" lang="sr-Latn-CS" altLang="sr-Latn-R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dest</a:t>
                      </a:r>
                      <a:endParaRPr kumimoji="0" lang="en-US" altLang="sr-Latn-RS" sz="2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esavska BG TT" pitchFamily="2" charset="-1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altLang="en-US" smtClean="0"/>
              <a:t>Увод у организацију и архитектуру рачунара 2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81E166-0901-4327-87CD-D3137AADE8FF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Пример кода</a:t>
            </a:r>
          </a:p>
        </p:txBody>
      </p:sp>
      <p:sp>
        <p:nvSpPr>
          <p:cNvPr id="137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1487488" algn="l"/>
              </a:tabLst>
            </a:pPr>
            <a:r>
              <a:rPr lang="sr-Cyrl-CS" altLang="sr-Latn-RS"/>
              <a:t>На двоадресном процесору израз:</a:t>
            </a:r>
          </a:p>
          <a:p>
            <a:pPr lvl="2">
              <a:buNone/>
              <a:tabLst>
                <a:tab pos="1487488" algn="l"/>
              </a:tabLst>
            </a:pPr>
            <a:r>
              <a:rPr lang="sr-Cyrl-CS" altLang="sr-Latn-RS"/>
              <a:t>А</a:t>
            </a:r>
            <a:r>
              <a:rPr lang="en-US" altLang="sr-Latn-RS"/>
              <a:t> = B + C * D – E + F + A</a:t>
            </a:r>
            <a:endParaRPr lang="sr-Cyrl-CS" altLang="sr-Latn-RS"/>
          </a:p>
          <a:p>
            <a:pPr>
              <a:tabLst>
                <a:tab pos="1487488" algn="l"/>
              </a:tabLst>
            </a:pPr>
            <a:r>
              <a:rPr lang="sr-Cyrl-CS" altLang="sr-Latn-RS"/>
              <a:t>може да се имплементира као:</a:t>
            </a:r>
          </a:p>
          <a:p>
            <a:pPr lvl="2">
              <a:buNone/>
              <a:tabLst>
                <a:tab pos="1487488" algn="l"/>
              </a:tabLst>
            </a:pPr>
            <a:r>
              <a:rPr lang="en-US" altLang="sr-Latn-RS"/>
              <a:t>load 	T,C	; T = C</a:t>
            </a:r>
          </a:p>
          <a:p>
            <a:pPr lvl="2">
              <a:buNone/>
              <a:tabLst>
                <a:tab pos="1487488" algn="l"/>
              </a:tabLst>
            </a:pPr>
            <a:r>
              <a:rPr lang="en-US" altLang="sr-Latn-RS"/>
              <a:t>mult 	T,D	; T = C*D</a:t>
            </a:r>
          </a:p>
          <a:p>
            <a:pPr lvl="2">
              <a:buNone/>
              <a:tabLst>
                <a:tab pos="1487488" algn="l"/>
              </a:tabLst>
            </a:pPr>
            <a:r>
              <a:rPr lang="en-US" altLang="sr-Latn-RS"/>
              <a:t>add 	T,B	; T = B + C*D</a:t>
            </a:r>
          </a:p>
          <a:p>
            <a:pPr lvl="2">
              <a:buNone/>
              <a:tabLst>
                <a:tab pos="1487488" algn="l"/>
              </a:tabLst>
            </a:pPr>
            <a:r>
              <a:rPr lang="en-US" altLang="sr-Latn-RS"/>
              <a:t>sub 	T,E	; T = B + C*D – E </a:t>
            </a:r>
          </a:p>
          <a:p>
            <a:pPr lvl="2">
              <a:buNone/>
              <a:tabLst>
                <a:tab pos="1487488" algn="l"/>
              </a:tabLst>
            </a:pPr>
            <a:r>
              <a:rPr lang="en-US" altLang="sr-Latn-RS"/>
              <a:t>add 	T,F		; T = B + C*D – E + F</a:t>
            </a:r>
          </a:p>
          <a:p>
            <a:pPr lvl="2">
              <a:buNone/>
              <a:tabLst>
                <a:tab pos="1487488" algn="l"/>
              </a:tabLst>
            </a:pPr>
            <a:r>
              <a:rPr lang="en-US" altLang="sr-Latn-RS"/>
              <a:t>add 	A,T	; A = B + C*D – E + F + 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26</a:t>
            </a:fld>
            <a:endParaRPr lang="sr-Latn-R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Карактеристике</a:t>
            </a:r>
          </a:p>
        </p:txBody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Из примера се виде неке карактеристике:</a:t>
            </a:r>
          </a:p>
          <a:p>
            <a:pPr lvl="1"/>
            <a:r>
              <a:rPr lang="sr-Cyrl-CS" altLang="sr-Latn-RS"/>
              <a:t>у пракси већина инструкција понавља једну исту циљну адресу</a:t>
            </a:r>
          </a:p>
          <a:p>
            <a:pPr lvl="1"/>
            <a:r>
              <a:rPr lang="sr-Cyrl-CS" altLang="sr-Latn-RS"/>
              <a:t>скуп инструкција одговара операцијама које процесор може да извршава</a:t>
            </a:r>
          </a:p>
          <a:p>
            <a:pPr lvl="1"/>
            <a:r>
              <a:rPr lang="sr-Cyrl-CS" altLang="sr-Latn-RS"/>
              <a:t>додаје се инструкција за преписивање податка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27</a:t>
            </a:fld>
            <a:endParaRPr lang="sr-Latn-R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Процесори са 1 адресом</a:t>
            </a:r>
          </a:p>
        </p:txBody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“Једноадресни” процесори експлицитно адресирају један аргумент</a:t>
            </a:r>
          </a:p>
          <a:p>
            <a:r>
              <a:rPr lang="sr-Cyrl-CS" altLang="sr-Latn-RS"/>
              <a:t>Резултат се увек уписује у </a:t>
            </a:r>
            <a:r>
              <a:rPr lang="sr-Cyrl-CS" altLang="sr-Latn-RS" i="1"/>
              <a:t>акумулатор</a:t>
            </a:r>
            <a:endParaRPr lang="sr-Cyrl-CS" altLang="sr-Latn-RS"/>
          </a:p>
          <a:p>
            <a:pPr lvl="1"/>
            <a:r>
              <a:rPr lang="sr-Cyrl-CS" altLang="sr-Latn-RS"/>
              <a:t>акумулатор је (углавном) једини регистар на коме могу да се извршавају операције</a:t>
            </a:r>
          </a:p>
          <a:p>
            <a:r>
              <a:rPr lang="sr-Cyrl-CS" altLang="sr-Latn-RS"/>
              <a:t>Мотивација потиче из чињенице да се за већину операција употребљава понављање адресе циља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28</a:t>
            </a:fld>
            <a:endParaRPr lang="sr-Latn-R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Примери једноадресних инструкција</a:t>
            </a:r>
          </a:p>
        </p:txBody>
      </p:sp>
      <p:graphicFrame>
        <p:nvGraphicFramePr>
          <p:cNvPr id="1377283" name="Group 3"/>
          <p:cNvGraphicFramePr>
            <a:graphicFrameLocks noGrp="1"/>
          </p:cNvGraphicFramePr>
          <p:nvPr>
            <p:ph idx="1"/>
          </p:nvPr>
        </p:nvGraphicFramePr>
        <p:xfrm>
          <a:off x="1981200" y="1447800"/>
          <a:ext cx="8229600" cy="4815840"/>
        </p:xfrm>
        <a:graphic>
          <a:graphicData uri="http://schemas.openxmlformats.org/drawingml/2006/table">
            <a:tbl>
              <a:tblPr/>
              <a:tblGrid>
                <a:gridCol w="2895600"/>
                <a:gridCol w="5334000"/>
              </a:tblGrid>
              <a:tr h="723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r-Latn-R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load addr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Cyrl-CS" altLang="sr-Latn-R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Садржај податка адресираног са </a:t>
                      </a:r>
                      <a:r>
                        <a:rPr kumimoji="0" lang="en-US" altLang="sr-Latn-R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addr</a:t>
                      </a:r>
                      <a:r>
                        <a:rPr kumimoji="0" lang="en-US" altLang="sr-Latn-R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 </a:t>
                      </a:r>
                      <a:r>
                        <a:rPr kumimoji="0" lang="sr-Cyrl-CS" altLang="sr-Latn-R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се преписује у акумулатор</a:t>
                      </a:r>
                      <a:endParaRPr kumimoji="0" lang="en-US" altLang="sr-Latn-R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esavska BG TT" pitchFamily="2" charset="-1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r-Latn-R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add addr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Cyrl-CS" altLang="sr-Latn-R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Сабирају се вредност акумулатора и вредност адресирана са </a:t>
                      </a:r>
                      <a:r>
                        <a:rPr kumimoji="0" lang="en-US" altLang="sr-Latn-R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addr</a:t>
                      </a:r>
                      <a:r>
                        <a:rPr kumimoji="0" lang="sr-Cyrl-CS" altLang="sr-Latn-R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 и резултат се уписује у акумулатор</a:t>
                      </a:r>
                      <a:endParaRPr kumimoji="0" lang="en-US" altLang="sr-Latn-R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esavska BG TT" pitchFamily="2" charset="-1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r-Latn-R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sub addr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Cyrl-CS" altLang="sr-Latn-R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Одузима се од вредности акумулатора вредност адресирана са </a:t>
                      </a:r>
                      <a:r>
                        <a:rPr kumimoji="0" lang="en-US" altLang="sr-Latn-R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addr</a:t>
                      </a:r>
                      <a:r>
                        <a:rPr kumimoji="0" lang="sr-Cyrl-CS" altLang="sr-Latn-R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 и резултат се уписује у акумулатор</a:t>
                      </a:r>
                      <a:endParaRPr kumimoji="0" lang="en-US" altLang="sr-Latn-R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esavska BG TT" pitchFamily="2" charset="-1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r-Latn-R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mult addr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Cyrl-CS" altLang="sr-Latn-R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Множе се вредност акумулатора и вредност адресирана са </a:t>
                      </a:r>
                      <a:r>
                        <a:rPr kumimoji="0" lang="en-US" altLang="sr-Latn-R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addr</a:t>
                      </a:r>
                      <a:r>
                        <a:rPr kumimoji="0" lang="sr-Cyrl-CS" altLang="sr-Latn-R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 и резултат се уписује у акумулатор</a:t>
                      </a:r>
                      <a:endParaRPr kumimoji="0" lang="en-US" altLang="sr-Latn-R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esavska BG TT" pitchFamily="2" charset="-1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r-Latn-R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store addr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Cyrl-CS" altLang="sr-Latn-R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Вредност акумулатора се преписује на адресу </a:t>
                      </a:r>
                      <a:r>
                        <a:rPr kumimoji="0" lang="en-US" altLang="sr-Latn-R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addr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altLang="en-US" smtClean="0"/>
              <a:t>Увод у организацију и архитектуру рачунара 2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81E166-0901-4327-87CD-D3137AADE8FF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Архитектура скупа инструкција</a:t>
            </a:r>
          </a:p>
        </p:txBody>
      </p:sp>
      <p:sp>
        <p:nvSpPr>
          <p:cNvPr id="135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Један од основних аспеката архитектуре процесора је скуп инструкција</a:t>
            </a:r>
          </a:p>
          <a:p>
            <a:pPr lvl="3"/>
            <a:endParaRPr lang="sr-Cyrl-CS" altLang="sr-Latn-RS"/>
          </a:p>
          <a:p>
            <a:r>
              <a:rPr lang="sr-Cyrl-CS" altLang="sr-Latn-RS"/>
              <a:t>Архитектура скупа инструкција има неколико основних аспеката:</a:t>
            </a:r>
          </a:p>
          <a:p>
            <a:pPr lvl="1"/>
            <a:r>
              <a:rPr lang="sr-Cyrl-CS" altLang="sr-Latn-RS"/>
              <a:t>пројектовање скупа инструкција</a:t>
            </a:r>
          </a:p>
          <a:p>
            <a:pPr lvl="1"/>
            <a:r>
              <a:rPr lang="sr-Cyrl-CS" altLang="sr-Latn-RS"/>
              <a:t>имплементација</a:t>
            </a:r>
          </a:p>
          <a:p>
            <a:pPr lvl="1"/>
            <a:r>
              <a:rPr lang="sr-Cyrl-CS" altLang="sr-Latn-RS"/>
              <a:t>перформансе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Пример кода</a:t>
            </a:r>
          </a:p>
        </p:txBody>
      </p:sp>
      <p:sp>
        <p:nvSpPr>
          <p:cNvPr id="137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401888" algn="l"/>
              </a:tabLst>
            </a:pPr>
            <a:r>
              <a:rPr lang="sr-Cyrl-CS" altLang="sr-Latn-RS"/>
              <a:t>На једноадресном процесору израз:</a:t>
            </a:r>
          </a:p>
          <a:p>
            <a:pPr marL="1430338" lvl="2" indent="-736600">
              <a:buNone/>
              <a:tabLst>
                <a:tab pos="2401888" algn="l"/>
              </a:tabLst>
            </a:pPr>
            <a:r>
              <a:rPr lang="sr-Cyrl-CS" altLang="sr-Latn-RS"/>
              <a:t>А</a:t>
            </a:r>
            <a:r>
              <a:rPr lang="en-US" altLang="sr-Latn-RS"/>
              <a:t> = B + C * D – E + F + A</a:t>
            </a:r>
            <a:endParaRPr lang="sr-Cyrl-CS" altLang="sr-Latn-RS"/>
          </a:p>
          <a:p>
            <a:pPr>
              <a:tabLst>
                <a:tab pos="2401888" algn="l"/>
              </a:tabLst>
            </a:pPr>
            <a:r>
              <a:rPr lang="sr-Cyrl-CS" altLang="sr-Latn-RS"/>
              <a:t>може да се имплементира као:</a:t>
            </a:r>
          </a:p>
          <a:p>
            <a:pPr marL="1430338" lvl="2" indent="-736600">
              <a:buNone/>
              <a:tabLst>
                <a:tab pos="2401888" algn="l"/>
              </a:tabLst>
            </a:pPr>
            <a:r>
              <a:rPr lang="en-US" altLang="sr-Latn-RS"/>
              <a:t>load 	C	; acc = C</a:t>
            </a:r>
          </a:p>
          <a:p>
            <a:pPr marL="1430338" lvl="2" indent="-736600">
              <a:buNone/>
              <a:tabLst>
                <a:tab pos="2401888" algn="l"/>
              </a:tabLst>
            </a:pPr>
            <a:r>
              <a:rPr lang="en-US" altLang="sr-Latn-RS"/>
              <a:t>mult 	D	; acc = C*D</a:t>
            </a:r>
          </a:p>
          <a:p>
            <a:pPr marL="1430338" lvl="2" indent="-736600">
              <a:buNone/>
              <a:tabLst>
                <a:tab pos="2401888" algn="l"/>
              </a:tabLst>
            </a:pPr>
            <a:r>
              <a:rPr lang="en-US" altLang="sr-Latn-RS"/>
              <a:t>add 	B	; acc = B + C*D</a:t>
            </a:r>
          </a:p>
          <a:p>
            <a:pPr marL="1430338" lvl="2" indent="-736600">
              <a:buNone/>
              <a:tabLst>
                <a:tab pos="2401888" algn="l"/>
              </a:tabLst>
            </a:pPr>
            <a:r>
              <a:rPr lang="en-US" altLang="sr-Latn-RS"/>
              <a:t>sub 	E	; acc = B + C*D – E </a:t>
            </a:r>
          </a:p>
          <a:p>
            <a:pPr marL="1430338" lvl="2" indent="-736600">
              <a:buNone/>
              <a:tabLst>
                <a:tab pos="2401888" algn="l"/>
              </a:tabLst>
            </a:pPr>
            <a:r>
              <a:rPr lang="en-US" altLang="sr-Latn-RS"/>
              <a:t>add 	F	; acc = B + C*D – E + F</a:t>
            </a:r>
          </a:p>
          <a:p>
            <a:pPr marL="1430338" lvl="2" indent="-736600">
              <a:buNone/>
              <a:tabLst>
                <a:tab pos="2401888" algn="l"/>
              </a:tabLst>
            </a:pPr>
            <a:r>
              <a:rPr lang="en-US" altLang="sr-Latn-RS"/>
              <a:t>add 	A	; acc = B + C*D – E + F + A</a:t>
            </a:r>
          </a:p>
          <a:p>
            <a:pPr marL="1430338" lvl="2" indent="-736600">
              <a:buNone/>
              <a:tabLst>
                <a:tab pos="2401888" algn="l"/>
              </a:tabLst>
            </a:pPr>
            <a:r>
              <a:rPr lang="en-US" altLang="sr-Latn-RS"/>
              <a:t>store 	A	; A = B + C*D – E + F + 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30</a:t>
            </a:fld>
            <a:endParaRPr lang="sr-Latn-R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Карактеристике</a:t>
            </a:r>
          </a:p>
        </p:txBody>
      </p:sp>
      <p:sp>
        <p:nvSpPr>
          <p:cNvPr id="137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Из примера се виде неке карактеристике:</a:t>
            </a:r>
          </a:p>
          <a:p>
            <a:pPr lvl="1"/>
            <a:r>
              <a:rPr lang="sr-Cyrl-CS" altLang="sr-Latn-RS"/>
              <a:t>редукован број регистара</a:t>
            </a:r>
          </a:p>
          <a:p>
            <a:pPr lvl="2"/>
            <a:r>
              <a:rPr lang="sr-Cyrl-CS" altLang="sr-Latn-RS"/>
              <a:t>само један има пуну оперативну функционалност</a:t>
            </a:r>
          </a:p>
          <a:p>
            <a:pPr lvl="1"/>
            <a:r>
              <a:rPr lang="sr-Cyrl-CS" altLang="sr-Latn-RS"/>
              <a:t>скуп инструкција одговара операцијама које процесор може да извршава</a:t>
            </a:r>
          </a:p>
          <a:p>
            <a:pPr lvl="1"/>
            <a:r>
              <a:rPr lang="sr-Cyrl-CS" altLang="sr-Latn-RS"/>
              <a:t>додају се инструкције за преписивање податка у акумулатор и из акумулатора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31</a:t>
            </a:fld>
            <a:endParaRPr lang="sr-Latn-R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Процесори са 0 адреса</a:t>
            </a:r>
          </a:p>
        </p:txBody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“Безадресни” процесори не адресирају ниједан аргумент експлицитно</a:t>
            </a:r>
          </a:p>
          <a:p>
            <a:pPr lvl="1"/>
            <a:r>
              <a:rPr lang="sr-Cyrl-CS" altLang="sr-Latn-RS"/>
              <a:t>осим у посебним инструкцијама које стављају податке на стек и узимају податке са стека</a:t>
            </a:r>
          </a:p>
          <a:p>
            <a:r>
              <a:rPr lang="sr-Cyrl-CS" altLang="sr-Latn-RS"/>
              <a:t>И аргументи и резултат се увек налазе на стеку</a:t>
            </a:r>
          </a:p>
          <a:p>
            <a:r>
              <a:rPr lang="sr-Cyrl-CS" altLang="sr-Latn-RS"/>
              <a:t>Мотивација потиче из чињенице да је за већину операција потребно релативно мало података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32</a:t>
            </a:fld>
            <a:endParaRPr lang="sr-Latn-R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Примери безадресних инструкција</a:t>
            </a:r>
          </a:p>
        </p:txBody>
      </p:sp>
      <p:graphicFrame>
        <p:nvGraphicFramePr>
          <p:cNvPr id="1381379" name="Group 3"/>
          <p:cNvGraphicFramePr>
            <a:graphicFrameLocks noGrp="1"/>
          </p:cNvGraphicFramePr>
          <p:nvPr>
            <p:ph idx="1"/>
          </p:nvPr>
        </p:nvGraphicFramePr>
        <p:xfrm>
          <a:off x="2209800" y="1604964"/>
          <a:ext cx="8229600" cy="4216400"/>
        </p:xfrm>
        <a:graphic>
          <a:graphicData uri="http://schemas.openxmlformats.org/drawingml/2006/table">
            <a:tbl>
              <a:tblPr/>
              <a:tblGrid>
                <a:gridCol w="1447800"/>
                <a:gridCol w="6781800"/>
              </a:tblGrid>
              <a:tr h="723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Latn-CS" altLang="sr-Latn-R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p</a:t>
                      </a:r>
                      <a:r>
                        <a:rPr kumimoji="0" lang="en-US" altLang="sr-Latn-R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ush addr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Cyrl-CS" altLang="sr-Latn-R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Садржај податка адресираног са </a:t>
                      </a:r>
                      <a:r>
                        <a:rPr kumimoji="0" lang="en-US" altLang="sr-Latn-R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addr</a:t>
                      </a:r>
                      <a:r>
                        <a:rPr kumimoji="0" lang="en-US" altLang="sr-Latn-R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 </a:t>
                      </a:r>
                      <a:r>
                        <a:rPr kumimoji="0" lang="sr-Cyrl-CS" altLang="sr-Latn-R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се ставља на врх стека</a:t>
                      </a:r>
                      <a:endParaRPr kumimoji="0" lang="en-US" altLang="sr-Latn-R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esavska BG TT" pitchFamily="2" charset="-1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r-Latn-R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pop addr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Cyrl-CS" altLang="sr-Latn-R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Податак са врха стека се склања са стека и уписује на адесу </a:t>
                      </a:r>
                      <a:r>
                        <a:rPr kumimoji="0" lang="en-US" altLang="sr-Latn-R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addr</a:t>
                      </a:r>
                      <a:endParaRPr kumimoji="0" lang="en-US" altLang="sr-Latn-R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esavska BG TT" pitchFamily="2" charset="-1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r-Latn-R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add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Cyrl-CS" altLang="sr-Latn-R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Два податка са врха стека се склањају са стека и сабирају. Резултат се ставља на врх стека.</a:t>
                      </a:r>
                      <a:endParaRPr kumimoji="0" lang="en-US" altLang="sr-Latn-R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esavska BG TT" pitchFamily="2" charset="-1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r-Latn-R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sub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Cyrl-CS" altLang="sr-Latn-R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Два податка са врха стека се склањају са стека и одузимају. Резултат се ставља на врх стека.</a:t>
                      </a:r>
                      <a:endParaRPr kumimoji="0" lang="en-US" altLang="sr-Latn-R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esavska BG TT" pitchFamily="2" charset="-1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sr-Latn-R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mult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2pPr>
                      <a:lvl3pPr marL="6937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3pPr>
                      <a:lvl4pPr marL="9890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4pPr>
                      <a:lvl5pPr marL="1282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5pPr>
                      <a:lvl6pPr marL="1739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6pPr>
                      <a:lvl7pPr marL="2197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7pPr>
                      <a:lvl8pPr marL="26543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8pPr>
                      <a:lvl9pPr marL="31115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Resavska BG TT" pitchFamily="2" charset="-1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r-Cyrl-CS" altLang="sr-Latn-R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esavska BG TT" pitchFamily="2" charset="-18"/>
                        </a:rPr>
                        <a:t>Два податка са врха стека се склањају са стека и множе. Резултат се ставља на врх стека.</a:t>
                      </a:r>
                      <a:endParaRPr kumimoji="0" lang="en-US" altLang="sr-Latn-R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esavska BG TT" pitchFamily="2" charset="-1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altLang="en-US" smtClean="0"/>
              <a:t>Увод у организацију и архитектуру рачунара 2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81E166-0901-4327-87CD-D3137AADE8FF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Пример кода</a:t>
            </a:r>
          </a:p>
        </p:txBody>
      </p:sp>
      <p:sp>
        <p:nvSpPr>
          <p:cNvPr id="138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tabLst>
                <a:tab pos="2401888" algn="l"/>
              </a:tabLst>
            </a:pPr>
            <a:r>
              <a:rPr lang="sr-Cyrl-CS" altLang="sr-Latn-RS" sz="2200"/>
              <a:t>На безадресном процесору израз:</a:t>
            </a:r>
          </a:p>
          <a:p>
            <a:pPr marL="1430338" lvl="2" indent="-736600">
              <a:buNone/>
              <a:tabLst>
                <a:tab pos="2401888" algn="l"/>
              </a:tabLst>
            </a:pPr>
            <a:r>
              <a:rPr lang="sr-Cyrl-CS" altLang="sr-Latn-RS" sz="1800"/>
              <a:t>А</a:t>
            </a:r>
            <a:r>
              <a:rPr lang="en-US" altLang="sr-Latn-RS" sz="1800"/>
              <a:t> = B + C * D – E + F + A</a:t>
            </a:r>
            <a:endParaRPr lang="sr-Cyrl-CS" altLang="sr-Latn-RS" sz="1800"/>
          </a:p>
          <a:p>
            <a:pPr>
              <a:tabLst>
                <a:tab pos="2401888" algn="l"/>
              </a:tabLst>
            </a:pPr>
            <a:r>
              <a:rPr lang="sr-Cyrl-CS" altLang="sr-Latn-RS" sz="2200"/>
              <a:t>може да се имплементира као:</a:t>
            </a:r>
          </a:p>
          <a:p>
            <a:pPr marL="1430338" lvl="2" indent="-736600">
              <a:lnSpc>
                <a:spcPct val="95000"/>
              </a:lnSpc>
              <a:spcBef>
                <a:spcPct val="5000"/>
              </a:spcBef>
              <a:buNone/>
              <a:tabLst>
                <a:tab pos="2401888" algn="l"/>
              </a:tabLst>
            </a:pPr>
            <a:r>
              <a:rPr lang="en-US" altLang="sr-Latn-RS" sz="1800"/>
              <a:t>push	E	; &lt;E&gt;</a:t>
            </a:r>
          </a:p>
          <a:p>
            <a:pPr marL="1430338" lvl="2" indent="-736600">
              <a:lnSpc>
                <a:spcPct val="95000"/>
              </a:lnSpc>
              <a:spcBef>
                <a:spcPct val="5000"/>
              </a:spcBef>
              <a:buNone/>
              <a:tabLst>
                <a:tab pos="2401888" algn="l"/>
              </a:tabLst>
            </a:pPr>
            <a:r>
              <a:rPr lang="en-US" altLang="sr-Latn-RS" sz="1800"/>
              <a:t>push	C	; &lt;C, E&gt;</a:t>
            </a:r>
          </a:p>
          <a:p>
            <a:pPr marL="1430338" lvl="2" indent="-736600">
              <a:lnSpc>
                <a:spcPct val="95000"/>
              </a:lnSpc>
              <a:spcBef>
                <a:spcPct val="5000"/>
              </a:spcBef>
              <a:buNone/>
              <a:tabLst>
                <a:tab pos="2401888" algn="l"/>
              </a:tabLst>
            </a:pPr>
            <a:r>
              <a:rPr lang="en-US" altLang="sr-Latn-RS" sz="1800"/>
              <a:t>push	D	; &lt;D, C, E&gt;</a:t>
            </a:r>
          </a:p>
          <a:p>
            <a:pPr marL="1430338" lvl="2" indent="-736600">
              <a:lnSpc>
                <a:spcPct val="95000"/>
              </a:lnSpc>
              <a:spcBef>
                <a:spcPct val="5000"/>
              </a:spcBef>
              <a:buNone/>
              <a:tabLst>
                <a:tab pos="2401888" algn="l"/>
              </a:tabLst>
            </a:pPr>
            <a:r>
              <a:rPr lang="en-US" altLang="sr-Latn-RS" sz="1800"/>
              <a:t>mult		; &lt;D*C, E&gt;</a:t>
            </a:r>
          </a:p>
          <a:p>
            <a:pPr marL="1430338" lvl="2" indent="-736600">
              <a:lnSpc>
                <a:spcPct val="95000"/>
              </a:lnSpc>
              <a:spcBef>
                <a:spcPct val="5000"/>
              </a:spcBef>
              <a:buNone/>
              <a:tabLst>
                <a:tab pos="2401888" algn="l"/>
              </a:tabLst>
            </a:pPr>
            <a:r>
              <a:rPr lang="en-US" altLang="sr-Latn-RS" sz="1800"/>
              <a:t>push	B	; &lt;B, D*C, E&gt;</a:t>
            </a:r>
          </a:p>
          <a:p>
            <a:pPr marL="1430338" lvl="2" indent="-736600">
              <a:lnSpc>
                <a:spcPct val="95000"/>
              </a:lnSpc>
              <a:spcBef>
                <a:spcPct val="5000"/>
              </a:spcBef>
              <a:buNone/>
              <a:tabLst>
                <a:tab pos="2401888" algn="l"/>
              </a:tabLst>
            </a:pPr>
            <a:r>
              <a:rPr lang="en-US" altLang="sr-Latn-RS" sz="1800"/>
              <a:t>add		; &lt;B + D*C, E&gt;</a:t>
            </a:r>
          </a:p>
          <a:p>
            <a:pPr marL="1430338" lvl="2" indent="-736600">
              <a:lnSpc>
                <a:spcPct val="95000"/>
              </a:lnSpc>
              <a:spcBef>
                <a:spcPct val="5000"/>
              </a:spcBef>
              <a:buNone/>
              <a:tabLst>
                <a:tab pos="2401888" algn="l"/>
              </a:tabLst>
            </a:pPr>
            <a:r>
              <a:rPr lang="en-US" altLang="sr-Latn-RS" sz="1800"/>
              <a:t>sub		; &lt;B + D*C – E&gt;</a:t>
            </a:r>
          </a:p>
          <a:p>
            <a:pPr marL="1430338" lvl="2" indent="-736600">
              <a:lnSpc>
                <a:spcPct val="95000"/>
              </a:lnSpc>
              <a:spcBef>
                <a:spcPct val="5000"/>
              </a:spcBef>
              <a:buNone/>
              <a:tabLst>
                <a:tab pos="2401888" algn="l"/>
              </a:tabLst>
            </a:pPr>
            <a:r>
              <a:rPr lang="en-US" altLang="sr-Latn-RS" sz="1800"/>
              <a:t>push 	F	; &lt;F, B + D*C – E&gt;</a:t>
            </a:r>
          </a:p>
          <a:p>
            <a:pPr marL="1430338" lvl="2" indent="-736600">
              <a:lnSpc>
                <a:spcPct val="95000"/>
              </a:lnSpc>
              <a:spcBef>
                <a:spcPct val="5000"/>
              </a:spcBef>
              <a:buNone/>
              <a:tabLst>
                <a:tab pos="2401888" algn="l"/>
              </a:tabLst>
            </a:pPr>
            <a:r>
              <a:rPr lang="en-US" altLang="sr-Latn-RS" sz="1800"/>
              <a:t>add		; &lt;B + D*C – E + F&gt;</a:t>
            </a:r>
          </a:p>
          <a:p>
            <a:pPr marL="1430338" lvl="2" indent="-736600">
              <a:lnSpc>
                <a:spcPct val="95000"/>
              </a:lnSpc>
              <a:spcBef>
                <a:spcPct val="5000"/>
              </a:spcBef>
              <a:buNone/>
              <a:tabLst>
                <a:tab pos="2401888" algn="l"/>
              </a:tabLst>
            </a:pPr>
            <a:r>
              <a:rPr lang="en-US" altLang="sr-Latn-RS" sz="1800"/>
              <a:t>push 	A	; &lt;A, B + D*C – E + F&gt;</a:t>
            </a:r>
          </a:p>
          <a:p>
            <a:pPr marL="1430338" lvl="2" indent="-736600">
              <a:lnSpc>
                <a:spcPct val="95000"/>
              </a:lnSpc>
              <a:spcBef>
                <a:spcPct val="5000"/>
              </a:spcBef>
              <a:buNone/>
              <a:tabLst>
                <a:tab pos="2401888" algn="l"/>
              </a:tabLst>
            </a:pPr>
            <a:r>
              <a:rPr lang="en-US" altLang="sr-Latn-RS" sz="1800"/>
              <a:t>add		; &lt;B + D*C – E + F + A&gt;</a:t>
            </a:r>
          </a:p>
          <a:p>
            <a:pPr marL="1430338" lvl="2" indent="-736600">
              <a:lnSpc>
                <a:spcPct val="95000"/>
              </a:lnSpc>
              <a:spcBef>
                <a:spcPct val="5000"/>
              </a:spcBef>
              <a:buNone/>
              <a:tabLst>
                <a:tab pos="2401888" algn="l"/>
              </a:tabLst>
            </a:pPr>
            <a:r>
              <a:rPr lang="en-US" altLang="sr-Latn-RS" sz="1800"/>
              <a:t>pop 	A	; &lt;&gt;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34</a:t>
            </a:fld>
            <a:endParaRPr lang="sr-Latn-R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Карактеристике</a:t>
            </a:r>
          </a:p>
        </p:txBody>
      </p:sp>
      <p:sp>
        <p:nvSpPr>
          <p:cNvPr id="138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r-Cyrl-CS" altLang="sr-Latn-RS"/>
              <a:t>Из примера се виде неке карактеристике: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не постоје именовани регистри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скуп инструкција одговара операцијама које процесор може да извршава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додају се инструкције за преписивање податка на стек и са стека</a:t>
            </a:r>
            <a:endParaRPr lang="en-US" altLang="sr-Latn-R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35</a:t>
            </a:fld>
            <a:endParaRPr lang="sr-Latn-R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Имплементација</a:t>
            </a:r>
          </a:p>
        </p:txBody>
      </p:sp>
      <p:sp>
        <p:nvSpPr>
          <p:cNvPr id="138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r-Cyrl-CS" altLang="sr-Latn-RS"/>
              <a:t>Обично се имплементирају тако да се неколико последњих података на стеку налази у тзв. </a:t>
            </a:r>
            <a:r>
              <a:rPr lang="sr-Cyrl-CS" altLang="sr-Latn-RS" i="1"/>
              <a:t>стек регистрима </a:t>
            </a:r>
            <a:r>
              <a:rPr lang="sr-Cyrl-CS" altLang="sr-Latn-RS"/>
              <a:t>процесора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број стек регистара се назива </a:t>
            </a:r>
            <a:r>
              <a:rPr lang="sr-Cyrl-CS" altLang="sr-Latn-RS" i="1"/>
              <a:t>дубина стека</a:t>
            </a:r>
            <a:endParaRPr lang="sr-Cyrl-CS" altLang="sr-Latn-RS"/>
          </a:p>
          <a:p>
            <a:pPr lvl="1">
              <a:lnSpc>
                <a:spcPct val="90000"/>
              </a:lnSpc>
            </a:pPr>
            <a:r>
              <a:rPr lang="sr-Cyrl-CS" altLang="sr-Latn-RS"/>
              <a:t>на тај начин се значајно убрзавају операције са стеком, зато што није потребно приступати меморији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36</a:t>
            </a:fld>
            <a:endParaRPr lang="sr-Latn-R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Поређење начина адресирања</a:t>
            </a:r>
          </a:p>
        </p:txBody>
      </p:sp>
      <p:sp>
        <p:nvSpPr>
          <p:cNvPr id="138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Сваки од представљених приступа има предности и мане</a:t>
            </a:r>
          </a:p>
          <a:p>
            <a:r>
              <a:rPr lang="sr-Cyrl-CS" altLang="sr-Latn-RS"/>
              <a:t>Што се више адреса наводи у инструкцијама</a:t>
            </a:r>
          </a:p>
          <a:p>
            <a:pPr lvl="1"/>
            <a:r>
              <a:rPr lang="sr-Cyrl-CS" altLang="sr-Latn-RS"/>
              <a:t>број приступа меморији је већи </a:t>
            </a:r>
          </a:p>
          <a:p>
            <a:pPr lvl="1"/>
            <a:r>
              <a:rPr lang="sr-Cyrl-CS" altLang="sr-Latn-RS"/>
              <a:t>запис инструкција је већи</a:t>
            </a:r>
          </a:p>
          <a:p>
            <a:pPr lvl="1"/>
            <a:r>
              <a:rPr lang="sr-Cyrl-CS" altLang="sr-Latn-RS"/>
              <a:t>програми се састоје од мање инструкција</a:t>
            </a:r>
            <a:endParaRPr lang="en-US" altLang="sr-Latn-R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37</a:t>
            </a:fld>
            <a:endParaRPr lang="sr-Latn-R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Пример процене ефикасности</a:t>
            </a:r>
          </a:p>
        </p:txBody>
      </p:sp>
      <p:sp>
        <p:nvSpPr>
          <p:cNvPr id="138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Троадресни рачунар:</a:t>
            </a:r>
          </a:p>
          <a:p>
            <a:pPr lvl="1"/>
            <a:r>
              <a:rPr lang="sr-Cyrl-CS" altLang="sr-Latn-RS"/>
              <a:t>свака инструкција захтева 4 приступа меморији</a:t>
            </a:r>
          </a:p>
          <a:p>
            <a:pPr lvl="2"/>
            <a:r>
              <a:rPr lang="sr-Cyrl-CS" altLang="sr-Latn-RS"/>
              <a:t>један за инструкцију, два за податке, један за резултат</a:t>
            </a:r>
          </a:p>
          <a:p>
            <a:pPr lvl="1"/>
            <a:r>
              <a:rPr lang="sr-Cyrl-CS" altLang="sr-Latn-RS"/>
              <a:t>пет инструкција</a:t>
            </a:r>
          </a:p>
          <a:p>
            <a:pPr lvl="2"/>
            <a:r>
              <a:rPr lang="sr-Cyrl-CS" altLang="sr-Latn-RS"/>
              <a:t>укупно 20 приступа меморији</a:t>
            </a:r>
          </a:p>
          <a:p>
            <a:r>
              <a:rPr lang="sr-Cyrl-CS" altLang="sr-Latn-RS"/>
              <a:t>Двоадресни рачунар:</a:t>
            </a:r>
          </a:p>
          <a:p>
            <a:pPr lvl="1"/>
            <a:r>
              <a:rPr lang="sr-Cyrl-CS" altLang="sr-Latn-RS"/>
              <a:t>свака операција и даље захтева 4 приступа меморији</a:t>
            </a:r>
          </a:p>
          <a:p>
            <a:pPr lvl="2"/>
            <a:r>
              <a:rPr lang="sr-Cyrl-CS" altLang="sr-Latn-RS"/>
              <a:t>један за инструкцију, два за податке, један за резултат</a:t>
            </a:r>
          </a:p>
          <a:p>
            <a:pPr lvl="2"/>
            <a:r>
              <a:rPr lang="sr-Cyrl-CS" altLang="sr-Latn-RS"/>
              <a:t>инструкција </a:t>
            </a:r>
            <a:r>
              <a:rPr lang="sr-Latn-CS" altLang="sr-Latn-RS" i="1"/>
              <a:t>load</a:t>
            </a:r>
            <a:r>
              <a:rPr lang="sr-Cyrl-CS" altLang="sr-Latn-RS"/>
              <a:t> захтева три приступа</a:t>
            </a:r>
          </a:p>
          <a:p>
            <a:pPr lvl="1"/>
            <a:r>
              <a:rPr lang="sr-Cyrl-CS" altLang="sr-Latn-RS"/>
              <a:t>пет операција и једно преписивање</a:t>
            </a:r>
          </a:p>
          <a:p>
            <a:pPr lvl="2"/>
            <a:r>
              <a:rPr lang="sr-Cyrl-CS" altLang="sr-Latn-RS"/>
              <a:t>укупно 23 приступа меморији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38</a:t>
            </a:fld>
            <a:endParaRPr lang="sr-Latn-R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Пример процене ефикасности</a:t>
            </a:r>
          </a:p>
        </p:txBody>
      </p:sp>
      <p:sp>
        <p:nvSpPr>
          <p:cNvPr id="138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r-Cyrl-CS" altLang="sr-Latn-RS" sz="2200"/>
              <a:t>Једноадресни рачунар:</a:t>
            </a:r>
          </a:p>
          <a:p>
            <a:pPr lvl="1">
              <a:lnSpc>
                <a:spcPct val="80000"/>
              </a:lnSpc>
            </a:pPr>
            <a:r>
              <a:rPr lang="sr-Cyrl-CS" altLang="sr-Latn-RS" sz="2100"/>
              <a:t>свака операција захтева 2 приступа меморији</a:t>
            </a:r>
          </a:p>
          <a:p>
            <a:pPr lvl="2">
              <a:lnSpc>
                <a:spcPct val="80000"/>
              </a:lnSpc>
            </a:pPr>
            <a:r>
              <a:rPr lang="sr-Cyrl-CS" altLang="sr-Latn-RS" sz="1800"/>
              <a:t>један за инструкцију и један за податке</a:t>
            </a:r>
          </a:p>
          <a:p>
            <a:pPr lvl="2">
              <a:lnSpc>
                <a:spcPct val="80000"/>
              </a:lnSpc>
            </a:pPr>
            <a:r>
              <a:rPr lang="sr-Cyrl-CS" altLang="sr-Latn-RS" sz="1800"/>
              <a:t>акумулатор је регистар, а не меморија</a:t>
            </a:r>
          </a:p>
          <a:p>
            <a:pPr lvl="2">
              <a:lnSpc>
                <a:spcPct val="80000"/>
              </a:lnSpc>
            </a:pPr>
            <a:r>
              <a:rPr lang="sr-Cyrl-CS" altLang="sr-Latn-RS" sz="1800"/>
              <a:t>инструкција </a:t>
            </a:r>
            <a:r>
              <a:rPr lang="sr-Latn-CS" altLang="sr-Latn-RS" sz="1800" i="1"/>
              <a:t>load</a:t>
            </a:r>
            <a:r>
              <a:rPr lang="sr-Cyrl-CS" altLang="sr-Latn-RS" sz="1800"/>
              <a:t> захтева два приступа</a:t>
            </a:r>
          </a:p>
          <a:p>
            <a:pPr lvl="1">
              <a:lnSpc>
                <a:spcPct val="80000"/>
              </a:lnSpc>
            </a:pPr>
            <a:r>
              <a:rPr lang="sr-Cyrl-CS" altLang="sr-Latn-RS" sz="2100"/>
              <a:t>седам инструкција</a:t>
            </a:r>
          </a:p>
          <a:p>
            <a:pPr lvl="2">
              <a:lnSpc>
                <a:spcPct val="80000"/>
              </a:lnSpc>
            </a:pPr>
            <a:r>
              <a:rPr lang="sr-Cyrl-CS" altLang="sr-Latn-RS" sz="1800"/>
              <a:t>укупно 14 приступа меморији</a:t>
            </a:r>
          </a:p>
          <a:p>
            <a:pPr>
              <a:lnSpc>
                <a:spcPct val="80000"/>
              </a:lnSpc>
            </a:pPr>
            <a:r>
              <a:rPr lang="sr-Cyrl-CS" altLang="sr-Latn-RS" sz="2200"/>
              <a:t>Безадресни рачунар:</a:t>
            </a:r>
          </a:p>
          <a:p>
            <a:pPr lvl="1">
              <a:lnSpc>
                <a:spcPct val="80000"/>
              </a:lnSpc>
            </a:pPr>
            <a:r>
              <a:rPr lang="sr-Cyrl-CS" altLang="sr-Latn-RS" sz="2100"/>
              <a:t>свака операција захтева 1 приступ меморији</a:t>
            </a:r>
          </a:p>
          <a:p>
            <a:pPr lvl="2">
              <a:lnSpc>
                <a:spcPct val="80000"/>
              </a:lnSpc>
            </a:pPr>
            <a:r>
              <a:rPr lang="sr-Cyrl-CS" altLang="sr-Latn-RS" sz="1800"/>
              <a:t>један за инструкцију</a:t>
            </a:r>
          </a:p>
          <a:p>
            <a:pPr lvl="2">
              <a:lnSpc>
                <a:spcPct val="80000"/>
              </a:lnSpc>
            </a:pPr>
            <a:r>
              <a:rPr lang="sr-Cyrl-CS" altLang="sr-Latn-RS" sz="1800"/>
              <a:t>претпостављамо да је стек довољно дубок да је пример стао у стек регистре</a:t>
            </a:r>
          </a:p>
          <a:p>
            <a:pPr lvl="2">
              <a:lnSpc>
                <a:spcPct val="80000"/>
              </a:lnSpc>
            </a:pPr>
            <a:r>
              <a:rPr lang="sr-Cyrl-CS" altLang="sr-Latn-RS" sz="1800"/>
              <a:t>инструкције </a:t>
            </a:r>
            <a:r>
              <a:rPr lang="en-US" altLang="sr-Latn-RS" sz="1800" i="1"/>
              <a:t>push </a:t>
            </a:r>
            <a:r>
              <a:rPr lang="sr-Cyrl-CS" altLang="sr-Latn-RS" sz="1800"/>
              <a:t>и</a:t>
            </a:r>
            <a:r>
              <a:rPr lang="sr-Latn-CS" altLang="sr-Latn-RS" sz="1800" i="1"/>
              <a:t> </a:t>
            </a:r>
            <a:r>
              <a:rPr lang="en-US" altLang="sr-Latn-RS" sz="1800" i="1"/>
              <a:t>pop</a:t>
            </a:r>
            <a:r>
              <a:rPr lang="sr-Cyrl-CS" altLang="sr-Latn-RS" sz="1800"/>
              <a:t> захтевају по два приступа</a:t>
            </a:r>
          </a:p>
          <a:p>
            <a:pPr lvl="1">
              <a:lnSpc>
                <a:spcPct val="80000"/>
              </a:lnSpc>
            </a:pPr>
            <a:r>
              <a:rPr lang="sr-Cyrl-CS" altLang="sr-Latn-RS" sz="2100"/>
              <a:t>пет операција по 1 и седам инструкција </a:t>
            </a:r>
            <a:r>
              <a:rPr lang="sr-Latn-CS" altLang="sr-Latn-RS" sz="2100" i="1"/>
              <a:t>push </a:t>
            </a:r>
            <a:r>
              <a:rPr lang="sr-Cyrl-CS" altLang="sr-Latn-RS" sz="2100"/>
              <a:t>и </a:t>
            </a:r>
            <a:r>
              <a:rPr lang="sr-Latn-CS" altLang="sr-Latn-RS" sz="2100" i="1"/>
              <a:t>pop</a:t>
            </a:r>
            <a:endParaRPr lang="sr-Cyrl-CS" altLang="sr-Latn-RS" sz="2100"/>
          </a:p>
          <a:p>
            <a:pPr lvl="2">
              <a:lnSpc>
                <a:spcPct val="80000"/>
              </a:lnSpc>
            </a:pPr>
            <a:r>
              <a:rPr lang="sr-Cyrl-CS" altLang="sr-Latn-RS" sz="1800"/>
              <a:t>укупно 19 приступа меморији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39</a:t>
            </a:fld>
            <a:endParaRPr lang="sr-Latn-R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Број и сложеност инструкција</a:t>
            </a:r>
          </a:p>
        </p:txBody>
      </p:sp>
      <p:sp>
        <p:nvSpPr>
          <p:cNvPr id="135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По броју и сложености инструкција процесори се деле у три групе:</a:t>
            </a:r>
          </a:p>
          <a:p>
            <a:pPr lvl="1"/>
            <a:r>
              <a:rPr lang="sr-Latn-CS" altLang="sr-Latn-RS" i="1"/>
              <a:t>CISC – </a:t>
            </a:r>
            <a:r>
              <a:rPr lang="sr-Cyrl-CS" altLang="sr-Latn-RS"/>
              <a:t>процесори са сложеним скупом инструкција (енгл. </a:t>
            </a:r>
            <a:r>
              <a:rPr lang="sr-Latn-CS" altLang="sr-Latn-RS" i="1"/>
              <a:t>complex instruction set computing</a:t>
            </a:r>
            <a:r>
              <a:rPr lang="sr-Cyrl-CS" altLang="sr-Latn-RS"/>
              <a:t>)</a:t>
            </a:r>
            <a:endParaRPr lang="sr-Latn-CS" altLang="sr-Latn-RS" i="1"/>
          </a:p>
          <a:p>
            <a:pPr lvl="1"/>
            <a:r>
              <a:rPr lang="sr-Latn-CS" altLang="sr-Latn-RS" i="1"/>
              <a:t>RISC – </a:t>
            </a:r>
            <a:r>
              <a:rPr lang="sr-Cyrl-CS" altLang="sr-Latn-RS"/>
              <a:t>процесори са редукованим скупом инструкција (енгл. </a:t>
            </a:r>
            <a:r>
              <a:rPr lang="sr-Latn-CS" altLang="sr-Latn-RS" i="1"/>
              <a:t>reduced instruction set computing</a:t>
            </a:r>
            <a:r>
              <a:rPr lang="sr-Cyrl-CS" altLang="sr-Latn-RS"/>
              <a:t>)</a:t>
            </a:r>
            <a:endParaRPr lang="sr-Latn-CS" altLang="sr-Latn-RS"/>
          </a:p>
          <a:p>
            <a:pPr lvl="1"/>
            <a:r>
              <a:rPr lang="sr-Cyrl-CS" altLang="sr-Latn-RS"/>
              <a:t>векторски процесори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Пример процене ефикасности</a:t>
            </a:r>
          </a:p>
        </p:txBody>
      </p:sp>
      <p:sp>
        <p:nvSpPr>
          <p:cNvPr id="138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sz="2200"/>
              <a:t>Пример сугерише да је у претходном примеру једноадресни приступ најефикаснији, међутим:</a:t>
            </a:r>
          </a:p>
          <a:p>
            <a:pPr lvl="1"/>
            <a:r>
              <a:rPr lang="sr-Cyrl-CS" altLang="sr-Latn-RS" sz="2100"/>
              <a:t>поређење једноадресног и безадресног рачунара је фер, зато што се у оба случаја претпоставља постојање регистара</a:t>
            </a:r>
          </a:p>
          <a:p>
            <a:pPr lvl="1"/>
            <a:r>
              <a:rPr lang="sr-Cyrl-CS" altLang="sr-Latn-RS" sz="2100"/>
              <a:t>са друге стране, и неки од адресираних података у случају дво- и троадресних рачунара могу бити регистри</a:t>
            </a:r>
          </a:p>
          <a:p>
            <a:pPr lvl="4"/>
            <a:endParaRPr lang="sr-Cyrl-CS" altLang="sr-Latn-RS" sz="1600"/>
          </a:p>
          <a:p>
            <a:r>
              <a:rPr lang="sr-Cyrl-CS" altLang="sr-Latn-RS" sz="2200"/>
              <a:t>Ако претпоставимо да дво- и троадресни рачунар имају на располагању један регистар </a:t>
            </a:r>
            <a:r>
              <a:rPr lang="sr-Latn-CS" altLang="sr-Latn-RS" sz="2200" i="1"/>
              <a:t>T</a:t>
            </a:r>
            <a:r>
              <a:rPr lang="sr-Cyrl-CS" altLang="sr-Latn-RS" sz="2200"/>
              <a:t>, онда се однос мења:</a:t>
            </a:r>
          </a:p>
          <a:p>
            <a:pPr lvl="1"/>
            <a:r>
              <a:rPr lang="sr-Cyrl-CS" altLang="sr-Latn-RS" sz="2100"/>
              <a:t>двоадресни има 13 приступа меморији</a:t>
            </a:r>
          </a:p>
          <a:p>
            <a:pPr lvl="1"/>
            <a:r>
              <a:rPr lang="sr-Cyrl-CS" altLang="sr-Latn-RS" sz="2100"/>
              <a:t>троадресни има свега 12 приступа меморији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40</a:t>
            </a:fld>
            <a:endParaRPr lang="sr-Latn-R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Пример процене ефикасности</a:t>
            </a:r>
          </a:p>
        </p:txBody>
      </p:sp>
      <p:sp>
        <p:nvSpPr>
          <p:cNvPr id="138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У претходним примерима није узета у обзир величина инструкција:</a:t>
            </a:r>
          </a:p>
          <a:p>
            <a:pPr lvl="1"/>
            <a:r>
              <a:rPr lang="sr-Cyrl-CS" altLang="sr-Latn-RS"/>
              <a:t>што се више адреса наводи, то је инструкција већа</a:t>
            </a:r>
          </a:p>
          <a:p>
            <a:pPr lvl="1"/>
            <a:r>
              <a:rPr lang="sr-Cyrl-CS" altLang="sr-Latn-RS"/>
              <a:t>величина није увек једноставно предвидива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41</a:t>
            </a:fld>
            <a:endParaRPr lang="sr-Latn-R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Ограничавање врста адреса</a:t>
            </a:r>
          </a:p>
        </p:txBody>
      </p:sp>
      <p:sp>
        <p:nvSpPr>
          <p:cNvPr id="139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Постоји већи број различитих начина адресирања података</a:t>
            </a:r>
          </a:p>
          <a:p>
            <a:r>
              <a:rPr lang="sr-Cyrl-CS" altLang="sr-Latn-RS"/>
              <a:t>Код </a:t>
            </a:r>
            <a:r>
              <a:rPr lang="sr-Latn-CS" altLang="sr-Latn-RS" i="1"/>
              <a:t>RISC</a:t>
            </a:r>
            <a:r>
              <a:rPr lang="sr-Cyrl-CS" altLang="sr-Latn-RS"/>
              <a:t> процесора је уобичајено да се у већини инструкција могу адресирати само различити регистри процесора</a:t>
            </a:r>
          </a:p>
          <a:p>
            <a:r>
              <a:rPr lang="sr-Cyrl-CS" altLang="sr-Latn-RS"/>
              <a:t>Процесор </a:t>
            </a:r>
            <a:r>
              <a:rPr lang="en-US" altLang="sr-Latn-RS" i="1"/>
              <a:t>Intel Pentium</a:t>
            </a:r>
            <a:r>
              <a:rPr lang="sr-Latn-CS" altLang="sr-Latn-RS"/>
              <a:t> je </a:t>
            </a:r>
            <a:r>
              <a:rPr lang="sr-Cyrl-CS" altLang="sr-Latn-RS"/>
              <a:t>двоадресни, али највише један од операнада сме бити у меморији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42</a:t>
            </a:fld>
            <a:endParaRPr lang="sr-Latn-R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Архитектура </a:t>
            </a:r>
            <a:r>
              <a:rPr lang="sr-Latn-CS" altLang="sr-Latn-RS" i="1"/>
              <a:t>load / store</a:t>
            </a:r>
            <a:endParaRPr lang="sr-Cyrl-CS" altLang="sr-Latn-RS"/>
          </a:p>
        </p:txBody>
      </p:sp>
      <p:sp>
        <p:nvSpPr>
          <p:cNvPr id="139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Концепт:</a:t>
            </a:r>
          </a:p>
          <a:p>
            <a:pPr lvl="1"/>
            <a:r>
              <a:rPr lang="sr-Cyrl-CS" altLang="sr-Latn-RS"/>
              <a:t>све операције се извршавају искључиво над регистрима процесора</a:t>
            </a:r>
          </a:p>
          <a:p>
            <a:pPr lvl="1"/>
            <a:r>
              <a:rPr lang="sr-Cyrl-CS" altLang="sr-Latn-RS"/>
              <a:t>само операције </a:t>
            </a:r>
            <a:r>
              <a:rPr lang="sr-Latn-CS" altLang="sr-Latn-RS" i="1"/>
              <a:t>load</a:t>
            </a:r>
            <a:r>
              <a:rPr lang="sr-Cyrl-CS" altLang="sr-Latn-RS"/>
              <a:t> и </a:t>
            </a:r>
            <a:r>
              <a:rPr lang="sr-Latn-CS" altLang="sr-Latn-RS" i="1"/>
              <a:t>store</a:t>
            </a:r>
            <a:r>
              <a:rPr lang="sr-Cyrl-CS" altLang="sr-Latn-RS"/>
              <a:t> могу да приступају меморији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43</a:t>
            </a:fld>
            <a:endParaRPr lang="sr-Latn-R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Архитектура </a:t>
            </a:r>
            <a:r>
              <a:rPr lang="sr-Latn-CS" altLang="sr-Latn-RS" i="1"/>
              <a:t>load / store</a:t>
            </a:r>
            <a:r>
              <a:rPr lang="sr-Cyrl-CS" altLang="sr-Latn-RS" i="1"/>
              <a:t> </a:t>
            </a:r>
            <a:r>
              <a:rPr lang="sr-Cyrl-CS" altLang="sr-Latn-RS"/>
              <a:t>(2)</a:t>
            </a:r>
          </a:p>
        </p:txBody>
      </p:sp>
      <p:sp>
        <p:nvSpPr>
          <p:cNvPr id="139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CS" altLang="sr-Latn-RS" i="1"/>
              <a:t>RISC</a:t>
            </a:r>
            <a:r>
              <a:rPr lang="sr-Cyrl-CS" altLang="sr-Latn-RS"/>
              <a:t> и векторски процесори често користе овакву архитектуру</a:t>
            </a:r>
          </a:p>
          <a:p>
            <a:pPr lvl="1"/>
            <a:r>
              <a:rPr lang="sr-Cyrl-CS" altLang="sr-Latn-RS"/>
              <a:t>значајно се смањује величина инструкција</a:t>
            </a:r>
          </a:p>
          <a:p>
            <a:pPr lvl="1"/>
            <a:r>
              <a:rPr lang="sr-Cyrl-CS" altLang="sr-Latn-RS"/>
              <a:t>значајно се редукује сложеност декорирања и имплементирања инструкција</a:t>
            </a:r>
            <a:endParaRPr lang="en-US" altLang="sr-Latn-RS"/>
          </a:p>
          <a:p>
            <a:pPr lvl="1"/>
            <a:r>
              <a:rPr lang="sr-Cyrl-CS" altLang="sr-Latn-RS"/>
              <a:t>омогућава се висок степен преклапања инструкција</a:t>
            </a:r>
          </a:p>
          <a:p>
            <a:pPr lvl="2"/>
            <a:r>
              <a:rPr lang="sr-Cyrl-CS" altLang="sr-Latn-RS"/>
              <a:t>дужина извршавања није непосредно пропорционална броју инструкција и приступа меморији</a:t>
            </a:r>
            <a:endParaRPr lang="en-US" altLang="sr-Latn-R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44</a:t>
            </a:fld>
            <a:endParaRPr lang="sr-Latn-R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Пример кода</a:t>
            </a:r>
          </a:p>
        </p:txBody>
      </p:sp>
      <p:sp>
        <p:nvSpPr>
          <p:cNvPr id="139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sr-Cyrl-CS" altLang="sr-Latn-RS" sz="2200"/>
              <a:t>На троадресном проц</a:t>
            </a:r>
            <a:r>
              <a:rPr lang="en-US" altLang="sr-Latn-RS" sz="2200"/>
              <a:t>.</a:t>
            </a:r>
            <a:r>
              <a:rPr lang="sr-Cyrl-CS" altLang="sr-Latn-RS" sz="2200"/>
              <a:t> са арх. </a:t>
            </a:r>
            <a:r>
              <a:rPr lang="sr-Latn-CS" altLang="sr-Latn-RS" sz="2200" i="1"/>
              <a:t>load / store </a:t>
            </a:r>
            <a:r>
              <a:rPr lang="sr-Cyrl-CS" altLang="sr-Latn-RS" sz="2200"/>
              <a:t>израз: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r-Cyrl-CS" altLang="sr-Latn-RS" sz="1800"/>
              <a:t>А</a:t>
            </a:r>
            <a:r>
              <a:rPr lang="en-US" altLang="sr-Latn-RS" sz="1800"/>
              <a:t> = B + C * D – E + F + A</a:t>
            </a:r>
            <a:endParaRPr lang="sr-Cyrl-CS" altLang="sr-Latn-RS" sz="1800"/>
          </a:p>
          <a:p>
            <a:pPr>
              <a:lnSpc>
                <a:spcPct val="90000"/>
              </a:lnSpc>
            </a:pPr>
            <a:r>
              <a:rPr lang="sr-Cyrl-CS" altLang="sr-Latn-RS" sz="2200"/>
              <a:t>може да се имплементира као: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sr-Latn-RS" sz="1800"/>
              <a:t>load 	</a:t>
            </a:r>
            <a:r>
              <a:rPr lang="sr-Latn-CS" altLang="sr-Latn-RS" sz="1800"/>
              <a:t>R1</a:t>
            </a:r>
            <a:r>
              <a:rPr lang="en-US" altLang="sr-Latn-RS" sz="1800"/>
              <a:t>,</a:t>
            </a:r>
            <a:r>
              <a:rPr lang="sr-Latn-CS" altLang="sr-Latn-RS" sz="1800"/>
              <a:t> B		</a:t>
            </a:r>
            <a:r>
              <a:rPr lang="en-US" altLang="sr-Latn-RS" sz="1800"/>
              <a:t>; R1 = B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sr-Latn-RS" sz="1800"/>
              <a:t>load 	</a:t>
            </a:r>
            <a:r>
              <a:rPr lang="sr-Latn-CS" altLang="sr-Latn-RS" sz="1800"/>
              <a:t>R2</a:t>
            </a:r>
            <a:r>
              <a:rPr lang="en-US" altLang="sr-Latn-RS" sz="1800"/>
              <a:t>,</a:t>
            </a:r>
            <a:r>
              <a:rPr lang="sr-Latn-CS" altLang="sr-Latn-RS" sz="1800"/>
              <a:t> C		</a:t>
            </a:r>
            <a:r>
              <a:rPr lang="en-US" altLang="sr-Latn-RS" sz="1800"/>
              <a:t>; R2 = C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sr-Latn-RS" sz="1800"/>
              <a:t>load 	</a:t>
            </a:r>
            <a:r>
              <a:rPr lang="sr-Latn-CS" altLang="sr-Latn-RS" sz="1800"/>
              <a:t>R3</a:t>
            </a:r>
            <a:r>
              <a:rPr lang="en-US" altLang="sr-Latn-RS" sz="1800"/>
              <a:t>,</a:t>
            </a:r>
            <a:r>
              <a:rPr lang="sr-Latn-CS" altLang="sr-Latn-RS" sz="1800"/>
              <a:t> D		</a:t>
            </a:r>
            <a:r>
              <a:rPr lang="en-US" altLang="sr-Latn-RS" sz="1800"/>
              <a:t>; R3 = D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sr-Latn-RS" sz="1800"/>
              <a:t>load 	</a:t>
            </a:r>
            <a:r>
              <a:rPr lang="sr-Latn-CS" altLang="sr-Latn-RS" sz="1800"/>
              <a:t>R4</a:t>
            </a:r>
            <a:r>
              <a:rPr lang="en-US" altLang="sr-Latn-RS" sz="1800"/>
              <a:t>,</a:t>
            </a:r>
            <a:r>
              <a:rPr lang="sr-Latn-CS" altLang="sr-Latn-RS" sz="1800"/>
              <a:t> E		</a:t>
            </a:r>
            <a:r>
              <a:rPr lang="en-US" altLang="sr-Latn-RS" sz="1800"/>
              <a:t>; R4 = E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sr-Latn-RS" sz="1800"/>
              <a:t>load 	</a:t>
            </a:r>
            <a:r>
              <a:rPr lang="sr-Latn-CS" altLang="sr-Latn-RS" sz="1800"/>
              <a:t>R5</a:t>
            </a:r>
            <a:r>
              <a:rPr lang="en-US" altLang="sr-Latn-RS" sz="1800"/>
              <a:t>,</a:t>
            </a:r>
            <a:r>
              <a:rPr lang="sr-Latn-CS" altLang="sr-Latn-RS" sz="1800"/>
              <a:t> F		</a:t>
            </a:r>
            <a:r>
              <a:rPr lang="en-US" altLang="sr-Latn-RS" sz="1800"/>
              <a:t>; R5 = F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sr-Latn-RS" sz="1800"/>
              <a:t>load 	</a:t>
            </a:r>
            <a:r>
              <a:rPr lang="sr-Latn-CS" altLang="sr-Latn-RS" sz="1800"/>
              <a:t>R6</a:t>
            </a:r>
            <a:r>
              <a:rPr lang="en-US" altLang="sr-Latn-RS" sz="1800"/>
              <a:t>,</a:t>
            </a:r>
            <a:r>
              <a:rPr lang="sr-Latn-CS" altLang="sr-Latn-RS" sz="1800"/>
              <a:t> A		</a:t>
            </a:r>
            <a:r>
              <a:rPr lang="en-US" altLang="sr-Latn-RS" sz="1800"/>
              <a:t>; R6 = A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sr-Latn-RS" sz="1800"/>
              <a:t>mult 	</a:t>
            </a:r>
            <a:r>
              <a:rPr lang="sr-Latn-CS" altLang="sr-Latn-RS" sz="1800"/>
              <a:t>R2, R2, R3	</a:t>
            </a:r>
            <a:r>
              <a:rPr lang="en-US" altLang="sr-Latn-RS" sz="1800"/>
              <a:t>; </a:t>
            </a:r>
            <a:r>
              <a:rPr lang="sr-Latn-CS" altLang="sr-Latn-RS" sz="1800"/>
              <a:t>R2</a:t>
            </a:r>
            <a:r>
              <a:rPr lang="en-US" altLang="sr-Latn-RS" sz="1800"/>
              <a:t> = C*D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sr-Latn-RS" sz="1800"/>
              <a:t>add 	R2, R2, R1	; </a:t>
            </a:r>
            <a:r>
              <a:rPr lang="sr-Latn-CS" altLang="sr-Latn-RS" sz="1800"/>
              <a:t>R2</a:t>
            </a:r>
            <a:r>
              <a:rPr lang="en-US" altLang="sr-Latn-RS" sz="1800"/>
              <a:t> = B + C*D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sr-Latn-RS" sz="1800"/>
              <a:t>sub 	R2, R2, R4	; </a:t>
            </a:r>
            <a:r>
              <a:rPr lang="sr-Latn-CS" altLang="sr-Latn-RS" sz="1800"/>
              <a:t>R2</a:t>
            </a:r>
            <a:r>
              <a:rPr lang="en-US" altLang="sr-Latn-RS" sz="1800"/>
              <a:t> = B + C*D – E 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sr-Latn-RS" sz="1800"/>
              <a:t>add 	R2, R2, R5	; </a:t>
            </a:r>
            <a:r>
              <a:rPr lang="sr-Latn-CS" altLang="sr-Latn-RS" sz="1800"/>
              <a:t>R2</a:t>
            </a:r>
            <a:r>
              <a:rPr lang="en-US" altLang="sr-Latn-RS" sz="1800"/>
              <a:t> = B + C*D – E + F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sr-Latn-RS" sz="1800"/>
              <a:t>add 	R2, R2, R6	; </a:t>
            </a:r>
            <a:r>
              <a:rPr lang="sr-Latn-CS" altLang="sr-Latn-RS" sz="1800"/>
              <a:t>R2</a:t>
            </a:r>
            <a:r>
              <a:rPr lang="en-US" altLang="sr-Latn-RS" sz="1800"/>
              <a:t> = B + C*D – E + F + A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sr-Latn-RS" sz="1800"/>
              <a:t>store 	A, R6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45</a:t>
            </a:fld>
            <a:endParaRPr lang="sr-Latn-R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Архитектура регистара</a:t>
            </a:r>
          </a:p>
        </p:txBody>
      </p:sp>
      <p:sp>
        <p:nvSpPr>
          <p:cNvPr id="139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Регистри процесора служе за чување </a:t>
            </a:r>
          </a:p>
          <a:p>
            <a:pPr lvl="1"/>
            <a:r>
              <a:rPr lang="sr-Cyrl-CS" altLang="sr-Latn-RS"/>
              <a:t>података</a:t>
            </a:r>
          </a:p>
          <a:p>
            <a:pPr lvl="1"/>
            <a:r>
              <a:rPr lang="sr-Cyrl-CS" altLang="sr-Latn-RS"/>
              <a:t>инструкција</a:t>
            </a:r>
          </a:p>
          <a:p>
            <a:pPr lvl="1"/>
            <a:r>
              <a:rPr lang="sr-Cyrl-CS" altLang="sr-Latn-RS"/>
              <a:t>стања процесора</a:t>
            </a:r>
          </a:p>
          <a:p>
            <a:pPr lvl="3"/>
            <a:endParaRPr lang="sr-Cyrl-CS" altLang="sr-Latn-RS"/>
          </a:p>
          <a:p>
            <a:r>
              <a:rPr lang="sr-Cyrl-CS" altLang="sr-Latn-RS"/>
              <a:t>Регистри се деле на </a:t>
            </a:r>
          </a:p>
          <a:p>
            <a:pPr lvl="1"/>
            <a:r>
              <a:rPr lang="sr-Cyrl-CS" altLang="sr-Latn-RS"/>
              <a:t>регистре опште намене и</a:t>
            </a:r>
          </a:p>
          <a:p>
            <a:pPr lvl="1"/>
            <a:r>
              <a:rPr lang="sr-Cyrl-CS" altLang="sr-Latn-RS"/>
              <a:t>посебне регистре (или регистре посебне намене) </a:t>
            </a:r>
          </a:p>
          <a:p>
            <a:pPr lvl="2"/>
            <a:r>
              <a:rPr lang="sr-Cyrl-CS" altLang="sr-Latn-RS"/>
              <a:t>посебни регистри доступни корисничким програмима</a:t>
            </a:r>
          </a:p>
          <a:p>
            <a:pPr lvl="2"/>
            <a:r>
              <a:rPr lang="sr-Cyrl-CS" altLang="sr-Latn-RS"/>
              <a:t>посебни регистри резервисани за системске потребе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46</a:t>
            </a:fld>
            <a:endParaRPr lang="sr-Latn-R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Архитектура регистара опште намене</a:t>
            </a:r>
          </a:p>
        </p:txBody>
      </p:sp>
      <p:sp>
        <p:nvSpPr>
          <p:cNvPr id="139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r-Cyrl-CS" altLang="sr-Latn-RS" sz="2200"/>
              <a:t>Број и врста регистара опште намене су обично повезани са архитектуром адресирања</a:t>
            </a:r>
          </a:p>
          <a:p>
            <a:pPr lvl="1">
              <a:lnSpc>
                <a:spcPct val="80000"/>
              </a:lnSpc>
            </a:pPr>
            <a:r>
              <a:rPr lang="sr-Cyrl-CS" altLang="sr-Latn-RS" sz="2100"/>
              <a:t>безадресни процесори не захтевају регистре опште намене </a:t>
            </a:r>
          </a:p>
          <a:p>
            <a:pPr lvl="2">
              <a:lnSpc>
                <a:spcPct val="80000"/>
              </a:lnSpc>
            </a:pPr>
            <a:r>
              <a:rPr lang="sr-Cyrl-CS" altLang="sr-Latn-RS" sz="1800"/>
              <a:t>мада имају имплицитне стек-регистре</a:t>
            </a:r>
          </a:p>
          <a:p>
            <a:pPr lvl="1">
              <a:lnSpc>
                <a:spcPct val="80000"/>
              </a:lnSpc>
            </a:pPr>
            <a:r>
              <a:rPr lang="sr-Cyrl-CS" altLang="sr-Latn-RS" sz="2100"/>
              <a:t>код дво- и троадресних процесора регистри опште намене нису неопходни</a:t>
            </a:r>
          </a:p>
          <a:p>
            <a:pPr lvl="2">
              <a:lnSpc>
                <a:spcPct val="80000"/>
              </a:lnSpc>
            </a:pPr>
            <a:r>
              <a:rPr lang="sr-Cyrl-CS" altLang="sr-Latn-RS" sz="1800"/>
              <a:t>уводе се због подизања перформанси</a:t>
            </a:r>
          </a:p>
          <a:p>
            <a:pPr lvl="1">
              <a:lnSpc>
                <a:spcPct val="80000"/>
              </a:lnSpc>
            </a:pPr>
            <a:r>
              <a:rPr lang="sr-Latn-CS" altLang="sr-Latn-RS" sz="2100" i="1"/>
              <a:t>RISC</a:t>
            </a:r>
            <a:r>
              <a:rPr lang="sr-Cyrl-CS" altLang="sr-Latn-RS" sz="2100"/>
              <a:t> процесори по правилу имају већи број регистара опште намене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47</a:t>
            </a:fld>
            <a:endParaRPr lang="sr-Latn-R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Архитектура регистара посебне намене</a:t>
            </a:r>
          </a:p>
        </p:txBody>
      </p:sp>
      <p:sp>
        <p:nvSpPr>
          <p:cNvPr id="139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r-Cyrl-CS" altLang="sr-Latn-RS" sz="2200"/>
              <a:t>Пример регистара посебне намене су:</a:t>
            </a:r>
          </a:p>
          <a:p>
            <a:pPr lvl="1">
              <a:lnSpc>
                <a:spcPct val="80000"/>
              </a:lnSpc>
            </a:pPr>
            <a:r>
              <a:rPr lang="sr-Cyrl-CS" altLang="sr-Latn-RS" sz="2100"/>
              <a:t>регистри за вођење стека</a:t>
            </a:r>
          </a:p>
          <a:p>
            <a:pPr lvl="1">
              <a:lnSpc>
                <a:spcPct val="80000"/>
              </a:lnSpc>
            </a:pPr>
            <a:r>
              <a:rPr lang="sr-Cyrl-CS" altLang="sr-Latn-RS" sz="2100"/>
              <a:t>бројач инструкција</a:t>
            </a:r>
          </a:p>
          <a:p>
            <a:pPr lvl="1">
              <a:lnSpc>
                <a:spcPct val="80000"/>
              </a:lnSpc>
            </a:pPr>
            <a:r>
              <a:rPr lang="sr-Cyrl-CS" altLang="sr-Latn-RS" sz="2100"/>
              <a:t>интерни регистар инструкције (који садржи текућу инструкцију)</a:t>
            </a:r>
            <a:endParaRPr lang="en-US" altLang="sr-Latn-RS" sz="21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48</a:t>
            </a:fld>
            <a:endParaRPr lang="sr-Latn-R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Контрола тока програма</a:t>
            </a:r>
          </a:p>
        </p:txBody>
      </p:sp>
      <p:sp>
        <p:nvSpPr>
          <p:cNvPr id="139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sr-Cyrl-CS" altLang="sr-Latn-RS" sz="2200"/>
              <a:t>Бројач инструкција (или </a:t>
            </a:r>
            <a:r>
              <a:rPr lang="sr-Cyrl-CS" altLang="sr-Latn-RS" sz="2200" i="1"/>
              <a:t>програмски бројач</a:t>
            </a:r>
            <a:r>
              <a:rPr lang="sr-Cyrl-CS" altLang="sr-Latn-RS" sz="2200"/>
              <a:t>) има улогу контролора тока</a:t>
            </a:r>
          </a:p>
          <a:p>
            <a:pPr lvl="1"/>
            <a:r>
              <a:rPr lang="sr-Cyrl-CS" altLang="sr-Latn-RS"/>
              <a:t>садржи адресу наредне инструкције</a:t>
            </a:r>
          </a:p>
          <a:p>
            <a:pPr lvl="1"/>
            <a:r>
              <a:rPr lang="sr-Cyrl-CS" altLang="sr-Latn-RS"/>
              <a:t>чим се инструкција прочита, бројач се повећава тако да показује на наредну инструкцију</a:t>
            </a:r>
          </a:p>
          <a:p>
            <a:pPr lvl="1"/>
            <a:r>
              <a:rPr lang="sr-Cyrl-CS" altLang="sr-Latn-RS"/>
              <a:t>код архитектура са фиксном величином инструкције, увек се увећава за фиксан број</a:t>
            </a:r>
          </a:p>
          <a:p>
            <a:pPr lvl="2"/>
            <a:r>
              <a:rPr lang="sr-Cyrl-CS" altLang="sr-Latn-RS" sz="1800"/>
              <a:t>нпр. код процесора </a:t>
            </a:r>
            <a:r>
              <a:rPr lang="sr-Latn-CS" altLang="sr-Latn-RS" sz="1800" i="1"/>
              <a:t>MIPS</a:t>
            </a:r>
            <a:r>
              <a:rPr lang="sr-Cyrl-CS" altLang="sr-Latn-RS" sz="1800" i="1"/>
              <a:t> </a:t>
            </a:r>
            <a:r>
              <a:rPr lang="sr-Cyrl-CS" altLang="sr-Latn-RS" sz="1800"/>
              <a:t>и </a:t>
            </a:r>
            <a:r>
              <a:rPr lang="sr-Latn-CS" altLang="sr-Latn-RS" sz="1800" i="1"/>
              <a:t>SPARC</a:t>
            </a:r>
            <a:r>
              <a:rPr lang="sr-Cyrl-CS" altLang="sr-Latn-RS" sz="1800"/>
              <a:t>, све инструкције су 32-бита</a:t>
            </a:r>
          </a:p>
          <a:p>
            <a:pPr lvl="3"/>
            <a:endParaRPr lang="sr-Cyrl-CS" altLang="sr-Latn-RS" sz="1600"/>
          </a:p>
          <a:p>
            <a:r>
              <a:rPr lang="sr-Cyrl-CS" altLang="sr-Latn-RS" sz="2200"/>
              <a:t>Програм се у начелу извршава секвенцијално</a:t>
            </a:r>
          </a:p>
          <a:p>
            <a:r>
              <a:rPr lang="sr-Cyrl-CS" altLang="sr-Latn-RS" sz="2200"/>
              <a:t>Секвенцијално извршавање се по потреби може изменити</a:t>
            </a:r>
          </a:p>
          <a:p>
            <a:pPr lvl="1"/>
            <a:r>
              <a:rPr lang="sr-Cyrl-CS" altLang="sr-Latn-RS"/>
              <a:t>гранањем и</a:t>
            </a:r>
          </a:p>
          <a:p>
            <a:pPr lvl="1"/>
            <a:r>
              <a:rPr lang="sr-Cyrl-CS" altLang="sr-Latn-RS"/>
              <a:t>петљама</a:t>
            </a:r>
            <a:endParaRPr lang="en-US" altLang="sr-Latn-R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49</a:t>
            </a:fld>
            <a:endParaRPr lang="sr-Latn-R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sr-Latn-RS" i="1"/>
              <a:t>CISC </a:t>
            </a:r>
            <a:r>
              <a:rPr lang="sr-Cyrl-CS" altLang="sr-Latn-RS"/>
              <a:t>процесори</a:t>
            </a:r>
            <a:endParaRPr lang="sr-Latn-CS" altLang="sr-Latn-RS" i="1"/>
          </a:p>
        </p:txBody>
      </p:sp>
      <p:sp>
        <p:nvSpPr>
          <p:cNvPr id="135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/>
            <a:endParaRPr lang="sr-Cyrl-CS" altLang="sr-Latn-RS"/>
          </a:p>
          <a:p>
            <a:r>
              <a:rPr lang="sr-Cyrl-CS" altLang="sr-Latn-RS"/>
              <a:t>Циљеви:</a:t>
            </a:r>
          </a:p>
          <a:p>
            <a:pPr lvl="1"/>
            <a:r>
              <a:rPr lang="sr-Cyrl-CS" altLang="sr-Latn-RS"/>
              <a:t>сложена архитектура скупа инструкција (</a:t>
            </a:r>
            <a:r>
              <a:rPr lang="sr-Latn-CS" altLang="sr-Latn-RS" i="1"/>
              <a:t>ISA</a:t>
            </a:r>
            <a:r>
              <a:rPr lang="sr-Cyrl-CS" altLang="sr-Latn-RS"/>
              <a:t>)</a:t>
            </a:r>
          </a:p>
          <a:p>
            <a:pPr lvl="2"/>
            <a:r>
              <a:rPr lang="sr-Cyrl-CS" altLang="sr-Latn-RS"/>
              <a:t>кодирање што сложенијих инструкција у што мање меморије</a:t>
            </a:r>
          </a:p>
          <a:p>
            <a:pPr lvl="1"/>
            <a:r>
              <a:rPr lang="sr-Cyrl-CS" altLang="sr-Latn-RS"/>
              <a:t>разноврсност операција</a:t>
            </a:r>
          </a:p>
          <a:p>
            <a:pPr lvl="1"/>
            <a:r>
              <a:rPr lang="sr-Cyrl-CS" altLang="sr-Latn-RS"/>
              <a:t>разноврсност начина адресирања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</a:t>
            </a:fld>
            <a:endParaRPr lang="sr-Latn-R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Гранање</a:t>
            </a:r>
          </a:p>
        </p:txBody>
      </p:sp>
      <p:sp>
        <p:nvSpPr>
          <p:cNvPr id="139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Гранање се имплементира инструкцијама гранања</a:t>
            </a:r>
          </a:p>
          <a:p>
            <a:pPr lvl="1"/>
            <a:r>
              <a:rPr lang="sr-Cyrl-CS" altLang="sr-Latn-RS"/>
              <a:t>Оне експлицитно мењају вредност бројача инструкција</a:t>
            </a:r>
          </a:p>
          <a:p>
            <a:pPr lvl="4"/>
            <a:endParaRPr lang="sr-Cyrl-CS" altLang="sr-Latn-RS"/>
          </a:p>
          <a:p>
            <a:r>
              <a:rPr lang="sr-Cyrl-CS" altLang="sr-Latn-RS"/>
              <a:t>Постоје две врсте инструкција гранања:</a:t>
            </a:r>
          </a:p>
          <a:p>
            <a:pPr lvl="1"/>
            <a:r>
              <a:rPr lang="sr-Cyrl-CS" altLang="sr-Latn-RS"/>
              <a:t>безусловне (или </a:t>
            </a:r>
            <a:r>
              <a:rPr lang="sr-Cyrl-CS" altLang="sr-Latn-RS" i="1"/>
              <a:t>експлицитне</a:t>
            </a:r>
            <a:r>
              <a:rPr lang="sr-Cyrl-CS" altLang="sr-Latn-RS"/>
              <a:t>) и</a:t>
            </a:r>
          </a:p>
          <a:p>
            <a:pPr lvl="1"/>
            <a:r>
              <a:rPr lang="sr-Cyrl-CS" altLang="sr-Latn-RS"/>
              <a:t>условне</a:t>
            </a:r>
          </a:p>
          <a:p>
            <a:pPr lvl="4"/>
            <a:endParaRPr lang="sr-Cyrl-CS" altLang="sr-Latn-RS"/>
          </a:p>
          <a:p>
            <a:r>
              <a:rPr lang="sr-Cyrl-CS" altLang="sr-Latn-RS"/>
              <a:t>Гранање може бити </a:t>
            </a:r>
          </a:p>
          <a:p>
            <a:pPr lvl="1"/>
            <a:r>
              <a:rPr lang="sr-Cyrl-CS" altLang="sr-Latn-RS"/>
              <a:t>тренутно или</a:t>
            </a:r>
          </a:p>
          <a:p>
            <a:pPr lvl="1"/>
            <a:r>
              <a:rPr lang="sr-Cyrl-CS" altLang="sr-Latn-RS"/>
              <a:t>одложено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50</a:t>
            </a:fld>
            <a:endParaRPr lang="sr-Latn-R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Начин навођења нове адресе</a:t>
            </a:r>
          </a:p>
        </p:txBody>
      </p:sp>
      <p:sp>
        <p:nvSpPr>
          <p:cNvPr id="139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Нова адреса извршавања се наводи као </a:t>
            </a:r>
          </a:p>
          <a:p>
            <a:pPr lvl="1"/>
            <a:r>
              <a:rPr lang="sr-Cyrl-CS" altLang="sr-Latn-RS"/>
              <a:t>апсолутна</a:t>
            </a:r>
          </a:p>
          <a:p>
            <a:pPr lvl="2"/>
            <a:r>
              <a:rPr lang="sr-Cyrl-CS" altLang="sr-Latn-RS"/>
              <a:t>наводи се пуна нова адреса </a:t>
            </a:r>
          </a:p>
          <a:p>
            <a:pPr lvl="2"/>
            <a:r>
              <a:rPr lang="sr-Cyrl-CS" altLang="sr-Latn-RS"/>
              <a:t>подржавају практично сви процесори</a:t>
            </a:r>
          </a:p>
          <a:p>
            <a:pPr lvl="1"/>
            <a:r>
              <a:rPr lang="sr-Cyrl-CS" altLang="sr-Latn-RS"/>
              <a:t>релативна</a:t>
            </a:r>
          </a:p>
          <a:p>
            <a:pPr lvl="2"/>
            <a:r>
              <a:rPr lang="sr-Cyrl-CS" altLang="sr-Latn-RS"/>
              <a:t>наводи се разлика између нове адресе и текуће адресе</a:t>
            </a:r>
          </a:p>
          <a:p>
            <a:pPr lvl="2"/>
            <a:r>
              <a:rPr lang="sr-Cyrl-CS" altLang="sr-Latn-RS"/>
              <a:t>не подржавају сви процесори</a:t>
            </a:r>
          </a:p>
          <a:p>
            <a:pPr lvl="2"/>
            <a:r>
              <a:rPr lang="sr-Cyrl-CS" altLang="sr-Latn-RS"/>
              <a:t>предност је у померљивости кода</a:t>
            </a:r>
          </a:p>
          <a:p>
            <a:pPr lvl="3"/>
            <a:r>
              <a:rPr lang="sr-Cyrl-CS" altLang="sr-Latn-RS"/>
              <a:t>без обзира на локацију у меморији гранање је једнако исправно</a:t>
            </a:r>
          </a:p>
          <a:p>
            <a:pPr lvl="2"/>
            <a:r>
              <a:rPr lang="sr-Cyrl-CS" altLang="sr-Latn-RS"/>
              <a:t>ако разлика није велика, може имати краћи запис него навођење апсолутне адресе</a:t>
            </a:r>
            <a:endParaRPr lang="en-US" altLang="sr-Latn-R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51</a:t>
            </a:fld>
            <a:endParaRPr lang="sr-Latn-R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Безусловно гранање</a:t>
            </a:r>
          </a:p>
        </p:txBody>
      </p:sp>
      <p:sp>
        <p:nvSpPr>
          <p:cNvPr id="140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Безусловно гранање је експлицитна и безусловна промена тока извршавања програма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52</a:t>
            </a:fld>
            <a:endParaRPr lang="sr-Latn-R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Безусловно гранање - пример</a:t>
            </a:r>
          </a:p>
        </p:txBody>
      </p:sp>
      <p:pic>
        <p:nvPicPr>
          <p:cNvPr id="14018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766888"/>
            <a:ext cx="6248400" cy="3846512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53</a:t>
            </a:fld>
            <a:endParaRPr lang="sr-Latn-R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Условно гранање</a:t>
            </a:r>
          </a:p>
        </p:txBody>
      </p:sp>
      <p:sp>
        <p:nvSpPr>
          <p:cNvPr id="140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Условно гранање је експлицитна промена тока извршавања програма у случају важења неког наведеног услова</a:t>
            </a:r>
          </a:p>
          <a:p>
            <a:r>
              <a:rPr lang="sr-Cyrl-CS" altLang="sr-Latn-RS"/>
              <a:t>Постоје две основне врсте условног гранања:</a:t>
            </a:r>
          </a:p>
          <a:p>
            <a:pPr lvl="1"/>
            <a:r>
              <a:rPr lang="sr-Cyrl-CS" altLang="sr-Latn-RS"/>
              <a:t>постави-па-скочи и</a:t>
            </a:r>
          </a:p>
          <a:p>
            <a:pPr lvl="1"/>
            <a:r>
              <a:rPr lang="sr-Cyrl-CS" altLang="sr-Latn-RS"/>
              <a:t>провери-и-скочи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54</a:t>
            </a:fld>
            <a:endParaRPr lang="sr-Latn-R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Гранање постави-па-скочи</a:t>
            </a:r>
          </a:p>
        </p:txBody>
      </p:sp>
      <p:sp>
        <p:nvSpPr>
          <p:cNvPr id="140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Основна идеја је да се раздвоје проверавање услова и гранање</a:t>
            </a:r>
          </a:p>
          <a:p>
            <a:pPr lvl="1"/>
            <a:r>
              <a:rPr lang="sr-Cyrl-CS" altLang="sr-Latn-RS"/>
              <a:t>најпре се посебним инструкцијама проверају услови или другачије поставља одговарајуће стање процесора</a:t>
            </a:r>
          </a:p>
          <a:p>
            <a:pPr lvl="1"/>
            <a:r>
              <a:rPr lang="sr-Cyrl-CS" altLang="sr-Latn-RS"/>
              <a:t>затим се инструкцијама гранања само проверава стање процесора и по потреби извршава промена бројача инструкција</a:t>
            </a:r>
          </a:p>
          <a:p>
            <a:pPr lvl="3"/>
            <a:endParaRPr lang="sr-Cyrl-CS" altLang="sr-Latn-RS"/>
          </a:p>
          <a:p>
            <a:r>
              <a:rPr lang="sr-Cyrl-CS" altLang="sr-Latn-RS"/>
              <a:t>Гранање постави-па-скочи је примењено код фамилије процесора </a:t>
            </a:r>
            <a:r>
              <a:rPr lang="sr-Latn-CS" altLang="sr-Latn-RS" i="1"/>
              <a:t>Intel x86</a:t>
            </a:r>
            <a:endParaRPr lang="sr-Cyrl-CS" altLang="sr-Latn-R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55</a:t>
            </a:fld>
            <a:endParaRPr lang="sr-Latn-R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Пример – постави-па-скочи</a:t>
            </a:r>
          </a:p>
        </p:txBody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Пример у случају процесора </a:t>
            </a:r>
            <a:r>
              <a:rPr lang="sr-Latn-CS" altLang="sr-Latn-RS" i="1"/>
              <a:t>Intel Pentium</a:t>
            </a:r>
            <a:endParaRPr lang="sr-Cyrl-CS" altLang="sr-Latn-RS"/>
          </a:p>
          <a:p>
            <a:pPr lvl="2">
              <a:buFont typeface="Wingdings" panose="05000000000000000000" pitchFamily="2" charset="2"/>
              <a:buNone/>
            </a:pPr>
            <a:r>
              <a:rPr lang="sr-Cyrl-CS" altLang="sr-Latn-RS"/>
              <a:t>	cmp AX,BX 	; поређење вредности AX и BX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sr-Cyrl-CS" altLang="sr-Latn-RS"/>
              <a:t>	je target 	; ако су једнаке, контрола се преноси на </a:t>
            </a:r>
            <a:r>
              <a:rPr lang="sr-Cyrl-CS" altLang="sr-Latn-RS" i="1"/>
              <a:t>target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sr-Cyrl-CS" altLang="sr-Latn-RS"/>
              <a:t>	sub AX,BX 	; иначе се наставља од ове инструкције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sr-Cyrl-CS" altLang="sr-Latn-RS"/>
              <a:t>	. . .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sr-Cyrl-CS" altLang="sr-Latn-RS"/>
              <a:t>target: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sr-Cyrl-CS" altLang="sr-Latn-RS"/>
              <a:t>	add AX,BX 	; у случају једнакости се наставља одавде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56</a:t>
            </a:fld>
            <a:endParaRPr lang="sr-Latn-R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Гранање провери-и-скочи</a:t>
            </a:r>
          </a:p>
        </p:txBody>
      </p:sp>
      <p:sp>
        <p:nvSpPr>
          <p:cNvPr id="140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Основна идеја је да једна иста инструкција проверава услов и промени адресу</a:t>
            </a:r>
          </a:p>
          <a:p>
            <a:pPr lvl="3"/>
            <a:endParaRPr lang="sr-Cyrl-CS" altLang="sr-Latn-RS"/>
          </a:p>
          <a:p>
            <a:r>
              <a:rPr lang="sr-Cyrl-CS" altLang="sr-Latn-RS"/>
              <a:t>Овакав вид гранања примењен је код већег броја процесора, укључујући и </a:t>
            </a:r>
            <a:r>
              <a:rPr lang="sr-Latn-CS" altLang="sr-Latn-RS" i="1"/>
              <a:t>MIPS</a:t>
            </a:r>
            <a:endParaRPr lang="sr-Cyrl-CS" altLang="sr-Latn-R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57</a:t>
            </a:fld>
            <a:endParaRPr lang="sr-Latn-R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Пример – провери-и-скочи</a:t>
            </a:r>
          </a:p>
        </p:txBody>
      </p:sp>
      <p:sp>
        <p:nvSpPr>
          <p:cNvPr id="140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Пример у случају процесора </a:t>
            </a:r>
            <a:r>
              <a:rPr lang="en-US" altLang="sr-Latn-RS" i="1"/>
              <a:t>MIPS</a:t>
            </a:r>
            <a:endParaRPr lang="sr-Cyrl-CS" altLang="sr-Latn-RS" i="1"/>
          </a:p>
          <a:p>
            <a:pPr lvl="1"/>
            <a:r>
              <a:rPr lang="sr-Cyrl-CS" altLang="sr-Latn-RS"/>
              <a:t>наредна инструкција пореди вредности регистара </a:t>
            </a:r>
            <a:r>
              <a:rPr lang="sr-Latn-CS" altLang="sr-Latn-RS" i="1"/>
              <a:t>$t0</a:t>
            </a:r>
            <a:r>
              <a:rPr lang="en-US" altLang="sr-Latn-RS"/>
              <a:t> </a:t>
            </a:r>
            <a:r>
              <a:rPr lang="sr-Cyrl-CS" altLang="sr-Latn-RS"/>
              <a:t>и </a:t>
            </a:r>
            <a:r>
              <a:rPr lang="sr-Latn-CS" altLang="sr-Latn-RS" i="1"/>
              <a:t>$t1</a:t>
            </a:r>
            <a:r>
              <a:rPr lang="sr-Cyrl-CS" altLang="sr-Latn-RS"/>
              <a:t> и прелази на дату адресу </a:t>
            </a:r>
            <a:r>
              <a:rPr lang="sr-Latn-CS" altLang="sr-Latn-RS" i="1"/>
              <a:t>target</a:t>
            </a:r>
            <a:r>
              <a:rPr lang="sr-Cyrl-CS" altLang="sr-Latn-RS"/>
              <a:t> ако су вредности једнаке</a:t>
            </a:r>
          </a:p>
          <a:p>
            <a:pPr lvl="1"/>
            <a:endParaRPr lang="sr-Cyrl-CS" altLang="sr-Latn-RS"/>
          </a:p>
          <a:p>
            <a:pPr lvl="2">
              <a:buFont typeface="Wingdings" panose="05000000000000000000" pitchFamily="2" charset="2"/>
              <a:buNone/>
            </a:pPr>
            <a:r>
              <a:rPr lang="en-US" altLang="sr-Latn-RS"/>
              <a:t>	</a:t>
            </a:r>
            <a:r>
              <a:rPr lang="sr-Cyrl-CS" altLang="sr-Latn-RS"/>
              <a:t>beq $t1,$t0,target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58</a:t>
            </a:fld>
            <a:endParaRPr lang="sr-Latn-R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Регистри стања</a:t>
            </a:r>
          </a:p>
        </p:txBody>
      </p:sp>
      <p:sp>
        <p:nvSpPr>
          <p:cNvPr id="140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Да би било могуће имплементирати гранање постави-па-скочи, неопходно је да процесор има </a:t>
            </a:r>
            <a:r>
              <a:rPr lang="sr-Cyrl-CS" altLang="sr-Latn-RS" i="1"/>
              <a:t>регистар стања</a:t>
            </a:r>
            <a:r>
              <a:rPr lang="sr-Cyrl-CS" altLang="sr-Latn-RS"/>
              <a:t> који чува резултате поређења и других операција</a:t>
            </a:r>
          </a:p>
          <a:p>
            <a:pPr lvl="1"/>
            <a:r>
              <a:rPr lang="sr-Cyrl-CS" altLang="sr-Latn-RS"/>
              <a:t>овакви регистри се називају и </a:t>
            </a:r>
            <a:r>
              <a:rPr lang="sr-Cyrl-CS" altLang="sr-Latn-RS" i="1"/>
              <a:t>регистри кодова поређења</a:t>
            </a:r>
          </a:p>
          <a:p>
            <a:pPr lvl="4"/>
            <a:endParaRPr lang="sr-Cyrl-CS" altLang="sr-Latn-RS" i="1"/>
          </a:p>
          <a:p>
            <a:r>
              <a:rPr lang="sr-Cyrl-CS" altLang="sr-Latn-RS"/>
              <a:t>Овакве регистре </a:t>
            </a:r>
          </a:p>
          <a:p>
            <a:pPr lvl="1"/>
            <a:r>
              <a:rPr lang="sr-Cyrl-CS" altLang="sr-Latn-RS"/>
              <a:t>имају </a:t>
            </a:r>
            <a:r>
              <a:rPr lang="sr-Latn-CS" altLang="sr-Latn-RS" i="1"/>
              <a:t>Intel x86</a:t>
            </a:r>
            <a:r>
              <a:rPr lang="sr-Latn-CS" altLang="sr-Latn-RS"/>
              <a:t>, </a:t>
            </a:r>
            <a:r>
              <a:rPr lang="sr-Latn-CS" altLang="sr-Latn-RS" i="1"/>
              <a:t>SPARC</a:t>
            </a:r>
            <a:r>
              <a:rPr lang="sr-Latn-CS" altLang="sr-Latn-RS"/>
              <a:t>, </a:t>
            </a:r>
            <a:r>
              <a:rPr lang="sr-Latn-CS" altLang="sr-Latn-RS" i="1"/>
              <a:t>PowerPC</a:t>
            </a:r>
            <a:endParaRPr lang="sr-Cyrl-CS" altLang="sr-Latn-RS" i="1"/>
          </a:p>
          <a:p>
            <a:pPr lvl="1"/>
            <a:r>
              <a:rPr lang="sr-Cyrl-CS" altLang="sr-Latn-RS"/>
              <a:t>нема </a:t>
            </a:r>
            <a:r>
              <a:rPr lang="sr-Latn-CS" altLang="sr-Latn-RS" i="1"/>
              <a:t>MIPS</a:t>
            </a:r>
            <a:r>
              <a:rPr lang="sr-Cyrl-CS" altLang="sr-Latn-RS" i="1"/>
              <a:t> </a:t>
            </a:r>
            <a:endParaRPr lang="en-US" altLang="sr-Latn-R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59</a:t>
            </a:fld>
            <a:endParaRPr lang="sr-Latn-R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sr-Latn-RS" i="1"/>
              <a:t>CISC </a:t>
            </a:r>
            <a:r>
              <a:rPr lang="sr-Cyrl-CS" altLang="sr-Latn-RS"/>
              <a:t>процесори</a:t>
            </a:r>
            <a:endParaRPr lang="sr-Latn-CS" altLang="sr-Latn-RS" i="1"/>
          </a:p>
        </p:txBody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Последице:</a:t>
            </a:r>
          </a:p>
          <a:p>
            <a:pPr lvl="1"/>
            <a:r>
              <a:rPr lang="sr-Cyrl-CS" altLang="sr-Latn-RS"/>
              <a:t>нови модели процесора уводили су све више и више нових начина адресирања и нових инструкција</a:t>
            </a:r>
          </a:p>
          <a:p>
            <a:pPr lvl="1"/>
            <a:r>
              <a:rPr lang="sr-Cyrl-CS" altLang="sr-Latn-RS"/>
              <a:t>подржан превелики број сложених инструкција</a:t>
            </a:r>
          </a:p>
          <a:p>
            <a:pPr lvl="2"/>
            <a:r>
              <a:rPr lang="sr-Cyrl-CS" altLang="sr-Latn-RS"/>
              <a:t>чак се додају неке иснтрукције које се </a:t>
            </a:r>
            <a:r>
              <a:rPr lang="sr-Cyrl-CS" altLang="sr-Latn-RS" i="1"/>
              <a:t>никада</a:t>
            </a:r>
            <a:r>
              <a:rPr lang="sr-Cyrl-CS" altLang="sr-Latn-RS"/>
              <a:t> не користе при програмирању на асемблеру, али омогућавају ефикасније превођење програма писаних на вишим програмским језицима</a:t>
            </a:r>
          </a:p>
          <a:p>
            <a:pPr lvl="1"/>
            <a:r>
              <a:rPr lang="sr-Cyrl-CS" altLang="sr-Latn-RS"/>
              <a:t>отежано декодирање инструкција</a:t>
            </a:r>
            <a:endParaRPr lang="sr-Latn-CS" altLang="sr-Latn-R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</a:t>
            </a:fld>
            <a:endParaRPr lang="sr-Latn-R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Позивање процедура</a:t>
            </a:r>
          </a:p>
        </p:txBody>
      </p:sp>
      <p:sp>
        <p:nvSpPr>
          <p:cNvPr id="144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sz="2200" dirty="0"/>
              <a:t>Гранања су једносмерне промене тока извршавања</a:t>
            </a:r>
          </a:p>
          <a:p>
            <a:pPr lvl="1"/>
            <a:r>
              <a:rPr lang="sr-Cyrl-CS" altLang="sr-Latn-RS" sz="2100" dirty="0"/>
              <a:t>дејство је ограничено на једну промену тока извршавања</a:t>
            </a:r>
          </a:p>
          <a:p>
            <a:r>
              <a:rPr lang="sr-Cyrl-CS" altLang="sr-Latn-RS" sz="2200" dirty="0"/>
              <a:t>Позивања процедура су двосмерне промене</a:t>
            </a:r>
          </a:p>
          <a:p>
            <a:pPr lvl="1"/>
            <a:r>
              <a:rPr lang="sr-Cyrl-CS" altLang="sr-Latn-RS" sz="2100" dirty="0"/>
              <a:t>након иницијалног позивања, </a:t>
            </a:r>
            <a:r>
              <a:rPr lang="sr-Cyrl-CS" altLang="sr-Latn-RS" sz="2100" dirty="0" smtClean="0"/>
              <a:t/>
            </a:r>
            <a:br>
              <a:rPr lang="sr-Cyrl-CS" altLang="sr-Latn-RS" sz="2100" dirty="0" smtClean="0"/>
            </a:br>
            <a:r>
              <a:rPr lang="sr-Cyrl-CS" altLang="sr-Latn-RS" sz="2100" dirty="0" smtClean="0"/>
              <a:t>касније </a:t>
            </a:r>
            <a:r>
              <a:rPr lang="sr-Cyrl-CS" altLang="sr-Latn-RS" sz="2100" dirty="0"/>
              <a:t>следи повратак на место одакле је извршено позивање</a:t>
            </a:r>
          </a:p>
          <a:p>
            <a:r>
              <a:rPr lang="sr-Cyrl-CS" altLang="sr-Latn-RS" sz="2200" dirty="0"/>
              <a:t>Да би повратак био могућ неопходне су две ствари:</a:t>
            </a:r>
          </a:p>
          <a:p>
            <a:pPr lvl="1"/>
            <a:r>
              <a:rPr lang="sr-Cyrl-CS" altLang="sr-Latn-RS" sz="2100" dirty="0"/>
              <a:t>експлицитна ознака краја процедуре</a:t>
            </a:r>
          </a:p>
          <a:p>
            <a:pPr lvl="2"/>
            <a:r>
              <a:rPr lang="sr-Cyrl-CS" altLang="sr-Latn-RS" sz="1800" dirty="0"/>
              <a:t>за то служи инструкција </a:t>
            </a:r>
            <a:r>
              <a:rPr lang="sr-Latn-CS" altLang="sr-Latn-RS" sz="1800" i="1" dirty="0"/>
              <a:t>return</a:t>
            </a:r>
            <a:endParaRPr lang="sr-Cyrl-CS" altLang="sr-Latn-RS" sz="1800" i="1" dirty="0"/>
          </a:p>
          <a:p>
            <a:pPr lvl="3"/>
            <a:r>
              <a:rPr lang="sr-Latn-CS" altLang="sr-Latn-RS" sz="1600" i="1" dirty="0"/>
              <a:t>Intel Pentium</a:t>
            </a:r>
            <a:r>
              <a:rPr lang="en-US" altLang="sr-Latn-RS" sz="1600" dirty="0"/>
              <a:t> </a:t>
            </a:r>
            <a:r>
              <a:rPr lang="sr-Cyrl-CS" altLang="sr-Latn-RS" sz="1600" dirty="0"/>
              <a:t>има инструкцију </a:t>
            </a:r>
            <a:r>
              <a:rPr lang="sr-Latn-CS" altLang="sr-Latn-RS" sz="1600" i="1" dirty="0"/>
              <a:t>ret</a:t>
            </a:r>
            <a:endParaRPr lang="sr-Cyrl-CS" altLang="sr-Latn-RS" sz="1600" dirty="0"/>
          </a:p>
          <a:p>
            <a:pPr lvl="3"/>
            <a:r>
              <a:rPr lang="sr-Latn-CS" altLang="sr-Latn-RS" sz="1600" i="1" dirty="0"/>
              <a:t>MIPS</a:t>
            </a:r>
            <a:r>
              <a:rPr lang="en-US" altLang="sr-Latn-RS" sz="1600" dirty="0"/>
              <a:t> </a:t>
            </a:r>
            <a:r>
              <a:rPr lang="sr-Cyrl-CS" altLang="sr-Latn-RS" sz="1600" dirty="0"/>
              <a:t>има инструкцију </a:t>
            </a:r>
            <a:r>
              <a:rPr lang="sr-Latn-CS" altLang="sr-Latn-RS" sz="1600" i="1" dirty="0"/>
              <a:t>jr</a:t>
            </a:r>
            <a:endParaRPr lang="sr-Cyrl-CS" altLang="sr-Latn-RS" sz="1600" i="1" dirty="0"/>
          </a:p>
          <a:p>
            <a:pPr lvl="1"/>
            <a:r>
              <a:rPr lang="sr-Cyrl-CS" altLang="sr-Latn-RS" sz="2100" dirty="0"/>
              <a:t>адреса повратка</a:t>
            </a:r>
          </a:p>
          <a:p>
            <a:pPr lvl="2"/>
            <a:r>
              <a:rPr lang="sr-Cyrl-CS" altLang="sr-Latn-RS" sz="1800" dirty="0"/>
              <a:t>мора бити сачувана при позивању процедуре</a:t>
            </a:r>
            <a:endParaRPr lang="en-US" altLang="sr-Latn-RS" sz="1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60</a:t>
            </a:fld>
            <a:endParaRPr lang="sr-Latn-R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Пример позивања процедуре</a:t>
            </a:r>
          </a:p>
        </p:txBody>
      </p:sp>
      <p:pic>
        <p:nvPicPr>
          <p:cNvPr id="1441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81226"/>
            <a:ext cx="708660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61</a:t>
            </a:fld>
            <a:endParaRPr lang="sr-Latn-R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Чување адресе повратка</a:t>
            </a:r>
          </a:p>
        </p:txBody>
      </p:sp>
      <p:sp>
        <p:nvSpPr>
          <p:cNvPr id="144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sr-Cyrl-CS" altLang="sr-Latn-RS" sz="2200"/>
              <a:t>Може се чувати </a:t>
            </a:r>
          </a:p>
          <a:p>
            <a:pPr lvl="1">
              <a:lnSpc>
                <a:spcPct val="90000"/>
              </a:lnSpc>
            </a:pPr>
            <a:r>
              <a:rPr lang="sr-Cyrl-CS" altLang="sr-Latn-RS" sz="2100"/>
              <a:t>у регистру </a:t>
            </a:r>
          </a:p>
          <a:p>
            <a:pPr lvl="2">
              <a:lnSpc>
                <a:spcPct val="90000"/>
              </a:lnSpc>
            </a:pPr>
            <a:r>
              <a:rPr lang="sr-Cyrl-CS" altLang="sr-Latn-RS" sz="1800"/>
              <a:t>намењеном за то</a:t>
            </a:r>
          </a:p>
          <a:p>
            <a:pPr lvl="3">
              <a:lnSpc>
                <a:spcPct val="90000"/>
              </a:lnSpc>
            </a:pPr>
            <a:r>
              <a:rPr lang="sr-Cyrl-CS" altLang="sr-Latn-RS" sz="1600"/>
              <a:t>шта је са рекурзијом или другим позивањима?</a:t>
            </a:r>
          </a:p>
          <a:p>
            <a:pPr lvl="2">
              <a:lnSpc>
                <a:spcPct val="90000"/>
              </a:lnSpc>
            </a:pPr>
            <a:r>
              <a:rPr lang="sr-Cyrl-CS" altLang="sr-Latn-RS" sz="1800"/>
              <a:t>било ком регистру</a:t>
            </a:r>
            <a:endParaRPr lang="sr-Latn-CS" altLang="sr-Latn-RS" sz="1800"/>
          </a:p>
          <a:p>
            <a:pPr lvl="3">
              <a:lnSpc>
                <a:spcPct val="90000"/>
              </a:lnSpc>
            </a:pPr>
            <a:r>
              <a:rPr lang="sr-Cyrl-CS" altLang="sr-Latn-RS" sz="1600"/>
              <a:t>на пример </a:t>
            </a:r>
            <a:r>
              <a:rPr lang="sr-Latn-CS" altLang="sr-Latn-RS" sz="1600" i="1"/>
              <a:t>MIPS</a:t>
            </a:r>
            <a:endParaRPr lang="sr-Cyrl-CS" altLang="sr-Latn-RS" sz="1600"/>
          </a:p>
          <a:p>
            <a:pPr lvl="1">
              <a:lnSpc>
                <a:spcPct val="90000"/>
              </a:lnSpc>
            </a:pPr>
            <a:r>
              <a:rPr lang="sr-Cyrl-CS" altLang="sr-Latn-RS" sz="2100"/>
              <a:t>на стеку</a:t>
            </a:r>
            <a:endParaRPr lang="sr-Latn-CS" altLang="sr-Latn-RS" sz="2100"/>
          </a:p>
          <a:p>
            <a:pPr lvl="2">
              <a:lnSpc>
                <a:spcPct val="90000"/>
              </a:lnSpc>
            </a:pPr>
            <a:r>
              <a:rPr lang="sr-Cyrl-CS" altLang="sr-Latn-RS" sz="1800"/>
              <a:t>нпр. </a:t>
            </a:r>
            <a:r>
              <a:rPr lang="sr-Latn-CS" altLang="sr-Latn-RS" sz="1800" i="1"/>
              <a:t>Intel x86</a:t>
            </a:r>
          </a:p>
          <a:p>
            <a:pPr lvl="4">
              <a:lnSpc>
                <a:spcPct val="90000"/>
              </a:lnSpc>
            </a:pPr>
            <a:endParaRPr lang="sr-Cyrl-CS" altLang="sr-Latn-RS" sz="1600"/>
          </a:p>
          <a:p>
            <a:pPr>
              <a:lnSpc>
                <a:spcPct val="90000"/>
              </a:lnSpc>
            </a:pPr>
            <a:r>
              <a:rPr lang="sr-Cyrl-CS" altLang="sr-Latn-RS" sz="2200"/>
              <a:t>Чува се</a:t>
            </a:r>
          </a:p>
          <a:p>
            <a:pPr lvl="1">
              <a:lnSpc>
                <a:spcPct val="90000"/>
              </a:lnSpc>
            </a:pPr>
            <a:r>
              <a:rPr lang="sr-Cyrl-CS" altLang="sr-Latn-RS" sz="2100"/>
              <a:t>адреса инструкције позивања</a:t>
            </a:r>
          </a:p>
          <a:p>
            <a:pPr lvl="2">
              <a:lnSpc>
                <a:spcPct val="90000"/>
              </a:lnSpc>
            </a:pPr>
            <a:r>
              <a:rPr lang="sr-Latn-CS" altLang="sr-Latn-RS" sz="1800" i="1"/>
              <a:t>SPARC</a:t>
            </a:r>
            <a:endParaRPr lang="en-US" altLang="sr-Latn-RS" sz="1800" i="1"/>
          </a:p>
          <a:p>
            <a:pPr lvl="1">
              <a:lnSpc>
                <a:spcPct val="90000"/>
              </a:lnSpc>
            </a:pPr>
            <a:r>
              <a:rPr lang="sr-Cyrl-CS" altLang="sr-Latn-RS" sz="2100"/>
              <a:t>адреса прве инструкције након инструкције позивања</a:t>
            </a:r>
          </a:p>
          <a:p>
            <a:pPr lvl="2">
              <a:lnSpc>
                <a:spcPct val="90000"/>
              </a:lnSpc>
            </a:pPr>
            <a:r>
              <a:rPr lang="sr-Cyrl-CS" altLang="sr-Latn-RS" sz="1800"/>
              <a:t>већина процесора, укључујући </a:t>
            </a:r>
            <a:r>
              <a:rPr lang="sr-Latn-CS" altLang="sr-Latn-RS" sz="1800" i="1"/>
              <a:t>Intel x86</a:t>
            </a:r>
            <a:r>
              <a:rPr lang="sr-Latn-CS" altLang="sr-Latn-RS" sz="1800"/>
              <a:t>, </a:t>
            </a:r>
            <a:r>
              <a:rPr lang="sr-Latn-CS" altLang="sr-Latn-RS" sz="1800" i="1"/>
              <a:t>MIPS</a:t>
            </a:r>
            <a:endParaRPr lang="sr-Cyrl-CS" altLang="sr-Latn-RS" sz="1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62</a:t>
            </a:fld>
            <a:endParaRPr lang="sr-Latn-R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Чување адресе повратка у регистрима</a:t>
            </a:r>
          </a:p>
        </p:txBody>
      </p:sp>
      <p:sp>
        <p:nvSpPr>
          <p:cNvPr id="144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Може се користити</a:t>
            </a:r>
          </a:p>
          <a:p>
            <a:pPr lvl="1"/>
            <a:r>
              <a:rPr lang="sr-Cyrl-CS" altLang="sr-Latn-RS"/>
              <a:t>регистар посебно намењен за то</a:t>
            </a:r>
          </a:p>
          <a:p>
            <a:pPr lvl="1"/>
            <a:r>
              <a:rPr lang="sr-Cyrl-CS" altLang="sr-Latn-RS"/>
              <a:t>било који регистар</a:t>
            </a:r>
            <a:endParaRPr lang="sr-Latn-CS" altLang="sr-Latn-RS"/>
          </a:p>
          <a:p>
            <a:pPr lvl="2"/>
            <a:r>
              <a:rPr lang="sr-Cyrl-CS" altLang="sr-Latn-RS"/>
              <a:t>на пример </a:t>
            </a:r>
            <a:r>
              <a:rPr lang="sr-Latn-CS" altLang="sr-Latn-RS" i="1"/>
              <a:t>MIPS</a:t>
            </a:r>
            <a:endParaRPr lang="sr-Cyrl-CS" altLang="sr-Latn-RS" i="1"/>
          </a:p>
          <a:p>
            <a:pPr lvl="2"/>
            <a:r>
              <a:rPr lang="sr-Cyrl-CS" altLang="sr-Latn-RS"/>
              <a:t>пример повратка, уз претпоставку да је адреса повратка у регистру $</a:t>
            </a:r>
            <a:r>
              <a:rPr lang="sr-Latn-CS" altLang="sr-Latn-RS" i="1"/>
              <a:t>ra</a:t>
            </a:r>
            <a:endParaRPr lang="sr-Cyrl-CS" altLang="sr-Latn-RS"/>
          </a:p>
          <a:p>
            <a:pPr lvl="2">
              <a:buFont typeface="Wingdings" panose="05000000000000000000" pitchFamily="2" charset="2"/>
              <a:buNone/>
            </a:pPr>
            <a:r>
              <a:rPr lang="sr-Latn-CS" altLang="sr-Latn-RS"/>
              <a:t>	</a:t>
            </a:r>
            <a:r>
              <a:rPr lang="sr-Cyrl-CS" altLang="sr-Latn-RS"/>
              <a:t>	</a:t>
            </a:r>
            <a:r>
              <a:rPr lang="sr-Latn-CS" altLang="sr-Latn-RS"/>
              <a:t>jr  $ra</a:t>
            </a:r>
          </a:p>
          <a:p>
            <a:r>
              <a:rPr lang="sr-Cyrl-CS" altLang="sr-Latn-RS"/>
              <a:t>Проблеми</a:t>
            </a:r>
          </a:p>
          <a:p>
            <a:pPr lvl="1"/>
            <a:r>
              <a:rPr lang="sr-Cyrl-CS" altLang="sr-Latn-RS"/>
              <a:t>шта је са рекурзијом?</a:t>
            </a:r>
          </a:p>
          <a:p>
            <a:pPr lvl="1"/>
            <a:r>
              <a:rPr lang="sr-Cyrl-CS" altLang="sr-Latn-RS"/>
              <a:t>шта је са позивањем потпроцедура?</a:t>
            </a:r>
          </a:p>
          <a:p>
            <a:pPr lvl="1"/>
            <a:r>
              <a:rPr lang="sr-Cyrl-CS" altLang="sr-Latn-RS"/>
              <a:t>у оба случаја је неопходно додатно старање о адресама повратка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63</a:t>
            </a:fld>
            <a:endParaRPr lang="sr-Latn-R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Преношење параметара</a:t>
            </a:r>
          </a:p>
        </p:txBody>
      </p:sp>
      <p:sp>
        <p:nvSpPr>
          <p:cNvPr id="144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sr-Cyrl-CS" altLang="sr-Latn-RS" sz="2200"/>
              <a:t>Две основне технике су:</a:t>
            </a:r>
          </a:p>
          <a:p>
            <a:pPr lvl="1"/>
            <a:r>
              <a:rPr lang="sr-Cyrl-CS" altLang="sr-Latn-RS" sz="2100"/>
              <a:t>помоћу регистара</a:t>
            </a:r>
          </a:p>
          <a:p>
            <a:pPr lvl="2"/>
            <a:r>
              <a:rPr lang="sr-Cyrl-CS" altLang="sr-Latn-RS" sz="1800"/>
              <a:t>параметри се записују у регистрима пре позивања</a:t>
            </a:r>
          </a:p>
          <a:p>
            <a:pPr lvl="2"/>
            <a:r>
              <a:rPr lang="sr-Cyrl-CS" altLang="sr-Latn-RS" sz="1800"/>
              <a:t>овај метод је бржи</a:t>
            </a:r>
          </a:p>
          <a:p>
            <a:pPr lvl="2"/>
            <a:r>
              <a:rPr lang="sr-Cyrl-CS" altLang="sr-Latn-RS" sz="1800"/>
              <a:t>не омогућава рекурзију</a:t>
            </a:r>
          </a:p>
          <a:p>
            <a:pPr lvl="2"/>
            <a:r>
              <a:rPr lang="sr-Cyrl-CS" altLang="sr-Latn-RS" sz="1800"/>
              <a:t>често захтева чување претходних вредности регистара</a:t>
            </a:r>
          </a:p>
          <a:p>
            <a:pPr lvl="2"/>
            <a:r>
              <a:rPr lang="sr-Cyrl-CS" altLang="sr-Latn-RS" sz="1800"/>
              <a:t>коришћен код </a:t>
            </a:r>
            <a:r>
              <a:rPr lang="sr-Latn-CS" altLang="sr-Latn-RS" sz="1800" i="1"/>
              <a:t>RISC</a:t>
            </a:r>
            <a:r>
              <a:rPr lang="sr-Cyrl-CS" altLang="sr-Latn-RS" sz="1800"/>
              <a:t> процесора</a:t>
            </a:r>
          </a:p>
          <a:p>
            <a:pPr lvl="3"/>
            <a:r>
              <a:rPr lang="sr-Cyrl-CS" altLang="sr-Latn-RS" sz="1600"/>
              <a:t>нпр. </a:t>
            </a:r>
            <a:r>
              <a:rPr lang="sr-Latn-CS" altLang="sr-Latn-RS" sz="1600" i="1"/>
              <a:t>MIPS</a:t>
            </a:r>
            <a:r>
              <a:rPr lang="sr-Latn-CS" altLang="sr-Latn-RS" sz="1600"/>
              <a:t>, </a:t>
            </a:r>
            <a:r>
              <a:rPr lang="sr-Latn-CS" altLang="sr-Latn-RS" sz="1600" i="1"/>
              <a:t>PowerPC</a:t>
            </a:r>
            <a:endParaRPr lang="sr-Cyrl-CS" altLang="sr-Latn-RS" sz="1600"/>
          </a:p>
          <a:p>
            <a:pPr lvl="1"/>
            <a:r>
              <a:rPr lang="sr-Cyrl-CS" altLang="sr-Latn-RS" sz="2100"/>
              <a:t>помоћу стека</a:t>
            </a:r>
          </a:p>
          <a:p>
            <a:pPr lvl="2"/>
            <a:r>
              <a:rPr lang="sr-Cyrl-CS" altLang="sr-Latn-RS" sz="1800"/>
              <a:t>параметри се постављају на стек пре позивања</a:t>
            </a:r>
          </a:p>
          <a:p>
            <a:pPr lvl="2"/>
            <a:r>
              <a:rPr lang="sr-Cyrl-CS" altLang="sr-Latn-RS" sz="1800"/>
              <a:t>флексибилнији начин</a:t>
            </a:r>
          </a:p>
          <a:p>
            <a:pPr lvl="2"/>
            <a:r>
              <a:rPr lang="sr-Cyrl-CS" altLang="sr-Latn-RS" sz="1800"/>
              <a:t>мање ефикасан</a:t>
            </a:r>
          </a:p>
          <a:p>
            <a:pPr lvl="2"/>
            <a:r>
              <a:rPr lang="sr-Cyrl-CS" altLang="sr-Latn-RS" sz="1800"/>
              <a:t>коришћен код </a:t>
            </a:r>
            <a:r>
              <a:rPr lang="sr-Latn-CS" altLang="sr-Latn-RS" sz="1800" i="1"/>
              <a:t>CISC</a:t>
            </a:r>
            <a:r>
              <a:rPr lang="sr-Cyrl-CS" altLang="sr-Latn-RS" sz="1800"/>
              <a:t> процесора</a:t>
            </a:r>
          </a:p>
          <a:p>
            <a:pPr lvl="3"/>
            <a:r>
              <a:rPr lang="sr-Cyrl-CS" altLang="sr-Latn-RS" sz="1600"/>
              <a:t>нпр. </a:t>
            </a:r>
            <a:r>
              <a:rPr lang="sr-Latn-CS" altLang="sr-Latn-RS" sz="1600" i="1"/>
              <a:t>Intel x86</a:t>
            </a:r>
            <a:endParaRPr lang="sr-Cyrl-CS" altLang="sr-Latn-RS" sz="1600" i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64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Пројектовање скупа инструкција</a:t>
            </a:r>
          </a:p>
        </p:txBody>
      </p:sp>
      <p:sp>
        <p:nvSpPr>
          <p:cNvPr id="144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Пројектовање скупа инструкција има неколико важних аспеката:</a:t>
            </a:r>
          </a:p>
          <a:p>
            <a:pPr lvl="1"/>
            <a:r>
              <a:rPr lang="sr-Cyrl-CS" altLang="sr-Latn-RS"/>
              <a:t>типови операнада</a:t>
            </a:r>
          </a:p>
          <a:p>
            <a:pPr lvl="1"/>
            <a:r>
              <a:rPr lang="sr-Cyrl-CS" altLang="sr-Latn-RS"/>
              <a:t>начини адресирања</a:t>
            </a:r>
          </a:p>
          <a:p>
            <a:pPr lvl="1"/>
            <a:r>
              <a:rPr lang="sr-Cyrl-CS" altLang="sr-Latn-RS"/>
              <a:t>типови инструкција</a:t>
            </a:r>
          </a:p>
          <a:p>
            <a:pPr lvl="1"/>
            <a:r>
              <a:rPr lang="sr-Cyrl-CS" altLang="sr-Latn-RS"/>
              <a:t>формати инструкција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65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Типови операнада</a:t>
            </a:r>
          </a:p>
        </p:txBody>
      </p:sp>
      <p:sp>
        <p:nvSpPr>
          <p:cNvPr id="144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Уобичајено је да процесори препознају само елементарне типове података</a:t>
            </a:r>
          </a:p>
          <a:p>
            <a:pPr lvl="1"/>
            <a:r>
              <a:rPr lang="sr-Latn-CS" altLang="sr-Latn-RS" i="1"/>
              <a:t>char, int, float</a:t>
            </a:r>
            <a:endParaRPr lang="sr-Cyrl-CS" altLang="sr-Latn-RS"/>
          </a:p>
          <a:p>
            <a:r>
              <a:rPr lang="sr-Cyrl-CS" altLang="sr-Latn-RS"/>
              <a:t>Често исте инструкције раде са подацима различите величине, у зависности од начина навођења операнада</a:t>
            </a:r>
          </a:p>
          <a:p>
            <a:pPr lvl="1"/>
            <a:r>
              <a:rPr lang="sr-Cyrl-CS" altLang="sr-Latn-RS"/>
              <a:t>на пример</a:t>
            </a:r>
            <a:r>
              <a:rPr lang="sr-Latn-CS" altLang="sr-Latn-RS"/>
              <a:t> (</a:t>
            </a:r>
            <a:r>
              <a:rPr lang="en-US" altLang="sr-Latn-RS" i="1"/>
              <a:t>Intel x86</a:t>
            </a:r>
            <a:r>
              <a:rPr lang="sr-Latn-CS" altLang="sr-Latn-RS"/>
              <a:t>)</a:t>
            </a:r>
            <a:r>
              <a:rPr lang="sr-Cyrl-CS" altLang="sr-Latn-RS"/>
              <a:t>: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sr-Cyrl-CS" altLang="sr-Latn-RS"/>
              <a:t>	</a:t>
            </a:r>
            <a:r>
              <a:rPr lang="sr-Latn-CS" altLang="sr-Latn-RS"/>
              <a:t>mov AL, addr	</a:t>
            </a:r>
            <a:r>
              <a:rPr lang="en-US" altLang="sr-Latn-RS"/>
              <a:t>; </a:t>
            </a:r>
            <a:r>
              <a:rPr lang="sr-Cyrl-CS" altLang="sr-Latn-RS"/>
              <a:t>преписује 8-битни податак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sr-Cyrl-CS" altLang="sr-Latn-RS"/>
              <a:t>	</a:t>
            </a:r>
            <a:r>
              <a:rPr lang="sr-Latn-CS" altLang="sr-Latn-RS"/>
              <a:t>mov AX, addr	</a:t>
            </a:r>
            <a:r>
              <a:rPr lang="en-US" altLang="sr-Latn-RS"/>
              <a:t>; </a:t>
            </a:r>
            <a:r>
              <a:rPr lang="sr-Cyrl-CS" altLang="sr-Latn-RS"/>
              <a:t>преписује 16-битни податак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sr-Cyrl-CS" altLang="sr-Latn-RS"/>
              <a:t>	</a:t>
            </a:r>
            <a:r>
              <a:rPr lang="sr-Latn-CS" altLang="sr-Latn-RS"/>
              <a:t>mov EAX, addr	</a:t>
            </a:r>
            <a:r>
              <a:rPr lang="en-US" altLang="sr-Latn-RS"/>
              <a:t>; </a:t>
            </a:r>
            <a:r>
              <a:rPr lang="sr-Cyrl-CS" altLang="sr-Latn-RS"/>
              <a:t>преписује </a:t>
            </a:r>
            <a:r>
              <a:rPr lang="sr-Latn-CS" altLang="sr-Latn-RS"/>
              <a:t>32</a:t>
            </a:r>
            <a:r>
              <a:rPr lang="sr-Cyrl-CS" altLang="sr-Latn-RS"/>
              <a:t>-битни податак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66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Типови операнада</a:t>
            </a:r>
          </a:p>
        </p:txBody>
      </p:sp>
      <p:sp>
        <p:nvSpPr>
          <p:cNvPr id="144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084513" algn="l"/>
              </a:tabLst>
            </a:pPr>
            <a:r>
              <a:rPr lang="sr-Cyrl-CS" altLang="sr-Latn-RS"/>
              <a:t>У случају </a:t>
            </a:r>
            <a:r>
              <a:rPr lang="sr-Latn-CS" altLang="sr-Latn-RS" i="1"/>
              <a:t>RISC</a:t>
            </a:r>
            <a:r>
              <a:rPr lang="sr-Cyrl-CS" altLang="sr-Latn-RS"/>
              <a:t> процесора уобичајено је да се из нотације инструкције препознаје величина операнда, на пример:</a:t>
            </a:r>
          </a:p>
          <a:p>
            <a:pPr marL="1196975" lvl="2" indent="-503238">
              <a:buNone/>
              <a:tabLst>
                <a:tab pos="3084513" algn="l"/>
              </a:tabLst>
            </a:pPr>
            <a:r>
              <a:rPr lang="sr-Latn-CS" altLang="sr-Latn-RS"/>
              <a:t>lb</a:t>
            </a:r>
            <a:r>
              <a:rPr lang="en-US" altLang="sr-Latn-RS"/>
              <a:t>	</a:t>
            </a:r>
            <a:r>
              <a:rPr lang="sr-Latn-CS" altLang="sr-Latn-RS"/>
              <a:t>Rdest, address	</a:t>
            </a:r>
            <a:r>
              <a:rPr lang="en-US" altLang="sr-Latn-RS"/>
              <a:t>; </a:t>
            </a:r>
            <a:r>
              <a:rPr lang="sr-Cyrl-CS" altLang="sr-Latn-RS"/>
              <a:t>преписује 8-битни податак (бајт)</a:t>
            </a:r>
          </a:p>
          <a:p>
            <a:pPr marL="1196975" lvl="2" indent="-503238">
              <a:buNone/>
              <a:tabLst>
                <a:tab pos="3084513" algn="l"/>
              </a:tabLst>
            </a:pPr>
            <a:r>
              <a:rPr lang="sr-Latn-CS" altLang="sr-Latn-RS"/>
              <a:t>l</a:t>
            </a:r>
            <a:r>
              <a:rPr lang="en-US" altLang="sr-Latn-RS"/>
              <a:t>h	</a:t>
            </a:r>
            <a:r>
              <a:rPr lang="sr-Latn-CS" altLang="sr-Latn-RS"/>
              <a:t>Rdest, address	</a:t>
            </a:r>
            <a:r>
              <a:rPr lang="en-US" altLang="sr-Latn-RS"/>
              <a:t>; </a:t>
            </a:r>
            <a:r>
              <a:rPr lang="sr-Cyrl-CS" altLang="sr-Latn-RS"/>
              <a:t>преписује </a:t>
            </a:r>
            <a:r>
              <a:rPr lang="en-US" altLang="sr-Latn-RS"/>
              <a:t>16</a:t>
            </a:r>
            <a:r>
              <a:rPr lang="sr-Cyrl-CS" altLang="sr-Latn-RS"/>
              <a:t>-битни податак (пола речи)</a:t>
            </a:r>
          </a:p>
          <a:p>
            <a:pPr marL="1196975" lvl="2" indent="-503238">
              <a:buNone/>
              <a:tabLst>
                <a:tab pos="3084513" algn="l"/>
              </a:tabLst>
            </a:pPr>
            <a:r>
              <a:rPr lang="sr-Latn-CS" altLang="sr-Latn-RS"/>
              <a:t>l</a:t>
            </a:r>
            <a:r>
              <a:rPr lang="en-US" altLang="sr-Latn-RS"/>
              <a:t>w	</a:t>
            </a:r>
            <a:r>
              <a:rPr lang="sr-Latn-CS" altLang="sr-Latn-RS"/>
              <a:t>Rdest, address	</a:t>
            </a:r>
            <a:r>
              <a:rPr lang="en-US" altLang="sr-Latn-RS"/>
              <a:t>; </a:t>
            </a:r>
            <a:r>
              <a:rPr lang="sr-Cyrl-CS" altLang="sr-Latn-RS"/>
              <a:t>преписује </a:t>
            </a:r>
            <a:r>
              <a:rPr lang="en-US" altLang="sr-Latn-RS"/>
              <a:t>32</a:t>
            </a:r>
            <a:r>
              <a:rPr lang="sr-Cyrl-CS" altLang="sr-Latn-RS"/>
              <a:t>-битни податак (реч)</a:t>
            </a:r>
          </a:p>
          <a:p>
            <a:pPr marL="1196975" lvl="2" indent="-503238">
              <a:buNone/>
              <a:tabLst>
                <a:tab pos="3084513" algn="l"/>
              </a:tabLst>
            </a:pPr>
            <a:r>
              <a:rPr lang="sr-Latn-CS" altLang="sr-Latn-RS"/>
              <a:t>l</a:t>
            </a:r>
            <a:r>
              <a:rPr lang="en-US" altLang="sr-Latn-RS"/>
              <a:t>d	</a:t>
            </a:r>
            <a:r>
              <a:rPr lang="sr-Latn-CS" altLang="sr-Latn-RS"/>
              <a:t>Rdest, address	</a:t>
            </a:r>
            <a:r>
              <a:rPr lang="en-US" altLang="sr-Latn-RS"/>
              <a:t>; </a:t>
            </a:r>
            <a:r>
              <a:rPr lang="sr-Cyrl-CS" altLang="sr-Latn-RS"/>
              <a:t>преписује </a:t>
            </a:r>
            <a:r>
              <a:rPr lang="en-US" altLang="sr-Latn-RS"/>
              <a:t>64</a:t>
            </a:r>
            <a:r>
              <a:rPr lang="sr-Cyrl-CS" altLang="sr-Latn-RS"/>
              <a:t>-битни под. (двострука реч)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67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dirty="0"/>
              <a:t>Начини </a:t>
            </a:r>
            <a:r>
              <a:rPr lang="sr-Cyrl-CS" altLang="sr-Latn-RS" dirty="0" smtClean="0"/>
              <a:t>адресирања</a:t>
            </a:r>
            <a:endParaRPr lang="sr-Cyrl-CS" altLang="sr-Latn-RS" dirty="0"/>
          </a:p>
        </p:txBody>
      </p:sp>
      <p:sp>
        <p:nvSpPr>
          <p:cNvPr id="144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Начини адресирања описују како се одређује операнд инструкције</a:t>
            </a:r>
          </a:p>
          <a:p>
            <a:r>
              <a:rPr lang="sr-Cyrl-CS" altLang="sr-Latn-RS"/>
              <a:t>Операнди могу бити </a:t>
            </a:r>
          </a:p>
          <a:p>
            <a:pPr lvl="1"/>
            <a:r>
              <a:rPr lang="sr-Cyrl-CS" altLang="sr-Latn-RS"/>
              <a:t>константе</a:t>
            </a:r>
          </a:p>
          <a:p>
            <a:pPr lvl="2"/>
            <a:r>
              <a:rPr lang="sr-Cyrl-CS" altLang="sr-Latn-RS"/>
              <a:t>режим непосредног адресирања</a:t>
            </a:r>
          </a:p>
          <a:p>
            <a:pPr lvl="1"/>
            <a:r>
              <a:rPr lang="sr-Cyrl-CS" altLang="sr-Latn-RS"/>
              <a:t>у регистрима</a:t>
            </a:r>
          </a:p>
          <a:p>
            <a:pPr lvl="2"/>
            <a:r>
              <a:rPr lang="sr-Cyrl-CS" altLang="sr-Latn-RS"/>
              <a:t>режим регистарског адресирања</a:t>
            </a:r>
          </a:p>
          <a:p>
            <a:pPr lvl="1"/>
            <a:r>
              <a:rPr lang="sr-Cyrl-CS" altLang="sr-Latn-RS"/>
              <a:t>у меморији</a:t>
            </a:r>
          </a:p>
          <a:p>
            <a:pPr lvl="2"/>
            <a:r>
              <a:rPr lang="sr-Cyrl-CS" altLang="sr-Latn-RS"/>
              <a:t>режим меморијског адресирања</a:t>
            </a:r>
          </a:p>
          <a:p>
            <a:pPr lvl="2"/>
            <a:r>
              <a:rPr lang="sr-Cyrl-CS" altLang="sr-Latn-RS"/>
              <a:t>постоји много различитих начина адресирања података у меморији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68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Начини адресирања (2)</a:t>
            </a:r>
          </a:p>
        </p:txBody>
      </p:sp>
      <p:sp>
        <p:nvSpPr>
          <p:cNvPr id="145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Сви процесори подржавају бар два основна начина адресирања:</a:t>
            </a:r>
          </a:p>
          <a:p>
            <a:pPr lvl="1"/>
            <a:r>
              <a:rPr lang="sr-Cyrl-CS" altLang="sr-Latn-RS" u="sng"/>
              <a:t>Режим непосредног адресирања</a:t>
            </a:r>
          </a:p>
          <a:p>
            <a:pPr lvl="2"/>
            <a:r>
              <a:rPr lang="sr-Cyrl-CS" altLang="sr-Latn-RS"/>
              <a:t>навођење константне вредности операнда</a:t>
            </a:r>
          </a:p>
          <a:p>
            <a:pPr lvl="2"/>
            <a:r>
              <a:rPr lang="sr-Cyrl-CS" altLang="sr-Latn-RS"/>
              <a:t>не постоји приступање меморији</a:t>
            </a:r>
          </a:p>
          <a:p>
            <a:pPr lvl="3"/>
            <a:r>
              <a:rPr lang="sr-Cyrl-CS" altLang="sr-Latn-RS"/>
              <a:t>осим читања инструкције</a:t>
            </a:r>
          </a:p>
          <a:p>
            <a:pPr lvl="2"/>
            <a:r>
              <a:rPr lang="sr-Cyrl-CS" altLang="sr-Latn-RS"/>
              <a:t>назива се и </a:t>
            </a:r>
            <a:r>
              <a:rPr lang="sr-Cyrl-CS" altLang="sr-Latn-RS" i="1"/>
              <a:t>непосредно адресирање</a:t>
            </a:r>
            <a:endParaRPr lang="sr-Cyrl-CS" altLang="sr-Latn-RS"/>
          </a:p>
          <a:p>
            <a:pPr lvl="1"/>
            <a:r>
              <a:rPr lang="sr-Cyrl-CS" altLang="sr-Latn-RS" u="sng"/>
              <a:t>Режим регистарског адресирања</a:t>
            </a:r>
          </a:p>
          <a:p>
            <a:pPr lvl="2"/>
            <a:r>
              <a:rPr lang="sr-Cyrl-CS" altLang="sr-Latn-RS"/>
              <a:t>навођење регистра који садржи вредност операнда</a:t>
            </a:r>
          </a:p>
          <a:p>
            <a:pPr lvl="2"/>
            <a:r>
              <a:rPr lang="sr-Cyrl-CS" altLang="sr-Latn-RS"/>
              <a:t>не постоји приступање меморији</a:t>
            </a:r>
          </a:p>
          <a:p>
            <a:pPr lvl="3"/>
            <a:r>
              <a:rPr lang="sr-Cyrl-CS" altLang="sr-Latn-RS"/>
              <a:t>осим читања инструкције</a:t>
            </a:r>
          </a:p>
          <a:p>
            <a:pPr lvl="2"/>
            <a:r>
              <a:rPr lang="sr-Cyrl-CS" altLang="sr-Latn-RS"/>
              <a:t>назива се и </a:t>
            </a:r>
            <a:r>
              <a:rPr lang="sr-Cyrl-CS" altLang="sr-Latn-RS" i="1"/>
              <a:t>регистарско адресирање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69</a:t>
            </a:fld>
            <a:endParaRPr lang="sr-Latn-R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sr-Latn-RS" i="1"/>
              <a:t>RISC </a:t>
            </a:r>
            <a:r>
              <a:rPr lang="sr-Cyrl-CS" altLang="sr-Latn-RS"/>
              <a:t>процесори</a:t>
            </a:r>
            <a:endParaRPr lang="sr-Latn-CS" altLang="sr-Latn-RS" i="1"/>
          </a:p>
        </p:txBody>
      </p:sp>
      <p:sp>
        <p:nvSpPr>
          <p:cNvPr id="135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Циљеви:</a:t>
            </a:r>
          </a:p>
          <a:p>
            <a:pPr lvl="1"/>
            <a:r>
              <a:rPr lang="sr-Cyrl-CS" altLang="sr-Latn-RS"/>
              <a:t>једноставна архитектура скупа инструкција</a:t>
            </a:r>
          </a:p>
          <a:p>
            <a:pPr lvl="1"/>
            <a:r>
              <a:rPr lang="sr-Cyrl-CS" altLang="sr-Latn-RS"/>
              <a:t>обезбеђивање минималног скупа инструкција и начина адресирања</a:t>
            </a:r>
          </a:p>
          <a:p>
            <a:pPr lvl="1"/>
            <a:r>
              <a:rPr lang="sr-Cyrl-CS" altLang="sr-Latn-RS"/>
              <a:t>повећан број регистара који се могу користити за рачунање</a:t>
            </a:r>
            <a:endParaRPr lang="sr-Latn-CS" altLang="sr-Latn-R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7</a:t>
            </a:fld>
            <a:endParaRPr lang="sr-Latn-R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Начини адресирања (3)</a:t>
            </a:r>
          </a:p>
        </p:txBody>
      </p:sp>
      <p:sp>
        <p:nvSpPr>
          <p:cNvPr id="145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sz="2200"/>
              <a:t>Разлика између </a:t>
            </a:r>
            <a:r>
              <a:rPr lang="sr-Latn-CS" altLang="sr-Latn-RS" sz="2200" i="1"/>
              <a:t>RISC </a:t>
            </a:r>
            <a:r>
              <a:rPr lang="sr-Cyrl-CS" altLang="sr-Latn-RS" sz="2200"/>
              <a:t>и </a:t>
            </a:r>
            <a:r>
              <a:rPr lang="sr-Latn-CS" altLang="sr-Latn-RS" sz="2200" i="1"/>
              <a:t>CISC</a:t>
            </a:r>
            <a:r>
              <a:rPr lang="sr-Cyrl-CS" altLang="sr-Latn-RS" sz="2200"/>
              <a:t> процесора је у подржаним начинима адресирања података у меморији</a:t>
            </a:r>
            <a:endParaRPr lang="en-US" altLang="sr-Latn-RS" sz="2200"/>
          </a:p>
          <a:p>
            <a:pPr lvl="4"/>
            <a:endParaRPr lang="sr-Cyrl-CS" altLang="sr-Latn-RS" sz="1600"/>
          </a:p>
          <a:p>
            <a:pPr lvl="1"/>
            <a:r>
              <a:rPr lang="sr-Latn-CS" altLang="sr-Latn-RS" sz="2100" i="1"/>
              <a:t>RISC </a:t>
            </a:r>
            <a:r>
              <a:rPr lang="sr-Cyrl-CS" altLang="sr-Latn-RS" sz="2100"/>
              <a:t>процесори користе архитектуру </a:t>
            </a:r>
            <a:r>
              <a:rPr lang="sr-Latn-CS" altLang="sr-Latn-RS" sz="2100" i="1"/>
              <a:t>load / store</a:t>
            </a:r>
            <a:r>
              <a:rPr lang="sr-Cyrl-CS" altLang="sr-Latn-RS" sz="2100"/>
              <a:t> </a:t>
            </a:r>
          </a:p>
          <a:p>
            <a:pPr lvl="2"/>
            <a:r>
              <a:rPr lang="sr-Cyrl-CS" altLang="sr-Latn-RS" sz="1800"/>
              <a:t>све инструкције, осим </a:t>
            </a:r>
            <a:r>
              <a:rPr lang="sr-Latn-CS" altLang="sr-Latn-RS" sz="1800" i="1"/>
              <a:t>load</a:t>
            </a:r>
            <a:r>
              <a:rPr lang="sr-Cyrl-CS" altLang="sr-Latn-RS" sz="1800"/>
              <a:t> и </a:t>
            </a:r>
            <a:r>
              <a:rPr lang="sr-Latn-CS" altLang="sr-Latn-RS" sz="1800" i="1"/>
              <a:t>store</a:t>
            </a:r>
            <a:r>
              <a:rPr lang="sr-Cyrl-CS" altLang="sr-Latn-RS" sz="1800"/>
              <a:t>, подржавају само непосредно и регистарско адресирање</a:t>
            </a:r>
          </a:p>
          <a:p>
            <a:pPr lvl="2"/>
            <a:r>
              <a:rPr lang="sr-Cyrl-CS" altLang="sr-Latn-RS" sz="1800"/>
              <a:t>подаци који су у меморији могу се адресирати само у оквиру инструкција </a:t>
            </a:r>
            <a:r>
              <a:rPr lang="sr-Latn-CS" altLang="sr-Latn-RS" sz="1800" i="1"/>
              <a:t>load</a:t>
            </a:r>
            <a:r>
              <a:rPr lang="sr-Cyrl-CS" altLang="sr-Latn-RS" sz="1800"/>
              <a:t> и </a:t>
            </a:r>
            <a:r>
              <a:rPr lang="sr-Latn-CS" altLang="sr-Latn-RS" sz="1800" i="1"/>
              <a:t>store</a:t>
            </a:r>
            <a:endParaRPr lang="sr-Cyrl-CS" altLang="sr-Latn-RS" sz="1800" i="1"/>
          </a:p>
          <a:p>
            <a:pPr lvl="2"/>
            <a:r>
              <a:rPr lang="sr-Cyrl-CS" altLang="sr-Latn-RS" sz="1800"/>
              <a:t>број начина адресирања је обично сасвим скроман</a:t>
            </a:r>
            <a:endParaRPr lang="en-US" altLang="sr-Latn-RS" sz="1800"/>
          </a:p>
          <a:p>
            <a:pPr lvl="4"/>
            <a:endParaRPr lang="sr-Cyrl-CS" altLang="sr-Latn-RS" sz="1600"/>
          </a:p>
          <a:p>
            <a:pPr lvl="1"/>
            <a:r>
              <a:rPr lang="sr-Latn-CS" altLang="sr-Latn-RS" sz="2100" i="1"/>
              <a:t>CISC </a:t>
            </a:r>
            <a:r>
              <a:rPr lang="sr-Cyrl-CS" altLang="sr-Latn-RS" sz="2100"/>
              <a:t>процесори подржавају мноштво начина адресирања</a:t>
            </a:r>
          </a:p>
          <a:p>
            <a:pPr lvl="2"/>
            <a:r>
              <a:rPr lang="sr-Cyrl-CS" altLang="sr-Latn-RS" sz="1800"/>
              <a:t>убичајено је да све инструкције подржавају адресирање података у меморији</a:t>
            </a:r>
          </a:p>
          <a:p>
            <a:pPr lvl="2"/>
            <a:r>
              <a:rPr lang="sr-Cyrl-CS" altLang="sr-Latn-RS" sz="1800"/>
              <a:t>број начина адресирања је обично велики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70</a:t>
            </a:fld>
            <a:endParaRPr lang="sr-Latn-R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Врсте инструкција</a:t>
            </a:r>
          </a:p>
        </p:txBody>
      </p:sp>
      <p:sp>
        <p:nvSpPr>
          <p:cNvPr id="135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Инструкције за премештање података</a:t>
            </a:r>
          </a:p>
          <a:p>
            <a:r>
              <a:rPr lang="sr-Cyrl-CS" altLang="sr-Latn-RS"/>
              <a:t>Аритметичке и логичке инструкције</a:t>
            </a:r>
          </a:p>
          <a:p>
            <a:r>
              <a:rPr lang="sr-Cyrl-CS" altLang="sr-Latn-RS"/>
              <a:t>Инструкције за контролу тока</a:t>
            </a:r>
          </a:p>
          <a:p>
            <a:r>
              <a:rPr lang="sr-Cyrl-CS" altLang="sr-Latn-RS"/>
              <a:t>Улазно / излазне инструкције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71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Инструкције за премештање података</a:t>
            </a:r>
          </a:p>
        </p:txBody>
      </p:sp>
      <p:sp>
        <p:nvSpPr>
          <p:cNvPr id="135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sz="2400"/>
              <a:t>Подржавају их сви процесори</a:t>
            </a:r>
          </a:p>
          <a:p>
            <a:r>
              <a:rPr lang="sr-Cyrl-CS" altLang="sr-Latn-RS" sz="2400"/>
              <a:t>Деле се на инструкције које премештају податке:</a:t>
            </a:r>
          </a:p>
          <a:p>
            <a:pPr lvl="1"/>
            <a:r>
              <a:rPr lang="sr-Cyrl-CS" altLang="sr-Latn-RS" sz="2000"/>
              <a:t>између меморије и регистара</a:t>
            </a:r>
          </a:p>
          <a:p>
            <a:pPr lvl="2"/>
            <a:r>
              <a:rPr lang="sr-Cyrl-CS" altLang="sr-Latn-RS" sz="1800"/>
              <a:t>посебна подврста за рад са стеком</a:t>
            </a:r>
          </a:p>
          <a:p>
            <a:pPr lvl="1"/>
            <a:r>
              <a:rPr lang="sr-Cyrl-CS" altLang="sr-Latn-RS" sz="2000"/>
              <a:t>између регистара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72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Инструкције за премештање података</a:t>
            </a:r>
            <a:r>
              <a:rPr lang="en-US" altLang="sr-Latn-RS" dirty="0"/>
              <a:t> (2)</a:t>
            </a:r>
            <a:endParaRPr lang="sr-Cyrl-CS" altLang="sr-Latn-RS" dirty="0"/>
          </a:p>
        </p:txBody>
      </p:sp>
      <p:sp>
        <p:nvSpPr>
          <p:cNvPr id="135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sz="2400"/>
              <a:t>Код </a:t>
            </a:r>
            <a:r>
              <a:rPr lang="sr-Latn-CS" altLang="sr-Latn-RS" sz="2400" i="1"/>
              <a:t>RISC</a:t>
            </a:r>
            <a:r>
              <a:rPr lang="sr-Cyrl-CS" altLang="sr-Latn-RS" sz="2400"/>
              <a:t> процесора је премештање података између процесора и меморије строго ограничено на инструкције</a:t>
            </a:r>
            <a:r>
              <a:rPr lang="sr-Latn-CS" altLang="sr-Latn-RS" sz="2400"/>
              <a:t>:</a:t>
            </a:r>
            <a:endParaRPr lang="sr-Cyrl-CS" altLang="sr-Latn-RS" sz="2400"/>
          </a:p>
          <a:p>
            <a:pPr lvl="2"/>
            <a:r>
              <a:rPr lang="sr-Latn-CS" altLang="sr-Latn-RS" sz="1800" i="1"/>
              <a:t>load</a:t>
            </a:r>
          </a:p>
          <a:p>
            <a:pPr lvl="2"/>
            <a:r>
              <a:rPr lang="sr-Latn-CS" altLang="sr-Latn-RS" sz="1800" i="1"/>
              <a:t>store</a:t>
            </a:r>
            <a:endParaRPr lang="sr-Cyrl-CS" altLang="sr-Latn-RS" sz="1800"/>
          </a:p>
          <a:p>
            <a:pPr lvl="1"/>
            <a:r>
              <a:rPr lang="sr-Cyrl-CS" altLang="sr-Latn-RS" sz="2000"/>
              <a:t>неки од </a:t>
            </a:r>
            <a:r>
              <a:rPr lang="sr-Latn-CS" altLang="sr-Latn-RS" sz="2000" i="1"/>
              <a:t>RISC</a:t>
            </a:r>
            <a:r>
              <a:rPr lang="sr-Cyrl-CS" altLang="sr-Latn-RS" sz="2000"/>
              <a:t> процесора не омогућавају непосредно премештање података између регистара, већ само у оквиру других инструкција (нпр. сабирање), на пример:</a:t>
            </a:r>
          </a:p>
          <a:p>
            <a:pPr lvl="2"/>
            <a:r>
              <a:rPr lang="sr-Latn-CS" altLang="sr-Latn-RS" sz="1800" i="1"/>
              <a:t>add Rdest, Rsource, 0	</a:t>
            </a:r>
            <a:r>
              <a:rPr lang="en-US" altLang="sr-Latn-RS" sz="1800" i="1"/>
              <a:t>/* Rdest = Rsource + 0 */</a:t>
            </a:r>
            <a:endParaRPr lang="sr-Cyrl-CS" altLang="sr-Latn-RS" sz="1800" i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73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Инструкције за премештање података (3)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sz="2400"/>
              <a:t>Код </a:t>
            </a:r>
            <a:r>
              <a:rPr lang="sr-Latn-CS" altLang="sr-Latn-RS" sz="2400" i="1"/>
              <a:t>CISC </a:t>
            </a:r>
            <a:r>
              <a:rPr lang="sr-Cyrl-CS" altLang="sr-Latn-RS" sz="2400"/>
              <a:t>процесора се уместо две обично имплементира само једна инструкција за премештање података која равноправно третира регистре и меморију</a:t>
            </a:r>
          </a:p>
          <a:p>
            <a:pPr lvl="1"/>
            <a:r>
              <a:rPr lang="sr-Cyrl-CS" altLang="sr-Latn-RS" sz="2000"/>
              <a:t>на пример, код </a:t>
            </a:r>
            <a:r>
              <a:rPr lang="sr-Latn-CS" altLang="sr-Latn-RS" sz="2000" i="1"/>
              <a:t>Intel x86</a:t>
            </a:r>
            <a:r>
              <a:rPr lang="sr-Cyrl-CS" altLang="sr-Latn-RS" sz="2000"/>
              <a:t>:</a:t>
            </a:r>
          </a:p>
          <a:p>
            <a:pPr lvl="2"/>
            <a:r>
              <a:rPr lang="en-US" altLang="sr-Latn-RS" sz="1800" b="1" i="1"/>
              <a:t>mov dest, src</a:t>
            </a:r>
          </a:p>
          <a:p>
            <a:pPr lvl="2"/>
            <a:r>
              <a:rPr lang="sr-Cyrl-CS" altLang="sr-Latn-RS" sz="1700"/>
              <a:t>највише један од аргумената може бити у меморији</a:t>
            </a:r>
            <a:endParaRPr lang="en-US" altLang="sr-Latn-RS" sz="1700"/>
          </a:p>
          <a:p>
            <a:pPr lvl="2"/>
            <a:r>
              <a:rPr lang="en-US" altLang="sr-Latn-RS" sz="1700"/>
              <a:t>MOV CX,20</a:t>
            </a:r>
          </a:p>
          <a:p>
            <a:pPr lvl="2"/>
            <a:r>
              <a:rPr lang="en-US" altLang="sr-Latn-RS" sz="1700"/>
              <a:t>MOV CX, [BX]</a:t>
            </a:r>
          </a:p>
          <a:p>
            <a:pPr lvl="2"/>
            <a:r>
              <a:rPr lang="en-US" altLang="sr-Latn-RS" sz="1700"/>
              <a:t>MOV CX, [50000]</a:t>
            </a:r>
            <a:endParaRPr lang="sr-Cyrl-CS" altLang="sr-Latn-RS" sz="1800" i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74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Аритметичке инструкције</a:t>
            </a:r>
          </a:p>
        </p:txBody>
      </p:sp>
      <p:sp>
        <p:nvSpPr>
          <p:cNvPr id="135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r-Cyrl-CS" altLang="sr-Latn-RS" sz="2200"/>
              <a:t>Аритметичке инструкције обухватају како целобројне тако и операције у покретном зарезу</a:t>
            </a:r>
          </a:p>
          <a:p>
            <a:pPr lvl="4">
              <a:lnSpc>
                <a:spcPct val="90000"/>
              </a:lnSpc>
            </a:pPr>
            <a:endParaRPr lang="sr-Cyrl-CS" altLang="sr-Latn-RS" sz="1600"/>
          </a:p>
          <a:p>
            <a:pPr>
              <a:lnSpc>
                <a:spcPct val="90000"/>
              </a:lnSpc>
            </a:pPr>
            <a:r>
              <a:rPr lang="sr-Cyrl-CS" altLang="sr-Latn-RS" sz="2200"/>
              <a:t>Већина процесора подржава бар 4 основне аритметичке операције</a:t>
            </a:r>
          </a:p>
          <a:p>
            <a:pPr lvl="1">
              <a:lnSpc>
                <a:spcPct val="90000"/>
              </a:lnSpc>
            </a:pPr>
            <a:r>
              <a:rPr lang="sr-Cyrl-CS" altLang="sr-Latn-RS" sz="2000"/>
              <a:t>сабирање и одузимање захтевају по једну инструкцију</a:t>
            </a:r>
          </a:p>
          <a:p>
            <a:pPr lvl="1">
              <a:lnSpc>
                <a:spcPct val="90000"/>
              </a:lnSpc>
            </a:pPr>
            <a:r>
              <a:rPr lang="sr-Cyrl-CS" altLang="sr-Latn-RS" sz="2000"/>
              <a:t>множење и дељење захтевају посебне операције за означене и неозначене аргументе</a:t>
            </a:r>
          </a:p>
          <a:p>
            <a:pPr lvl="1">
              <a:lnSpc>
                <a:spcPct val="90000"/>
              </a:lnSpc>
            </a:pPr>
            <a:r>
              <a:rPr lang="sr-Cyrl-CS" altLang="sr-Latn-RS" sz="2000"/>
              <a:t>неки процесори не подржавају дељење у потпуности</a:t>
            </a:r>
          </a:p>
          <a:p>
            <a:pPr lvl="2">
              <a:lnSpc>
                <a:spcPct val="90000"/>
              </a:lnSpc>
            </a:pPr>
            <a:r>
              <a:rPr lang="sr-Cyrl-CS" altLang="sr-Latn-RS" sz="1800"/>
              <a:t>потпуна подршка је рачунање количника и остатка</a:t>
            </a:r>
          </a:p>
          <a:p>
            <a:pPr lvl="2">
              <a:lnSpc>
                <a:spcPct val="90000"/>
              </a:lnSpc>
            </a:pPr>
            <a:r>
              <a:rPr lang="sr-Latn-CS" altLang="sr-Latn-RS" sz="1800" i="1"/>
              <a:t>Intel x86, MIPS</a:t>
            </a:r>
            <a:r>
              <a:rPr lang="sr-Cyrl-CS" altLang="sr-Latn-RS" sz="1800"/>
              <a:t> пружају пуну подршку</a:t>
            </a:r>
          </a:p>
          <a:p>
            <a:pPr lvl="2">
              <a:lnSpc>
                <a:spcPct val="90000"/>
              </a:lnSpc>
            </a:pPr>
            <a:r>
              <a:rPr lang="sr-Latn-CS" altLang="sr-Latn-RS" sz="1800" i="1"/>
              <a:t>PowerPC, Sparc</a:t>
            </a:r>
            <a:r>
              <a:rPr lang="sr-Cyrl-CS" altLang="sr-Latn-RS" sz="1800"/>
              <a:t> рачунају само количник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75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Логичке инструкције</a:t>
            </a:r>
          </a:p>
        </p:txBody>
      </p:sp>
      <p:sp>
        <p:nvSpPr>
          <p:cNvPr id="135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Логичке операције подразумевају скуп операција на нивоу битова</a:t>
            </a:r>
          </a:p>
          <a:p>
            <a:pPr lvl="1"/>
            <a:r>
              <a:rPr lang="sr-Cyrl-CS" altLang="sr-Latn-RS" sz="2500"/>
              <a:t>практично сви процесори подржавају </a:t>
            </a:r>
            <a:r>
              <a:rPr lang="sr-Latn-CS" altLang="sr-Latn-RS" sz="2500" i="1"/>
              <a:t>and </a:t>
            </a:r>
            <a:r>
              <a:rPr lang="sr-Cyrl-CS" altLang="sr-Latn-RS" sz="2500"/>
              <a:t>и </a:t>
            </a:r>
            <a:r>
              <a:rPr lang="en-US" altLang="sr-Latn-RS" sz="2500" i="1"/>
              <a:t>or</a:t>
            </a:r>
            <a:endParaRPr lang="sr-Latn-CS" altLang="sr-Latn-RS" sz="2500"/>
          </a:p>
          <a:p>
            <a:pPr lvl="1"/>
            <a:r>
              <a:rPr lang="sr-Cyrl-CS" altLang="sr-Latn-RS" sz="2500"/>
              <a:t>већина процесора подржава </a:t>
            </a:r>
            <a:r>
              <a:rPr lang="en-US" altLang="sr-Latn-RS" sz="2500" i="1"/>
              <a:t>not</a:t>
            </a:r>
            <a:r>
              <a:rPr lang="sr-Latn-CS" altLang="sr-Latn-RS" sz="2500" i="1"/>
              <a:t> </a:t>
            </a:r>
            <a:r>
              <a:rPr lang="sr-Cyrl-CS" altLang="sr-Latn-RS" sz="2500"/>
              <a:t>и </a:t>
            </a:r>
            <a:r>
              <a:rPr lang="en-US" altLang="sr-Latn-RS" sz="2500" i="1"/>
              <a:t>xor</a:t>
            </a:r>
            <a:endParaRPr lang="sr-Cyrl-CS" altLang="sr-Latn-RS" sz="25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76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Контролни битови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r-Cyrl-CS" altLang="sr-Latn-RS" sz="2200" dirty="0"/>
              <a:t>Скоро све аритметичке и логичке инструкције постављају контролне битове процесора при свом извршавању</a:t>
            </a:r>
            <a:endParaRPr lang="sr-Latn-CS" altLang="sr-Latn-RS" sz="2200" dirty="0"/>
          </a:p>
          <a:p>
            <a:pPr lvl="1">
              <a:lnSpc>
                <a:spcPct val="90000"/>
              </a:lnSpc>
            </a:pPr>
            <a:r>
              <a:rPr lang="sr-Cyrl-CS" altLang="sr-Latn-RS" sz="2100" dirty="0"/>
              <a:t>називају се и </a:t>
            </a:r>
            <a:r>
              <a:rPr lang="sr-Cyrl-CS" altLang="sr-Latn-RS" sz="2100" i="1" dirty="0"/>
              <a:t>заставице</a:t>
            </a:r>
            <a:r>
              <a:rPr lang="sr-Cyrl-CS" altLang="sr-Latn-RS" sz="2100" dirty="0"/>
              <a:t> или </a:t>
            </a:r>
            <a:r>
              <a:rPr lang="sr-Cyrl-CS" altLang="sr-Latn-RS" sz="2100" i="1" dirty="0"/>
              <a:t>условни кодови</a:t>
            </a:r>
            <a:endParaRPr lang="sr-Cyrl-CS" altLang="sr-Latn-RS" sz="2100" dirty="0"/>
          </a:p>
          <a:p>
            <a:pPr lvl="4">
              <a:lnSpc>
                <a:spcPct val="90000"/>
              </a:lnSpc>
            </a:pPr>
            <a:endParaRPr lang="sr-Cyrl-CS" altLang="sr-Latn-RS" sz="1600" dirty="0"/>
          </a:p>
          <a:p>
            <a:pPr>
              <a:lnSpc>
                <a:spcPct val="90000"/>
              </a:lnSpc>
            </a:pPr>
            <a:r>
              <a:rPr lang="sr-Cyrl-CS" altLang="sr-Latn-RS" sz="2200" dirty="0"/>
              <a:t>Уобичајени контролни битови су:</a:t>
            </a:r>
          </a:p>
          <a:p>
            <a:pPr lvl="1">
              <a:lnSpc>
                <a:spcPct val="90000"/>
              </a:lnSpc>
            </a:pPr>
            <a:r>
              <a:rPr lang="en-US" altLang="sr-Latn-RS" sz="2100" i="1" dirty="0"/>
              <a:t>S – </a:t>
            </a:r>
            <a:r>
              <a:rPr lang="sr-Cyrl-CS" altLang="sr-Latn-RS" sz="2100" dirty="0"/>
              <a:t>бит знака (0=позитиван, 1=негативан)</a:t>
            </a:r>
            <a:endParaRPr lang="en-US" altLang="sr-Latn-RS" sz="2100" i="1" dirty="0"/>
          </a:p>
          <a:p>
            <a:pPr lvl="1">
              <a:lnSpc>
                <a:spcPct val="90000"/>
              </a:lnSpc>
            </a:pPr>
            <a:r>
              <a:rPr lang="en-US" altLang="sr-Latn-RS" sz="2100" i="1" dirty="0"/>
              <a:t>Z – </a:t>
            </a:r>
            <a:r>
              <a:rPr lang="sr-Cyrl-CS" altLang="sr-Latn-RS" sz="2100" dirty="0"/>
              <a:t>бит нуле (0=резултат није нула, 1=резултат је нула)</a:t>
            </a:r>
            <a:endParaRPr lang="en-US" altLang="sr-Latn-RS" sz="2100" i="1" dirty="0"/>
          </a:p>
          <a:p>
            <a:pPr lvl="1">
              <a:lnSpc>
                <a:spcPct val="90000"/>
              </a:lnSpc>
            </a:pPr>
            <a:r>
              <a:rPr lang="en-US" altLang="sr-Latn-RS" sz="2100" i="1" dirty="0"/>
              <a:t>O – </a:t>
            </a:r>
            <a:r>
              <a:rPr lang="sr-Cyrl-CS" altLang="sr-Latn-RS" sz="2100" dirty="0"/>
              <a:t>бит прекорачења (0=нема пр., 1=прекорачење)</a:t>
            </a:r>
            <a:endParaRPr lang="en-US" altLang="sr-Latn-RS" sz="2100" i="1" dirty="0"/>
          </a:p>
          <a:p>
            <a:pPr lvl="1">
              <a:lnSpc>
                <a:spcPct val="90000"/>
              </a:lnSpc>
            </a:pPr>
            <a:r>
              <a:rPr lang="en-US" altLang="sr-Latn-RS" sz="2100" i="1" dirty="0"/>
              <a:t>C – </a:t>
            </a:r>
            <a:r>
              <a:rPr lang="sr-Cyrl-CS" altLang="sr-Latn-RS" sz="2100" dirty="0"/>
              <a:t>бит преноса (0=нема преноса, 1=има преноса)</a:t>
            </a:r>
          </a:p>
          <a:p>
            <a:pPr lvl="4">
              <a:lnSpc>
                <a:spcPct val="90000"/>
              </a:lnSpc>
            </a:pPr>
            <a:endParaRPr lang="sr-Cyrl-CS" altLang="sr-Latn-RS" sz="1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77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Контролни битови (2)</a:t>
            </a:r>
          </a:p>
        </p:txBody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Контролни битови се употребљавају</a:t>
            </a:r>
          </a:p>
          <a:p>
            <a:pPr lvl="1"/>
            <a:r>
              <a:rPr lang="sr-Cyrl-CS" altLang="sr-Latn-RS" sz="2100" dirty="0"/>
              <a:t>као улазни подаци за неке операције </a:t>
            </a:r>
            <a:r>
              <a:rPr lang="sr-Cyrl-CS" altLang="sr-Latn-RS" sz="2100" dirty="0" smtClean="0"/>
              <a:t/>
            </a:r>
            <a:br>
              <a:rPr lang="sr-Cyrl-CS" altLang="sr-Latn-RS" sz="2100" dirty="0" smtClean="0"/>
            </a:br>
            <a:r>
              <a:rPr lang="sr-Cyrl-CS" altLang="sr-Latn-RS" sz="2100" dirty="0" smtClean="0"/>
              <a:t>(</a:t>
            </a:r>
            <a:r>
              <a:rPr lang="sr-Cyrl-CS" altLang="sr-Latn-RS" sz="2100" dirty="0"/>
              <a:t>нпр. сабирање са преносом, померање са преносом и сл.)</a:t>
            </a:r>
          </a:p>
          <a:p>
            <a:pPr lvl="1"/>
            <a:r>
              <a:rPr lang="sr-Cyrl-CS" altLang="sr-Latn-RS" sz="2100" dirty="0"/>
              <a:t>у инструкцијама </a:t>
            </a:r>
            <a:r>
              <a:rPr lang="sr-Cyrl-CS" altLang="sr-Latn-RS" sz="2100" dirty="0" smtClean="0"/>
              <a:t>гранања</a:t>
            </a:r>
            <a:endParaRPr lang="sr-Cyrl-CS" altLang="sr-Latn-RS" dirty="0" smtClean="0"/>
          </a:p>
          <a:p>
            <a:r>
              <a:rPr lang="sr-Cyrl-CS" altLang="sr-Latn-RS" dirty="0" smtClean="0"/>
              <a:t>пример за </a:t>
            </a:r>
            <a:r>
              <a:rPr lang="sr-Latn-CS" altLang="sr-Latn-RS" i="1" dirty="0" smtClean="0"/>
              <a:t>Intel x86</a:t>
            </a:r>
            <a:r>
              <a:rPr lang="sr-Cyrl-CS" altLang="sr-Latn-RS" dirty="0" smtClean="0"/>
              <a:t>: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altLang="sr-Latn-RS" i="1" dirty="0" err="1" smtClean="0"/>
              <a:t>cmp</a:t>
            </a:r>
            <a:r>
              <a:rPr lang="en-US" altLang="sr-Latn-RS" i="1" dirty="0" smtClean="0"/>
              <a:t> count, 25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altLang="sr-Latn-RS" i="1" dirty="0" smtClean="0"/>
              <a:t>je target</a:t>
            </a:r>
            <a:endParaRPr lang="sr-Cyrl-CS" altLang="sr-Latn-R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78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Инструкције за контролу тока</a:t>
            </a:r>
          </a:p>
        </p:txBody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 dirty="0"/>
              <a:t>Инструкције за контролу тока програма су </a:t>
            </a:r>
          </a:p>
          <a:p>
            <a:pPr lvl="1"/>
            <a:r>
              <a:rPr lang="sr-Cyrl-CS" altLang="sr-Latn-RS" dirty="0"/>
              <a:t>инструкције гранања</a:t>
            </a:r>
          </a:p>
          <a:p>
            <a:pPr lvl="1"/>
            <a:r>
              <a:rPr lang="sr-Cyrl-CS" altLang="sr-Latn-RS" dirty="0"/>
              <a:t>инструкције за позивање процедура </a:t>
            </a:r>
          </a:p>
          <a:p>
            <a:pPr lvl="2"/>
            <a:r>
              <a:rPr lang="sr-Cyrl-CS" altLang="sr-Latn-RS" dirty="0"/>
              <a:t>овде спадају и инструкције за враћање из </a:t>
            </a:r>
            <a:r>
              <a:rPr lang="sr-Cyrl-CS" altLang="sr-Latn-RS" dirty="0" smtClean="0"/>
              <a:t>процедура</a:t>
            </a:r>
          </a:p>
          <a:p>
            <a:pPr lvl="4"/>
            <a:endParaRPr lang="en-US" altLang="sr-Latn-RS" dirty="0" smtClean="0"/>
          </a:p>
          <a:p>
            <a:r>
              <a:rPr lang="sr-Cyrl-CS" altLang="sr-Latn-RS" u="sng" dirty="0" smtClean="0"/>
              <a:t>Размотрено раније...</a:t>
            </a:r>
            <a:endParaRPr lang="sr-Cyrl-CS" altLang="sr-Latn-RS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79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sr-Latn-RS" i="1"/>
              <a:t>RISC </a:t>
            </a:r>
            <a:r>
              <a:rPr lang="sr-Cyrl-CS" altLang="sr-Latn-RS"/>
              <a:t>процесори</a:t>
            </a:r>
            <a:endParaRPr lang="sr-Latn-CS" altLang="sr-Latn-RS" i="1"/>
          </a:p>
        </p:txBody>
      </p:sp>
      <p:sp>
        <p:nvSpPr>
          <p:cNvPr id="135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Последице:</a:t>
            </a:r>
          </a:p>
          <a:p>
            <a:pPr lvl="1"/>
            <a:r>
              <a:rPr lang="sr-Cyrl-CS" altLang="sr-Latn-RS"/>
              <a:t>сталнији скуп инструкција</a:t>
            </a:r>
          </a:p>
          <a:p>
            <a:pPr lvl="1"/>
            <a:r>
              <a:rPr lang="sr-Cyrl-CS" altLang="sr-Latn-RS"/>
              <a:t>једноставно декодирање инструкција</a:t>
            </a:r>
          </a:p>
          <a:p>
            <a:pPr lvl="1"/>
            <a:r>
              <a:rPr lang="sr-Cyrl-CS" altLang="sr-Latn-RS"/>
              <a:t>скраћивање трајања извршавања операција</a:t>
            </a:r>
          </a:p>
          <a:p>
            <a:pPr lvl="2"/>
            <a:r>
              <a:rPr lang="sr-Cyrl-CS" altLang="sr-Latn-RS"/>
              <a:t>већина операција у једном или два циклуса</a:t>
            </a:r>
          </a:p>
          <a:p>
            <a:pPr lvl="1"/>
            <a:r>
              <a:rPr lang="sr-Cyrl-CS" altLang="sr-Latn-RS"/>
              <a:t>једноставнија имплементација процесора</a:t>
            </a:r>
            <a:endParaRPr lang="sr-Latn-CS" altLang="sr-Latn-R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8</a:t>
            </a:fld>
            <a:endParaRPr lang="sr-Latn-R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Улазно / излазне инструкције</a:t>
            </a:r>
          </a:p>
        </p:txBody>
      </p:sp>
      <p:sp>
        <p:nvSpPr>
          <p:cNvPr id="135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Улазно / излазне инструкције се значајно разликују између процесора</a:t>
            </a:r>
          </a:p>
          <a:p>
            <a:r>
              <a:rPr lang="sr-Cyrl-CS" altLang="sr-Latn-RS"/>
              <a:t>Оне постоје само код процесора који подржавају изоловано пресликавање улаза и излаза</a:t>
            </a:r>
          </a:p>
          <a:p>
            <a:pPr lvl="1"/>
            <a:r>
              <a:rPr lang="sr-Cyrl-CS" altLang="sr-Latn-RS"/>
              <a:t>ако процесор подржава само меморијско пресликавање У/И, онда нема ове инструкције </a:t>
            </a:r>
          </a:p>
          <a:p>
            <a:r>
              <a:rPr lang="sr-Cyrl-CS" altLang="sr-Latn-RS"/>
              <a:t>Уобичајене су две инструкције:</a:t>
            </a:r>
          </a:p>
          <a:p>
            <a:pPr lvl="1"/>
            <a:r>
              <a:rPr lang="en-US" altLang="sr-Latn-RS" b="1" i="1"/>
              <a:t>in Reg, io_port</a:t>
            </a:r>
          </a:p>
          <a:p>
            <a:pPr lvl="1"/>
            <a:r>
              <a:rPr lang="en-US" altLang="sr-Latn-RS" b="1" i="1"/>
              <a:t>out io_port, Reg</a:t>
            </a:r>
          </a:p>
          <a:p>
            <a:r>
              <a:rPr lang="sr-Cyrl-CS" altLang="sr-Latn-RS"/>
              <a:t>Величина инструкције зависи од подржане дужине адресе порта</a:t>
            </a:r>
            <a:endParaRPr lang="en-US" altLang="sr-Latn-R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80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Формат инструкција</a:t>
            </a:r>
          </a:p>
        </p:txBody>
      </p:sp>
      <p:sp>
        <p:nvSpPr>
          <p:cNvPr id="136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Формат инструкције подразумева начин кодирања (тј. бинарног записивања) инструкције</a:t>
            </a:r>
          </a:p>
          <a:p>
            <a:pPr lvl="4"/>
            <a:endParaRPr lang="sr-Cyrl-CS" altLang="sr-Latn-RS"/>
          </a:p>
          <a:p>
            <a:r>
              <a:rPr lang="sr-Cyrl-CS" altLang="sr-Latn-RS"/>
              <a:t>Два основна типа формата инструкција су:</a:t>
            </a:r>
          </a:p>
          <a:p>
            <a:pPr lvl="1"/>
            <a:r>
              <a:rPr lang="sr-Cyrl-CS" altLang="sr-Latn-RS"/>
              <a:t>формат фиксне дужине инструкција</a:t>
            </a:r>
          </a:p>
          <a:p>
            <a:pPr lvl="2"/>
            <a:r>
              <a:rPr lang="sr-Cyrl-CS" altLang="sr-Latn-RS"/>
              <a:t>уобичајен за </a:t>
            </a:r>
            <a:r>
              <a:rPr lang="sr-Latn-CS" altLang="sr-Latn-RS" i="1"/>
              <a:t>RISC</a:t>
            </a:r>
            <a:r>
              <a:rPr lang="sr-Cyrl-CS" altLang="sr-Latn-RS"/>
              <a:t> процесоре</a:t>
            </a:r>
          </a:p>
          <a:p>
            <a:pPr lvl="2"/>
            <a:r>
              <a:rPr lang="sr-Latn-CS" altLang="sr-Latn-RS" i="1"/>
              <a:t>MIPS, PowerPC, Sparc</a:t>
            </a:r>
            <a:r>
              <a:rPr lang="sr-Cyrl-CS" altLang="sr-Latn-RS"/>
              <a:t> имају иснтрукције дужине 32 бита</a:t>
            </a:r>
            <a:endParaRPr lang="sr-Cyrl-CS" altLang="sr-Latn-RS" i="1"/>
          </a:p>
          <a:p>
            <a:pPr lvl="1"/>
            <a:r>
              <a:rPr lang="sr-Cyrl-CS" altLang="sr-Latn-RS"/>
              <a:t>формат променљиве дужине инструкција</a:t>
            </a:r>
          </a:p>
          <a:p>
            <a:pPr lvl="2"/>
            <a:r>
              <a:rPr lang="sr-Cyrl-CS" altLang="sr-Latn-RS"/>
              <a:t>уобичајен за </a:t>
            </a:r>
            <a:r>
              <a:rPr lang="sr-Latn-CS" altLang="sr-Latn-RS" i="1"/>
              <a:t>CISC</a:t>
            </a:r>
            <a:r>
              <a:rPr lang="sr-Cyrl-CS" altLang="sr-Latn-RS"/>
              <a:t> процесоре</a:t>
            </a:r>
            <a:endParaRPr lang="en-US" altLang="sr-Latn-RS"/>
          </a:p>
          <a:p>
            <a:pPr lvl="2"/>
            <a:r>
              <a:rPr lang="sr-Cyrl-CS" altLang="sr-Latn-RS"/>
              <a:t>нпр. </a:t>
            </a:r>
            <a:r>
              <a:rPr lang="sr-Latn-CS" altLang="sr-Latn-RS" i="1"/>
              <a:t>Intel x86</a:t>
            </a:r>
            <a:endParaRPr lang="sr-Cyrl-CS" altLang="sr-Latn-RS" i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81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Врста аргумената и формат </a:t>
            </a:r>
            <a:r>
              <a:rPr lang="sr-Cyrl-CS" altLang="sr-Latn-RS" dirty="0" smtClean="0"/>
              <a:t>инструкција</a:t>
            </a:r>
            <a:endParaRPr lang="sr-Cyrl-CS" altLang="sr-Latn-RS" dirty="0"/>
          </a:p>
        </p:txBody>
      </p:sp>
      <p:pic>
        <p:nvPicPr>
          <p:cNvPr id="13619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95614" y="2636839"/>
            <a:ext cx="6657975" cy="2651125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82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Фиксан формат инструкција</a:t>
            </a:r>
          </a:p>
        </p:txBody>
      </p:sp>
      <p:pic>
        <p:nvPicPr>
          <p:cNvPr id="13629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2239" y="1447800"/>
            <a:ext cx="7323137" cy="5029200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83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Процесор</a:t>
            </a:r>
            <a:endParaRPr lang="sr-Latn-R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Имплементација инструкција</a:t>
            </a:r>
            <a:endParaRPr lang="sr-Latn-R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84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5797596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Извршавање инструкција</a:t>
            </a:r>
          </a:p>
        </p:txBody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Да би процесор могао да изврши инструкцију потребно је да:</a:t>
            </a:r>
          </a:p>
          <a:p>
            <a:pPr lvl="1"/>
            <a:r>
              <a:rPr lang="sr-Cyrl-CS" altLang="sr-Latn-RS"/>
              <a:t>адресира и прочита инструкцију из меморије</a:t>
            </a:r>
          </a:p>
          <a:p>
            <a:pPr lvl="1"/>
            <a:r>
              <a:rPr lang="sr-Cyrl-CS" altLang="sr-Latn-RS"/>
              <a:t>декодира инструкцију</a:t>
            </a:r>
          </a:p>
          <a:p>
            <a:pPr lvl="1"/>
            <a:r>
              <a:rPr lang="sr-Cyrl-CS" altLang="sr-Latn-RS"/>
              <a:t>адресира и прочита потребне аргументе</a:t>
            </a:r>
          </a:p>
          <a:p>
            <a:pPr lvl="1"/>
            <a:r>
              <a:rPr lang="sr-Cyrl-CS" altLang="sr-Latn-RS"/>
              <a:t>изврши одговарајућу операцију</a:t>
            </a:r>
          </a:p>
          <a:p>
            <a:pPr lvl="1"/>
            <a:r>
              <a:rPr lang="sr-Cyrl-CS" altLang="sr-Latn-RS"/>
              <a:t>адресира и запише израчунат резултат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85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Уопштени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пут </a:t>
            </a:r>
            <a:r>
              <a:rPr lang="sr-Cyrl-CS" altLang="sr-Latn-RS" dirty="0"/>
              <a:t>података</a:t>
            </a:r>
          </a:p>
        </p:txBody>
      </p:sp>
      <p:pic>
        <p:nvPicPr>
          <p:cNvPr id="13660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83" y="156021"/>
            <a:ext cx="5704114" cy="6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86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Конкретнији пример</a:t>
            </a:r>
          </a:p>
        </p:txBody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Претпоставимо да процесор има:</a:t>
            </a:r>
          </a:p>
          <a:p>
            <a:pPr lvl="1"/>
            <a:r>
              <a:rPr lang="sr-Cyrl-CS" altLang="sr-Latn-RS"/>
              <a:t>јединствену магистралу (А) ширине 32 бита кроз коју пролазе све адресе и подаци у оквиру процесора</a:t>
            </a:r>
          </a:p>
          <a:p>
            <a:pPr lvl="1"/>
            <a:r>
              <a:rPr lang="sr-Cyrl-CS" altLang="sr-Latn-RS"/>
              <a:t>32 регистра опште намене (</a:t>
            </a:r>
            <a:r>
              <a:rPr lang="sr-Latn-CS" altLang="sr-Latn-RS"/>
              <a:t>G1-G32</a:t>
            </a:r>
            <a:r>
              <a:rPr lang="sr-Cyrl-CS" altLang="sr-Latn-RS"/>
              <a:t>)</a:t>
            </a:r>
          </a:p>
          <a:p>
            <a:pPr lvl="1"/>
            <a:r>
              <a:rPr lang="sr-Cyrl-CS" altLang="sr-Latn-RS"/>
              <a:t>могућност обраде само 32-битних података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87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Конкретнији пример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пута </a:t>
            </a:r>
            <a:r>
              <a:rPr lang="sr-Cyrl-CS" altLang="sr-Latn-RS" dirty="0"/>
              <a:t>података</a:t>
            </a:r>
          </a:p>
        </p:txBody>
      </p:sp>
      <p:pic>
        <p:nvPicPr>
          <p:cNvPr id="13680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510" y="-1"/>
            <a:ext cx="4320346" cy="658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88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Додатни регистри</a:t>
            </a:r>
          </a:p>
        </p:txBody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Због тога што постоји јединствена интерна магистрала А, потребни су помоћни регистри:</a:t>
            </a:r>
          </a:p>
          <a:p>
            <a:pPr lvl="1"/>
            <a:r>
              <a:rPr lang="sr-Cyrl-CS" altLang="sr-Latn-RS"/>
              <a:t>регистар </a:t>
            </a:r>
            <a:r>
              <a:rPr lang="sr-Cyrl-CS" altLang="sr-Latn-RS" i="1"/>
              <a:t>А</a:t>
            </a:r>
            <a:r>
              <a:rPr lang="sr-Cyrl-CS" altLang="sr-Latn-RS"/>
              <a:t> чува вредност првог операнда док се други адресира</a:t>
            </a:r>
          </a:p>
          <a:p>
            <a:pPr lvl="2"/>
            <a:r>
              <a:rPr lang="sr-Cyrl-CS" altLang="sr-Latn-RS"/>
              <a:t>увек је доступан за читање</a:t>
            </a:r>
          </a:p>
          <a:p>
            <a:pPr lvl="1"/>
            <a:r>
              <a:rPr lang="sr-Cyrl-CS" altLang="sr-Latn-RS"/>
              <a:t>регистар </a:t>
            </a:r>
            <a:r>
              <a:rPr lang="sr-Latn-CS" altLang="sr-Latn-RS" i="1"/>
              <a:t>C</a:t>
            </a:r>
            <a:r>
              <a:rPr lang="sr-Latn-CS" altLang="sr-Latn-RS"/>
              <a:t> </a:t>
            </a:r>
            <a:r>
              <a:rPr lang="sr-Cyrl-CS" altLang="sr-Latn-RS"/>
              <a:t>чува резултат док се не пренесе даље</a:t>
            </a:r>
          </a:p>
          <a:p>
            <a:pPr lvl="2"/>
            <a:r>
              <a:rPr lang="sr-Cyrl-CS" altLang="sr-Latn-RS"/>
              <a:t>увек је доступан претходни резултат за писање</a:t>
            </a:r>
          </a:p>
          <a:p>
            <a:r>
              <a:rPr lang="sr-Cyrl-CS" altLang="sr-Latn-RS"/>
              <a:t>Имплементирају се помоћу </a:t>
            </a:r>
            <a:r>
              <a:rPr lang="sr-Latn-CS" altLang="sr-Latn-RS" i="1"/>
              <a:t>D</a:t>
            </a:r>
            <a:r>
              <a:rPr lang="sr-Cyrl-CS" altLang="sr-Latn-RS"/>
              <a:t> флип-флопова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89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sr-Latn-RS" i="1"/>
              <a:t>RISC </a:t>
            </a:r>
            <a:r>
              <a:rPr lang="sr-Cyrl-CS" altLang="sr-Latn-RS"/>
              <a:t>процесори</a:t>
            </a:r>
            <a:endParaRPr lang="sr-Latn-CS" altLang="sr-Latn-RS" i="1"/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Основни принципи дизајна:</a:t>
            </a:r>
          </a:p>
          <a:p>
            <a:pPr lvl="1"/>
            <a:r>
              <a:rPr lang="sr-Cyrl-CS" altLang="sr-Latn-RS"/>
              <a:t>једноставне операције</a:t>
            </a:r>
          </a:p>
          <a:p>
            <a:pPr lvl="1"/>
            <a:r>
              <a:rPr lang="sr-Cyrl-CS" altLang="sr-Latn-RS"/>
              <a:t>операције регистар-у-регистар</a:t>
            </a:r>
          </a:p>
          <a:p>
            <a:pPr lvl="1"/>
            <a:r>
              <a:rPr lang="sr-Cyrl-CS" altLang="sr-Latn-RS"/>
              <a:t>једноставни начини адресирања</a:t>
            </a:r>
          </a:p>
          <a:p>
            <a:pPr lvl="2"/>
            <a:r>
              <a:rPr lang="sr-Cyrl-CS" altLang="sr-Latn-RS"/>
              <a:t>углавном се користи регистарско адресирање</a:t>
            </a:r>
          </a:p>
          <a:p>
            <a:pPr lvl="1"/>
            <a:r>
              <a:rPr lang="sr-Cyrl-CS" altLang="sr-Latn-RS"/>
              <a:t>већи број регистара</a:t>
            </a:r>
          </a:p>
          <a:p>
            <a:pPr lvl="1"/>
            <a:r>
              <a:rPr lang="sr-Cyrl-CS" altLang="sr-Latn-RS"/>
              <a:t>фиксна дужина и једноставан формат инструкција</a:t>
            </a:r>
          </a:p>
          <a:p>
            <a:pPr lvl="2"/>
            <a:r>
              <a:rPr lang="sr-Cyrl-CS" altLang="sr-Latn-RS"/>
              <a:t>често су инструкције фиксне дужине, поравнате на дужину речи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9</a:t>
            </a:fld>
            <a:endParaRPr lang="sr-Latn-RS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CS" altLang="sr-Latn-RS" dirty="0"/>
              <a:t>Имплементација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помоћних </a:t>
            </a:r>
            <a:br>
              <a:rPr lang="sr-Cyrl-CS" altLang="sr-Latn-RS" dirty="0" smtClean="0"/>
            </a:br>
            <a:r>
              <a:rPr lang="sr-Cyrl-CS" altLang="sr-Latn-RS" dirty="0" smtClean="0"/>
              <a:t>регистара</a:t>
            </a:r>
            <a:endParaRPr lang="sr-Cyrl-CS" altLang="sr-Latn-RS" dirty="0"/>
          </a:p>
        </p:txBody>
      </p:sp>
      <p:pic>
        <p:nvPicPr>
          <p:cNvPr id="13701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244" y="100012"/>
            <a:ext cx="6513512" cy="625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90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Меморијски интерфејс</a:t>
            </a:r>
          </a:p>
        </p:txBody>
      </p:sp>
      <p:sp>
        <p:nvSpPr>
          <p:cNvPr id="137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Меморијски интерфејс користи четири помоћна регистра</a:t>
            </a:r>
          </a:p>
          <a:p>
            <a:pPr lvl="1"/>
            <a:r>
              <a:rPr lang="sr-Cyrl-CS" altLang="sr-Latn-RS"/>
              <a:t>ови регистри посредују између системске магистрале и интерне процесорске магистрале А</a:t>
            </a:r>
          </a:p>
          <a:p>
            <a:pPr lvl="3"/>
            <a:endParaRPr lang="sr-Cyrl-CS" altLang="sr-Latn-RS"/>
          </a:p>
          <a:p>
            <a:r>
              <a:rPr lang="sr-Cyrl-CS" altLang="sr-Latn-RS"/>
              <a:t>Регистар </a:t>
            </a:r>
            <a:r>
              <a:rPr lang="sr-Latn-CS" altLang="sr-Latn-RS" i="1"/>
              <a:t>PC</a:t>
            </a:r>
            <a:r>
              <a:rPr lang="sr-Cyrl-CS" altLang="sr-Latn-RS"/>
              <a:t> је бројач инструкција</a:t>
            </a:r>
          </a:p>
          <a:p>
            <a:r>
              <a:rPr lang="sr-Cyrl-CS" altLang="sr-Latn-RS"/>
              <a:t>Регистар </a:t>
            </a:r>
            <a:r>
              <a:rPr lang="sr-Latn-CS" altLang="sr-Latn-RS" i="1"/>
              <a:t>IR</a:t>
            </a:r>
            <a:r>
              <a:rPr lang="sr-Cyrl-CS" altLang="sr-Latn-RS"/>
              <a:t> је регистар инструкције</a:t>
            </a:r>
          </a:p>
          <a:p>
            <a:r>
              <a:rPr lang="sr-Cyrl-CS" altLang="sr-Latn-RS"/>
              <a:t>Регистар </a:t>
            </a:r>
            <a:r>
              <a:rPr lang="sr-Latn-CS" altLang="sr-Latn-RS" i="1"/>
              <a:t>MAR</a:t>
            </a:r>
            <a:r>
              <a:rPr lang="sr-Cyrl-CS" altLang="sr-Latn-RS"/>
              <a:t> је регистар меморијске адресе</a:t>
            </a:r>
          </a:p>
          <a:p>
            <a:r>
              <a:rPr lang="sr-Cyrl-CS" altLang="sr-Latn-RS"/>
              <a:t>Регистар </a:t>
            </a:r>
            <a:r>
              <a:rPr lang="sr-Latn-CS" altLang="sr-Latn-RS" i="1"/>
              <a:t>MDR</a:t>
            </a:r>
            <a:r>
              <a:rPr lang="sr-Cyrl-CS" altLang="sr-Latn-RS"/>
              <a:t> је регистар меморијског податка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91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altLang="sr-Latn-RS" dirty="0"/>
              <a:t>Имплементација </a:t>
            </a:r>
            <a:r>
              <a:rPr lang="sr-Cyrl-CS" altLang="sr-Latn-RS" dirty="0" smtClean="0"/>
              <a:t/>
            </a:r>
            <a:br>
              <a:rPr lang="sr-Cyrl-CS" altLang="sr-Latn-RS" dirty="0" smtClean="0"/>
            </a:br>
            <a:r>
              <a:rPr lang="sr-Cyrl-CS" altLang="sr-Latn-RS" dirty="0" smtClean="0"/>
              <a:t>пута </a:t>
            </a:r>
            <a:r>
              <a:rPr lang="sr-Cyrl-CS" altLang="sr-Latn-RS" dirty="0"/>
              <a:t>података</a:t>
            </a:r>
          </a:p>
        </p:txBody>
      </p:sp>
      <p:pic>
        <p:nvPicPr>
          <p:cNvPr id="13721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967" y="107950"/>
            <a:ext cx="4906963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92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Регистар </a:t>
            </a:r>
            <a:r>
              <a:rPr lang="sr-Latn-CS" altLang="sr-Latn-RS" i="1"/>
              <a:t>PC</a:t>
            </a:r>
            <a:endParaRPr lang="sr-Cyrl-CS" altLang="sr-Latn-RS"/>
          </a:p>
        </p:txBody>
      </p:sp>
      <p:sp>
        <p:nvSpPr>
          <p:cNvPr id="137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Бројач инструкција</a:t>
            </a:r>
          </a:p>
          <a:p>
            <a:pPr lvl="1"/>
            <a:r>
              <a:rPr lang="sr-Cyrl-CS" altLang="sr-Latn-RS"/>
              <a:t>садржи адресу наредне инструкције</a:t>
            </a:r>
          </a:p>
          <a:p>
            <a:pPr lvl="2"/>
            <a:r>
              <a:rPr lang="sr-Cyrl-CS" altLang="sr-Latn-RS"/>
              <a:t>контролни сигнал </a:t>
            </a:r>
            <a:r>
              <a:rPr lang="sr-Latn-CS" altLang="sr-Latn-RS" i="1"/>
              <a:t>PCin</a:t>
            </a:r>
            <a:r>
              <a:rPr lang="sr-Cyrl-CS" altLang="sr-Latn-RS"/>
              <a:t> поставља вредност регистра</a:t>
            </a:r>
          </a:p>
          <a:p>
            <a:pPr lvl="1"/>
            <a:r>
              <a:rPr lang="sr-Cyrl-CS" altLang="sr-Latn-RS"/>
              <a:t>садржај ставља на системску адресну магистралу ради читања инструкције из меморије</a:t>
            </a:r>
          </a:p>
          <a:p>
            <a:pPr lvl="2"/>
            <a:r>
              <a:rPr lang="sr-Cyrl-CS" altLang="sr-Latn-RS"/>
              <a:t>контролни сигнал </a:t>
            </a:r>
            <a:r>
              <a:rPr lang="sr-Latn-CS" altLang="sr-Latn-RS" i="1"/>
              <a:t>PCbout</a:t>
            </a:r>
            <a:endParaRPr lang="sr-Cyrl-CS" altLang="sr-Latn-RS"/>
          </a:p>
          <a:p>
            <a:pPr lvl="1"/>
            <a:r>
              <a:rPr lang="sr-Cyrl-CS" altLang="sr-Latn-RS"/>
              <a:t>садржај ставља на магистралу А ради омогућавања релативних скокова и позивања процедура</a:t>
            </a:r>
            <a:endParaRPr lang="sr-Latn-CS" altLang="sr-Latn-RS"/>
          </a:p>
          <a:p>
            <a:pPr lvl="2"/>
            <a:r>
              <a:rPr lang="sr-Cyrl-CS" altLang="sr-Latn-RS"/>
              <a:t>контролни сигнал </a:t>
            </a:r>
            <a:r>
              <a:rPr lang="sr-Latn-CS" altLang="sr-Latn-RS" i="1"/>
              <a:t>PCout</a:t>
            </a:r>
            <a:endParaRPr lang="sr-Cyrl-CS" altLang="sr-Latn-RS"/>
          </a:p>
          <a:p>
            <a:pPr lvl="1"/>
            <a:r>
              <a:rPr lang="sr-Cyrl-CS" altLang="sr-Latn-RS"/>
              <a:t>може симултано да иде на обе магистрале</a:t>
            </a:r>
            <a:endParaRPr lang="sr-Latn-CS" altLang="sr-Latn-R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93</a:t>
            </a:fld>
            <a:endParaRPr lang="sr-Latn-RS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Регистар </a:t>
            </a:r>
            <a:r>
              <a:rPr lang="sr-Latn-CS" altLang="sr-Latn-RS" i="1"/>
              <a:t>IR</a:t>
            </a:r>
            <a:endParaRPr lang="sr-Cyrl-CS" altLang="sr-Latn-RS"/>
          </a:p>
        </p:txBody>
      </p:sp>
      <p:sp>
        <p:nvSpPr>
          <p:cNvPr id="137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Регистар инструкције</a:t>
            </a:r>
          </a:p>
          <a:p>
            <a:pPr lvl="1"/>
            <a:r>
              <a:rPr lang="sr-Cyrl-CS" altLang="sr-Latn-RS"/>
              <a:t>садржи инструкцију која се трнутно извршава</a:t>
            </a:r>
          </a:p>
          <a:p>
            <a:pPr lvl="2"/>
            <a:r>
              <a:rPr lang="sr-Cyrl-CS" altLang="sr-Latn-RS"/>
              <a:t>контролни сигнал </a:t>
            </a:r>
            <a:r>
              <a:rPr lang="sr-Latn-CS" altLang="sr-Latn-RS" i="1"/>
              <a:t>IR</a:t>
            </a:r>
            <a:r>
              <a:rPr lang="en-US" altLang="sr-Latn-RS" i="1"/>
              <a:t>b</a:t>
            </a:r>
            <a:r>
              <a:rPr lang="sr-Latn-CS" altLang="sr-Latn-RS" i="1"/>
              <a:t>in</a:t>
            </a:r>
            <a:r>
              <a:rPr lang="sr-Cyrl-CS" altLang="sr-Latn-RS"/>
              <a:t> поставља вредност регистра</a:t>
            </a:r>
          </a:p>
          <a:p>
            <a:pPr lvl="2"/>
            <a:r>
              <a:rPr lang="sr-Cyrl-CS" altLang="sr-Latn-RS"/>
              <a:t>контролни сигнал </a:t>
            </a:r>
            <a:r>
              <a:rPr lang="sr-Latn-CS" altLang="sr-Latn-RS" i="1"/>
              <a:t>IR</a:t>
            </a:r>
            <a:r>
              <a:rPr lang="en-US" altLang="sr-Latn-RS" i="1"/>
              <a:t>out</a:t>
            </a:r>
            <a:r>
              <a:rPr lang="sr-Cyrl-CS" altLang="sr-Latn-RS"/>
              <a:t> ставља вредност регистра</a:t>
            </a:r>
            <a:r>
              <a:rPr lang="sr-Latn-CS" altLang="sr-Latn-RS"/>
              <a:t> </a:t>
            </a:r>
            <a:r>
              <a:rPr lang="sr-Cyrl-CS" altLang="sr-Latn-RS"/>
              <a:t>на магистралу 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94</a:t>
            </a:fld>
            <a:endParaRPr lang="sr-Latn-RS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CS" altLang="sr-Latn-RS" dirty="0" smtClean="0"/>
              <a:t>Имплементација</a:t>
            </a:r>
            <a:br>
              <a:rPr lang="sr-Cyrl-CS" altLang="sr-Latn-RS" dirty="0" smtClean="0"/>
            </a:br>
            <a:r>
              <a:rPr lang="sr-Cyrl-CS" altLang="sr-Latn-RS" dirty="0" smtClean="0"/>
              <a:t>пута </a:t>
            </a:r>
            <a:br>
              <a:rPr lang="sr-Cyrl-CS" altLang="sr-Latn-RS" dirty="0" smtClean="0"/>
            </a:br>
            <a:r>
              <a:rPr lang="sr-Cyrl-CS" altLang="sr-Latn-RS" dirty="0" smtClean="0"/>
              <a:t>података</a:t>
            </a:r>
            <a:endParaRPr lang="sr-Cyrl-CS" altLang="sr-Latn-RS" dirty="0"/>
          </a:p>
        </p:txBody>
      </p:sp>
      <p:pic>
        <p:nvPicPr>
          <p:cNvPr id="13752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220" y="631372"/>
            <a:ext cx="7764360" cy="452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95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Регистар </a:t>
            </a:r>
            <a:r>
              <a:rPr lang="sr-Latn-CS" altLang="sr-Latn-RS" i="1"/>
              <a:t>MAR</a:t>
            </a:r>
            <a:endParaRPr lang="sr-Cyrl-CS" altLang="sr-Latn-RS"/>
          </a:p>
        </p:txBody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Регистар меморијске адресе</a:t>
            </a:r>
          </a:p>
          <a:p>
            <a:pPr lvl="1"/>
            <a:r>
              <a:rPr lang="sr-Cyrl-CS" altLang="sr-Latn-RS"/>
              <a:t>садржи адресу операнда који је у меморији</a:t>
            </a:r>
          </a:p>
          <a:p>
            <a:pPr lvl="1"/>
            <a:r>
              <a:rPr lang="sr-Cyrl-CS" altLang="sr-Latn-RS"/>
              <a:t>користи се при адресирању података који су у меморији</a:t>
            </a:r>
          </a:p>
          <a:p>
            <a:pPr lvl="1"/>
            <a:r>
              <a:rPr lang="sr-Cyrl-CS" altLang="sr-Latn-RS"/>
              <a:t>ради слично регистру </a:t>
            </a:r>
            <a:r>
              <a:rPr lang="en-US" altLang="sr-Latn-RS" i="1"/>
              <a:t>PC:</a:t>
            </a:r>
          </a:p>
          <a:p>
            <a:pPr lvl="2"/>
            <a:r>
              <a:rPr lang="sr-Cyrl-CS" altLang="sr-Latn-RS"/>
              <a:t>контролни сигнал </a:t>
            </a:r>
            <a:r>
              <a:rPr lang="en-US" altLang="sr-Latn-RS" i="1"/>
              <a:t>MAR</a:t>
            </a:r>
            <a:r>
              <a:rPr lang="sr-Latn-CS" altLang="sr-Latn-RS" i="1"/>
              <a:t>in</a:t>
            </a:r>
            <a:r>
              <a:rPr lang="sr-Cyrl-CS" altLang="sr-Latn-RS"/>
              <a:t> поставља вредност регистра</a:t>
            </a:r>
          </a:p>
          <a:p>
            <a:pPr lvl="2"/>
            <a:r>
              <a:rPr lang="sr-Cyrl-CS" altLang="sr-Latn-RS"/>
              <a:t>контролни сигнал </a:t>
            </a:r>
            <a:r>
              <a:rPr lang="en-US" altLang="sr-Latn-RS" i="1"/>
              <a:t>MARout</a:t>
            </a:r>
            <a:r>
              <a:rPr lang="sr-Cyrl-CS" altLang="sr-Latn-RS"/>
              <a:t> ставља вредност регистра</a:t>
            </a:r>
            <a:r>
              <a:rPr lang="sr-Latn-CS" altLang="sr-Latn-RS"/>
              <a:t> </a:t>
            </a:r>
            <a:r>
              <a:rPr lang="sr-Cyrl-CS" altLang="sr-Latn-RS"/>
              <a:t>на магистралу А</a:t>
            </a:r>
            <a:endParaRPr lang="en-US" altLang="sr-Latn-RS"/>
          </a:p>
          <a:p>
            <a:pPr lvl="2"/>
            <a:r>
              <a:rPr lang="sr-Cyrl-CS" altLang="sr-Latn-RS"/>
              <a:t>контролни сигнал </a:t>
            </a:r>
            <a:r>
              <a:rPr lang="en-US" altLang="sr-Latn-RS" i="1"/>
              <a:t>MARbout</a:t>
            </a:r>
            <a:r>
              <a:rPr lang="sr-Cyrl-CS" altLang="sr-Latn-RS"/>
              <a:t> ставља вредност регистра</a:t>
            </a:r>
            <a:r>
              <a:rPr lang="sr-Latn-CS" altLang="sr-Latn-RS"/>
              <a:t> </a:t>
            </a:r>
            <a:r>
              <a:rPr lang="sr-Cyrl-CS" altLang="sr-Latn-RS"/>
              <a:t>на системску адресну магистралу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96</a:t>
            </a:fld>
            <a:endParaRPr lang="sr-Latn-RS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Регистар </a:t>
            </a:r>
            <a:r>
              <a:rPr lang="sr-Latn-CS" altLang="sr-Latn-RS" i="1"/>
              <a:t>MDR</a:t>
            </a:r>
            <a:r>
              <a:rPr lang="sr-Cyrl-CS" altLang="sr-Latn-RS"/>
              <a:t> </a:t>
            </a:r>
          </a:p>
        </p:txBody>
      </p:sp>
      <p:sp>
        <p:nvSpPr>
          <p:cNvPr id="137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r-Cyrl-CS" altLang="sr-Latn-RS"/>
              <a:t>Регистар меморијског податка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садржи вредност операнда који је у меморији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користи се при читању операнда из меморије</a:t>
            </a:r>
          </a:p>
          <a:p>
            <a:pPr lvl="1">
              <a:lnSpc>
                <a:spcPct val="90000"/>
              </a:lnSpc>
            </a:pPr>
            <a:r>
              <a:rPr lang="sr-Cyrl-CS" altLang="sr-Latn-RS"/>
              <a:t>адреса операнда је у регистру </a:t>
            </a:r>
            <a:r>
              <a:rPr lang="sr-Latn-CS" altLang="sr-Latn-RS" i="1"/>
              <a:t>MAR</a:t>
            </a:r>
            <a:endParaRPr lang="sr-Cyrl-CS" altLang="sr-Latn-RS"/>
          </a:p>
          <a:p>
            <a:pPr lvl="1">
              <a:lnSpc>
                <a:spcPct val="90000"/>
              </a:lnSpc>
            </a:pPr>
            <a:r>
              <a:rPr lang="sr-Cyrl-CS" altLang="sr-Latn-RS"/>
              <a:t>има двосмеран интерфејс</a:t>
            </a:r>
            <a:r>
              <a:rPr lang="en-US" altLang="sr-Latn-RS" i="1"/>
              <a:t>:</a:t>
            </a:r>
          </a:p>
          <a:p>
            <a:pPr lvl="2">
              <a:lnSpc>
                <a:spcPct val="90000"/>
              </a:lnSpc>
            </a:pPr>
            <a:r>
              <a:rPr lang="sr-Cyrl-CS" altLang="sr-Latn-RS"/>
              <a:t>контролни сигнал </a:t>
            </a:r>
            <a:r>
              <a:rPr lang="en-US" altLang="sr-Latn-RS" i="1"/>
              <a:t>M</a:t>
            </a:r>
            <a:r>
              <a:rPr lang="sr-Latn-CS" altLang="sr-Latn-RS" i="1"/>
              <a:t>D</a:t>
            </a:r>
            <a:r>
              <a:rPr lang="en-US" altLang="sr-Latn-RS" i="1"/>
              <a:t>R</a:t>
            </a:r>
            <a:r>
              <a:rPr lang="sr-Latn-CS" altLang="sr-Latn-RS" i="1"/>
              <a:t>in</a:t>
            </a:r>
            <a:r>
              <a:rPr lang="sr-Cyrl-CS" altLang="sr-Latn-RS"/>
              <a:t> поставља вредност регистра са магистрале А</a:t>
            </a:r>
          </a:p>
          <a:p>
            <a:pPr lvl="2">
              <a:lnSpc>
                <a:spcPct val="90000"/>
              </a:lnSpc>
            </a:pPr>
            <a:r>
              <a:rPr lang="sr-Cyrl-CS" altLang="sr-Latn-RS"/>
              <a:t>контролни сигнал </a:t>
            </a:r>
            <a:r>
              <a:rPr lang="en-US" altLang="sr-Latn-RS" i="1"/>
              <a:t>M</a:t>
            </a:r>
            <a:r>
              <a:rPr lang="sr-Latn-CS" altLang="sr-Latn-RS" i="1"/>
              <a:t>D</a:t>
            </a:r>
            <a:r>
              <a:rPr lang="en-US" altLang="sr-Latn-RS" i="1"/>
              <a:t>R</a:t>
            </a:r>
            <a:r>
              <a:rPr lang="sr-Latn-CS" altLang="sr-Latn-RS" i="1"/>
              <a:t>bin</a:t>
            </a:r>
            <a:r>
              <a:rPr lang="sr-Cyrl-CS" altLang="sr-Latn-RS"/>
              <a:t> поставља вредност регистра са системске магистрале података</a:t>
            </a:r>
          </a:p>
          <a:p>
            <a:pPr lvl="2">
              <a:lnSpc>
                <a:spcPct val="90000"/>
              </a:lnSpc>
            </a:pPr>
            <a:r>
              <a:rPr lang="sr-Cyrl-CS" altLang="sr-Latn-RS"/>
              <a:t>контролни сигнал </a:t>
            </a:r>
            <a:r>
              <a:rPr lang="en-US" altLang="sr-Latn-RS" i="1"/>
              <a:t>M</a:t>
            </a:r>
            <a:r>
              <a:rPr lang="sr-Latn-CS" altLang="sr-Latn-RS" i="1"/>
              <a:t>D</a:t>
            </a:r>
            <a:r>
              <a:rPr lang="en-US" altLang="sr-Latn-RS" i="1"/>
              <a:t>Rout</a:t>
            </a:r>
            <a:r>
              <a:rPr lang="sr-Cyrl-CS" altLang="sr-Latn-RS"/>
              <a:t> ставља вредност регистра</a:t>
            </a:r>
            <a:r>
              <a:rPr lang="sr-Latn-CS" altLang="sr-Latn-RS"/>
              <a:t> </a:t>
            </a:r>
            <a:r>
              <a:rPr lang="sr-Cyrl-CS" altLang="sr-Latn-RS"/>
              <a:t>на магистралу А</a:t>
            </a:r>
            <a:endParaRPr lang="en-US" altLang="sr-Latn-RS"/>
          </a:p>
          <a:p>
            <a:pPr lvl="2">
              <a:lnSpc>
                <a:spcPct val="90000"/>
              </a:lnSpc>
            </a:pPr>
            <a:r>
              <a:rPr lang="sr-Cyrl-CS" altLang="sr-Latn-RS"/>
              <a:t>контролни сигнал </a:t>
            </a:r>
            <a:r>
              <a:rPr lang="en-US" altLang="sr-Latn-RS" i="1"/>
              <a:t>M</a:t>
            </a:r>
            <a:r>
              <a:rPr lang="sr-Latn-CS" altLang="sr-Latn-RS" i="1"/>
              <a:t>D</a:t>
            </a:r>
            <a:r>
              <a:rPr lang="en-US" altLang="sr-Latn-RS" i="1"/>
              <a:t>Rbout</a:t>
            </a:r>
            <a:r>
              <a:rPr lang="sr-Cyrl-CS" altLang="sr-Latn-RS"/>
              <a:t> ставља вредност регистра</a:t>
            </a:r>
            <a:r>
              <a:rPr lang="sr-Latn-CS" altLang="sr-Latn-RS"/>
              <a:t> </a:t>
            </a:r>
            <a:r>
              <a:rPr lang="sr-Cyrl-CS" altLang="sr-Latn-RS"/>
              <a:t>на системску магистралу података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97</a:t>
            </a:fld>
            <a:endParaRPr lang="sr-Latn-RS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CS" altLang="sr-Latn-RS" dirty="0" smtClean="0"/>
              <a:t>Имплементација</a:t>
            </a:r>
            <a:br>
              <a:rPr lang="sr-Cyrl-CS" altLang="sr-Latn-RS" dirty="0" smtClean="0"/>
            </a:br>
            <a:r>
              <a:rPr lang="sr-Cyrl-CS" altLang="sr-Latn-RS" dirty="0" smtClean="0"/>
              <a:t>пута </a:t>
            </a:r>
            <a:br>
              <a:rPr lang="sr-Cyrl-CS" altLang="sr-Latn-RS" dirty="0" smtClean="0"/>
            </a:br>
            <a:r>
              <a:rPr lang="sr-Cyrl-CS" altLang="sr-Latn-RS" dirty="0" smtClean="0"/>
              <a:t>података</a:t>
            </a:r>
            <a:endParaRPr lang="sr-Cyrl-CS" altLang="sr-Latn-RS" dirty="0"/>
          </a:p>
        </p:txBody>
      </p:sp>
      <p:pic>
        <p:nvPicPr>
          <p:cNvPr id="13783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746" y="540763"/>
            <a:ext cx="7165033" cy="528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98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/>
              <a:t>Регистри опште намене</a:t>
            </a:r>
          </a:p>
        </p:txBody>
      </p:sp>
      <p:sp>
        <p:nvSpPr>
          <p:cNvPr id="137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/>
              <a:t>Регистри опште намене су везани само на инстерну магистралу А</a:t>
            </a:r>
          </a:p>
          <a:p>
            <a:r>
              <a:rPr lang="sr-Cyrl-CS" altLang="sr-Latn-RS"/>
              <a:t>Сваки од регистара </a:t>
            </a:r>
            <a:r>
              <a:rPr lang="sr-Latn-CS" altLang="sr-Latn-RS" i="1"/>
              <a:t>Gx</a:t>
            </a:r>
            <a:r>
              <a:rPr lang="sr-Latn-CS" altLang="sr-Latn-RS"/>
              <a:t> </a:t>
            </a:r>
            <a:r>
              <a:rPr lang="sr-Cyrl-CS" altLang="sr-Latn-RS"/>
              <a:t>има по два контролна сигнала</a:t>
            </a:r>
          </a:p>
          <a:p>
            <a:pPr lvl="1"/>
            <a:r>
              <a:rPr lang="sr-Latn-CS" altLang="sr-Latn-RS" i="1"/>
              <a:t>Gxin</a:t>
            </a:r>
          </a:p>
          <a:p>
            <a:pPr lvl="1"/>
            <a:r>
              <a:rPr lang="sr-Latn-CS" altLang="sr-Latn-RS" i="1"/>
              <a:t>Gxout</a:t>
            </a:r>
            <a:endParaRPr lang="sr-Cyrl-CS" altLang="sr-Latn-RS" i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Увод у организацију и архитектуру рачунара 2</a:t>
            </a:r>
            <a:endParaRPr lang="sr-Latn-R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902A-3BDE-4C1D-8463-A2BEC2DF5949}" type="slidenum">
              <a:rPr lang="sr-Latn-RS" smtClean="0"/>
              <a:t>99</a:t>
            </a:fld>
            <a:endParaRPr lang="sr-Latn-R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</TotalTime>
  <Words>6011</Words>
  <Application>Microsoft Office PowerPoint</Application>
  <PresentationFormat>Widescreen</PresentationFormat>
  <Paragraphs>1134</Paragraphs>
  <Slides>133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133</vt:i4>
      </vt:variant>
    </vt:vector>
  </HeadingPairs>
  <TitlesOfParts>
    <vt:vector size="139" baseType="lpstr">
      <vt:lpstr>Arial</vt:lpstr>
      <vt:lpstr>Calibri</vt:lpstr>
      <vt:lpstr>Calibri Light</vt:lpstr>
      <vt:lpstr>Resavska BG TT</vt:lpstr>
      <vt:lpstr>Wingdings</vt:lpstr>
      <vt:lpstr>Office Theme</vt:lpstr>
      <vt:lpstr>Увод у организацију и архитектуру рачунара 2</vt:lpstr>
      <vt:lpstr>Процесор</vt:lpstr>
      <vt:lpstr>Архитектура скупа инструкција</vt:lpstr>
      <vt:lpstr>Број и сложеност инструкција</vt:lpstr>
      <vt:lpstr>CISC процесори</vt:lpstr>
      <vt:lpstr>CISC процесори</vt:lpstr>
      <vt:lpstr>RISC процесори</vt:lpstr>
      <vt:lpstr>RISC процесори</vt:lpstr>
      <vt:lpstr>RISC процесори</vt:lpstr>
      <vt:lpstr>RISC процесори</vt:lpstr>
      <vt:lpstr>Однос RISC и CISC процесора</vt:lpstr>
      <vt:lpstr>Однос RISC и CISC процесора</vt:lpstr>
      <vt:lpstr>Однос RISC и CISC процесора</vt:lpstr>
      <vt:lpstr>Однос RISC и CISC процесора</vt:lpstr>
      <vt:lpstr>Однос RISC и CISC процесора</vt:lpstr>
      <vt:lpstr>Пример кода</vt:lpstr>
      <vt:lpstr>Векторски процесори</vt:lpstr>
      <vt:lpstr>Број адреса у инструкцијама</vt:lpstr>
      <vt:lpstr>Број адреса у инструкцијама</vt:lpstr>
      <vt:lpstr>Процесори са 3 адресе</vt:lpstr>
      <vt:lpstr>Примери троадресних инструкција</vt:lpstr>
      <vt:lpstr>Пример кода</vt:lpstr>
      <vt:lpstr>Карактеристике</vt:lpstr>
      <vt:lpstr>Процесори са 2 адресе</vt:lpstr>
      <vt:lpstr>Примери двоадресних инструкција</vt:lpstr>
      <vt:lpstr>Пример кода</vt:lpstr>
      <vt:lpstr>Карактеристике</vt:lpstr>
      <vt:lpstr>Процесори са 1 адресом</vt:lpstr>
      <vt:lpstr>Примери једноадресних инструкција</vt:lpstr>
      <vt:lpstr>Пример кода</vt:lpstr>
      <vt:lpstr>Карактеристике</vt:lpstr>
      <vt:lpstr>Процесори са 0 адреса</vt:lpstr>
      <vt:lpstr>Примери безадресних инструкција</vt:lpstr>
      <vt:lpstr>Пример кода</vt:lpstr>
      <vt:lpstr>Карактеристике</vt:lpstr>
      <vt:lpstr>Имплементација</vt:lpstr>
      <vt:lpstr>Поређење начина адресирања</vt:lpstr>
      <vt:lpstr>Пример процене ефикасности</vt:lpstr>
      <vt:lpstr>Пример процене ефикасности</vt:lpstr>
      <vt:lpstr>Пример процене ефикасности</vt:lpstr>
      <vt:lpstr>Пример процене ефикасности</vt:lpstr>
      <vt:lpstr>Ограничавање врста адреса</vt:lpstr>
      <vt:lpstr>Архитектура load / store</vt:lpstr>
      <vt:lpstr>Архитектура load / store (2)</vt:lpstr>
      <vt:lpstr>Пример кода</vt:lpstr>
      <vt:lpstr>Архитектура регистара</vt:lpstr>
      <vt:lpstr>Архитектура регистара опште намене</vt:lpstr>
      <vt:lpstr>Архитектура регистара посебне намене</vt:lpstr>
      <vt:lpstr>Контрола тока програма</vt:lpstr>
      <vt:lpstr>Гранање</vt:lpstr>
      <vt:lpstr>Начин навођења нове адресе</vt:lpstr>
      <vt:lpstr>Безусловно гранање</vt:lpstr>
      <vt:lpstr>Безусловно гранање - пример</vt:lpstr>
      <vt:lpstr>Условно гранање</vt:lpstr>
      <vt:lpstr>Гранање постави-па-скочи</vt:lpstr>
      <vt:lpstr>Пример – постави-па-скочи</vt:lpstr>
      <vt:lpstr>Гранање провери-и-скочи</vt:lpstr>
      <vt:lpstr>Пример – провери-и-скочи</vt:lpstr>
      <vt:lpstr>Регистри стања</vt:lpstr>
      <vt:lpstr>Позивање процедура</vt:lpstr>
      <vt:lpstr>Пример позивања процедуре</vt:lpstr>
      <vt:lpstr>Чување адресе повратка</vt:lpstr>
      <vt:lpstr>Чување адресе повратка у регистрима</vt:lpstr>
      <vt:lpstr>Преношење параметара</vt:lpstr>
      <vt:lpstr>Пројектовање скупа инструкција</vt:lpstr>
      <vt:lpstr>Типови операнада</vt:lpstr>
      <vt:lpstr>Типови операнада</vt:lpstr>
      <vt:lpstr>Начини адресирања</vt:lpstr>
      <vt:lpstr>Начини адресирања (2)</vt:lpstr>
      <vt:lpstr>Начини адресирања (3)</vt:lpstr>
      <vt:lpstr>Врсте инструкција</vt:lpstr>
      <vt:lpstr>Инструкције за премештање података</vt:lpstr>
      <vt:lpstr>Инструкције за премештање података (2)</vt:lpstr>
      <vt:lpstr>Инструкције за премештање података (3)</vt:lpstr>
      <vt:lpstr>Аритметичке инструкције</vt:lpstr>
      <vt:lpstr>Логичке инструкције</vt:lpstr>
      <vt:lpstr>Контролни битови</vt:lpstr>
      <vt:lpstr>Контролни битови (2)</vt:lpstr>
      <vt:lpstr>Инструкције за контролу тока</vt:lpstr>
      <vt:lpstr>Улазно / излазне инструкције</vt:lpstr>
      <vt:lpstr>Формат инструкција</vt:lpstr>
      <vt:lpstr>Врста аргумената и формат инструкција</vt:lpstr>
      <vt:lpstr>Фиксан формат инструкција</vt:lpstr>
      <vt:lpstr>Процесор</vt:lpstr>
      <vt:lpstr>Извршавање инструкција</vt:lpstr>
      <vt:lpstr>Уопштени  пут података</vt:lpstr>
      <vt:lpstr>Конкретнији пример</vt:lpstr>
      <vt:lpstr>Конкретнији пример  пута података</vt:lpstr>
      <vt:lpstr>Додатни регистри</vt:lpstr>
      <vt:lpstr>Имплементација  помоћних  регистара</vt:lpstr>
      <vt:lpstr>Меморијски интерфејс</vt:lpstr>
      <vt:lpstr>Имплементација  пута података</vt:lpstr>
      <vt:lpstr>Регистар PC</vt:lpstr>
      <vt:lpstr>Регистар IR</vt:lpstr>
      <vt:lpstr>Имплементација пута  података</vt:lpstr>
      <vt:lpstr>Регистар MAR</vt:lpstr>
      <vt:lpstr>Регистар MDR </vt:lpstr>
      <vt:lpstr>Имплементација пута  података</vt:lpstr>
      <vt:lpstr>Регистри опште намене</vt:lpstr>
      <vt:lpstr>Пример инструкције</vt:lpstr>
      <vt:lpstr>Корак 1: </vt:lpstr>
      <vt:lpstr>Корак 2: </vt:lpstr>
      <vt:lpstr>Корак 3: </vt:lpstr>
      <vt:lpstr>Трајање циклуса</vt:lpstr>
      <vt:lpstr>Читање инструкције</vt:lpstr>
      <vt:lpstr>Корак 1: </vt:lpstr>
      <vt:lpstr>Корак 2: </vt:lpstr>
      <vt:lpstr>Корак 3: </vt:lpstr>
      <vt:lpstr>Декодирање инструкција</vt:lpstr>
      <vt:lpstr>Микропрограмски контролер</vt:lpstr>
      <vt:lpstr>Хардверска имплементација</vt:lpstr>
      <vt:lpstr>Дијаграм  хардверске  имплементације  коначног  аутомата</vt:lpstr>
      <vt:lpstr>Избор имплементације</vt:lpstr>
      <vt:lpstr>Софтверска имплементација</vt:lpstr>
      <vt:lpstr>Секвенца контролних сигнала</vt:lpstr>
      <vt:lpstr>Секвенца контролних сигнала (2)</vt:lpstr>
      <vt:lpstr>Други пример</vt:lpstr>
      <vt:lpstr>Концепт микро-кода</vt:lpstr>
      <vt:lpstr>Упрошћена организација микрокода</vt:lpstr>
      <vt:lpstr>Микропрограмски контролер</vt:lpstr>
      <vt:lpstr>Имплементација микроконтролера</vt:lpstr>
      <vt:lpstr>Сложена организација микрокода</vt:lpstr>
      <vt:lpstr>Формат микроинструкција</vt:lpstr>
      <vt:lpstr>Формат микроинструкција (2)</vt:lpstr>
      <vt:lpstr>Хоризонталан формат</vt:lpstr>
      <vt:lpstr>Хоризонталан формат (2)</vt:lpstr>
      <vt:lpstr>Вертикалан формат</vt:lpstr>
      <vt:lpstr>Вертикалан формат (2)</vt:lpstr>
      <vt:lpstr>Вертикалан формат (3)</vt:lpstr>
      <vt:lpstr>Путеви података са више магистрала</vt:lpstr>
      <vt:lpstr>Пут података  са две магистрале</vt:lpstr>
      <vt:lpstr>Пут података  са три магистрале</vt:lpstr>
      <vt:lpstr>Примери са више магистрала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Увод у организацију и архитектуру рачунара 1</dc:title>
  <dc:creator>aca</dc:creator>
  <cp:lastModifiedBy>aca</cp:lastModifiedBy>
  <cp:revision>661</cp:revision>
  <dcterms:created xsi:type="dcterms:W3CDTF">2016-10-06T08:55:14Z</dcterms:created>
  <dcterms:modified xsi:type="dcterms:W3CDTF">2017-05-18T07:24:42Z</dcterms:modified>
</cp:coreProperties>
</file>