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377" r:id="rId3"/>
    <p:sldId id="304" r:id="rId4"/>
    <p:sldId id="305" r:id="rId5"/>
    <p:sldId id="306" r:id="rId6"/>
    <p:sldId id="307" r:id="rId7"/>
    <p:sldId id="378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79" r:id="rId20"/>
    <p:sldId id="319" r:id="rId21"/>
    <p:sldId id="320" r:id="rId22"/>
    <p:sldId id="321" r:id="rId23"/>
    <p:sldId id="322" r:id="rId24"/>
    <p:sldId id="323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8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8" r:id="rId51"/>
    <p:sldId id="359" r:id="rId52"/>
    <p:sldId id="360" r:id="rId53"/>
    <p:sldId id="361" r:id="rId54"/>
    <p:sldId id="362" r:id="rId55"/>
    <p:sldId id="363" r:id="rId56"/>
    <p:sldId id="364" r:id="rId57"/>
    <p:sldId id="365" r:id="rId58"/>
    <p:sldId id="366" r:id="rId59"/>
    <p:sldId id="372" r:id="rId60"/>
    <p:sldId id="373" r:id="rId6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83522" autoAdjust="0"/>
  </p:normalViewPr>
  <p:slideViewPr>
    <p:cSldViewPr snapToGrid="0">
      <p:cViewPr varScale="1">
        <p:scale>
          <a:sx n="76" d="100"/>
          <a:sy n="76" d="100"/>
        </p:scale>
        <p:origin x="100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26.4.2017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C1F1-6B4E-472E-9636-412CC92BD836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6DE9-908B-4A8A-B9E1-0655FD3B8359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B390-9E59-429F-80AE-492DB322069E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DD13-DA84-45DA-8B11-FBA73E9FF595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841D-B6EE-4F02-9347-67F446571B04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22EF-6751-424D-8DAF-06AA4A3D1595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7C9F-4ACE-4E07-9278-D3E5CFA970BA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419A-AAB6-4BA2-8904-543609668923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DD29-CB2B-4458-9930-B85C7D306A08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589-EE70-43ED-90B7-34539984F589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3E28-55CD-497F-BB36-C72B42BD3379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8FA3-AE8C-4C74-B5B5-62B93A40AD89}" type="datetime1">
              <a:rPr lang="sr-Latn-RS" smtClean="0"/>
              <a:t>26.4.2017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</a:t>
            </a:r>
            <a:r>
              <a:rPr lang="en-US" dirty="0" smtClean="0"/>
              <a:t>2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Изоловани У/И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Изоловани У/И подразумева посебан У/И адресни простор, независан од меморијског адресног простора</a:t>
            </a:r>
          </a:p>
          <a:p>
            <a:r>
              <a:rPr lang="sr-Latn-CS" altLang="sr-Latn-RS" i="1" dirty="0"/>
              <a:t>Intel x86</a:t>
            </a:r>
            <a:r>
              <a:rPr lang="sr-Cyrl-CS" altLang="sr-Latn-RS" dirty="0"/>
              <a:t> процесори подржавају овакав начин рада</a:t>
            </a:r>
            <a:endParaRPr lang="en-US" altLang="sr-Latn-RS" i="1" dirty="0"/>
          </a:p>
          <a:p>
            <a:r>
              <a:rPr lang="sr-Cyrl-CS" altLang="sr-Latn-RS" dirty="0"/>
              <a:t>Системи засновани на процесорима који подржавају изоловани У/И омогућавају избор метода</a:t>
            </a:r>
          </a:p>
          <a:p>
            <a:pPr lvl="1"/>
            <a:r>
              <a:rPr lang="sr-Cyrl-CS" altLang="sr-Latn-RS" dirty="0"/>
              <a:t>нпр: штампачи се користе путем изолованог У/И,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а </a:t>
            </a:r>
            <a:r>
              <a:rPr lang="sr-Cyrl-CS" altLang="sr-Latn-RS" dirty="0"/>
              <a:t>графички подсистем путем пресликавања у меморију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Приступ портовима (</a:t>
            </a:r>
            <a:r>
              <a:rPr lang="sr-Latn-CS" altLang="sr-Latn-RS" i="1" dirty="0"/>
              <a:t>x86</a:t>
            </a:r>
            <a:r>
              <a:rPr lang="sr-Cyrl-CS" altLang="sr-Latn-RS" dirty="0" smtClean="0"/>
              <a:t>)</a:t>
            </a:r>
            <a:endParaRPr lang="sr-Cyrl-CS" altLang="sr-Latn-RS" dirty="0"/>
          </a:p>
        </p:txBody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Наредно излагање је на примеру процесора </a:t>
            </a:r>
            <a:r>
              <a:rPr lang="sr-Latn-CS" altLang="sr-Latn-RS" i="1"/>
              <a:t>Intel x86</a:t>
            </a:r>
            <a:endParaRPr lang="sr-Cyrl-CS" altLang="sr-Latn-RS"/>
          </a:p>
          <a:p>
            <a:r>
              <a:rPr lang="sr-Cyrl-CS" altLang="sr-Latn-RS"/>
              <a:t>Адресни простор за изоловани У/И је 64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endParaRPr lang="sr-Cyrl-CS" altLang="sr-Latn-RS"/>
          </a:p>
          <a:p>
            <a:pPr lvl="1"/>
            <a:r>
              <a:rPr lang="sr-Cyrl-CS" altLang="sr-Latn-RS"/>
              <a:t>подржани су 8-битни, 16-битни и 32-битни портови али само док свеукупно не прелазе 64</a:t>
            </a:r>
            <a:r>
              <a:rPr lang="sr-Latn-CS" altLang="sr-Latn-RS" i="1"/>
              <a:t>K</a:t>
            </a:r>
            <a:r>
              <a:rPr lang="en-US" altLang="sr-Latn-RS" i="1"/>
              <a:t>i</a:t>
            </a:r>
            <a:r>
              <a:rPr lang="sr-Latn-CS" altLang="sr-Latn-RS" i="1"/>
              <a:t>B</a:t>
            </a:r>
            <a:r>
              <a:rPr lang="sr-Cyrl-CS" altLang="sr-Latn-RS"/>
              <a:t> адресног простора</a:t>
            </a:r>
          </a:p>
          <a:p>
            <a:pPr lvl="2"/>
            <a:r>
              <a:rPr lang="sr-Cyrl-CS" altLang="sr-Latn-RS"/>
              <a:t>64</a:t>
            </a:r>
            <a:r>
              <a:rPr lang="sr-Latn-CS" altLang="sr-Latn-RS"/>
              <a:t>K</a:t>
            </a:r>
            <a:r>
              <a:rPr lang="en-US" altLang="sr-Latn-RS"/>
              <a:t>i</a:t>
            </a:r>
            <a:r>
              <a:rPr lang="sr-Cyrl-CS" altLang="sr-Latn-RS"/>
              <a:t> 8-битних портова</a:t>
            </a:r>
          </a:p>
          <a:p>
            <a:pPr lvl="2"/>
            <a:r>
              <a:rPr lang="sr-Cyrl-CS" altLang="sr-Latn-RS"/>
              <a:t>32</a:t>
            </a:r>
            <a:r>
              <a:rPr lang="sr-Latn-CS" altLang="sr-Latn-RS"/>
              <a:t>K</a:t>
            </a:r>
            <a:r>
              <a:rPr lang="en-US" altLang="sr-Latn-RS"/>
              <a:t>i</a:t>
            </a:r>
            <a:r>
              <a:rPr lang="sr-Cyrl-CS" altLang="sr-Latn-RS"/>
              <a:t> 16-битних портова</a:t>
            </a:r>
          </a:p>
          <a:p>
            <a:pPr lvl="2"/>
            <a:r>
              <a:rPr lang="sr-Cyrl-CS" altLang="sr-Latn-RS"/>
              <a:t>16</a:t>
            </a:r>
            <a:r>
              <a:rPr lang="sr-Latn-CS" altLang="sr-Latn-RS"/>
              <a:t>K</a:t>
            </a:r>
            <a:r>
              <a:rPr lang="en-US" altLang="sr-Latn-RS"/>
              <a:t>i</a:t>
            </a:r>
            <a:r>
              <a:rPr lang="sr-Cyrl-CS" altLang="sr-Latn-RS"/>
              <a:t> 32-битних портова</a:t>
            </a:r>
          </a:p>
          <a:p>
            <a:pPr lvl="2"/>
            <a:r>
              <a:rPr lang="sr-Cyrl-CS" altLang="sr-Latn-RS"/>
              <a:t>различите комбинације</a:t>
            </a:r>
          </a:p>
          <a:p>
            <a:pPr lvl="1"/>
            <a:r>
              <a:rPr lang="sr-Cyrl-CS" altLang="sr-Latn-RS"/>
              <a:t>изоловани У/И адресни простор је линеаран – не подлеже ни сегментацији ни страничењу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Приступ портовима (</a:t>
            </a:r>
            <a:r>
              <a:rPr lang="sr-Latn-CS" altLang="sr-Latn-RS" i="1"/>
              <a:t>x86</a:t>
            </a:r>
            <a:r>
              <a:rPr lang="sr-Cyrl-CS" altLang="sr-Latn-RS"/>
              <a:t>) (2)</a:t>
            </a:r>
          </a:p>
        </p:txBody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Постоје два типа инструкција</a:t>
            </a:r>
          </a:p>
          <a:p>
            <a:pPr lvl="1"/>
            <a:r>
              <a:rPr lang="sr-Cyrl-CS" altLang="sr-Latn-RS"/>
              <a:t>регистарске </a:t>
            </a:r>
          </a:p>
          <a:p>
            <a:pPr lvl="2"/>
            <a:r>
              <a:rPr lang="sr-Cyrl-CS" altLang="sr-Latn-RS"/>
              <a:t>за преношење појединачних података (8, 16 или 32 бита) између регистара и портова</a:t>
            </a:r>
          </a:p>
          <a:p>
            <a:pPr lvl="2"/>
            <a:r>
              <a:rPr lang="sr-Latn-CS" altLang="sr-Latn-RS" i="1"/>
              <a:t>in</a:t>
            </a:r>
            <a:r>
              <a:rPr lang="sr-Latn-CS" altLang="sr-Latn-RS"/>
              <a:t> </a:t>
            </a:r>
            <a:r>
              <a:rPr lang="sr-Cyrl-CS" altLang="sr-Latn-RS"/>
              <a:t>– чита податак са улазног порта</a:t>
            </a:r>
          </a:p>
          <a:p>
            <a:pPr lvl="2"/>
            <a:r>
              <a:rPr lang="sr-Latn-CS" altLang="sr-Latn-RS" i="1"/>
              <a:t>out</a:t>
            </a:r>
            <a:r>
              <a:rPr lang="sr-Cyrl-CS" altLang="sr-Latn-RS" i="1"/>
              <a:t> – </a:t>
            </a:r>
            <a:r>
              <a:rPr lang="sr-Cyrl-CS" altLang="sr-Latn-RS"/>
              <a:t>уписује податак на излазном порту</a:t>
            </a:r>
          </a:p>
          <a:p>
            <a:pPr lvl="1"/>
            <a:r>
              <a:rPr lang="sr-Cyrl-CS" altLang="sr-Latn-RS"/>
              <a:t>блоковске</a:t>
            </a:r>
          </a:p>
          <a:p>
            <a:pPr lvl="2"/>
            <a:r>
              <a:rPr lang="sr-Cyrl-CS" altLang="sr-Latn-RS"/>
              <a:t>за преношење блокова података између меморије и портова</a:t>
            </a:r>
          </a:p>
          <a:p>
            <a:pPr lvl="2"/>
            <a:r>
              <a:rPr lang="sr-Latn-CS" altLang="sr-Latn-RS" i="1"/>
              <a:t>ins</a:t>
            </a:r>
            <a:r>
              <a:rPr lang="sr-Latn-CS" altLang="sr-Latn-RS"/>
              <a:t> </a:t>
            </a:r>
            <a:r>
              <a:rPr lang="sr-Cyrl-CS" altLang="sr-Latn-RS"/>
              <a:t>– чита блок података са улазног порта</a:t>
            </a:r>
          </a:p>
          <a:p>
            <a:pPr lvl="2"/>
            <a:r>
              <a:rPr lang="sr-Latn-CS" altLang="sr-Latn-RS" i="1"/>
              <a:t>outs</a:t>
            </a:r>
            <a:r>
              <a:rPr lang="sr-Cyrl-CS" altLang="sr-Latn-RS" i="1"/>
              <a:t> – </a:t>
            </a:r>
            <a:r>
              <a:rPr lang="sr-Cyrl-CS" altLang="sr-Latn-RS"/>
              <a:t>уписује блок података на излазном порту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Пример – </a:t>
            </a:r>
            <a:r>
              <a:rPr lang="sr-Cyrl-CS" altLang="sr-Latn-RS" dirty="0" smtClean="0"/>
              <a:t>тастатура </a:t>
            </a:r>
            <a:endParaRPr lang="sr-Cyrl-CS" altLang="sr-Latn-RS" dirty="0"/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038952" cy="4351338"/>
          </a:xfrm>
        </p:spPr>
        <p:txBody>
          <a:bodyPr/>
          <a:lstStyle/>
          <a:p>
            <a:r>
              <a:rPr lang="sr-Cyrl-CS" altLang="sr-Latn-RS" dirty="0"/>
              <a:t>Контролер тастатуре испитује тастатуру и извештава о притискању и отпуштању тастера у виду тзв. </a:t>
            </a:r>
            <a:r>
              <a:rPr lang="sr-Cyrl-CS" altLang="sr-Latn-RS" i="1" dirty="0"/>
              <a:t>кодова тастера </a:t>
            </a:r>
            <a:r>
              <a:rPr lang="sr-Cyrl-CS" altLang="sr-Latn-RS" dirty="0"/>
              <a:t>(енгл. </a:t>
            </a:r>
            <a:r>
              <a:rPr lang="sr-Latn-CS" altLang="sr-Latn-RS" i="1" dirty="0"/>
              <a:t>scan code</a:t>
            </a:r>
            <a:r>
              <a:rPr lang="sr-Cyrl-CS" altLang="sr-Latn-RS" dirty="0"/>
              <a:t>)</a:t>
            </a:r>
            <a:endParaRPr lang="sr-Latn-CS" altLang="sr-Latn-RS" dirty="0"/>
          </a:p>
          <a:p>
            <a:pPr lvl="1"/>
            <a:r>
              <a:rPr lang="sr-Cyrl-CS" altLang="sr-Latn-RS" dirty="0"/>
              <a:t>код тастера је идентификациони број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који </a:t>
            </a:r>
            <a:r>
              <a:rPr lang="sr-Cyrl-CS" altLang="sr-Latn-RS" dirty="0"/>
              <a:t>се додељује тастеру на основу његове </a:t>
            </a:r>
            <a:r>
              <a:rPr lang="sr-Cyrl-CS" altLang="sr-Latn-RS" dirty="0" smtClean="0"/>
              <a:t>локације</a:t>
            </a:r>
          </a:p>
          <a:p>
            <a:pPr lvl="1"/>
            <a:r>
              <a:rPr lang="sr-Cyrl-CS" altLang="sr-Latn-RS" dirty="0" smtClean="0"/>
              <a:t>улазни потпрограми преводе код тастера у одговарајуће кодове карактера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– тастатура (</a:t>
            </a:r>
            <a:r>
              <a:rPr lang="sr-Latn-CS" altLang="sr-Latn-RS"/>
              <a:t>2</a:t>
            </a:r>
            <a:r>
              <a:rPr lang="sr-Cyrl-CS" altLang="sr-Latn-RS"/>
              <a:t>) </a:t>
            </a:r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949" y="1447799"/>
            <a:ext cx="10822075" cy="3827586"/>
          </a:xfrm>
        </p:spPr>
        <p:txBody>
          <a:bodyPr/>
          <a:lstStyle/>
          <a:p>
            <a:r>
              <a:rPr lang="sr-Cyrl-CS" altLang="sr-Latn-RS" dirty="0"/>
              <a:t>Као контролер се (на пример) може </a:t>
            </a:r>
            <a:r>
              <a:rPr lang="sr-Cyrl-CS" altLang="sr-Latn-RS" dirty="0" smtClean="0"/>
              <a:t>користити </a:t>
            </a:r>
            <a:br>
              <a:rPr lang="sr-Cyrl-CS" altLang="sr-Latn-RS" dirty="0" smtClean="0"/>
            </a:br>
            <a:r>
              <a:rPr lang="sr-Cyrl-CS" altLang="sr-Latn-RS" dirty="0" smtClean="0"/>
              <a:t>чип са следећим карактеристикама:</a:t>
            </a:r>
            <a:endParaRPr lang="sr-Cyrl-CS" altLang="sr-Latn-RS" dirty="0"/>
          </a:p>
          <a:p>
            <a:pPr lvl="1"/>
            <a:r>
              <a:rPr lang="sr-Cyrl-CS" altLang="sr-Latn-RS" sz="2100" dirty="0"/>
              <a:t>чип располаже са три 8-битна регистра (</a:t>
            </a:r>
            <a:r>
              <a:rPr lang="sr-Latn-CS" altLang="sr-Latn-RS" sz="2100" i="1" dirty="0"/>
              <a:t>PA, PB, PC</a:t>
            </a:r>
            <a:r>
              <a:rPr lang="sr-Cyrl-CS" altLang="sr-Latn-RS" sz="2100" dirty="0"/>
              <a:t>)</a:t>
            </a:r>
          </a:p>
          <a:p>
            <a:pPr lvl="1"/>
            <a:r>
              <a:rPr lang="sr-Cyrl-CS" altLang="sr-Latn-RS" sz="2100" dirty="0"/>
              <a:t>контролер испоручује код тастера путем регистра </a:t>
            </a:r>
            <a:r>
              <a:rPr lang="sr-Latn-CS" altLang="sr-Latn-RS" sz="2100" i="1" dirty="0"/>
              <a:t>PA</a:t>
            </a:r>
            <a:endParaRPr lang="sr-Cyrl-CS" altLang="sr-Latn-RS" sz="2100" dirty="0"/>
          </a:p>
          <a:p>
            <a:pPr lvl="2"/>
            <a:r>
              <a:rPr lang="sr-Cyrl-CS" altLang="sr-Latn-RS" sz="1800" dirty="0"/>
              <a:t>битови </a:t>
            </a:r>
            <a:r>
              <a:rPr lang="sr-Latn-CS" altLang="sr-Latn-RS" sz="1800" i="1" dirty="0"/>
              <a:t>PA0-PA6</a:t>
            </a:r>
            <a:r>
              <a:rPr lang="en-US" altLang="sr-Latn-RS" sz="1800" dirty="0"/>
              <a:t> </a:t>
            </a:r>
            <a:r>
              <a:rPr lang="sr-Cyrl-CS" altLang="sr-Latn-RS" sz="1800" dirty="0"/>
              <a:t>чине код тастера</a:t>
            </a:r>
          </a:p>
          <a:p>
            <a:pPr lvl="2"/>
            <a:r>
              <a:rPr lang="sr-Cyrl-CS" altLang="sr-Latn-RS" sz="1800" dirty="0"/>
              <a:t>бит </a:t>
            </a:r>
            <a:r>
              <a:rPr lang="sr-Latn-CS" altLang="sr-Latn-RS" sz="1800" i="1" dirty="0"/>
              <a:t>PA7</a:t>
            </a:r>
            <a:r>
              <a:rPr lang="sr-Cyrl-CS" altLang="sr-Latn-RS" sz="1800" dirty="0"/>
              <a:t> означава притисак (0) или отпуштање (1) тастера</a:t>
            </a:r>
          </a:p>
          <a:p>
            <a:pPr lvl="1"/>
            <a:r>
              <a:rPr lang="sr-Cyrl-CS" altLang="sr-Latn-RS" sz="2100" dirty="0"/>
              <a:t>нека су, нпр., ови регистри адресирани од адресе 60</a:t>
            </a:r>
            <a:r>
              <a:rPr lang="sr-Latn-CS" altLang="sr-Latn-RS" sz="2100" i="1" dirty="0"/>
              <a:t>H</a:t>
            </a:r>
            <a:r>
              <a:rPr lang="sr-Cyrl-CS" altLang="sr-Latn-RS" sz="2100" dirty="0"/>
              <a:t>:</a:t>
            </a:r>
          </a:p>
        </p:txBody>
      </p:sp>
      <p:pic>
        <p:nvPicPr>
          <p:cNvPr id="132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10295"/>
            <a:ext cx="3588935" cy="19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– тастатура (</a:t>
            </a:r>
            <a:r>
              <a:rPr lang="sr-Latn-CS" altLang="sr-Latn-RS" dirty="0"/>
              <a:t>3</a:t>
            </a:r>
            <a:r>
              <a:rPr lang="sr-Cyrl-CS" altLang="sr-Latn-RS" dirty="0"/>
              <a:t>) </a:t>
            </a:r>
          </a:p>
        </p:txBody>
      </p:sp>
      <p:sp>
        <p:nvSpPr>
          <p:cNvPr id="132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732019" y="1690688"/>
            <a:ext cx="3289998" cy="4318226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sz="2000" dirty="0"/>
              <a:t>Пресликавање магистрала адресе и података је слично као у случају меморијских модула</a:t>
            </a:r>
          </a:p>
          <a:p>
            <a:pPr>
              <a:lnSpc>
                <a:spcPct val="80000"/>
              </a:lnSpc>
            </a:pPr>
            <a:r>
              <a:rPr lang="sr-Cyrl-CS" altLang="sr-Latn-RS" sz="2000" dirty="0"/>
              <a:t>Основна разлика је у томе што се користе контролни сигнали за рад са У/И портовима </a:t>
            </a:r>
            <a:r>
              <a:rPr lang="sr-Latn-CS" altLang="sr-Latn-RS" sz="2000" i="1" dirty="0"/>
              <a:t>IORD</a:t>
            </a:r>
            <a:r>
              <a:rPr lang="sr-Cyrl-CS" altLang="sr-Latn-RS" sz="2000" dirty="0"/>
              <a:t> и </a:t>
            </a:r>
            <a:r>
              <a:rPr lang="sr-Latn-CS" altLang="sr-Latn-RS" sz="2000" i="1" dirty="0"/>
              <a:t>IOWR</a:t>
            </a:r>
            <a:r>
              <a:rPr lang="sr-Cyrl-CS" altLang="sr-Latn-RS" sz="2000" dirty="0"/>
              <a:t> уместо сигнала за рад са меморијом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sr-Latn-RS" sz="2000" dirty="0"/>
              <a:t>	(нису приказане везе контролера и тастатуре)</a:t>
            </a:r>
          </a:p>
        </p:txBody>
      </p:sp>
      <p:pic>
        <p:nvPicPr>
          <p:cNvPr id="13281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9870"/>
            <a:ext cx="8534400" cy="397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Пренос података</a:t>
            </a:r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Пренос података између “система” и УИ уређаја подразумева размену података између меморије (или регистара) и УИ уређаја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Пренос података чине две фазе:</a:t>
            </a:r>
          </a:p>
          <a:p>
            <a:pPr lvl="1"/>
            <a:r>
              <a:rPr lang="sr-Cyrl-CS" altLang="sr-Latn-RS"/>
              <a:t>фаза преноса података</a:t>
            </a:r>
          </a:p>
          <a:p>
            <a:pPr lvl="1"/>
            <a:r>
              <a:rPr lang="sr-Cyrl-CS" altLang="sr-Latn-RS"/>
              <a:t>фаза обавештавања о крају</a:t>
            </a:r>
            <a:endParaRPr lang="sr-Latn-CS" altLang="sr-Latn-RS"/>
          </a:p>
          <a:p>
            <a:pPr lvl="4"/>
            <a:endParaRPr lang="sr-Latn-CS" altLang="sr-Latn-RS"/>
          </a:p>
          <a:p>
            <a:r>
              <a:rPr lang="sr-Cyrl-CS" altLang="sr-Latn-RS"/>
              <a:t>Неки аутори додају као посебну фазу </a:t>
            </a:r>
          </a:p>
          <a:p>
            <a:pPr lvl="1"/>
            <a:r>
              <a:rPr lang="sr-Cyrl-CS" altLang="sr-Latn-RS"/>
              <a:t>иницијализацију преноса података</a:t>
            </a:r>
            <a:endParaRPr lang="sr-Latn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Фаза преноса података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Cyrl-CS" altLang="sr-Latn-RS"/>
          </a:p>
          <a:p>
            <a:r>
              <a:rPr lang="sr-Cyrl-CS" altLang="sr-Latn-RS"/>
              <a:t>Током ове фазе се преносе подаци између меморије и УИ уређаја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Пренос се остварује путем</a:t>
            </a:r>
          </a:p>
          <a:p>
            <a:pPr lvl="1"/>
            <a:r>
              <a:rPr lang="sr-Cyrl-CS" altLang="sr-Latn-RS" i="1"/>
              <a:t>програмираног У/И</a:t>
            </a:r>
            <a:r>
              <a:rPr lang="sr-Cyrl-CS" altLang="sr-Latn-RS"/>
              <a:t> или</a:t>
            </a:r>
          </a:p>
          <a:p>
            <a:pPr lvl="1"/>
            <a:r>
              <a:rPr lang="sr-Cyrl-CS" altLang="sr-Latn-RS" i="1"/>
              <a:t>непосредног приступа меморији</a:t>
            </a:r>
            <a:r>
              <a:rPr lang="sr-Cyrl-CS" altLang="sr-Latn-RS"/>
              <a:t> (енгл. </a:t>
            </a:r>
            <a:r>
              <a:rPr lang="sr-Latn-CS" altLang="sr-Latn-RS" i="1"/>
              <a:t>direct memory access - DMA</a:t>
            </a:r>
            <a:r>
              <a:rPr lang="sr-Cyrl-CS" altLang="sr-Latn-R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Фаза обавештавања о крају</a:t>
            </a:r>
          </a:p>
        </p:txBody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Током ове фазе процесор се информише да је пренос података довршен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Информисање се остварује путем</a:t>
            </a:r>
          </a:p>
          <a:p>
            <a:pPr lvl="1"/>
            <a:r>
              <a:rPr lang="sr-Cyrl-CS" altLang="sr-Latn-RS" i="1"/>
              <a:t>система прекида </a:t>
            </a:r>
            <a:r>
              <a:rPr lang="sr-Cyrl-CS" altLang="sr-Latn-RS"/>
              <a:t>или </a:t>
            </a:r>
          </a:p>
          <a:p>
            <a:pPr lvl="1"/>
            <a:r>
              <a:rPr lang="sr-Cyrl-CS" altLang="sr-Latn-RS" i="1"/>
              <a:t>програмираног У/И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Улазно</a:t>
            </a:r>
            <a:r>
              <a:rPr lang="en-US" dirty="0" smtClean="0"/>
              <a:t>/</a:t>
            </a:r>
            <a:r>
              <a:rPr lang="sr-Cyrl-RS" dirty="0" smtClean="0"/>
              <a:t>излазни уређаји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Програмирани УИ и </a:t>
            </a:r>
            <a:r>
              <a:rPr lang="sr-Latn-RS" dirty="0" smtClean="0"/>
              <a:t>DMA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996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Улазно</a:t>
            </a:r>
            <a:r>
              <a:rPr lang="en-US" dirty="0"/>
              <a:t>/</a:t>
            </a:r>
            <a:r>
              <a:rPr lang="sr-Cyrl-RS" dirty="0" smtClean="0"/>
              <a:t>излазни уређаји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концепти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0798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Пренос података (2)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Три значајне технике:</a:t>
            </a:r>
          </a:p>
          <a:p>
            <a:pPr lvl="1"/>
            <a:r>
              <a:rPr lang="sr-Cyrl-CS" altLang="sr-Latn-RS"/>
              <a:t>програмирани У/И</a:t>
            </a:r>
          </a:p>
          <a:p>
            <a:pPr lvl="1"/>
            <a:r>
              <a:rPr lang="sr-Cyrl-CS" altLang="sr-Latn-RS"/>
              <a:t>непосредан приступ меморији (</a:t>
            </a:r>
            <a:r>
              <a:rPr lang="sr-Latn-CS" altLang="sr-Latn-RS" i="1"/>
              <a:t>DMA</a:t>
            </a:r>
            <a:r>
              <a:rPr lang="sr-Cyrl-CS" altLang="sr-Latn-RS"/>
              <a:t>)</a:t>
            </a:r>
          </a:p>
          <a:p>
            <a:pPr lvl="1"/>
            <a:r>
              <a:rPr lang="sr-Cyrl-CS" altLang="sr-Latn-RS"/>
              <a:t>система прекида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Уобичајено:</a:t>
            </a:r>
          </a:p>
          <a:p>
            <a:pPr lvl="1"/>
            <a:r>
              <a:rPr lang="sr-Cyrl-CS" altLang="sr-Latn-RS"/>
              <a:t>ако се подаци преносе путем </a:t>
            </a:r>
            <a:r>
              <a:rPr lang="sr-Latn-CS" altLang="sr-Latn-RS" i="1"/>
              <a:t>DMA</a:t>
            </a:r>
            <a:r>
              <a:rPr lang="sr-Cyrl-CS" altLang="sr-Latn-RS"/>
              <a:t>, онда се обавештавање о крају одвија путем система прекида</a:t>
            </a:r>
          </a:p>
          <a:p>
            <a:pPr lvl="1"/>
            <a:r>
              <a:rPr lang="sr-Cyrl-CS" altLang="sr-Latn-RS"/>
              <a:t>ако се подаци преносе путем програмираног У/И, онда се и обавештавање о крају остварује истим путем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Илустрација техника</a:t>
            </a:r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На примеру радника и шефа:</a:t>
            </a:r>
          </a:p>
          <a:p>
            <a:pPr lvl="1"/>
            <a:r>
              <a:rPr lang="sr-Cyrl-CS" altLang="sr-Latn-RS"/>
              <a:t>програмирани У/И</a:t>
            </a:r>
          </a:p>
          <a:p>
            <a:pPr lvl="2"/>
            <a:r>
              <a:rPr lang="sr-Cyrl-CS" altLang="sr-Latn-RS"/>
              <a:t>шеф задаје посао</a:t>
            </a:r>
          </a:p>
          <a:p>
            <a:pPr lvl="2"/>
            <a:r>
              <a:rPr lang="sr-Cyrl-CS" altLang="sr-Latn-RS"/>
              <a:t>“непрестано” проверава да ли је посао довршен</a:t>
            </a:r>
          </a:p>
          <a:p>
            <a:pPr lvl="2"/>
            <a:r>
              <a:rPr lang="sr-Cyrl-CS" altLang="sr-Latn-RS"/>
              <a:t>када је довршен, шеф узима резултат рада и ради даље</a:t>
            </a:r>
          </a:p>
          <a:p>
            <a:pPr lvl="1"/>
            <a:r>
              <a:rPr lang="sr-Cyrl-CS" altLang="sr-Latn-RS"/>
              <a:t>непосредан приступ меморији (</a:t>
            </a:r>
            <a:r>
              <a:rPr lang="sr-Latn-CS" altLang="sr-Latn-RS" i="1"/>
              <a:t>DMA</a:t>
            </a:r>
            <a:r>
              <a:rPr lang="sr-Cyrl-CS" altLang="sr-Latn-RS"/>
              <a:t>) / систем прекида</a:t>
            </a:r>
          </a:p>
          <a:p>
            <a:pPr lvl="2"/>
            <a:r>
              <a:rPr lang="sr-Cyrl-CS" altLang="sr-Latn-RS"/>
              <a:t>шеф задаје посао раднику и наставља са својим послом</a:t>
            </a:r>
          </a:p>
          <a:p>
            <a:pPr lvl="2"/>
            <a:r>
              <a:rPr lang="sr-Cyrl-CS" altLang="sr-Latn-RS"/>
              <a:t>радник самостално обавља посао</a:t>
            </a:r>
          </a:p>
          <a:p>
            <a:pPr lvl="2"/>
            <a:r>
              <a:rPr lang="sr-Cyrl-CS" altLang="sr-Latn-RS"/>
              <a:t>када заврши посао, радник обавештава шефа о завршетку</a:t>
            </a:r>
          </a:p>
          <a:p>
            <a:pPr lvl="2"/>
            <a:r>
              <a:rPr lang="sr-Cyrl-CS" altLang="sr-Latn-RS"/>
              <a:t>шеф реагује на обавештење и затим наставља са својим послом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Програмирани У/И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основи програмираног У/И је петља у којој се чека да се доврши задати посао да би се могло наставити са радом</a:t>
            </a:r>
          </a:p>
          <a:p>
            <a:pPr lvl="1"/>
            <a:r>
              <a:rPr lang="sr-Cyrl-CS" altLang="sr-Latn-RS"/>
              <a:t>чекање се изводи кроз вишеструко проверавање (узорковање, тестирање) да ли је уређај достигао очекивано стање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Програмирани У/И – пример</a:t>
            </a:r>
          </a:p>
        </p:txBody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Пример тастатуре:</a:t>
            </a:r>
          </a:p>
          <a:p>
            <a:pPr lvl="1"/>
            <a:r>
              <a:rPr lang="sr-Cyrl-CS" altLang="sr-Latn-RS" dirty="0"/>
              <a:t>очитава се регистар </a:t>
            </a:r>
            <a:r>
              <a:rPr lang="sr-Latn-CS" altLang="sr-Latn-RS" i="1" dirty="0"/>
              <a:t>PA</a:t>
            </a:r>
            <a:endParaRPr lang="sr-Cyrl-CS" altLang="sr-Latn-RS" dirty="0"/>
          </a:p>
          <a:p>
            <a:pPr lvl="1"/>
            <a:r>
              <a:rPr lang="sr-Cyrl-CS" altLang="sr-Latn-RS" dirty="0"/>
              <a:t>ако бит 7 има вредност 1, значи да није притиснут тастер,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па </a:t>
            </a:r>
            <a:r>
              <a:rPr lang="sr-Cyrl-CS" altLang="sr-Latn-RS" dirty="0"/>
              <a:t>се понавља претходни корак</a:t>
            </a:r>
          </a:p>
          <a:p>
            <a:pPr lvl="1"/>
            <a:r>
              <a:rPr lang="sr-Cyrl-CS" altLang="sr-Latn-RS" dirty="0"/>
              <a:t>ако бит 7 има вредност 0, значи да је притиснут тастер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прекида се петља</a:t>
            </a:r>
          </a:p>
          <a:p>
            <a:pPr lvl="1"/>
            <a:r>
              <a:rPr lang="sr-Cyrl-CS" altLang="sr-Latn-RS" dirty="0"/>
              <a:t>затим се прочитани код тастера може даље употребљавати,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тј</a:t>
            </a:r>
            <a:r>
              <a:rPr lang="sr-Cyrl-CS" altLang="sr-Latn-RS" dirty="0"/>
              <a:t>. преводити у код каректера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Програмирани У/И – пример (2)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Исечак програмског кода: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sr-Latn-RS"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		...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key_up_loop: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		in    AL,60H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		test  AL,80H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		jnz   key_up_loop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sr-Latn-RS" b="1">
                <a:latin typeface="Courier New" panose="02070309020205020404" pitchFamily="49" charset="0"/>
              </a:rPr>
              <a:t>			...</a:t>
            </a:r>
            <a:endParaRPr lang="sr-Cyrl-CS" altLang="sr-Latn-RS" b="1"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 smtClean="0"/>
              <a:t>DMA</a:t>
            </a:r>
            <a:endParaRPr lang="sr-Cyrl-CS" altLang="sr-Latn-RS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случају уређаја који преносе веће количине података или раде временски захтевне послове, програмирани У/И води великом утрошку времена на чекање</a:t>
            </a:r>
          </a:p>
          <a:p>
            <a:r>
              <a:rPr lang="sr-Latn-CS" altLang="sr-Latn-RS" i="1"/>
              <a:t>DMA</a:t>
            </a:r>
            <a:r>
              <a:rPr lang="sr-Cyrl-CS" altLang="sr-Latn-RS"/>
              <a:t> има за циљ да се процесор ослободи старања о преносу података и посвети другим стварима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DMA</a:t>
            </a:r>
            <a:r>
              <a:rPr lang="sr-Cyrl-CS" altLang="sr-Latn-RS"/>
              <a:t> (2)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 dirty="0"/>
              <a:t>DMA</a:t>
            </a:r>
            <a:r>
              <a:rPr lang="sr-Cyrl-CS" altLang="sr-Latn-RS" dirty="0"/>
              <a:t> се имплементира помоћу контролера </a:t>
            </a:r>
            <a:r>
              <a:rPr lang="sr-Latn-CS" altLang="sr-Latn-RS" i="1" dirty="0"/>
              <a:t>DMA</a:t>
            </a:r>
            <a:endParaRPr lang="sr-Cyrl-CS" altLang="sr-Latn-RS" dirty="0"/>
          </a:p>
          <a:p>
            <a:pPr lvl="1"/>
            <a:r>
              <a:rPr lang="sr-Cyrl-CS" altLang="sr-Latn-RS" dirty="0"/>
              <a:t>Контролер се понаша као подређен уређај у односу на процесор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прима инструкције за пренос података од процесора</a:t>
            </a:r>
          </a:p>
          <a:p>
            <a:pPr lvl="1"/>
            <a:r>
              <a:rPr lang="sr-Cyrl-CS" altLang="sr-Latn-RS" dirty="0"/>
              <a:t>Затим преузима контролу над магистралом и остварује пренос података</a:t>
            </a:r>
          </a:p>
          <a:p>
            <a:r>
              <a:rPr lang="sr-Cyrl-CS" altLang="sr-Latn-RS" dirty="0"/>
              <a:t>Контролер уобичајено подржава већи број уређаја</a:t>
            </a:r>
          </a:p>
          <a:p>
            <a:pPr lvl="1"/>
            <a:r>
              <a:rPr lang="sr-Cyrl-CS" altLang="sr-Latn-RS" dirty="0"/>
              <a:t>сваки се повезује на посебан канал </a:t>
            </a:r>
            <a:r>
              <a:rPr lang="sr-Latn-CS" altLang="sr-Latn-RS" i="1" dirty="0"/>
              <a:t>DMA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Однос програмираног У/И и непосредног приступа меморији</a:t>
            </a:r>
          </a:p>
        </p:txBody>
      </p:sp>
      <p:pic>
        <p:nvPicPr>
          <p:cNvPr id="1352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46226"/>
            <a:ext cx="86868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1. Иницијализација канала</a:t>
            </a:r>
          </a:p>
          <a:p>
            <a:pPr lvl="4"/>
            <a:endParaRPr lang="sr-Cyrl-CS" altLang="sr-Latn-RS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2. Преношење података</a:t>
            </a:r>
          </a:p>
          <a:p>
            <a:pPr lvl="4"/>
            <a:endParaRPr lang="sr-Cyrl-CS" altLang="sr-Latn-RS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Кораци операције </a:t>
            </a:r>
            <a:r>
              <a:rPr lang="sr-Latn-CS" altLang="sr-Latn-RS" i="1" dirty="0" smtClean="0"/>
              <a:t>DMA</a:t>
            </a:r>
            <a:endParaRPr lang="sr-Cyrl-CS" altLang="sr-Latn-RS" dirty="0"/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 b="1">
                <a:solidFill>
                  <a:schemeClr val="tx2"/>
                </a:solidFill>
              </a:rPr>
              <a:t>1. Иницијализација канала:</a:t>
            </a:r>
          </a:p>
          <a:p>
            <a:pPr lvl="1"/>
            <a:r>
              <a:rPr lang="sr-Cyrl-CS" altLang="sr-Latn-RS"/>
              <a:t>процесор иницира контролер </a:t>
            </a:r>
            <a:r>
              <a:rPr lang="sr-Latn-CS" altLang="sr-Latn-RS" i="1"/>
              <a:t>DMA </a:t>
            </a:r>
            <a:r>
              <a:rPr lang="sr-Cyrl-CS" altLang="sr-Latn-RS"/>
              <a:t>и шаље му: </a:t>
            </a:r>
          </a:p>
          <a:p>
            <a:pPr lvl="2"/>
            <a:r>
              <a:rPr lang="sr-Cyrl-CS" altLang="sr-Latn-RS"/>
              <a:t>број уређаја</a:t>
            </a:r>
          </a:p>
          <a:p>
            <a:pPr lvl="2"/>
            <a:r>
              <a:rPr lang="sr-Cyrl-CS" altLang="sr-Latn-RS"/>
              <a:t>адресу простора у меморији</a:t>
            </a:r>
          </a:p>
          <a:p>
            <a:pPr lvl="2"/>
            <a:r>
              <a:rPr lang="sr-Cyrl-CS" altLang="sr-Latn-RS"/>
              <a:t>број бајтова који се преносе</a:t>
            </a:r>
          </a:p>
          <a:p>
            <a:pPr lvl="2"/>
            <a:r>
              <a:rPr lang="sr-Cyrl-CS" altLang="sr-Latn-RS"/>
              <a:t>смер преношења података</a:t>
            </a:r>
          </a:p>
          <a:p>
            <a:pPr lvl="1"/>
            <a:r>
              <a:rPr lang="sr-Cyrl-CS" altLang="sr-Latn-RS"/>
              <a:t>након иницијализације канал је спреман за преношење података</a:t>
            </a:r>
          </a:p>
          <a:p>
            <a:pPr lvl="4"/>
            <a:endParaRPr lang="sr-Cyrl-CS" altLang="sr-Latn-RS" sz="1000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2. Преношење података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Улазно/излазни уређаји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Рачунарски систем обично има више различитих улазних и излазних уређаја</a:t>
            </a:r>
          </a:p>
          <a:p>
            <a:pPr lvl="1"/>
            <a:r>
              <a:rPr lang="sr-Cyrl-CS" altLang="sr-Latn-RS"/>
              <a:t>називају се и </a:t>
            </a:r>
            <a:r>
              <a:rPr lang="sr-Cyrl-CS" altLang="sr-Latn-RS" i="1"/>
              <a:t>периферни</a:t>
            </a:r>
            <a:r>
              <a:rPr lang="sr-Cyrl-CS" altLang="sr-Latn-RS"/>
              <a:t> уређаји, зато што се налазе на периферији рачунарског система</a:t>
            </a:r>
          </a:p>
          <a:p>
            <a:r>
              <a:rPr lang="sr-Cyrl-CS" altLang="sr-Latn-RS"/>
              <a:t>Обезбеђују две основне функције</a:t>
            </a:r>
          </a:p>
          <a:p>
            <a:pPr lvl="1"/>
            <a:r>
              <a:rPr lang="sr-Cyrl-CS" altLang="sr-Latn-RS"/>
              <a:t>комуникацију рачунарског система са спољашњим светом и</a:t>
            </a:r>
          </a:p>
          <a:p>
            <a:pPr lvl="1"/>
            <a:r>
              <a:rPr lang="sr-Cyrl-CS" altLang="sr-Latn-RS"/>
              <a:t>чување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>
                <a:solidFill>
                  <a:srgbClr val="A3A08C"/>
                </a:solidFill>
              </a:rPr>
              <a:t>1. Иницијализација канала:</a:t>
            </a:r>
          </a:p>
          <a:p>
            <a:pPr lvl="4">
              <a:lnSpc>
                <a:spcPct val="90000"/>
              </a:lnSpc>
            </a:pPr>
            <a:endParaRPr lang="sr-Cyrl-CS" altLang="sr-Latn-RS" sz="1000">
              <a:solidFill>
                <a:srgbClr val="A3A08C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 b="1">
                <a:solidFill>
                  <a:schemeClr val="tx2"/>
                </a:solidFill>
              </a:rPr>
              <a:t>2. Преношење података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када У/И уређај буде спреман за преношење података, обавештава о томе контролер </a:t>
            </a:r>
            <a:r>
              <a:rPr lang="sr-Latn-CS" altLang="sr-Latn-RS" sz="2100" i="1"/>
              <a:t>DMA</a:t>
            </a:r>
            <a:r>
              <a:rPr lang="sr-Cyrl-CS" altLang="sr-Latn-RS" sz="2100"/>
              <a:t>. 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контролер започиње операцију преноса: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контролер захтева магистралу (и добија је уобичајеним поступком арбитраже)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поставља меморисјку адресу и одговарајући сигнал (читање или писање) на магистралу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довршава пренос и ослобађа магистралу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ажурира адресу и бројач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ако има још података за преношење, понавља поступак</a:t>
            </a:r>
          </a:p>
          <a:p>
            <a:pPr lvl="4">
              <a:lnSpc>
                <a:spcPct val="90000"/>
              </a:lnSpc>
            </a:pPr>
            <a:endParaRPr lang="sr-Cyrl-CS" altLang="sr-Latn-RS" sz="1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>
                <a:solidFill>
                  <a:srgbClr val="A3A08C"/>
                </a:solidFill>
              </a:rPr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1. Иницијализација канала: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2. Преношење података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b="1">
                <a:solidFill>
                  <a:schemeClr val="tx2"/>
                </a:solidFill>
              </a:rPr>
              <a:t>3. Обавештавање процесора</a:t>
            </a:r>
          </a:p>
          <a:p>
            <a:pPr lvl="1"/>
            <a:r>
              <a:rPr lang="sr-Cyrl-CS" altLang="sr-Latn-RS"/>
              <a:t>након довршеног преноса обавештава се процесор</a:t>
            </a:r>
          </a:p>
          <a:p>
            <a:pPr lvl="1"/>
            <a:r>
              <a:rPr lang="sr-Cyrl-CS" altLang="sr-Latn-RS"/>
              <a:t>уобичајено се за то користи систем прекида</a:t>
            </a:r>
          </a:p>
          <a:p>
            <a:pPr lvl="1"/>
            <a:r>
              <a:rPr lang="sr-Cyrl-CS" altLang="sr-Latn-RS"/>
              <a:t>процесор затим проверава стање преноса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Поједностављени дијаграм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употребе </a:t>
            </a:r>
            <a:r>
              <a:rPr lang="sr-Cyrl-CS" altLang="sr-Latn-RS" dirty="0"/>
              <a:t>контролера </a:t>
            </a:r>
            <a:r>
              <a:rPr lang="sr-Latn-CS" altLang="sr-Latn-RS" i="1" dirty="0"/>
              <a:t>DMA</a:t>
            </a:r>
            <a:endParaRPr lang="sr-Cyrl-CS" altLang="sr-Latn-RS" dirty="0"/>
          </a:p>
        </p:txBody>
      </p:sp>
      <p:pic>
        <p:nvPicPr>
          <p:cNvPr id="1357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66" y="1979489"/>
            <a:ext cx="5194213" cy="437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преноса преко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примеру претпостављамо да се ради о операцији читања путем </a:t>
            </a:r>
            <a:r>
              <a:rPr lang="sr-Latn-CS" altLang="sr-Latn-RS" i="1"/>
              <a:t>DMA</a:t>
            </a:r>
            <a:endParaRPr lang="sr-Cyrl-CS" altLang="sr-Latn-RS" i="1"/>
          </a:p>
          <a:p>
            <a:pPr lvl="1"/>
            <a:r>
              <a:rPr lang="sr-Cyrl-CS" altLang="sr-Latn-RS"/>
              <a:t>одговарајућим командама процесора </a:t>
            </a:r>
            <a:r>
              <a:rPr lang="sr-Latn-CS" altLang="sr-Latn-RS" i="1"/>
              <a:t>DMA </a:t>
            </a:r>
            <a:r>
              <a:rPr lang="sr-Cyrl-CS" altLang="sr-Latn-RS"/>
              <a:t>контролеру иницијализован је канал </a:t>
            </a:r>
            <a:r>
              <a:rPr lang="sr-Latn-CS" altLang="sr-Latn-RS" i="1"/>
              <a:t>DMA</a:t>
            </a:r>
            <a:r>
              <a:rPr lang="sr-Cyrl-CS" altLang="sr-Latn-RS"/>
              <a:t> да подржи конкретан У/И уређај (или контролер)</a:t>
            </a:r>
          </a:p>
          <a:p>
            <a:pPr lvl="1"/>
            <a:r>
              <a:rPr lang="sr-Cyrl-CS" altLang="sr-Latn-RS"/>
              <a:t>подаци се са У/И уређаја и уписују у меморију</a:t>
            </a:r>
          </a:p>
          <a:p>
            <a:pPr lvl="1"/>
            <a:r>
              <a:rPr lang="sr-Cyrl-CS" altLang="sr-Latn-RS"/>
              <a:t>претпостављамо да се преносе две речи података</a:t>
            </a:r>
          </a:p>
          <a:p>
            <a:pPr lvl="1"/>
            <a:r>
              <a:rPr lang="sr-Cyrl-CS" altLang="sr-Latn-RS"/>
              <a:t>претпостављамо да је у питању брз пренос који потпуно задржава магистралу до краја процеса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преноса преко </a:t>
            </a:r>
            <a:r>
              <a:rPr lang="sr-Latn-CS" altLang="sr-Latn-RS" i="1" dirty="0"/>
              <a:t>DMA</a:t>
            </a:r>
            <a:r>
              <a:rPr lang="sr-Cyrl-CS" altLang="sr-Latn-RS" i="1" dirty="0"/>
              <a:t> </a:t>
            </a:r>
            <a:r>
              <a:rPr lang="sr-Cyrl-CS" altLang="sr-Latn-RS" dirty="0"/>
              <a:t>(2)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 dirty="0"/>
              <a:t>Када У/И уређај буде спреман да преноси податке, </a:t>
            </a:r>
            <a:r>
              <a:rPr lang="sr-Latn-RS" altLang="sr-Latn-RS" sz="2200" dirty="0" smtClean="0"/>
              <a:t/>
            </a:r>
            <a:br>
              <a:rPr lang="sr-Latn-RS" altLang="sr-Latn-RS" sz="2200" dirty="0" smtClean="0"/>
            </a:br>
            <a:r>
              <a:rPr lang="sr-Cyrl-CS" altLang="sr-Latn-RS" sz="2200" dirty="0" smtClean="0"/>
              <a:t>шаље </a:t>
            </a:r>
            <a:r>
              <a:rPr lang="sr-Cyrl-CS" altLang="sr-Latn-RS" sz="2200" dirty="0"/>
              <a:t>захтев контролеру </a:t>
            </a:r>
            <a:r>
              <a:rPr lang="sr-Latn-CS" altLang="sr-Latn-RS" sz="2200" i="1" dirty="0"/>
              <a:t>DMA</a:t>
            </a:r>
            <a:r>
              <a:rPr lang="sr-Cyrl-CS" altLang="sr-Latn-RS" sz="2200" i="1" dirty="0"/>
              <a:t> </a:t>
            </a:r>
            <a:r>
              <a:rPr lang="sr-Cyrl-CS" altLang="sr-Latn-RS" sz="2200" dirty="0"/>
              <a:t>путем линије </a:t>
            </a:r>
            <a:r>
              <a:rPr lang="sr-Latn-CS" altLang="sr-Latn-RS" sz="2200" i="1" dirty="0"/>
              <a:t>DREQ</a:t>
            </a:r>
            <a:endParaRPr lang="sr-Cyrl-CS" altLang="sr-Latn-RS" sz="2200" dirty="0"/>
          </a:p>
          <a:p>
            <a:r>
              <a:rPr lang="sr-Cyrl-CS" altLang="sr-Latn-RS" sz="2200" dirty="0"/>
              <a:t>Када прими сигнал </a:t>
            </a:r>
            <a:r>
              <a:rPr lang="sr-Latn-CS" altLang="sr-Latn-RS" sz="2200" i="1" dirty="0"/>
              <a:t>DREQ</a:t>
            </a:r>
            <a:r>
              <a:rPr lang="sr-Cyrl-CS" altLang="sr-Latn-RS" sz="2200" dirty="0"/>
              <a:t>, контролер </a:t>
            </a:r>
            <a:r>
              <a:rPr lang="sr-Latn-CS" altLang="sr-Latn-RS" sz="2200" i="1" dirty="0"/>
              <a:t>DMA</a:t>
            </a:r>
            <a:r>
              <a:rPr lang="sr-Cyrl-CS" altLang="sr-Latn-RS" sz="2200" i="1" dirty="0"/>
              <a:t> </a:t>
            </a:r>
            <a:r>
              <a:rPr lang="sr-Cyrl-CS" altLang="sr-Latn-RS" sz="2200" dirty="0"/>
              <a:t>шаље процесору захтев за добијање магистрале, путем сигнала </a:t>
            </a:r>
            <a:r>
              <a:rPr lang="sr-Latn-CS" altLang="sr-Latn-RS" sz="2200" i="1" dirty="0"/>
              <a:t>HOLD</a:t>
            </a:r>
            <a:endParaRPr lang="sr-Cyrl-CS" altLang="sr-Latn-RS" sz="2200" i="1" dirty="0"/>
          </a:p>
          <a:p>
            <a:r>
              <a:rPr lang="sr-Cyrl-CS" altLang="sr-Latn-RS" sz="2200" dirty="0"/>
              <a:t>Након завршетка текуће инструкције, процесор ослобађа магистралу </a:t>
            </a:r>
            <a:r>
              <a:rPr lang="sr-Latn-RS" altLang="sr-Latn-RS" sz="2200" dirty="0" smtClean="0"/>
              <a:t/>
            </a:r>
            <a:br>
              <a:rPr lang="sr-Latn-RS" altLang="sr-Latn-RS" sz="2200" dirty="0" smtClean="0"/>
            </a:br>
            <a:r>
              <a:rPr lang="sr-Cyrl-CS" altLang="sr-Latn-RS" sz="2200" dirty="0" smtClean="0"/>
              <a:t>и </a:t>
            </a:r>
            <a:r>
              <a:rPr lang="sr-Cyrl-CS" altLang="sr-Latn-RS" sz="2200" dirty="0"/>
              <a:t>то јавља контролеру </a:t>
            </a:r>
            <a:r>
              <a:rPr lang="sr-Latn-CS" altLang="sr-Latn-RS" sz="2200" i="1" dirty="0"/>
              <a:t>DMA</a:t>
            </a:r>
            <a:r>
              <a:rPr lang="sr-Cyrl-CS" altLang="sr-Latn-RS" sz="2200" dirty="0"/>
              <a:t> путем сигнала </a:t>
            </a:r>
            <a:r>
              <a:rPr lang="sr-Latn-CS" altLang="sr-Latn-RS" sz="2200" i="1" dirty="0"/>
              <a:t>HLDA</a:t>
            </a:r>
            <a:endParaRPr lang="sr-Cyrl-CS" altLang="sr-Latn-RS" sz="2200" dirty="0"/>
          </a:p>
          <a:p>
            <a:pPr lvl="1"/>
            <a:r>
              <a:rPr lang="sr-Cyrl-CS" altLang="sr-Latn-RS" sz="2100" dirty="0"/>
              <a:t>процесор надаље не користи магистралу </a:t>
            </a:r>
            <a:r>
              <a:rPr lang="sr-Latn-RS" altLang="sr-Latn-RS" sz="2100" dirty="0" smtClean="0"/>
              <a:t/>
            </a:r>
            <a:br>
              <a:rPr lang="sr-Latn-RS" altLang="sr-Latn-RS" sz="2100" dirty="0" smtClean="0"/>
            </a:br>
            <a:r>
              <a:rPr lang="sr-Cyrl-CS" altLang="sr-Latn-RS" sz="2100" dirty="0" smtClean="0"/>
              <a:t>већ </a:t>
            </a:r>
            <a:r>
              <a:rPr lang="sr-Cyrl-CS" altLang="sr-Latn-RS" sz="2100" dirty="0"/>
              <a:t>одлаже све операције које захтевају постављање сигнала на магистралу</a:t>
            </a:r>
          </a:p>
          <a:p>
            <a:r>
              <a:rPr lang="sr-Cyrl-CS" altLang="sr-Latn-RS" sz="2200" dirty="0"/>
              <a:t>По пријему сигнала </a:t>
            </a:r>
            <a:r>
              <a:rPr lang="sr-Latn-CS" altLang="sr-Latn-RS" sz="2200" i="1" dirty="0"/>
              <a:t>HLDA</a:t>
            </a:r>
            <a:r>
              <a:rPr lang="sr-Cyrl-CS" altLang="sr-Latn-RS" sz="2200" dirty="0"/>
              <a:t> контролер </a:t>
            </a:r>
            <a:r>
              <a:rPr lang="sr-Latn-CS" altLang="sr-Latn-RS" sz="2200" i="1" dirty="0"/>
              <a:t>DMA</a:t>
            </a:r>
            <a:r>
              <a:rPr lang="sr-Cyrl-CS" altLang="sr-Latn-RS" sz="2200" dirty="0"/>
              <a:t> обавештава У/И уређај </a:t>
            </a:r>
            <a:r>
              <a:rPr lang="sr-Latn-RS" altLang="sr-Latn-RS" sz="2200" dirty="0" smtClean="0"/>
              <a:t/>
            </a:r>
            <a:br>
              <a:rPr lang="sr-Latn-RS" altLang="sr-Latn-RS" sz="2200" dirty="0" smtClean="0"/>
            </a:br>
            <a:r>
              <a:rPr lang="sr-Cyrl-CS" altLang="sr-Latn-RS" sz="2200" dirty="0" smtClean="0"/>
              <a:t>(</a:t>
            </a:r>
            <a:r>
              <a:rPr lang="sr-Cyrl-CS" altLang="sr-Latn-RS" sz="2200" dirty="0"/>
              <a:t>путем сигнала </a:t>
            </a:r>
            <a:r>
              <a:rPr lang="sr-Latn-CS" altLang="sr-Latn-RS" sz="2200" i="1" dirty="0"/>
              <a:t>DACK</a:t>
            </a:r>
            <a:r>
              <a:rPr lang="sr-Cyrl-CS" altLang="sr-Latn-RS" sz="2200" dirty="0"/>
              <a:t>) да може да почне пренос података</a:t>
            </a:r>
          </a:p>
          <a:p>
            <a:pPr lvl="1"/>
            <a:r>
              <a:rPr lang="sr-Cyrl-CS" altLang="sr-Latn-RS" sz="2100" dirty="0"/>
              <a:t>након тога сигнал </a:t>
            </a:r>
            <a:r>
              <a:rPr lang="sr-Latn-CS" altLang="sr-Latn-RS" sz="2100" i="1" dirty="0"/>
              <a:t>DREQ</a:t>
            </a:r>
            <a:r>
              <a:rPr lang="sr-Cyrl-CS" altLang="sr-Latn-RS" sz="2100" dirty="0"/>
              <a:t> се уобичајено склања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преноса преко </a:t>
            </a:r>
            <a:r>
              <a:rPr lang="sr-Latn-CS" altLang="sr-Latn-RS" i="1" dirty="0"/>
              <a:t>DMA</a:t>
            </a:r>
            <a:r>
              <a:rPr lang="sr-Cyrl-CS" altLang="sr-Latn-RS" i="1" dirty="0"/>
              <a:t> </a:t>
            </a:r>
            <a:r>
              <a:rPr lang="sr-Cyrl-CS" altLang="sr-Latn-RS" dirty="0"/>
              <a:t>(3)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altLang="sr-Latn-RS" dirty="0"/>
              <a:t>Контролер </a:t>
            </a:r>
            <a:r>
              <a:rPr lang="sr-Latn-CS" altLang="sr-Latn-RS" i="1" dirty="0"/>
              <a:t>DMA</a:t>
            </a:r>
            <a:r>
              <a:rPr lang="sr-Cyrl-CS" altLang="sr-Latn-RS" dirty="0"/>
              <a:t> је одговоран за постављање одговарајућих контролних сигнала за читање са уређаја (</a:t>
            </a:r>
            <a:r>
              <a:rPr lang="sr-Latn-CS" altLang="sr-Latn-RS" i="1" dirty="0"/>
              <a:t>IORD</a:t>
            </a:r>
            <a:r>
              <a:rPr lang="en-US" altLang="sr-Latn-RS" i="1" dirty="0"/>
              <a:t>’</a:t>
            </a:r>
            <a:r>
              <a:rPr lang="sr-Cyrl-CS" altLang="sr-Latn-RS" dirty="0"/>
              <a:t>) и писање у меморију (</a:t>
            </a:r>
            <a:r>
              <a:rPr lang="sr-Latn-CS" altLang="sr-Latn-RS" i="1" dirty="0"/>
              <a:t>MEMWR</a:t>
            </a:r>
            <a:r>
              <a:rPr lang="en-US" altLang="sr-Latn-RS" i="1" dirty="0"/>
              <a:t>’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У/И уређај одговара на сигнал читања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поставља податке на магистралу података</a:t>
            </a:r>
          </a:p>
          <a:p>
            <a:pPr lvl="2"/>
            <a:r>
              <a:rPr lang="sr-Cyrl-CS" altLang="sr-Latn-RS" dirty="0"/>
              <a:t>не користи се адреса, зато што је уређај и канал везе иденитификован иницијализацијом </a:t>
            </a:r>
            <a:r>
              <a:rPr lang="sr-Latn-CS" altLang="sr-Latn-RS" i="1" dirty="0"/>
              <a:t>DMA</a:t>
            </a:r>
            <a:endParaRPr lang="sr-Cyrl-CS" altLang="sr-Latn-RS" i="1" dirty="0"/>
          </a:p>
          <a:p>
            <a:pPr lvl="1"/>
            <a:r>
              <a:rPr lang="sr-Cyrl-CS" altLang="sr-Latn-RS" dirty="0"/>
              <a:t>меморија одговара на сигнал писања и уписује податке са магистрале података на одговарајућој адреси</a:t>
            </a:r>
          </a:p>
          <a:p>
            <a:pPr lvl="1"/>
            <a:r>
              <a:rPr lang="sr-Cyrl-CS" altLang="sr-Latn-RS" dirty="0"/>
              <a:t>бројач пренесених речи се смањује</a:t>
            </a:r>
          </a:p>
          <a:p>
            <a:pPr lvl="1"/>
            <a:r>
              <a:rPr lang="sr-Cyrl-CS" altLang="sr-Latn-RS" dirty="0"/>
              <a:t>адреса се увећава за величину речи</a:t>
            </a:r>
          </a:p>
          <a:p>
            <a:pPr lvl="1"/>
            <a:r>
              <a:rPr lang="sr-Cyrl-CS" altLang="sr-Latn-RS" dirty="0"/>
              <a:t>ако је бројач различит од нуле, понавља се овај циклус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преноса преко </a:t>
            </a:r>
            <a:r>
              <a:rPr lang="sr-Latn-CS" altLang="sr-Latn-RS" i="1" dirty="0"/>
              <a:t>DMA</a:t>
            </a:r>
            <a:r>
              <a:rPr lang="sr-Cyrl-CS" altLang="sr-Latn-RS" i="1" dirty="0"/>
              <a:t> </a:t>
            </a:r>
            <a:r>
              <a:rPr lang="sr-Cyrl-CS" altLang="sr-Latn-RS" dirty="0"/>
              <a:t>(4)</a:t>
            </a:r>
          </a:p>
        </p:txBody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Када се преношење података доврши, контролер </a:t>
            </a:r>
            <a:r>
              <a:rPr lang="sr-Latn-CS" altLang="sr-Latn-RS" i="1"/>
              <a:t>DMA</a:t>
            </a:r>
            <a:r>
              <a:rPr lang="sr-Cyrl-CS" altLang="sr-Latn-RS"/>
              <a:t> означава да је операција завршена постављањем сигнала </a:t>
            </a:r>
            <a:r>
              <a:rPr lang="sr-Latn-CS" altLang="sr-Latn-RS" i="1"/>
              <a:t>EOP</a:t>
            </a:r>
            <a:r>
              <a:rPr lang="en-US" altLang="sr-Latn-RS" i="1"/>
              <a:t>’</a:t>
            </a:r>
            <a:r>
              <a:rPr lang="en-US" altLang="sr-Latn-RS"/>
              <a:t> (“</a:t>
            </a:r>
            <a:r>
              <a:rPr lang="en-US" altLang="sr-Latn-RS" i="1"/>
              <a:t>end of process</a:t>
            </a:r>
            <a:r>
              <a:rPr lang="en-US" altLang="sr-Latn-RS"/>
              <a:t>”)</a:t>
            </a:r>
            <a:endParaRPr lang="sr-Cyrl-CS" altLang="sr-Latn-RS"/>
          </a:p>
          <a:p>
            <a:pPr lvl="1"/>
            <a:r>
              <a:rPr lang="sr-Cyrl-CS" altLang="sr-Latn-RS"/>
              <a:t>том приликом контролер склања и сигнал </a:t>
            </a:r>
            <a:r>
              <a:rPr lang="sr-Latn-CS" altLang="sr-Latn-RS" i="1"/>
              <a:t>DACK</a:t>
            </a:r>
          </a:p>
          <a:p>
            <a:r>
              <a:rPr lang="sr-Cyrl-CS" altLang="sr-Latn-RS"/>
              <a:t>Затим контролер </a:t>
            </a:r>
            <a:r>
              <a:rPr lang="sr-Latn-CS" altLang="sr-Latn-RS" i="1"/>
              <a:t>DMA</a:t>
            </a:r>
            <a:r>
              <a:rPr lang="sr-Cyrl-CS" altLang="sr-Latn-RS"/>
              <a:t> склања сигнал </a:t>
            </a:r>
            <a:r>
              <a:rPr lang="sr-Latn-CS" altLang="sr-Latn-RS" i="1"/>
              <a:t>HOLD</a:t>
            </a:r>
            <a:r>
              <a:rPr lang="sr-Cyrl-CS" altLang="sr-Latn-RS"/>
              <a:t> чиме враћа магистралу на употребу процесору</a:t>
            </a:r>
          </a:p>
          <a:p>
            <a:r>
              <a:rPr lang="sr-Cyrl-CS" altLang="sr-Latn-RS"/>
              <a:t>Процесор одговара склањањем сигнала </a:t>
            </a:r>
            <a:r>
              <a:rPr lang="sr-Latn-CS" altLang="sr-Latn-RS" i="1"/>
              <a:t>HLDA</a:t>
            </a:r>
            <a:endParaRPr lang="sr-Cyrl-CS" altLang="sr-Latn-RS"/>
          </a:p>
          <a:p>
            <a:r>
              <a:rPr lang="sr-Cyrl-CS" altLang="sr-Latn-RS"/>
              <a:t>Поступак је тиме довршен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Дијаграм употребе магистрале током преноса путем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pic>
        <p:nvPicPr>
          <p:cNvPr id="13629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62" y="1690688"/>
            <a:ext cx="7010400" cy="476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преноса преко </a:t>
            </a:r>
            <a:r>
              <a:rPr lang="sr-Latn-CS" altLang="sr-Latn-RS" i="1" dirty="0"/>
              <a:t>DMA</a:t>
            </a:r>
            <a:r>
              <a:rPr lang="sr-Cyrl-CS" altLang="sr-Latn-RS" i="1" dirty="0"/>
              <a:t> </a:t>
            </a:r>
            <a:r>
              <a:rPr lang="sr-Cyrl-CS" altLang="sr-Latn-RS" dirty="0"/>
              <a:t>(5)</a:t>
            </a:r>
          </a:p>
        </p:txBody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споријих уређаја пренос се одвија у другачијем режиму</a:t>
            </a:r>
          </a:p>
          <a:p>
            <a:pPr lvl="1"/>
            <a:r>
              <a:rPr lang="sr-Cyrl-CS" altLang="sr-Latn-RS" dirty="0"/>
              <a:t>контролер </a:t>
            </a:r>
            <a:r>
              <a:rPr lang="sr-Latn-CS" altLang="sr-Latn-RS" i="1" dirty="0"/>
              <a:t>DMA</a:t>
            </a:r>
            <a:r>
              <a:rPr lang="sr-Cyrl-CS" altLang="sr-Latn-RS" dirty="0"/>
              <a:t> за свако појединачно преношење података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понавља </a:t>
            </a:r>
            <a:r>
              <a:rPr lang="sr-Cyrl-CS" altLang="sr-Latn-RS" dirty="0"/>
              <a:t>захтевање и ослобађање магистрале</a:t>
            </a:r>
          </a:p>
          <a:p>
            <a:pPr lvl="1"/>
            <a:r>
              <a:rPr lang="sr-Cyrl-CS" altLang="sr-Latn-RS" dirty="0"/>
              <a:t>сваки циклус почиње сигналом </a:t>
            </a:r>
            <a:r>
              <a:rPr lang="sr-Latn-CS" altLang="sr-Latn-RS" i="1" dirty="0"/>
              <a:t>DREQ</a:t>
            </a:r>
            <a:r>
              <a:rPr lang="sr-Cyrl-CS" altLang="sr-Latn-RS" dirty="0"/>
              <a:t> од стране У/И уређаја,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а </a:t>
            </a:r>
            <a:r>
              <a:rPr lang="sr-Cyrl-CS" altLang="sr-Latn-RS" dirty="0"/>
              <a:t>завршава ослобађањем магистрале</a:t>
            </a:r>
          </a:p>
          <a:p>
            <a:pPr lvl="1"/>
            <a:r>
              <a:rPr lang="sr-Cyrl-CS" altLang="sr-Latn-RS" dirty="0"/>
              <a:t>крај процеса се означава сигналом </a:t>
            </a:r>
            <a:r>
              <a:rPr lang="sr-Latn-CS" altLang="sr-Latn-RS" i="1" dirty="0"/>
              <a:t>EOP</a:t>
            </a:r>
            <a:r>
              <a:rPr lang="en-US" altLang="sr-Latn-RS" i="1" dirty="0"/>
              <a:t>’</a:t>
            </a:r>
            <a:r>
              <a:rPr lang="sr-Cyrl-CS" altLang="sr-Latn-RS" dirty="0"/>
              <a:t>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који </a:t>
            </a:r>
            <a:r>
              <a:rPr lang="sr-Cyrl-CS" altLang="sr-Latn-RS" dirty="0"/>
              <a:t>контролер </a:t>
            </a:r>
            <a:r>
              <a:rPr lang="sr-Latn-CS" altLang="sr-Latn-RS" i="1" dirty="0"/>
              <a:t>DMA</a:t>
            </a:r>
            <a:r>
              <a:rPr lang="sr-Cyrl-CS" altLang="sr-Latn-RS" dirty="0"/>
              <a:t> шаље У/И уређају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Улазно</a:t>
            </a:r>
            <a:r>
              <a:rPr lang="en-US" dirty="0" smtClean="0"/>
              <a:t>/</a:t>
            </a:r>
            <a:r>
              <a:rPr lang="sr-Cyrl-RS" dirty="0" smtClean="0"/>
              <a:t>излазни уређаји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Серијски и паралелни пренос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89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Принципи рада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CS" altLang="sr-Latn-RS" sz="2400" dirty="0"/>
              <a:t>Независно од врсте уређаја, </a:t>
            </a:r>
            <a:r>
              <a:rPr lang="sr-Cyrl-CS" altLang="sr-Latn-RS" sz="2400" dirty="0" smtClean="0"/>
              <a:t>принципи </a:t>
            </a:r>
            <a:r>
              <a:rPr lang="sr-Cyrl-CS" altLang="sr-Latn-RS" sz="2400" dirty="0"/>
              <a:t>рада улазно/излазних уређаја су исти: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сви У/И уређаји се на системску магистралу повезују посредством одговарајућег У/И контролера 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први разлог је у различитости уређаја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различити уређаји имају различите протоколе комуникације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уместо да процесор и системска магистрала “уче” како да комуницирају са различитм врстама уређаја, те специфичности се препуштају контролерима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контролери имају улогу </a:t>
            </a:r>
            <a:r>
              <a:rPr lang="sr-Cyrl-CS" altLang="sr-Latn-RS" sz="1800" i="1" dirty="0"/>
              <a:t>моста</a:t>
            </a:r>
            <a:r>
              <a:rPr lang="sr-Cyrl-CS" altLang="sr-Latn-RS" sz="1800" dirty="0"/>
              <a:t> између центра и периферије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други је у техничким ограничењима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магистрала ради на високим фрквенцијама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да се не би сувише грејала, ради под врло ниским напонима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низак напон и висока фреквенција могу да функционишу без сметњи само на врло кратким растојањима (неколико </a:t>
            </a:r>
            <a:r>
              <a:rPr lang="sr-Latn-CS" altLang="sr-Latn-RS" sz="1800" i="1" dirty="0"/>
              <a:t>cm</a:t>
            </a:r>
            <a:r>
              <a:rPr lang="sr-Cyrl-CS" altLang="sr-Latn-RS" sz="1800" dirty="0"/>
              <a:t>)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УИ уређаји захтевају дуже каблове, јачи напон и нижу фреквенцију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Врсте техника преноса података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Пренос података може бити</a:t>
            </a:r>
          </a:p>
          <a:p>
            <a:pPr lvl="1"/>
            <a:r>
              <a:rPr lang="sr-Cyrl-CS" altLang="sr-Latn-RS"/>
              <a:t>Паралелан</a:t>
            </a:r>
          </a:p>
          <a:p>
            <a:pPr lvl="1"/>
            <a:r>
              <a:rPr lang="sr-Cyrl-CS" altLang="sr-Latn-RS"/>
              <a:t>Серијски</a:t>
            </a:r>
          </a:p>
          <a:p>
            <a:pPr lvl="2"/>
            <a:r>
              <a:rPr lang="sr-Cyrl-CS" altLang="sr-Latn-RS"/>
              <a:t>Синхрони</a:t>
            </a:r>
          </a:p>
          <a:p>
            <a:pPr lvl="2"/>
            <a:r>
              <a:rPr lang="sr-Cyrl-CS" altLang="sr-Latn-RS"/>
              <a:t>Асинхрони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Паралелан пренос података</a:t>
            </a: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357313"/>
          </a:xfrm>
        </p:spPr>
        <p:txBody>
          <a:bodyPr/>
          <a:lstStyle/>
          <a:p>
            <a:r>
              <a:rPr lang="sr-Cyrl-CS" altLang="sr-Latn-RS"/>
              <a:t>Неколико битова се прености истовремено кроз паралелне водове</a:t>
            </a:r>
          </a:p>
        </p:txBody>
      </p:sp>
      <p:pic>
        <p:nvPicPr>
          <p:cNvPr id="136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1"/>
            <a:ext cx="54864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Серијски пренос података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357313"/>
          </a:xfrm>
        </p:spPr>
        <p:txBody>
          <a:bodyPr/>
          <a:lstStyle/>
          <a:p>
            <a:r>
              <a:rPr lang="sr-Cyrl-CS" altLang="sr-Latn-RS"/>
              <a:t>За пренос података се користи један вод</a:t>
            </a:r>
          </a:p>
          <a:p>
            <a:r>
              <a:rPr lang="sr-Cyrl-CS" altLang="sr-Latn-RS"/>
              <a:t>Нема паралелног преношења података</a:t>
            </a:r>
          </a:p>
        </p:txBody>
      </p:sp>
      <p:pic>
        <p:nvPicPr>
          <p:cNvPr id="136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74964"/>
            <a:ext cx="5410200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Однос паралелног и серијског преноса</a:t>
            </a:r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 dirty="0"/>
              <a:t>Парелни пренос </a:t>
            </a:r>
          </a:p>
          <a:p>
            <a:pPr lvl="1"/>
            <a:r>
              <a:rPr lang="sr-Cyrl-CS" altLang="sr-Latn-RS" sz="2100" dirty="0"/>
              <a:t>кроз </a:t>
            </a:r>
            <a:r>
              <a:rPr lang="sr-Latn-CS" altLang="sr-Latn-RS" sz="2100" i="1" dirty="0"/>
              <a:t>n</a:t>
            </a:r>
            <a:r>
              <a:rPr lang="sr-Cyrl-CS" altLang="sr-Latn-RS" sz="2100" dirty="0"/>
              <a:t> паралелних водова се може истовремено преносити </a:t>
            </a:r>
            <a:r>
              <a:rPr lang="sr-Latn-CS" altLang="sr-Latn-RS" sz="2100" i="1" dirty="0"/>
              <a:t>n</a:t>
            </a:r>
            <a:r>
              <a:rPr lang="sr-Cyrl-CS" altLang="sr-Latn-RS" sz="2100" dirty="0"/>
              <a:t> битова</a:t>
            </a:r>
          </a:p>
          <a:p>
            <a:pPr lvl="1"/>
            <a:r>
              <a:rPr lang="sr-Cyrl-CS" altLang="sr-Latn-RS" sz="2100" dirty="0"/>
              <a:t>бржи је</a:t>
            </a:r>
          </a:p>
          <a:p>
            <a:pPr lvl="1"/>
            <a:r>
              <a:rPr lang="sr-Cyrl-CS" altLang="sr-Latn-RS" sz="2100" dirty="0"/>
              <a:t>скупљи је за имплементацију</a:t>
            </a:r>
          </a:p>
          <a:p>
            <a:pPr lvl="1"/>
            <a:r>
              <a:rPr lang="sr-Cyrl-CS" altLang="sr-Latn-RS" sz="2100" dirty="0"/>
              <a:t>са повећавањем дужине водова и брзине рада </a:t>
            </a:r>
            <a:r>
              <a:rPr lang="sr-Cyrl-CS" altLang="sr-Latn-RS" sz="2100" dirty="0" smtClean="0"/>
              <a:t/>
            </a:r>
            <a:br>
              <a:rPr lang="sr-Cyrl-CS" altLang="sr-Latn-RS" sz="2100" dirty="0" smtClean="0"/>
            </a:br>
            <a:r>
              <a:rPr lang="sr-Cyrl-CS" altLang="sr-Latn-RS" sz="2100" dirty="0" smtClean="0"/>
              <a:t>расте </a:t>
            </a:r>
            <a:r>
              <a:rPr lang="sr-Cyrl-CS" altLang="sr-Latn-RS" sz="2100" dirty="0"/>
              <a:t>вероватноћа појављивања </a:t>
            </a:r>
            <a:r>
              <a:rPr lang="sr-Cyrl-CS" altLang="sr-Latn-RS" sz="2100" i="1" dirty="0"/>
              <a:t>искривљења </a:t>
            </a:r>
            <a:r>
              <a:rPr lang="sr-Cyrl-CS" altLang="sr-Latn-RS" sz="2100" dirty="0"/>
              <a:t>(</a:t>
            </a:r>
            <a:r>
              <a:rPr lang="sr-Cyrl-CS" altLang="sr-Latn-RS" sz="2100" i="1" dirty="0"/>
              <a:t>дисторзије</a:t>
            </a:r>
            <a:r>
              <a:rPr lang="sr-Cyrl-CS" altLang="sr-Latn-RS" sz="2100" dirty="0"/>
              <a:t>)</a:t>
            </a:r>
          </a:p>
          <a:p>
            <a:pPr lvl="2"/>
            <a:r>
              <a:rPr lang="sr-Cyrl-CS" altLang="sr-Latn-RS" sz="1800" dirty="0"/>
              <a:t>неки битови стижу раније или касније, несинхронизовано са осталим битовима</a:t>
            </a:r>
          </a:p>
          <a:p>
            <a:pPr lvl="1"/>
            <a:r>
              <a:rPr lang="sr-Cyrl-CS" altLang="sr-Latn-RS" sz="2100" dirty="0"/>
              <a:t>користи се углавном на мањим даљинама</a:t>
            </a:r>
          </a:p>
          <a:p>
            <a:r>
              <a:rPr lang="sr-Cyrl-CS" altLang="sr-Latn-RS" sz="2200" dirty="0"/>
              <a:t>Серијски пренос</a:t>
            </a:r>
          </a:p>
          <a:p>
            <a:pPr lvl="1"/>
            <a:r>
              <a:rPr lang="sr-Cyrl-CS" altLang="sr-Latn-RS" sz="2100" dirty="0"/>
              <a:t>јевтинији</a:t>
            </a:r>
          </a:p>
          <a:p>
            <a:pPr lvl="1"/>
            <a:r>
              <a:rPr lang="sr-Cyrl-CS" altLang="sr-Latn-RS" sz="2100" dirty="0"/>
              <a:t>нема могућности искривљења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Серијски пренос података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/>
              <a:t>Може да буде 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синхрони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часовници пошиљаоца и примаоца су синхропнизовани пре преношења података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асинхрони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сваки бајт се енкодира за пренос тако да часовници пошиљаоца и примаоца не морају да буду усклађени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сваки пакет (нпр. бајт) је окружен тзв. почетним (старт) битовима и зауставним (стоп) битовима</a:t>
            </a:r>
          </a:p>
          <a:p>
            <a:pPr lvl="4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Синхрони пренос је 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ефикаснији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скупљи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Асинхрони и синхрони пренос података</a:t>
            </a:r>
          </a:p>
        </p:txBody>
      </p:sp>
      <p:pic>
        <p:nvPicPr>
          <p:cNvPr id="1370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243" y="1509713"/>
            <a:ext cx="5726113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114800"/>
            <a:ext cx="572611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Асинхрони пренос</a:t>
            </a:r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Cyrl-CS" altLang="sr-Latn-RS" dirty="0"/>
              <a:t>Комуникациона линија је у активном стању док не постоји пренос</a:t>
            </a:r>
          </a:p>
          <a:p>
            <a:pPr>
              <a:lnSpc>
                <a:spcPct val="80000"/>
              </a:lnSpc>
            </a:pPr>
            <a:r>
              <a:rPr lang="sr-Cyrl-CS" altLang="sr-Latn-RS" dirty="0"/>
              <a:t>При преношењу података почетни бит спушта стање линије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тако прималац препознаје почетак пакета</a:t>
            </a:r>
          </a:p>
          <a:p>
            <a:pPr>
              <a:lnSpc>
                <a:spcPct val="80000"/>
              </a:lnSpc>
            </a:pPr>
            <a:r>
              <a:rPr lang="sr-Cyrl-CS" altLang="sr-Latn-RS" dirty="0"/>
              <a:t>Прималац 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зна дужину битова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зна и величину пакета (нпр. 8 битова)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чита стања линије у срединама периода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игнорише почетни бит и слаже пакет (бајт)</a:t>
            </a:r>
          </a:p>
          <a:p>
            <a:pPr>
              <a:lnSpc>
                <a:spcPct val="80000"/>
              </a:lnSpc>
            </a:pPr>
            <a:r>
              <a:rPr lang="sr-Cyrl-CS" altLang="sr-Latn-RS" dirty="0"/>
              <a:t>Зауставни бит има две намене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на крају пакета не сме остати 0, зато што прималац не би могао да препозна почетак наредног пакета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оставља довољно времена примаоцу да сложи пакет од примљених битова</a:t>
            </a:r>
          </a:p>
          <a:p>
            <a:pPr>
              <a:lnSpc>
                <a:spcPct val="80000"/>
              </a:lnSpc>
            </a:pPr>
            <a:r>
              <a:rPr lang="sr-Cyrl-CS" altLang="sr-Latn-RS" dirty="0"/>
              <a:t>Уобичајено се користи 1, 1.5 или 2 зауставна бита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Сигнали при асинхроном преносу података</a:t>
            </a:r>
          </a:p>
        </p:txBody>
      </p:sp>
      <p:pic>
        <p:nvPicPr>
          <p:cNvPr id="13721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862" y="1690688"/>
            <a:ext cx="79248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 паралелног интерфејса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/>
              <a:t>Интерфејс за штампаче (</a:t>
            </a:r>
            <a:r>
              <a:rPr lang="sr-Latn-CS" altLang="sr-Latn-RS" i="1"/>
              <a:t>Centronics</a:t>
            </a:r>
            <a:r>
              <a:rPr lang="sr-Cyrl-CS" altLang="sr-Latn-RS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25 линија, познат и под именом (</a:t>
            </a:r>
            <a:r>
              <a:rPr lang="sr-Latn-CS" altLang="sr-Latn-RS" i="1"/>
              <a:t>DB-25</a:t>
            </a:r>
            <a:r>
              <a:rPr lang="sr-Cyrl-CS" altLang="sr-Latn-RS"/>
              <a:t>)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Интерфејс је једноставан: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8 линија за податке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1 линија резе за податке (као часовник)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руковање (</a:t>
            </a:r>
            <a:r>
              <a:rPr lang="sr-Latn-CS" altLang="sr-Latn-RS" i="1"/>
              <a:t>handshaking</a:t>
            </a:r>
            <a:r>
              <a:rPr lang="sr-Cyrl-CS" altLang="sr-Latn-RS"/>
              <a:t>) се остварује сигналом </a:t>
            </a:r>
            <a:r>
              <a:rPr lang="sr-Latn-CS" altLang="sr-Latn-RS" i="1"/>
              <a:t>ACK</a:t>
            </a:r>
            <a:endParaRPr lang="sr-Cyrl-CS" altLang="sr-Latn-RS"/>
          </a:p>
          <a:p>
            <a:pPr lvl="2">
              <a:lnSpc>
                <a:spcPct val="90000"/>
              </a:lnSpc>
            </a:pPr>
            <a:r>
              <a:rPr lang="sr-Cyrl-CS" altLang="sr-Latn-RS"/>
              <a:t>након сваког испорученог бајта рачунар чека да прими сигнал </a:t>
            </a:r>
            <a:r>
              <a:rPr lang="sr-Latn-CS" altLang="sr-Latn-RS" i="1"/>
              <a:t>ACK</a:t>
            </a:r>
            <a:r>
              <a:rPr lang="sr-Cyrl-CS" altLang="sr-Latn-RS"/>
              <a:t> пре слања наредног бајта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5 линија статуса</a:t>
            </a:r>
          </a:p>
          <a:p>
            <a:pPr lvl="2">
              <a:lnSpc>
                <a:spcPct val="90000"/>
              </a:lnSpc>
            </a:pPr>
            <a:r>
              <a:rPr lang="sr-Latn-CS" altLang="sr-Latn-RS" i="1"/>
              <a:t>busy, out of paper, online/offline, autofeed, fault</a:t>
            </a:r>
            <a:endParaRPr lang="sr-Cyrl-CS" altLang="sr-Latn-RS"/>
          </a:p>
          <a:p>
            <a:pPr lvl="1">
              <a:lnSpc>
                <a:spcPct val="90000"/>
              </a:lnSpc>
            </a:pPr>
            <a:r>
              <a:rPr lang="sr-Cyrl-CS" altLang="sr-Latn-RS"/>
              <a:t>2 контролна сигнала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8 линија уземљења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Пример паралелног </a:t>
            </a:r>
            <a:r>
              <a:rPr lang="sr-Cyrl-CS" altLang="sr-Latn-RS" dirty="0" smtClean="0"/>
              <a:t>интерфејса (2)</a:t>
            </a:r>
            <a:endParaRPr lang="sr-Cyrl-CS" altLang="sr-Latn-RS" dirty="0"/>
          </a:p>
        </p:txBody>
      </p:sp>
      <p:pic>
        <p:nvPicPr>
          <p:cNvPr id="13742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22" y="1027793"/>
            <a:ext cx="6558224" cy="532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У/И контролери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Процесор се никада не обраћа непосредно уређајима,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већ </a:t>
            </a:r>
            <a:r>
              <a:rPr lang="sr-Cyrl-CS" altLang="sr-Latn-RS" dirty="0"/>
              <a:t>само одговарајућим контролерима</a:t>
            </a:r>
          </a:p>
          <a:p>
            <a:r>
              <a:rPr lang="sr-Cyrl-CS" altLang="sr-Latn-RS" dirty="0"/>
              <a:t>У/И контролери имају улогу </a:t>
            </a:r>
            <a:r>
              <a:rPr lang="sr-Cyrl-CS" altLang="sr-Latn-RS" i="1" dirty="0"/>
              <a:t>моста</a:t>
            </a:r>
            <a:r>
              <a:rPr lang="sr-Cyrl-CS" altLang="sr-Latn-RS" dirty="0"/>
              <a:t> између центра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процесор, меморија и системска магистрала)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периферије (периферни уређаји рачунарског система)</a:t>
            </a:r>
          </a:p>
          <a:p>
            <a:r>
              <a:rPr lang="sr-Cyrl-CS" altLang="sr-Latn-RS" dirty="0"/>
              <a:t>Контролери уобичајено имају три врсте интерних регистара:</a:t>
            </a:r>
          </a:p>
          <a:p>
            <a:pPr lvl="1"/>
            <a:r>
              <a:rPr lang="sr-Cyrl-CS" altLang="sr-Latn-RS" dirty="0"/>
              <a:t>регистар података</a:t>
            </a:r>
          </a:p>
          <a:p>
            <a:pPr lvl="1"/>
            <a:r>
              <a:rPr lang="sr-Cyrl-CS" altLang="sr-Latn-RS" dirty="0"/>
              <a:t>командни регистар</a:t>
            </a:r>
          </a:p>
          <a:p>
            <a:pPr lvl="1"/>
            <a:r>
              <a:rPr lang="sr-Cyrl-CS" altLang="sr-Latn-RS" dirty="0"/>
              <a:t>статусни регистар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Universal Serial Bus – USB</a:t>
            </a:r>
            <a:endParaRPr lang="sr-Cyrl-CS" altLang="sr-Latn-RS" i="1" dirty="0"/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sz="2600" dirty="0" smtClean="0"/>
              <a:t>Серијски пренос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 smtClean="0"/>
              <a:t>Изворно </a:t>
            </a:r>
            <a:r>
              <a:rPr lang="sr-Cyrl-CS" altLang="sr-Latn-RS" sz="2600" dirty="0"/>
              <a:t>развијен 1995. </a:t>
            </a:r>
            <a:endParaRPr lang="sr-Cyrl-CS" altLang="sr-Latn-RS" sz="2600" dirty="0" smtClean="0"/>
          </a:p>
          <a:p>
            <a:pPr>
              <a:lnSpc>
                <a:spcPct val="90000"/>
              </a:lnSpc>
            </a:pPr>
            <a:r>
              <a:rPr lang="sr-Cyrl-CS" altLang="sr-Latn-RS" sz="2600" dirty="0" smtClean="0"/>
              <a:t>Основни </a:t>
            </a:r>
            <a:r>
              <a:rPr lang="sr-Cyrl-CS" altLang="sr-Latn-RS" sz="2600" dirty="0"/>
              <a:t>циљ</a:t>
            </a:r>
          </a:p>
          <a:p>
            <a:pPr lvl="1">
              <a:lnSpc>
                <a:spcPct val="90000"/>
              </a:lnSpc>
            </a:pPr>
            <a:r>
              <a:rPr lang="sr-Cyrl-CS" altLang="sr-Latn-RS" sz="1900" dirty="0"/>
              <a:t>омогућити повезивање рачунарских периферија једнако једноставно </a:t>
            </a:r>
            <a:r>
              <a:rPr lang="sr-Cyrl-CS" altLang="sr-Latn-RS" sz="1900" dirty="0" smtClean="0"/>
              <a:t/>
            </a:r>
            <a:br>
              <a:rPr lang="sr-Cyrl-CS" altLang="sr-Latn-RS" sz="1900" dirty="0" smtClean="0"/>
            </a:br>
            <a:r>
              <a:rPr lang="sr-Cyrl-CS" altLang="sr-Latn-RS" sz="1900" dirty="0" smtClean="0"/>
              <a:t>као </a:t>
            </a:r>
            <a:r>
              <a:rPr lang="sr-Cyrl-CS" altLang="sr-Latn-RS" sz="1900" dirty="0"/>
              <a:t>што се повезују телефон или пегла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Стандарди</a:t>
            </a:r>
          </a:p>
          <a:p>
            <a:pPr lvl="1">
              <a:lnSpc>
                <a:spcPct val="90000"/>
              </a:lnSpc>
            </a:pPr>
            <a:r>
              <a:rPr lang="sr-Cyrl-CS" altLang="sr-Latn-RS" sz="1900" dirty="0"/>
              <a:t>1.0 из 1996.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600" i="1" dirty="0"/>
              <a:t>ниска</a:t>
            </a:r>
            <a:r>
              <a:rPr lang="sr-Cyrl-CS" altLang="sr-Latn-RS" sz="1600" dirty="0"/>
              <a:t> брзина 1.5</a:t>
            </a:r>
            <a:r>
              <a:rPr lang="sr-Latn-CS" altLang="sr-Latn-RS" sz="1600" dirty="0"/>
              <a:t>Mbps</a:t>
            </a:r>
            <a:r>
              <a:rPr lang="sr-Cyrl-CS" altLang="sr-Latn-RS" sz="1600" dirty="0"/>
              <a:t>, </a:t>
            </a:r>
            <a:r>
              <a:rPr lang="sr-Cyrl-CS" altLang="sr-Latn-RS" sz="1600" i="1" dirty="0"/>
              <a:t>пуна</a:t>
            </a:r>
            <a:r>
              <a:rPr lang="sr-Cyrl-CS" altLang="sr-Latn-RS" sz="1600" dirty="0"/>
              <a:t> брзина 12</a:t>
            </a:r>
            <a:r>
              <a:rPr lang="sr-Latn-CS" altLang="sr-Latn-RS" sz="1600" dirty="0"/>
              <a:t>Mbps</a:t>
            </a:r>
            <a:endParaRPr lang="sr-Cyrl-CS" altLang="sr-Latn-RS" sz="1600" dirty="0"/>
          </a:p>
          <a:p>
            <a:pPr lvl="1">
              <a:lnSpc>
                <a:spcPct val="90000"/>
              </a:lnSpc>
            </a:pPr>
            <a:r>
              <a:rPr lang="sr-Cyrl-CS" altLang="sr-Latn-RS" sz="1900" dirty="0"/>
              <a:t>1.1 из 1998</a:t>
            </a:r>
            <a:r>
              <a:rPr lang="sr-Cyrl-CS" altLang="sr-Latn-RS" sz="19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600" dirty="0" smtClean="0"/>
              <a:t>први широко распрострањен стандард</a:t>
            </a:r>
          </a:p>
          <a:p>
            <a:pPr lvl="1">
              <a:lnSpc>
                <a:spcPct val="90000"/>
              </a:lnSpc>
            </a:pPr>
            <a:r>
              <a:rPr lang="sr-Cyrl-CS" altLang="sr-Latn-RS" sz="1900" dirty="0" smtClean="0"/>
              <a:t>2.0 </a:t>
            </a:r>
            <a:r>
              <a:rPr lang="sr-Cyrl-CS" altLang="sr-Latn-RS" sz="1900" dirty="0"/>
              <a:t>из 2000.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600" i="1" dirty="0"/>
              <a:t>висока</a:t>
            </a:r>
            <a:r>
              <a:rPr lang="sr-Cyrl-CS" altLang="sr-Latn-RS" sz="1600" dirty="0"/>
              <a:t> брзина, до 480 </a:t>
            </a:r>
            <a:r>
              <a:rPr lang="sr-Latn-CS" altLang="sr-Latn-RS" sz="1600" dirty="0"/>
              <a:t>Mbps</a:t>
            </a:r>
            <a:endParaRPr lang="sr-Cyrl-CS" altLang="sr-Latn-RS" sz="1600" dirty="0"/>
          </a:p>
          <a:p>
            <a:pPr lvl="1">
              <a:lnSpc>
                <a:spcPct val="90000"/>
              </a:lnSpc>
            </a:pPr>
            <a:r>
              <a:rPr lang="sr-Cyrl-CS" altLang="sr-Latn-RS" sz="1900" dirty="0"/>
              <a:t>3.0 спецификације објављене 2008.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600" dirty="0"/>
              <a:t>брзина до 4800 </a:t>
            </a:r>
            <a:r>
              <a:rPr lang="sr-Latn-CS" altLang="sr-Latn-RS" sz="1600" dirty="0"/>
              <a:t>Mbps</a:t>
            </a:r>
            <a:endParaRPr lang="sr-Cyrl-CS" altLang="sr-Latn-R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i="1" dirty="0"/>
              <a:t>USB</a:t>
            </a:r>
            <a:r>
              <a:rPr lang="sr-Cyrl-CS" altLang="sr-Latn-RS" dirty="0"/>
              <a:t> – Неки од најважнијих циљева</a:t>
            </a: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089193" cy="43513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sz="2400" dirty="0"/>
              <a:t>Обезбеђивање хомогеног рачунарског интерфејса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идеја је да се мноштво различитих и некомпатибилних интерфејса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замене </a:t>
            </a:r>
            <a:r>
              <a:rPr lang="sr-Cyrl-CS" altLang="sr-Latn-RS" sz="1800" dirty="0"/>
              <a:t>једним универзалним интерфејсом</a:t>
            </a:r>
          </a:p>
          <a:p>
            <a:pPr>
              <a:lnSpc>
                <a:spcPct val="80000"/>
              </a:lnSpc>
            </a:pPr>
            <a:r>
              <a:rPr lang="sr-Cyrl-CS" altLang="sr-Latn-RS" sz="2400" dirty="0" smtClean="0"/>
              <a:t>Превазилажење </a:t>
            </a:r>
            <a:r>
              <a:rPr lang="sr-Cyrl-CS" altLang="sr-Latn-RS" sz="2400" dirty="0"/>
              <a:t>проблема са ресурсима система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додавање нових уређаја доноси проблеме разрешавања конфликата око адреса или прекида</a:t>
            </a:r>
          </a:p>
          <a:p>
            <a:pPr lvl="1">
              <a:lnSpc>
                <a:spcPct val="80000"/>
              </a:lnSpc>
            </a:pPr>
            <a:r>
              <a:rPr lang="sr-Latn-CS" altLang="sr-Latn-RS" sz="1800" i="1" dirty="0"/>
              <a:t>USB</a:t>
            </a:r>
            <a:r>
              <a:rPr lang="sr-Cyrl-CS" altLang="sr-Latn-RS" sz="1800" dirty="0"/>
              <a:t> уређаји не захтевају ни меморију ни адресни простор ни прекиде</a:t>
            </a:r>
          </a:p>
          <a:p>
            <a:pPr>
              <a:lnSpc>
                <a:spcPct val="80000"/>
              </a:lnSpc>
            </a:pPr>
            <a:r>
              <a:rPr lang="sr-Cyrl-CS" altLang="sr-Latn-RS" sz="2400" dirty="0"/>
              <a:t>Једноставнија инсталација и конфигурација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потпуна аутоматизација (</a:t>
            </a:r>
            <a:r>
              <a:rPr lang="sr-Latn-CS" altLang="sr-Latn-RS" sz="1800" i="1" dirty="0"/>
              <a:t>plug-and-play</a:t>
            </a:r>
            <a:r>
              <a:rPr lang="sr-Cyrl-CS" altLang="sr-Latn-RS" sz="1800" dirty="0"/>
              <a:t>) за разлику од старијих уређаја,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који </a:t>
            </a:r>
            <a:r>
              <a:rPr lang="sr-Cyrl-CS" altLang="sr-Latn-RS" sz="1800" dirty="0"/>
              <a:t>су често захтевали мануелно конфигурисање</a:t>
            </a:r>
            <a:endParaRPr lang="sr-Cyrl-CS" altLang="sr-Latn-RS" sz="2000" dirty="0"/>
          </a:p>
          <a:p>
            <a:pPr>
              <a:lnSpc>
                <a:spcPct val="80000"/>
              </a:lnSpc>
            </a:pPr>
            <a:r>
              <a:rPr lang="sr-Cyrl-CS" altLang="sr-Latn-RS" sz="2400" dirty="0"/>
              <a:t>Повезивање током рада рачунара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старији начини повезивања уређаја су захтевали искључивање рачунара пре повезивања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повезивање </a:t>
            </a:r>
            <a:r>
              <a:rPr lang="sr-Latn-CS" altLang="sr-Latn-RS" sz="1800" i="1" dirty="0"/>
              <a:t>USB</a:t>
            </a:r>
            <a:r>
              <a:rPr lang="sr-Cyrl-CS" altLang="sr-Latn-RS" sz="1800" dirty="0"/>
              <a:t> уређаја се може обављати без искључивања рачунара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i="1" dirty="0"/>
              <a:t>USB</a:t>
            </a:r>
            <a:r>
              <a:rPr lang="sr-Cyrl-CS" altLang="sr-Latn-RS" i="1" dirty="0"/>
              <a:t> – </a:t>
            </a:r>
            <a:r>
              <a:rPr lang="sr-Cyrl-CS" altLang="sr-Latn-RS" dirty="0"/>
              <a:t>Додатне напредне особине</a:t>
            </a:r>
          </a:p>
        </p:txBody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sz="2400" dirty="0"/>
              <a:t>Напајање уређаја кроз интерфејс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кабл за повезивање има линије напајања,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чиме </a:t>
            </a:r>
            <a:r>
              <a:rPr lang="sr-Cyrl-CS" altLang="sr-Latn-RS" sz="1800" dirty="0"/>
              <a:t>је омогућено да се уређаји напајају струјом напона +5</a:t>
            </a:r>
            <a:r>
              <a:rPr lang="sr-Latn-CS" altLang="sr-Latn-RS" sz="1800" dirty="0"/>
              <a:t>V</a:t>
            </a:r>
            <a:r>
              <a:rPr lang="sr-Cyrl-CS" altLang="sr-Latn-RS" sz="1800" dirty="0"/>
              <a:t> и јачине 100-500</a:t>
            </a:r>
            <a:r>
              <a:rPr lang="sr-Latn-CS" altLang="sr-Latn-RS" sz="1800" dirty="0"/>
              <a:t>mA</a:t>
            </a:r>
            <a:endParaRPr lang="sr-Cyrl-CS" altLang="sr-Latn-RS" sz="1800" dirty="0"/>
          </a:p>
          <a:p>
            <a:pPr>
              <a:lnSpc>
                <a:spcPct val="80000"/>
              </a:lnSpc>
            </a:pPr>
            <a:r>
              <a:rPr lang="sr-Cyrl-CS" altLang="sr-Latn-RS" sz="2400" dirty="0"/>
              <a:t>Двосмерна контрола уређаја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подаци могу да теку у оба смера</a:t>
            </a:r>
          </a:p>
          <a:p>
            <a:pPr>
              <a:lnSpc>
                <a:spcPct val="80000"/>
              </a:lnSpc>
            </a:pPr>
            <a:r>
              <a:rPr lang="sr-Cyrl-CS" altLang="sr-Latn-RS" sz="2400" dirty="0" smtClean="0"/>
              <a:t>Проширивост </a:t>
            </a:r>
            <a:r>
              <a:rPr lang="sr-Cyrl-CS" altLang="sr-Latn-RS" sz="2400" dirty="0"/>
              <a:t>помоћу </a:t>
            </a:r>
            <a:r>
              <a:rPr lang="sr-Cyrl-CS" altLang="sr-Latn-RS" sz="2400" i="1" dirty="0"/>
              <a:t>хабова</a:t>
            </a:r>
            <a:endParaRPr lang="sr-Cyrl-CS" altLang="sr-Latn-RS" sz="2400" dirty="0"/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на једно прикључно место се може повезати хаб (разделник) ради повећавање броја прикључака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или </a:t>
            </a:r>
            <a:r>
              <a:rPr lang="sr-Cyrl-CS" altLang="sr-Latn-RS" sz="1800" dirty="0"/>
              <a:t>постављања прикључака на жељено место</a:t>
            </a:r>
          </a:p>
          <a:p>
            <a:pPr>
              <a:lnSpc>
                <a:spcPct val="80000"/>
              </a:lnSpc>
            </a:pPr>
            <a:r>
              <a:rPr lang="sr-Cyrl-CS" altLang="sr-Latn-RS" sz="2400" dirty="0"/>
              <a:t>Уштеда енергије</a:t>
            </a:r>
          </a:p>
          <a:p>
            <a:pPr lvl="1">
              <a:lnSpc>
                <a:spcPct val="80000"/>
              </a:lnSpc>
            </a:pPr>
            <a:r>
              <a:rPr lang="sr-Latn-CS" altLang="sr-Latn-RS" sz="1800" i="1" dirty="0"/>
              <a:t>USB</a:t>
            </a:r>
            <a:r>
              <a:rPr lang="sr-Cyrl-CS" altLang="sr-Latn-RS" sz="1800" i="1" dirty="0"/>
              <a:t> </a:t>
            </a:r>
            <a:r>
              <a:rPr lang="sr-Cyrl-CS" altLang="sr-Latn-RS" sz="1800" dirty="0"/>
              <a:t>уређаји аутоматски улазе у примирено (суспендовано) стање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ако </a:t>
            </a:r>
            <a:r>
              <a:rPr lang="sr-Cyrl-CS" altLang="sr-Latn-RS" sz="1800" dirty="0"/>
              <a:t>нема активности на магистрали 3</a:t>
            </a:r>
            <a:r>
              <a:rPr lang="sr-Latn-CS" altLang="sr-Latn-RS" sz="1800" dirty="0"/>
              <a:t>ms</a:t>
            </a:r>
            <a:endParaRPr lang="sr-Cyrl-CS" altLang="sr-Latn-RS" sz="1800" dirty="0"/>
          </a:p>
          <a:p>
            <a:pPr>
              <a:lnSpc>
                <a:spcPct val="80000"/>
              </a:lnSpc>
            </a:pPr>
            <a:r>
              <a:rPr lang="sr-Cyrl-CS" altLang="sr-Latn-RS" sz="2400" dirty="0" smtClean="0"/>
              <a:t>Препознавање </a:t>
            </a:r>
            <a:r>
              <a:rPr lang="sr-Cyrl-CS" altLang="sr-Latn-RS" sz="2400" dirty="0"/>
              <a:t>и отклањање грешака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1800" dirty="0"/>
              <a:t>користи се алгоритам </a:t>
            </a:r>
            <a:r>
              <a:rPr lang="sr-Latn-CS" altLang="sr-Latn-RS" sz="1800" i="1" dirty="0"/>
              <a:t>CRC</a:t>
            </a:r>
            <a:r>
              <a:rPr lang="sr-Cyrl-CS" altLang="sr-Latn-RS" sz="1800" dirty="0"/>
              <a:t> за препознавање грешака у </a:t>
            </a:r>
            <a:r>
              <a:rPr lang="sr-Cyrl-CS" altLang="sr-Latn-RS" sz="1800" dirty="0" smtClean="0"/>
              <a:t>комуникацији</a:t>
            </a:r>
            <a:endParaRPr lang="sr-Cyrl-CS" altLang="sr-Latn-R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USB</a:t>
            </a:r>
            <a:r>
              <a:rPr lang="sr-Cyrl-CS" altLang="sr-Latn-RS"/>
              <a:t> – Пренос података</a:t>
            </a:r>
            <a:endParaRPr lang="sr-Cyrl-CS" altLang="sr-Latn-RS" i="1"/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Кабл има четири линије:</a:t>
            </a:r>
          </a:p>
          <a:p>
            <a:pPr lvl="1"/>
            <a:r>
              <a:rPr lang="sr-Cyrl-CS" altLang="sr-Latn-RS"/>
              <a:t>две служе за напајање уређаја</a:t>
            </a:r>
          </a:p>
          <a:p>
            <a:pPr lvl="1"/>
            <a:r>
              <a:rPr lang="sr-Cyrl-CS" altLang="sr-Latn-RS"/>
              <a:t>две служе за преношење сигнала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За преношење података се употрбљава схема енкодовања </a:t>
            </a:r>
            <a:r>
              <a:rPr lang="sr-Latn-CS" altLang="sr-Latn-RS" i="1"/>
              <a:t>NRZI </a:t>
            </a:r>
            <a:r>
              <a:rPr lang="sr-Latn-CS" altLang="sr-Latn-RS"/>
              <a:t>(</a:t>
            </a:r>
            <a:r>
              <a:rPr lang="sr-Latn-CS" altLang="sr-Latn-RS" i="1"/>
              <a:t>nonreturn to zero-inverted</a:t>
            </a:r>
            <a:r>
              <a:rPr lang="sr-Latn-CS" altLang="sr-Latn-R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Схема енкодовања </a:t>
            </a:r>
            <a:r>
              <a:rPr lang="sr-Latn-CS" altLang="sr-Latn-RS" i="1"/>
              <a:t>NRZ </a:t>
            </a:r>
            <a:r>
              <a:rPr lang="sr-Cyrl-CS" altLang="sr-Latn-RS" i="1"/>
              <a:t/>
            </a:r>
            <a:br>
              <a:rPr lang="sr-Cyrl-CS" altLang="sr-Latn-RS" i="1"/>
            </a:br>
            <a:r>
              <a:rPr lang="sr-Cyrl-CS" altLang="sr-Latn-RS" sz="2800" i="1"/>
              <a:t>	</a:t>
            </a:r>
            <a:r>
              <a:rPr lang="sr-Latn-CS" altLang="sr-Latn-RS" sz="2800"/>
              <a:t>(</a:t>
            </a:r>
            <a:r>
              <a:rPr lang="sr-Latn-CS" altLang="sr-Latn-RS" sz="2800" i="1"/>
              <a:t>nonreturn to zero</a:t>
            </a:r>
            <a:r>
              <a:rPr lang="sr-Latn-CS" altLang="sr-Latn-RS" sz="2800"/>
              <a:t>)</a:t>
            </a:r>
            <a:endParaRPr lang="sr-Cyrl-CS" altLang="sr-Latn-RS" sz="2800"/>
          </a:p>
        </p:txBody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0 је низак а 1 висок ниво сигнала</a:t>
            </a:r>
          </a:p>
          <a:p>
            <a:r>
              <a:rPr lang="sr-Cyrl-CS" altLang="sr-Latn-RS" dirty="0"/>
              <a:t>Проблеми:</a:t>
            </a:r>
          </a:p>
          <a:p>
            <a:pPr lvl="1"/>
            <a:r>
              <a:rPr lang="sr-Cyrl-CS" altLang="sr-Latn-RS" dirty="0"/>
              <a:t>Нема промена сигнала ако се преносе дуги низови нула или јединица</a:t>
            </a:r>
          </a:p>
          <a:p>
            <a:pPr lvl="2"/>
            <a:r>
              <a:rPr lang="sr-Cyrl-CS" altLang="sr-Latn-RS" dirty="0"/>
              <a:t>промене су важне за примаоца због синхонизације и препознавања података</a:t>
            </a:r>
          </a:p>
          <a:p>
            <a:pPr lvl="1"/>
            <a:r>
              <a:rPr lang="sr-Cyrl-CS" altLang="sr-Latn-RS" dirty="0"/>
              <a:t>У случају шумова, тешко је препознати нивое 0 и 1,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али </a:t>
            </a:r>
            <a:r>
              <a:rPr lang="sr-Cyrl-CS" altLang="sr-Latn-RS" dirty="0"/>
              <a:t>се промене ипак лако препознају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Схема енкодовања </a:t>
            </a:r>
            <a:r>
              <a:rPr lang="sr-Latn-CS" altLang="sr-Latn-RS" i="1"/>
              <a:t>NRZI </a:t>
            </a:r>
            <a:r>
              <a:rPr lang="sr-Cyrl-CS" altLang="sr-Latn-RS" i="1"/>
              <a:t/>
            </a:r>
            <a:br>
              <a:rPr lang="sr-Cyrl-CS" altLang="sr-Latn-RS" i="1"/>
            </a:br>
            <a:r>
              <a:rPr lang="sr-Cyrl-CS" altLang="sr-Latn-RS" sz="2800" i="1"/>
              <a:t>	</a:t>
            </a:r>
            <a:r>
              <a:rPr lang="sr-Latn-CS" altLang="sr-Latn-RS" sz="2800"/>
              <a:t>(</a:t>
            </a:r>
            <a:r>
              <a:rPr lang="sr-Latn-CS" altLang="sr-Latn-RS" sz="2800" i="1"/>
              <a:t>nonreturn to zero – inverted</a:t>
            </a:r>
            <a:r>
              <a:rPr lang="sr-Latn-CS" altLang="sr-Latn-RS" sz="2800"/>
              <a:t>)</a:t>
            </a:r>
            <a:endParaRPr lang="sr-Cyrl-CS" altLang="sr-Latn-RS" sz="2800"/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Решава неке од проблема схеме </a:t>
            </a:r>
            <a:r>
              <a:rPr lang="sr-Latn-CS" altLang="sr-Latn-RS" i="1" dirty="0"/>
              <a:t>NRZ</a:t>
            </a: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Не користи апсолутне нивое за представљање података,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већ </a:t>
            </a:r>
            <a:r>
              <a:rPr lang="sr-Cyrl-CS" altLang="sr-Latn-RS" dirty="0"/>
              <a:t>само промене стања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Стандардно енкодовање </a:t>
            </a:r>
            <a:r>
              <a:rPr lang="sr-Latn-CS" altLang="sr-Latn-RS" i="1" dirty="0"/>
              <a:t>NRZI</a:t>
            </a:r>
            <a:r>
              <a:rPr lang="sr-Cyrl-CS" altLang="sr-Latn-RS" dirty="0"/>
              <a:t> подразумева: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мења ако је наредни бит 1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не мења ако је наредни бит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смер промене није значајан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Енкодовање </a:t>
            </a:r>
            <a:r>
              <a:rPr lang="sr-Latn-CS" altLang="sr-Latn-RS" i="1" dirty="0"/>
              <a:t>NRZI</a:t>
            </a:r>
            <a:r>
              <a:rPr lang="sr-Cyrl-CS" altLang="sr-Latn-RS" dirty="0"/>
              <a:t> у случају </a:t>
            </a:r>
            <a:r>
              <a:rPr lang="sr-Latn-CS" altLang="sr-Latn-RS" i="1" dirty="0"/>
              <a:t>USB</a:t>
            </a:r>
            <a:r>
              <a:rPr lang="sr-Cyrl-CS" altLang="sr-Latn-RS" dirty="0"/>
              <a:t>-а је другачије: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мења ако је наредни бит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не мења ако је наредни бит 1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смер промене није значајан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NRZI</a:t>
            </a:r>
            <a:endParaRPr lang="sr-Cyrl-CS" altLang="sr-Latn-RS" i="1"/>
          </a:p>
        </p:txBody>
      </p:sp>
      <p:pic>
        <p:nvPicPr>
          <p:cNvPr id="13885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86868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Уметање битова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Описана схема енкодовања </a:t>
            </a:r>
            <a:r>
              <a:rPr lang="sr-Latn-CS" altLang="sr-Latn-RS" i="1"/>
              <a:t>NRZI</a:t>
            </a:r>
            <a:r>
              <a:rPr lang="sr-Cyrl-CS" altLang="sr-Latn-RS"/>
              <a:t> решава неке од проблема:</a:t>
            </a:r>
          </a:p>
          <a:p>
            <a:pPr lvl="1"/>
            <a:r>
              <a:rPr lang="sr-Cyrl-CS" altLang="sr-Latn-RS"/>
              <a:t>ниво сигнала не игра главну улогу</a:t>
            </a:r>
          </a:p>
          <a:p>
            <a:pPr lvl="2"/>
            <a:r>
              <a:rPr lang="sr-Cyrl-CS" altLang="sr-Latn-RS"/>
              <a:t>посматрају се само транзиције</a:t>
            </a:r>
          </a:p>
          <a:p>
            <a:pPr lvl="1"/>
            <a:r>
              <a:rPr lang="sr-Cyrl-CS" altLang="sr-Latn-RS"/>
              <a:t>отклањају се дугачки низови непромењених стања у случају низова јединица у оригиналним подацима</a:t>
            </a:r>
          </a:p>
          <a:p>
            <a:r>
              <a:rPr lang="sr-Cyrl-CS" altLang="sr-Latn-RS"/>
              <a:t>Преостаје проблем:</a:t>
            </a:r>
          </a:p>
          <a:p>
            <a:pPr lvl="1"/>
            <a:r>
              <a:rPr lang="sr-Cyrl-CS" altLang="sr-Latn-RS"/>
              <a:t>опстају дугачки низови непромењених стања у случају јединица</a:t>
            </a:r>
          </a:p>
          <a:p>
            <a:r>
              <a:rPr lang="sr-Cyrl-CS" altLang="sr-Latn-RS"/>
              <a:t>Решење – предузима се тзв. </a:t>
            </a:r>
            <a:r>
              <a:rPr lang="sr-Cyrl-CS" altLang="sr-Latn-RS" i="1"/>
              <a:t>уметање битова</a:t>
            </a:r>
            <a:endParaRPr lang="sr-Cyrl-CS" altLang="sr-Latn-RS"/>
          </a:p>
          <a:p>
            <a:pPr lvl="1"/>
            <a:r>
              <a:rPr lang="sr-Cyrl-CS" altLang="sr-Latn-RS"/>
              <a:t>након сваких 6 узастопних јединица се умеће једна 0</a:t>
            </a:r>
          </a:p>
          <a:p>
            <a:pPr lvl="1"/>
            <a:r>
              <a:rPr lang="sr-Cyrl-CS" altLang="sr-Latn-RS"/>
              <a:t>уметање је на нивоу података, а не сигнала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Уметање битова (2)</a:t>
            </a:r>
          </a:p>
        </p:txBody>
      </p:sp>
      <p:pic>
        <p:nvPicPr>
          <p:cNvPr id="13905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86868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Архитектура </a:t>
            </a:r>
            <a:r>
              <a:rPr lang="sr-Latn-CS" altLang="sr-Latn-RS" i="1"/>
              <a:t>USB</a:t>
            </a:r>
            <a:r>
              <a:rPr lang="en-US" altLang="sr-Latn-RS"/>
              <a:t> </a:t>
            </a:r>
            <a:r>
              <a:rPr lang="sr-Cyrl-CS" altLang="sr-Latn-RS"/>
              <a:t>повезивања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Основни хардвер чине</a:t>
            </a:r>
          </a:p>
          <a:p>
            <a:pPr lvl="1"/>
            <a:r>
              <a:rPr lang="sr-Cyrl-CS" altLang="sr-Latn-RS"/>
              <a:t>матични контролер </a:t>
            </a:r>
            <a:r>
              <a:rPr lang="sr-Latn-CS" altLang="sr-Latn-RS" i="1"/>
              <a:t>USB</a:t>
            </a:r>
            <a:r>
              <a:rPr lang="sr-Cyrl-CS" altLang="sr-Latn-RS"/>
              <a:t>-а (</a:t>
            </a:r>
            <a:r>
              <a:rPr lang="sr-Latn-CS" altLang="sr-Latn-RS" i="1"/>
              <a:t>host controller</a:t>
            </a:r>
            <a:r>
              <a:rPr lang="sr-Cyrl-CS" altLang="sr-Latn-RS"/>
              <a:t>)</a:t>
            </a:r>
          </a:p>
          <a:p>
            <a:pPr lvl="2"/>
            <a:r>
              <a:rPr lang="sr-Cyrl-CS" altLang="sr-Latn-RS"/>
              <a:t>служи да иницира трансакције</a:t>
            </a:r>
          </a:p>
          <a:p>
            <a:pPr lvl="1"/>
            <a:r>
              <a:rPr lang="sr-Cyrl-CS" altLang="sr-Latn-RS"/>
              <a:t>корени хаб</a:t>
            </a:r>
            <a:r>
              <a:rPr lang="sr-Latn-CS" altLang="sr-Latn-RS"/>
              <a:t> (</a:t>
            </a:r>
            <a:r>
              <a:rPr lang="sr-Latn-CS" altLang="sr-Latn-RS" i="1"/>
              <a:t>root hub</a:t>
            </a:r>
            <a:r>
              <a:rPr lang="sr-Latn-CS" altLang="sr-Latn-RS"/>
              <a:t>)</a:t>
            </a:r>
            <a:endParaRPr lang="sr-Cyrl-CS" altLang="sr-Latn-RS"/>
          </a:p>
          <a:p>
            <a:pPr lvl="2"/>
            <a:r>
              <a:rPr lang="sr-Cyrl-CS" altLang="sr-Latn-RS"/>
              <a:t>служи да успостави везу контролера са циљним уређајем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Блок-дијаграм уопштеног У/И контролера</a:t>
            </a:r>
          </a:p>
        </p:txBody>
      </p:sp>
      <p:pic>
        <p:nvPicPr>
          <p:cNvPr id="131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8610600" cy="381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Пример </a:t>
            </a:r>
            <a:r>
              <a:rPr lang="sr-Cyrl-CS" altLang="sr-Latn-RS" dirty="0" smtClean="0"/>
              <a:t>архитектуре </a:t>
            </a:r>
            <a:r>
              <a:rPr lang="sr-Latn-RS" altLang="sr-Latn-RS" i="1" dirty="0" smtClean="0"/>
              <a:t>USB</a:t>
            </a:r>
            <a:r>
              <a:rPr lang="sr-Latn-RS" altLang="sr-Latn-RS" dirty="0" smtClean="0"/>
              <a:t> </a:t>
            </a:r>
            <a:r>
              <a:rPr lang="sr-Cyrl-RS" altLang="sr-Latn-RS" dirty="0" smtClean="0"/>
              <a:t>повезивања</a:t>
            </a:r>
            <a:endParaRPr lang="sr-Cyrl-CS" altLang="sr-Latn-RS" dirty="0"/>
          </a:p>
        </p:txBody>
      </p:sp>
      <p:pic>
        <p:nvPicPr>
          <p:cNvPr id="139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55880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Улазно</a:t>
            </a:r>
            <a:r>
              <a:rPr lang="en-US" dirty="0" smtClean="0"/>
              <a:t>/</a:t>
            </a:r>
            <a:r>
              <a:rPr lang="sr-Cyrl-RS" dirty="0" smtClean="0"/>
              <a:t>излазни уређаји</a:t>
            </a:r>
            <a:endParaRPr lang="sr-Latn-R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Начини употребе, пример рада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403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Употреба У/И уређаја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Два основна начина употребе У/И уређаја су</a:t>
            </a:r>
          </a:p>
          <a:p>
            <a:pPr lvl="1"/>
            <a:r>
              <a:rPr lang="sr-Cyrl-CS" altLang="sr-Latn-RS"/>
              <a:t>пресликавање портова у меморију</a:t>
            </a:r>
          </a:p>
          <a:p>
            <a:pPr lvl="1"/>
            <a:r>
              <a:rPr lang="sr-Cyrl-CS" altLang="sr-Latn-RS"/>
              <a:t>изоловани У/И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Пресликавање портова у меморију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Сви У/И портови се пресликавају у меморијски адресни простор</a:t>
            </a:r>
          </a:p>
          <a:p>
            <a:r>
              <a:rPr lang="sr-Cyrl-CS" altLang="sr-Latn-RS"/>
              <a:t>Није потребан никакав посебан интерфејс процесора</a:t>
            </a:r>
          </a:p>
          <a:p>
            <a:r>
              <a:rPr lang="sr-Cyrl-CS" altLang="sr-Latn-RS"/>
              <a:t>Процесор користи уређај као меморију</a:t>
            </a:r>
          </a:p>
          <a:p>
            <a:r>
              <a:rPr lang="sr-Cyrl-CS" altLang="sr-Latn-RS"/>
              <a:t>Сваки процесор може употребљавати уређаје путем пресликавања портова у меморију</a:t>
            </a:r>
          </a:p>
          <a:p>
            <a:r>
              <a:rPr lang="sr-Cyrl-CS" altLang="sr-Latn-RS"/>
              <a:t>Неки процесори подржавају само овакав начин рада:</a:t>
            </a:r>
          </a:p>
          <a:p>
            <a:pPr lvl="1"/>
            <a:r>
              <a:rPr lang="sr-Latn-CS" altLang="sr-Latn-RS" i="1"/>
              <a:t>PowerPC, MIPS</a:t>
            </a:r>
            <a:endParaRPr lang="sr-Cyrl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2376</Words>
  <Application>Microsoft Office PowerPoint</Application>
  <PresentationFormat>Widescreen</PresentationFormat>
  <Paragraphs>492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Calibri Light</vt:lpstr>
      <vt:lpstr>Courier New</vt:lpstr>
      <vt:lpstr>Wingdings</vt:lpstr>
      <vt:lpstr>Office Theme</vt:lpstr>
      <vt:lpstr>Увод у организацију и архитектуру рачунара 2</vt:lpstr>
      <vt:lpstr>Улазно/излазни уређаји</vt:lpstr>
      <vt:lpstr>Улазно/излазни уређаји</vt:lpstr>
      <vt:lpstr>Принципи рада</vt:lpstr>
      <vt:lpstr>У/И контролери</vt:lpstr>
      <vt:lpstr>Блок-дијаграм уопштеног У/И контролера</vt:lpstr>
      <vt:lpstr>Улазно/излазни уређаји</vt:lpstr>
      <vt:lpstr>Употреба У/И уређаја</vt:lpstr>
      <vt:lpstr>Пресликавање портова у меморију</vt:lpstr>
      <vt:lpstr>Изоловани У/И</vt:lpstr>
      <vt:lpstr>Приступ портовима (x86)</vt:lpstr>
      <vt:lpstr>Приступ портовима (x86) (2)</vt:lpstr>
      <vt:lpstr>Пример – тастатура </vt:lpstr>
      <vt:lpstr>Пример – тастатура (2) </vt:lpstr>
      <vt:lpstr>Пример – тастатура (3) </vt:lpstr>
      <vt:lpstr>Пренос података</vt:lpstr>
      <vt:lpstr>Фаза преноса података</vt:lpstr>
      <vt:lpstr>Фаза обавештавања о крају</vt:lpstr>
      <vt:lpstr>Улазно/излазни уређаји</vt:lpstr>
      <vt:lpstr>Пренос података (2)</vt:lpstr>
      <vt:lpstr>Илустрација техника</vt:lpstr>
      <vt:lpstr>Програмирани У/И</vt:lpstr>
      <vt:lpstr>Програмирани У/И – пример</vt:lpstr>
      <vt:lpstr>Програмирани У/И – пример (2)</vt:lpstr>
      <vt:lpstr>DMA</vt:lpstr>
      <vt:lpstr>DMA (2)</vt:lpstr>
      <vt:lpstr>Однос програмираног У/И и непосредног приступа меморији</vt:lpstr>
      <vt:lpstr>Кораци операције DMA</vt:lpstr>
      <vt:lpstr>Кораци операције DMA</vt:lpstr>
      <vt:lpstr>Кораци операције DMA</vt:lpstr>
      <vt:lpstr>Кораци операције DMA</vt:lpstr>
      <vt:lpstr>Поједностављени дијаграм  употребе контролера DMA</vt:lpstr>
      <vt:lpstr>Пример преноса преко DMA</vt:lpstr>
      <vt:lpstr>Пример преноса преко DMA (2)</vt:lpstr>
      <vt:lpstr>Пример преноса преко DMA (3)</vt:lpstr>
      <vt:lpstr>Пример преноса преко DMA (4)</vt:lpstr>
      <vt:lpstr>Дијаграм употребе магистрале током преноса путем DMA</vt:lpstr>
      <vt:lpstr>Пример преноса преко DMA (5)</vt:lpstr>
      <vt:lpstr>Улазно/излазни уређаји</vt:lpstr>
      <vt:lpstr>Врсте техника преноса података</vt:lpstr>
      <vt:lpstr>Паралелан пренос података</vt:lpstr>
      <vt:lpstr>Серијски пренос података</vt:lpstr>
      <vt:lpstr>Однос паралелног и серијског преноса</vt:lpstr>
      <vt:lpstr>Серијски пренос података</vt:lpstr>
      <vt:lpstr>Асинхрони и синхрони пренос података</vt:lpstr>
      <vt:lpstr>Асинхрони пренос</vt:lpstr>
      <vt:lpstr>Сигнали при асинхроном преносу података</vt:lpstr>
      <vt:lpstr>Пример паралелног интерфејса</vt:lpstr>
      <vt:lpstr>Пример паралелног интерфејса (2)</vt:lpstr>
      <vt:lpstr>Universal Serial Bus – USB</vt:lpstr>
      <vt:lpstr>USB – Неки од најважнијих циљева</vt:lpstr>
      <vt:lpstr>USB – Додатне напредне особине</vt:lpstr>
      <vt:lpstr>USB – Пренос података</vt:lpstr>
      <vt:lpstr>Схема енкодовања NRZ   (nonreturn to zero)</vt:lpstr>
      <vt:lpstr>Схема енкодовања NRZI   (nonreturn to zero – inverted)</vt:lpstr>
      <vt:lpstr>NRZI</vt:lpstr>
      <vt:lpstr>Уметање битова</vt:lpstr>
      <vt:lpstr>Уметање битова (2)</vt:lpstr>
      <vt:lpstr>Архитектура USB повезивања</vt:lpstr>
      <vt:lpstr>Пример архитектуре USB повезивања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654</cp:revision>
  <dcterms:created xsi:type="dcterms:W3CDTF">2016-10-06T08:55:14Z</dcterms:created>
  <dcterms:modified xsi:type="dcterms:W3CDTF">2017-04-26T14:58:21Z</dcterms:modified>
</cp:coreProperties>
</file>