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452" r:id="rId3"/>
    <p:sldId id="455" r:id="rId4"/>
    <p:sldId id="456" r:id="rId5"/>
    <p:sldId id="457" r:id="rId6"/>
    <p:sldId id="458" r:id="rId7"/>
    <p:sldId id="499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2" r:id="rId22"/>
    <p:sldId id="473" r:id="rId23"/>
    <p:sldId id="474" r:id="rId24"/>
    <p:sldId id="500" r:id="rId25"/>
    <p:sldId id="475" r:id="rId26"/>
    <p:sldId id="476" r:id="rId27"/>
    <p:sldId id="477" r:id="rId28"/>
    <p:sldId id="478" r:id="rId29"/>
    <p:sldId id="479" r:id="rId30"/>
    <p:sldId id="480" r:id="rId31"/>
    <p:sldId id="481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91" r:id="rId42"/>
    <p:sldId id="492" r:id="rId43"/>
    <p:sldId id="493" r:id="rId44"/>
    <p:sldId id="494" r:id="rId4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83522" autoAdjust="0"/>
  </p:normalViewPr>
  <p:slideViewPr>
    <p:cSldViewPr snapToGrid="0">
      <p:cViewPr varScale="1">
        <p:scale>
          <a:sx n="76" d="100"/>
          <a:sy n="76" d="100"/>
        </p:scale>
        <p:origin x="100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17.5.2017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795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897-587B-4AB7-85FB-6906DE3780C4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F420-4070-418B-93C5-3832BA762156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67CB-9024-40CC-B5A4-78A940AF11D3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985D-1644-4EB5-A773-126810CC59A2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3C80-B1AB-4F28-BBDB-B2DF1CF2FB66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86F8-D0F2-4DEA-8AE5-0DBE007CAB9D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C232-72B9-482C-99EC-FF5D87DA2936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8995-D527-4CA0-92A4-5BF4D2A1BBAA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2889-6D4C-4331-81CB-182B05C7916C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A43E-454A-4642-8B73-2A99A3007C9E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CFBA-38E1-417C-AB85-4C13500F452F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AF42-324D-4758-9E6D-C797FAEA5AD4}" type="datetime1">
              <a:rPr lang="sr-Latn-RS" smtClean="0"/>
              <a:t>17.5.2017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</a:t>
            </a:r>
            <a:r>
              <a:rPr lang="en-US" dirty="0" smtClean="0"/>
              <a:t>2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Пресликавање адреса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При пресликавању </a:t>
            </a:r>
            <a:r>
              <a:rPr lang="sr-Cyrl-CS" altLang="sr-Latn-RS" dirty="0" smtClean="0"/>
              <a:t>виртуелних </a:t>
            </a:r>
            <a:r>
              <a:rPr lang="sr-Cyrl-CS" altLang="sr-Latn-RS" dirty="0"/>
              <a:t>адреса у физичке</a:t>
            </a:r>
          </a:p>
          <a:p>
            <a:pPr lvl="1"/>
            <a:r>
              <a:rPr lang="sr-Cyrl-CS" altLang="sr-Latn-RS" dirty="0"/>
              <a:t>претпоставља се да су физичке и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странице исте величине</a:t>
            </a:r>
          </a:p>
          <a:p>
            <a:pPr lvl="1"/>
            <a:r>
              <a:rPr lang="sr-Cyrl-CS" altLang="sr-Latn-RS" dirty="0"/>
              <a:t>адреса у оквиру странице се не мења пресликавањем</a:t>
            </a:r>
          </a:p>
          <a:p>
            <a:pPr lvl="1"/>
            <a:r>
              <a:rPr lang="sr-Cyrl-CS" altLang="sr-Latn-RS" dirty="0"/>
              <a:t>број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странице се пресликава у број одговарајуће физичке странице</a:t>
            </a:r>
          </a:p>
          <a:p>
            <a:pPr lvl="1"/>
            <a:r>
              <a:rPr lang="sr-Cyrl-CS" altLang="sr-Latn-RS" dirty="0"/>
              <a:t>уобичајена величина странице је 4</a:t>
            </a:r>
            <a:r>
              <a:rPr lang="sr-Latn-CS" altLang="sr-Latn-RS" i="1" dirty="0"/>
              <a:t>K</a:t>
            </a:r>
            <a:r>
              <a:rPr lang="en-US" altLang="sr-Latn-RS" i="1" dirty="0" err="1"/>
              <a:t>i</a:t>
            </a:r>
            <a:r>
              <a:rPr lang="sr-Latn-CS" altLang="sr-Latn-RS" i="1" dirty="0"/>
              <a:t>B</a:t>
            </a:r>
            <a:endParaRPr lang="en-US" altLang="sr-Latn-RS" i="1" dirty="0"/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За пресликавање је задужена јединица за управљање меморијом (енгл. </a:t>
            </a:r>
            <a:r>
              <a:rPr lang="en-US" altLang="sr-Latn-RS" i="1" dirty="0"/>
              <a:t>memory management unit</a:t>
            </a:r>
            <a:r>
              <a:rPr lang="sr-Cyrl-CS" altLang="sr-Latn-RS" dirty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altLang="sr-Latn-RS" dirty="0" smtClean="0"/>
              <a:t>Пример</a:t>
            </a:r>
            <a:endParaRPr lang="sr-Cyrl-CS" altLang="sr-Latn-RS" i="1" dirty="0"/>
          </a:p>
        </p:txBody>
      </p:sp>
      <p:pic>
        <p:nvPicPr>
          <p:cNvPr id="127795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556" y="1906132"/>
            <a:ext cx="6769842" cy="4528755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  <p:sp>
        <p:nvSpPr>
          <p:cNvPr id="6" name="TextBox 5"/>
          <p:cNvSpPr txBox="1"/>
          <p:nvPr/>
        </p:nvSpPr>
        <p:spPr>
          <a:xfrm>
            <a:off x="634028" y="1459855"/>
            <a:ext cx="11557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CS" altLang="sr-Latn-RS" sz="2400" dirty="0" smtClean="0"/>
              <a:t>Пресликавање </a:t>
            </a:r>
            <a:r>
              <a:rPr lang="sr-Cyrl-CS" altLang="sr-Latn-RS" sz="2400" dirty="0"/>
              <a:t>32-битне </a:t>
            </a:r>
            <a:r>
              <a:rPr lang="sr-Cyrl-CS" altLang="sr-Latn-RS" sz="2400" dirty="0" smtClean="0"/>
              <a:t>виртуелне </a:t>
            </a:r>
            <a:r>
              <a:rPr lang="sr-Cyrl-CS" altLang="sr-Latn-RS" sz="2400" dirty="0"/>
              <a:t>у 24-битну физичку адресу, са страницом од 4</a:t>
            </a:r>
            <a:r>
              <a:rPr lang="sr-Latn-CS" altLang="sr-Latn-RS" sz="2400" i="1" dirty="0"/>
              <a:t>K</a:t>
            </a:r>
            <a:r>
              <a:rPr lang="en-US" altLang="sr-Latn-RS" sz="2400" i="1" dirty="0" err="1"/>
              <a:t>i</a:t>
            </a:r>
            <a:r>
              <a:rPr lang="sr-Latn-CS" altLang="sr-Latn-RS" sz="2400" i="1" dirty="0"/>
              <a:t>B</a:t>
            </a:r>
            <a:endParaRPr lang="sr-Latn-R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 smtClean="0"/>
              <a:t>Пример (2)</a:t>
            </a:r>
            <a:endParaRPr lang="sr-Cyrl-CS" altLang="sr-Latn-RS" dirty="0"/>
          </a:p>
        </p:txBody>
      </p:sp>
      <p:pic>
        <p:nvPicPr>
          <p:cNvPr id="12789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988" y="365125"/>
            <a:ext cx="6082602" cy="594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Употреба диска</a:t>
            </a:r>
          </a:p>
        </p:txBody>
      </p:sp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Из угла ОС-а свака страница ВМ је </a:t>
            </a:r>
          </a:p>
          <a:p>
            <a:pPr lvl="1"/>
            <a:r>
              <a:rPr lang="sr-Cyrl-CS" altLang="sr-Latn-RS"/>
              <a:t>у главној меморији или</a:t>
            </a:r>
          </a:p>
          <a:p>
            <a:pPr lvl="1"/>
            <a:r>
              <a:rPr lang="sr-Cyrl-CS" altLang="sr-Latn-RS"/>
              <a:t>на диску</a:t>
            </a:r>
          </a:p>
          <a:p>
            <a:pPr lvl="4"/>
            <a:endParaRPr lang="sr-Cyrl-CS" altLang="sr-Latn-RS"/>
          </a:p>
          <a:p>
            <a:r>
              <a:rPr lang="sr-Cyrl-CS" altLang="sr-Latn-RS"/>
              <a:t>Штавише, и странице које су у главној меморији имају своју слику на диску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Страничење по захтеву</a:t>
            </a:r>
          </a:p>
        </p:txBody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sz="2200"/>
              <a:t>Ако се покуша приступити садржају странице која није у главној меморији, тада настаје </a:t>
            </a:r>
            <a:r>
              <a:rPr lang="sr-Cyrl-CS" altLang="sr-Latn-RS" sz="2200" i="1"/>
              <a:t>грешка страничења</a:t>
            </a:r>
            <a:r>
              <a:rPr lang="sr-Cyrl-CS" altLang="sr-Latn-RS" sz="2200"/>
              <a:t> (</a:t>
            </a:r>
            <a:r>
              <a:rPr lang="sr-Cyrl-CS" altLang="sr-Latn-RS" sz="2200" i="1"/>
              <a:t>странична грешка</a:t>
            </a:r>
            <a:r>
              <a:rPr lang="sr-Cyrl-CS" altLang="sr-Latn-RS" sz="2200"/>
              <a:t>,</a:t>
            </a:r>
            <a:r>
              <a:rPr lang="sr-Cyrl-CS" altLang="sr-Latn-RS" sz="2200" i="1"/>
              <a:t> </a:t>
            </a:r>
            <a:r>
              <a:rPr lang="sr-Cyrl-CS" altLang="sr-Latn-RS" sz="2200"/>
              <a:t>енгл. </a:t>
            </a:r>
            <a:r>
              <a:rPr lang="sr-Latn-CS" altLang="sr-Latn-RS" sz="2200" i="1"/>
              <a:t>page fault</a:t>
            </a:r>
            <a:r>
              <a:rPr lang="sr-Cyrl-CS" altLang="sr-Latn-RS" sz="2200"/>
              <a:t>)</a:t>
            </a:r>
          </a:p>
          <a:p>
            <a:pPr lvl="1"/>
            <a:r>
              <a:rPr lang="sr-Cyrl-CS" altLang="sr-Latn-RS" sz="2100"/>
              <a:t>има сличности са промашајем кеша</a:t>
            </a:r>
          </a:p>
          <a:p>
            <a:pPr lvl="1"/>
            <a:r>
              <a:rPr lang="sr-Cyrl-CS" altLang="sr-Latn-RS" sz="2100"/>
              <a:t>у том случају ОС је задужен да одреагује и учита тражену страницу у главну меморију и ажурира податке који се односе на пресликавање страница</a:t>
            </a:r>
          </a:p>
          <a:p>
            <a:pPr lvl="1"/>
            <a:r>
              <a:rPr lang="sr-Cyrl-CS" altLang="sr-Latn-RS" sz="2100"/>
              <a:t>ово се назива </a:t>
            </a:r>
            <a:r>
              <a:rPr lang="sr-Cyrl-CS" altLang="sr-Latn-RS" sz="2100" i="1"/>
              <a:t>страничење по захтеву</a:t>
            </a:r>
            <a:r>
              <a:rPr lang="sr-Cyrl-CS" altLang="sr-Latn-RS" sz="2100"/>
              <a:t>, зато што се обавља када се захтева дата страница</a:t>
            </a:r>
            <a:endParaRPr lang="en-US" altLang="sr-Latn-RS" sz="2100"/>
          </a:p>
          <a:p>
            <a:pPr lvl="4"/>
            <a:endParaRPr lang="sr-Cyrl-CS" altLang="sr-Latn-RS" sz="1600"/>
          </a:p>
          <a:p>
            <a:r>
              <a:rPr lang="sr-Cyrl-CS" altLang="sr-Latn-RS" sz="2200"/>
              <a:t>Ако је главна меморија пуна, примењује се </a:t>
            </a:r>
            <a:r>
              <a:rPr lang="sr-Cyrl-CS" altLang="sr-Latn-RS" sz="2200" i="1"/>
              <a:t>политика замене странице</a:t>
            </a:r>
            <a:endParaRPr lang="sr-Cyrl-CS" altLang="sr-Latn-RS" sz="2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Страничење по захтеву</a:t>
            </a:r>
          </a:p>
        </p:txBody>
      </p:sp>
      <p:pic>
        <p:nvPicPr>
          <p:cNvPr id="128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235" y="365125"/>
            <a:ext cx="5338353" cy="587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Имплицитно страничење</a:t>
            </a:r>
          </a:p>
        </p:txBody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sz="2200"/>
              <a:t>ОС може да предузима страничење и имплицитно, тј. без експлицитно исказане потребе за страницом, уколико процени </a:t>
            </a:r>
          </a:p>
          <a:p>
            <a:pPr lvl="1"/>
            <a:r>
              <a:rPr lang="sr-Cyrl-CS" altLang="sr-Latn-RS" sz="2100"/>
              <a:t>да се страничењем неће значајно ослабити перформансе активних процеса</a:t>
            </a:r>
          </a:p>
          <a:p>
            <a:pPr lvl="2"/>
            <a:r>
              <a:rPr lang="sr-Cyrl-CS" altLang="sr-Latn-RS" sz="1800"/>
              <a:t>нпр. да се диск тренутно не употребљава</a:t>
            </a:r>
          </a:p>
          <a:p>
            <a:pPr lvl="1"/>
            <a:r>
              <a:rPr lang="sr-Cyrl-CS" altLang="sr-Latn-RS" sz="2100"/>
              <a:t>да се са релативно високом вероватноћом може претпоставити да ће у скорој будућности бити потребне неке странице које трнутно нису у физичкој меморији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Политике замењивања страница</a:t>
            </a:r>
          </a:p>
        </p:txBody>
      </p:sp>
      <p:sp>
        <p:nvSpPr>
          <p:cNvPr id="128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При разматрању политика замењивања узимају се у обзир разлике између ВМ и кеша</a:t>
            </a:r>
          </a:p>
          <a:p>
            <a:pPr lvl="1"/>
            <a:r>
              <a:rPr lang="sr-Cyrl-CS" altLang="sr-Latn-RS"/>
              <a:t>цена промашаја у случају ВМ је вишеструко већа него у случају кеша, па је већи значај добре политике</a:t>
            </a:r>
          </a:p>
          <a:p>
            <a:pPr lvl="1"/>
            <a:r>
              <a:rPr lang="sr-Cyrl-CS" altLang="sr-Latn-RS"/>
              <a:t>политике замењивања кеша се имплементирају у хардверу, а у случају ВМ у софтверу, што пружа већу слободу</a:t>
            </a:r>
          </a:p>
          <a:p>
            <a:pPr lvl="4"/>
            <a:endParaRPr lang="sr-Cyrl-CS" altLang="sr-Latn-RS"/>
          </a:p>
          <a:p>
            <a:r>
              <a:rPr lang="sr-Cyrl-CS" altLang="sr-Latn-RS"/>
              <a:t>Због тога се у случају ВМ тежи постизању што квалитетнијег одабира страница, а по цену сложености алгоритма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Политике </a:t>
            </a:r>
            <a:r>
              <a:rPr lang="sr-Cyrl-CS" altLang="sr-Latn-RS" dirty="0" smtClean="0"/>
              <a:t>замењивања страница </a:t>
            </a:r>
            <a:r>
              <a:rPr lang="sr-Cyrl-CS" altLang="sr-Latn-RS" dirty="0"/>
              <a:t>(2)</a:t>
            </a:r>
          </a:p>
        </p:txBody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Неке од политика замењивања су:</a:t>
            </a:r>
          </a:p>
          <a:p>
            <a:pPr lvl="1"/>
            <a:r>
              <a:rPr lang="sr-Latn-CS" altLang="sr-Latn-RS" i="1"/>
              <a:t>FIFO</a:t>
            </a:r>
            <a:endParaRPr lang="sr-Cyrl-CS" altLang="sr-Latn-RS"/>
          </a:p>
          <a:p>
            <a:pPr lvl="1"/>
            <a:r>
              <a:rPr lang="sr-Cyrl-CS" altLang="sr-Latn-RS"/>
              <a:t>политика друге шансе</a:t>
            </a:r>
          </a:p>
          <a:p>
            <a:pPr lvl="1"/>
            <a:r>
              <a:rPr lang="sr-Cyrl-CS" altLang="sr-Latn-RS"/>
              <a:t>политика ретко употребљаване странице</a:t>
            </a:r>
          </a:p>
          <a:p>
            <a:pPr lvl="1"/>
            <a:r>
              <a:rPr lang="sr-Cyrl-CS" altLang="sr-Latn-RS"/>
              <a:t>политика најдуже неупотребљаване странице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Политика</a:t>
            </a:r>
            <a:r>
              <a:rPr lang="sr-Latn-CS" altLang="sr-Latn-RS" i="1"/>
              <a:t> FIFO</a:t>
            </a:r>
            <a:endParaRPr lang="sr-Cyrl-CS" altLang="sr-Latn-RS" i="1"/>
          </a:p>
        </p:txBody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Замењује се она страница која је најдуже у главној меморији</a:t>
            </a:r>
          </a:p>
          <a:p>
            <a:pPr lvl="1"/>
            <a:r>
              <a:rPr lang="sr-Cyrl-CS" altLang="sr-Latn-RS"/>
              <a:t>једноставна имплементација</a:t>
            </a:r>
          </a:p>
          <a:p>
            <a:pPr lvl="1"/>
            <a:r>
              <a:rPr lang="sr-Cyrl-CS" altLang="sr-Latn-RS"/>
              <a:t>мана је што не узима у обзир употребу странице</a:t>
            </a:r>
          </a:p>
          <a:p>
            <a:pPr lvl="1"/>
            <a:r>
              <a:rPr lang="sr-Cyrl-CS" altLang="sr-Latn-RS"/>
              <a:t>релативно слабе перформансе</a:t>
            </a:r>
          </a:p>
          <a:p>
            <a:pPr lvl="1"/>
            <a:r>
              <a:rPr lang="sr-Cyrl-CS" altLang="sr-Latn-RS"/>
              <a:t>ретко се примењује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Виртуелна меморија</a:t>
            </a:r>
            <a:endParaRPr lang="sr-Latn-R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Увод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2700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Политика</a:t>
            </a:r>
            <a:r>
              <a:rPr lang="sr-Latn-CS" altLang="sr-Latn-RS" i="1"/>
              <a:t> </a:t>
            </a:r>
            <a:r>
              <a:rPr lang="sr-Cyrl-CS" altLang="sr-Latn-RS" i="1"/>
              <a:t>друге шансе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Унапређена политика </a:t>
            </a:r>
            <a:r>
              <a:rPr lang="sr-Latn-CS" altLang="sr-Latn-RS" i="1"/>
              <a:t>FIFO</a:t>
            </a:r>
            <a:r>
              <a:rPr lang="en-US" altLang="sr-Latn-RS"/>
              <a:t> </a:t>
            </a:r>
            <a:endParaRPr lang="sr-Cyrl-CS" altLang="sr-Latn-RS"/>
          </a:p>
          <a:p>
            <a:r>
              <a:rPr lang="sr-Cyrl-CS" altLang="sr-Latn-RS"/>
              <a:t>Замењује се она страница која је најдуже у главној меморији, а да није ниједанпут реферисана</a:t>
            </a:r>
          </a:p>
          <a:p>
            <a:pPr lvl="1"/>
            <a:r>
              <a:rPr lang="sr-Cyrl-CS" altLang="sr-Latn-RS"/>
              <a:t>релативно једноставна имплементација</a:t>
            </a:r>
          </a:p>
          <a:p>
            <a:pPr lvl="2"/>
            <a:r>
              <a:rPr lang="sr-Cyrl-CS" altLang="sr-Latn-RS"/>
              <a:t>додаје се по један додатни бит за сваку страницу, који означава да ли је поново употребљавана након иницијалног учитавања</a:t>
            </a:r>
          </a:p>
          <a:p>
            <a:pPr lvl="1"/>
            <a:r>
              <a:rPr lang="sr-Cyrl-CS" altLang="sr-Latn-RS"/>
              <a:t>умерено значајан допринос перформансама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Политика</a:t>
            </a:r>
            <a:r>
              <a:rPr lang="sr-Latn-CS" altLang="sr-Latn-RS" i="1"/>
              <a:t> </a:t>
            </a:r>
            <a:r>
              <a:rPr lang="sr-Cyrl-CS" altLang="sr-Latn-RS" i="1"/>
              <a:t>ретко употребљаване</a:t>
            </a:r>
          </a:p>
        </p:txBody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Замењује се страница која је најмање пута реферисана</a:t>
            </a:r>
          </a:p>
          <a:p>
            <a:pPr lvl="1"/>
            <a:r>
              <a:rPr lang="sr-Cyrl-CS" altLang="sr-Latn-RS"/>
              <a:t>релативно једноставна имплементација</a:t>
            </a:r>
          </a:p>
          <a:p>
            <a:pPr lvl="2"/>
            <a:r>
              <a:rPr lang="sr-Cyrl-CS" altLang="sr-Latn-RS"/>
              <a:t>свакој страници се додаје бројач реферисања</a:t>
            </a:r>
          </a:p>
          <a:p>
            <a:pPr lvl="2"/>
            <a:r>
              <a:rPr lang="sr-Cyrl-CS" altLang="sr-Latn-RS"/>
              <a:t>оперативни систем повремено поништава бројаче</a:t>
            </a:r>
          </a:p>
          <a:p>
            <a:pPr lvl="1"/>
            <a:r>
              <a:rPr lang="sr-Cyrl-CS" altLang="sr-Latn-RS"/>
              <a:t>умерено значајан допринос перформансама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Политика</a:t>
            </a:r>
            <a:r>
              <a:rPr lang="sr-Latn-CS" altLang="sr-Latn-RS" i="1" dirty="0"/>
              <a:t> </a:t>
            </a:r>
            <a:r>
              <a:rPr lang="sr-Cyrl-CS" altLang="sr-Latn-RS" i="1" dirty="0"/>
              <a:t>најдуже неупотребљаване</a:t>
            </a:r>
          </a:p>
        </p:txBody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Замењује се страница чији садржај најдуже није реферисан</a:t>
            </a:r>
          </a:p>
          <a:p>
            <a:pPr lvl="1"/>
            <a:r>
              <a:rPr lang="sr-Cyrl-CS" altLang="sr-Latn-RS"/>
              <a:t>иако се имплементира у софтверу а не у хардверу, ипак је непрактична пуна имплементација</a:t>
            </a:r>
          </a:p>
          <a:p>
            <a:pPr lvl="1"/>
            <a:r>
              <a:rPr lang="sr-Cyrl-CS" altLang="sr-Latn-RS"/>
              <a:t>најчешће се апроксимира </a:t>
            </a:r>
          </a:p>
          <a:p>
            <a:pPr lvl="2"/>
            <a:r>
              <a:rPr lang="sr-Cyrl-CS" altLang="sr-Latn-RS"/>
              <a:t>начелно слично као у случају кеша</a:t>
            </a:r>
          </a:p>
          <a:p>
            <a:pPr lvl="2"/>
            <a:r>
              <a:rPr lang="sr-Cyrl-CS" altLang="sr-Latn-RS"/>
              <a:t>али ипак се тежи бољој апроксимацији</a:t>
            </a:r>
          </a:p>
          <a:p>
            <a:pPr lvl="1"/>
            <a:r>
              <a:rPr lang="sr-Cyrl-CS" altLang="sr-Latn-RS"/>
              <a:t>ово је најчешће примењивана политика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Политике писања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/>
              <a:t>У случаја кеша разматрали смо писање са пропуштањем и писање са преписивањем</a:t>
            </a:r>
          </a:p>
          <a:p>
            <a:pPr lvl="3">
              <a:lnSpc>
                <a:spcPct val="90000"/>
              </a:lnSpc>
            </a:pPr>
            <a:endParaRPr lang="sr-Cyrl-CS" altLang="sr-Latn-RS"/>
          </a:p>
          <a:p>
            <a:pPr>
              <a:lnSpc>
                <a:spcPct val="90000"/>
              </a:lnSpc>
            </a:pPr>
            <a:r>
              <a:rPr lang="sr-Cyrl-CS" altLang="sr-Latn-RS"/>
              <a:t>У случају ВМ писање са пропуштањем није опција, због велике разлике у брзини диска и главне меморије</a:t>
            </a:r>
          </a:p>
          <a:p>
            <a:pPr>
              <a:lnSpc>
                <a:spcPct val="90000"/>
              </a:lnSpc>
            </a:pPr>
            <a:r>
              <a:rPr lang="sr-Cyrl-CS" altLang="sr-Latn-RS"/>
              <a:t>Додатно, у случају ВМ постоји заштита на нивоу страница и процеса (попут закључавања) па је писање са преписивањем безбедније него у случају кеша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не постоји опасност да неко употребљава неажуриране податке из странице на диску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Виртуелна меморија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Величина странице, таблице страница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7632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Улога величине </a:t>
            </a:r>
            <a:r>
              <a:rPr lang="sr-Cyrl-CS" altLang="sr-Latn-RS" dirty="0" smtClean="0"/>
              <a:t>странице</a:t>
            </a:r>
            <a:endParaRPr lang="sr-Cyrl-CS" altLang="sr-Latn-RS" dirty="0"/>
          </a:p>
        </p:txBody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Мале странице су добре због:</a:t>
            </a:r>
          </a:p>
          <a:p>
            <a:pPr lvl="1"/>
            <a:r>
              <a:rPr lang="sr-Cyrl-CS" altLang="sr-Latn-RS" sz="2500"/>
              <a:t>интерне фрагментације</a:t>
            </a:r>
          </a:p>
          <a:p>
            <a:pPr lvl="2"/>
            <a:r>
              <a:rPr lang="sr-Cyrl-CS" altLang="sr-Latn-RS"/>
              <a:t>величина података, програма и стека није цео број страница</a:t>
            </a:r>
          </a:p>
          <a:p>
            <a:pPr lvl="2"/>
            <a:r>
              <a:rPr lang="sr-Cyrl-CS" altLang="sr-Latn-RS"/>
              <a:t>просечно је пола странице неупотребљено</a:t>
            </a:r>
          </a:p>
          <a:p>
            <a:pPr lvl="2"/>
            <a:r>
              <a:rPr lang="sr-Cyrl-CS" altLang="sr-Latn-RS"/>
              <a:t>што је страница мања, искоришћеност је већа</a:t>
            </a:r>
          </a:p>
          <a:p>
            <a:pPr lvl="1"/>
            <a:r>
              <a:rPr lang="sr-Cyrl-CS" altLang="sr-Latn-RS" sz="2500"/>
              <a:t>бољег погађања</a:t>
            </a:r>
          </a:p>
          <a:p>
            <a:pPr lvl="2"/>
            <a:r>
              <a:rPr lang="sr-Cyrl-CS" altLang="sr-Latn-RS"/>
              <a:t>што је већа страница, то ће при њеном учитавању у главну меморију заступљеност непотребних садржаја бити већа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Улога величине странице (2)</a:t>
            </a:r>
          </a:p>
        </p:txBody>
      </p:sp>
      <p:sp>
        <p:nvSpPr>
          <p:cNvPr id="129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Велике странице су добре због:</a:t>
            </a:r>
          </a:p>
          <a:p>
            <a:pPr lvl="1"/>
            <a:r>
              <a:rPr lang="sr-Cyrl-CS" altLang="sr-Latn-RS" sz="2500"/>
              <a:t>величине таблице страница</a:t>
            </a:r>
          </a:p>
          <a:p>
            <a:pPr lvl="2"/>
            <a:r>
              <a:rPr lang="sr-Cyrl-CS" altLang="sr-Latn-RS"/>
              <a:t>што су веће странице, биће их мање, па су и таблице мање</a:t>
            </a:r>
          </a:p>
          <a:p>
            <a:pPr lvl="1"/>
            <a:r>
              <a:rPr lang="sr-Cyrl-CS" altLang="sr-Latn-RS" sz="2500"/>
              <a:t>времена приступа диску</a:t>
            </a:r>
          </a:p>
          <a:p>
            <a:pPr lvl="2"/>
            <a:r>
              <a:rPr lang="sr-Cyrl-CS" altLang="sr-Latn-RS"/>
              <a:t>време приступа диску је много веће него време читања</a:t>
            </a:r>
          </a:p>
          <a:p>
            <a:pPr lvl="3"/>
            <a:r>
              <a:rPr lang="sr-Cyrl-CS" altLang="sr-Latn-RS"/>
              <a:t>реда 10</a:t>
            </a:r>
            <a:r>
              <a:rPr lang="sr-Latn-CS" altLang="sr-Latn-RS"/>
              <a:t>ms</a:t>
            </a:r>
            <a:r>
              <a:rPr lang="sr-Cyrl-CS" altLang="sr-Latn-RS"/>
              <a:t> по приступу, 100</a:t>
            </a:r>
            <a:r>
              <a:rPr lang="sr-Latn-CS" altLang="sr-Latn-RS" i="1"/>
              <a:t>M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r>
              <a:rPr lang="sr-Latn-CS" altLang="sr-Latn-RS"/>
              <a:t>/s</a:t>
            </a:r>
            <a:r>
              <a:rPr lang="sr-Cyrl-CS" altLang="sr-Latn-RS"/>
              <a:t> читање</a:t>
            </a:r>
          </a:p>
          <a:p>
            <a:pPr lvl="3"/>
            <a:r>
              <a:rPr lang="sr-Cyrl-CS" altLang="sr-Latn-RS"/>
              <a:t>читање 100 страница од 4</a:t>
            </a:r>
            <a:r>
              <a:rPr lang="sr-Latn-CS" altLang="sr-Latn-RS" i="1"/>
              <a:t>K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r>
              <a:rPr lang="en-US" altLang="sr-Latn-RS"/>
              <a:t> </a:t>
            </a:r>
            <a:r>
              <a:rPr lang="sr-Cyrl-CS" altLang="sr-Latn-RS"/>
              <a:t>траје </a:t>
            </a:r>
            <a:endParaRPr lang="sr-Latn-CS" altLang="sr-Latn-RS"/>
          </a:p>
          <a:p>
            <a:pPr lvl="4"/>
            <a:r>
              <a:rPr lang="sr-Cyrl-CS" altLang="sr-Latn-RS"/>
              <a:t>100</a:t>
            </a:r>
            <a:r>
              <a:rPr lang="sr-Latn-CS" altLang="sr-Latn-RS"/>
              <a:t> </a:t>
            </a:r>
            <a:r>
              <a:rPr lang="sr-Cyrl-CS" altLang="sr-Latn-RS"/>
              <a:t>х</a:t>
            </a:r>
            <a:r>
              <a:rPr lang="sr-Latn-CS" altLang="sr-Latn-RS"/>
              <a:t> </a:t>
            </a:r>
            <a:r>
              <a:rPr lang="sr-Cyrl-CS" altLang="sr-Latn-RS"/>
              <a:t>(10</a:t>
            </a:r>
            <a:r>
              <a:rPr lang="sr-Latn-CS" altLang="sr-Latn-RS"/>
              <a:t>ms + 4/100ms</a:t>
            </a:r>
            <a:r>
              <a:rPr lang="sr-Cyrl-CS" altLang="sr-Latn-RS"/>
              <a:t>)</a:t>
            </a:r>
            <a:r>
              <a:rPr lang="sr-Latn-CS" altLang="sr-Latn-RS"/>
              <a:t> = 10.04s</a:t>
            </a:r>
          </a:p>
          <a:p>
            <a:pPr lvl="3"/>
            <a:r>
              <a:rPr lang="sr-Cyrl-CS" altLang="sr-Latn-RS"/>
              <a:t>читање </a:t>
            </a:r>
            <a:r>
              <a:rPr lang="sr-Latn-CS" altLang="sr-Latn-RS"/>
              <a:t>25</a:t>
            </a:r>
            <a:r>
              <a:rPr lang="sr-Cyrl-CS" altLang="sr-Latn-RS"/>
              <a:t> страница од </a:t>
            </a:r>
            <a:r>
              <a:rPr lang="sr-Latn-CS" altLang="sr-Latn-RS"/>
              <a:t>16</a:t>
            </a:r>
            <a:r>
              <a:rPr lang="sr-Latn-CS" altLang="sr-Latn-RS" i="1"/>
              <a:t>K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r>
              <a:rPr lang="en-US" altLang="sr-Latn-RS"/>
              <a:t> </a:t>
            </a:r>
            <a:r>
              <a:rPr lang="sr-Cyrl-CS" altLang="sr-Latn-RS"/>
              <a:t>траје </a:t>
            </a:r>
            <a:endParaRPr lang="sr-Latn-CS" altLang="sr-Latn-RS"/>
          </a:p>
          <a:p>
            <a:pPr lvl="4"/>
            <a:r>
              <a:rPr lang="sr-Latn-CS" altLang="sr-Latn-RS"/>
              <a:t>25 </a:t>
            </a:r>
            <a:r>
              <a:rPr lang="sr-Cyrl-CS" altLang="sr-Latn-RS"/>
              <a:t>х</a:t>
            </a:r>
            <a:r>
              <a:rPr lang="sr-Latn-CS" altLang="sr-Latn-RS"/>
              <a:t> </a:t>
            </a:r>
            <a:r>
              <a:rPr lang="sr-Cyrl-CS" altLang="sr-Latn-RS"/>
              <a:t>(10</a:t>
            </a:r>
            <a:r>
              <a:rPr lang="sr-Latn-CS" altLang="sr-Latn-RS"/>
              <a:t>ms + 16/100ms</a:t>
            </a:r>
            <a:r>
              <a:rPr lang="sr-Cyrl-CS" altLang="sr-Latn-RS"/>
              <a:t>)</a:t>
            </a:r>
            <a:r>
              <a:rPr lang="sr-Latn-CS" altLang="sr-Latn-RS"/>
              <a:t> = 2.54s</a:t>
            </a:r>
            <a:endParaRPr lang="sr-Cyrl-CS" altLang="sr-Latn-RS"/>
          </a:p>
          <a:p>
            <a:pPr lvl="2"/>
            <a:r>
              <a:rPr lang="sr-Cyrl-CS" altLang="sr-Latn-RS"/>
              <a:t>веће странице редукују број приступа диску и убрзавају рад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Примери величине странице</a:t>
            </a:r>
          </a:p>
        </p:txBody>
      </p:sp>
      <p:sp>
        <p:nvSpPr>
          <p:cNvPr id="129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sr-Latn-RS" i="1"/>
              <a:t>Intel x86</a:t>
            </a:r>
            <a:r>
              <a:rPr lang="en-US" altLang="sr-Latn-RS"/>
              <a:t> </a:t>
            </a:r>
            <a:endParaRPr lang="sr-Cyrl-CS" altLang="sr-Latn-RS"/>
          </a:p>
          <a:p>
            <a:pPr lvl="1"/>
            <a:r>
              <a:rPr lang="sr-Cyrl-CS" altLang="sr-Latn-RS"/>
              <a:t>странице су уобичајено 4</a:t>
            </a:r>
            <a:r>
              <a:rPr lang="sr-Latn-CS" altLang="sr-Latn-RS" i="1"/>
              <a:t>K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endParaRPr lang="sr-Cyrl-CS" altLang="sr-Latn-RS" i="1"/>
          </a:p>
          <a:p>
            <a:pPr lvl="1"/>
            <a:r>
              <a:rPr lang="sr-Cyrl-CS" altLang="sr-Latn-RS"/>
              <a:t>подржане су и странице величине 2/4</a:t>
            </a:r>
            <a:r>
              <a:rPr lang="sr-Latn-CS" altLang="sr-Latn-RS" i="1"/>
              <a:t>M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</a:p>
          <a:p>
            <a:pPr lvl="2"/>
            <a:r>
              <a:rPr lang="sr-Cyrl-CS" altLang="sr-Latn-RS"/>
              <a:t>почев од процесора </a:t>
            </a:r>
            <a:r>
              <a:rPr lang="sr-Latn-CS" altLang="sr-Latn-RS" i="1"/>
              <a:t>Pentium</a:t>
            </a:r>
          </a:p>
          <a:p>
            <a:pPr lvl="2"/>
            <a:r>
              <a:rPr lang="sr-Cyrl-CS" altLang="sr-Latn-RS"/>
              <a:t>документовано тек од процесора </a:t>
            </a:r>
            <a:r>
              <a:rPr lang="sr-Latn-CS" altLang="sr-Latn-RS" i="1"/>
              <a:t>PentiumPro</a:t>
            </a:r>
          </a:p>
          <a:p>
            <a:pPr lvl="2"/>
            <a:r>
              <a:rPr lang="sr-Cyrl-CS" altLang="sr-Latn-RS"/>
              <a:t>у основи 4</a:t>
            </a:r>
            <a:r>
              <a:rPr lang="sr-Latn-CS" altLang="sr-Latn-RS" i="1"/>
              <a:t>M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r>
              <a:rPr lang="sr-Cyrl-CS" altLang="sr-Latn-RS"/>
              <a:t>, али 2</a:t>
            </a:r>
            <a:r>
              <a:rPr lang="sr-Latn-CS" altLang="sr-Latn-RS" i="1"/>
              <a:t>M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r>
              <a:rPr lang="sr-Cyrl-CS" altLang="sr-Latn-RS"/>
              <a:t> ако се користи </a:t>
            </a:r>
            <a:r>
              <a:rPr lang="sr-Latn-CS" altLang="sr-Latn-RS" i="1"/>
              <a:t>PAE</a:t>
            </a:r>
            <a:endParaRPr lang="sr-Cyrl-CS" altLang="sr-Latn-RS" i="1"/>
          </a:p>
          <a:p>
            <a:r>
              <a:rPr lang="sr-Latn-CS" altLang="sr-Latn-RS" i="1"/>
              <a:t>Power PC</a:t>
            </a:r>
            <a:r>
              <a:rPr lang="sr-Cyrl-CS" altLang="sr-Latn-RS"/>
              <a:t> </a:t>
            </a:r>
            <a:endParaRPr lang="sr-Latn-CS" altLang="sr-Latn-RS"/>
          </a:p>
          <a:p>
            <a:pPr lvl="1"/>
            <a:r>
              <a:rPr lang="sr-Cyrl-CS" altLang="sr-Latn-RS"/>
              <a:t>странице су 4</a:t>
            </a:r>
            <a:r>
              <a:rPr lang="sr-Latn-CS" altLang="sr-Latn-RS" i="1"/>
              <a:t>K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endParaRPr lang="sr-Cyrl-CS" altLang="sr-Latn-RS" i="1"/>
          </a:p>
          <a:p>
            <a:r>
              <a:rPr lang="en-US" altLang="sr-Latn-RS" i="1"/>
              <a:t>MIPS R4000</a:t>
            </a:r>
            <a:r>
              <a:rPr lang="sr-Latn-CS" altLang="sr-Latn-RS"/>
              <a:t> </a:t>
            </a:r>
          </a:p>
          <a:p>
            <a:pPr lvl="1"/>
            <a:r>
              <a:rPr lang="sr-Cyrl-CS" altLang="sr-Latn-RS"/>
              <a:t>подржава 7 величина страница, од 4</a:t>
            </a:r>
            <a:r>
              <a:rPr lang="sr-Latn-CS" altLang="sr-Latn-RS" i="1"/>
              <a:t>K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r>
              <a:rPr lang="sr-Cyrl-CS" altLang="sr-Latn-RS"/>
              <a:t> до 16</a:t>
            </a:r>
            <a:r>
              <a:rPr lang="sr-Latn-CS" altLang="sr-Latn-RS" i="1"/>
              <a:t>M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endParaRPr lang="sr-Cyrl-CS" altLang="sr-Latn-RS" i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Начин пресликавања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Због високе цене промашаја потребно је да буде што мањи степен промашаја</a:t>
            </a:r>
          </a:p>
          <a:p>
            <a:r>
              <a:rPr lang="sr-Cyrl-CS" altLang="sr-Latn-RS"/>
              <a:t>Због тога се у случају ВМ уобичајено примењује пуно асоцијативно пресликавање страница</a:t>
            </a:r>
          </a:p>
          <a:p>
            <a:r>
              <a:rPr lang="sr-Cyrl-CS" altLang="sr-Latn-RS"/>
              <a:t>Имплементира се применом </a:t>
            </a:r>
            <a:r>
              <a:rPr lang="sr-Cyrl-CS" altLang="sr-Latn-RS" i="1"/>
              <a:t>таблица транслација</a:t>
            </a:r>
            <a:endParaRPr lang="sr-Cyrl-CS" altLang="sr-Latn-RS"/>
          </a:p>
          <a:p>
            <a:pPr lvl="1"/>
            <a:r>
              <a:rPr lang="sr-Cyrl-CS" altLang="sr-Latn-RS"/>
              <a:t>краће се називају </a:t>
            </a:r>
            <a:r>
              <a:rPr lang="sr-Cyrl-CS" altLang="sr-Latn-RS" i="1"/>
              <a:t>таблице страница</a:t>
            </a:r>
            <a:endParaRPr lang="sr-Cyrl-C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Таблице страница</a:t>
            </a:r>
          </a:p>
        </p:txBody>
      </p:sp>
      <p:sp>
        <p:nvSpPr>
          <p:cNvPr id="129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Примитивна имплементација</a:t>
            </a:r>
          </a:p>
          <a:p>
            <a:pPr lvl="1"/>
            <a:r>
              <a:rPr lang="sr-Cyrl-CS" altLang="sr-Latn-RS" dirty="0"/>
              <a:t>у основном облику таблица садржи скуп парова </a:t>
            </a:r>
          </a:p>
          <a:p>
            <a:pPr lvl="2"/>
            <a:r>
              <a:rPr lang="sr-Cyrl-CS" altLang="sr-Latn-RS" dirty="0"/>
              <a:t>(број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странице, број физичке странице) или </a:t>
            </a:r>
          </a:p>
          <a:p>
            <a:pPr lvl="2"/>
            <a:r>
              <a:rPr lang="sr-Cyrl-CS" altLang="sr-Latn-RS" dirty="0"/>
              <a:t>(број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странице, локација на диску)</a:t>
            </a:r>
          </a:p>
          <a:p>
            <a:pPr lvl="2"/>
            <a:r>
              <a:rPr lang="sr-Cyrl-CS" altLang="sr-Latn-RS" dirty="0"/>
              <a:t>ту су и додатни подаци о стању страница</a:t>
            </a:r>
          </a:p>
          <a:p>
            <a:pPr lvl="1"/>
            <a:r>
              <a:rPr lang="sr-Cyrl-CS" altLang="sr-Latn-RS" dirty="0"/>
              <a:t>по правилу се приступа по броју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странице</a:t>
            </a:r>
          </a:p>
          <a:p>
            <a:pPr lvl="1"/>
            <a:r>
              <a:rPr lang="sr-Cyrl-CS" altLang="sr-Latn-RS" dirty="0"/>
              <a:t>оваква имплементација захтева сувишна уређивања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Поједностављена имплементација</a:t>
            </a:r>
          </a:p>
          <a:p>
            <a:pPr lvl="1"/>
            <a:r>
              <a:rPr lang="sr-Cyrl-CS" altLang="sr-Latn-RS" dirty="0"/>
              <a:t>таблица се имплементира као низ индексиран бројевима </a:t>
            </a:r>
            <a:r>
              <a:rPr lang="sr-Cyrl-CS" altLang="sr-Latn-RS" dirty="0" smtClean="0"/>
              <a:t>виртуелних </a:t>
            </a:r>
            <a:r>
              <a:rPr lang="sr-Cyrl-CS" altLang="sr-Latn-RS" dirty="0"/>
              <a:t>страница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Улога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меморије</a:t>
            </a:r>
          </a:p>
        </p:txBody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Концепт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мемориј</a:t>
            </a:r>
            <a:r>
              <a:rPr lang="en-US" altLang="sr-Latn-RS" dirty="0"/>
              <a:t>e</a:t>
            </a:r>
            <a:r>
              <a:rPr lang="sr-Cyrl-CS" altLang="sr-Latn-RS" dirty="0"/>
              <a:t> омогућава да програми у рачунарском систему употребљавају већи меморијски простор него што је стварна величина физички присутне меморије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Таблице страница (2)</a:t>
            </a:r>
          </a:p>
        </p:txBody>
      </p:sp>
      <p:sp>
        <p:nvSpPr>
          <p:cNvPr id="129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Може се моделирати са две таблице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таблица физичких страница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низ индексиран бројевима </a:t>
            </a:r>
            <a:r>
              <a:rPr lang="sr-Cyrl-CS" altLang="sr-Latn-RS" dirty="0" smtClean="0"/>
              <a:t>виртуелних </a:t>
            </a:r>
            <a:r>
              <a:rPr lang="sr-Cyrl-CS" altLang="sr-Latn-RS" dirty="0"/>
              <a:t>страница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/>
              <a:t>(енгл. </a:t>
            </a:r>
            <a:r>
              <a:rPr lang="en-US" altLang="sr-Latn-RS" i="1" dirty="0"/>
              <a:t>virtual page number - VPN</a:t>
            </a:r>
            <a:r>
              <a:rPr lang="sr-Cyrl-CS" altLang="sr-Latn-RS" dirty="0"/>
              <a:t>)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садржи бројеве физичких страница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садржи и додатне контролне битове</a:t>
            </a:r>
          </a:p>
          <a:p>
            <a:pPr lvl="4">
              <a:lnSpc>
                <a:spcPct val="90000"/>
              </a:lnSpc>
            </a:pPr>
            <a:endParaRPr lang="sr-Cyrl-CS" altLang="sr-Latn-RS" dirty="0"/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таблица адреса на диску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низ индексиран бројевима </a:t>
            </a:r>
            <a:r>
              <a:rPr lang="sr-Cyrl-CS" altLang="sr-Latn-RS" dirty="0" smtClean="0"/>
              <a:t>виртуелних </a:t>
            </a:r>
            <a:r>
              <a:rPr lang="sr-Cyrl-CS" altLang="sr-Latn-RS" dirty="0"/>
              <a:t>страница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садржи локације страница на диску</a:t>
            </a:r>
          </a:p>
          <a:p>
            <a:pPr lvl="4">
              <a:lnSpc>
                <a:spcPct val="90000"/>
              </a:lnSpc>
            </a:pPr>
            <a:endParaRPr lang="sr-Cyrl-CS" altLang="sr-Latn-RS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Обично се имплементира као једна таблица која садржи обе врсте података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Илустрација таблице </a:t>
            </a:r>
            <a:r>
              <a:rPr lang="sr-Cyrl-CS" altLang="sr-Latn-RS" dirty="0" smtClean="0"/>
              <a:t>страница</a:t>
            </a:r>
            <a:endParaRPr lang="sr-Cyrl-CS" altLang="sr-Latn-RS" dirty="0"/>
          </a:p>
        </p:txBody>
      </p:sp>
      <p:pic>
        <p:nvPicPr>
          <p:cNvPr id="129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447" y="1965325"/>
            <a:ext cx="8485187" cy="41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  <p:sp>
        <p:nvSpPr>
          <p:cNvPr id="6" name="TextBox 5"/>
          <p:cNvSpPr txBox="1"/>
          <p:nvPr/>
        </p:nvSpPr>
        <p:spPr>
          <a:xfrm>
            <a:off x="492369" y="1549827"/>
            <a:ext cx="4007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CS" altLang="sr-Latn-RS" sz="2400" dirty="0"/>
              <a:t>за физичку меморију од 4, </a:t>
            </a:r>
            <a:r>
              <a:rPr lang="sr-Cyrl-CS" altLang="sr-Latn-RS" sz="2400" dirty="0" smtClean="0"/>
              <a:t/>
            </a:r>
            <a:br>
              <a:rPr lang="sr-Cyrl-CS" altLang="sr-Latn-RS" sz="2400" dirty="0" smtClean="0"/>
            </a:br>
            <a:r>
              <a:rPr lang="sr-Cyrl-CS" altLang="sr-Latn-RS" sz="2400" dirty="0" smtClean="0"/>
              <a:t>и </a:t>
            </a:r>
            <a:r>
              <a:rPr lang="sr-Cyrl-CS" altLang="sr-Latn-RS" sz="2400" dirty="0"/>
              <a:t>ВМ од 8 страница</a:t>
            </a:r>
            <a:endParaRPr lang="sr-Latn-R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Ставке табеле страница</a:t>
            </a:r>
          </a:p>
        </p:txBody>
      </p:sp>
      <p:sp>
        <p:nvSpPr>
          <p:cNvPr id="129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Свака </a:t>
            </a:r>
            <a:r>
              <a:rPr lang="sr-Cyrl-CS" altLang="sr-Latn-RS" i="1"/>
              <a:t>ставка табеле страница</a:t>
            </a:r>
            <a:r>
              <a:rPr lang="sr-Cyrl-CS" altLang="sr-Latn-RS"/>
              <a:t> (енгл. </a:t>
            </a:r>
            <a:r>
              <a:rPr lang="en-US" altLang="sr-Latn-RS" i="1"/>
              <a:t>page table entry - PTE</a:t>
            </a:r>
            <a:r>
              <a:rPr lang="sr-Cyrl-CS" altLang="sr-Latn-RS"/>
              <a:t>)</a:t>
            </a:r>
            <a:r>
              <a:rPr lang="sr-Latn-CS" altLang="sr-Latn-RS"/>
              <a:t> </a:t>
            </a:r>
            <a:r>
              <a:rPr lang="sr-Cyrl-CS" altLang="sr-Latn-RS"/>
              <a:t>садржи:</a:t>
            </a:r>
          </a:p>
          <a:p>
            <a:pPr lvl="1"/>
            <a:r>
              <a:rPr lang="sr-Cyrl-CS" altLang="sr-Latn-RS"/>
              <a:t>број физичке странице (енгл. </a:t>
            </a:r>
            <a:r>
              <a:rPr lang="en-US" altLang="sr-Latn-RS" i="1"/>
              <a:t>physical page number – PPN</a:t>
            </a:r>
            <a:r>
              <a:rPr lang="sr-Cyrl-CS" altLang="sr-Latn-RS"/>
              <a:t>)</a:t>
            </a:r>
          </a:p>
          <a:p>
            <a:pPr lvl="2"/>
            <a:r>
              <a:rPr lang="sr-Cyrl-CS" altLang="sr-Latn-RS"/>
              <a:t>локација дате странице у главној меморији</a:t>
            </a:r>
          </a:p>
          <a:p>
            <a:pPr lvl="2"/>
            <a:r>
              <a:rPr lang="sr-Cyrl-CS" altLang="sr-Latn-RS"/>
              <a:t>води се за странице које постоје у главној меморији</a:t>
            </a:r>
          </a:p>
          <a:p>
            <a:pPr lvl="1"/>
            <a:r>
              <a:rPr lang="sr-Cyrl-CS" altLang="sr-Latn-RS"/>
              <a:t>адреса странице на диску (енгл. </a:t>
            </a:r>
            <a:r>
              <a:rPr lang="en-US" altLang="sr-Latn-RS" i="1"/>
              <a:t>disk page address</a:t>
            </a:r>
            <a:r>
              <a:rPr lang="sr-Cyrl-CS" altLang="sr-Latn-RS"/>
              <a:t>)</a:t>
            </a:r>
          </a:p>
          <a:p>
            <a:pPr lvl="2"/>
            <a:r>
              <a:rPr lang="sr-Cyrl-CS" altLang="sr-Latn-RS"/>
              <a:t>локација дате странице на диску</a:t>
            </a:r>
          </a:p>
          <a:p>
            <a:pPr lvl="2"/>
            <a:r>
              <a:rPr lang="sr-Cyrl-CS" altLang="sr-Latn-RS"/>
              <a:t>води се за све странице</a:t>
            </a:r>
          </a:p>
          <a:p>
            <a:pPr lvl="1"/>
            <a:r>
              <a:rPr lang="sr-Cyrl-CS" altLang="sr-Latn-RS"/>
              <a:t>бит исправности (енгл. </a:t>
            </a:r>
            <a:r>
              <a:rPr lang="en-US" altLang="sr-Latn-RS" i="1"/>
              <a:t>valid bit</a:t>
            </a:r>
            <a:r>
              <a:rPr lang="sr-Cyrl-CS" altLang="sr-Latn-RS"/>
              <a:t>)</a:t>
            </a:r>
          </a:p>
          <a:p>
            <a:pPr lvl="2"/>
            <a:r>
              <a:rPr lang="sr-Cyrl-CS" altLang="sr-Latn-RS"/>
              <a:t>означава да ли је страница у меморији или не</a:t>
            </a:r>
          </a:p>
          <a:p>
            <a:pPr lvl="1"/>
            <a:r>
              <a:rPr lang="en-US" altLang="sr-Latn-RS"/>
              <a:t>...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Ставке табеле страница</a:t>
            </a:r>
            <a:r>
              <a:rPr lang="en-US" altLang="sr-Latn-RS"/>
              <a:t> (2)</a:t>
            </a:r>
            <a:endParaRPr lang="sr-Cyrl-CS" altLang="sr-Latn-RS"/>
          </a:p>
        </p:txBody>
      </p:sp>
      <p:sp>
        <p:nvSpPr>
          <p:cNvPr id="129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sr-Latn-RS"/>
              <a:t>...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бит измењености (енгл.</a:t>
            </a:r>
            <a:r>
              <a:rPr lang="en-US" altLang="sr-Latn-RS"/>
              <a:t> </a:t>
            </a:r>
            <a:r>
              <a:rPr lang="en-US" altLang="sr-Latn-RS" i="1"/>
              <a:t>dirty bit</a:t>
            </a:r>
            <a:r>
              <a:rPr lang="sr-Cyrl-CS" altLang="sr-Latn-RS"/>
              <a:t>)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означава да ли је садржај странице мењан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ако је мењана, страница се при уклањању из главне меморије записује на диску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бит реферисања (енгл.</a:t>
            </a:r>
            <a:r>
              <a:rPr lang="en-US" altLang="sr-Latn-RS"/>
              <a:t> </a:t>
            </a:r>
            <a:r>
              <a:rPr lang="en-US" altLang="sr-Latn-RS" i="1"/>
              <a:t>referenced bit</a:t>
            </a:r>
            <a:r>
              <a:rPr lang="sr-Cyrl-CS" altLang="sr-Latn-RS"/>
              <a:t>)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користи се за имеплементацију алгоритма псеудо-</a:t>
            </a:r>
            <a:r>
              <a:rPr lang="sr-Latn-CS" altLang="sr-Latn-RS" sz="1800" i="1"/>
              <a:t>LRU</a:t>
            </a:r>
            <a:endParaRPr lang="sr-Cyrl-CS" altLang="sr-Latn-RS" sz="1800"/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ОС повремено поставља све битове реферисања на 0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при приступању страници бит се поставља на 1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информација о власнику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ОС мора да зна ком процесу припада страница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битови заштите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означавају тип приступа који власник остварује (само читање, читање и писање, извршавање,...)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Имплементација табеле страница</a:t>
            </a: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Cyrl-CS" altLang="sr-Latn-RS" sz="2000"/>
              <a:t>Имплементација у софтверу је неефикасна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/>
              <a:t>сваки приступ меморији би морао да се имплементира као бар два приступа меморији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600"/>
              <a:t>приступање таблици пресликавања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600"/>
              <a:t>приступање физичкој адреси податка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/>
              <a:t>уобичајена употреба кеша може да омогући одређено убрзавање али то није довољно</a:t>
            </a:r>
          </a:p>
          <a:p>
            <a:pPr lvl="3">
              <a:lnSpc>
                <a:spcPct val="80000"/>
              </a:lnSpc>
            </a:pPr>
            <a:endParaRPr lang="sr-Cyrl-CS" altLang="sr-Latn-RS" sz="1400"/>
          </a:p>
          <a:p>
            <a:pPr>
              <a:lnSpc>
                <a:spcPct val="80000"/>
              </a:lnSpc>
            </a:pPr>
            <a:r>
              <a:rPr lang="sr-Cyrl-CS" altLang="sr-Latn-RS" sz="2000"/>
              <a:t>Имплементација у хардверу је скупа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/>
              <a:t>савремени процесори имају велики адресни простор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/>
              <a:t>таблице пресликавања би биле огромне и њихова имплементација у хардверу веома скупа</a:t>
            </a:r>
          </a:p>
          <a:p>
            <a:pPr lvl="3">
              <a:lnSpc>
                <a:spcPct val="80000"/>
              </a:lnSpc>
            </a:pPr>
            <a:endParaRPr lang="sr-Cyrl-CS" altLang="sr-Latn-RS" sz="1400"/>
          </a:p>
          <a:p>
            <a:pPr>
              <a:lnSpc>
                <a:spcPct val="80000"/>
              </a:lnSpc>
            </a:pPr>
            <a:r>
              <a:rPr lang="sr-Cyrl-CS" altLang="sr-Latn-RS" sz="2000"/>
              <a:t>Комбинована имплементација 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/>
              <a:t>у процесору се обезбеђује специјализован кеш за таблицу страница, тзв. </a:t>
            </a:r>
            <a:r>
              <a:rPr lang="sr-Cyrl-CS" altLang="sr-Latn-RS" sz="1800" i="1"/>
              <a:t>бафер таблице страница</a:t>
            </a:r>
            <a:r>
              <a:rPr lang="sr-Cyrl-CS" altLang="sr-Latn-RS" sz="1800"/>
              <a:t> (енгл. </a:t>
            </a:r>
            <a:r>
              <a:rPr lang="sr-Latn-CS" altLang="sr-Latn-RS" sz="1800" i="1"/>
              <a:t>translation lookaside buffer</a:t>
            </a:r>
            <a:r>
              <a:rPr lang="sr-Cyrl-CS" altLang="sr-Latn-RS" sz="1800" i="1"/>
              <a:t> - </a:t>
            </a:r>
            <a:r>
              <a:rPr lang="sr-Latn-CS" altLang="sr-Latn-RS" sz="1800" i="1"/>
              <a:t>TLB</a:t>
            </a:r>
            <a:r>
              <a:rPr lang="sr-Cyrl-CS" altLang="sr-Latn-RS" sz="1800"/>
              <a:t>)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/>
              <a:t>имплементација свих алгоритама и политика је у софтверу – користи се само у случају промашаја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Бафер таблице страница</a:t>
            </a:r>
          </a:p>
        </p:txBody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2200" i="1"/>
              <a:t>TLB</a:t>
            </a:r>
            <a:r>
              <a:rPr lang="sr-Cyrl-CS" altLang="sr-Latn-RS" sz="2200"/>
              <a:t> се имплементира у процесору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садржи податке о последњим коришћеним </a:t>
            </a:r>
            <a:r>
              <a:rPr lang="sr-Latn-CS" altLang="sr-Latn-RS" sz="2100" i="1"/>
              <a:t>PTE</a:t>
            </a:r>
            <a:endParaRPr lang="sr-Cyrl-CS" altLang="sr-Latn-RS" sz="2100" i="1"/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свака ставка </a:t>
            </a:r>
            <a:r>
              <a:rPr lang="sr-Latn-CS" altLang="sr-Latn-RS" sz="2100" i="1"/>
              <a:t>TLB</a:t>
            </a:r>
            <a:r>
              <a:rPr lang="sr-Cyrl-CS" altLang="sr-Latn-RS" sz="2100"/>
              <a:t> садржи: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број виртуалне странице (</a:t>
            </a:r>
            <a:r>
              <a:rPr lang="sr-Latn-CS" altLang="sr-Latn-RS" sz="1800" i="1"/>
              <a:t>VPN</a:t>
            </a:r>
            <a:r>
              <a:rPr lang="sr-Cyrl-CS" altLang="sr-Latn-RS" sz="1800"/>
              <a:t>)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одговарајући број физичке странице (</a:t>
            </a:r>
            <a:r>
              <a:rPr lang="sr-Latn-CS" altLang="sr-Latn-RS" sz="1800" i="1"/>
              <a:t>PPN</a:t>
            </a:r>
            <a:r>
              <a:rPr lang="sr-Cyrl-CS" altLang="sr-Latn-RS" sz="1800"/>
              <a:t>)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контролне битове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све ставке у </a:t>
            </a:r>
            <a:r>
              <a:rPr lang="sr-Latn-CS" altLang="sr-Latn-RS" sz="2100" i="1"/>
              <a:t>TLB</a:t>
            </a:r>
            <a:r>
              <a:rPr lang="sr-Cyrl-CS" altLang="sr-Latn-RS" sz="2100"/>
              <a:t> се налазе и у главној меморији у оквиру пуне таблице страница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допуњене додатним подацима, као што је локација на диску,...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као што кеш може бити подељен, тако и </a:t>
            </a:r>
            <a:r>
              <a:rPr lang="sr-Latn-CS" altLang="sr-Latn-RS" sz="2100" i="1"/>
              <a:t>TLB</a:t>
            </a:r>
            <a:r>
              <a:rPr lang="sr-Cyrl-CS" altLang="sr-Latn-RS" sz="2100"/>
              <a:t> може да се подели према намени – за инструкције и за податке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уобичајено је да уз подељен кеш иде подељен </a:t>
            </a:r>
            <a:r>
              <a:rPr lang="sr-Latn-CS" altLang="sr-Latn-RS" sz="1800" i="1"/>
              <a:t>TLB</a:t>
            </a:r>
            <a:r>
              <a:rPr lang="sr-Cyrl-CS" altLang="sr-Latn-RS" sz="1800"/>
              <a:t> 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по правилу се имплементира са пуним асоцијативним пресликавањем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Употреба бафера таблице страница</a:t>
            </a:r>
          </a:p>
        </p:txBody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sz="2200"/>
              <a:t>Алгоритам употребе:</a:t>
            </a:r>
          </a:p>
          <a:p>
            <a:pPr lvl="1"/>
            <a:r>
              <a:rPr lang="sr-Cyrl-CS" altLang="sr-Latn-RS" sz="2100"/>
              <a:t>најпре се подаци о страници траже у </a:t>
            </a:r>
            <a:r>
              <a:rPr lang="sr-Latn-CS" altLang="sr-Latn-RS" sz="2100" i="1"/>
              <a:t>TLB</a:t>
            </a:r>
            <a:endParaRPr lang="sr-Cyrl-CS" altLang="sr-Latn-RS" sz="2100" i="1"/>
          </a:p>
          <a:p>
            <a:pPr lvl="1"/>
            <a:r>
              <a:rPr lang="sr-Cyrl-CS" altLang="sr-Latn-RS" sz="2100"/>
              <a:t>ако се пронађу, помоћу њих се рачуна физичка адреса</a:t>
            </a:r>
          </a:p>
          <a:p>
            <a:pPr lvl="2"/>
            <a:r>
              <a:rPr lang="sr-Cyrl-CS" altLang="sr-Latn-RS" sz="1800"/>
              <a:t>обично је правило да се страница реферисана из </a:t>
            </a:r>
            <a:r>
              <a:rPr lang="sr-Latn-CS" altLang="sr-Latn-RS" sz="1800" i="1"/>
              <a:t>TLB</a:t>
            </a:r>
            <a:r>
              <a:rPr lang="sr-Cyrl-CS" altLang="sr-Latn-RS" sz="1800" i="1"/>
              <a:t> </a:t>
            </a:r>
            <a:r>
              <a:rPr lang="sr-Cyrl-CS" altLang="sr-Latn-RS" sz="1800"/>
              <a:t>не замењује, па је она већ у меморији</a:t>
            </a:r>
          </a:p>
          <a:p>
            <a:pPr lvl="1"/>
            <a:r>
              <a:rPr lang="sr-Cyrl-CS" altLang="sr-Latn-RS" sz="2100"/>
              <a:t>иначе се подаци траже у таблици страница</a:t>
            </a:r>
          </a:p>
          <a:p>
            <a:pPr lvl="1"/>
            <a:r>
              <a:rPr lang="sr-Cyrl-CS" altLang="sr-Latn-RS" sz="2100"/>
              <a:t>ако страница није у меморији, мора да се учита</a:t>
            </a:r>
          </a:p>
          <a:p>
            <a:pPr lvl="1"/>
            <a:r>
              <a:rPr lang="sr-Cyrl-CS" altLang="sr-Latn-RS" sz="2100"/>
              <a:t>рачуна се физичка адреса</a:t>
            </a:r>
          </a:p>
          <a:p>
            <a:pPr lvl="1"/>
            <a:r>
              <a:rPr lang="sr-Cyrl-CS" altLang="sr-Latn-RS" sz="2100"/>
              <a:t>приступа се садржају физичке меморије</a:t>
            </a:r>
          </a:p>
          <a:p>
            <a:r>
              <a:rPr lang="sr-Cyrl-CS" altLang="sr-Latn-RS" sz="2200"/>
              <a:t>Политика замењивања ставки </a:t>
            </a:r>
            <a:r>
              <a:rPr lang="sr-Latn-CS" altLang="sr-Latn-RS" sz="2200" i="1"/>
              <a:t>TLB</a:t>
            </a:r>
            <a:r>
              <a:rPr lang="sr-Latn-CS" altLang="sr-Latn-RS" sz="2200"/>
              <a:t> </a:t>
            </a:r>
            <a:r>
              <a:rPr lang="sr-Cyrl-CS" altLang="sr-Latn-RS" sz="2200"/>
              <a:t>је обично једноставна</a:t>
            </a:r>
          </a:p>
          <a:p>
            <a:pPr lvl="1"/>
            <a:r>
              <a:rPr lang="sr-Cyrl-CS" altLang="sr-Latn-RS" sz="2100"/>
              <a:t>политика случајног избора или</a:t>
            </a:r>
          </a:p>
          <a:p>
            <a:pPr lvl="1"/>
            <a:r>
              <a:rPr lang="sr-Cyrl-CS" altLang="sr-Latn-RS" sz="2100"/>
              <a:t>политика псеудо најдуже некоришћене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37716" y="415367"/>
            <a:ext cx="10515600" cy="1325563"/>
          </a:xfrm>
        </p:spPr>
        <p:txBody>
          <a:bodyPr>
            <a:noAutofit/>
          </a:bodyPr>
          <a:lstStyle/>
          <a:p>
            <a:r>
              <a:rPr lang="sr-Cyrl-CS" altLang="sr-Latn-RS" dirty="0"/>
              <a:t>Транслација адреса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помоћу </a:t>
            </a:r>
            <a:r>
              <a:rPr lang="sr-Cyrl-CS" altLang="sr-Latn-RS" dirty="0"/>
              <a:t>бафера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таблице </a:t>
            </a:r>
            <a:r>
              <a:rPr lang="sr-Cyrl-CS" altLang="sr-Latn-RS" dirty="0"/>
              <a:t>страница</a:t>
            </a:r>
          </a:p>
        </p:txBody>
      </p:sp>
      <p:pic>
        <p:nvPicPr>
          <p:cNvPr id="130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274" y="107949"/>
            <a:ext cx="4480414" cy="65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Локација таблице страница</a:t>
            </a:r>
          </a:p>
        </p:txBody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 sz="2200"/>
              <a:t>Таблица страница може бити врло велика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пример: нека су виртуалне адресе 40-битне, величина странице 4</a:t>
            </a:r>
            <a:r>
              <a:rPr lang="sr-Latn-CS" altLang="sr-Latn-RS" sz="2100" i="1"/>
              <a:t>K</a:t>
            </a:r>
            <a:r>
              <a:rPr lang="en-US" altLang="sr-Latn-RS" sz="2100" i="1"/>
              <a:t>i</a:t>
            </a:r>
            <a:r>
              <a:rPr lang="sr-Latn-CS" altLang="sr-Latn-RS" sz="2100" i="1"/>
              <a:t>B</a:t>
            </a:r>
            <a:r>
              <a:rPr lang="sr-Cyrl-CS" altLang="sr-Latn-RS" sz="2100"/>
              <a:t>, а величина ставке 4 бајта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тада постоји 2</a:t>
            </a:r>
            <a:r>
              <a:rPr lang="sr-Cyrl-CS" altLang="sr-Latn-RS" sz="1800" baseline="30000"/>
              <a:t>28</a:t>
            </a:r>
            <a:r>
              <a:rPr lang="sr-Cyrl-CS" altLang="sr-Latn-RS" sz="1800"/>
              <a:t> страница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величина таблице је 1</a:t>
            </a:r>
            <a:r>
              <a:rPr lang="sr-Latn-CS" altLang="sr-Latn-RS" sz="1800" i="1"/>
              <a:t>G</a:t>
            </a:r>
            <a:r>
              <a:rPr lang="en-US" altLang="sr-Latn-RS" sz="1800" i="1"/>
              <a:t>i</a:t>
            </a:r>
            <a:r>
              <a:rPr lang="sr-Latn-CS" altLang="sr-Latn-RS" sz="1800" i="1"/>
              <a:t>B</a:t>
            </a:r>
            <a:endParaRPr lang="sr-Cyrl-CS" altLang="sr-Latn-RS" sz="1800" i="1"/>
          </a:p>
          <a:p>
            <a:pPr lvl="4">
              <a:lnSpc>
                <a:spcPct val="90000"/>
              </a:lnSpc>
            </a:pPr>
            <a:endParaRPr lang="sr-Cyrl-CS" altLang="sr-Latn-RS" sz="1600" i="1"/>
          </a:p>
          <a:p>
            <a:pPr>
              <a:lnSpc>
                <a:spcPct val="90000"/>
              </a:lnSpc>
            </a:pPr>
            <a:r>
              <a:rPr lang="sr-Cyrl-CS" altLang="sr-Latn-RS" sz="2200"/>
              <a:t>Зато није практично (а понекад ни оствариво) да се лоцира у физичкој меморији, већ се записује у виртуалној меморији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и таблица се дели на странице и само се потребне странице чувају у физичкој меморији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за ове странице се прави додатна таблица </a:t>
            </a:r>
            <a:r>
              <a:rPr lang="sr-Cyrl-CS" altLang="sr-Latn-RS" sz="2100" i="1"/>
              <a:t>другог нивоа</a:t>
            </a:r>
            <a:endParaRPr lang="sr-Cyrl-CS" altLang="sr-Latn-RS" sz="2100"/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по потреби се може правити више нивоа, све док се не дође до таблице чија је величина прихватљива за стално лоцирање у физичкој меморији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</a:t>
            </a:r>
          </a:p>
        </p:txBody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Нека су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адресе 40-битне, величина странице 4</a:t>
            </a:r>
            <a:r>
              <a:rPr lang="sr-Latn-CS" altLang="sr-Latn-RS" i="1" dirty="0"/>
              <a:t>K</a:t>
            </a:r>
            <a:r>
              <a:rPr lang="en-US" altLang="sr-Latn-RS" i="1" dirty="0" err="1"/>
              <a:t>i</a:t>
            </a:r>
            <a:r>
              <a:rPr lang="sr-Latn-CS" altLang="sr-Latn-RS" i="1" dirty="0"/>
              <a:t>B</a:t>
            </a:r>
            <a:r>
              <a:rPr lang="sr-Cyrl-CS" altLang="sr-Latn-RS" dirty="0"/>
              <a:t>, а величина ставке 4 бајта</a:t>
            </a:r>
          </a:p>
          <a:p>
            <a:pPr lvl="1"/>
            <a:r>
              <a:rPr lang="sr-Cyrl-CS" altLang="sr-Latn-RS" dirty="0"/>
              <a:t>тада постоји 2</a:t>
            </a:r>
            <a:r>
              <a:rPr lang="sr-Cyrl-CS" altLang="sr-Latn-RS" baseline="30000" dirty="0"/>
              <a:t>28</a:t>
            </a:r>
            <a:r>
              <a:rPr lang="sr-Cyrl-CS" altLang="sr-Latn-RS" dirty="0"/>
              <a:t> страница</a:t>
            </a:r>
          </a:p>
          <a:p>
            <a:pPr lvl="2"/>
            <a:r>
              <a:rPr lang="sr-Cyrl-CS" altLang="sr-Latn-RS" dirty="0"/>
              <a:t>величина таблице првог нивоа је 2</a:t>
            </a:r>
            <a:r>
              <a:rPr lang="sr-Cyrl-CS" altLang="sr-Latn-RS" baseline="30000" dirty="0"/>
              <a:t>30</a:t>
            </a:r>
            <a:r>
              <a:rPr lang="sr-Latn-CS" altLang="sr-Latn-RS" dirty="0"/>
              <a:t>B</a:t>
            </a:r>
            <a:r>
              <a:rPr lang="sr-Cyrl-CS" altLang="sr-Latn-RS" dirty="0"/>
              <a:t> = 1</a:t>
            </a:r>
            <a:r>
              <a:rPr lang="sr-Latn-CS" altLang="sr-Latn-RS" i="1" dirty="0"/>
              <a:t>G</a:t>
            </a:r>
            <a:r>
              <a:rPr lang="en-US" altLang="sr-Latn-RS" i="1" dirty="0" err="1"/>
              <a:t>i</a:t>
            </a:r>
            <a:r>
              <a:rPr lang="sr-Latn-CS" altLang="sr-Latn-RS" i="1" dirty="0"/>
              <a:t>B</a:t>
            </a:r>
            <a:endParaRPr lang="sr-Cyrl-CS" altLang="sr-Latn-RS" i="1" dirty="0"/>
          </a:p>
          <a:p>
            <a:pPr lvl="2"/>
            <a:r>
              <a:rPr lang="sr-Cyrl-CS" altLang="sr-Latn-RS" dirty="0"/>
              <a:t>таблица првог нивоа заузима 2</a:t>
            </a:r>
            <a:r>
              <a:rPr lang="sr-Cyrl-CS" altLang="sr-Latn-RS" baseline="30000" dirty="0"/>
              <a:t>30</a:t>
            </a:r>
            <a:r>
              <a:rPr lang="sr-Cyrl-CS" altLang="sr-Latn-RS" dirty="0"/>
              <a:t>/ 2</a:t>
            </a:r>
            <a:r>
              <a:rPr lang="sr-Cyrl-CS" altLang="sr-Latn-RS" baseline="30000" dirty="0"/>
              <a:t>12 </a:t>
            </a:r>
            <a:r>
              <a:rPr lang="sr-Cyrl-CS" altLang="sr-Latn-RS" dirty="0"/>
              <a:t>= 2</a:t>
            </a:r>
            <a:r>
              <a:rPr lang="sr-Cyrl-CS" altLang="sr-Latn-RS" baseline="30000" dirty="0"/>
              <a:t>18</a:t>
            </a:r>
            <a:r>
              <a:rPr lang="sr-Cyrl-CS" altLang="sr-Latn-RS" dirty="0"/>
              <a:t> страница</a:t>
            </a:r>
          </a:p>
          <a:p>
            <a:pPr lvl="1"/>
            <a:r>
              <a:rPr lang="sr-Cyrl-CS" altLang="sr-Latn-RS" dirty="0"/>
              <a:t>други ниво:</a:t>
            </a:r>
          </a:p>
          <a:p>
            <a:pPr lvl="2"/>
            <a:r>
              <a:rPr lang="sr-Cyrl-CS" altLang="sr-Latn-RS" dirty="0"/>
              <a:t>величина таблице другог нивоа је 2</a:t>
            </a:r>
            <a:r>
              <a:rPr lang="sr-Cyrl-CS" altLang="sr-Latn-RS" baseline="30000" dirty="0"/>
              <a:t>18 </a:t>
            </a:r>
            <a:r>
              <a:rPr lang="sr-Cyrl-CS" altLang="sr-Latn-RS" dirty="0"/>
              <a:t>* 4</a:t>
            </a:r>
            <a:r>
              <a:rPr lang="sr-Latn-CS" altLang="sr-Latn-RS" dirty="0"/>
              <a:t>B</a:t>
            </a:r>
            <a:r>
              <a:rPr lang="sr-Cyrl-CS" altLang="sr-Latn-RS" dirty="0"/>
              <a:t> = 1</a:t>
            </a:r>
            <a:r>
              <a:rPr lang="sr-Latn-CS" altLang="sr-Latn-RS" i="1" dirty="0"/>
              <a:t>M</a:t>
            </a:r>
            <a:r>
              <a:rPr lang="en-US" altLang="sr-Latn-RS" i="1" dirty="0" err="1"/>
              <a:t>i</a:t>
            </a:r>
            <a:r>
              <a:rPr lang="sr-Latn-CS" altLang="sr-Latn-RS" i="1" dirty="0"/>
              <a:t>B</a:t>
            </a:r>
            <a:endParaRPr lang="sr-Cyrl-CS" altLang="sr-Latn-RS" i="1" dirty="0"/>
          </a:p>
          <a:p>
            <a:pPr lvl="2"/>
            <a:r>
              <a:rPr lang="sr-Cyrl-CS" altLang="sr-Latn-RS" dirty="0"/>
              <a:t>таблица другог нивоа заузима 2</a:t>
            </a:r>
            <a:r>
              <a:rPr lang="sr-Cyrl-CS" altLang="sr-Latn-RS" baseline="30000" dirty="0"/>
              <a:t>20</a:t>
            </a:r>
            <a:r>
              <a:rPr lang="sr-Cyrl-CS" altLang="sr-Latn-RS" dirty="0"/>
              <a:t>/ 2</a:t>
            </a:r>
            <a:r>
              <a:rPr lang="sr-Cyrl-CS" altLang="sr-Latn-RS" baseline="30000" dirty="0"/>
              <a:t>12 </a:t>
            </a:r>
            <a:r>
              <a:rPr lang="sr-Cyrl-CS" altLang="sr-Latn-RS" dirty="0"/>
              <a:t>= 2</a:t>
            </a:r>
            <a:r>
              <a:rPr lang="sr-Cyrl-CS" altLang="sr-Latn-RS" baseline="30000" dirty="0"/>
              <a:t>8</a:t>
            </a:r>
            <a:r>
              <a:rPr lang="sr-Cyrl-CS" altLang="sr-Latn-RS" dirty="0"/>
              <a:t> страница</a:t>
            </a:r>
          </a:p>
          <a:p>
            <a:pPr lvl="1"/>
            <a:r>
              <a:rPr lang="sr-Cyrl-CS" altLang="sr-Latn-RS" dirty="0"/>
              <a:t>трећи ниво:</a:t>
            </a:r>
          </a:p>
          <a:p>
            <a:pPr lvl="2"/>
            <a:r>
              <a:rPr lang="sr-Cyrl-CS" altLang="sr-Latn-RS" dirty="0"/>
              <a:t>величина таблице трећег нивоа је 2</a:t>
            </a:r>
            <a:r>
              <a:rPr lang="sr-Cyrl-CS" altLang="sr-Latn-RS" baseline="30000" dirty="0"/>
              <a:t>8 </a:t>
            </a:r>
            <a:r>
              <a:rPr lang="sr-Cyrl-CS" altLang="sr-Latn-RS" dirty="0"/>
              <a:t>* 4</a:t>
            </a:r>
            <a:r>
              <a:rPr lang="sr-Latn-CS" altLang="sr-Latn-RS" dirty="0"/>
              <a:t>B</a:t>
            </a:r>
            <a:r>
              <a:rPr lang="sr-Cyrl-CS" altLang="sr-Latn-RS" dirty="0"/>
              <a:t> = 1</a:t>
            </a:r>
            <a:r>
              <a:rPr lang="sr-Latn-CS" altLang="sr-Latn-RS" i="1" dirty="0"/>
              <a:t>K</a:t>
            </a:r>
            <a:r>
              <a:rPr lang="en-US" altLang="sr-Latn-RS" i="1" dirty="0" err="1"/>
              <a:t>i</a:t>
            </a:r>
            <a:r>
              <a:rPr lang="sr-Latn-CS" altLang="sr-Latn-RS" i="1" dirty="0"/>
              <a:t>B</a:t>
            </a:r>
            <a:endParaRPr lang="sr-Cyrl-CS" altLang="sr-Latn-RS" dirty="0"/>
          </a:p>
          <a:p>
            <a:pPr lvl="2"/>
            <a:r>
              <a:rPr lang="sr-Cyrl-CS" altLang="sr-Latn-RS" dirty="0"/>
              <a:t>таблица трећег нивоа стаје у једну страницу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Претходници</a:t>
            </a:r>
          </a:p>
        </p:txBody>
      </p:sp>
      <p:sp>
        <p:nvSpPr>
          <p:cNvPr id="127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Пре развоја технике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меморије</a:t>
            </a:r>
          </a:p>
          <a:p>
            <a:pPr lvl="1"/>
            <a:r>
              <a:rPr lang="sr-Cyrl-CS" altLang="sr-Latn-RS" dirty="0"/>
              <a:t>или је програм са подацима морао да стане цео у меморију </a:t>
            </a:r>
          </a:p>
          <a:p>
            <a:pPr lvl="1"/>
            <a:r>
              <a:rPr lang="sr-Cyrl-CS" altLang="sr-Latn-RS" dirty="0"/>
              <a:t>или је програмер морао експлицитно да управља тзв. механизмом преклапања (енгл. </a:t>
            </a:r>
            <a:r>
              <a:rPr lang="en-US" altLang="sr-Latn-RS" i="1" dirty="0"/>
              <a:t>overlay</a:t>
            </a:r>
            <a:r>
              <a:rPr lang="sr-Cyrl-CS" altLang="sr-Latn-RS" dirty="0"/>
              <a:t>)</a:t>
            </a:r>
            <a:endParaRPr lang="en-US" altLang="sr-Latn-RS" dirty="0"/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Техника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меморије аутоматизује старање о меморији и ослобађа програмера сувишног старања о физичким ресурсима</a:t>
            </a:r>
          </a:p>
          <a:p>
            <a:pPr lvl="1"/>
            <a:r>
              <a:rPr lang="sr-Cyrl-CS" altLang="sr-Latn-RS" dirty="0"/>
              <a:t>аутоматски се подаци и делови програма пребацују из физичке меморије на диск и обратно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93336" y="365125"/>
            <a:ext cx="10660464" cy="1325563"/>
          </a:xfrm>
        </p:spPr>
        <p:txBody>
          <a:bodyPr>
            <a:normAutofit/>
          </a:bodyPr>
          <a:lstStyle/>
          <a:p>
            <a:r>
              <a:rPr lang="sr-Cyrl-CS" altLang="sr-Latn-RS" dirty="0" smtClean="0"/>
              <a:t>Таблица страница организована </a:t>
            </a:r>
            <a:r>
              <a:rPr lang="sr-Cyrl-CS" altLang="sr-Latn-RS" dirty="0"/>
              <a:t>у три нивоа</a:t>
            </a:r>
          </a:p>
        </p:txBody>
      </p:sp>
      <p:pic>
        <p:nvPicPr>
          <p:cNvPr id="130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586" y="1316334"/>
            <a:ext cx="8576068" cy="512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Инвертована организација таблице</a:t>
            </a:r>
          </a:p>
        </p:txBody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 sz="2200"/>
              <a:t>Проблем са описаном организацијом таблице страница је у величини таблице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за процесоре са 64-битним адресама, величина таблице може бити и 2</a:t>
            </a:r>
            <a:r>
              <a:rPr lang="sr-Cyrl-CS" altLang="sr-Latn-RS" sz="2100" baseline="30000"/>
              <a:t>54</a:t>
            </a:r>
            <a:r>
              <a:rPr lang="sr-Latn-CS" altLang="sr-Latn-RS" sz="2100"/>
              <a:t>B</a:t>
            </a:r>
            <a:r>
              <a:rPr lang="sr-Cyrl-CS" altLang="sr-Latn-RS" sz="2100"/>
              <a:t> (!!!)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узрок проблема је употреба </a:t>
            </a:r>
            <a:r>
              <a:rPr lang="sr-Latn-CS" altLang="sr-Latn-RS" sz="2100" i="1"/>
              <a:t>VPN</a:t>
            </a:r>
            <a:r>
              <a:rPr lang="sr-Cyrl-CS" altLang="sr-Latn-RS" sz="2100"/>
              <a:t> као индекса таблице</a:t>
            </a:r>
          </a:p>
          <a:p>
            <a:pPr lvl="4">
              <a:lnSpc>
                <a:spcPct val="90000"/>
              </a:lnSpc>
            </a:pPr>
            <a:endParaRPr lang="sr-Cyrl-CS" altLang="sr-Latn-RS" sz="1600"/>
          </a:p>
          <a:p>
            <a:pPr>
              <a:lnSpc>
                <a:spcPct val="90000"/>
              </a:lnSpc>
            </a:pPr>
            <a:r>
              <a:rPr lang="sr-Cyrl-CS" altLang="sr-Latn-RS" sz="2200"/>
              <a:t>Алтернативни приступ је тзв. инвертована организација таблице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физичка адреса се користи као индекс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величина таблице је пропорционална физичкој меморији, а не виртуалној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штавише, постоји само једна таблица на нивоу система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у нормалној организацији постоји по једна за сваки процес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сложенија употреба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Инвертована организација таблице (2)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Нама је потребно пресликавање </a:t>
            </a:r>
            <a:r>
              <a:rPr lang="sr-Latn-CS" altLang="sr-Latn-RS" i="1"/>
              <a:t>VPN</a:t>
            </a:r>
            <a:r>
              <a:rPr lang="sr-Cyrl-CS" altLang="sr-Latn-RS"/>
              <a:t> у </a:t>
            </a:r>
            <a:r>
              <a:rPr lang="sr-Latn-CS" altLang="sr-Latn-RS" i="1"/>
              <a:t>PPN</a:t>
            </a:r>
            <a:endParaRPr lang="sr-Cyrl-CS" altLang="sr-Latn-RS" i="1"/>
          </a:p>
          <a:p>
            <a:pPr lvl="1"/>
            <a:r>
              <a:rPr lang="sr-Cyrl-CS" altLang="sr-Latn-RS"/>
              <a:t>ако су индекси </a:t>
            </a:r>
            <a:r>
              <a:rPr lang="sr-Latn-CS" altLang="sr-Latn-RS" i="1"/>
              <a:t>PPN</a:t>
            </a:r>
            <a:r>
              <a:rPr lang="sr-Cyrl-CS" altLang="sr-Latn-RS"/>
              <a:t>, ми заправо не можемо да их користимо</a:t>
            </a:r>
          </a:p>
          <a:p>
            <a:pPr lvl="1"/>
            <a:r>
              <a:rPr lang="sr-Cyrl-CS" altLang="sr-Latn-RS"/>
              <a:t>због тога се неком функцијом сецкања (енгл. </a:t>
            </a:r>
            <a:r>
              <a:rPr lang="en-US" altLang="sr-Latn-RS" i="1"/>
              <a:t>hash</a:t>
            </a:r>
            <a:r>
              <a:rPr lang="en-US" altLang="sr-Latn-RS"/>
              <a:t>)</a:t>
            </a:r>
            <a:r>
              <a:rPr lang="sr-Cyrl-CS" altLang="sr-Latn-RS"/>
              <a:t> </a:t>
            </a:r>
            <a:r>
              <a:rPr lang="sr-Latn-CS" altLang="sr-Latn-RS" i="1"/>
              <a:t>VPN</a:t>
            </a:r>
            <a:r>
              <a:rPr lang="sr-Cyrl-CS" altLang="sr-Latn-RS"/>
              <a:t> пресликава у одговарајући индекс таблице</a:t>
            </a:r>
          </a:p>
          <a:p>
            <a:pPr lvl="1"/>
            <a:r>
              <a:rPr lang="sr-Cyrl-CS" altLang="sr-Latn-RS"/>
              <a:t>проблем са оваквим приступом је као и у случају функције непосредног пресликавања код кеша – више ведности се слика у исти индекс, тј. долази до </a:t>
            </a:r>
            <a:r>
              <a:rPr lang="sr-Cyrl-CS" altLang="sr-Latn-RS" i="1"/>
              <a:t>судара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Обрада судара</a:t>
            </a:r>
          </a:p>
        </p:txBody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/>
              <a:t>Постоје две опште технике за обраду судара при употреби функција сецкања: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Отворено уланчавање: 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при писању </a:t>
            </a:r>
          </a:p>
          <a:p>
            <a:pPr lvl="3">
              <a:lnSpc>
                <a:spcPct val="90000"/>
              </a:lnSpc>
            </a:pPr>
            <a:r>
              <a:rPr lang="sr-Cyrl-CS" altLang="sr-Latn-RS"/>
              <a:t>у случају судара се пише у првој наредној слободној локацији</a:t>
            </a:r>
          </a:p>
          <a:p>
            <a:pPr lvl="3">
              <a:lnSpc>
                <a:spcPct val="90000"/>
              </a:lnSpc>
            </a:pPr>
            <a:r>
              <a:rPr lang="sr-Cyrl-CS" altLang="sr-Latn-RS"/>
              <a:t>све ставке са истим индексом се уланчавају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при читању</a:t>
            </a:r>
          </a:p>
          <a:p>
            <a:pPr lvl="3">
              <a:lnSpc>
                <a:spcPct val="90000"/>
              </a:lnSpc>
            </a:pPr>
            <a:r>
              <a:rPr lang="sr-Cyrl-CS" altLang="sr-Latn-RS"/>
              <a:t>добијен индекс се користи као почетна тачка за тражење одговарајуће ставке </a:t>
            </a:r>
          </a:p>
          <a:p>
            <a:pPr lvl="3">
              <a:lnSpc>
                <a:spcPct val="90000"/>
              </a:lnSpc>
            </a:pPr>
            <a:r>
              <a:rPr lang="sr-Cyrl-CS" altLang="sr-Latn-RS"/>
              <a:t>тражење се наставља низ ланац све до проналажења одговарајуће ставке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Секундарно сецкање: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у случају судара се примењује додатна функција сецкања за разрешавање судара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938468" cy="1325563"/>
          </a:xfrm>
        </p:spPr>
        <p:txBody>
          <a:bodyPr>
            <a:noAutofit/>
          </a:bodyPr>
          <a:lstStyle/>
          <a:p>
            <a:r>
              <a:rPr lang="sr-Cyrl-CS" altLang="sr-Latn-RS" dirty="0" smtClean="0"/>
              <a:t>Инвертована организација </a:t>
            </a:r>
            <a:r>
              <a:rPr lang="sr-Cyrl-CS" altLang="sr-Latn-RS" dirty="0"/>
              <a:t>таблице страница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примена уланчавања)</a:t>
            </a:r>
          </a:p>
        </p:txBody>
      </p:sp>
      <p:pic>
        <p:nvPicPr>
          <p:cNvPr id="13107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495" y="1584255"/>
            <a:ext cx="6652705" cy="4772095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Основне функције</a:t>
            </a:r>
          </a:p>
        </p:txBody>
      </p:sp>
      <p:sp>
        <p:nvSpPr>
          <p:cNvPr id="127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095" y="1825625"/>
            <a:ext cx="11023041" cy="4351338"/>
          </a:xfrm>
        </p:spPr>
        <p:txBody>
          <a:bodyPr/>
          <a:lstStyle/>
          <a:p>
            <a:r>
              <a:rPr lang="sr-Cyrl-CS" altLang="sr-Latn-RS" dirty="0"/>
              <a:t>Две основне функције које остварује техника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меморије су:</a:t>
            </a:r>
          </a:p>
          <a:p>
            <a:pPr lvl="1"/>
            <a:r>
              <a:rPr lang="sr-Cyrl-CS" altLang="sr-Latn-RS" dirty="0"/>
              <a:t>Премештање</a:t>
            </a:r>
          </a:p>
          <a:p>
            <a:pPr lvl="2"/>
            <a:r>
              <a:rPr lang="sr-Cyrl-CS" altLang="sr-Latn-RS" dirty="0"/>
              <a:t>сваки програм користи свој виртуални адресни простор</a:t>
            </a:r>
          </a:p>
          <a:p>
            <a:pPr lvl="2"/>
            <a:r>
              <a:rPr lang="sr-Cyrl-CS" altLang="sr-Latn-RS" dirty="0"/>
              <a:t>током извршавања тај адресни простор се може пресликавати у различите физичке меморијске локације</a:t>
            </a:r>
          </a:p>
          <a:p>
            <a:pPr lvl="2"/>
            <a:r>
              <a:rPr lang="sr-Cyrl-CS" altLang="sr-Latn-RS" dirty="0"/>
              <a:t>детаљи управљања овим пресликавањем немају никакве везе са имплементацијом програма</a:t>
            </a:r>
          </a:p>
          <a:p>
            <a:pPr lvl="2"/>
            <a:r>
              <a:rPr lang="sr-Cyrl-CS" altLang="sr-Latn-RS" dirty="0"/>
              <a:t>сву бригу око пресликавања воде процесор и оперативни систем</a:t>
            </a:r>
          </a:p>
          <a:p>
            <a:pPr lvl="1"/>
            <a:r>
              <a:rPr lang="sr-Cyrl-CS" altLang="sr-Latn-RS" dirty="0"/>
              <a:t>Заштита</a:t>
            </a:r>
          </a:p>
          <a:p>
            <a:pPr lvl="2"/>
            <a:r>
              <a:rPr lang="sr-Cyrl-CS" altLang="sr-Latn-RS" dirty="0"/>
              <a:t>раздвојеност адресних простора програма пружа међусобну изолованост програма и заштиту података и кода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ВМ и кеш</a:t>
            </a:r>
          </a:p>
        </p:txBody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 smtClean="0"/>
              <a:t>Виртуелн</a:t>
            </a:r>
            <a:r>
              <a:rPr lang="en-US" altLang="sr-Latn-RS" dirty="0"/>
              <a:t>a</a:t>
            </a:r>
            <a:r>
              <a:rPr lang="sr-Cyrl-CS" altLang="sr-Latn-RS" dirty="0"/>
              <a:t> меморија и кеш деле неке концепте и претпоставке</a:t>
            </a:r>
          </a:p>
          <a:p>
            <a:pPr lvl="1"/>
            <a:r>
              <a:rPr lang="sr-Cyrl-CS" altLang="sr-Latn-RS" dirty="0"/>
              <a:t>успешност примене виртуалне меморије и кеша почива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на </a:t>
            </a:r>
            <a:r>
              <a:rPr lang="sr-Cyrl-CS" altLang="sr-Latn-RS" dirty="0"/>
              <a:t>локалности простора и времена</a:t>
            </a:r>
          </a:p>
          <a:p>
            <a:pPr lvl="1"/>
            <a:r>
              <a:rPr lang="sr-Cyrl-CS" altLang="sr-Latn-RS" dirty="0"/>
              <a:t>као што је кеш мањи и бржи од главне меморије,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тако </a:t>
            </a:r>
            <a:r>
              <a:rPr lang="sr-Cyrl-CS" altLang="sr-Latn-RS" dirty="0"/>
              <a:t>је главна меморија бржа и мања од диска</a:t>
            </a:r>
          </a:p>
          <a:p>
            <a:r>
              <a:rPr lang="sr-Cyrl-CS" altLang="sr-Latn-RS" dirty="0"/>
              <a:t>Разлике</a:t>
            </a:r>
          </a:p>
          <a:p>
            <a:pPr lvl="1"/>
            <a:r>
              <a:rPr lang="sr-Cyrl-CS" altLang="sr-Latn-RS" dirty="0"/>
              <a:t>различита мотивација и намена имају већи број последица</a:t>
            </a:r>
          </a:p>
          <a:p>
            <a:pPr lvl="1"/>
            <a:r>
              <a:rPr lang="sr-Cyrl-CS" altLang="sr-Latn-RS" dirty="0"/>
              <a:t>различит ниво перформанси омогућава да се део технике ВМ имплементира у софтверу, док се све у вези кеша имплементира искључиво у хардверу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Виртуелна меморија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Страничење и пресликавање виртуелних адреса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7706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Основи концепта ВМ</a:t>
            </a:r>
          </a:p>
        </p:txBody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Основи концепта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меморије су:</a:t>
            </a:r>
          </a:p>
          <a:p>
            <a:pPr lvl="1"/>
            <a:r>
              <a:rPr lang="sr-Cyrl-CS" altLang="sr-Latn-RS" dirty="0"/>
              <a:t>организација меморије по страницама</a:t>
            </a:r>
          </a:p>
          <a:p>
            <a:pPr lvl="1"/>
            <a:r>
              <a:rPr lang="sr-Cyrl-CS" altLang="sr-Latn-RS" dirty="0"/>
              <a:t>пресликавање виртуалних и физичких адреса</a:t>
            </a:r>
          </a:p>
          <a:p>
            <a:pPr lvl="1"/>
            <a:r>
              <a:rPr lang="sr-Cyrl-CS" altLang="sr-Latn-RS" dirty="0"/>
              <a:t>страничење помоћу диска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Странице меморије</a:t>
            </a:r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Целокупан </a:t>
            </a:r>
            <a:r>
              <a:rPr lang="sr-Cyrl-CS" altLang="sr-Latn-RS" dirty="0" smtClean="0"/>
              <a:t>виртуелан </a:t>
            </a:r>
            <a:r>
              <a:rPr lang="sr-Cyrl-CS" altLang="sr-Latn-RS" dirty="0"/>
              <a:t>адресни простор се дели на </a:t>
            </a:r>
            <a:r>
              <a:rPr lang="sr-Cyrl-CS" altLang="sr-Latn-RS" i="1" dirty="0" smtClean="0"/>
              <a:t>виртуелне </a:t>
            </a:r>
            <a:r>
              <a:rPr lang="sr-Cyrl-CS" altLang="sr-Latn-RS" i="1" dirty="0"/>
              <a:t>странице</a:t>
            </a:r>
            <a:endParaRPr lang="sr-Cyrl-CS" altLang="sr-Latn-RS" dirty="0"/>
          </a:p>
          <a:p>
            <a:pPr lvl="1"/>
            <a:r>
              <a:rPr lang="sr-Cyrl-CS" altLang="sr-Latn-RS" dirty="0"/>
              <a:t>Битови </a:t>
            </a:r>
            <a:r>
              <a:rPr lang="sr-Cyrl-CS" altLang="sr-Latn-RS" dirty="0" smtClean="0"/>
              <a:t>виртуелне </a:t>
            </a:r>
            <a:r>
              <a:rPr lang="sr-Cyrl-CS" altLang="sr-Latn-RS" dirty="0"/>
              <a:t>адресе се деле на </a:t>
            </a:r>
            <a:r>
              <a:rPr lang="sr-Cyrl-CS" altLang="sr-Latn-RS" i="1" dirty="0"/>
              <a:t>број </a:t>
            </a:r>
            <a:r>
              <a:rPr lang="sr-Cyrl-CS" altLang="sr-Latn-RS" i="1" dirty="0" smtClean="0"/>
              <a:t>виртуелне </a:t>
            </a:r>
            <a:r>
              <a:rPr lang="sr-Cyrl-CS" altLang="sr-Latn-RS" i="1" dirty="0"/>
              <a:t>странице</a:t>
            </a:r>
            <a:r>
              <a:rPr lang="sr-Cyrl-CS" altLang="sr-Latn-RS" dirty="0"/>
              <a:t> и </a:t>
            </a:r>
            <a:r>
              <a:rPr lang="sr-Cyrl-CS" altLang="sr-Latn-RS" i="1" dirty="0"/>
              <a:t>адресу у страници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Слично томе, физичка меморија се дели на </a:t>
            </a:r>
            <a:r>
              <a:rPr lang="sr-Cyrl-CS" altLang="sr-Latn-RS" i="1" dirty="0"/>
              <a:t>физичке странице</a:t>
            </a:r>
            <a:r>
              <a:rPr lang="sr-Cyrl-CS" altLang="sr-Latn-RS" dirty="0"/>
              <a:t> (или </a:t>
            </a:r>
            <a:r>
              <a:rPr lang="sr-Cyrl-CS" altLang="sr-Latn-RS" i="1" dirty="0"/>
              <a:t>оквире за странице</a:t>
            </a:r>
            <a:r>
              <a:rPr lang="sr-Cyrl-CS" altLang="sr-Latn-RS" dirty="0"/>
              <a:t>)</a:t>
            </a:r>
          </a:p>
          <a:p>
            <a:pPr lvl="1"/>
            <a:r>
              <a:rPr lang="sr-Cyrl-CS" altLang="sr-Latn-RS" dirty="0"/>
              <a:t>Битови физичке адресе се деле на </a:t>
            </a:r>
            <a:r>
              <a:rPr lang="sr-Cyrl-CS" altLang="sr-Latn-RS" i="1" dirty="0"/>
              <a:t>број физичке странице</a:t>
            </a:r>
            <a:r>
              <a:rPr lang="sr-Cyrl-CS" altLang="sr-Latn-RS" dirty="0"/>
              <a:t> и </a:t>
            </a:r>
            <a:r>
              <a:rPr lang="sr-Cyrl-CS" altLang="sr-Latn-RS" i="1" dirty="0"/>
              <a:t>адресу у страници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2517</Words>
  <Application>Microsoft Office PowerPoint</Application>
  <PresentationFormat>Widescreen</PresentationFormat>
  <Paragraphs>384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Theme</vt:lpstr>
      <vt:lpstr>Увод у организацију и архитектуру рачунара 2</vt:lpstr>
      <vt:lpstr>Виртуелна меморија</vt:lpstr>
      <vt:lpstr>Улога виртуелне меморије</vt:lpstr>
      <vt:lpstr>Претходници</vt:lpstr>
      <vt:lpstr>Основне функције</vt:lpstr>
      <vt:lpstr>ВМ и кеш</vt:lpstr>
      <vt:lpstr>Виртуелна меморија</vt:lpstr>
      <vt:lpstr>Основи концепта ВМ</vt:lpstr>
      <vt:lpstr>Странице меморије</vt:lpstr>
      <vt:lpstr>Пресликавање адреса</vt:lpstr>
      <vt:lpstr>Пример</vt:lpstr>
      <vt:lpstr>Пример (2)</vt:lpstr>
      <vt:lpstr>Употреба диска</vt:lpstr>
      <vt:lpstr>Страничење по захтеву</vt:lpstr>
      <vt:lpstr>Страничење по захтеву</vt:lpstr>
      <vt:lpstr>Имплицитно страничење</vt:lpstr>
      <vt:lpstr>Политике замењивања страница</vt:lpstr>
      <vt:lpstr>Политике замењивања страница (2)</vt:lpstr>
      <vt:lpstr>Политика FIFO</vt:lpstr>
      <vt:lpstr>Политика друге шансе</vt:lpstr>
      <vt:lpstr>Политика ретко употребљаване</vt:lpstr>
      <vt:lpstr>Политика најдуже неупотребљаване</vt:lpstr>
      <vt:lpstr>Политике писања</vt:lpstr>
      <vt:lpstr>Виртуелна меморија</vt:lpstr>
      <vt:lpstr>Улога величине странице</vt:lpstr>
      <vt:lpstr>Улога величине странице (2)</vt:lpstr>
      <vt:lpstr>Примери величине странице</vt:lpstr>
      <vt:lpstr>Начин пресликавања</vt:lpstr>
      <vt:lpstr>Таблице страница</vt:lpstr>
      <vt:lpstr>Таблице страница (2)</vt:lpstr>
      <vt:lpstr>Илустрација таблице страница</vt:lpstr>
      <vt:lpstr>Ставке табеле страница</vt:lpstr>
      <vt:lpstr>Ставке табеле страница (2)</vt:lpstr>
      <vt:lpstr>Имплементација табеле страница</vt:lpstr>
      <vt:lpstr>Бафер таблице страница</vt:lpstr>
      <vt:lpstr>Употреба бафера таблице страница</vt:lpstr>
      <vt:lpstr>Транслација адреса  помоћу бафера  таблице страница</vt:lpstr>
      <vt:lpstr>Локација таблице страница</vt:lpstr>
      <vt:lpstr>Пример</vt:lpstr>
      <vt:lpstr>Таблица страница организована у три нивоа</vt:lpstr>
      <vt:lpstr>Инвертована организација таблице</vt:lpstr>
      <vt:lpstr>Инвертована организација таблице (2)</vt:lpstr>
      <vt:lpstr>Обрада судара</vt:lpstr>
      <vt:lpstr>Инвертована организација таблице страница  (примена уланчавања)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648</cp:revision>
  <dcterms:created xsi:type="dcterms:W3CDTF">2016-10-06T08:55:14Z</dcterms:created>
  <dcterms:modified xsi:type="dcterms:W3CDTF">2017-05-17T14:15:01Z</dcterms:modified>
</cp:coreProperties>
</file>