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sldIdLst>
    <p:sldId id="256" r:id="rId2"/>
    <p:sldId id="452" r:id="rId3"/>
    <p:sldId id="453" r:id="rId4"/>
    <p:sldId id="454" r:id="rId5"/>
    <p:sldId id="455" r:id="rId6"/>
    <p:sldId id="456" r:id="rId7"/>
    <p:sldId id="457" r:id="rId8"/>
    <p:sldId id="458" r:id="rId9"/>
    <p:sldId id="459" r:id="rId10"/>
    <p:sldId id="460" r:id="rId11"/>
    <p:sldId id="461" r:id="rId12"/>
    <p:sldId id="462" r:id="rId13"/>
    <p:sldId id="463" r:id="rId14"/>
    <p:sldId id="464" r:id="rId15"/>
    <p:sldId id="465" r:id="rId16"/>
    <p:sldId id="466" r:id="rId17"/>
    <p:sldId id="467" r:id="rId18"/>
    <p:sldId id="468" r:id="rId19"/>
    <p:sldId id="469" r:id="rId20"/>
    <p:sldId id="470" r:id="rId21"/>
    <p:sldId id="471" r:id="rId22"/>
    <p:sldId id="472" r:id="rId23"/>
    <p:sldId id="473" r:id="rId24"/>
    <p:sldId id="474" r:id="rId25"/>
    <p:sldId id="475" r:id="rId26"/>
    <p:sldId id="478" r:id="rId27"/>
    <p:sldId id="479" r:id="rId28"/>
    <p:sldId id="480" r:id="rId29"/>
    <p:sldId id="481" r:id="rId30"/>
    <p:sldId id="482" r:id="rId31"/>
    <p:sldId id="483" r:id="rId32"/>
    <p:sldId id="484" r:id="rId33"/>
    <p:sldId id="485" r:id="rId34"/>
    <p:sldId id="486" r:id="rId35"/>
    <p:sldId id="487" r:id="rId36"/>
    <p:sldId id="488" r:id="rId37"/>
    <p:sldId id="489" r:id="rId38"/>
    <p:sldId id="490" r:id="rId39"/>
    <p:sldId id="491" r:id="rId40"/>
    <p:sldId id="492" r:id="rId41"/>
    <p:sldId id="493" r:id="rId42"/>
    <p:sldId id="494" r:id="rId43"/>
    <p:sldId id="495" r:id="rId44"/>
    <p:sldId id="496" r:id="rId45"/>
    <p:sldId id="497" r:id="rId46"/>
    <p:sldId id="498" r:id="rId47"/>
    <p:sldId id="499" r:id="rId48"/>
    <p:sldId id="500" r:id="rId49"/>
    <p:sldId id="501" r:id="rId50"/>
    <p:sldId id="502" r:id="rId51"/>
    <p:sldId id="503" r:id="rId52"/>
    <p:sldId id="504" r:id="rId53"/>
    <p:sldId id="505" r:id="rId54"/>
    <p:sldId id="506" r:id="rId55"/>
    <p:sldId id="507" r:id="rId56"/>
    <p:sldId id="508" r:id="rId57"/>
    <p:sldId id="509" r:id="rId58"/>
    <p:sldId id="510" r:id="rId59"/>
    <p:sldId id="511" r:id="rId60"/>
    <p:sldId id="512" r:id="rId61"/>
    <p:sldId id="513" r:id="rId62"/>
    <p:sldId id="514" r:id="rId63"/>
    <p:sldId id="515" r:id="rId64"/>
    <p:sldId id="516" r:id="rId65"/>
    <p:sldId id="517" r:id="rId66"/>
    <p:sldId id="518" r:id="rId67"/>
    <p:sldId id="519" r:id="rId68"/>
    <p:sldId id="520" r:id="rId69"/>
    <p:sldId id="521" r:id="rId70"/>
    <p:sldId id="522" r:id="rId71"/>
    <p:sldId id="523" r:id="rId72"/>
    <p:sldId id="524" r:id="rId73"/>
    <p:sldId id="525" r:id="rId74"/>
    <p:sldId id="526" r:id="rId75"/>
    <p:sldId id="527" r:id="rId76"/>
    <p:sldId id="528" r:id="rId77"/>
    <p:sldId id="529" r:id="rId78"/>
    <p:sldId id="530" r:id="rId79"/>
    <p:sldId id="531" r:id="rId80"/>
    <p:sldId id="532" r:id="rId81"/>
    <p:sldId id="533" r:id="rId82"/>
    <p:sldId id="534" r:id="rId83"/>
    <p:sldId id="535" r:id="rId84"/>
    <p:sldId id="536" r:id="rId85"/>
    <p:sldId id="537" r:id="rId86"/>
    <p:sldId id="538" r:id="rId87"/>
    <p:sldId id="539" r:id="rId88"/>
    <p:sldId id="540" r:id="rId89"/>
    <p:sldId id="541" r:id="rId90"/>
    <p:sldId id="542" r:id="rId91"/>
    <p:sldId id="543" r:id="rId92"/>
    <p:sldId id="544" r:id="rId93"/>
    <p:sldId id="545" r:id="rId94"/>
    <p:sldId id="546" r:id="rId95"/>
    <p:sldId id="547" r:id="rId96"/>
    <p:sldId id="548" r:id="rId97"/>
    <p:sldId id="549" r:id="rId98"/>
    <p:sldId id="550" r:id="rId99"/>
    <p:sldId id="551" r:id="rId10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83522" autoAdjust="0"/>
  </p:normalViewPr>
  <p:slideViewPr>
    <p:cSldViewPr snapToGrid="0">
      <p:cViewPr varScale="1">
        <p:scale>
          <a:sx n="76" d="100"/>
          <a:sy n="76" d="100"/>
        </p:scale>
        <p:origin x="100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C37E8-B257-48FF-995E-2961B1C43090}" type="datetimeFigureOut">
              <a:rPr lang="sr-Latn-RS" smtClean="0"/>
              <a:t>5.4.2017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EDE12-75A6-4CFC-BB8F-CA8B23DAFC6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3955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EDE12-75A6-4CFC-BB8F-CA8B23DAFC65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46205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EDE12-75A6-4CFC-BB8F-CA8B23DAFC65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1795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EDE12-75A6-4CFC-BB8F-CA8B23DAFC65}" type="slidenum">
              <a:rPr lang="sr-Latn-RS" smtClean="0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75576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sr-Latn-RS"/>
              <a:t>Р220 - Увод у архитектуру рачунара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sr-Latn-RS"/>
              <a:t>2010/11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sr-Latn-RS"/>
              <a:t>Саша Малков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AC24E-75C5-4544-BE10-249887A808F6}" type="slidenum">
              <a:rPr lang="en-US" altLang="sr-Latn-RS"/>
              <a:pPr/>
              <a:t>99</a:t>
            </a:fld>
            <a:endParaRPr lang="en-US" altLang="sr-Latn-RS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123191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41C8-FE09-412A-A486-A4D8FA82CAAD}" type="datetime1">
              <a:rPr lang="sr-Latn-RS" smtClean="0"/>
              <a:t>5.4.2017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6227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230B-3C12-483A-8E08-19C375925BE9}" type="datetime1">
              <a:rPr lang="sr-Latn-RS" smtClean="0"/>
              <a:t>5.4.2017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265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A504-6415-40DB-A70D-0E097D4D3DEF}" type="datetime1">
              <a:rPr lang="sr-Latn-RS" smtClean="0"/>
              <a:t>5.4.2017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2484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74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769600" y="6629401"/>
            <a:ext cx="1422400" cy="227013"/>
          </a:xfrm>
        </p:spPr>
        <p:txBody>
          <a:bodyPr/>
          <a:lstStyle>
            <a:lvl1pPr>
              <a:defRPr/>
            </a:lvl1pPr>
          </a:lstStyle>
          <a:p>
            <a:fld id="{F9296128-33C0-44AE-921A-BAEA6FC6242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29401"/>
            <a:ext cx="10769600" cy="227013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en-US" smtClean="0"/>
              <a:t>Увод у организацију и архитектуру рачунара 2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51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9752-F6E7-4FE4-92CC-5628E071BFB5}" type="datetime1">
              <a:rPr lang="sr-Latn-RS" smtClean="0"/>
              <a:t>5.4.2017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294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FD0F-5768-4185-AD03-7C88C1213E22}" type="datetime1">
              <a:rPr lang="sr-Latn-RS" smtClean="0"/>
              <a:t>5.4.2017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7629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50B1-8D81-47AF-8535-4817B5A190A5}" type="datetime1">
              <a:rPr lang="sr-Latn-RS" smtClean="0"/>
              <a:t>5.4.2017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2079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8E86-EEC3-46AC-9184-92E5082B5B59}" type="datetime1">
              <a:rPr lang="sr-Latn-RS" smtClean="0"/>
              <a:t>5.4.2017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5692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BB89-9BE7-4370-B0B6-DD239E306B75}" type="datetime1">
              <a:rPr lang="sr-Latn-RS" smtClean="0"/>
              <a:t>5.4.2017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687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5975-2F66-4C18-9F4D-870C2D17B63B}" type="datetime1">
              <a:rPr lang="sr-Latn-RS" smtClean="0"/>
              <a:t>5.4.2017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2148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686C-F74E-4FE5-AE64-234F73A4B5DC}" type="datetime1">
              <a:rPr lang="sr-Latn-RS" smtClean="0"/>
              <a:t>5.4.2017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9001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D921-12F4-4D1D-ADFC-BCB0E397EBC6}" type="datetime1">
              <a:rPr lang="sr-Latn-RS" smtClean="0"/>
              <a:t>5.4.2017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8377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>
            <a:outerShdw blurRad="50800" dist="38100" dir="10800000" algn="ctr" rotWithShape="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851FE-9FD9-4892-BA4E-DACF1C155EE6}" type="datetime1">
              <a:rPr lang="sr-Latn-RS" smtClean="0"/>
              <a:t>5.4.2017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Увод у организацију и архитектуру рачунара 2</a:t>
            </a:r>
            <a:endParaRPr 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A902A-3BDE-4C1D-8463-A2BEC2DF5949}" type="slidenum">
              <a:rPr lang="sr-Latn-RS" smtClean="0"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0502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tomshardware.com/gallery/,0101-160317-0-2-3-0-png-.html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Увод у организацију и архитектуру рачунара </a:t>
            </a:r>
            <a:r>
              <a:rPr lang="en-US" dirty="0" smtClean="0"/>
              <a:t>2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Александар Картељ</a:t>
            </a:r>
          </a:p>
          <a:p>
            <a:r>
              <a:rPr lang="en-US" dirty="0"/>
              <a:t>k</a:t>
            </a:r>
            <a:r>
              <a:rPr lang="sr-Latn-RS" dirty="0" smtClean="0"/>
              <a:t>artelj</a:t>
            </a:r>
            <a:r>
              <a:rPr lang="en-US" dirty="0" smtClean="0"/>
              <a:t>@matf.bg.ac.rs</a:t>
            </a:r>
            <a:endParaRPr lang="sr-Latn-RS" dirty="0"/>
          </a:p>
        </p:txBody>
      </p:sp>
      <p:sp>
        <p:nvSpPr>
          <p:cNvPr id="8" name="TextBox 7"/>
          <p:cNvSpPr txBox="1"/>
          <p:nvPr/>
        </p:nvSpPr>
        <p:spPr>
          <a:xfrm>
            <a:off x="2947595" y="4980543"/>
            <a:ext cx="7111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u="sng" dirty="0" smtClean="0"/>
              <a:t>Напомена: садржај ових слајдова је преузет од проф. Саше Малкова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69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Читање у случају промашаја</a:t>
            </a:r>
          </a:p>
        </p:txBody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1"/>
            <a:ext cx="8229600" cy="1038225"/>
          </a:xfrm>
        </p:spPr>
        <p:txBody>
          <a:bodyPr/>
          <a:lstStyle/>
          <a:p>
            <a:r>
              <a:rPr lang="sr-Cyrl-CS" altLang="sr-Latn-RS"/>
              <a:t>Ако се потребни подаци не налазе у кешу, онда се читају из меморије и истовремено уписују у кеш</a:t>
            </a:r>
          </a:p>
        </p:txBody>
      </p:sp>
      <p:pic>
        <p:nvPicPr>
          <p:cNvPr id="10823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6" y="2755900"/>
            <a:ext cx="6823075" cy="36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10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Читање у случају промашаја (2)</a:t>
            </a:r>
          </a:p>
        </p:txBody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У случају промашаја, линије адресе и података према меморији су активне</a:t>
            </a:r>
          </a:p>
          <a:p>
            <a:r>
              <a:rPr lang="sr-Cyrl-CS" altLang="sr-Latn-RS" dirty="0"/>
              <a:t>Одвија се уобичајено (као да нема кеша) читање података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из </a:t>
            </a:r>
            <a:r>
              <a:rPr lang="sr-Cyrl-CS" altLang="sr-Latn-RS" dirty="0"/>
              <a:t>меморије</a:t>
            </a:r>
          </a:p>
          <a:p>
            <a:pPr lvl="1"/>
            <a:r>
              <a:rPr lang="sr-Cyrl-CS" altLang="sr-Latn-RS" dirty="0"/>
              <a:t>додатно се прочитани подаци уписују и у кеш</a:t>
            </a:r>
          </a:p>
          <a:p>
            <a:pPr lvl="3"/>
            <a:endParaRPr lang="sr-Cyrl-CS" altLang="sr-Latn-RS" dirty="0"/>
          </a:p>
          <a:p>
            <a:r>
              <a:rPr lang="sr-Cyrl-CS" altLang="sr-Latn-RS" dirty="0"/>
              <a:t>Читање са промашајем је нешто спорије од читања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из </a:t>
            </a:r>
            <a:r>
              <a:rPr lang="sr-Cyrl-CS" altLang="sr-Latn-RS" dirty="0"/>
              <a:t>меморије без примене кеша</a:t>
            </a:r>
          </a:p>
          <a:p>
            <a:pPr lvl="1"/>
            <a:r>
              <a:rPr lang="sr-Cyrl-CS" altLang="sr-Latn-RS" dirty="0"/>
              <a:t>због неопходног проверавања да ли податак постоји у кешу или не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11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Перформансе кеша</a:t>
            </a:r>
          </a:p>
        </p:txBody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sz="2200"/>
              <a:t>Поред брзине рада кеш меморије постоје и додатне мере перформанси </a:t>
            </a:r>
          </a:p>
          <a:p>
            <a:pPr lvl="1"/>
            <a:r>
              <a:rPr lang="sr-Cyrl-CS" altLang="sr-Latn-RS" sz="2100" b="1" i="1"/>
              <a:t>степен погодака</a:t>
            </a:r>
            <a:r>
              <a:rPr lang="sr-Cyrl-CS" altLang="sr-Latn-RS" sz="2100" b="1"/>
              <a:t> </a:t>
            </a:r>
            <a:r>
              <a:rPr lang="sr-Cyrl-CS" altLang="sr-Latn-RS" sz="2100"/>
              <a:t>(</a:t>
            </a:r>
            <a:r>
              <a:rPr lang="sr-Latn-CS" altLang="sr-Latn-RS" sz="2100" i="1"/>
              <a:t>hit rate</a:t>
            </a:r>
            <a:r>
              <a:rPr lang="sr-Cyrl-CS" altLang="sr-Latn-RS" sz="2100"/>
              <a:t>,</a:t>
            </a:r>
            <a:r>
              <a:rPr lang="sr-Latn-CS" altLang="sr-Latn-RS" sz="2100"/>
              <a:t> </a:t>
            </a:r>
            <a:r>
              <a:rPr lang="sr-Latn-CS" altLang="sr-Latn-RS" sz="2100" i="1"/>
              <a:t>hit ratio</a:t>
            </a:r>
            <a:r>
              <a:rPr lang="sr-Cyrl-CS" altLang="sr-Latn-RS" sz="2100"/>
              <a:t>) је коефицијент који показује колико често се тражени подаци проналазе у кешу</a:t>
            </a:r>
          </a:p>
          <a:p>
            <a:pPr lvl="1"/>
            <a:r>
              <a:rPr lang="sr-Cyrl-CS" altLang="sr-Latn-RS" sz="2100" b="1" i="1"/>
              <a:t>степен промашаја </a:t>
            </a:r>
            <a:r>
              <a:rPr lang="sr-Cyrl-CS" altLang="sr-Latn-RS" sz="2100"/>
              <a:t>(</a:t>
            </a:r>
            <a:r>
              <a:rPr lang="sr-Latn-CS" altLang="sr-Latn-RS" sz="2100" i="1"/>
              <a:t>miss rate</a:t>
            </a:r>
            <a:r>
              <a:rPr lang="sr-Cyrl-CS" altLang="sr-Latn-RS" sz="2100" i="1"/>
              <a:t>, </a:t>
            </a:r>
            <a:r>
              <a:rPr lang="sr-Latn-CS" altLang="sr-Latn-RS" sz="2100" i="1"/>
              <a:t>miss ratio</a:t>
            </a:r>
            <a:r>
              <a:rPr lang="sr-Cyrl-CS" altLang="sr-Latn-RS" sz="2100"/>
              <a:t>) показује колико често се тражени подаци не проналазе у кешу</a:t>
            </a:r>
          </a:p>
          <a:p>
            <a:pPr lvl="2"/>
            <a:r>
              <a:rPr lang="sr-Cyrl-CS" altLang="sr-Latn-RS" sz="1800"/>
              <a:t>(степен погодака + степен промашаја) = 1</a:t>
            </a:r>
          </a:p>
          <a:p>
            <a:pPr lvl="1"/>
            <a:r>
              <a:rPr lang="sr-Cyrl-CS" altLang="sr-Latn-RS" sz="2100" b="1" i="1"/>
              <a:t>време поготка</a:t>
            </a:r>
            <a:r>
              <a:rPr lang="sr-Cyrl-CS" altLang="sr-Latn-RS" sz="2100"/>
              <a:t> (</a:t>
            </a:r>
            <a:r>
              <a:rPr lang="sr-Latn-CS" altLang="sr-Latn-RS" sz="2100" i="1"/>
              <a:t>hit time</a:t>
            </a:r>
            <a:r>
              <a:rPr lang="sr-Cyrl-CS" altLang="sr-Latn-RS" sz="2100"/>
              <a:t>)</a:t>
            </a:r>
            <a:r>
              <a:rPr lang="sr-Latn-CS" altLang="sr-Latn-RS" sz="2100"/>
              <a:t> je </a:t>
            </a:r>
            <a:r>
              <a:rPr lang="sr-Cyrl-CS" altLang="sr-Latn-RS" sz="2100"/>
              <a:t>време потребно да се податак прочита ако је у кешу </a:t>
            </a:r>
          </a:p>
          <a:p>
            <a:pPr lvl="2"/>
            <a:r>
              <a:rPr lang="sr-Cyrl-CS" altLang="sr-Latn-RS" sz="1800"/>
              <a:t>обухвата и време потребно да се провери да ли је податак у кешу</a:t>
            </a:r>
          </a:p>
          <a:p>
            <a:pPr lvl="1"/>
            <a:r>
              <a:rPr lang="sr-Cyrl-CS" altLang="sr-Latn-RS" sz="2100" b="1" i="1"/>
              <a:t>цена промашаја</a:t>
            </a:r>
            <a:r>
              <a:rPr lang="sr-Cyrl-CS" altLang="sr-Latn-RS" sz="2100"/>
              <a:t> (</a:t>
            </a:r>
            <a:r>
              <a:rPr lang="sr-Latn-CS" altLang="sr-Latn-RS" sz="2100" i="1"/>
              <a:t>miss penalty</a:t>
            </a:r>
            <a:r>
              <a:rPr lang="sr-Cyrl-CS" altLang="sr-Latn-RS" sz="2100"/>
              <a:t>)</a:t>
            </a:r>
            <a:r>
              <a:rPr lang="sr-Latn-CS" altLang="sr-Latn-RS" sz="2100"/>
              <a:t> je </a:t>
            </a:r>
            <a:r>
              <a:rPr lang="sr-Cyrl-CS" altLang="sr-Latn-RS" sz="2100"/>
              <a:t>време потребно да се установи да податак није у кешу и да се читање преусмери на меморију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12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Писање у случају промашаја</a:t>
            </a:r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8229600" cy="1117600"/>
          </a:xfrm>
        </p:spPr>
        <p:txBody>
          <a:bodyPr/>
          <a:lstStyle/>
          <a:p>
            <a:r>
              <a:rPr lang="sr-Cyrl-CS" altLang="sr-Latn-RS"/>
              <a:t>У случају промашаја подаци се уписују само у меморију, зато што не постоје у кешу</a:t>
            </a:r>
          </a:p>
        </p:txBody>
      </p:sp>
      <p:pic>
        <p:nvPicPr>
          <p:cNvPr id="10608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743201"/>
            <a:ext cx="6905625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13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Писање у случају поготка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У случају поготка постоје две основне могућности:</a:t>
            </a:r>
          </a:p>
          <a:p>
            <a:pPr lvl="1"/>
            <a:r>
              <a:rPr lang="sr-Cyrl-CS" altLang="sr-Latn-RS"/>
              <a:t>писање се обавља само у кеш или</a:t>
            </a:r>
          </a:p>
          <a:p>
            <a:pPr lvl="1"/>
            <a:r>
              <a:rPr lang="sr-Cyrl-CS" altLang="sr-Latn-RS"/>
              <a:t>писање се обавља и у кеш и у меморију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14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Писање у случају поготка (2)</a:t>
            </a:r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8229600" cy="1117600"/>
          </a:xfrm>
        </p:spPr>
        <p:txBody>
          <a:bodyPr/>
          <a:lstStyle/>
          <a:p>
            <a:r>
              <a:rPr lang="sr-Cyrl-CS" altLang="sr-Latn-RS"/>
              <a:t>Случај писања и у меморију и у кеш</a:t>
            </a:r>
          </a:p>
        </p:txBody>
      </p:sp>
      <p:pic>
        <p:nvPicPr>
          <p:cNvPr id="10844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667000"/>
            <a:ext cx="6905625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15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Значајна питања</a:t>
            </a:r>
          </a:p>
        </p:txBody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Како се установљава да ли је података у кешу или није?</a:t>
            </a:r>
          </a:p>
          <a:p>
            <a:r>
              <a:rPr lang="sr-Cyrl-CS" altLang="sr-Latn-RS"/>
              <a:t>Ако податак није у кешу, како се у њега уписује?</a:t>
            </a:r>
          </a:p>
          <a:p>
            <a:r>
              <a:rPr lang="sr-Cyrl-CS" altLang="sr-Latn-RS"/>
              <a:t>Колико података се уписује у једној операцији?</a:t>
            </a:r>
          </a:p>
          <a:p>
            <a:r>
              <a:rPr lang="sr-Cyrl-CS" altLang="sr-Latn-RS"/>
              <a:t>Шта се дешава ако нема више места?</a:t>
            </a:r>
          </a:p>
          <a:p>
            <a:r>
              <a:rPr lang="sr-Cyrl-CS" altLang="sr-Latn-RS"/>
              <a:t>Како се претпоставља чему ће процесор приступати у блиској будућности?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16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Зашто кеш ради?</a:t>
            </a:r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Практичан пример: увећавање свих елемената матрице (нпр. </a:t>
            </a:r>
            <a:r>
              <a:rPr lang="sr-Latn-CS" altLang="sr-Latn-RS" i="1"/>
              <a:t>double</a:t>
            </a:r>
            <a:r>
              <a:rPr lang="sr-Cyrl-CS" altLang="sr-Latn-RS"/>
              <a:t>) за </a:t>
            </a:r>
            <a:r>
              <a:rPr lang="sr-Latn-CS" altLang="sr-Latn-RS" i="1"/>
              <a:t>K</a:t>
            </a:r>
            <a:r>
              <a:rPr lang="sr-Cyrl-CS" altLang="sr-Latn-RS"/>
              <a:t>:</a:t>
            </a:r>
          </a:p>
          <a:p>
            <a:pPr lvl="3"/>
            <a:endParaRPr lang="sr-Cyrl-CS" altLang="sr-Latn-RS"/>
          </a:p>
          <a:p>
            <a:pPr lvl="1">
              <a:buFont typeface="Wingdings" panose="05000000000000000000" pitchFamily="2" charset="2"/>
              <a:buNone/>
            </a:pPr>
            <a:r>
              <a:rPr lang="sr-Cyrl-CS" altLang="sr-Latn-RS">
                <a:latin typeface="Courier New" panose="02070309020205020404" pitchFamily="49" charset="0"/>
              </a:rPr>
              <a:t>	for(</a:t>
            </a:r>
            <a:r>
              <a:rPr lang="sr-Latn-CS" altLang="sr-Latn-RS">
                <a:latin typeface="Courier New" panose="02070309020205020404" pitchFamily="49" charset="0"/>
              </a:rPr>
              <a:t>int </a:t>
            </a:r>
            <a:r>
              <a:rPr lang="sr-Cyrl-CS" altLang="sr-Latn-RS">
                <a:latin typeface="Courier New" panose="02070309020205020404" pitchFamily="49" charset="0"/>
              </a:rPr>
              <a:t>i=0; i&lt;M; i++)</a:t>
            </a:r>
            <a:br>
              <a:rPr lang="sr-Cyrl-CS" altLang="sr-Latn-RS">
                <a:latin typeface="Courier New" panose="02070309020205020404" pitchFamily="49" charset="0"/>
              </a:rPr>
            </a:br>
            <a:r>
              <a:rPr lang="sr-Cyrl-CS" altLang="sr-Latn-RS">
                <a:latin typeface="Courier New" panose="02070309020205020404" pitchFamily="49" charset="0"/>
              </a:rPr>
              <a:t>   for(</a:t>
            </a:r>
            <a:r>
              <a:rPr lang="sr-Latn-CS" altLang="sr-Latn-RS">
                <a:latin typeface="Courier New" panose="02070309020205020404" pitchFamily="49" charset="0"/>
              </a:rPr>
              <a:t>int </a:t>
            </a:r>
            <a:r>
              <a:rPr lang="sr-Cyrl-CS" altLang="sr-Latn-RS">
                <a:latin typeface="Courier New" panose="02070309020205020404" pitchFamily="49" charset="0"/>
              </a:rPr>
              <a:t>j=0; j&lt;N; j++)</a:t>
            </a:r>
            <a:br>
              <a:rPr lang="sr-Cyrl-CS" altLang="sr-Latn-RS">
                <a:latin typeface="Courier New" panose="02070309020205020404" pitchFamily="49" charset="0"/>
              </a:rPr>
            </a:br>
            <a:r>
              <a:rPr lang="sr-Cyrl-CS" altLang="sr-Latn-RS">
                <a:latin typeface="Courier New" panose="02070309020205020404" pitchFamily="49" charset="0"/>
              </a:rPr>
              <a:t>      X[i][j] = X[i][j] + K;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17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Зашто кеш ради? (2)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Први фактор за успешну примену кеша је </a:t>
            </a:r>
            <a:r>
              <a:rPr lang="sr-Cyrl-CS" altLang="sr-Latn-RS" i="1"/>
              <a:t>поновљена употреба</a:t>
            </a:r>
            <a:r>
              <a:rPr lang="sr-Cyrl-CS" altLang="sr-Latn-RS"/>
              <a:t> истих података или делова кода </a:t>
            </a:r>
          </a:p>
          <a:p>
            <a:pPr lvl="1"/>
            <a:r>
              <a:rPr lang="sr-Cyrl-CS" altLang="sr-Latn-RS"/>
              <a:t>Наредба у петљи се понавља </a:t>
            </a:r>
            <a:r>
              <a:rPr lang="sr-Latn-CS" altLang="sr-Latn-RS" i="1"/>
              <a:t>M</a:t>
            </a:r>
            <a:r>
              <a:rPr lang="sr-Cyrl-CS" altLang="sr-Latn-RS"/>
              <a:t>х</a:t>
            </a:r>
            <a:r>
              <a:rPr lang="sr-Latn-CS" altLang="sr-Latn-RS" i="1"/>
              <a:t>N</a:t>
            </a:r>
            <a:r>
              <a:rPr lang="sr-Cyrl-CS" altLang="sr-Latn-RS"/>
              <a:t> пута</a:t>
            </a:r>
          </a:p>
          <a:p>
            <a:pPr lvl="1"/>
            <a:r>
              <a:rPr lang="sr-Cyrl-CS" altLang="sr-Latn-RS"/>
              <a:t>Ако је наредба записана у кешу, њено извршавање је значајно убрзано зато што се чита из брзог кеша а не из споре меморије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18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Зашто кеш ради? (3)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Други фактор је планско пуњење кеша подацима и инструкцијама пре него што их процесор затражи</a:t>
            </a:r>
          </a:p>
          <a:p>
            <a:pPr lvl="1"/>
            <a:r>
              <a:rPr lang="sr-Cyrl-CS" altLang="sr-Latn-RS"/>
              <a:t>Планско пуњење подиже перформансе из два разлога:</a:t>
            </a:r>
          </a:p>
          <a:p>
            <a:pPr lvl="2"/>
            <a:r>
              <a:rPr lang="sr-Cyrl-CS" altLang="sr-Latn-RS"/>
              <a:t>маскира кашњење спорије главне меморије</a:t>
            </a:r>
          </a:p>
          <a:p>
            <a:pPr lvl="2"/>
            <a:r>
              <a:rPr lang="sr-Cyrl-CS" altLang="sr-Latn-RS"/>
              <a:t>пуњење се одвија у блоковима, а пренос блокова података је вишеструко бржи него пренос појединачних података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19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Кеш меморија</a:t>
            </a:r>
            <a:endParaRPr lang="sr-Latn-R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Увод</a:t>
            </a:r>
            <a:endParaRPr lang="sr-Latn-R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22700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Зашто кеш ради? (4)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Посматрамо пример и разматрамо само читање, без писања</a:t>
            </a:r>
          </a:p>
          <a:p>
            <a:pPr lvl="1"/>
            <a:r>
              <a:rPr lang="sr-Cyrl-CS" altLang="sr-Latn-RS"/>
              <a:t>При читању податка </a:t>
            </a:r>
            <a:r>
              <a:rPr lang="sr-Latn-CS" altLang="sr-Latn-RS" i="1"/>
              <a:t>X</a:t>
            </a:r>
            <a:r>
              <a:rPr lang="en-US" altLang="sr-Latn-RS"/>
              <a:t>[0][0]</a:t>
            </a:r>
            <a:r>
              <a:rPr lang="sr-Cyrl-CS" altLang="sr-Latn-RS"/>
              <a:t> долази до промашаја</a:t>
            </a:r>
          </a:p>
          <a:p>
            <a:pPr lvl="2"/>
            <a:r>
              <a:rPr lang="sr-Cyrl-CS" altLang="sr-Latn-RS"/>
              <a:t>Приступа се главној меморији</a:t>
            </a:r>
          </a:p>
          <a:p>
            <a:pPr lvl="2"/>
            <a:r>
              <a:rPr lang="sr-Cyrl-CS" altLang="sr-Latn-RS"/>
              <a:t>Податак се чита и истовремено уписује у кеш</a:t>
            </a:r>
          </a:p>
          <a:p>
            <a:pPr lvl="2"/>
            <a:r>
              <a:rPr lang="sr-Cyrl-CS" altLang="sr-Latn-RS"/>
              <a:t>Осим њега, у кеш се уписују и </a:t>
            </a:r>
            <a:r>
              <a:rPr lang="sr-Latn-CS" altLang="sr-Latn-RS" i="1"/>
              <a:t>X</a:t>
            </a:r>
            <a:r>
              <a:rPr lang="en-US" altLang="sr-Latn-RS"/>
              <a:t>[0][</a:t>
            </a:r>
            <a:r>
              <a:rPr lang="sr-Cyrl-CS" altLang="sr-Latn-RS"/>
              <a:t>1</a:t>
            </a:r>
            <a:r>
              <a:rPr lang="en-US" altLang="sr-Latn-RS"/>
              <a:t>]</a:t>
            </a:r>
            <a:r>
              <a:rPr lang="sr-Cyrl-CS" altLang="sr-Latn-RS"/>
              <a:t>, </a:t>
            </a:r>
            <a:r>
              <a:rPr lang="sr-Latn-CS" altLang="sr-Latn-RS" i="1"/>
              <a:t>X</a:t>
            </a:r>
            <a:r>
              <a:rPr lang="en-US" altLang="sr-Latn-RS"/>
              <a:t>[0][</a:t>
            </a:r>
            <a:r>
              <a:rPr lang="sr-Cyrl-CS" altLang="sr-Latn-RS"/>
              <a:t>2</a:t>
            </a:r>
            <a:r>
              <a:rPr lang="en-US" altLang="sr-Latn-RS"/>
              <a:t>]</a:t>
            </a:r>
            <a:r>
              <a:rPr lang="sr-Cyrl-CS" altLang="sr-Latn-RS"/>
              <a:t> и</a:t>
            </a:r>
            <a:r>
              <a:rPr lang="en-US" altLang="sr-Latn-RS"/>
              <a:t> </a:t>
            </a:r>
            <a:r>
              <a:rPr lang="sr-Latn-CS" altLang="sr-Latn-RS" i="1"/>
              <a:t>X</a:t>
            </a:r>
            <a:r>
              <a:rPr lang="en-US" altLang="sr-Latn-RS"/>
              <a:t>[0][</a:t>
            </a:r>
            <a:r>
              <a:rPr lang="sr-Cyrl-CS" altLang="sr-Latn-RS"/>
              <a:t>3</a:t>
            </a:r>
            <a:r>
              <a:rPr lang="en-US" altLang="sr-Latn-RS"/>
              <a:t>]</a:t>
            </a:r>
            <a:endParaRPr lang="sr-Cyrl-CS" altLang="sr-Latn-RS"/>
          </a:p>
          <a:p>
            <a:pPr lvl="3"/>
            <a:r>
              <a:rPr lang="sr-Cyrl-CS" altLang="sr-Latn-RS"/>
              <a:t>(претпостављамо да се ради са блоковима по 32 бајта)</a:t>
            </a:r>
          </a:p>
          <a:p>
            <a:pPr lvl="1"/>
            <a:r>
              <a:rPr lang="sr-Cyrl-CS" altLang="sr-Latn-RS"/>
              <a:t>Наредне три итерације се читају из кеша, без употребе главне меморије</a:t>
            </a:r>
          </a:p>
          <a:p>
            <a:pPr lvl="1"/>
            <a:r>
              <a:rPr lang="sr-Cyrl-CS" altLang="sr-Latn-RS"/>
              <a:t>Иако нема поновљене употребе, добитак у перформансама се остварује захваљујући успешном предвиђању који ће подаци бити потребни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20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Зашто кеш ради? (5)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369" y="2028930"/>
            <a:ext cx="4963885" cy="373933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sr-Cyrl-CS" altLang="sr-Latn-RS" sz="2400" dirty="0"/>
              <a:t>Дијаграм илуструје трајање извршавања претходног примера кода 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000" dirty="0"/>
              <a:t>када се ради ред по ред (</a:t>
            </a:r>
            <a:r>
              <a:rPr lang="sr-Latn-CS" altLang="sr-Latn-RS" sz="2000" i="1" dirty="0"/>
              <a:t>row-order</a:t>
            </a:r>
            <a:r>
              <a:rPr lang="sr-Cyrl-CS" altLang="sr-Latn-RS" sz="2000" dirty="0"/>
              <a:t>)</a:t>
            </a:r>
          </a:p>
          <a:p>
            <a:pPr lvl="2">
              <a:lnSpc>
                <a:spcPct val="90000"/>
              </a:lnSpc>
            </a:pPr>
            <a:r>
              <a:rPr lang="sr-Cyrl-CS" altLang="sr-Latn-RS" sz="1800" dirty="0"/>
              <a:t>читање података унапред доприноси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000" dirty="0"/>
              <a:t>када се замене две петље </a:t>
            </a:r>
            <a:r>
              <a:rPr lang="sr-Cyrl-CS" altLang="sr-Latn-RS" sz="2000" dirty="0" smtClean="0"/>
              <a:t/>
            </a:r>
            <a:br>
              <a:rPr lang="sr-Cyrl-CS" altLang="sr-Latn-RS" sz="2000" dirty="0" smtClean="0"/>
            </a:br>
            <a:r>
              <a:rPr lang="sr-Cyrl-CS" altLang="sr-Latn-RS" sz="2000" dirty="0" smtClean="0"/>
              <a:t>и </a:t>
            </a:r>
            <a:r>
              <a:rPr lang="sr-Cyrl-CS" altLang="sr-Latn-RS" sz="2000" dirty="0"/>
              <a:t>ради по колонама (</a:t>
            </a:r>
            <a:r>
              <a:rPr lang="sr-Latn-CS" altLang="sr-Latn-RS" sz="2000" i="1" dirty="0"/>
              <a:t>column-order</a:t>
            </a:r>
            <a:r>
              <a:rPr lang="sr-Cyrl-CS" altLang="sr-Latn-RS" sz="2000" dirty="0"/>
              <a:t>)</a:t>
            </a:r>
          </a:p>
          <a:p>
            <a:pPr lvl="2">
              <a:lnSpc>
                <a:spcPct val="90000"/>
              </a:lnSpc>
            </a:pPr>
            <a:r>
              <a:rPr lang="sr-Cyrl-CS" altLang="sr-Latn-RS" sz="1800" dirty="0"/>
              <a:t>читање података унапред </a:t>
            </a:r>
            <a:r>
              <a:rPr lang="sr-Cyrl-CS" altLang="sr-Latn-RS" sz="1800" dirty="0" smtClean="0"/>
              <a:t/>
            </a:r>
            <a:br>
              <a:rPr lang="sr-Cyrl-CS" altLang="sr-Latn-RS" sz="1800" dirty="0" smtClean="0"/>
            </a:br>
            <a:r>
              <a:rPr lang="sr-Cyrl-CS" altLang="sr-Latn-RS" sz="1800" dirty="0" smtClean="0"/>
              <a:t>скоро </a:t>
            </a:r>
            <a:r>
              <a:rPr lang="sr-Cyrl-CS" altLang="sr-Latn-RS" sz="1800" dirty="0"/>
              <a:t>да не доприноси ефикасности</a:t>
            </a:r>
          </a:p>
        </p:txBody>
      </p:sp>
      <p:pic>
        <p:nvPicPr>
          <p:cNvPr id="1092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86" y="2138101"/>
            <a:ext cx="6508400" cy="363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21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Понашање програма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У случају већине програма се испољава бар један од фактора за успешност кеша</a:t>
            </a:r>
          </a:p>
          <a:p>
            <a:pPr lvl="1"/>
            <a:r>
              <a:rPr lang="sr-Cyrl-CS" altLang="sr-Latn-RS"/>
              <a:t>понављање и/или</a:t>
            </a:r>
          </a:p>
          <a:p>
            <a:pPr lvl="1"/>
            <a:r>
              <a:rPr lang="sr-Cyrl-CS" altLang="sr-Latn-RS"/>
              <a:t>предвидиво приступање подацима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22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Принцип локалности</a:t>
            </a:r>
          </a:p>
        </p:txBody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Принцип локалност реферисања тврди да програми имају тенденцију да у неком датом периоду времена реферишу само неки подскуп података и инструкција и то често уз понављање</a:t>
            </a:r>
          </a:p>
          <a:p>
            <a:pPr lvl="4"/>
            <a:endParaRPr lang="sr-Cyrl-CS" altLang="sr-Latn-RS"/>
          </a:p>
          <a:p>
            <a:r>
              <a:rPr lang="sr-Cyrl-CS" altLang="sr-Latn-RS"/>
              <a:t>Разликујемо</a:t>
            </a:r>
          </a:p>
          <a:p>
            <a:pPr lvl="1"/>
            <a:r>
              <a:rPr lang="sr-Cyrl-CS" altLang="sr-Latn-RS"/>
              <a:t>просторну локалност и</a:t>
            </a:r>
          </a:p>
          <a:p>
            <a:pPr lvl="1"/>
            <a:r>
              <a:rPr lang="sr-Cyrl-CS" altLang="sr-Latn-RS"/>
              <a:t>временску локалност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23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Просторна локалност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Програми имају тенденцију да податке и инструкције користе секвенцијално</a:t>
            </a:r>
          </a:p>
          <a:p>
            <a:pPr lvl="3"/>
            <a:endParaRPr lang="sr-Cyrl-CS" altLang="sr-Latn-RS" dirty="0"/>
          </a:p>
          <a:p>
            <a:pPr lvl="1"/>
            <a:r>
              <a:rPr lang="sr-Cyrl-CS" altLang="sr-Latn-RS" dirty="0"/>
              <a:t>Локални подаци у функцијама су записани на стеку,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блиско </a:t>
            </a:r>
            <a:r>
              <a:rPr lang="sr-Cyrl-CS" altLang="sr-Latn-RS" dirty="0"/>
              <a:t>једни другима</a:t>
            </a:r>
          </a:p>
          <a:p>
            <a:pPr lvl="1"/>
            <a:r>
              <a:rPr lang="sr-Cyrl-CS" altLang="sr-Latn-RS" dirty="0"/>
              <a:t>Сложени подаци заузимају секвенцијалне области у меморији</a:t>
            </a:r>
          </a:p>
          <a:p>
            <a:pPr lvl="1"/>
            <a:r>
              <a:rPr lang="sr-Cyrl-CS" altLang="sr-Latn-RS" dirty="0"/>
              <a:t>Већину времена инструкције се читају и извршавају секвенцијално</a:t>
            </a:r>
          </a:p>
          <a:p>
            <a:pPr lvl="2"/>
            <a:r>
              <a:rPr lang="sr-Cyrl-CS" altLang="sr-Latn-RS" dirty="0"/>
              <a:t>скокови ремете секвенцијалност, али између два скока обично је више инструкција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24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Временска локалност</a:t>
            </a:r>
          </a:p>
        </p:txBody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Програми имају тенденцију да поновљено користе податке и инструкције у одређеним периодима времена</a:t>
            </a:r>
          </a:p>
          <a:p>
            <a:pPr lvl="3"/>
            <a:endParaRPr lang="sr-Cyrl-CS" altLang="sr-Latn-RS"/>
          </a:p>
          <a:p>
            <a:pPr lvl="1"/>
            <a:r>
              <a:rPr lang="sr-Cyrl-CS" altLang="sr-Latn-RS"/>
              <a:t>Типичан пример су петље</a:t>
            </a:r>
          </a:p>
          <a:p>
            <a:pPr lvl="2"/>
            <a:r>
              <a:rPr lang="sr-Cyrl-CS" altLang="sr-Latn-RS"/>
              <a:t>исте инструкције се извршавају више пута</a:t>
            </a:r>
          </a:p>
          <a:p>
            <a:pPr lvl="2"/>
            <a:r>
              <a:rPr lang="sr-Cyrl-CS" altLang="sr-Latn-RS"/>
              <a:t>исте локалне променљиве се користе више пута</a:t>
            </a:r>
          </a:p>
          <a:p>
            <a:pPr lvl="2"/>
            <a:r>
              <a:rPr lang="sr-Cyrl-CS" altLang="sr-Latn-RS"/>
              <a:t>неки делови сложених података се користе више пута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25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Иницијално стање кеша</a:t>
            </a:r>
          </a:p>
        </p:txBody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Непосредно по укључивању рачунара кеш је празан</a:t>
            </a:r>
          </a:p>
          <a:p>
            <a:pPr lvl="1"/>
            <a:r>
              <a:rPr lang="sr-Cyrl-CS" altLang="sr-Latn-RS"/>
              <a:t>тј. садржи отпатке</a:t>
            </a:r>
          </a:p>
          <a:p>
            <a:pPr lvl="4"/>
            <a:endParaRPr lang="sr-Cyrl-CS" altLang="sr-Latn-RS"/>
          </a:p>
          <a:p>
            <a:r>
              <a:rPr lang="sr-Cyrl-CS" altLang="sr-Latn-RS"/>
              <a:t>Не постоји посебна процедура иницијалног пуњења кеша</a:t>
            </a:r>
          </a:p>
          <a:p>
            <a:pPr lvl="4"/>
            <a:endParaRPr lang="sr-Cyrl-CS" altLang="sr-Latn-RS"/>
          </a:p>
          <a:p>
            <a:r>
              <a:rPr lang="sr-Cyrl-CS" altLang="sr-Latn-RS"/>
              <a:t>Примењују се исти поступци пуњења и коришћења као и у уобичајеном раду кеша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26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Пресликавање адреса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Када је потребно приступити садржају неке меморијске локације, најпре се проверава да ли је већ у кешу или није</a:t>
            </a:r>
          </a:p>
          <a:p>
            <a:r>
              <a:rPr lang="sr-Cyrl-CS" altLang="sr-Latn-RS"/>
              <a:t>Ако јесте потребно је установити где се у кешу налази</a:t>
            </a:r>
          </a:p>
          <a:p>
            <a:pPr lvl="1"/>
            <a:r>
              <a:rPr lang="sr-Cyrl-CS" altLang="sr-Latn-RS"/>
              <a:t>тј. израчунати његову адресу у кешу</a:t>
            </a:r>
          </a:p>
          <a:p>
            <a:pPr lvl="1"/>
            <a:endParaRPr lang="sr-Cyrl-CS" altLang="sr-Latn-RS"/>
          </a:p>
          <a:p>
            <a:r>
              <a:rPr lang="sr-Cyrl-CS" altLang="sr-Latn-RS"/>
              <a:t>Овај поступак се назива </a:t>
            </a:r>
            <a:r>
              <a:rPr lang="sr-Cyrl-CS" altLang="sr-Latn-RS" i="1"/>
              <a:t>пресликавање адреса</a:t>
            </a:r>
          </a:p>
          <a:p>
            <a:pPr lvl="1"/>
            <a:r>
              <a:rPr lang="sr-Cyrl-CS" altLang="sr-Latn-RS"/>
              <a:t>Адреса меморије се пресликава у адресу кеша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27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Функције пресликавања</a:t>
            </a:r>
          </a:p>
        </p:txBody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Пресликавање адреса се одвија неком од функција пресликавања:</a:t>
            </a:r>
          </a:p>
          <a:p>
            <a:pPr lvl="1"/>
            <a:r>
              <a:rPr lang="sr-Cyrl-CS" altLang="sr-Latn-RS"/>
              <a:t>непосредно пресликавање</a:t>
            </a:r>
          </a:p>
          <a:p>
            <a:pPr lvl="1"/>
            <a:r>
              <a:rPr lang="sr-Cyrl-CS" altLang="sr-Latn-RS"/>
              <a:t>асоцијативно пресликавање</a:t>
            </a:r>
          </a:p>
          <a:p>
            <a:pPr lvl="1"/>
            <a:r>
              <a:rPr lang="sr-Cyrl-CS" altLang="sr-Latn-RS"/>
              <a:t>скуп-асоцијативно пресликавање</a:t>
            </a:r>
          </a:p>
          <a:p>
            <a:pPr lvl="4"/>
            <a:endParaRPr lang="sr-Cyrl-CS" altLang="sr-Latn-RS"/>
          </a:p>
          <a:p>
            <a:pPr lvl="3">
              <a:buFont typeface="Wingdings" panose="05000000000000000000" pitchFamily="2" charset="2"/>
              <a:buNone/>
            </a:pPr>
            <a:r>
              <a:rPr lang="sr-Cyrl-CS" altLang="sr-Latn-RS"/>
              <a:t>(о начинима пресликавања ће бити речи нешто касније)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28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Величина блока</a:t>
            </a:r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Ако податак није у кешу, чита се из меморије</a:t>
            </a:r>
          </a:p>
          <a:p>
            <a:r>
              <a:rPr lang="sr-Cyrl-CS" altLang="sr-Latn-RS"/>
              <a:t>Том приликом се уписује у кеш</a:t>
            </a:r>
          </a:p>
          <a:p>
            <a:r>
              <a:rPr lang="sr-Cyrl-CS" altLang="sr-Latn-RS"/>
              <a:t>Због локалности података, из меморије се чита и у кеш уписује не само један податак него већи блок</a:t>
            </a:r>
          </a:p>
          <a:p>
            <a:pPr lvl="4"/>
            <a:endParaRPr lang="sr-Cyrl-CS" altLang="sr-Latn-RS"/>
          </a:p>
          <a:p>
            <a:r>
              <a:rPr lang="sr-Cyrl-CS" altLang="sr-Latn-RS"/>
              <a:t>Величина блока може бити променљива или константна</a:t>
            </a:r>
          </a:p>
          <a:p>
            <a:pPr lvl="1"/>
            <a:r>
              <a:rPr lang="sr-Cyrl-CS" altLang="sr-Latn-RS"/>
              <a:t>нпр. Код процесора </a:t>
            </a:r>
            <a:r>
              <a:rPr lang="sr-Latn-CS" altLang="sr-Latn-RS" i="1"/>
              <a:t>Intel Pentium</a:t>
            </a:r>
            <a:r>
              <a:rPr lang="sr-Cyrl-CS" altLang="sr-Latn-RS"/>
              <a:t> и </a:t>
            </a:r>
            <a:r>
              <a:rPr lang="sr-Latn-CS" altLang="sr-Latn-RS" i="1"/>
              <a:t>PowerPC</a:t>
            </a:r>
            <a:r>
              <a:rPr lang="sr-Cyrl-CS" altLang="sr-Latn-RS"/>
              <a:t> блокови су фиксне величине: 32 бајта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29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Намена кеша</a:t>
            </a:r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sz="2200" dirty="0"/>
              <a:t>Процесор садржи регистре, као најефикаснију меморију у систему</a:t>
            </a:r>
          </a:p>
          <a:p>
            <a:r>
              <a:rPr lang="sr-Cyrl-CS" altLang="sr-Latn-RS" sz="2200" dirty="0"/>
              <a:t>Радна меморија рачунара је релативно велика и спора</a:t>
            </a:r>
          </a:p>
          <a:p>
            <a:r>
              <a:rPr lang="sr-Cyrl-CS" altLang="sr-Latn-RS" sz="2200" dirty="0"/>
              <a:t>Разлика у брзини ова два слоја је довољно велика </a:t>
            </a:r>
            <a:r>
              <a:rPr lang="sr-Cyrl-CS" altLang="sr-Latn-RS" sz="2200" dirty="0" smtClean="0"/>
              <a:t/>
            </a:r>
            <a:br>
              <a:rPr lang="sr-Cyrl-CS" altLang="sr-Latn-RS" sz="2200" dirty="0" smtClean="0"/>
            </a:br>
            <a:r>
              <a:rPr lang="sr-Cyrl-CS" altLang="sr-Latn-RS" sz="2200" dirty="0" smtClean="0"/>
              <a:t>да </a:t>
            </a:r>
            <a:r>
              <a:rPr lang="sr-Cyrl-CS" altLang="sr-Latn-RS" sz="2200" dirty="0"/>
              <a:t>може да значајно ослаби перформансе система</a:t>
            </a:r>
          </a:p>
          <a:p>
            <a:pPr lvl="3"/>
            <a:endParaRPr lang="sr-Cyrl-CS" altLang="sr-Latn-RS" sz="1600" dirty="0"/>
          </a:p>
          <a:p>
            <a:r>
              <a:rPr lang="sr-Cyrl-CS" altLang="sr-Latn-RS" sz="2200" dirty="0"/>
              <a:t>Кеш се додаје као међуслој између регистара (тј. процесора) и радне меморије</a:t>
            </a:r>
          </a:p>
          <a:p>
            <a:pPr lvl="1"/>
            <a:r>
              <a:rPr lang="sr-Cyrl-CS" altLang="sr-Latn-RS" sz="2100" dirty="0"/>
              <a:t>брзина између регистара и радне меморије</a:t>
            </a:r>
          </a:p>
          <a:p>
            <a:pPr lvl="1"/>
            <a:r>
              <a:rPr lang="sr-Cyrl-CS" altLang="sr-Latn-RS" sz="2100" dirty="0"/>
              <a:t>величина између регистара и радне меморије</a:t>
            </a:r>
          </a:p>
          <a:p>
            <a:r>
              <a:rPr lang="sr-Cyrl-CS" altLang="sr-Latn-RS" sz="2200" dirty="0"/>
              <a:t>Ако је разлика превелика, додаје се више слојева кеш меморије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Поравнавање блока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Ради једноставности али и ефикасности читања, често се прибегава поравнању блокова</a:t>
            </a:r>
          </a:p>
          <a:p>
            <a:pPr lvl="1"/>
            <a:r>
              <a:rPr lang="sr-Cyrl-CS" altLang="sr-Latn-RS"/>
              <a:t>Ако је величина блока </a:t>
            </a:r>
            <a:r>
              <a:rPr lang="sr-Latn-CS" altLang="sr-Latn-RS" i="1"/>
              <a:t>B</a:t>
            </a:r>
            <a:r>
              <a:rPr lang="sr-Cyrl-CS" altLang="sr-Latn-RS"/>
              <a:t> бајтова, обично се адресе равнају по почецима блокова </a:t>
            </a:r>
          </a:p>
          <a:p>
            <a:pPr lvl="1"/>
            <a:r>
              <a:rPr lang="sr-Cyrl-CS" altLang="sr-Latn-RS"/>
              <a:t>Нижих </a:t>
            </a:r>
            <a:r>
              <a:rPr lang="sr-Latn-CS" altLang="sr-Latn-RS" i="1"/>
              <a:t>b</a:t>
            </a:r>
            <a:r>
              <a:rPr lang="sr-Cyrl-CS" altLang="sr-Latn-RS"/>
              <a:t> = </a:t>
            </a:r>
            <a:r>
              <a:rPr lang="sr-Latn-CS" altLang="sr-Latn-RS"/>
              <a:t>log</a:t>
            </a:r>
            <a:r>
              <a:rPr lang="sr-Latn-CS" altLang="sr-Latn-RS" baseline="-25000"/>
              <a:t>2</a:t>
            </a:r>
            <a:r>
              <a:rPr lang="sr-Latn-CS" altLang="sr-Latn-RS" i="1"/>
              <a:t>B</a:t>
            </a:r>
            <a:r>
              <a:rPr lang="sr-Cyrl-CS" altLang="sr-Latn-RS"/>
              <a:t> битова адресе чине </a:t>
            </a:r>
            <a:r>
              <a:rPr lang="sr-Cyrl-CS" altLang="sr-Latn-RS" i="1"/>
              <a:t>положај у блоку</a:t>
            </a:r>
            <a:endParaRPr lang="sr-Cyrl-CS" altLang="sr-Latn-RS"/>
          </a:p>
          <a:p>
            <a:pPr lvl="1"/>
            <a:r>
              <a:rPr lang="sr-Cyrl-CS" altLang="sr-Latn-RS"/>
              <a:t>Преостали виши битови чине </a:t>
            </a:r>
            <a:r>
              <a:rPr lang="sr-Cyrl-CS" altLang="sr-Latn-RS" i="1"/>
              <a:t>број блока</a:t>
            </a:r>
            <a:endParaRPr lang="sr-Cyrl-CS" altLang="sr-Latn-RS"/>
          </a:p>
          <a:p>
            <a:pPr lvl="3"/>
            <a:endParaRPr lang="sr-Cyrl-CS" altLang="sr-Latn-RS"/>
          </a:p>
          <a:p>
            <a:r>
              <a:rPr lang="sr-Cyrl-CS" altLang="sr-Latn-RS"/>
              <a:t>И садржај кеша се дели по блоковима величине </a:t>
            </a:r>
            <a:r>
              <a:rPr lang="sr-Latn-CS" altLang="sr-Latn-RS" i="1"/>
              <a:t>B</a:t>
            </a:r>
            <a:r>
              <a:rPr lang="sr-Cyrl-CS" altLang="sr-Latn-RS" i="1"/>
              <a:t> </a:t>
            </a:r>
            <a:r>
              <a:rPr lang="sr-Cyrl-CS" altLang="sr-Latn-RS"/>
              <a:t>бајтова</a:t>
            </a:r>
          </a:p>
          <a:p>
            <a:r>
              <a:rPr lang="sr-Cyrl-CS" altLang="sr-Latn-RS"/>
              <a:t>Блокови у кешу се називају </a:t>
            </a:r>
            <a:r>
              <a:rPr lang="sr-Cyrl-CS" altLang="sr-Latn-RS" i="1"/>
              <a:t>линије кеша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30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0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Пример </a:t>
            </a:r>
            <a:r>
              <a:rPr lang="sr-Cyrl-CS" altLang="sr-Latn-RS" dirty="0" smtClean="0"/>
              <a:t>поравнвања </a:t>
            </a:r>
            <a:r>
              <a:rPr lang="sr-Cyrl-CS" altLang="sr-Latn-RS" dirty="0"/>
              <a:t>блокова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величине </a:t>
            </a:r>
            <a:r>
              <a:rPr lang="sr-Cyrl-CS" altLang="sr-Latn-RS" dirty="0"/>
              <a:t>4 бајта</a:t>
            </a:r>
            <a:endParaRPr lang="en-US" altLang="sr-Latn-RS" dirty="0"/>
          </a:p>
        </p:txBody>
      </p:sp>
      <p:pic>
        <p:nvPicPr>
          <p:cNvPr id="1100806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2450"/>
            <a:ext cx="7010400" cy="4167188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08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5395913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31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Пуњење кеша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Линија кеша у коју ће се уписати прочитан блок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одређује </a:t>
            </a:r>
            <a:r>
              <a:rPr lang="sr-Cyrl-CS" altLang="sr-Latn-RS" dirty="0"/>
              <a:t>се функцијом пресликавања</a:t>
            </a:r>
          </a:p>
          <a:p>
            <a:r>
              <a:rPr lang="sr-Cyrl-CS" altLang="sr-Latn-RS" dirty="0"/>
              <a:t>Ако та линија кеша није слободна,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потребно </a:t>
            </a:r>
            <a:r>
              <a:rPr lang="sr-Cyrl-CS" altLang="sr-Latn-RS" dirty="0"/>
              <a:t>је одабрати линију кеша која је кандидат за замену</a:t>
            </a:r>
          </a:p>
          <a:p>
            <a:pPr lvl="1"/>
            <a:r>
              <a:rPr lang="sr-Cyrl-CS" altLang="sr-Latn-RS" dirty="0"/>
              <a:t>Ако функција пресликавања израчунава фиксну линију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онда </a:t>
            </a:r>
            <a:r>
              <a:rPr lang="sr-Cyrl-CS" altLang="sr-Latn-RS" dirty="0"/>
              <a:t>не постоји избор</a:t>
            </a:r>
          </a:p>
          <a:p>
            <a:pPr lvl="1"/>
            <a:r>
              <a:rPr lang="sr-Cyrl-CS" altLang="sr-Latn-RS" dirty="0"/>
              <a:t>Ако функција пресликавања израчунава скуп линија кеша,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онда </a:t>
            </a:r>
            <a:r>
              <a:rPr lang="sr-Cyrl-CS" altLang="sr-Latn-RS" dirty="0"/>
              <a:t>се примењује нека политика замењивања за избор линије кеша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32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091" y="221384"/>
            <a:ext cx="10515600" cy="1325563"/>
          </a:xfrm>
        </p:spPr>
        <p:txBody>
          <a:bodyPr>
            <a:normAutofit/>
          </a:bodyPr>
          <a:lstStyle/>
          <a:p>
            <a:r>
              <a:rPr lang="sr-Cyrl-CS" altLang="sr-Latn-RS" dirty="0"/>
              <a:t>Алгоритам читања</a:t>
            </a:r>
          </a:p>
        </p:txBody>
      </p:sp>
      <p:pic>
        <p:nvPicPr>
          <p:cNvPr id="1098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1384"/>
            <a:ext cx="7239000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33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Врсте функција пресликавања</a:t>
            </a:r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sr-Cyrl-CS" altLang="sr-Latn-RS" sz="2200"/>
              <a:t>Непосредно пресликавање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100"/>
              <a:t>одређује тачно једну линију кеша за сваки меморијски блок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100"/>
              <a:t>једноставна имплементација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100"/>
              <a:t>ниска флексибилност може да ослаби перформансе</a:t>
            </a:r>
          </a:p>
          <a:p>
            <a:pPr lvl="3">
              <a:lnSpc>
                <a:spcPct val="80000"/>
              </a:lnSpc>
            </a:pPr>
            <a:endParaRPr lang="sr-Cyrl-CS" altLang="sr-Latn-RS" sz="1600"/>
          </a:p>
          <a:p>
            <a:pPr>
              <a:lnSpc>
                <a:spcPct val="80000"/>
              </a:lnSpc>
            </a:pPr>
            <a:r>
              <a:rPr lang="sr-Cyrl-CS" altLang="sr-Latn-RS" sz="2200"/>
              <a:t>Асоцијативно пресликавање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100"/>
              <a:t>нема ограничења - свака линија кеша може бити коришћена за било који меморијски блок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100"/>
              <a:t>максимална флексибилност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100"/>
              <a:t>веома сложена имплементација</a:t>
            </a:r>
          </a:p>
          <a:p>
            <a:pPr lvl="4">
              <a:lnSpc>
                <a:spcPct val="80000"/>
              </a:lnSpc>
            </a:pPr>
            <a:endParaRPr lang="sr-Cyrl-CS" altLang="sr-Latn-RS" sz="1600"/>
          </a:p>
          <a:p>
            <a:pPr>
              <a:lnSpc>
                <a:spcPct val="80000"/>
              </a:lnSpc>
            </a:pPr>
            <a:r>
              <a:rPr lang="sr-Cyrl-CS" altLang="sr-Latn-RS" sz="2200"/>
              <a:t>Скуп-асоцијативно пресликавање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100"/>
              <a:t>одређује се скуп линија кеша за сваки меморијски блок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100"/>
              <a:t>компромис између претходне две врсте пресликавања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100"/>
              <a:t>најчешће се примењује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34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Непосредно пресликавање</a:t>
            </a:r>
          </a:p>
        </p:txBody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sz="2400"/>
              <a:t>Пресликавањем се одређује тачно једна линију кеша за сваки меморијски блок</a:t>
            </a:r>
          </a:p>
          <a:p>
            <a:pPr lvl="1"/>
            <a:r>
              <a:rPr lang="sr-Cyrl-CS" altLang="sr-Latn-RS" sz="2100"/>
              <a:t>Обично се користи функција </a:t>
            </a:r>
            <a:r>
              <a:rPr lang="sr-Latn-CS" altLang="sr-Latn-RS" sz="2100" i="1"/>
              <a:t>c</a:t>
            </a:r>
            <a:r>
              <a:rPr lang="en-US" altLang="sr-Latn-RS" sz="2100"/>
              <a:t> = </a:t>
            </a:r>
            <a:r>
              <a:rPr lang="en-US" altLang="sr-Latn-RS" sz="2100" i="1"/>
              <a:t>i</a:t>
            </a:r>
            <a:r>
              <a:rPr lang="en-US" altLang="sr-Latn-RS" sz="2100"/>
              <a:t> mod </a:t>
            </a:r>
            <a:r>
              <a:rPr lang="en-US" altLang="sr-Latn-RS" sz="2100" i="1"/>
              <a:t>C</a:t>
            </a:r>
          </a:p>
          <a:p>
            <a:pPr lvl="2"/>
            <a:r>
              <a:rPr lang="en-US" altLang="sr-Latn-RS" sz="1800" i="1"/>
              <a:t>c</a:t>
            </a:r>
            <a:r>
              <a:rPr lang="sr-Cyrl-CS" altLang="sr-Latn-RS" sz="1800"/>
              <a:t> – линија кеша</a:t>
            </a:r>
            <a:endParaRPr lang="en-US" altLang="sr-Latn-RS" sz="1800"/>
          </a:p>
          <a:p>
            <a:pPr lvl="2"/>
            <a:r>
              <a:rPr lang="en-US" altLang="sr-Latn-RS" sz="1800" i="1"/>
              <a:t>i</a:t>
            </a:r>
            <a:r>
              <a:rPr lang="sr-Cyrl-CS" altLang="sr-Latn-RS" sz="1800"/>
              <a:t> – меморијски блок</a:t>
            </a:r>
            <a:endParaRPr lang="en-US" altLang="sr-Latn-RS" sz="1800"/>
          </a:p>
          <a:p>
            <a:pPr lvl="2"/>
            <a:r>
              <a:rPr lang="en-US" altLang="sr-Latn-RS" sz="1800" i="1"/>
              <a:t>C</a:t>
            </a:r>
            <a:r>
              <a:rPr lang="sr-Cyrl-CS" altLang="sr-Latn-RS" sz="1800"/>
              <a:t> – број линија кеша (величина кеша у линијама)</a:t>
            </a:r>
          </a:p>
          <a:p>
            <a:pPr lvl="2"/>
            <a:endParaRPr lang="sr-Cyrl-CS" altLang="sr-Latn-RS"/>
          </a:p>
          <a:p>
            <a:pPr lvl="1"/>
            <a:endParaRPr lang="sr-Cyrl-CS" altLang="sr-Latn-RS" sz="2100"/>
          </a:p>
          <a:p>
            <a:pPr lvl="2"/>
            <a:endParaRPr lang="sr-Cyrl-CS" altLang="sr-Latn-RS" sz="1800" i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35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непосредног пресликавања</a:t>
            </a:r>
          </a:p>
        </p:txBody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54201"/>
            <a:ext cx="4159180" cy="9144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sr-Cyrl-CS" altLang="sr-Latn-RS" sz="1700" dirty="0"/>
              <a:t>Меморија 64</a:t>
            </a:r>
            <a:r>
              <a:rPr lang="sr-Latn-CS" altLang="sr-Latn-RS" sz="1700" i="1" dirty="0"/>
              <a:t>B</a:t>
            </a:r>
            <a:endParaRPr lang="sr-Cyrl-CS" altLang="sr-Latn-RS" sz="1700" dirty="0"/>
          </a:p>
          <a:p>
            <a:pPr>
              <a:lnSpc>
                <a:spcPct val="80000"/>
              </a:lnSpc>
            </a:pPr>
            <a:r>
              <a:rPr lang="sr-Cyrl-CS" altLang="sr-Latn-RS" sz="1700" dirty="0"/>
              <a:t>Кеш 16</a:t>
            </a:r>
            <a:r>
              <a:rPr lang="sr-Latn-CS" altLang="sr-Latn-RS" sz="1700" i="1" dirty="0"/>
              <a:t>B</a:t>
            </a:r>
            <a:r>
              <a:rPr lang="sr-Cyrl-CS" altLang="sr-Latn-RS" sz="1700" dirty="0"/>
              <a:t> </a:t>
            </a:r>
          </a:p>
          <a:p>
            <a:pPr>
              <a:lnSpc>
                <a:spcPct val="80000"/>
              </a:lnSpc>
            </a:pPr>
            <a:r>
              <a:rPr lang="sr-Cyrl-CS" altLang="sr-Latn-RS" sz="1700" dirty="0"/>
              <a:t>Блок 4</a:t>
            </a:r>
            <a:r>
              <a:rPr lang="sr-Latn-CS" altLang="sr-Latn-RS" sz="1700" i="1" dirty="0"/>
              <a:t>B</a:t>
            </a:r>
            <a:endParaRPr lang="sr-Cyrl-CS" altLang="sr-Latn-RS" sz="1700" i="1" dirty="0"/>
          </a:p>
        </p:txBody>
      </p:sp>
      <p:pic>
        <p:nvPicPr>
          <p:cNvPr id="1099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27" y="1544638"/>
            <a:ext cx="6959600" cy="495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36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Делови адресе</a:t>
            </a:r>
          </a:p>
        </p:txBody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8229600" cy="2235200"/>
          </a:xfrm>
        </p:spPr>
        <p:txBody>
          <a:bodyPr/>
          <a:lstStyle/>
          <a:p>
            <a:r>
              <a:rPr lang="sr-Cyrl-CS" altLang="sr-Latn-RS" sz="2400"/>
              <a:t>Делови меморијске адресе су:</a:t>
            </a:r>
          </a:p>
          <a:p>
            <a:pPr lvl="1"/>
            <a:r>
              <a:rPr lang="sr-Cyrl-CS" altLang="sr-Latn-RS"/>
              <a:t>најнижих </a:t>
            </a:r>
            <a:r>
              <a:rPr lang="sr-Latn-CS" altLang="sr-Latn-RS" i="1"/>
              <a:t>b</a:t>
            </a:r>
            <a:r>
              <a:rPr lang="sr-Cyrl-CS" altLang="sr-Latn-RS"/>
              <a:t> = </a:t>
            </a:r>
            <a:r>
              <a:rPr lang="sr-Latn-CS" altLang="sr-Latn-RS"/>
              <a:t>log</a:t>
            </a:r>
            <a:r>
              <a:rPr lang="sr-Latn-CS" altLang="sr-Latn-RS" baseline="-25000"/>
              <a:t>2</a:t>
            </a:r>
            <a:r>
              <a:rPr lang="sr-Latn-CS" altLang="sr-Latn-RS" i="1"/>
              <a:t>B</a:t>
            </a:r>
            <a:r>
              <a:rPr lang="sr-Cyrl-CS" altLang="sr-Latn-RS"/>
              <a:t> битова адресе чине </a:t>
            </a:r>
            <a:r>
              <a:rPr lang="sr-Cyrl-CS" altLang="sr-Latn-RS" i="1"/>
              <a:t>положај у блоку</a:t>
            </a:r>
          </a:p>
          <a:p>
            <a:pPr lvl="1"/>
            <a:r>
              <a:rPr lang="sr-Cyrl-CS" altLang="sr-Latn-RS"/>
              <a:t>наредних </a:t>
            </a:r>
            <a:r>
              <a:rPr lang="sr-Latn-CS" altLang="sr-Latn-RS" i="1"/>
              <a:t>c</a:t>
            </a:r>
            <a:r>
              <a:rPr lang="sr-Cyrl-CS" altLang="sr-Latn-RS"/>
              <a:t> = </a:t>
            </a:r>
            <a:r>
              <a:rPr lang="sr-Latn-CS" altLang="sr-Latn-RS"/>
              <a:t>log</a:t>
            </a:r>
            <a:r>
              <a:rPr lang="sr-Latn-CS" altLang="sr-Latn-RS" baseline="-25000"/>
              <a:t>2</a:t>
            </a:r>
            <a:r>
              <a:rPr lang="sr-Latn-CS" altLang="sr-Latn-RS" i="1"/>
              <a:t>C</a:t>
            </a:r>
            <a:r>
              <a:rPr lang="sr-Cyrl-CS" altLang="sr-Latn-RS"/>
              <a:t> битова чине </a:t>
            </a:r>
            <a:r>
              <a:rPr lang="sr-Cyrl-CS" altLang="sr-Latn-RS" i="1"/>
              <a:t>линију кеша</a:t>
            </a:r>
          </a:p>
          <a:p>
            <a:pPr lvl="1"/>
            <a:r>
              <a:rPr lang="sr-Cyrl-CS" altLang="sr-Latn-RS"/>
              <a:t>највиших </a:t>
            </a:r>
            <a:r>
              <a:rPr lang="sr-Latn-CS" altLang="sr-Latn-RS" i="1"/>
              <a:t>t</a:t>
            </a:r>
            <a:r>
              <a:rPr lang="sr-Cyrl-CS" altLang="sr-Latn-RS"/>
              <a:t> битова чине </a:t>
            </a:r>
            <a:r>
              <a:rPr lang="sr-Cyrl-CS" altLang="sr-Latn-RS" i="1"/>
              <a:t>ознаку кеша</a:t>
            </a:r>
            <a:endParaRPr lang="sr-Cyrl-CS" altLang="sr-Latn-RS"/>
          </a:p>
        </p:txBody>
      </p:sp>
      <p:pic>
        <p:nvPicPr>
          <p:cNvPr id="11089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38601"/>
            <a:ext cx="6553200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37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Садржај кеша</a:t>
            </a:r>
          </a:p>
        </p:txBody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За сваку линију кеша морају постојати следећи подаци:</a:t>
            </a:r>
          </a:p>
          <a:p>
            <a:pPr lvl="1"/>
            <a:r>
              <a:rPr lang="sr-Cyrl-CS" altLang="sr-Latn-RS"/>
              <a:t>садржај кеша</a:t>
            </a:r>
          </a:p>
          <a:p>
            <a:pPr lvl="2"/>
            <a:r>
              <a:rPr lang="en-US" altLang="sr-Latn-RS" i="1"/>
              <a:t>B</a:t>
            </a:r>
            <a:r>
              <a:rPr lang="sr-Cyrl-CS" altLang="sr-Latn-RS"/>
              <a:t> бајтова који представљају садржај линије кеша</a:t>
            </a:r>
          </a:p>
          <a:p>
            <a:pPr lvl="2"/>
            <a:r>
              <a:rPr lang="sr-Cyrl-CS" altLang="sr-Latn-RS"/>
              <a:t>копија пресликаног меморијског блока</a:t>
            </a:r>
            <a:endParaRPr lang="sr-Cyrl-CS" altLang="sr-Latn-RS" i="1"/>
          </a:p>
          <a:p>
            <a:pPr lvl="1"/>
            <a:r>
              <a:rPr lang="sr-Cyrl-CS" altLang="sr-Latn-RS"/>
              <a:t>бит исправности</a:t>
            </a:r>
          </a:p>
          <a:p>
            <a:pPr lvl="2"/>
            <a:r>
              <a:rPr lang="sr-Cyrl-CS" altLang="sr-Latn-RS"/>
              <a:t>означава да ли је садржај линије исправан</a:t>
            </a:r>
          </a:p>
          <a:p>
            <a:pPr lvl="2"/>
            <a:r>
              <a:rPr lang="sr-Cyrl-CS" altLang="sr-Latn-RS"/>
              <a:t>1 означава исправан а 0 неисправан садржај</a:t>
            </a:r>
          </a:p>
          <a:p>
            <a:pPr lvl="2"/>
            <a:r>
              <a:rPr lang="sr-Cyrl-CS" altLang="sr-Latn-RS"/>
              <a:t>иницијално је 0</a:t>
            </a:r>
          </a:p>
          <a:p>
            <a:pPr lvl="1"/>
            <a:r>
              <a:rPr lang="sr-Cyrl-CS" altLang="sr-Latn-RS"/>
              <a:t>ознака кеша (енгл. </a:t>
            </a:r>
            <a:r>
              <a:rPr lang="sr-Latn-CS" altLang="sr-Latn-RS" i="1"/>
              <a:t>tag</a:t>
            </a:r>
            <a:r>
              <a:rPr lang="sr-Cyrl-CS" altLang="sr-Latn-RS"/>
              <a:t>)</a:t>
            </a:r>
          </a:p>
          <a:p>
            <a:pPr lvl="2"/>
            <a:r>
              <a:rPr lang="sr-Latn-CS" altLang="sr-Latn-RS" i="1"/>
              <a:t>t</a:t>
            </a:r>
            <a:r>
              <a:rPr lang="sr-Cyrl-CS" altLang="sr-Latn-RS"/>
              <a:t> битова који означавају ком меморијском блоку одговара тренутни садржај линије кеша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38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Садржај кеша (2)</a:t>
            </a:r>
          </a:p>
        </p:txBody>
      </p:sp>
      <p:pic>
        <p:nvPicPr>
          <p:cNvPr id="11182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09850"/>
            <a:ext cx="85344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39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Хијерархија меморија</a:t>
            </a:r>
          </a:p>
        </p:txBody>
      </p:sp>
      <p:pic>
        <p:nvPicPr>
          <p:cNvPr id="1073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296988"/>
            <a:ext cx="8386763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Пример непосредног пресликавања</a:t>
            </a:r>
          </a:p>
        </p:txBody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Процесор </a:t>
            </a:r>
            <a:r>
              <a:rPr lang="sr-Latn-CS" altLang="sr-Latn-RS" i="1"/>
              <a:t>Intel Pentium</a:t>
            </a:r>
            <a:r>
              <a:rPr lang="sr-Cyrl-CS" altLang="sr-Latn-RS"/>
              <a:t>:</a:t>
            </a:r>
          </a:p>
          <a:p>
            <a:pPr lvl="1"/>
            <a:r>
              <a:rPr lang="sr-Cyrl-CS" altLang="sr-Latn-RS"/>
              <a:t>адресни простор је 4</a:t>
            </a:r>
            <a:r>
              <a:rPr lang="sr-Latn-CS" altLang="sr-Latn-RS" i="1"/>
              <a:t>G</a:t>
            </a:r>
            <a:r>
              <a:rPr lang="en-US" altLang="sr-Latn-RS" i="1"/>
              <a:t>i</a:t>
            </a:r>
            <a:r>
              <a:rPr lang="sr-Latn-CS" altLang="sr-Latn-RS" i="1"/>
              <a:t>B</a:t>
            </a:r>
            <a:endParaRPr lang="sr-Cyrl-CS" altLang="sr-Latn-RS"/>
          </a:p>
          <a:p>
            <a:pPr lvl="1"/>
            <a:r>
              <a:rPr lang="sr-Cyrl-CS" altLang="sr-Latn-RS"/>
              <a:t>кеш са непосредним пресликавањем 256</a:t>
            </a:r>
            <a:r>
              <a:rPr lang="sr-Latn-CS" altLang="sr-Latn-RS" i="1"/>
              <a:t>K</a:t>
            </a:r>
            <a:r>
              <a:rPr lang="en-US" altLang="sr-Latn-RS" i="1"/>
              <a:t>i</a:t>
            </a:r>
            <a:r>
              <a:rPr lang="sr-Latn-CS" altLang="sr-Latn-RS" i="1"/>
              <a:t>B</a:t>
            </a:r>
            <a:endParaRPr lang="sr-Cyrl-CS" altLang="sr-Latn-RS"/>
          </a:p>
          <a:p>
            <a:pPr lvl="1"/>
            <a:r>
              <a:rPr lang="sr-Cyrl-CS" altLang="sr-Latn-RS"/>
              <a:t>величина линије кеша је 32</a:t>
            </a:r>
            <a:r>
              <a:rPr lang="sr-Latn-CS" altLang="sr-Latn-RS" i="1"/>
              <a:t>B</a:t>
            </a:r>
            <a:endParaRPr lang="en-US" altLang="sr-Latn-RS"/>
          </a:p>
          <a:p>
            <a:pPr lvl="4"/>
            <a:endParaRPr lang="en-US" altLang="sr-Latn-RS"/>
          </a:p>
          <a:p>
            <a:pPr lvl="1"/>
            <a:r>
              <a:rPr lang="sr-Cyrl-CS" altLang="sr-Latn-RS"/>
              <a:t>положај у блоку је дужине </a:t>
            </a:r>
            <a:r>
              <a:rPr lang="sr-Latn-CS" altLang="sr-Latn-RS" i="1"/>
              <a:t>b</a:t>
            </a:r>
            <a:r>
              <a:rPr lang="sr-Cyrl-CS" altLang="sr-Latn-RS"/>
              <a:t> = 5 битова</a:t>
            </a:r>
          </a:p>
          <a:p>
            <a:pPr lvl="1"/>
            <a:r>
              <a:rPr lang="sr-Cyrl-CS" altLang="sr-Latn-RS"/>
              <a:t>број линија кеша је 256</a:t>
            </a:r>
            <a:r>
              <a:rPr lang="sr-Latn-CS" altLang="sr-Latn-RS" i="1"/>
              <a:t>K</a:t>
            </a:r>
            <a:r>
              <a:rPr lang="en-US" altLang="sr-Latn-RS" i="1"/>
              <a:t>i</a:t>
            </a:r>
            <a:r>
              <a:rPr lang="sr-Latn-CS" altLang="sr-Latn-RS" i="1"/>
              <a:t>B</a:t>
            </a:r>
            <a:r>
              <a:rPr lang="sr-Latn-CS" altLang="sr-Latn-RS"/>
              <a:t> / </a:t>
            </a:r>
            <a:r>
              <a:rPr lang="sr-Cyrl-CS" altLang="sr-Latn-RS"/>
              <a:t>32</a:t>
            </a:r>
            <a:r>
              <a:rPr lang="sr-Latn-CS" altLang="sr-Latn-RS" i="1"/>
              <a:t>B</a:t>
            </a:r>
            <a:r>
              <a:rPr lang="sr-Cyrl-CS" altLang="sr-Latn-RS"/>
              <a:t> </a:t>
            </a:r>
            <a:r>
              <a:rPr lang="sr-Latn-CS" altLang="sr-Latn-RS"/>
              <a:t>= 8192 = 8</a:t>
            </a:r>
            <a:r>
              <a:rPr lang="sr-Latn-CS" altLang="sr-Latn-RS" i="1"/>
              <a:t>K</a:t>
            </a:r>
            <a:r>
              <a:rPr lang="en-US" altLang="sr-Latn-RS" i="1"/>
              <a:t>i</a:t>
            </a:r>
            <a:r>
              <a:rPr lang="sr-Latn-CS" altLang="sr-Latn-RS"/>
              <a:t> </a:t>
            </a:r>
          </a:p>
          <a:p>
            <a:pPr lvl="1"/>
            <a:r>
              <a:rPr lang="sr-Cyrl-CS" altLang="sr-Latn-RS"/>
              <a:t>адреса линије кеша је дужине </a:t>
            </a:r>
            <a:r>
              <a:rPr lang="sr-Latn-CS" altLang="sr-Latn-RS" i="1"/>
              <a:t>c</a:t>
            </a:r>
            <a:r>
              <a:rPr lang="sr-Cyrl-CS" altLang="sr-Latn-RS"/>
              <a:t> = </a:t>
            </a:r>
            <a:r>
              <a:rPr lang="sr-Latn-CS" altLang="sr-Latn-RS"/>
              <a:t>log</a:t>
            </a:r>
            <a:r>
              <a:rPr lang="sr-Latn-CS" altLang="sr-Latn-RS" baseline="-25000"/>
              <a:t>2</a:t>
            </a:r>
            <a:r>
              <a:rPr lang="sr-Latn-CS" altLang="sr-Latn-RS" i="1"/>
              <a:t>8192</a:t>
            </a:r>
            <a:r>
              <a:rPr lang="sr-Cyrl-CS" altLang="sr-Latn-RS"/>
              <a:t> </a:t>
            </a:r>
            <a:r>
              <a:rPr lang="sr-Latn-CS" altLang="sr-Latn-RS"/>
              <a:t>= 13 </a:t>
            </a:r>
            <a:r>
              <a:rPr lang="sr-Cyrl-CS" altLang="sr-Latn-RS"/>
              <a:t>битова</a:t>
            </a:r>
          </a:p>
          <a:p>
            <a:pPr lvl="1"/>
            <a:r>
              <a:rPr lang="sr-Cyrl-CS" altLang="sr-Latn-RS"/>
              <a:t>ознака кеша је преосталих 32-5-13 = 14 битова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40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Поступак пресликавања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Да би се пронашла одговарајућа линија кеша, примењује се функција пресликавања по модулу</a:t>
            </a:r>
          </a:p>
          <a:p>
            <a:r>
              <a:rPr lang="sr-Cyrl-CS" altLang="sr-Latn-RS"/>
              <a:t>Ако је линија кеша исправна и ознака кеша одговара меморијском блоку, то значи да садржај линије кеша већ одговара датом меморијском блоку</a:t>
            </a:r>
          </a:p>
          <a:p>
            <a:r>
              <a:rPr lang="sr-Cyrl-CS" altLang="sr-Latn-RS"/>
              <a:t>Ако блок није у кешу, онда се чита из меморије и уписује у одговарајућу линију кеша</a:t>
            </a:r>
          </a:p>
          <a:p>
            <a:pPr lvl="1"/>
            <a:r>
              <a:rPr lang="sr-Cyrl-CS" altLang="sr-Latn-RS"/>
              <a:t>ако је линија кеша била попуњена, њен садржај се претходно обрађује у складу са политиком писања</a:t>
            </a:r>
            <a:endParaRPr lang="en-U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41</a:t>
            </a:fld>
            <a:endParaRPr lang="sr-Latn-R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Пример непосредног пресликавања</a:t>
            </a:r>
          </a:p>
        </p:txBody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r-Cyrl-CS" altLang="sr-Latn-RS" sz="2200"/>
              <a:t>Нека је величина кеша 4 линије х 4 бајта</a:t>
            </a:r>
          </a:p>
          <a:p>
            <a:r>
              <a:rPr lang="sr-Cyrl-CS" altLang="sr-Latn-RS" sz="2200"/>
              <a:t>Нека се приступа редом меморијским адресама:</a:t>
            </a:r>
          </a:p>
          <a:p>
            <a:pPr lvl="1"/>
            <a:r>
              <a:rPr lang="sr-Cyrl-CS" altLang="sr-Latn-RS" sz="2100"/>
              <a:t>0, 16, 0, 32, 0, 32, 0, 16, 0, 16, 0, 16</a:t>
            </a:r>
          </a:p>
          <a:p>
            <a:r>
              <a:rPr lang="sr-Cyrl-CS" altLang="sr-Latn-RS" sz="2200"/>
              <a:t>Колики је степен погодака?</a:t>
            </a:r>
          </a:p>
          <a:p>
            <a:pPr lvl="3"/>
            <a:endParaRPr lang="sr-Cyrl-CS" altLang="sr-Latn-RS" sz="1600"/>
          </a:p>
          <a:p>
            <a:r>
              <a:rPr lang="sr-Cyrl-CS" altLang="sr-Latn-RS" sz="2200"/>
              <a:t>Адресе 0, 16 и 32 одговарају блоковима 0, 4 и 8</a:t>
            </a:r>
          </a:p>
          <a:p>
            <a:r>
              <a:rPr lang="sr-Cyrl-CS" altLang="sr-Latn-RS" sz="2200"/>
              <a:t>Свим овим блоковима одговара линија кеша 0</a:t>
            </a:r>
          </a:p>
          <a:p>
            <a:r>
              <a:rPr lang="sr-Cyrl-CS" altLang="sr-Latn-RS" sz="2200"/>
              <a:t>Степен погодака је 0</a:t>
            </a:r>
          </a:p>
          <a:p>
            <a:pPr lvl="3"/>
            <a:endParaRPr lang="sr-Cyrl-CS" altLang="sr-Latn-RS" sz="1600"/>
          </a:p>
          <a:p>
            <a:r>
              <a:rPr lang="sr-Cyrl-CS" altLang="sr-Latn-RS" sz="2200"/>
              <a:t>Ово је пример најгорег могућег сценарија</a:t>
            </a:r>
          </a:p>
          <a:p>
            <a:r>
              <a:rPr lang="sr-Cyrl-CS" altLang="sr-Latn-RS" sz="2200"/>
              <a:t>Случај да се садржај линије кеша замењује пре него што се иједном поново реферише назива се </a:t>
            </a:r>
            <a:r>
              <a:rPr lang="sr-Cyrl-CS" altLang="sr-Latn-RS" sz="2200" i="1"/>
              <a:t>растресање кеша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42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Пример непосредног </a:t>
            </a:r>
            <a:r>
              <a:rPr lang="sr-Cyrl-CS" altLang="sr-Latn-RS" dirty="0" smtClean="0"/>
              <a:t>пресликавања (2)</a:t>
            </a:r>
            <a:endParaRPr lang="sr-Cyrl-CS" altLang="sr-Latn-RS" dirty="0"/>
          </a:p>
        </p:txBody>
      </p:sp>
      <p:pic>
        <p:nvPicPr>
          <p:cNvPr id="11223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676400"/>
            <a:ext cx="556101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43</a:t>
            </a:fld>
            <a:endParaRPr lang="sr-Latn-R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Пример непосредног пресликавања </a:t>
            </a:r>
            <a:r>
              <a:rPr lang="sr-Cyrl-CS" altLang="sr-Latn-RS" dirty="0" smtClean="0"/>
              <a:t>(</a:t>
            </a:r>
            <a:r>
              <a:rPr lang="sr-Cyrl-CS" altLang="sr-Latn-RS" dirty="0"/>
              <a:t>3</a:t>
            </a:r>
            <a:r>
              <a:rPr lang="sr-Cyrl-CS" altLang="sr-Latn-RS" dirty="0" smtClean="0"/>
              <a:t>)</a:t>
            </a:r>
            <a:endParaRPr lang="sr-Cyrl-CS" altLang="sr-Latn-RS" dirty="0"/>
          </a:p>
        </p:txBody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Нека је величина кеша 4 линије х 4 бајта</a:t>
            </a:r>
          </a:p>
          <a:p>
            <a:r>
              <a:rPr lang="sr-Cyrl-CS" altLang="sr-Latn-RS"/>
              <a:t>Нека се приступа редом меморијским блоковима:</a:t>
            </a:r>
          </a:p>
          <a:p>
            <a:pPr lvl="1"/>
            <a:r>
              <a:rPr lang="sr-Cyrl-CS" altLang="sr-Latn-RS"/>
              <a:t>0, 7, 9, 10, 0, 7, 9, 10, 0, 7, 9, 10</a:t>
            </a:r>
          </a:p>
          <a:p>
            <a:r>
              <a:rPr lang="sr-Cyrl-CS" altLang="sr-Latn-RS"/>
              <a:t>Колики је степен погодака?</a:t>
            </a:r>
          </a:p>
          <a:p>
            <a:pPr lvl="3"/>
            <a:endParaRPr lang="sr-Cyrl-CS" altLang="sr-Latn-RS"/>
          </a:p>
          <a:p>
            <a:r>
              <a:rPr lang="sr-Cyrl-CS" altLang="sr-Latn-RS"/>
              <a:t>Ово је пример најбољег могућег сценарија</a:t>
            </a:r>
          </a:p>
          <a:p>
            <a:r>
              <a:rPr lang="sr-Cyrl-CS" altLang="sr-Latn-RS"/>
              <a:t>Свака линија кеша се пуни само по једанпут</a:t>
            </a:r>
            <a:endParaRPr lang="sr-Cyrl-CS" altLang="sr-Latn-RS" i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44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Пример непосредног пресликавања </a:t>
            </a:r>
            <a:r>
              <a:rPr lang="sr-Cyrl-CS" altLang="sr-Latn-RS" dirty="0" smtClean="0"/>
              <a:t>(</a:t>
            </a:r>
            <a:r>
              <a:rPr lang="sr-Cyrl-RS" altLang="sr-Latn-RS" dirty="0"/>
              <a:t>4</a:t>
            </a:r>
            <a:r>
              <a:rPr lang="sr-Cyrl-CS" altLang="sr-Latn-RS" dirty="0" smtClean="0"/>
              <a:t>)</a:t>
            </a:r>
            <a:endParaRPr lang="sr-Cyrl-CS" altLang="sr-Latn-RS" dirty="0"/>
          </a:p>
        </p:txBody>
      </p:sp>
      <p:pic>
        <p:nvPicPr>
          <p:cNvPr id="11243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1"/>
            <a:ext cx="6110288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45</a:t>
            </a:fld>
            <a:endParaRPr lang="sr-Latn-R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Асоцијативно пресликавање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sz="2400"/>
              <a:t>Свака линија кеша може бити коришћена за било који меморијски блок</a:t>
            </a:r>
          </a:p>
          <a:p>
            <a:r>
              <a:rPr lang="sr-Cyrl-CS" altLang="sr-Latn-RS" sz="2400"/>
              <a:t>Максимална флексибилност</a:t>
            </a:r>
          </a:p>
          <a:p>
            <a:r>
              <a:rPr lang="sr-Cyrl-CS" altLang="sr-Latn-RS" sz="2400"/>
              <a:t>Веома сложена имплементација</a:t>
            </a:r>
          </a:p>
          <a:p>
            <a:pPr lvl="1"/>
            <a:r>
              <a:rPr lang="sr-Cyrl-CS" altLang="sr-Latn-RS" sz="2100"/>
              <a:t>Потенцијални проблеми са перформансама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46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Пример асоцијативног пресликавања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sr-Cyrl-CS" altLang="sr-Latn-RS"/>
              <a:t>Нека је величина кеша 4 линије х 4 бајта</a:t>
            </a:r>
          </a:p>
          <a:p>
            <a:pPr>
              <a:lnSpc>
                <a:spcPct val="90000"/>
              </a:lnSpc>
            </a:pPr>
            <a:r>
              <a:rPr lang="sr-Cyrl-CS" altLang="sr-Latn-RS"/>
              <a:t>Нека се приступа редом меморијским адресама: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0, 16, 0, 32, 0, 32, 0, 16, 0, 16, 0, 16</a:t>
            </a:r>
          </a:p>
          <a:p>
            <a:pPr>
              <a:lnSpc>
                <a:spcPct val="90000"/>
              </a:lnSpc>
            </a:pPr>
            <a:r>
              <a:rPr lang="sr-Cyrl-CS" altLang="sr-Latn-RS"/>
              <a:t>Колики је степен погодака?</a:t>
            </a:r>
          </a:p>
          <a:p>
            <a:pPr lvl="3">
              <a:lnSpc>
                <a:spcPct val="90000"/>
              </a:lnSpc>
            </a:pPr>
            <a:endParaRPr lang="sr-Cyrl-CS" altLang="sr-Latn-RS"/>
          </a:p>
          <a:p>
            <a:pPr>
              <a:lnSpc>
                <a:spcPct val="90000"/>
              </a:lnSpc>
            </a:pPr>
            <a:r>
              <a:rPr lang="sr-Cyrl-CS" altLang="sr-Latn-RS"/>
              <a:t>Сваки блок може да користи било коју линију кеша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Блок 0 се записује у првој слободној линији (нпр. 0)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Блок 4 у наредној слободној линији (нпр. 1)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Блок 8 у наредној слободној линији (нпр. 2)</a:t>
            </a:r>
          </a:p>
          <a:p>
            <a:pPr>
              <a:lnSpc>
                <a:spcPct val="90000"/>
              </a:lnSpc>
            </a:pPr>
            <a:r>
              <a:rPr lang="sr-Cyrl-CS" altLang="sr-Latn-RS"/>
              <a:t>Степен погодака је 9/12 = 0.75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То је највиши степен који се може постићи на датом примеру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47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Пример асоцијативног </a:t>
            </a:r>
            <a:r>
              <a:rPr lang="sr-Cyrl-CS" altLang="sr-Latn-RS" dirty="0" smtClean="0"/>
              <a:t>пресликавања (2)</a:t>
            </a:r>
            <a:endParaRPr lang="sr-Cyrl-CS" altLang="sr-Latn-RS" dirty="0"/>
          </a:p>
        </p:txBody>
      </p:sp>
      <p:pic>
        <p:nvPicPr>
          <p:cNvPr id="11386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5835650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48</a:t>
            </a:fld>
            <a:endParaRPr lang="sr-Latn-R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Делови адресе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8229600" cy="2235200"/>
          </a:xfrm>
        </p:spPr>
        <p:txBody>
          <a:bodyPr/>
          <a:lstStyle/>
          <a:p>
            <a:r>
              <a:rPr lang="sr-Cyrl-CS" altLang="sr-Latn-RS" sz="2400"/>
              <a:t>Делови меморијске адресе су:</a:t>
            </a:r>
          </a:p>
          <a:p>
            <a:pPr lvl="1"/>
            <a:r>
              <a:rPr lang="sr-Cyrl-CS" altLang="sr-Latn-RS"/>
              <a:t>најнижих </a:t>
            </a:r>
            <a:r>
              <a:rPr lang="sr-Latn-CS" altLang="sr-Latn-RS" i="1"/>
              <a:t>b</a:t>
            </a:r>
            <a:r>
              <a:rPr lang="sr-Cyrl-CS" altLang="sr-Latn-RS"/>
              <a:t> = </a:t>
            </a:r>
            <a:r>
              <a:rPr lang="sr-Latn-CS" altLang="sr-Latn-RS"/>
              <a:t>log</a:t>
            </a:r>
            <a:r>
              <a:rPr lang="sr-Latn-CS" altLang="sr-Latn-RS" baseline="-25000"/>
              <a:t>2</a:t>
            </a:r>
            <a:r>
              <a:rPr lang="sr-Latn-CS" altLang="sr-Latn-RS" i="1"/>
              <a:t>B</a:t>
            </a:r>
            <a:r>
              <a:rPr lang="sr-Cyrl-CS" altLang="sr-Latn-RS"/>
              <a:t> битова адресе чине </a:t>
            </a:r>
            <a:r>
              <a:rPr lang="sr-Cyrl-CS" altLang="sr-Latn-RS" i="1"/>
              <a:t>положај у блоку</a:t>
            </a:r>
          </a:p>
          <a:p>
            <a:pPr lvl="1"/>
            <a:r>
              <a:rPr lang="sr-Cyrl-CS" altLang="sr-Latn-RS"/>
              <a:t>свих преосталих </a:t>
            </a:r>
            <a:r>
              <a:rPr lang="sr-Latn-CS" altLang="sr-Latn-RS" i="1"/>
              <a:t>t</a:t>
            </a:r>
            <a:r>
              <a:rPr lang="sr-Cyrl-CS" altLang="sr-Latn-RS"/>
              <a:t> битова чине </a:t>
            </a:r>
            <a:r>
              <a:rPr lang="sr-Cyrl-CS" altLang="sr-Latn-RS" i="1"/>
              <a:t>ознаку кеша</a:t>
            </a:r>
            <a:endParaRPr lang="sr-Cyrl-CS" altLang="sr-Latn-RS"/>
          </a:p>
        </p:txBody>
      </p:sp>
      <p:pic>
        <p:nvPicPr>
          <p:cNvPr id="11315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38601"/>
            <a:ext cx="6705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49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160" name="Rectangle 272"/>
          <p:cNvSpPr>
            <a:spLocks noGrp="1" noChangeArrowheads="1"/>
          </p:cNvSpPr>
          <p:nvPr>
            <p:ph type="title"/>
          </p:nvPr>
        </p:nvSpPr>
        <p:spPr>
          <a:xfrm>
            <a:off x="462224" y="582805"/>
            <a:ext cx="12192000" cy="274638"/>
          </a:xfrm>
        </p:spPr>
        <p:txBody>
          <a:bodyPr>
            <a:noAutofit/>
          </a:bodyPr>
          <a:lstStyle/>
          <a:p>
            <a:r>
              <a:rPr lang="sr-Cyrl-CS" altLang="sr-Latn-RS" dirty="0"/>
              <a:t>Примери брзина и величина кеш меморија </a:t>
            </a:r>
            <a:endParaRPr lang="en-US" altLang="sr-Latn-RS" dirty="0"/>
          </a:p>
        </p:txBody>
      </p:sp>
      <p:graphicFrame>
        <p:nvGraphicFramePr>
          <p:cNvPr id="1062602" name="Group 7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726314"/>
              </p:ext>
            </p:extLst>
          </p:nvPr>
        </p:nvGraphicFramePr>
        <p:xfrm>
          <a:off x="1752600" y="1366575"/>
          <a:ext cx="7170336" cy="5034226"/>
        </p:xfrm>
        <a:graphic>
          <a:graphicData uri="http://schemas.openxmlformats.org/drawingml/2006/table">
            <a:tbl>
              <a:tblPr/>
              <a:tblGrid>
                <a:gridCol w="1355108"/>
                <a:gridCol w="1143039"/>
                <a:gridCol w="1145706"/>
                <a:gridCol w="1139038"/>
                <a:gridCol w="1169715"/>
                <a:gridCol w="1217730"/>
              </a:tblGrid>
              <a:tr h="48271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CPU</a:t>
                      </a:r>
                      <a:r>
                        <a:rPr kumimoji="0" lang="sr-Cyrl-CS" altLang="sr-Latn-R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sr-Latn-R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Pentium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Pentium Pro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Pentium 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Pentium III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Pentium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57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CPU speed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233MHz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200MHz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450MHz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1.4GHz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3.6GHz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L1 cache speed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4.3ns </a:t>
                      </a:r>
                      <a:endParaRPr kumimoji="0" lang="sr-Cyrl-CS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(233MHz)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5.0ns </a:t>
                      </a:r>
                      <a:endParaRPr kumimoji="0" lang="sr-Cyrl-CS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(200MHz)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2.2ns </a:t>
                      </a:r>
                      <a:endParaRPr kumimoji="0" lang="sr-Cyrl-CS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(450MHz)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0.71ns </a:t>
                      </a:r>
                      <a:endParaRPr kumimoji="0" lang="sr-Cyrl-CS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(1.4GHz)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0.28ns </a:t>
                      </a:r>
                      <a:endParaRPr kumimoji="0" lang="sr-Cyrl-CS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(3.6GHz)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57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L1 cache size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16KiB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32KiB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32KiB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32KiB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20KiB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L2 cache 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onboard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on-chip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on-chip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on-die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on-die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16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CPU/L2 speed ratio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1/1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1/2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1/1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1/1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57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L2 cache speed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15ns </a:t>
                      </a:r>
                      <a:endParaRPr kumimoji="0" lang="sr-Cyrl-CS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(66MHz)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5ns </a:t>
                      </a:r>
                      <a:endParaRPr kumimoji="0" lang="sr-Cyrl-CS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(200MHz)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4.4ns </a:t>
                      </a:r>
                      <a:endParaRPr kumimoji="0" lang="sr-Cyrl-CS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(225MHz)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0.71ns </a:t>
                      </a:r>
                      <a:endParaRPr kumimoji="0" lang="sr-Cyrl-CS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(1.4GHz)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0.28ns </a:t>
                      </a:r>
                      <a:endParaRPr kumimoji="0" lang="sr-Cyrl-CS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(3.6GHz)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L2 cache size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varies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256K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512K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512K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57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CPU bus speed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66MHz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66MHz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100MHz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133MHz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800MHz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Memory bus speed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60ns </a:t>
                      </a:r>
                      <a:endParaRPr kumimoji="0" lang="sr-Cyrl-CS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(16MHz)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60ns </a:t>
                      </a:r>
                      <a:endParaRPr kumimoji="0" lang="sr-Cyrl-CS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(16MHz)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10ns </a:t>
                      </a:r>
                      <a:endParaRPr kumimoji="0" lang="sr-Cyrl-CS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(100MHz)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7.5ns </a:t>
                      </a:r>
                      <a:endParaRPr kumimoji="0" lang="sr-Cyrl-CS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(133MHz)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52475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60463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56686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1997075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4542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114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3686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25875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1.25ns </a:t>
                      </a:r>
                      <a:endParaRPr kumimoji="0" lang="sr-Cyrl-CS" altLang="sr-Latn-R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(800MHz)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Увод у организацију и архитектуру рачунара 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96128-33C0-44AE-921A-BAEA6FC6242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Проблеми са асоцијативним пресликавањем</a:t>
            </a:r>
          </a:p>
        </p:txBody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sz="2200"/>
              <a:t>Дужина ознаке кеша је већа него код непосредног пресликавања</a:t>
            </a:r>
          </a:p>
          <a:p>
            <a:pPr lvl="1"/>
            <a:r>
              <a:rPr lang="sr-Cyrl-CS" altLang="sr-Latn-RS" sz="2100"/>
              <a:t>ово није најважнији проблем али</a:t>
            </a:r>
          </a:p>
          <a:p>
            <a:pPr lvl="1"/>
            <a:r>
              <a:rPr lang="sr-Cyrl-CS" altLang="sr-Latn-RS" sz="2100"/>
              <a:t>има утицаја на количину потребних података за линију кеша</a:t>
            </a:r>
            <a:endParaRPr lang="en-US" altLang="sr-Latn-RS" sz="2100"/>
          </a:p>
          <a:p>
            <a:pPr lvl="4"/>
            <a:endParaRPr lang="sr-Cyrl-CS" altLang="sr-Latn-RS" sz="1600"/>
          </a:p>
          <a:p>
            <a:r>
              <a:rPr lang="sr-Cyrl-CS" altLang="sr-Latn-RS" sz="2200"/>
              <a:t>Провера да ли је меморијски блок већ записан у некој линији кеша је значајно сложенија</a:t>
            </a:r>
          </a:p>
          <a:p>
            <a:pPr lvl="1"/>
            <a:r>
              <a:rPr lang="sr-Cyrl-CS" altLang="sr-Latn-RS" sz="2100"/>
              <a:t>уместо да се проверава само једна линија кеша, потребно је да се ознаке </a:t>
            </a:r>
            <a:r>
              <a:rPr lang="sr-Cyrl-CS" altLang="sr-Latn-RS" sz="2100" i="1"/>
              <a:t>свих</a:t>
            </a:r>
            <a:r>
              <a:rPr lang="sr-Cyrl-CS" altLang="sr-Latn-RS" sz="2100"/>
              <a:t> исправних линија кеша упореде са ознаком датог блока</a:t>
            </a:r>
          </a:p>
          <a:p>
            <a:pPr lvl="1"/>
            <a:r>
              <a:rPr lang="sr-Cyrl-CS" altLang="sr-Latn-RS" sz="2100"/>
              <a:t>то захтева 2</a:t>
            </a:r>
            <a:r>
              <a:rPr lang="sr-Latn-CS" altLang="sr-Latn-RS" sz="2100" i="1" baseline="30000"/>
              <a:t>c</a:t>
            </a:r>
            <a:r>
              <a:rPr lang="sr-Cyrl-CS" altLang="sr-Latn-RS" sz="2100"/>
              <a:t> поређења дужине </a:t>
            </a:r>
            <a:r>
              <a:rPr lang="sr-Latn-CS" altLang="sr-Latn-RS" sz="2100" i="1"/>
              <a:t>t</a:t>
            </a:r>
            <a:r>
              <a:rPr lang="sr-Cyrl-CS" altLang="sr-Latn-RS" sz="2100" i="1"/>
              <a:t>+</a:t>
            </a:r>
            <a:r>
              <a:rPr lang="sr-Latn-CS" altLang="sr-Latn-RS" sz="2100" i="1"/>
              <a:t>c</a:t>
            </a:r>
            <a:r>
              <a:rPr lang="sr-Cyrl-CS" altLang="sr-Latn-RS" sz="2100"/>
              <a:t> битова</a:t>
            </a:r>
            <a:endParaRPr lang="en-US" altLang="sr-Latn-RS" sz="2100"/>
          </a:p>
          <a:p>
            <a:pPr lvl="4"/>
            <a:endParaRPr lang="sr-Cyrl-CS" altLang="sr-Latn-RS" sz="1600"/>
          </a:p>
          <a:p>
            <a:r>
              <a:rPr lang="sr-Cyrl-CS" altLang="sr-Latn-RS" sz="2200"/>
              <a:t>Последица је да је имплементација сложенија и скупља</a:t>
            </a:r>
            <a:r>
              <a:rPr lang="en-US" altLang="sr-Latn-RS" sz="2200"/>
              <a:t> </a:t>
            </a:r>
            <a:r>
              <a:rPr lang="sr-Cyrl-CS" altLang="sr-Latn-RS" sz="2200"/>
              <a:t>него код непосредног пресликавања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50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6170" y="327112"/>
            <a:ext cx="10515600" cy="1325563"/>
          </a:xfrm>
        </p:spPr>
        <p:txBody>
          <a:bodyPr>
            <a:noAutofit/>
          </a:bodyPr>
          <a:lstStyle/>
          <a:p>
            <a:r>
              <a:rPr lang="sr-Cyrl-CS" altLang="sr-Latn-RS" dirty="0"/>
              <a:t>Поређење ознака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код </a:t>
            </a:r>
            <a:r>
              <a:rPr lang="sr-Cyrl-CS" altLang="sr-Latn-RS" dirty="0"/>
              <a:t>асоцијативног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пресликавања</a:t>
            </a:r>
            <a:endParaRPr lang="sr-Cyrl-CS" altLang="sr-Latn-RS" dirty="0"/>
          </a:p>
        </p:txBody>
      </p:sp>
      <p:pic>
        <p:nvPicPr>
          <p:cNvPr id="1126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02" y="694104"/>
            <a:ext cx="7113396" cy="529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51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Читање података из кеша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са </a:t>
            </a:r>
            <a:r>
              <a:rPr lang="sr-Cyrl-CS" altLang="sr-Latn-RS" dirty="0"/>
              <a:t>асоцијативним пресликавањем</a:t>
            </a:r>
          </a:p>
        </p:txBody>
      </p:sp>
      <p:pic>
        <p:nvPicPr>
          <p:cNvPr id="11335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394" y="1690688"/>
            <a:ext cx="8662988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52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Скуп-асоцијативно пресликавање</a:t>
            </a:r>
          </a:p>
        </p:txBody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Компромис између непосредног и асоцијативног пресликавања</a:t>
            </a:r>
          </a:p>
          <a:p>
            <a:r>
              <a:rPr lang="sr-Cyrl-CS" altLang="sr-Latn-RS" sz="2700"/>
              <a:t>Пресликавање се одвија слично непосредном пресликавању, али се за један меморијски блок одређује скуп линија кеша уместо само једне линије кеша</a:t>
            </a:r>
          </a:p>
          <a:p>
            <a:pPr lvl="1"/>
            <a:r>
              <a:rPr lang="sr-Cyrl-CS" altLang="sr-Latn-RS"/>
              <a:t>Величина скупа је обично неки мањи степен броја 2</a:t>
            </a:r>
          </a:p>
          <a:p>
            <a:pPr lvl="2"/>
            <a:r>
              <a:rPr lang="sr-Cyrl-CS" altLang="sr-Latn-RS" sz="2100"/>
              <a:t>2, 4, 8 или 16</a:t>
            </a:r>
          </a:p>
          <a:p>
            <a:pPr lvl="1"/>
            <a:r>
              <a:rPr lang="sr-Cyrl-CS" altLang="sr-Latn-RS"/>
              <a:t>енгл. “</a:t>
            </a:r>
            <a:r>
              <a:rPr lang="sr-Cyrl-CS" altLang="sr-Latn-RS" i="1"/>
              <a:t>4</a:t>
            </a:r>
            <a:r>
              <a:rPr lang="en-US" altLang="sr-Latn-RS" i="1"/>
              <a:t>-way associative mapping</a:t>
            </a:r>
            <a:r>
              <a:rPr lang="sr-Cyrl-CS" altLang="sr-Latn-RS"/>
              <a:t>” (за скупове вел. 4)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53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скуп-асоцијативног пресликавања</a:t>
            </a:r>
          </a:p>
        </p:txBody>
      </p:sp>
      <p:pic>
        <p:nvPicPr>
          <p:cNvPr id="11345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70000"/>
            <a:ext cx="7543800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0570" y="1446125"/>
            <a:ext cx="8534400" cy="144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sr-Cyrl-CS" altLang="sr-Latn-RS" sz="2200" dirty="0"/>
              <a:t>Меморија 64</a:t>
            </a:r>
            <a:r>
              <a:rPr lang="sr-Latn-CS" altLang="sr-Latn-RS" sz="2200" i="1" dirty="0"/>
              <a:t>B</a:t>
            </a:r>
            <a:endParaRPr lang="sr-Cyrl-CS" altLang="sr-Latn-RS" sz="2200" dirty="0"/>
          </a:p>
          <a:p>
            <a:pPr>
              <a:lnSpc>
                <a:spcPct val="80000"/>
              </a:lnSpc>
            </a:pPr>
            <a:r>
              <a:rPr lang="sr-Cyrl-CS" altLang="sr-Latn-RS" sz="2200" dirty="0"/>
              <a:t>Блок 4</a:t>
            </a:r>
            <a:r>
              <a:rPr lang="sr-Latn-CS" altLang="sr-Latn-RS" sz="2200" i="1" dirty="0"/>
              <a:t>B</a:t>
            </a:r>
            <a:endParaRPr lang="sr-Cyrl-CS" altLang="sr-Latn-RS" sz="2200" i="1" dirty="0"/>
          </a:p>
          <a:p>
            <a:pPr>
              <a:lnSpc>
                <a:spcPct val="80000"/>
              </a:lnSpc>
            </a:pPr>
            <a:r>
              <a:rPr lang="sr-Cyrl-CS" altLang="sr-Latn-RS" sz="2200" dirty="0"/>
              <a:t>Кеш 16</a:t>
            </a:r>
            <a:r>
              <a:rPr lang="sr-Latn-CS" altLang="sr-Latn-RS" sz="2200" i="1" dirty="0"/>
              <a:t>B</a:t>
            </a:r>
            <a:r>
              <a:rPr lang="sr-Cyrl-CS" altLang="sr-Latn-RS" sz="2200" dirty="0"/>
              <a:t> 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100" dirty="0"/>
              <a:t>2 скупа х 2 линије х 4</a:t>
            </a:r>
            <a:r>
              <a:rPr lang="sr-Latn-CS" altLang="sr-Latn-RS" sz="2100" i="1" dirty="0"/>
              <a:t>B</a:t>
            </a:r>
            <a:endParaRPr lang="sr-Cyrl-CS" altLang="sr-Latn-RS" sz="2100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54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Пример скуп-асоцијативног пресликавања</a:t>
            </a:r>
          </a:p>
        </p:txBody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sr-Cyrl-CS" altLang="sr-Latn-RS" sz="2200"/>
              <a:t>Нека је величина кеша 4 линије х 4 бајта</a:t>
            </a:r>
          </a:p>
          <a:p>
            <a:pPr>
              <a:lnSpc>
                <a:spcPct val="80000"/>
              </a:lnSpc>
            </a:pPr>
            <a:r>
              <a:rPr lang="sr-Cyrl-CS" altLang="sr-Latn-RS" sz="2200"/>
              <a:t>Нека се приступа редом меморијским адресама: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100"/>
              <a:t>0, 16, 0, 32, 0, 32, 0, 16, 0, 16, 0, 16</a:t>
            </a:r>
          </a:p>
          <a:p>
            <a:pPr>
              <a:lnSpc>
                <a:spcPct val="80000"/>
              </a:lnSpc>
            </a:pPr>
            <a:r>
              <a:rPr lang="sr-Cyrl-CS" altLang="sr-Latn-RS" sz="2200"/>
              <a:t>Колики је степен погодака?</a:t>
            </a:r>
          </a:p>
          <a:p>
            <a:pPr lvl="3">
              <a:lnSpc>
                <a:spcPct val="80000"/>
              </a:lnSpc>
            </a:pPr>
            <a:endParaRPr lang="sr-Cyrl-CS" altLang="sr-Latn-RS" sz="1600"/>
          </a:p>
          <a:p>
            <a:pPr>
              <a:lnSpc>
                <a:spcPct val="80000"/>
              </a:lnSpc>
            </a:pPr>
            <a:r>
              <a:rPr lang="sr-Cyrl-CS" altLang="sr-Latn-RS" sz="2200"/>
              <a:t>Сваки од блокова 0,4 и 8 се пресликава у скуп линија 0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100"/>
              <a:t>Блок 0 се записује у првој слободној линији скупа 0 (нпр. 0)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100"/>
              <a:t>Блок 4 у наредној слободној линији скупа 0 (нпр. 1)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100"/>
              <a:t>При првом приступању блоку 8 све линије скупа 0 су већ заузете:</a:t>
            </a:r>
          </a:p>
          <a:p>
            <a:pPr lvl="2">
              <a:lnSpc>
                <a:spcPct val="80000"/>
              </a:lnSpc>
            </a:pPr>
            <a:r>
              <a:rPr lang="sr-Cyrl-CS" altLang="sr-Latn-RS" sz="1800"/>
              <a:t>примењује се </a:t>
            </a:r>
            <a:r>
              <a:rPr lang="sr-Cyrl-CS" altLang="sr-Latn-RS" sz="1800" i="1"/>
              <a:t>политика замењивања</a:t>
            </a:r>
            <a:r>
              <a:rPr lang="sr-Cyrl-CS" altLang="sr-Latn-RS" sz="1800"/>
              <a:t> како би се одабрала линија чији ће се задржај заменити</a:t>
            </a:r>
          </a:p>
          <a:p>
            <a:pPr lvl="2">
              <a:lnSpc>
                <a:spcPct val="80000"/>
              </a:lnSpc>
            </a:pPr>
            <a:r>
              <a:rPr lang="sr-Cyrl-CS" altLang="sr-Latn-RS" sz="1800"/>
              <a:t>на пример, ако се замењује линија која дуже није коришћена, то ће бити линија блока 4</a:t>
            </a:r>
          </a:p>
          <a:p>
            <a:pPr lvl="2">
              <a:lnSpc>
                <a:spcPct val="80000"/>
              </a:lnSpc>
            </a:pPr>
            <a:r>
              <a:rPr lang="sr-Cyrl-CS" altLang="sr-Latn-RS" sz="1800"/>
              <a:t>када се поново буде приступало блоку 4, поступа се слично</a:t>
            </a:r>
          </a:p>
          <a:p>
            <a:pPr>
              <a:lnSpc>
                <a:spcPct val="80000"/>
              </a:lnSpc>
            </a:pPr>
            <a:r>
              <a:rPr lang="sr-Cyrl-CS" altLang="sr-Latn-RS" sz="2200"/>
              <a:t>Степен погодака је 8/12 = 0.67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55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86572" y="274637"/>
            <a:ext cx="11018855" cy="1325563"/>
          </a:xfrm>
        </p:spPr>
        <p:txBody>
          <a:bodyPr>
            <a:normAutofit/>
          </a:bodyPr>
          <a:lstStyle/>
          <a:p>
            <a:r>
              <a:rPr lang="sr-Cyrl-CS" altLang="sr-Latn-RS" dirty="0"/>
              <a:t>Пример скуп-асоцијативног пресликавања (2)</a:t>
            </a:r>
          </a:p>
        </p:txBody>
      </p:sp>
      <p:pic>
        <p:nvPicPr>
          <p:cNvPr id="11366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59436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56</a:t>
            </a:fld>
            <a:endParaRPr lang="sr-Latn-R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Делови адресе</a:t>
            </a:r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8229600" cy="2235200"/>
          </a:xfrm>
        </p:spPr>
        <p:txBody>
          <a:bodyPr/>
          <a:lstStyle/>
          <a:p>
            <a:r>
              <a:rPr lang="sr-Cyrl-CS" altLang="sr-Latn-RS" sz="2400"/>
              <a:t>Делови меморијске адресе су:</a:t>
            </a:r>
          </a:p>
          <a:p>
            <a:pPr lvl="1"/>
            <a:r>
              <a:rPr lang="sr-Cyrl-CS" altLang="sr-Latn-RS"/>
              <a:t>најнижих </a:t>
            </a:r>
            <a:r>
              <a:rPr lang="sr-Latn-CS" altLang="sr-Latn-RS" i="1"/>
              <a:t>b</a:t>
            </a:r>
            <a:r>
              <a:rPr lang="sr-Cyrl-CS" altLang="sr-Latn-RS"/>
              <a:t> = </a:t>
            </a:r>
            <a:r>
              <a:rPr lang="sr-Latn-CS" altLang="sr-Latn-RS"/>
              <a:t>log</a:t>
            </a:r>
            <a:r>
              <a:rPr lang="sr-Latn-CS" altLang="sr-Latn-RS" baseline="-25000"/>
              <a:t>2</a:t>
            </a:r>
            <a:r>
              <a:rPr lang="sr-Latn-CS" altLang="sr-Latn-RS" i="1"/>
              <a:t>B</a:t>
            </a:r>
            <a:r>
              <a:rPr lang="sr-Cyrl-CS" altLang="sr-Latn-RS"/>
              <a:t> битова адресе чине </a:t>
            </a:r>
            <a:r>
              <a:rPr lang="sr-Cyrl-CS" altLang="sr-Latn-RS" i="1"/>
              <a:t>положај у блоку</a:t>
            </a:r>
          </a:p>
          <a:p>
            <a:pPr lvl="1"/>
            <a:r>
              <a:rPr lang="sr-Cyrl-CS" altLang="sr-Latn-RS"/>
              <a:t>наредних </a:t>
            </a:r>
            <a:r>
              <a:rPr lang="sr-Latn-CS" altLang="sr-Latn-RS" i="1"/>
              <a:t>s</a:t>
            </a:r>
            <a:r>
              <a:rPr lang="sr-Cyrl-CS" altLang="sr-Latn-RS"/>
              <a:t> = </a:t>
            </a:r>
            <a:r>
              <a:rPr lang="sr-Latn-CS" altLang="sr-Latn-RS"/>
              <a:t>log</a:t>
            </a:r>
            <a:r>
              <a:rPr lang="sr-Latn-CS" altLang="sr-Latn-RS" baseline="-25000"/>
              <a:t>2</a:t>
            </a:r>
            <a:r>
              <a:rPr lang="sr-Latn-CS" altLang="sr-Latn-RS" i="1"/>
              <a:t>S</a:t>
            </a:r>
            <a:r>
              <a:rPr lang="sr-Cyrl-CS" altLang="sr-Latn-RS"/>
              <a:t> битова одређују </a:t>
            </a:r>
            <a:r>
              <a:rPr lang="sr-Cyrl-CS" altLang="sr-Latn-RS" i="1"/>
              <a:t>скуп линија кеша</a:t>
            </a:r>
          </a:p>
          <a:p>
            <a:pPr lvl="1"/>
            <a:r>
              <a:rPr lang="sr-Cyrl-CS" altLang="sr-Latn-RS"/>
              <a:t>највиших </a:t>
            </a:r>
            <a:r>
              <a:rPr lang="sr-Latn-CS" altLang="sr-Latn-RS" i="1"/>
              <a:t>t</a:t>
            </a:r>
            <a:r>
              <a:rPr lang="sr-Cyrl-CS" altLang="sr-Latn-RS"/>
              <a:t> битова чине </a:t>
            </a:r>
            <a:r>
              <a:rPr lang="sr-Cyrl-CS" altLang="sr-Latn-RS" i="1"/>
              <a:t>ознаку кеша</a:t>
            </a:r>
          </a:p>
          <a:p>
            <a:pPr lvl="2"/>
            <a:r>
              <a:rPr lang="sr-Cyrl-CS" altLang="sr-Latn-RS"/>
              <a:t>употребљава се као код асоцијативног пресликавања</a:t>
            </a:r>
          </a:p>
        </p:txBody>
      </p:sp>
      <p:pic>
        <p:nvPicPr>
          <p:cNvPr id="11397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95801"/>
            <a:ext cx="66294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57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Предности скуп-асоцијативног пресликавања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sz="2200"/>
              <a:t>Предности у односу на непосредно су сличне као и предности асоцијативног</a:t>
            </a:r>
          </a:p>
          <a:p>
            <a:pPr lvl="1"/>
            <a:r>
              <a:rPr lang="sr-Cyrl-CS" altLang="sr-Latn-RS" sz="2100"/>
              <a:t>омогућавање вишег степена погодака </a:t>
            </a:r>
          </a:p>
          <a:p>
            <a:pPr lvl="2"/>
            <a:r>
              <a:rPr lang="sr-Cyrl-CS" altLang="sr-Latn-RS" sz="1800"/>
              <a:t>и у случају најгорег сценарија</a:t>
            </a:r>
          </a:p>
          <a:p>
            <a:pPr lvl="2"/>
            <a:r>
              <a:rPr lang="sr-Cyrl-CS" altLang="sr-Latn-RS" sz="1800"/>
              <a:t>и у просечном случају</a:t>
            </a:r>
          </a:p>
          <a:p>
            <a:r>
              <a:rPr lang="sr-Cyrl-CS" altLang="sr-Latn-RS" sz="2200"/>
              <a:t>Предности у односу на асоцијативно су</a:t>
            </a:r>
          </a:p>
          <a:p>
            <a:pPr lvl="1"/>
            <a:r>
              <a:rPr lang="sr-Cyrl-CS" altLang="sr-Latn-RS" sz="2100"/>
              <a:t>мања дужина ознаке кеша</a:t>
            </a:r>
          </a:p>
          <a:p>
            <a:pPr lvl="1"/>
            <a:r>
              <a:rPr lang="sr-Cyrl-CS" altLang="sr-Latn-RS" sz="2100"/>
              <a:t>мањи број кандидата које је потребно проверавати</a:t>
            </a:r>
          </a:p>
          <a:p>
            <a:pPr lvl="2"/>
            <a:r>
              <a:rPr lang="sr-Cyrl-CS" altLang="sr-Latn-RS" sz="1800"/>
              <a:t>уместо 2</a:t>
            </a:r>
            <a:r>
              <a:rPr lang="sr-Latn-CS" altLang="sr-Latn-RS" sz="1800" baseline="30000"/>
              <a:t>c</a:t>
            </a:r>
            <a:r>
              <a:rPr lang="sr-Cyrl-CS" altLang="sr-Latn-RS" sz="1800"/>
              <a:t> поређења по </a:t>
            </a:r>
            <a:r>
              <a:rPr lang="sr-Latn-CS" altLang="sr-Latn-RS" sz="1800"/>
              <a:t>t</a:t>
            </a:r>
            <a:r>
              <a:rPr lang="en-US" altLang="sr-Latn-RS" sz="1800"/>
              <a:t> </a:t>
            </a:r>
            <a:r>
              <a:rPr lang="sr-Cyrl-CS" altLang="sr-Latn-RS" sz="1800"/>
              <a:t>битова</a:t>
            </a:r>
          </a:p>
          <a:p>
            <a:pPr lvl="2"/>
            <a:r>
              <a:rPr lang="sr-Cyrl-CS" altLang="sr-Latn-RS" sz="1800"/>
              <a:t>потребно је 2</a:t>
            </a:r>
            <a:r>
              <a:rPr lang="sr-Latn-CS" altLang="sr-Latn-RS" sz="1800" i="1" baseline="30000"/>
              <a:t>s</a:t>
            </a:r>
            <a:r>
              <a:rPr lang="sr-Cyrl-CS" altLang="sr-Latn-RS" sz="1800"/>
              <a:t> поређења по </a:t>
            </a:r>
            <a:r>
              <a:rPr lang="sr-Latn-CS" altLang="sr-Latn-RS" sz="1800" i="1"/>
              <a:t>t-s</a:t>
            </a:r>
            <a:r>
              <a:rPr lang="sr-Latn-CS" altLang="sr-Latn-RS" sz="1800"/>
              <a:t> </a:t>
            </a:r>
            <a:r>
              <a:rPr lang="sr-Cyrl-CS" altLang="sr-Latn-RS" sz="1800"/>
              <a:t>битова</a:t>
            </a:r>
          </a:p>
          <a:p>
            <a:r>
              <a:rPr lang="sr-Cyrl-CS" altLang="sr-Latn-RS" sz="2200"/>
              <a:t>Слабости</a:t>
            </a:r>
          </a:p>
          <a:p>
            <a:pPr lvl="1"/>
            <a:r>
              <a:rPr lang="sr-Cyrl-CS" altLang="sr-Latn-RS" sz="2100"/>
              <a:t>нешто нижи степен погодака него у случају асоцијативног пресликавања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58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Политике замењивања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r-Cyrl-CS" altLang="sr-Latn-RS"/>
              <a:t>Политика замењивања се примењује ради одабира линије кеша чији ће садржај бити замењен садржајем новом меморисјког блока</a:t>
            </a:r>
          </a:p>
          <a:p>
            <a:r>
              <a:rPr lang="sr-Cyrl-CS" altLang="sr-Latn-RS"/>
              <a:t>Зависи од примењеног пресликавања</a:t>
            </a:r>
          </a:p>
          <a:p>
            <a:pPr lvl="1"/>
            <a:r>
              <a:rPr lang="sr-Cyrl-CS" altLang="sr-Latn-RS"/>
              <a:t>у случају непосредног пресликавања не постоје политике замењивања зато што нема избора</a:t>
            </a:r>
          </a:p>
          <a:p>
            <a:pPr lvl="1"/>
            <a:r>
              <a:rPr lang="sr-Cyrl-CS" altLang="sr-Latn-RS"/>
              <a:t>у случају скуп-асоцијативног пресликавања</a:t>
            </a:r>
          </a:p>
          <a:p>
            <a:pPr lvl="2"/>
            <a:r>
              <a:rPr lang="sr-Cyrl-CS" altLang="sr-Latn-RS"/>
              <a:t>политика замењивања најдуже некоришћене линије кеша</a:t>
            </a:r>
          </a:p>
          <a:p>
            <a:pPr lvl="2"/>
            <a:r>
              <a:rPr lang="sr-Cyrl-CS" altLang="sr-Latn-RS"/>
              <a:t>политика замењивања псеудо-најдуже-некоришћене линије</a:t>
            </a:r>
          </a:p>
          <a:p>
            <a:pPr lvl="2"/>
            <a:r>
              <a:rPr lang="sr-Cyrl-CS" altLang="sr-Latn-RS"/>
              <a:t>политика произвољног замењивања</a:t>
            </a:r>
          </a:p>
          <a:p>
            <a:pPr lvl="2"/>
            <a:r>
              <a:rPr lang="sr-Latn-CS" altLang="sr-Latn-RS"/>
              <a:t>FIFO – </a:t>
            </a:r>
            <a:r>
              <a:rPr lang="sr-Cyrl-CS" altLang="sr-Latn-RS"/>
              <a:t>прва прочитана се прва замењује</a:t>
            </a:r>
            <a:endParaRPr lang="sr-Latn-CS" altLang="sr-Latn-RS"/>
          </a:p>
          <a:p>
            <a:pPr lvl="2"/>
            <a:r>
              <a:rPr lang="sr-Latn-CS" altLang="sr-Latn-RS"/>
              <a:t>LFU</a:t>
            </a:r>
            <a:r>
              <a:rPr lang="sr-Cyrl-CS" altLang="sr-Latn-RS"/>
              <a:t> – најмање пута коришћена</a:t>
            </a:r>
            <a:endParaRPr lang="en-U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59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Принцип рада кеша</a:t>
            </a:r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Основни принцип рада је захватање података из радне меморије унапред (</a:t>
            </a:r>
            <a:r>
              <a:rPr lang="en-US" altLang="sr-Latn-RS" i="1"/>
              <a:t>prefetch</a:t>
            </a:r>
            <a:r>
              <a:rPr lang="sr-Cyrl-CS" altLang="sr-Latn-RS"/>
              <a:t>), пре него што заиста затребају процесору</a:t>
            </a:r>
          </a:p>
          <a:p>
            <a:pPr lvl="1"/>
            <a:r>
              <a:rPr lang="sr-Cyrl-CS" altLang="sr-Latn-RS"/>
              <a:t>ако је успешно предвиђено који ће подаци бити потребни процесору у блиској будућности, њих ће процесор читати из кеша а не из меморије</a:t>
            </a:r>
          </a:p>
          <a:p>
            <a:pPr lvl="1"/>
            <a:r>
              <a:rPr lang="sr-Cyrl-CS" altLang="sr-Latn-RS"/>
              <a:t>тиме се значајно подижу перформансе система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Политика замењивања најдуже некоришћене линије кеша</a:t>
            </a:r>
          </a:p>
        </p:txBody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(енгл. </a:t>
            </a:r>
            <a:r>
              <a:rPr lang="en-US" altLang="sr-Latn-RS" i="1"/>
              <a:t>least recently used – LRU</a:t>
            </a:r>
            <a:r>
              <a:rPr lang="en-US" altLang="sr-Latn-RS"/>
              <a:t>)</a:t>
            </a:r>
            <a:endParaRPr lang="sr-Cyrl-CS" altLang="sr-Latn-RS"/>
          </a:p>
          <a:p>
            <a:pPr lvl="3"/>
            <a:endParaRPr lang="sr-Cyrl-CS" altLang="sr-Latn-RS"/>
          </a:p>
          <a:p>
            <a:r>
              <a:rPr lang="sr-Cyrl-CS" altLang="sr-Latn-RS"/>
              <a:t>Идеално би било да се замени онај меморијски блок који најдуже неће бити поново коришћен</a:t>
            </a:r>
          </a:p>
          <a:p>
            <a:r>
              <a:rPr lang="sr-Cyrl-CS" altLang="sr-Latn-RS"/>
              <a:t>“Предвиђање” се заснива на принципу локалности</a:t>
            </a:r>
          </a:p>
          <a:p>
            <a:r>
              <a:rPr lang="sr-Cyrl-CS" altLang="sr-Latn-RS"/>
              <a:t>Замењује се садржај оне линије кеша која најдуже није била коришћена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60</a:t>
            </a:fld>
            <a:endParaRPr lang="sr-Latn-R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Имплементација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За скупове величине 2 довољан је један бит по скупу, за означавање последње коришћене линије</a:t>
            </a:r>
          </a:p>
          <a:p>
            <a:r>
              <a:rPr lang="sr-Cyrl-CS" altLang="sr-Latn-RS"/>
              <a:t>За веће скупове се праве одговарајући коначни аутомати</a:t>
            </a:r>
          </a:p>
          <a:p>
            <a:pPr lvl="1"/>
            <a:r>
              <a:rPr lang="sr-Cyrl-CS" altLang="sr-Latn-RS"/>
              <a:t>За скуп величине 4 </a:t>
            </a:r>
          </a:p>
          <a:p>
            <a:pPr lvl="2"/>
            <a:r>
              <a:rPr lang="sr-Cyrl-CS" altLang="sr-Latn-RS"/>
              <a:t>4! = 24 могућих кобинација редоследа</a:t>
            </a:r>
          </a:p>
          <a:p>
            <a:pPr lvl="2"/>
            <a:r>
              <a:rPr lang="sr-Cyrl-CS" altLang="sr-Latn-RS"/>
              <a:t>потребно је 5 битова по скупу линија</a:t>
            </a:r>
          </a:p>
          <a:p>
            <a:pPr lvl="1"/>
            <a:r>
              <a:rPr lang="sr-Cyrl-CS" altLang="sr-Latn-RS"/>
              <a:t>За скуп величине 8</a:t>
            </a:r>
          </a:p>
          <a:p>
            <a:pPr lvl="2"/>
            <a:r>
              <a:rPr lang="sr-Cyrl-CS" altLang="sr-Latn-RS"/>
              <a:t>8! = 40320 могућих комбинација редоследа</a:t>
            </a:r>
          </a:p>
          <a:p>
            <a:pPr lvl="2"/>
            <a:r>
              <a:rPr lang="sr-Cyrl-CS" altLang="sr-Latn-RS"/>
              <a:t>потребно је 16 битова по скупу линија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61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Политика замењивања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псеудо-најдуже-некоришћене </a:t>
            </a:r>
            <a:r>
              <a:rPr lang="sr-Cyrl-CS" altLang="sr-Latn-RS" dirty="0"/>
              <a:t>линије кеша</a:t>
            </a:r>
          </a:p>
        </p:txBody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У пракси се поједностављује имплементација политике “најдуже некоришћене” линије кеша:</a:t>
            </a:r>
          </a:p>
          <a:p>
            <a:pPr lvl="1"/>
            <a:r>
              <a:rPr lang="sr-Cyrl-CS" altLang="sr-Latn-RS"/>
              <a:t>све линије кеша у скупу се деле на две групе</a:t>
            </a:r>
          </a:p>
          <a:p>
            <a:pPr lvl="1"/>
            <a:r>
              <a:rPr lang="sr-Cyrl-CS" altLang="sr-Latn-RS"/>
              <a:t>помоћу једног бита се означава којој групи припада линија кеша која је последња коришћена у скупу</a:t>
            </a:r>
          </a:p>
          <a:p>
            <a:pPr lvl="1"/>
            <a:r>
              <a:rPr lang="sr-Cyrl-CS" altLang="sr-Latn-RS"/>
              <a:t>свака група се даље дели на подгрупе</a:t>
            </a:r>
          </a:p>
          <a:p>
            <a:r>
              <a:rPr lang="sr-Cyrl-CS" altLang="sr-Latn-RS"/>
              <a:t>Мањи број битова и једноставнији алгоритам</a:t>
            </a:r>
          </a:p>
          <a:p>
            <a:pPr lvl="1"/>
            <a:r>
              <a:rPr lang="sr-Cyrl-CS" altLang="sr-Latn-RS"/>
              <a:t>за скуп величине </a:t>
            </a:r>
            <a:r>
              <a:rPr lang="sr-Latn-CS" altLang="sr-Latn-RS" i="1"/>
              <a:t>W</a:t>
            </a:r>
            <a:r>
              <a:rPr lang="sr-Latn-CS" altLang="sr-Latn-RS"/>
              <a:t> </a:t>
            </a:r>
            <a:r>
              <a:rPr lang="sr-Cyrl-CS" altLang="sr-Latn-RS"/>
              <a:t>линија потребно је укупно </a:t>
            </a:r>
            <a:r>
              <a:rPr lang="sr-Latn-CS" altLang="sr-Latn-RS" i="1"/>
              <a:t>W</a:t>
            </a:r>
            <a:r>
              <a:rPr lang="sr-Latn-CS" altLang="sr-Latn-RS"/>
              <a:t>-1</a:t>
            </a:r>
            <a:r>
              <a:rPr lang="sr-Cyrl-CS" altLang="sr-Latn-RS"/>
              <a:t> битова </a:t>
            </a:r>
            <a:r>
              <a:rPr lang="sr-Latn-CS" altLang="sr-Latn-RS"/>
              <a:t>(</a:t>
            </a:r>
            <a:r>
              <a:rPr lang="sr-Cyrl-CS" altLang="sr-Latn-RS"/>
              <a:t>у пуној примени потребно </a:t>
            </a:r>
            <a:r>
              <a:rPr lang="sr-Latn-CS" altLang="sr-Latn-RS"/>
              <a:t>log</a:t>
            </a:r>
            <a:r>
              <a:rPr lang="sr-Latn-CS" altLang="sr-Latn-RS" baseline="-25000"/>
              <a:t>2</a:t>
            </a:r>
            <a:r>
              <a:rPr lang="sr-Latn-CS" altLang="sr-Latn-RS" i="1"/>
              <a:t>W</a:t>
            </a:r>
            <a:r>
              <a:rPr lang="sr-Latn-CS" altLang="sr-Latn-RS"/>
              <a:t>)</a:t>
            </a:r>
            <a:endParaRPr lang="sr-Cyrl-CS" altLang="sr-Latn-RS"/>
          </a:p>
          <a:p>
            <a:r>
              <a:rPr lang="sr-Cyrl-CS" altLang="sr-Latn-RS"/>
              <a:t>Умањена је и прецизност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62</a:t>
            </a:fld>
            <a:endParaRPr lang="sr-Latn-R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199" y="365125"/>
            <a:ext cx="11179629" cy="1325563"/>
          </a:xfrm>
        </p:spPr>
        <p:txBody>
          <a:bodyPr>
            <a:noAutofit/>
          </a:bodyPr>
          <a:lstStyle/>
          <a:p>
            <a:r>
              <a:rPr lang="sr-Cyrl-CS" altLang="sr-Latn-RS" dirty="0"/>
              <a:t>Политика замењивања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псеудо-најдуже-некоришћене </a:t>
            </a:r>
            <a:r>
              <a:rPr lang="sr-Cyrl-CS" altLang="sr-Latn-RS" dirty="0"/>
              <a:t>линије </a:t>
            </a:r>
            <a:r>
              <a:rPr lang="sr-Cyrl-CS" altLang="sr-Latn-RS" dirty="0" smtClean="0"/>
              <a:t>кеша (2)</a:t>
            </a:r>
            <a:endParaRPr lang="sr-Cyrl-CS" altLang="sr-Latn-RS" dirty="0"/>
          </a:p>
        </p:txBody>
      </p:sp>
      <p:pic>
        <p:nvPicPr>
          <p:cNvPr id="11448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1971675"/>
            <a:ext cx="57531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63</a:t>
            </a:fld>
            <a:endParaRPr lang="sr-Latn-R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Политика произвољног замењивања</a:t>
            </a:r>
          </a:p>
        </p:txBody>
      </p:sp>
      <p:sp>
        <p:nvSpPr>
          <p:cNvPr id="114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Линија кеша из скупа се бира методом случајног избора</a:t>
            </a:r>
          </a:p>
          <a:p>
            <a:r>
              <a:rPr lang="sr-Cyrl-CS" altLang="sr-Latn-RS"/>
              <a:t>Што су скупови већи, ова метода је прихватљивија</a:t>
            </a:r>
          </a:p>
          <a:p>
            <a:pPr lvl="1"/>
            <a:r>
              <a:rPr lang="sr-Cyrl-CS" altLang="sr-Latn-RS"/>
              <a:t>за скупове величине 2 даје око 10% слабији степен погодака</a:t>
            </a:r>
          </a:p>
          <a:p>
            <a:pPr lvl="1"/>
            <a:r>
              <a:rPr lang="sr-Cyrl-CS" altLang="sr-Latn-RS"/>
              <a:t>за веће скупове разлика постаје скоро безначајна</a:t>
            </a:r>
          </a:p>
          <a:p>
            <a:pPr lvl="1"/>
            <a:r>
              <a:rPr lang="sr-Cyrl-CS" altLang="sr-Latn-RS"/>
              <a:t>истраживања показују да се у неким случајевима понаша чак и боље него политика замењивања псеудо најмање коришћене линије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64</a:t>
            </a:fld>
            <a:endParaRPr lang="sr-Latn-R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altLang="sr-Latn-RS" dirty="0"/>
              <a:t>FIFO – </a:t>
            </a:r>
            <a:r>
              <a:rPr lang="sr-Cyrl-CS" altLang="sr-Latn-RS" dirty="0"/>
              <a:t>прва прочитана се прва замењује</a:t>
            </a:r>
          </a:p>
        </p:txBody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Замењује се она линија кеша која је прва прочитана</a:t>
            </a:r>
          </a:p>
          <a:p>
            <a:r>
              <a:rPr lang="sr-Cyrl-CS" altLang="sr-Latn-RS"/>
              <a:t>Релативно једноставна имплементација</a:t>
            </a:r>
          </a:p>
          <a:p>
            <a:pPr lvl="1"/>
            <a:r>
              <a:rPr lang="sr-Cyrl-CS" altLang="sr-Latn-RS"/>
              <a:t>скуп линија кеша се понаша као кружни бафер</a:t>
            </a:r>
          </a:p>
          <a:p>
            <a:pPr lvl="1"/>
            <a:r>
              <a:rPr lang="sr-Cyrl-CS" altLang="sr-Latn-RS"/>
              <a:t>за сваки скуп је потребан по један кружни бројач који означава која је линија последња попуњена (или која ће бити наредна попуњена / замењена)</a:t>
            </a:r>
          </a:p>
          <a:p>
            <a:pPr lvl="4"/>
            <a:endParaRPr lang="sr-Cyrl-CS" altLang="sr-Latn-RS"/>
          </a:p>
          <a:p>
            <a:r>
              <a:rPr lang="sr-Cyrl-CS" altLang="sr-Latn-RS"/>
              <a:t>Релативно се ретко употребљава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65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sr-Latn-RS"/>
              <a:t>LFU</a:t>
            </a:r>
            <a:r>
              <a:rPr lang="sr-Cyrl-CS" altLang="sr-Latn-RS"/>
              <a:t> – најмање пута коришћена</a:t>
            </a:r>
          </a:p>
        </p:txBody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Замењује се она линија кеша која је најмање пута коришћена након попуњавања</a:t>
            </a:r>
          </a:p>
          <a:p>
            <a:r>
              <a:rPr lang="sr-Cyrl-CS" altLang="sr-Latn-RS"/>
              <a:t>Нешто сложенија имплементација</a:t>
            </a:r>
          </a:p>
          <a:p>
            <a:pPr lvl="1"/>
            <a:r>
              <a:rPr lang="sr-Cyrl-CS" altLang="sr-Latn-RS"/>
              <a:t>за сваку линију кеша мора да се води по бројач</a:t>
            </a:r>
          </a:p>
          <a:p>
            <a:pPr lvl="3"/>
            <a:endParaRPr lang="sr-Cyrl-CS" altLang="sr-Latn-RS"/>
          </a:p>
          <a:p>
            <a:r>
              <a:rPr lang="sr-Cyrl-CS" altLang="sr-Latn-RS"/>
              <a:t>Релативно се ретко употребљава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66</a:t>
            </a:fld>
            <a:endParaRPr lang="sr-Latn-R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Политике писања</a:t>
            </a:r>
          </a:p>
        </p:txBody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Када се подаци мењају, мора се узети у обзир да постоје две копије података</a:t>
            </a:r>
          </a:p>
          <a:p>
            <a:pPr lvl="1"/>
            <a:r>
              <a:rPr lang="sr-Cyrl-CS" altLang="sr-Latn-RS"/>
              <a:t>копија у главној меморији и</a:t>
            </a:r>
          </a:p>
          <a:p>
            <a:pPr lvl="1"/>
            <a:r>
              <a:rPr lang="sr-Cyrl-CS" altLang="sr-Latn-RS"/>
              <a:t>копија у кешу</a:t>
            </a:r>
          </a:p>
          <a:p>
            <a:pPr lvl="3"/>
            <a:endParaRPr lang="sr-Cyrl-CS" altLang="sr-Latn-RS"/>
          </a:p>
          <a:p>
            <a:r>
              <a:rPr lang="sr-Cyrl-CS" altLang="sr-Latn-RS"/>
              <a:t>Постоје две основне политике писања</a:t>
            </a:r>
          </a:p>
          <a:p>
            <a:pPr lvl="1"/>
            <a:r>
              <a:rPr lang="sr-Cyrl-CS" altLang="sr-Latn-RS"/>
              <a:t>писање се обавља само у кеш</a:t>
            </a:r>
          </a:p>
          <a:p>
            <a:pPr lvl="2"/>
            <a:r>
              <a:rPr lang="sr-Cyrl-CS" altLang="sr-Latn-RS"/>
              <a:t>тзв. политика </a:t>
            </a:r>
            <a:r>
              <a:rPr lang="sr-Cyrl-CS" altLang="sr-Latn-RS" i="1"/>
              <a:t>писање са преписивањем</a:t>
            </a:r>
            <a:r>
              <a:rPr lang="sr-Cyrl-CS" altLang="sr-Latn-RS"/>
              <a:t> (</a:t>
            </a:r>
            <a:r>
              <a:rPr lang="sr-Latn-CS" altLang="sr-Latn-RS" i="1"/>
              <a:t>write-back policy</a:t>
            </a:r>
            <a:r>
              <a:rPr lang="sr-Cyrl-CS" altLang="sr-Latn-RS"/>
              <a:t>)</a:t>
            </a:r>
          </a:p>
          <a:p>
            <a:pPr lvl="1"/>
            <a:r>
              <a:rPr lang="sr-Cyrl-CS" altLang="sr-Latn-RS"/>
              <a:t>писање се сваки пут обавља и у кеш и у меморију</a:t>
            </a:r>
          </a:p>
          <a:p>
            <a:pPr lvl="2"/>
            <a:r>
              <a:rPr lang="sr-Cyrl-CS" altLang="sr-Latn-RS"/>
              <a:t>тзв. политика </a:t>
            </a:r>
            <a:r>
              <a:rPr lang="sr-Cyrl-CS" altLang="sr-Latn-RS" i="1"/>
              <a:t>писање са пропуштањем</a:t>
            </a:r>
            <a:r>
              <a:rPr lang="sr-Cyrl-CS" altLang="sr-Latn-RS"/>
              <a:t> (</a:t>
            </a:r>
            <a:r>
              <a:rPr lang="sr-Latn-CS" altLang="sr-Latn-RS" i="1"/>
              <a:t>write-through policy</a:t>
            </a:r>
            <a:r>
              <a:rPr lang="sr-Cyrl-CS" altLang="sr-Latn-RS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67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Политика писања са пропуштањем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При писању се мењају обе копије података</a:t>
            </a:r>
          </a:p>
          <a:p>
            <a:pPr lvl="1"/>
            <a:r>
              <a:rPr lang="sr-Cyrl-CS" altLang="sr-Latn-RS"/>
              <a:t>мења се копија у кешу</a:t>
            </a:r>
          </a:p>
          <a:p>
            <a:pPr lvl="1"/>
            <a:r>
              <a:rPr lang="sr-Cyrl-CS" altLang="sr-Latn-RS"/>
              <a:t>мења се и копија у главној меморији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68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Операција писања у случају поготка и политике писања са пропуштањем</a:t>
            </a:r>
          </a:p>
        </p:txBody>
      </p:sp>
      <p:pic>
        <p:nvPicPr>
          <p:cNvPr id="1165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297" y="1763712"/>
            <a:ext cx="8610600" cy="459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69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Основне операције кеша</a:t>
            </a:r>
          </a:p>
        </p:txBody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Кеш се користи у случају две основне меморијске операције</a:t>
            </a:r>
          </a:p>
          <a:p>
            <a:pPr lvl="1"/>
            <a:r>
              <a:rPr lang="sr-Cyrl-CS" altLang="sr-Latn-RS"/>
              <a:t>читање и </a:t>
            </a:r>
          </a:p>
          <a:p>
            <a:pPr lvl="1"/>
            <a:r>
              <a:rPr lang="sr-Cyrl-CS" altLang="sr-Latn-RS"/>
              <a:t>писање</a:t>
            </a:r>
          </a:p>
          <a:p>
            <a:pPr lvl="3"/>
            <a:endParaRPr lang="sr-Cyrl-CS" altLang="sr-Latn-RS"/>
          </a:p>
          <a:p>
            <a:r>
              <a:rPr lang="sr-Cyrl-CS" altLang="sr-Latn-RS"/>
              <a:t>У оба случаја постоје по две варијанте</a:t>
            </a:r>
          </a:p>
          <a:p>
            <a:pPr lvl="1"/>
            <a:r>
              <a:rPr lang="sr-Cyrl-CS" altLang="sr-Latn-RS"/>
              <a:t>када су подаци присутни у кешу </a:t>
            </a:r>
          </a:p>
          <a:p>
            <a:pPr lvl="2"/>
            <a:r>
              <a:rPr lang="sr-Cyrl-CS" altLang="sr-Latn-RS"/>
              <a:t>тзв. </a:t>
            </a:r>
            <a:r>
              <a:rPr lang="sr-Cyrl-CS" altLang="sr-Latn-RS" i="1"/>
              <a:t>погодак</a:t>
            </a:r>
            <a:r>
              <a:rPr lang="sr-Cyrl-CS" altLang="sr-Latn-RS"/>
              <a:t> (</a:t>
            </a:r>
            <a:r>
              <a:rPr lang="en-US" altLang="sr-Latn-RS" i="1"/>
              <a:t>hit</a:t>
            </a:r>
            <a:r>
              <a:rPr lang="sr-Cyrl-CS" altLang="sr-Latn-RS"/>
              <a:t>)</a:t>
            </a:r>
          </a:p>
          <a:p>
            <a:pPr lvl="1"/>
            <a:r>
              <a:rPr lang="sr-Cyrl-CS" altLang="sr-Latn-RS"/>
              <a:t>када подаци нису присутни у кешу</a:t>
            </a:r>
          </a:p>
          <a:p>
            <a:pPr lvl="2"/>
            <a:r>
              <a:rPr lang="sr-Cyrl-CS" altLang="sr-Latn-RS"/>
              <a:t>тзв. </a:t>
            </a:r>
            <a:r>
              <a:rPr lang="sr-Cyrl-CS" altLang="sr-Latn-RS" i="1"/>
              <a:t>промашај</a:t>
            </a:r>
            <a:r>
              <a:rPr lang="sr-Cyrl-CS" altLang="sr-Latn-RS"/>
              <a:t> (</a:t>
            </a:r>
            <a:r>
              <a:rPr lang="en-US" altLang="sr-Latn-RS" i="1"/>
              <a:t>miss</a:t>
            </a:r>
            <a:r>
              <a:rPr lang="sr-Cyrl-CS" altLang="sr-Latn-RS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Политика писања са преписивањем</a:t>
            </a:r>
          </a:p>
        </p:txBody>
      </p:sp>
      <p:sp>
        <p:nvSpPr>
          <p:cNvPr id="116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При писању се мења само копија у кешу</a:t>
            </a:r>
          </a:p>
          <a:p>
            <a:r>
              <a:rPr lang="sr-Cyrl-CS" altLang="sr-Latn-RS"/>
              <a:t>Копија у главној меморији се ажурира у тренутку замењивања линије кеша</a:t>
            </a:r>
          </a:p>
          <a:p>
            <a:pPr lvl="3"/>
            <a:endParaRPr lang="sr-Cyrl-CS" altLang="sr-Latn-RS"/>
          </a:p>
          <a:p>
            <a:r>
              <a:rPr lang="sr-Cyrl-CS" altLang="sr-Latn-RS"/>
              <a:t>Замењивање је двоструко дуже него у случају политике писања са пропуштањем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70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Политика писања са преписивањем (2)</a:t>
            </a:r>
          </a:p>
        </p:txBody>
      </p:sp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Оптимизација се постиже евидентирањем да ли је било писања тако да се писање у главној меморији обавља само ако су подаци у кешу измењени</a:t>
            </a:r>
          </a:p>
          <a:p>
            <a:pPr lvl="1"/>
            <a:r>
              <a:rPr lang="sr-Cyrl-CS" altLang="sr-Latn-RS"/>
              <a:t>за сваку линију кеша се води додатни бит који означава да ли је садржај кеша различит од садржаја главне меморије</a:t>
            </a:r>
          </a:p>
          <a:p>
            <a:pPr lvl="2"/>
            <a:r>
              <a:rPr lang="sr-Cyrl-CS" altLang="sr-Latn-RS"/>
              <a:t>тзв. </a:t>
            </a:r>
            <a:r>
              <a:rPr lang="sr-Latn-CS" altLang="sr-Latn-RS" i="1"/>
              <a:t>dirty bit</a:t>
            </a:r>
            <a:endParaRPr lang="sr-Cyrl-CS" altLang="sr-Latn-RS"/>
          </a:p>
          <a:p>
            <a:pPr lvl="1"/>
            <a:r>
              <a:rPr lang="sr-Cyrl-CS" altLang="sr-Latn-RS"/>
              <a:t>оваква оптимизација је прилично ефикасна зато што писања чине свега око 15% свих приступа меморији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71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Операција писања у случају поготка и политике писања са преписивањем</a:t>
            </a:r>
          </a:p>
        </p:txBody>
      </p:sp>
      <p:pic>
        <p:nvPicPr>
          <p:cNvPr id="1164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103" y="1728788"/>
            <a:ext cx="8686800" cy="458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72</a:t>
            </a:fld>
            <a:endParaRPr lang="sr-Latn-R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Однос политика писања</a:t>
            </a:r>
          </a:p>
        </p:txBody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r-Cyrl-CS" altLang="sr-Latn-RS" sz="2200"/>
              <a:t>Политика писања са пропуштањем: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100"/>
              <a:t>добро је што су подаци у главној меморији и кешу увек усклађени</a:t>
            </a:r>
          </a:p>
          <a:p>
            <a:pPr lvl="2">
              <a:lnSpc>
                <a:spcPct val="80000"/>
              </a:lnSpc>
            </a:pPr>
            <a:r>
              <a:rPr lang="sr-Cyrl-CS" altLang="sr-Latn-RS" sz="1800"/>
              <a:t>посебно важно у случају вишепроцесорских система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100"/>
              <a:t>мана је што се при свакој операцији писања ангажује меморијска магистрала (и меморија)</a:t>
            </a:r>
          </a:p>
          <a:p>
            <a:pPr lvl="2">
              <a:lnSpc>
                <a:spcPct val="80000"/>
              </a:lnSpc>
            </a:pPr>
            <a:r>
              <a:rPr lang="sr-Cyrl-CS" altLang="sr-Latn-RS" sz="1800"/>
              <a:t>пример: сумирање елемената низа</a:t>
            </a:r>
          </a:p>
          <a:p>
            <a:pPr lvl="4">
              <a:lnSpc>
                <a:spcPct val="80000"/>
              </a:lnSpc>
            </a:pPr>
            <a:endParaRPr lang="sr-Cyrl-CS" altLang="sr-Latn-RS" sz="1600"/>
          </a:p>
          <a:p>
            <a:pPr>
              <a:lnSpc>
                <a:spcPct val="80000"/>
              </a:lnSpc>
            </a:pPr>
            <a:r>
              <a:rPr lang="sr-Cyrl-CS" altLang="sr-Latn-RS" sz="2200"/>
              <a:t>Политика писања са преписивањем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100"/>
              <a:t>добро је што се писање одвија само једанпут по линији кеша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100"/>
              <a:t>мане:</a:t>
            </a:r>
          </a:p>
          <a:p>
            <a:pPr lvl="2">
              <a:lnSpc>
                <a:spcPct val="80000"/>
              </a:lnSpc>
            </a:pPr>
            <a:r>
              <a:rPr lang="sr-Cyrl-CS" altLang="sr-Latn-RS" sz="1800"/>
              <a:t>замењивање је двоструко дуже</a:t>
            </a:r>
          </a:p>
          <a:p>
            <a:pPr lvl="2">
              <a:lnSpc>
                <a:spcPct val="80000"/>
              </a:lnSpc>
            </a:pPr>
            <a:r>
              <a:rPr lang="sr-Cyrl-CS" altLang="sr-Latn-RS" sz="1800"/>
              <a:t>потребан је додатни бит по линији кеша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73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Бафери за писање</a:t>
            </a:r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sz="2200"/>
              <a:t>Бафери за писање омогућавају додатну оптимизацију</a:t>
            </a:r>
          </a:p>
          <a:p>
            <a:r>
              <a:rPr lang="sr-Cyrl-CS" altLang="sr-Latn-RS" sz="2200"/>
              <a:t>Посебно су корисни у случају политике писања са пропуштањем </a:t>
            </a:r>
          </a:p>
          <a:p>
            <a:pPr lvl="1"/>
            <a:r>
              <a:rPr lang="sr-Cyrl-CS" altLang="sr-Latn-RS" sz="2100"/>
              <a:t>зато што се ту писање одвија чешће него у случају писања са преписивањем</a:t>
            </a:r>
          </a:p>
          <a:p>
            <a:r>
              <a:rPr lang="sr-Cyrl-CS" altLang="sr-Latn-RS" sz="2200"/>
              <a:t>Бафери за писање убрзавају рад тако што прикупљају податке за више операција писања, како би их касније одједанпут проследили меморији</a:t>
            </a:r>
          </a:p>
          <a:p>
            <a:r>
              <a:rPr lang="sr-Cyrl-CS" altLang="sr-Latn-RS" sz="2200"/>
              <a:t>Пример:</a:t>
            </a:r>
          </a:p>
          <a:p>
            <a:pPr lvl="1"/>
            <a:r>
              <a:rPr lang="sr-Latn-CS" altLang="sr-Latn-RS" sz="2100" i="1"/>
              <a:t>Intel Pentium</a:t>
            </a:r>
            <a:r>
              <a:rPr lang="sr-Cyrl-CS" altLang="sr-Latn-RS" sz="2100"/>
              <a:t> има 32-бајтни бафер за писање</a:t>
            </a:r>
          </a:p>
          <a:p>
            <a:pPr lvl="1"/>
            <a:r>
              <a:rPr lang="sr-Cyrl-CS" altLang="sr-Latn-RS" sz="2100"/>
              <a:t>стварно писање се дешава када се бафер попуни, али и у још неким случајевима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74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Додатни меморијски простор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Све три функције пресликавања захтевају одређен додатни простор за ознаке</a:t>
            </a:r>
          </a:p>
          <a:p>
            <a:pPr lvl="1"/>
            <a:r>
              <a:rPr lang="sr-Cyrl-CS" altLang="sr-Latn-RS"/>
              <a:t>Додатни простор се смањује са нивоом асоцијативности</a:t>
            </a:r>
          </a:p>
          <a:p>
            <a:pPr lvl="1"/>
            <a:r>
              <a:rPr lang="sr-Cyrl-CS" altLang="sr-Latn-RS"/>
              <a:t>Додатни простор се смањује са повећавањем величине линија кеша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75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додатног простора</a:t>
            </a:r>
          </a:p>
        </p:txBody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r-Cyrl-CS" altLang="sr-Latn-RS"/>
              <a:t>На пример, за неки 32-битни процесор</a:t>
            </a:r>
          </a:p>
          <a:p>
            <a:pPr lvl="1"/>
            <a:r>
              <a:rPr lang="sr-Cyrl-CS" altLang="sr-Latn-RS"/>
              <a:t>адресни простор 4</a:t>
            </a:r>
            <a:r>
              <a:rPr lang="sr-Latn-CS" altLang="sr-Latn-RS" i="1"/>
              <a:t>G</a:t>
            </a:r>
            <a:r>
              <a:rPr lang="en-US" altLang="sr-Latn-RS" i="1"/>
              <a:t>i</a:t>
            </a:r>
            <a:r>
              <a:rPr lang="sr-Latn-CS" altLang="sr-Latn-RS" i="1"/>
              <a:t>B</a:t>
            </a:r>
            <a:endParaRPr lang="sr-Cyrl-CS" altLang="sr-Latn-RS" i="1"/>
          </a:p>
          <a:p>
            <a:pPr lvl="1"/>
            <a:r>
              <a:rPr lang="sr-Cyrl-CS" altLang="sr-Latn-RS"/>
              <a:t>кеш 32</a:t>
            </a:r>
            <a:r>
              <a:rPr lang="sr-Latn-CS" altLang="sr-Latn-RS" i="1"/>
              <a:t>K</a:t>
            </a:r>
            <a:r>
              <a:rPr lang="en-US" altLang="sr-Latn-RS" i="1"/>
              <a:t>i</a:t>
            </a:r>
            <a:r>
              <a:rPr lang="sr-Latn-CS" altLang="sr-Latn-RS" i="1"/>
              <a:t>B</a:t>
            </a:r>
            <a:r>
              <a:rPr lang="sr-Cyrl-CS" altLang="sr-Latn-RS"/>
              <a:t> са непосредним пресликавањем</a:t>
            </a:r>
          </a:p>
          <a:p>
            <a:pPr lvl="1"/>
            <a:r>
              <a:rPr lang="sr-Cyrl-CS" altLang="sr-Latn-RS"/>
              <a:t>величина блока 32</a:t>
            </a:r>
            <a:r>
              <a:rPr lang="sr-Latn-CS" altLang="sr-Latn-RS"/>
              <a:t>B</a:t>
            </a:r>
            <a:endParaRPr lang="sr-Cyrl-CS" altLang="sr-Latn-RS"/>
          </a:p>
          <a:p>
            <a:pPr lvl="2"/>
            <a:r>
              <a:rPr lang="sr-Cyrl-CS" altLang="sr-Latn-RS"/>
              <a:t>1024 линије</a:t>
            </a:r>
          </a:p>
          <a:p>
            <a:pPr lvl="1"/>
            <a:r>
              <a:rPr lang="sr-Cyrl-CS" altLang="sr-Latn-RS"/>
              <a:t>свака линија има </a:t>
            </a:r>
          </a:p>
          <a:p>
            <a:pPr lvl="2"/>
            <a:r>
              <a:rPr lang="sr-Cyrl-CS" altLang="sr-Latn-RS"/>
              <a:t>32 х 8 = 256 битова података</a:t>
            </a:r>
          </a:p>
          <a:p>
            <a:pPr lvl="2"/>
            <a:r>
              <a:rPr lang="sr-Cyrl-CS" altLang="sr-Latn-RS"/>
              <a:t>17 битова ознаке</a:t>
            </a:r>
          </a:p>
          <a:p>
            <a:pPr lvl="2"/>
            <a:r>
              <a:rPr lang="sr-Cyrl-CS" altLang="sr-Latn-RS"/>
              <a:t>1 бит исправности</a:t>
            </a:r>
          </a:p>
          <a:p>
            <a:pPr lvl="1"/>
            <a:r>
              <a:rPr lang="sr-Cyrl-CS" altLang="sr-Latn-RS"/>
              <a:t>18 / 256 = 7% додатних података</a:t>
            </a:r>
          </a:p>
          <a:p>
            <a:pPr lvl="2"/>
            <a:r>
              <a:rPr lang="sr-Cyrl-CS" altLang="sr-Latn-RS"/>
              <a:t>опционо још 1 бит усклађености (</a:t>
            </a:r>
            <a:r>
              <a:rPr lang="sr-Latn-CS" altLang="sr-Latn-RS" i="1"/>
              <a:t>dirty bit</a:t>
            </a:r>
            <a:r>
              <a:rPr lang="sr-Cyrl-CS" altLang="sr-Latn-RS"/>
              <a:t>)</a:t>
            </a:r>
          </a:p>
          <a:p>
            <a:pPr lvl="3"/>
            <a:r>
              <a:rPr lang="sr-Cyrl-CS" altLang="sr-Latn-RS"/>
              <a:t>зависно од политике писања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76</a:t>
            </a:fld>
            <a:endParaRPr lang="sr-Latn-R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додатног простора (2)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r-Cyrl-CS" altLang="sr-Latn-RS"/>
              <a:t>На пример, за неки 32-битни процесор</a:t>
            </a:r>
          </a:p>
          <a:p>
            <a:pPr lvl="1"/>
            <a:r>
              <a:rPr lang="sr-Cyrl-CS" altLang="sr-Latn-RS"/>
              <a:t>адресни простор 4</a:t>
            </a:r>
            <a:r>
              <a:rPr lang="sr-Latn-CS" altLang="sr-Latn-RS" i="1"/>
              <a:t>G</a:t>
            </a:r>
            <a:r>
              <a:rPr lang="en-US" altLang="sr-Latn-RS" i="1"/>
              <a:t>i</a:t>
            </a:r>
            <a:r>
              <a:rPr lang="sr-Latn-CS" altLang="sr-Latn-RS" i="1"/>
              <a:t>B</a:t>
            </a:r>
            <a:endParaRPr lang="sr-Cyrl-CS" altLang="sr-Latn-RS" i="1"/>
          </a:p>
          <a:p>
            <a:pPr lvl="1"/>
            <a:r>
              <a:rPr lang="sr-Cyrl-CS" altLang="sr-Latn-RS"/>
              <a:t>кеш 32</a:t>
            </a:r>
            <a:r>
              <a:rPr lang="sr-Latn-CS" altLang="sr-Latn-RS" i="1"/>
              <a:t>K</a:t>
            </a:r>
            <a:r>
              <a:rPr lang="en-US" altLang="sr-Latn-RS" i="1"/>
              <a:t>i</a:t>
            </a:r>
            <a:r>
              <a:rPr lang="sr-Latn-CS" altLang="sr-Latn-RS" i="1"/>
              <a:t>B</a:t>
            </a:r>
            <a:r>
              <a:rPr lang="sr-Cyrl-CS" altLang="sr-Latn-RS"/>
              <a:t> са непосредним пресликавањем</a:t>
            </a:r>
          </a:p>
          <a:p>
            <a:pPr lvl="1"/>
            <a:r>
              <a:rPr lang="sr-Cyrl-CS" altLang="sr-Latn-RS"/>
              <a:t>величина блока 4</a:t>
            </a:r>
            <a:r>
              <a:rPr lang="sr-Latn-CS" altLang="sr-Latn-RS"/>
              <a:t>B</a:t>
            </a:r>
            <a:endParaRPr lang="sr-Cyrl-CS" altLang="sr-Latn-RS"/>
          </a:p>
          <a:p>
            <a:pPr lvl="2"/>
            <a:r>
              <a:rPr lang="sr-Cyrl-CS" altLang="sr-Latn-RS"/>
              <a:t>8192 линије</a:t>
            </a:r>
          </a:p>
          <a:p>
            <a:pPr lvl="1"/>
            <a:r>
              <a:rPr lang="sr-Cyrl-CS" altLang="sr-Latn-RS"/>
              <a:t>свака линија има </a:t>
            </a:r>
          </a:p>
          <a:p>
            <a:pPr lvl="2"/>
            <a:r>
              <a:rPr lang="sr-Cyrl-CS" altLang="sr-Latn-RS"/>
              <a:t>4 х 8 = 32 бита података</a:t>
            </a:r>
          </a:p>
          <a:p>
            <a:pPr lvl="2"/>
            <a:r>
              <a:rPr lang="sr-Cyrl-CS" altLang="sr-Latn-RS"/>
              <a:t>17 битова ознаке</a:t>
            </a:r>
          </a:p>
          <a:p>
            <a:pPr lvl="2"/>
            <a:r>
              <a:rPr lang="sr-Cyrl-CS" altLang="sr-Latn-RS"/>
              <a:t>1 бит исправности</a:t>
            </a:r>
          </a:p>
          <a:p>
            <a:pPr lvl="1"/>
            <a:r>
              <a:rPr lang="sr-Cyrl-CS" altLang="sr-Latn-RS"/>
              <a:t>18 / 32 = 56% додатних података</a:t>
            </a:r>
          </a:p>
          <a:p>
            <a:pPr lvl="2"/>
            <a:r>
              <a:rPr lang="sr-Cyrl-CS" altLang="sr-Latn-RS"/>
              <a:t>опционо још 1 бит усклађености (</a:t>
            </a:r>
            <a:r>
              <a:rPr lang="sr-Latn-CS" altLang="sr-Latn-RS" i="1"/>
              <a:t>dirty bit</a:t>
            </a:r>
            <a:r>
              <a:rPr lang="sr-Cyrl-CS" altLang="sr-Latn-RS"/>
              <a:t>)</a:t>
            </a:r>
          </a:p>
          <a:p>
            <a:pPr lvl="3"/>
            <a:r>
              <a:rPr lang="sr-Cyrl-CS" altLang="sr-Latn-RS"/>
              <a:t>зависно од политике писања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77</a:t>
            </a:fld>
            <a:endParaRPr lang="sr-Latn-R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додатног простора (3)</a:t>
            </a:r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r-Cyrl-CS" altLang="sr-Latn-RS"/>
              <a:t>На пример, за неки 32-битни процесор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адресни простор 4</a:t>
            </a:r>
            <a:r>
              <a:rPr lang="sr-Latn-CS" altLang="sr-Latn-RS" i="1"/>
              <a:t>G</a:t>
            </a:r>
            <a:r>
              <a:rPr lang="en-US" altLang="sr-Latn-RS" i="1"/>
              <a:t>i</a:t>
            </a:r>
            <a:r>
              <a:rPr lang="sr-Latn-CS" altLang="sr-Latn-RS" i="1"/>
              <a:t>B</a:t>
            </a:r>
            <a:endParaRPr lang="sr-Cyrl-CS" altLang="sr-Latn-RS" i="1"/>
          </a:p>
          <a:p>
            <a:pPr lvl="1">
              <a:lnSpc>
                <a:spcPct val="90000"/>
              </a:lnSpc>
            </a:pPr>
            <a:r>
              <a:rPr lang="sr-Cyrl-CS" altLang="sr-Latn-RS"/>
              <a:t>кеш 32</a:t>
            </a:r>
            <a:r>
              <a:rPr lang="sr-Latn-CS" altLang="sr-Latn-RS" i="1"/>
              <a:t>K</a:t>
            </a:r>
            <a:r>
              <a:rPr lang="en-US" altLang="sr-Latn-RS" i="1"/>
              <a:t>i</a:t>
            </a:r>
            <a:r>
              <a:rPr lang="sr-Latn-CS" altLang="sr-Latn-RS" i="1"/>
              <a:t>B</a:t>
            </a:r>
            <a:r>
              <a:rPr lang="sr-Cyrl-CS" altLang="sr-Latn-RS"/>
              <a:t> са скуп-асоцијативним пресликавањем</a:t>
            </a:r>
          </a:p>
          <a:p>
            <a:pPr lvl="2">
              <a:lnSpc>
                <a:spcPct val="90000"/>
              </a:lnSpc>
            </a:pPr>
            <a:r>
              <a:rPr lang="sr-Cyrl-CS" altLang="sr-Latn-RS"/>
              <a:t>величина скупа је 4 линије кеша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величина блока 32</a:t>
            </a:r>
            <a:r>
              <a:rPr lang="sr-Latn-CS" altLang="sr-Latn-RS"/>
              <a:t>B</a:t>
            </a:r>
            <a:endParaRPr lang="sr-Cyrl-CS" altLang="sr-Latn-RS"/>
          </a:p>
          <a:p>
            <a:pPr lvl="2">
              <a:lnSpc>
                <a:spcPct val="90000"/>
              </a:lnSpc>
            </a:pPr>
            <a:r>
              <a:rPr lang="sr-Cyrl-CS" altLang="sr-Latn-RS"/>
              <a:t>1024 линије, 256 скупова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свака линија има </a:t>
            </a:r>
          </a:p>
          <a:p>
            <a:pPr lvl="2">
              <a:lnSpc>
                <a:spcPct val="90000"/>
              </a:lnSpc>
            </a:pPr>
            <a:r>
              <a:rPr lang="sr-Cyrl-CS" altLang="sr-Latn-RS"/>
              <a:t>32 х 8 = 256 битова података</a:t>
            </a:r>
          </a:p>
          <a:p>
            <a:pPr lvl="2">
              <a:lnSpc>
                <a:spcPct val="90000"/>
              </a:lnSpc>
            </a:pPr>
            <a:r>
              <a:rPr lang="sr-Cyrl-CS" altLang="sr-Latn-RS"/>
              <a:t>19 битова ознаке</a:t>
            </a:r>
          </a:p>
          <a:p>
            <a:pPr lvl="2">
              <a:lnSpc>
                <a:spcPct val="90000"/>
              </a:lnSpc>
            </a:pPr>
            <a:r>
              <a:rPr lang="sr-Cyrl-CS" altLang="sr-Latn-RS"/>
              <a:t>1 бит исправности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20 / 256 = 7.8% додатних података</a:t>
            </a:r>
          </a:p>
          <a:p>
            <a:pPr lvl="2">
              <a:lnSpc>
                <a:spcPct val="90000"/>
              </a:lnSpc>
            </a:pPr>
            <a:r>
              <a:rPr lang="sr-Cyrl-CS" altLang="sr-Latn-RS"/>
              <a:t>опционо још 1 бит усклађености (</a:t>
            </a:r>
            <a:r>
              <a:rPr lang="sr-Latn-CS" altLang="sr-Latn-RS" i="1"/>
              <a:t>dirty bit</a:t>
            </a:r>
            <a:r>
              <a:rPr lang="sr-Cyrl-CS" altLang="sr-Latn-RS"/>
              <a:t>)</a:t>
            </a:r>
          </a:p>
          <a:p>
            <a:pPr lvl="3">
              <a:lnSpc>
                <a:spcPct val="90000"/>
              </a:lnSpc>
            </a:pPr>
            <a:r>
              <a:rPr lang="sr-Cyrl-CS" altLang="sr-Latn-RS"/>
              <a:t>зависно од политике писања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78</a:t>
            </a:fld>
            <a:endParaRPr lang="sr-Latn-R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додатног простора (4)</a:t>
            </a:r>
          </a:p>
        </p:txBody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r-Cyrl-CS" altLang="sr-Latn-RS"/>
              <a:t>На пример, за неки 32-битни процесор</a:t>
            </a:r>
          </a:p>
          <a:p>
            <a:pPr lvl="1"/>
            <a:r>
              <a:rPr lang="sr-Cyrl-CS" altLang="sr-Latn-RS"/>
              <a:t>адресни простор 4</a:t>
            </a:r>
            <a:r>
              <a:rPr lang="sr-Latn-CS" altLang="sr-Latn-RS" i="1"/>
              <a:t>G</a:t>
            </a:r>
            <a:r>
              <a:rPr lang="en-US" altLang="sr-Latn-RS" i="1"/>
              <a:t>i</a:t>
            </a:r>
            <a:r>
              <a:rPr lang="sr-Latn-CS" altLang="sr-Latn-RS" i="1"/>
              <a:t>B</a:t>
            </a:r>
            <a:endParaRPr lang="sr-Cyrl-CS" altLang="sr-Latn-RS" i="1"/>
          </a:p>
          <a:p>
            <a:pPr lvl="1"/>
            <a:r>
              <a:rPr lang="sr-Cyrl-CS" altLang="sr-Latn-RS"/>
              <a:t>кеш 32</a:t>
            </a:r>
            <a:r>
              <a:rPr lang="sr-Latn-CS" altLang="sr-Latn-RS" i="1"/>
              <a:t>K</a:t>
            </a:r>
            <a:r>
              <a:rPr lang="en-US" altLang="sr-Latn-RS" i="1"/>
              <a:t>i</a:t>
            </a:r>
            <a:r>
              <a:rPr lang="sr-Latn-CS" altLang="sr-Latn-RS" i="1"/>
              <a:t>B</a:t>
            </a:r>
            <a:r>
              <a:rPr lang="sr-Cyrl-CS" altLang="sr-Latn-RS"/>
              <a:t> са асоцијативним пресликавањем</a:t>
            </a:r>
          </a:p>
          <a:p>
            <a:pPr lvl="1"/>
            <a:r>
              <a:rPr lang="sr-Cyrl-CS" altLang="sr-Latn-RS"/>
              <a:t>величина блока 32</a:t>
            </a:r>
            <a:r>
              <a:rPr lang="sr-Latn-CS" altLang="sr-Latn-RS"/>
              <a:t>B</a:t>
            </a:r>
            <a:endParaRPr lang="sr-Cyrl-CS" altLang="sr-Latn-RS"/>
          </a:p>
          <a:p>
            <a:pPr lvl="2"/>
            <a:r>
              <a:rPr lang="sr-Cyrl-CS" altLang="sr-Latn-RS"/>
              <a:t>1024 линије</a:t>
            </a:r>
          </a:p>
          <a:p>
            <a:pPr lvl="1"/>
            <a:r>
              <a:rPr lang="sr-Cyrl-CS" altLang="sr-Latn-RS"/>
              <a:t>свака линија има </a:t>
            </a:r>
          </a:p>
          <a:p>
            <a:pPr lvl="2"/>
            <a:r>
              <a:rPr lang="sr-Cyrl-CS" altLang="sr-Latn-RS"/>
              <a:t>32 х 8 = 256 битова података</a:t>
            </a:r>
          </a:p>
          <a:p>
            <a:pPr lvl="2"/>
            <a:r>
              <a:rPr lang="sr-Cyrl-CS" altLang="sr-Latn-RS"/>
              <a:t>27 битова ознаке</a:t>
            </a:r>
          </a:p>
          <a:p>
            <a:pPr lvl="2"/>
            <a:r>
              <a:rPr lang="sr-Cyrl-CS" altLang="sr-Latn-RS"/>
              <a:t>1 бит исправности</a:t>
            </a:r>
          </a:p>
          <a:p>
            <a:pPr lvl="1"/>
            <a:r>
              <a:rPr lang="sr-Cyrl-CS" altLang="sr-Latn-RS"/>
              <a:t>28 / 256 = 11% додатних података</a:t>
            </a:r>
          </a:p>
          <a:p>
            <a:pPr lvl="2"/>
            <a:r>
              <a:rPr lang="sr-Cyrl-CS" altLang="sr-Latn-RS"/>
              <a:t>опционо још 1 бит усклађености (</a:t>
            </a:r>
            <a:r>
              <a:rPr lang="sr-Latn-CS" altLang="sr-Latn-RS" i="1"/>
              <a:t>dirty bit</a:t>
            </a:r>
            <a:r>
              <a:rPr lang="sr-Cyrl-CS" altLang="sr-Latn-RS"/>
              <a:t>)</a:t>
            </a:r>
          </a:p>
          <a:p>
            <a:pPr lvl="3"/>
            <a:r>
              <a:rPr lang="sr-Cyrl-CS" altLang="sr-Latn-RS"/>
              <a:t>зависно од политике писања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79</a:t>
            </a:fld>
            <a:endParaRPr lang="sr-Latn-R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Читање у случају поготка</a:t>
            </a:r>
          </a:p>
        </p:txBody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1"/>
            <a:ext cx="8229600" cy="1038225"/>
          </a:xfrm>
        </p:spPr>
        <p:txBody>
          <a:bodyPr/>
          <a:lstStyle/>
          <a:p>
            <a:r>
              <a:rPr lang="sr-Cyrl-CS" altLang="sr-Latn-RS" dirty="0"/>
              <a:t>Ако се потребни подаци налазе у кешу,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онда </a:t>
            </a:r>
            <a:r>
              <a:rPr lang="sr-Cyrl-CS" altLang="sr-Latn-RS" dirty="0"/>
              <a:t>се одатле и читају</a:t>
            </a:r>
          </a:p>
        </p:txBody>
      </p:sp>
      <p:pic>
        <p:nvPicPr>
          <p:cNvPr id="1079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743201"/>
            <a:ext cx="682307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додатног простора (5)</a:t>
            </a:r>
          </a:p>
        </p:txBody>
      </p:sp>
      <p:pic>
        <p:nvPicPr>
          <p:cNvPr id="117453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3151188"/>
            <a:ext cx="8153400" cy="1573212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80</a:t>
            </a:fld>
            <a:endParaRPr lang="sr-Latn-R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Врсте промашаја</a:t>
            </a:r>
          </a:p>
        </p:txBody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Cyrl-CS" altLang="sr-Latn-RS"/>
              <a:t>Неизбежни промашаји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први приступи неком меморијском блоку морају бити промашаји</a:t>
            </a:r>
          </a:p>
          <a:p>
            <a:pPr lvl="4">
              <a:lnSpc>
                <a:spcPct val="90000"/>
              </a:lnSpc>
            </a:pPr>
            <a:endParaRPr lang="sr-Cyrl-CS" altLang="sr-Latn-RS"/>
          </a:p>
          <a:p>
            <a:pPr>
              <a:lnSpc>
                <a:spcPct val="90000"/>
              </a:lnSpc>
            </a:pPr>
            <a:r>
              <a:rPr lang="sr-Cyrl-CS" altLang="sr-Latn-RS"/>
              <a:t>Промашаји услед капацитета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због мање величине кеша, мора дођи до замењивања садржаја линија кеша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могли би се избећи када би било више простора</a:t>
            </a:r>
          </a:p>
          <a:p>
            <a:pPr lvl="4">
              <a:lnSpc>
                <a:spcPct val="90000"/>
              </a:lnSpc>
            </a:pPr>
            <a:endParaRPr lang="sr-Cyrl-CS" altLang="sr-Latn-RS"/>
          </a:p>
          <a:p>
            <a:pPr>
              <a:lnSpc>
                <a:spcPct val="90000"/>
              </a:lnSpc>
            </a:pPr>
            <a:r>
              <a:rPr lang="sr-Cyrl-CS" altLang="sr-Latn-RS"/>
              <a:t>Промашаји услед судара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дешавају се у случају непосредног или скуп-асоцијативног пресликавања, када у кешу има простора, али не за конкретне блокове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81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Унапређења кеша</a:t>
            </a:r>
          </a:p>
        </p:txBody>
      </p:sp>
      <p:sp>
        <p:nvSpPr>
          <p:cNvPr id="114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Циљ</a:t>
            </a:r>
          </a:p>
          <a:p>
            <a:pPr lvl="1"/>
            <a:r>
              <a:rPr lang="sr-Cyrl-CS" altLang="sr-Latn-RS"/>
              <a:t>смањивање броја промашаја</a:t>
            </a:r>
          </a:p>
          <a:p>
            <a:pPr lvl="1"/>
            <a:r>
              <a:rPr lang="sr-Cyrl-CS" altLang="sr-Latn-RS"/>
              <a:t>умањивање утицаја промашаја на ефикасност</a:t>
            </a:r>
          </a:p>
          <a:p>
            <a:pPr lvl="4"/>
            <a:endParaRPr lang="sr-Cyrl-CS" altLang="sr-Latn-RS"/>
          </a:p>
          <a:p>
            <a:r>
              <a:rPr lang="sr-Cyrl-CS" altLang="sr-Latn-RS"/>
              <a:t>Уводе се сложеније архитектуре кеша:</a:t>
            </a:r>
          </a:p>
          <a:p>
            <a:pPr lvl="1"/>
            <a:r>
              <a:rPr lang="sr-Cyrl-CS" altLang="sr-Latn-RS"/>
              <a:t>Раздвајање кеша података и кеша инструкција</a:t>
            </a:r>
          </a:p>
          <a:p>
            <a:pPr lvl="1"/>
            <a:r>
              <a:rPr lang="sr-Cyrl-CS" altLang="sr-Latn-RS"/>
              <a:t>Више нивоа кеша</a:t>
            </a:r>
          </a:p>
          <a:p>
            <a:pPr lvl="1"/>
            <a:r>
              <a:rPr lang="sr-Cyrl-CS" altLang="sr-Latn-RS"/>
              <a:t>Виртуални и физички кеш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82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199" y="365125"/>
            <a:ext cx="11239919" cy="1325563"/>
          </a:xfrm>
        </p:spPr>
        <p:txBody>
          <a:bodyPr>
            <a:normAutofit/>
          </a:bodyPr>
          <a:lstStyle/>
          <a:p>
            <a:r>
              <a:rPr lang="sr-Cyrl-CS" altLang="sr-Latn-RS" dirty="0"/>
              <a:t>Раздвајање кеша података </a:t>
            </a:r>
            <a:r>
              <a:rPr lang="sr-Cyrl-CS" altLang="sr-Latn-RS" dirty="0"/>
              <a:t/>
            </a:r>
            <a:br>
              <a:rPr lang="sr-Cyrl-CS" altLang="sr-Latn-RS" dirty="0"/>
            </a:br>
            <a:r>
              <a:rPr lang="sr-Cyrl-CS" altLang="sr-Latn-RS" dirty="0" smtClean="0"/>
              <a:t>и </a:t>
            </a:r>
            <a:r>
              <a:rPr lang="sr-Cyrl-CS" altLang="sr-Latn-RS" dirty="0"/>
              <a:t>кеша инструкција</a:t>
            </a:r>
          </a:p>
        </p:txBody>
      </p:sp>
      <p:pic>
        <p:nvPicPr>
          <p:cNvPr id="11796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52626"/>
            <a:ext cx="8458200" cy="2847975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83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Раздвајање кеша података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и </a:t>
            </a:r>
            <a:r>
              <a:rPr lang="sr-Cyrl-CS" altLang="sr-Latn-RS" dirty="0"/>
              <a:t>кеша </a:t>
            </a:r>
            <a:r>
              <a:rPr lang="sr-Cyrl-CS" altLang="sr-Latn-RS" dirty="0" smtClean="0"/>
              <a:t>инструкција (2)</a:t>
            </a:r>
            <a:endParaRPr lang="sr-Cyrl-CS" altLang="sr-Latn-RS" dirty="0"/>
          </a:p>
        </p:txBody>
      </p:sp>
      <p:sp>
        <p:nvSpPr>
          <p:cNvPr id="11765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r-Cyrl-CS" altLang="sr-Latn-RS"/>
              <a:t>Основна идеја је да инструкције и подаци представљају различите врсте садржаја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на различит начин им се приступа</a:t>
            </a:r>
          </a:p>
          <a:p>
            <a:pPr lvl="2">
              <a:lnSpc>
                <a:spcPct val="90000"/>
              </a:lnSpc>
            </a:pPr>
            <a:r>
              <a:rPr lang="sr-Cyrl-CS" altLang="sr-Latn-RS"/>
              <a:t>инструкције се обично не мењају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разликује се понављање употребе инструкција и података</a:t>
            </a:r>
          </a:p>
          <a:p>
            <a:pPr lvl="4">
              <a:lnSpc>
                <a:spcPct val="90000"/>
              </a:lnSpc>
            </a:pPr>
            <a:endParaRPr lang="sr-Cyrl-CS" altLang="sr-Latn-RS"/>
          </a:p>
          <a:p>
            <a:pPr>
              <a:lnSpc>
                <a:spcPct val="90000"/>
              </a:lnSpc>
            </a:pPr>
            <a:r>
              <a:rPr lang="sr-Cyrl-CS" altLang="sr-Latn-RS"/>
              <a:t>Ако се инструкције и подаци посматрају одвојено 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локалност је тачнија и 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будући приступи лакше предвидиви</a:t>
            </a:r>
          </a:p>
          <a:p>
            <a:pPr lvl="4">
              <a:lnSpc>
                <a:spcPct val="90000"/>
              </a:lnSpc>
            </a:pPr>
            <a:endParaRPr lang="sr-Cyrl-CS" altLang="sr-Latn-RS"/>
          </a:p>
          <a:p>
            <a:pPr>
              <a:lnSpc>
                <a:spcPct val="90000"/>
              </a:lnSpc>
            </a:pPr>
            <a:r>
              <a:rPr lang="sr-Cyrl-CS" altLang="sr-Latn-RS"/>
              <a:t>Мана је што се пропорција ова два кеша не може мењати динамички (према потреби)</a:t>
            </a:r>
            <a:endParaRPr lang="en-U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84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Више нивоа кеша</a:t>
            </a:r>
          </a:p>
        </p:txBody>
      </p:sp>
      <p:pic>
        <p:nvPicPr>
          <p:cNvPr id="11509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181" y="1518975"/>
            <a:ext cx="36544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85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Више нивоа </a:t>
            </a:r>
            <a:r>
              <a:rPr lang="sr-Cyrl-CS" altLang="sr-Latn-RS" dirty="0" smtClean="0"/>
              <a:t>кеша (2)</a:t>
            </a:r>
            <a:endParaRPr lang="sr-Cyrl-CS" altLang="sr-Latn-RS" dirty="0"/>
          </a:p>
        </p:txBody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Cyrl-CS" altLang="sr-Latn-RS" sz="2200"/>
              <a:t>Увођењем више нивоа кеша (</a:t>
            </a:r>
            <a:r>
              <a:rPr lang="sr-Cyrl-CS" altLang="sr-Latn-RS" sz="2200" i="1"/>
              <a:t>вишестепени кеш</a:t>
            </a:r>
            <a:r>
              <a:rPr lang="sr-Cyrl-CS" altLang="sr-Latn-RS" sz="2200"/>
              <a:t>) омогућава се 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100"/>
              <a:t>физичко лоцирање кеша на различитим местима</a:t>
            </a:r>
          </a:p>
          <a:p>
            <a:pPr lvl="2">
              <a:lnSpc>
                <a:spcPct val="90000"/>
              </a:lnSpc>
            </a:pPr>
            <a:r>
              <a:rPr lang="sr-Latn-CS" altLang="sr-Latn-RS" sz="1800"/>
              <a:t>L1</a:t>
            </a:r>
            <a:r>
              <a:rPr lang="sr-Cyrl-CS" altLang="sr-Latn-RS" sz="1800"/>
              <a:t> кеш (кеш нивоа 1) на процесору, ближе регистрима</a:t>
            </a:r>
          </a:p>
          <a:p>
            <a:pPr lvl="2">
              <a:lnSpc>
                <a:spcPct val="90000"/>
              </a:lnSpc>
            </a:pPr>
            <a:r>
              <a:rPr lang="sr-Latn-CS" altLang="sr-Latn-RS" sz="1800"/>
              <a:t>L</a:t>
            </a:r>
            <a:r>
              <a:rPr lang="sr-Cyrl-CS" altLang="sr-Latn-RS" sz="1800"/>
              <a:t>2 кеш (кеш нивоа 2) ближе меморији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100"/>
              <a:t>обезбеђивањем </a:t>
            </a:r>
            <a:r>
              <a:rPr lang="sr-Latn-CS" altLang="sr-Latn-RS" sz="2100"/>
              <a:t>L2 </a:t>
            </a:r>
            <a:r>
              <a:rPr lang="sr-Cyrl-CS" altLang="sr-Latn-RS" sz="2100"/>
              <a:t>кеша који је већи и са већим линијама смањује се цена промашаја кеша </a:t>
            </a:r>
            <a:r>
              <a:rPr lang="sr-Latn-CS" altLang="sr-Latn-RS" sz="2100"/>
              <a:t>L</a:t>
            </a:r>
            <a:r>
              <a:rPr lang="sr-Cyrl-CS" altLang="sr-Latn-RS" sz="2100"/>
              <a:t>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86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Архитектуре вишестепеног кеша</a:t>
            </a:r>
          </a:p>
        </p:txBody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Cyrl-CS" altLang="sr-Latn-RS" sz="2200"/>
              <a:t>Ексклузиван кеш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100"/>
              <a:t>сваки блок је на највише једном нивоу кеша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100"/>
              <a:t>смањено понављање значи већи простор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100"/>
              <a:t>сваки ниво мора да има исту величину линија</a:t>
            </a:r>
          </a:p>
          <a:p>
            <a:pPr lvl="4">
              <a:lnSpc>
                <a:spcPct val="90000"/>
              </a:lnSpc>
            </a:pPr>
            <a:endParaRPr lang="sr-Cyrl-CS" altLang="sr-Latn-RS" sz="1600"/>
          </a:p>
          <a:p>
            <a:pPr>
              <a:lnSpc>
                <a:spcPct val="90000"/>
              </a:lnSpc>
            </a:pPr>
            <a:r>
              <a:rPr lang="sr-Cyrl-CS" altLang="sr-Latn-RS" sz="2200"/>
              <a:t>Инклузиван кеш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100"/>
              <a:t>кеш вишег нивоа садржи блокове који су у кешу нижег нивоа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100"/>
              <a:t>при замењивању блокова једног нивоа се врши писање само на следећем нивоу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100"/>
              <a:t>кеш вишег нивоа може да користи веће линије</a:t>
            </a:r>
          </a:p>
          <a:p>
            <a:pPr lvl="4">
              <a:lnSpc>
                <a:spcPct val="90000"/>
              </a:lnSpc>
            </a:pPr>
            <a:endParaRPr lang="sr-Cyrl-CS" altLang="sr-Latn-RS" sz="1600"/>
          </a:p>
          <a:p>
            <a:pPr>
              <a:lnSpc>
                <a:spcPct val="90000"/>
              </a:lnSpc>
            </a:pPr>
            <a:r>
              <a:rPr lang="sr-Cyrl-CS" altLang="sr-Latn-RS" sz="2200"/>
              <a:t>Углавном инклузиван кеш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100"/>
              <a:t>кеш вишег нивоа може али не мора да садржи блокове који су у кешу нижег нивоа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87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Рад вишестепеног кеша</a:t>
            </a:r>
            <a:br>
              <a:rPr lang="sr-Cyrl-CS" altLang="sr-Latn-RS"/>
            </a:br>
            <a:r>
              <a:rPr lang="sr-Cyrl-CS" altLang="sr-Latn-RS"/>
              <a:t>(инклузиван случај)</a:t>
            </a:r>
          </a:p>
        </p:txBody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r-Cyrl-CS" altLang="sr-Latn-RS" sz="2200"/>
              <a:t>Процесор полушава да приступи подацима у кешу </a:t>
            </a:r>
            <a:r>
              <a:rPr lang="sr-Latn-CS" altLang="sr-Latn-RS" sz="2200"/>
              <a:t>L1</a:t>
            </a:r>
            <a:endParaRPr lang="sr-Cyrl-CS" altLang="sr-Latn-RS" sz="2200"/>
          </a:p>
          <a:p>
            <a:pPr lvl="1">
              <a:lnSpc>
                <a:spcPct val="80000"/>
              </a:lnSpc>
            </a:pPr>
            <a:r>
              <a:rPr lang="sr-Cyrl-CS" altLang="sr-Latn-RS" sz="2100"/>
              <a:t>ако су подаци пронађени, они се читају из кеша </a:t>
            </a:r>
            <a:r>
              <a:rPr lang="sr-Latn-CS" altLang="sr-Latn-RS" sz="2100"/>
              <a:t>L1</a:t>
            </a:r>
            <a:r>
              <a:rPr lang="sr-Cyrl-CS" altLang="sr-Latn-RS" sz="2100"/>
              <a:t> (</a:t>
            </a:r>
            <a:r>
              <a:rPr lang="sr-Cyrl-CS" altLang="sr-Latn-RS" sz="2100" i="1"/>
              <a:t>погодак кеша </a:t>
            </a:r>
            <a:r>
              <a:rPr lang="sr-Latn-CS" altLang="sr-Latn-RS" sz="2100" i="1"/>
              <a:t>L1</a:t>
            </a:r>
            <a:r>
              <a:rPr lang="sr-Cyrl-CS" altLang="sr-Latn-RS" sz="2100"/>
              <a:t>)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100"/>
              <a:t>ако нису (</a:t>
            </a:r>
            <a:r>
              <a:rPr lang="sr-Cyrl-CS" altLang="sr-Latn-RS" sz="2100" i="1"/>
              <a:t>промашај кеша </a:t>
            </a:r>
            <a:r>
              <a:rPr lang="sr-Latn-CS" altLang="sr-Latn-RS" sz="2100" i="1"/>
              <a:t>L1</a:t>
            </a:r>
            <a:r>
              <a:rPr lang="sr-Cyrl-CS" altLang="sr-Latn-RS" sz="2100"/>
              <a:t>), подаци се морају читати из кеша </a:t>
            </a:r>
            <a:r>
              <a:rPr lang="sr-Latn-CS" altLang="sr-Latn-RS" sz="2100"/>
              <a:t>L2</a:t>
            </a:r>
            <a:r>
              <a:rPr lang="sr-Cyrl-CS" altLang="sr-Latn-RS" sz="2100"/>
              <a:t> или из главне меморије</a:t>
            </a:r>
          </a:p>
          <a:p>
            <a:pPr lvl="4">
              <a:lnSpc>
                <a:spcPct val="80000"/>
              </a:lnSpc>
            </a:pPr>
            <a:endParaRPr lang="sr-Cyrl-CS" altLang="sr-Latn-RS" sz="1600"/>
          </a:p>
          <a:p>
            <a:pPr>
              <a:lnSpc>
                <a:spcPct val="80000"/>
              </a:lnSpc>
            </a:pPr>
            <a:r>
              <a:rPr lang="sr-Cyrl-CS" altLang="sr-Latn-RS" sz="2200"/>
              <a:t>У случају промашаја кеша </a:t>
            </a:r>
            <a:r>
              <a:rPr lang="sr-Latn-CS" altLang="sr-Latn-RS" sz="2200"/>
              <a:t>L1</a:t>
            </a:r>
            <a:r>
              <a:rPr lang="sr-Cyrl-CS" altLang="sr-Latn-RS" sz="2200"/>
              <a:t>, кеш контролер покушава да приступи подацима у кешу </a:t>
            </a:r>
            <a:r>
              <a:rPr lang="sr-Latn-CS" altLang="sr-Latn-RS" sz="2200"/>
              <a:t>L2</a:t>
            </a:r>
            <a:endParaRPr lang="sr-Cyrl-CS" altLang="sr-Latn-RS" sz="2200"/>
          </a:p>
          <a:p>
            <a:pPr lvl="1">
              <a:lnSpc>
                <a:spcPct val="80000"/>
              </a:lnSpc>
            </a:pPr>
            <a:r>
              <a:rPr lang="sr-Cyrl-CS" altLang="sr-Latn-RS" sz="2100"/>
              <a:t>ако су подаци пронађени у кешу </a:t>
            </a:r>
            <a:r>
              <a:rPr lang="sr-Latn-CS" altLang="sr-Latn-RS" sz="2100"/>
              <a:t>L2</a:t>
            </a:r>
            <a:r>
              <a:rPr lang="sr-Cyrl-CS" altLang="sr-Latn-RS" sz="2100"/>
              <a:t>, они се читају одатле (</a:t>
            </a:r>
            <a:r>
              <a:rPr lang="sr-Cyrl-CS" altLang="sr-Latn-RS" sz="2100" i="1"/>
              <a:t>погодак кеша </a:t>
            </a:r>
            <a:r>
              <a:rPr lang="sr-Latn-CS" altLang="sr-Latn-RS" sz="2100" i="1"/>
              <a:t>L</a:t>
            </a:r>
            <a:r>
              <a:rPr lang="sr-Cyrl-CS" altLang="sr-Latn-RS" sz="2100" i="1"/>
              <a:t>2</a:t>
            </a:r>
            <a:r>
              <a:rPr lang="sr-Cyrl-CS" altLang="sr-Latn-RS" sz="2100"/>
              <a:t>)</a:t>
            </a:r>
          </a:p>
          <a:p>
            <a:pPr lvl="2">
              <a:lnSpc>
                <a:spcPct val="80000"/>
              </a:lnSpc>
            </a:pPr>
            <a:r>
              <a:rPr lang="sr-Cyrl-CS" altLang="sr-Latn-RS" sz="1800"/>
              <a:t>реч се прослеђује процесору</a:t>
            </a:r>
          </a:p>
          <a:p>
            <a:pPr lvl="2">
              <a:lnSpc>
                <a:spcPct val="80000"/>
              </a:lnSpc>
            </a:pPr>
            <a:r>
              <a:rPr lang="sr-Cyrl-CS" altLang="sr-Latn-RS" sz="1800"/>
              <a:t>блок се уписује у кеш </a:t>
            </a:r>
            <a:r>
              <a:rPr lang="sr-Latn-CS" altLang="sr-Latn-RS" sz="1800"/>
              <a:t>L1</a:t>
            </a:r>
            <a:endParaRPr lang="sr-Cyrl-CS" altLang="sr-Latn-RS" sz="1800"/>
          </a:p>
          <a:p>
            <a:pPr lvl="1">
              <a:lnSpc>
                <a:spcPct val="80000"/>
              </a:lnSpc>
            </a:pPr>
            <a:r>
              <a:rPr lang="sr-Cyrl-CS" altLang="sr-Latn-RS" sz="2100"/>
              <a:t>ако нису (</a:t>
            </a:r>
            <a:r>
              <a:rPr lang="sr-Cyrl-CS" altLang="sr-Latn-RS" sz="2100" i="1"/>
              <a:t>промашај кеша </a:t>
            </a:r>
            <a:r>
              <a:rPr lang="sr-Latn-CS" altLang="sr-Latn-RS" sz="2100" i="1"/>
              <a:t>L2</a:t>
            </a:r>
            <a:r>
              <a:rPr lang="sr-Cyrl-CS" altLang="sr-Latn-RS" sz="2100"/>
              <a:t>), подаци се читају из главне меморије</a:t>
            </a:r>
          </a:p>
          <a:p>
            <a:pPr lvl="2">
              <a:lnSpc>
                <a:spcPct val="80000"/>
              </a:lnSpc>
            </a:pPr>
            <a:r>
              <a:rPr lang="sr-Cyrl-CS" altLang="sr-Latn-RS" sz="1800"/>
              <a:t>реч се шаље процесору</a:t>
            </a:r>
          </a:p>
          <a:p>
            <a:pPr lvl="2">
              <a:lnSpc>
                <a:spcPct val="80000"/>
              </a:lnSpc>
            </a:pPr>
            <a:r>
              <a:rPr lang="sr-Cyrl-CS" altLang="sr-Latn-RS" sz="1800"/>
              <a:t>блок (или блокови различитих величина) се уписују у оба кеша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88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Перформансе вишестепеног кеша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Намена кеша </a:t>
            </a:r>
            <a:r>
              <a:rPr lang="sr-Latn-CS" altLang="sr-Latn-RS"/>
              <a:t>L2</a:t>
            </a:r>
            <a:r>
              <a:rPr lang="sr-Cyrl-CS" altLang="sr-Latn-RS"/>
              <a:t> је да “ухвати” промашаје кеша </a:t>
            </a:r>
            <a:r>
              <a:rPr lang="sr-Latn-CS" altLang="sr-Latn-RS"/>
              <a:t>L1</a:t>
            </a:r>
            <a:endParaRPr lang="sr-Cyrl-CS" altLang="sr-Latn-RS"/>
          </a:p>
          <a:p>
            <a:pPr lvl="1"/>
            <a:r>
              <a:rPr lang="sr-Cyrl-CS" altLang="sr-Latn-RS"/>
              <a:t>Ако је степен погодака кеша </a:t>
            </a:r>
            <a:r>
              <a:rPr lang="sr-Latn-CS" altLang="sr-Latn-RS"/>
              <a:t>L1</a:t>
            </a:r>
            <a:r>
              <a:rPr lang="sr-Cyrl-CS" altLang="sr-Latn-RS"/>
              <a:t> 90% и степен погодака кеша </a:t>
            </a:r>
            <a:r>
              <a:rPr lang="sr-Latn-CS" altLang="sr-Latn-RS"/>
              <a:t>L2</a:t>
            </a:r>
            <a:r>
              <a:rPr lang="sr-Cyrl-CS" altLang="sr-Latn-RS"/>
              <a:t> такође 90%, онда је укупан степен промашаја (заступљеност приступа који морају да се обрате главној меморији) свега 1%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sr-Cyrl-CS" altLang="sr-Latn-RS"/>
              <a:t>	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sr-Cyrl-CS" altLang="sr-Latn-RS"/>
              <a:t>	(инклузиван случај)</a:t>
            </a:r>
            <a:br>
              <a:rPr lang="sr-Cyrl-CS" altLang="sr-Latn-RS"/>
            </a:br>
            <a:r>
              <a:rPr lang="sr-Cyrl-CS" altLang="sr-Latn-RS"/>
              <a:t>(идеализовано, за случај различитих величина линија)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89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Читање у случају поготка (2)</a:t>
            </a:r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У случају поготка, линије адресе и података према меморији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се </a:t>
            </a:r>
            <a:r>
              <a:rPr lang="sr-Cyrl-CS" altLang="sr-Latn-RS" dirty="0"/>
              <a:t>блокирају</a:t>
            </a:r>
          </a:p>
          <a:p>
            <a:r>
              <a:rPr lang="sr-Cyrl-CS" altLang="sr-Latn-RS" dirty="0"/>
              <a:t>Размена информација се одвија искључиво са кешом</a:t>
            </a:r>
          </a:p>
          <a:p>
            <a:pPr lvl="3"/>
            <a:endParaRPr lang="sr-Cyrl-CS" altLang="sr-Latn-RS" dirty="0"/>
          </a:p>
          <a:p>
            <a:r>
              <a:rPr lang="sr-Cyrl-CS" altLang="sr-Latn-RS" dirty="0"/>
              <a:t>Читање са поготком је значајно брже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од </a:t>
            </a:r>
            <a:r>
              <a:rPr lang="sr-Cyrl-CS" altLang="sr-Latn-RS" dirty="0"/>
              <a:t>читања из меморије без примене кеша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Пример савремене архитектуре</a:t>
            </a:r>
          </a:p>
        </p:txBody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r-Cyrl-CS" altLang="sr-Latn-RS" sz="2200"/>
              <a:t>Процесор </a:t>
            </a:r>
            <a:r>
              <a:rPr lang="sr-Latn-CS" altLang="sr-Latn-RS" sz="2200" i="1"/>
              <a:t>Intel Core i7</a:t>
            </a:r>
            <a:r>
              <a:rPr lang="sr-Cyrl-CS" altLang="sr-Latn-RS" sz="2200" i="1"/>
              <a:t> (</a:t>
            </a:r>
            <a:r>
              <a:rPr lang="en-US" altLang="sr-Latn-RS" sz="2200" i="1"/>
              <a:t>Ivy Bridge</a:t>
            </a:r>
            <a:r>
              <a:rPr lang="sr-Cyrl-CS" altLang="sr-Latn-RS" sz="2200" i="1"/>
              <a:t>)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100"/>
              <a:t>Свако језгро процесора има </a:t>
            </a:r>
          </a:p>
          <a:p>
            <a:pPr lvl="2">
              <a:lnSpc>
                <a:spcPct val="90000"/>
              </a:lnSpc>
            </a:pPr>
            <a:r>
              <a:rPr lang="sr-Cyrl-CS" altLang="sr-Latn-RS" sz="1800"/>
              <a:t>кеш нивоа </a:t>
            </a:r>
            <a:r>
              <a:rPr lang="sr-Latn-CS" altLang="sr-Latn-RS" sz="1800"/>
              <a:t>L</a:t>
            </a:r>
            <a:r>
              <a:rPr lang="sr-Cyrl-CS" altLang="sr-Latn-RS" sz="1800"/>
              <a:t>1, одвојено за инструкције и податке, сваки по:</a:t>
            </a:r>
          </a:p>
          <a:p>
            <a:pPr lvl="3">
              <a:lnSpc>
                <a:spcPct val="90000"/>
              </a:lnSpc>
            </a:pPr>
            <a:r>
              <a:rPr lang="en-US" altLang="sr-Latn-RS" sz="1600"/>
              <a:t>32 </a:t>
            </a:r>
            <a:r>
              <a:rPr lang="en-US" altLang="sr-Latn-RS" sz="1600" i="1"/>
              <a:t>KiB</a:t>
            </a:r>
            <a:r>
              <a:rPr lang="sr-Cyrl-CS" altLang="sr-Latn-RS" sz="1600"/>
              <a:t>, 512 линија по 64</a:t>
            </a:r>
            <a:r>
              <a:rPr lang="sr-Latn-CS" altLang="sr-Latn-RS" sz="1600"/>
              <a:t>B</a:t>
            </a:r>
            <a:endParaRPr lang="en-US" altLang="sr-Latn-RS" sz="1600"/>
          </a:p>
          <a:p>
            <a:pPr lvl="3">
              <a:lnSpc>
                <a:spcPct val="90000"/>
              </a:lnSpc>
            </a:pPr>
            <a:r>
              <a:rPr lang="sr-Cyrl-CS" altLang="sr-Latn-RS" sz="1600"/>
              <a:t>8-скуп-асоцијативан</a:t>
            </a:r>
          </a:p>
          <a:p>
            <a:pPr lvl="3">
              <a:lnSpc>
                <a:spcPct val="90000"/>
              </a:lnSpc>
            </a:pPr>
            <a:r>
              <a:rPr lang="sr-Cyrl-CS" altLang="sr-Latn-RS" sz="1600"/>
              <a:t>4 циклуса по инструкцији</a:t>
            </a:r>
          </a:p>
          <a:p>
            <a:pPr lvl="2">
              <a:lnSpc>
                <a:spcPct val="90000"/>
              </a:lnSpc>
            </a:pPr>
            <a:r>
              <a:rPr lang="sr-Cyrl-CS" altLang="sr-Latn-RS" sz="1800"/>
              <a:t>кеш нивоа </a:t>
            </a:r>
            <a:r>
              <a:rPr lang="sr-Latn-CS" altLang="sr-Latn-RS" sz="1800"/>
              <a:t>L2</a:t>
            </a:r>
            <a:endParaRPr lang="sr-Cyrl-CS" altLang="sr-Latn-RS" sz="1800"/>
          </a:p>
          <a:p>
            <a:pPr lvl="3">
              <a:lnSpc>
                <a:spcPct val="90000"/>
              </a:lnSpc>
            </a:pPr>
            <a:r>
              <a:rPr lang="sr-Cyrl-CS" altLang="sr-Latn-RS" sz="1600"/>
              <a:t>256</a:t>
            </a:r>
            <a:r>
              <a:rPr lang="sr-Latn-CS" altLang="sr-Latn-RS" sz="1600" i="1"/>
              <a:t>K</a:t>
            </a:r>
            <a:r>
              <a:rPr lang="en-US" altLang="sr-Latn-RS" sz="1600" i="1"/>
              <a:t>i</a:t>
            </a:r>
            <a:r>
              <a:rPr lang="sr-Latn-CS" altLang="sr-Latn-RS" sz="1600" i="1"/>
              <a:t>B</a:t>
            </a:r>
            <a:r>
              <a:rPr lang="sr-Cyrl-CS" altLang="sr-Latn-RS" sz="1600"/>
              <a:t>, 512 линија по 512</a:t>
            </a:r>
            <a:r>
              <a:rPr lang="sr-Latn-CS" altLang="sr-Latn-RS" sz="1600"/>
              <a:t>B</a:t>
            </a:r>
            <a:endParaRPr lang="sr-Cyrl-CS" altLang="sr-Latn-RS" sz="1600"/>
          </a:p>
          <a:p>
            <a:pPr lvl="3">
              <a:lnSpc>
                <a:spcPct val="90000"/>
              </a:lnSpc>
            </a:pPr>
            <a:r>
              <a:rPr lang="sr-Cyrl-CS" altLang="sr-Latn-RS" sz="1600"/>
              <a:t>8-скуп-асоцијативан</a:t>
            </a:r>
          </a:p>
          <a:p>
            <a:pPr lvl="3">
              <a:lnSpc>
                <a:spcPct val="90000"/>
              </a:lnSpc>
            </a:pPr>
            <a:r>
              <a:rPr lang="sr-Cyrl-CS" altLang="sr-Latn-RS" sz="1600"/>
              <a:t>10 циклуса по инструкцији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100"/>
              <a:t>Процесор садржи и дељени кеш </a:t>
            </a:r>
            <a:r>
              <a:rPr lang="sr-Latn-CS" altLang="sr-Latn-RS" sz="2100"/>
              <a:t>L3</a:t>
            </a:r>
            <a:endParaRPr lang="sr-Cyrl-CS" altLang="sr-Latn-RS" sz="2100"/>
          </a:p>
          <a:p>
            <a:pPr lvl="2">
              <a:lnSpc>
                <a:spcPct val="90000"/>
              </a:lnSpc>
            </a:pPr>
            <a:r>
              <a:rPr lang="en-US" altLang="sr-Latn-RS" sz="1800"/>
              <a:t>2</a:t>
            </a:r>
            <a:r>
              <a:rPr lang="sr-Cyrl-CS" altLang="sr-Latn-RS" sz="1800"/>
              <a:t>-</a:t>
            </a:r>
            <a:r>
              <a:rPr lang="en-US" altLang="sr-Latn-RS" sz="1800"/>
              <a:t>15</a:t>
            </a:r>
            <a:r>
              <a:rPr lang="sr-Latn-CS" altLang="sr-Latn-RS" sz="1800" i="1"/>
              <a:t>M</a:t>
            </a:r>
            <a:r>
              <a:rPr lang="en-US" altLang="sr-Latn-RS" sz="1800" i="1"/>
              <a:t>i</a:t>
            </a:r>
            <a:r>
              <a:rPr lang="sr-Latn-CS" altLang="sr-Latn-RS" sz="1800" i="1"/>
              <a:t>B</a:t>
            </a:r>
            <a:r>
              <a:rPr lang="sr-Cyrl-CS" altLang="sr-Latn-RS" sz="1800"/>
              <a:t>, величина линије 512</a:t>
            </a:r>
            <a:r>
              <a:rPr lang="sr-Latn-CS" altLang="sr-Latn-RS" sz="1800"/>
              <a:t>B</a:t>
            </a:r>
            <a:endParaRPr lang="sr-Cyrl-CS" altLang="sr-Latn-RS" sz="1800"/>
          </a:p>
          <a:p>
            <a:pPr lvl="2">
              <a:lnSpc>
                <a:spcPct val="90000"/>
              </a:lnSpc>
            </a:pPr>
            <a:r>
              <a:rPr lang="sr-Cyrl-CS" altLang="sr-Latn-RS" sz="1800"/>
              <a:t>16-скуп-асоцијативан</a:t>
            </a:r>
          </a:p>
          <a:p>
            <a:pPr lvl="2">
              <a:lnSpc>
                <a:spcPct val="90000"/>
              </a:lnSpc>
            </a:pPr>
            <a:r>
              <a:rPr lang="sr-Cyrl-CS" altLang="sr-Latn-RS" sz="1800"/>
              <a:t>инклузиван</a:t>
            </a:r>
          </a:p>
          <a:p>
            <a:pPr lvl="2">
              <a:lnSpc>
                <a:spcPct val="90000"/>
              </a:lnSpc>
            </a:pPr>
            <a:r>
              <a:rPr lang="sr-Cyrl-CS" altLang="sr-Latn-RS" sz="1800"/>
              <a:t>брзина зависи од варијанте процесора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90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Пример савремене </a:t>
            </a:r>
            <a:r>
              <a:rPr lang="sr-Cyrl-CS" altLang="sr-Latn-RS" dirty="0" smtClean="0"/>
              <a:t>архитектуре</a:t>
            </a:r>
            <a:br>
              <a:rPr lang="sr-Cyrl-CS" altLang="sr-Latn-RS" dirty="0" smtClean="0"/>
            </a:br>
            <a:r>
              <a:rPr lang="sr-Cyrl-CS" altLang="sr-Latn-RS" dirty="0" smtClean="0"/>
              <a:t>Процесор </a:t>
            </a:r>
            <a:r>
              <a:rPr lang="sr-Latn-CS" altLang="sr-Latn-RS" i="1" dirty="0"/>
              <a:t>Intel Core i7</a:t>
            </a:r>
            <a:endParaRPr lang="sr-Cyrl-CS" altLang="sr-Latn-RS" i="1" dirty="0"/>
          </a:p>
        </p:txBody>
      </p:sp>
      <p:pic>
        <p:nvPicPr>
          <p:cNvPr id="1185801" name="Picture 9" descr=",P-9-160317-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123" y="1690688"/>
            <a:ext cx="7543800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91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8587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r-Cyrl-CS" altLang="sr-Latn-RS" dirty="0"/>
              <a:t>Пример перформанси савремене </a:t>
            </a:r>
            <a:r>
              <a:rPr lang="sr-Cyrl-CS" altLang="sr-Latn-RS" dirty="0" smtClean="0"/>
              <a:t>архитектуре</a:t>
            </a:r>
            <a:br>
              <a:rPr lang="sr-Cyrl-CS" altLang="sr-Latn-RS" dirty="0" smtClean="0"/>
            </a:br>
            <a:r>
              <a:rPr lang="sr-Cyrl-CS" altLang="sr-Latn-RS" dirty="0" smtClean="0"/>
              <a:t>Процесор </a:t>
            </a:r>
            <a:r>
              <a:rPr lang="sr-Latn-CS" altLang="sr-Latn-RS" i="1" dirty="0"/>
              <a:t>Intel Core </a:t>
            </a:r>
            <a:r>
              <a:rPr lang="sr-Latn-CS" altLang="sr-Latn-RS" i="1" dirty="0" smtClean="0"/>
              <a:t>i7</a:t>
            </a:r>
            <a:r>
              <a:rPr lang="sr-Cyrl-RS" altLang="sr-Latn-RS" i="1" dirty="0" smtClean="0"/>
              <a:t> (2)</a:t>
            </a:r>
            <a:endParaRPr lang="sr-Cyrl-CS" altLang="sr-Latn-RS" i="1" dirty="0"/>
          </a:p>
        </p:txBody>
      </p:sp>
      <p:pic>
        <p:nvPicPr>
          <p:cNvPr id="1349640" name="Picture 8" descr="pic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312" y="1257301"/>
            <a:ext cx="5743211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92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Виртуални и физички кеш</a:t>
            </a:r>
          </a:p>
        </p:txBody>
      </p:sp>
      <p:sp>
        <p:nvSpPr>
          <p:cNvPr id="115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Кеш уобичајено ради на нивоу физичких адреса</a:t>
            </a:r>
          </a:p>
          <a:p>
            <a:r>
              <a:rPr lang="sr-Cyrl-CS" altLang="sr-Latn-RS"/>
              <a:t>Међутим, нема разлога да његов рад не буде на нивоу виртуалних адреса</a:t>
            </a:r>
          </a:p>
          <a:p>
            <a:pPr lvl="4"/>
            <a:endParaRPr lang="sr-Cyrl-CS" altLang="sr-Latn-RS"/>
          </a:p>
          <a:p>
            <a:r>
              <a:rPr lang="sr-Cyrl-CS" altLang="sr-Latn-RS"/>
              <a:t>Физички кеш се налази између транслатора адреса и меморије</a:t>
            </a:r>
          </a:p>
          <a:p>
            <a:r>
              <a:rPr lang="sr-Cyrl-CS" altLang="sr-Latn-RS"/>
              <a:t>Виртуалан кеш се налази између процесора и транслатора адреса</a:t>
            </a:r>
          </a:p>
          <a:p>
            <a:pPr lvl="4"/>
            <a:endParaRPr lang="sr-Cyrl-CS" altLang="sr-Latn-RS" i="1"/>
          </a:p>
          <a:p>
            <a:r>
              <a:rPr lang="sr-Cyrl-CS" altLang="sr-Latn-RS"/>
              <a:t>Кеш који је ван процесора може да буде само физички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93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Виртуални кеш</a:t>
            </a:r>
          </a:p>
        </p:txBody>
      </p:sp>
      <p:pic>
        <p:nvPicPr>
          <p:cNvPr id="11888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481264"/>
            <a:ext cx="8229600" cy="2962275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94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Физички кеш</a:t>
            </a:r>
          </a:p>
        </p:txBody>
      </p:sp>
      <p:pic>
        <p:nvPicPr>
          <p:cNvPr id="1189893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470150"/>
            <a:ext cx="8229600" cy="2984500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95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Елементи дизајна кеша</a:t>
            </a:r>
          </a:p>
        </p:txBody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Најважније аспекте дизаја кеша чине:</a:t>
            </a:r>
          </a:p>
          <a:p>
            <a:pPr lvl="1"/>
            <a:r>
              <a:rPr lang="sr-Cyrl-CS" altLang="sr-Latn-RS"/>
              <a:t>капацитет кеша</a:t>
            </a:r>
          </a:p>
          <a:p>
            <a:pPr lvl="1"/>
            <a:r>
              <a:rPr lang="sr-Cyrl-CS" altLang="sr-Latn-RS"/>
              <a:t>величина линија (блокова)</a:t>
            </a:r>
          </a:p>
          <a:p>
            <a:pPr lvl="1"/>
            <a:r>
              <a:rPr lang="sr-Cyrl-CS" altLang="sr-Latn-RS"/>
              <a:t>степен асоцијативности</a:t>
            </a:r>
          </a:p>
          <a:p>
            <a:pPr lvl="1"/>
            <a:r>
              <a:rPr lang="sr-Cyrl-CS" altLang="sr-Latn-RS"/>
              <a:t>јединственост или специјализованост</a:t>
            </a:r>
          </a:p>
          <a:p>
            <a:pPr lvl="1"/>
            <a:r>
              <a:rPr lang="sr-Cyrl-CS" altLang="sr-Latn-RS"/>
              <a:t>број нивоа</a:t>
            </a:r>
          </a:p>
          <a:p>
            <a:pPr lvl="1"/>
            <a:r>
              <a:rPr lang="sr-Cyrl-CS" altLang="sr-Latn-RS"/>
              <a:t>политика писања</a:t>
            </a:r>
          </a:p>
          <a:p>
            <a:pPr lvl="1"/>
            <a:r>
              <a:rPr lang="sr-Cyrl-CS" altLang="sr-Latn-RS"/>
              <a:t>виртуалан или физички кеш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96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Однос капацитета кеша и перформанси</a:t>
            </a:r>
          </a:p>
        </p:txBody>
      </p:sp>
      <p:pic>
        <p:nvPicPr>
          <p:cNvPr id="11561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9350" y="1608139"/>
            <a:ext cx="4540250" cy="4789487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97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Однос величине блока и перформанси</a:t>
            </a:r>
            <a:r>
              <a:rPr lang="en-US" altLang="sr-Latn-RS" dirty="0"/>
              <a:t/>
            </a:r>
            <a:br>
              <a:rPr lang="en-US" altLang="sr-Latn-RS" dirty="0"/>
            </a:br>
            <a:r>
              <a:rPr lang="en-US" altLang="sr-Latn-RS" dirty="0"/>
              <a:t>(</a:t>
            </a:r>
            <a:r>
              <a:rPr lang="sr-Cyrl-CS" altLang="sr-Latn-RS" dirty="0"/>
              <a:t>при истом капацитету)</a:t>
            </a:r>
          </a:p>
        </p:txBody>
      </p:sp>
      <p:pic>
        <p:nvPicPr>
          <p:cNvPr id="1190917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608138"/>
            <a:ext cx="4724400" cy="4818062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98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Однос асоцијативности и перформанси</a:t>
            </a:r>
            <a:br>
              <a:rPr lang="sr-Cyrl-CS" altLang="sr-Latn-RS" dirty="0"/>
            </a:br>
            <a:r>
              <a:rPr lang="sr-Cyrl-CS" altLang="sr-Latn-RS" dirty="0"/>
              <a:t>(при истом капацитету и величини линија)</a:t>
            </a:r>
          </a:p>
        </p:txBody>
      </p:sp>
      <p:pic>
        <p:nvPicPr>
          <p:cNvPr id="1191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52600"/>
            <a:ext cx="4800600" cy="459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99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4894</Words>
  <Application>Microsoft Office PowerPoint</Application>
  <PresentationFormat>Widescreen</PresentationFormat>
  <Paragraphs>866</Paragraphs>
  <Slides>99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5" baseType="lpstr">
      <vt:lpstr>Arial</vt:lpstr>
      <vt:lpstr>Calibri</vt:lpstr>
      <vt:lpstr>Calibri Light</vt:lpstr>
      <vt:lpstr>Courier New</vt:lpstr>
      <vt:lpstr>Wingdings</vt:lpstr>
      <vt:lpstr>Office Theme</vt:lpstr>
      <vt:lpstr>Увод у организацију и архитектуру рачунара 2</vt:lpstr>
      <vt:lpstr>Кеш меморија</vt:lpstr>
      <vt:lpstr>Намена кеша</vt:lpstr>
      <vt:lpstr>Хијерархија меморија</vt:lpstr>
      <vt:lpstr>Примери брзина и величина кеш меморија </vt:lpstr>
      <vt:lpstr>Принцип рада кеша</vt:lpstr>
      <vt:lpstr>Основне операције кеша</vt:lpstr>
      <vt:lpstr>Читање у случају поготка</vt:lpstr>
      <vt:lpstr>Читање у случају поготка (2)</vt:lpstr>
      <vt:lpstr>Читање у случају промашаја</vt:lpstr>
      <vt:lpstr>Читање у случају промашаја (2)</vt:lpstr>
      <vt:lpstr>Перформансе кеша</vt:lpstr>
      <vt:lpstr>Писање у случају промашаја</vt:lpstr>
      <vt:lpstr>Писање у случају поготка</vt:lpstr>
      <vt:lpstr>Писање у случају поготка (2)</vt:lpstr>
      <vt:lpstr>Значајна питања</vt:lpstr>
      <vt:lpstr>Зашто кеш ради?</vt:lpstr>
      <vt:lpstr>Зашто кеш ради? (2)</vt:lpstr>
      <vt:lpstr>Зашто кеш ради? (3)</vt:lpstr>
      <vt:lpstr>Зашто кеш ради? (4)</vt:lpstr>
      <vt:lpstr>Зашто кеш ради? (5)</vt:lpstr>
      <vt:lpstr>Понашање програма</vt:lpstr>
      <vt:lpstr>Принцип локалности</vt:lpstr>
      <vt:lpstr>Просторна локалност</vt:lpstr>
      <vt:lpstr>Временска локалност</vt:lpstr>
      <vt:lpstr>Иницијално стање кеша</vt:lpstr>
      <vt:lpstr>Пресликавање адреса</vt:lpstr>
      <vt:lpstr>Функције пресликавања</vt:lpstr>
      <vt:lpstr>Величина блока</vt:lpstr>
      <vt:lpstr>Поравнавање блока</vt:lpstr>
      <vt:lpstr>Пример поравнвања блокова  величине 4 бајта</vt:lpstr>
      <vt:lpstr>Пуњење кеша</vt:lpstr>
      <vt:lpstr>Алгоритам читања</vt:lpstr>
      <vt:lpstr>Врсте функција пресликавања</vt:lpstr>
      <vt:lpstr>Непосредно пресликавање</vt:lpstr>
      <vt:lpstr>Пример непосредног пресликавања</vt:lpstr>
      <vt:lpstr>Делови адресе</vt:lpstr>
      <vt:lpstr>Садржај кеша</vt:lpstr>
      <vt:lpstr>Садржај кеша (2)</vt:lpstr>
      <vt:lpstr>Пример непосредног пресликавања</vt:lpstr>
      <vt:lpstr>Поступак пресликавања</vt:lpstr>
      <vt:lpstr>Пример непосредног пресликавања</vt:lpstr>
      <vt:lpstr>Пример непосредног пресликавања (2)</vt:lpstr>
      <vt:lpstr>Пример непосредног пресликавања (3)</vt:lpstr>
      <vt:lpstr>Пример непосредног пресликавања (4)</vt:lpstr>
      <vt:lpstr>Асоцијативно пресликавање</vt:lpstr>
      <vt:lpstr>Пример асоцијативног пресликавања</vt:lpstr>
      <vt:lpstr>Пример асоцијативног пресликавања (2)</vt:lpstr>
      <vt:lpstr>Делови адресе</vt:lpstr>
      <vt:lpstr>Проблеми са асоцијативним пресликавањем</vt:lpstr>
      <vt:lpstr>Поређење ознака  код асоцијативног  пресликавања</vt:lpstr>
      <vt:lpstr>Читање података из кеша  са асоцијативним пресликавањем</vt:lpstr>
      <vt:lpstr>Скуп-асоцијативно пресликавање</vt:lpstr>
      <vt:lpstr>Пример скуп-асоцијативног пресликавања</vt:lpstr>
      <vt:lpstr>Пример скуп-асоцијативног пресликавања</vt:lpstr>
      <vt:lpstr>Пример скуп-асоцијативног пресликавања (2)</vt:lpstr>
      <vt:lpstr>Делови адресе</vt:lpstr>
      <vt:lpstr>Предности скуп-асоцијативног пресликавања</vt:lpstr>
      <vt:lpstr>Политике замењивања</vt:lpstr>
      <vt:lpstr>Политика замењивања најдуже некоришћене линије кеша</vt:lpstr>
      <vt:lpstr>Имплементација</vt:lpstr>
      <vt:lpstr>Политика замењивања  псеудо-најдуже-некоришћене линије кеша</vt:lpstr>
      <vt:lpstr>Политика замењивања  псеудо-најдуже-некоришћене линије кеша (2)</vt:lpstr>
      <vt:lpstr>Политика произвољног замењивања</vt:lpstr>
      <vt:lpstr>FIFO – прва прочитана се прва замењује</vt:lpstr>
      <vt:lpstr>LFU – најмање пута коришћена</vt:lpstr>
      <vt:lpstr>Политике писања</vt:lpstr>
      <vt:lpstr>Политика писања са пропуштањем</vt:lpstr>
      <vt:lpstr>Операција писања у случају поготка и политике писања са пропуштањем</vt:lpstr>
      <vt:lpstr>Политика писања са преписивањем</vt:lpstr>
      <vt:lpstr>Политика писања са преписивањем (2)</vt:lpstr>
      <vt:lpstr>Операција писања у случају поготка и политике писања са преписивањем</vt:lpstr>
      <vt:lpstr>Однос политика писања</vt:lpstr>
      <vt:lpstr>Бафери за писање</vt:lpstr>
      <vt:lpstr>Додатни меморијски простор</vt:lpstr>
      <vt:lpstr>Пример додатног простора</vt:lpstr>
      <vt:lpstr>Пример додатног простора (2)</vt:lpstr>
      <vt:lpstr>Пример додатног простора (3)</vt:lpstr>
      <vt:lpstr>Пример додатног простора (4)</vt:lpstr>
      <vt:lpstr>Пример додатног простора (5)</vt:lpstr>
      <vt:lpstr>Врсте промашаја</vt:lpstr>
      <vt:lpstr>Унапређења кеша</vt:lpstr>
      <vt:lpstr>Раздвајање кеша података  и кеша инструкција</vt:lpstr>
      <vt:lpstr>Раздвајање кеша података  и кеша инструкција (2)</vt:lpstr>
      <vt:lpstr>Више нивоа кеша</vt:lpstr>
      <vt:lpstr>Више нивоа кеша (2)</vt:lpstr>
      <vt:lpstr>Архитектуре вишестепеног кеша</vt:lpstr>
      <vt:lpstr>Рад вишестепеног кеша (инклузиван случај)</vt:lpstr>
      <vt:lpstr>Перформансе вишестепеног кеша</vt:lpstr>
      <vt:lpstr>Пример савремене архитектуре</vt:lpstr>
      <vt:lpstr>Пример савремене архитектуре Процесор Intel Core i7</vt:lpstr>
      <vt:lpstr>Пример перформанси савремене архитектуре Процесор Intel Core i7 (2)</vt:lpstr>
      <vt:lpstr>Виртуални и физички кеш</vt:lpstr>
      <vt:lpstr>Виртуални кеш</vt:lpstr>
      <vt:lpstr>Физички кеш</vt:lpstr>
      <vt:lpstr>Елементи дизајна кеша</vt:lpstr>
      <vt:lpstr>Однос капацитета кеша и перформанси</vt:lpstr>
      <vt:lpstr>Однос величине блока и перформанси (при истом капацитету)</vt:lpstr>
      <vt:lpstr>Однос асоцијативности и перформанси (при истом капацитету и величини линија)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Увод у организацију и архитектуру рачунара 1</dc:title>
  <dc:creator>aca</dc:creator>
  <cp:lastModifiedBy>aca</cp:lastModifiedBy>
  <cp:revision>642</cp:revision>
  <dcterms:created xsi:type="dcterms:W3CDTF">2016-10-06T08:55:14Z</dcterms:created>
  <dcterms:modified xsi:type="dcterms:W3CDTF">2017-04-05T15:26:44Z</dcterms:modified>
</cp:coreProperties>
</file>