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256" r:id="rId2"/>
    <p:sldId id="452" r:id="rId3"/>
    <p:sldId id="489" r:id="rId4"/>
    <p:sldId id="490" r:id="rId5"/>
    <p:sldId id="491" r:id="rId6"/>
    <p:sldId id="492" r:id="rId7"/>
    <p:sldId id="493" r:id="rId8"/>
    <p:sldId id="494" r:id="rId9"/>
    <p:sldId id="495" r:id="rId10"/>
    <p:sldId id="496" r:id="rId11"/>
    <p:sldId id="497" r:id="rId12"/>
    <p:sldId id="498" r:id="rId13"/>
    <p:sldId id="499" r:id="rId14"/>
    <p:sldId id="500" r:id="rId15"/>
    <p:sldId id="501" r:id="rId16"/>
    <p:sldId id="502" r:id="rId17"/>
    <p:sldId id="503" r:id="rId18"/>
    <p:sldId id="504" r:id="rId19"/>
    <p:sldId id="505" r:id="rId20"/>
    <p:sldId id="506" r:id="rId21"/>
    <p:sldId id="507" r:id="rId22"/>
    <p:sldId id="508" r:id="rId23"/>
    <p:sldId id="509" r:id="rId24"/>
    <p:sldId id="510" r:id="rId25"/>
    <p:sldId id="511" r:id="rId26"/>
    <p:sldId id="512" r:id="rId27"/>
    <p:sldId id="513" r:id="rId28"/>
    <p:sldId id="514" r:id="rId29"/>
    <p:sldId id="515" r:id="rId30"/>
    <p:sldId id="516" r:id="rId31"/>
    <p:sldId id="517" r:id="rId32"/>
    <p:sldId id="518" r:id="rId33"/>
    <p:sldId id="519" r:id="rId34"/>
    <p:sldId id="520" r:id="rId35"/>
    <p:sldId id="610" r:id="rId36"/>
    <p:sldId id="523" r:id="rId37"/>
    <p:sldId id="524" r:id="rId38"/>
    <p:sldId id="525" r:id="rId39"/>
    <p:sldId id="526" r:id="rId40"/>
    <p:sldId id="527" r:id="rId41"/>
    <p:sldId id="528" r:id="rId42"/>
    <p:sldId id="532" r:id="rId43"/>
    <p:sldId id="533" r:id="rId44"/>
    <p:sldId id="534" r:id="rId45"/>
    <p:sldId id="535" r:id="rId46"/>
    <p:sldId id="536" r:id="rId47"/>
    <p:sldId id="537" r:id="rId48"/>
    <p:sldId id="538" r:id="rId49"/>
    <p:sldId id="541" r:id="rId50"/>
    <p:sldId id="542" r:id="rId51"/>
    <p:sldId id="545" r:id="rId52"/>
    <p:sldId id="546" r:id="rId53"/>
    <p:sldId id="547" r:id="rId54"/>
    <p:sldId id="548" r:id="rId55"/>
    <p:sldId id="549" r:id="rId56"/>
    <p:sldId id="550" r:id="rId57"/>
    <p:sldId id="551" r:id="rId58"/>
    <p:sldId id="552" r:id="rId59"/>
    <p:sldId id="553" r:id="rId60"/>
    <p:sldId id="554" r:id="rId61"/>
    <p:sldId id="555" r:id="rId62"/>
    <p:sldId id="556" r:id="rId63"/>
    <p:sldId id="557" r:id="rId64"/>
    <p:sldId id="558" r:id="rId65"/>
    <p:sldId id="559" r:id="rId66"/>
    <p:sldId id="560" r:id="rId67"/>
    <p:sldId id="561" r:id="rId68"/>
    <p:sldId id="562" r:id="rId69"/>
    <p:sldId id="563" r:id="rId70"/>
    <p:sldId id="564" r:id="rId71"/>
    <p:sldId id="565" r:id="rId72"/>
    <p:sldId id="566" r:id="rId73"/>
    <p:sldId id="567" r:id="rId74"/>
    <p:sldId id="568" r:id="rId75"/>
    <p:sldId id="569" r:id="rId76"/>
    <p:sldId id="571" r:id="rId77"/>
    <p:sldId id="572" r:id="rId78"/>
    <p:sldId id="573" r:id="rId79"/>
    <p:sldId id="574" r:id="rId80"/>
    <p:sldId id="575" r:id="rId81"/>
    <p:sldId id="576" r:id="rId82"/>
    <p:sldId id="577" r:id="rId83"/>
    <p:sldId id="578" r:id="rId84"/>
    <p:sldId id="579" r:id="rId85"/>
    <p:sldId id="580" r:id="rId86"/>
    <p:sldId id="581" r:id="rId87"/>
    <p:sldId id="582" r:id="rId88"/>
    <p:sldId id="583" r:id="rId89"/>
    <p:sldId id="584" r:id="rId9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83522" autoAdjust="0"/>
  </p:normalViewPr>
  <p:slideViewPr>
    <p:cSldViewPr snapToGrid="0">
      <p:cViewPr varScale="1">
        <p:scale>
          <a:sx n="76" d="100"/>
          <a:sy n="76" d="100"/>
        </p:scale>
        <p:origin x="10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C37E8-B257-48FF-995E-2961B1C43090}" type="datetimeFigureOut">
              <a:rPr lang="sr-Latn-RS" smtClean="0"/>
              <a:t>30.3.2017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EDE12-75A6-4CFC-BB8F-CA8B23DAFC6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3955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EDE12-75A6-4CFC-BB8F-CA8B23DAFC65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46205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EDE12-75A6-4CFC-BB8F-CA8B23DAFC65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1795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EDE12-75A6-4CFC-BB8F-CA8B23DAFC65}" type="slidenum">
              <a:rPr lang="sr-Latn-RS" smtClean="0"/>
              <a:t>33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8492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BC70-FBEA-4335-B482-1E97DA324571}" type="datetime1">
              <a:rPr lang="sr-Latn-RS" smtClean="0"/>
              <a:t>30.3.2017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6227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96D6-B748-415F-900D-A7B5731CB0A3}" type="datetime1">
              <a:rPr lang="sr-Latn-RS" smtClean="0"/>
              <a:t>30.3.2017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265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5152-39AF-495C-9BD9-212E97151949}" type="datetime1">
              <a:rPr lang="sr-Latn-RS" smtClean="0"/>
              <a:t>30.3.2017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248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69A6-3E06-4F6F-9C43-3AB016FF3402}" type="datetime1">
              <a:rPr lang="sr-Latn-RS" smtClean="0"/>
              <a:t>30.3.2017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294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9EF0-CC7B-4FFF-A3AB-E50C72A12AA6}" type="datetime1">
              <a:rPr lang="sr-Latn-RS" smtClean="0"/>
              <a:t>30.3.2017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7629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D659-E932-4F64-B171-7BCE249DF5E0}" type="datetime1">
              <a:rPr lang="sr-Latn-RS" smtClean="0"/>
              <a:t>30.3.2017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2079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2666-1AA5-47DC-B74B-A402BE40165C}" type="datetime1">
              <a:rPr lang="sr-Latn-RS" smtClean="0"/>
              <a:t>30.3.2017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5692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4FBF-3E25-4437-B739-1C1427949956}" type="datetime1">
              <a:rPr lang="sr-Latn-RS" smtClean="0"/>
              <a:t>30.3.2017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687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6B7E-DDD2-4772-90B1-0C25A5354895}" type="datetime1">
              <a:rPr lang="sr-Latn-RS" smtClean="0"/>
              <a:t>30.3.2017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2148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849B-6C20-4965-B656-16C4BABBD78B}" type="datetime1">
              <a:rPr lang="sr-Latn-RS" smtClean="0"/>
              <a:t>30.3.2017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9001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FB57-A4F0-40CD-899D-8C458CEED462}" type="datetime1">
              <a:rPr lang="sr-Latn-RS" smtClean="0"/>
              <a:t>30.3.2017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8377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>
            <a:outerShdw blurRad="50800" dist="38100" dir="10800000" algn="ctr" rotWithShape="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416AD-7F80-4F40-A735-8178BEA98C60}" type="datetime1">
              <a:rPr lang="sr-Latn-RS" smtClean="0"/>
              <a:t>30.3.2017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Увод у организацију и архитектуру рачунара 2</a:t>
            </a:r>
            <a:endParaRPr 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A902A-3BDE-4C1D-8463-A2BEC2DF5949}" type="slidenum">
              <a:rPr lang="sr-Latn-RS" smtClean="0"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0502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Увод у организацију и архитектуру рачунара </a:t>
            </a:r>
            <a:r>
              <a:rPr lang="en-US" dirty="0" smtClean="0"/>
              <a:t>2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Александар Картељ</a:t>
            </a:r>
          </a:p>
          <a:p>
            <a:r>
              <a:rPr lang="en-US" dirty="0"/>
              <a:t>k</a:t>
            </a:r>
            <a:r>
              <a:rPr lang="sr-Latn-RS" dirty="0" smtClean="0"/>
              <a:t>artelj</a:t>
            </a:r>
            <a:r>
              <a:rPr lang="en-US" dirty="0" smtClean="0"/>
              <a:t>@matf.bg.ac.rs</a:t>
            </a:r>
            <a:endParaRPr lang="sr-Latn-RS" dirty="0"/>
          </a:p>
        </p:txBody>
      </p:sp>
      <p:sp>
        <p:nvSpPr>
          <p:cNvPr id="8" name="TextBox 7"/>
          <p:cNvSpPr txBox="1"/>
          <p:nvPr/>
        </p:nvSpPr>
        <p:spPr>
          <a:xfrm>
            <a:off x="2947595" y="4980543"/>
            <a:ext cx="7111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u="sng" dirty="0" smtClean="0"/>
              <a:t>Напомена: садржај ових слајдова је преузет од проф. Саше Малкова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69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Цена</a:t>
            </a:r>
          </a:p>
        </p:txBody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Цена меморије се пореди у односу на одређен капацитет и перформансе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10</a:t>
            </a:fld>
            <a:endParaRPr lang="sr-Latn-R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Могући начини приступа</a:t>
            </a:r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Секвенцијалан приступ</a:t>
            </a:r>
          </a:p>
          <a:p>
            <a:r>
              <a:rPr lang="sr-Cyrl-CS" altLang="sr-Latn-RS"/>
              <a:t>Непосредан приступ</a:t>
            </a:r>
          </a:p>
          <a:p>
            <a:r>
              <a:rPr lang="sr-Cyrl-CS" altLang="sr-Latn-RS"/>
              <a:t>Произвољан приступ</a:t>
            </a:r>
          </a:p>
          <a:p>
            <a:r>
              <a:rPr lang="sr-Cyrl-CS" altLang="sr-Latn-RS"/>
              <a:t>Асоцијативан приступ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11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Могући начини приступа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b="1">
                <a:solidFill>
                  <a:schemeClr val="tx2"/>
                </a:solidFill>
              </a:rPr>
              <a:t>Секвенцијалан приступ</a:t>
            </a:r>
          </a:p>
          <a:p>
            <a:pPr lvl="1"/>
            <a:r>
              <a:rPr lang="sr-Cyrl-CS" altLang="sr-Latn-RS"/>
              <a:t>подаци су организовани у јединице – </a:t>
            </a:r>
            <a:r>
              <a:rPr lang="sr-Cyrl-CS" altLang="sr-Latn-RS" i="1"/>
              <a:t>слогове</a:t>
            </a:r>
            <a:endParaRPr lang="sr-Cyrl-CS" altLang="sr-Latn-RS"/>
          </a:p>
          <a:p>
            <a:pPr lvl="1"/>
            <a:r>
              <a:rPr lang="sr-Cyrl-CS" altLang="sr-Latn-RS"/>
              <a:t>слогови се међусобно раздвајају контролним информацијама</a:t>
            </a:r>
          </a:p>
          <a:p>
            <a:pPr lvl="1"/>
            <a:r>
              <a:rPr lang="sr-Cyrl-CS" altLang="sr-Latn-RS"/>
              <a:t>пише се редом</a:t>
            </a:r>
          </a:p>
          <a:p>
            <a:pPr lvl="1"/>
            <a:r>
              <a:rPr lang="sr-Cyrl-CS" altLang="sr-Latn-RS"/>
              <a:t>чита се редом, како је вршено писање</a:t>
            </a:r>
          </a:p>
          <a:p>
            <a:pPr lvl="1"/>
            <a:r>
              <a:rPr lang="sr-Cyrl-CS" altLang="sr-Latn-RS"/>
              <a:t>пример: магнетна трака</a:t>
            </a:r>
          </a:p>
          <a:p>
            <a:r>
              <a:rPr lang="sr-Cyrl-CS" altLang="sr-Latn-RS">
                <a:solidFill>
                  <a:srgbClr val="99A08C"/>
                </a:solidFill>
              </a:rPr>
              <a:t>Непосредан приступ</a:t>
            </a:r>
          </a:p>
          <a:p>
            <a:r>
              <a:rPr lang="sr-Cyrl-CS" altLang="sr-Latn-RS">
                <a:solidFill>
                  <a:srgbClr val="99A08C"/>
                </a:solidFill>
              </a:rPr>
              <a:t>Произвољан приступ</a:t>
            </a:r>
          </a:p>
          <a:p>
            <a:r>
              <a:rPr lang="sr-Cyrl-CS" altLang="sr-Latn-RS">
                <a:solidFill>
                  <a:srgbClr val="99A08C"/>
                </a:solidFill>
              </a:rPr>
              <a:t>Асоцијативан приступ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12</a:t>
            </a:fld>
            <a:endParaRPr lang="sr-Latn-R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Могући начини приступа</a:t>
            </a:r>
          </a:p>
        </p:txBody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>
                <a:solidFill>
                  <a:srgbClr val="99A08C"/>
                </a:solidFill>
              </a:rPr>
              <a:t>Секвенцијалан приступ</a:t>
            </a:r>
          </a:p>
          <a:p>
            <a:r>
              <a:rPr lang="sr-Cyrl-CS" altLang="sr-Latn-RS" b="1">
                <a:solidFill>
                  <a:schemeClr val="tx2"/>
                </a:solidFill>
              </a:rPr>
              <a:t>Непосредан приступ</a:t>
            </a:r>
          </a:p>
          <a:p>
            <a:pPr lvl="1"/>
            <a:r>
              <a:rPr lang="sr-Cyrl-CS" altLang="sr-Latn-RS"/>
              <a:t>постоји зависност адресе слога и његове физичке локације (не мора да буде пуна)</a:t>
            </a:r>
          </a:p>
          <a:p>
            <a:pPr lvl="1"/>
            <a:r>
              <a:rPr lang="sr-Cyrl-CS" altLang="sr-Latn-RS"/>
              <a:t>на основу адресе се приступа непосредно слогу или његовој околини</a:t>
            </a:r>
          </a:p>
          <a:p>
            <a:pPr lvl="1"/>
            <a:r>
              <a:rPr lang="sr-Cyrl-CS" altLang="sr-Latn-RS"/>
              <a:t>време за приступ није фиксно</a:t>
            </a:r>
          </a:p>
          <a:p>
            <a:pPr lvl="1"/>
            <a:r>
              <a:rPr lang="sr-Cyrl-CS" altLang="sr-Latn-RS"/>
              <a:t>пример: магнетни диск</a:t>
            </a:r>
          </a:p>
          <a:p>
            <a:r>
              <a:rPr lang="sr-Cyrl-CS" altLang="sr-Latn-RS">
                <a:solidFill>
                  <a:srgbClr val="99A08C"/>
                </a:solidFill>
              </a:rPr>
              <a:t>Произвољан приступ</a:t>
            </a:r>
          </a:p>
          <a:p>
            <a:r>
              <a:rPr lang="sr-Cyrl-CS" altLang="sr-Latn-RS">
                <a:solidFill>
                  <a:srgbClr val="99A08C"/>
                </a:solidFill>
              </a:rPr>
              <a:t>Асоцијативан приступ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13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Могући начини приступа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>
                <a:solidFill>
                  <a:srgbClr val="99A08C"/>
                </a:solidFill>
              </a:rPr>
              <a:t>Секвенцијалан приступ</a:t>
            </a:r>
          </a:p>
          <a:p>
            <a:r>
              <a:rPr lang="sr-Cyrl-CS" altLang="sr-Latn-RS">
                <a:solidFill>
                  <a:srgbClr val="99A08C"/>
                </a:solidFill>
              </a:rPr>
              <a:t>Непосредан приступ</a:t>
            </a:r>
          </a:p>
          <a:p>
            <a:r>
              <a:rPr lang="sr-Cyrl-CS" altLang="sr-Latn-RS" b="1">
                <a:solidFill>
                  <a:schemeClr val="tx2"/>
                </a:solidFill>
              </a:rPr>
              <a:t>Произвољан приступ</a:t>
            </a:r>
          </a:p>
          <a:p>
            <a:pPr lvl="1"/>
            <a:r>
              <a:rPr lang="sr-Cyrl-CS" altLang="sr-Latn-RS"/>
              <a:t>свака адресибилна локација има механизам приступа подацима</a:t>
            </a:r>
          </a:p>
          <a:p>
            <a:pPr lvl="1"/>
            <a:r>
              <a:rPr lang="sr-Cyrl-CS" altLang="sr-Latn-RS"/>
              <a:t>време за приступ је фиксно</a:t>
            </a:r>
          </a:p>
          <a:p>
            <a:pPr lvl="1"/>
            <a:r>
              <a:rPr lang="sr-Cyrl-CS" altLang="sr-Latn-RS"/>
              <a:t>пример: главна меморија рачунара</a:t>
            </a:r>
          </a:p>
          <a:p>
            <a:r>
              <a:rPr lang="sr-Cyrl-CS" altLang="sr-Latn-RS">
                <a:solidFill>
                  <a:srgbClr val="99A08C"/>
                </a:solidFill>
              </a:rPr>
              <a:t>Асоцијативан приступ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14</a:t>
            </a:fld>
            <a:endParaRPr lang="sr-Latn-R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Могући начини приступа</a:t>
            </a:r>
          </a:p>
        </p:txBody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>
                <a:solidFill>
                  <a:srgbClr val="99A08C"/>
                </a:solidFill>
              </a:rPr>
              <a:t>Секвенцијалан приступ</a:t>
            </a:r>
          </a:p>
          <a:p>
            <a:r>
              <a:rPr lang="sr-Cyrl-CS" altLang="sr-Latn-RS">
                <a:solidFill>
                  <a:srgbClr val="99A08C"/>
                </a:solidFill>
              </a:rPr>
              <a:t>Непосредан приступ</a:t>
            </a:r>
          </a:p>
          <a:p>
            <a:r>
              <a:rPr lang="sr-Cyrl-CS" altLang="sr-Latn-RS">
                <a:solidFill>
                  <a:srgbClr val="99A08C"/>
                </a:solidFill>
              </a:rPr>
              <a:t>Произвољан приступ</a:t>
            </a:r>
          </a:p>
          <a:p>
            <a:r>
              <a:rPr lang="sr-Cyrl-CS" altLang="sr-Latn-RS" b="1">
                <a:solidFill>
                  <a:schemeClr val="tx2"/>
                </a:solidFill>
              </a:rPr>
              <a:t>Асоцијативан приступ</a:t>
            </a:r>
          </a:p>
          <a:p>
            <a:pPr lvl="1"/>
            <a:r>
              <a:rPr lang="sr-Cyrl-CS" altLang="sr-Latn-RS"/>
              <a:t>подврста меморије са произвољним приступом</a:t>
            </a:r>
          </a:p>
          <a:p>
            <a:pPr lvl="1"/>
            <a:r>
              <a:rPr lang="sr-Cyrl-CS" altLang="sr-Latn-RS"/>
              <a:t>податку се приступа на основу неког узорка (маске) адресе или податка</a:t>
            </a:r>
          </a:p>
          <a:p>
            <a:pPr lvl="1"/>
            <a:r>
              <a:rPr lang="sr-Cyrl-CS" altLang="sr-Latn-RS"/>
              <a:t>пример: кеш меморија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15</a:t>
            </a:fld>
            <a:endParaRPr lang="sr-Latn-R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Перформансе</a:t>
            </a: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Cyrl-CS" altLang="sr-Latn-RS"/>
              <a:t>Време приступа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трајање операције читања или писања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од неколико </a:t>
            </a:r>
            <a:r>
              <a:rPr lang="sr-Latn-CS" altLang="sr-Latn-RS" i="1"/>
              <a:t>ns</a:t>
            </a:r>
            <a:r>
              <a:rPr lang="sr-Cyrl-CS" altLang="sr-Latn-RS"/>
              <a:t> до неколико </a:t>
            </a:r>
            <a:r>
              <a:rPr lang="sr-Latn-CS" altLang="sr-Latn-RS" i="1"/>
              <a:t>ms</a:t>
            </a:r>
            <a:endParaRPr lang="sr-Cyrl-CS" altLang="sr-Latn-RS"/>
          </a:p>
          <a:p>
            <a:pPr>
              <a:lnSpc>
                <a:spcPct val="90000"/>
              </a:lnSpc>
            </a:pPr>
            <a:r>
              <a:rPr lang="sr-Cyrl-CS" altLang="sr-Latn-RS"/>
              <a:t>Трајање временског циклуса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обухвата време приступа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и додатно време за ослобађање магистрале и припрему за наредну операцију</a:t>
            </a:r>
          </a:p>
          <a:p>
            <a:pPr>
              <a:lnSpc>
                <a:spcPct val="90000"/>
              </a:lnSpc>
            </a:pPr>
            <a:r>
              <a:rPr lang="sr-Cyrl-CS" altLang="sr-Latn-RS"/>
              <a:t>Брзина преноса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време за које већа количина података може да се прочита или упише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узима у обзир време приступа али и архитектуру (прпелитање и сл.)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16</a:t>
            </a:fld>
            <a:endParaRPr lang="sr-Latn-R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Могућност промене садржаја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Меморија само за читање</a:t>
            </a:r>
          </a:p>
          <a:p>
            <a:r>
              <a:rPr lang="sr-Cyrl-CS" altLang="sr-Latn-RS"/>
              <a:t>Меморија за читање и писање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17</a:t>
            </a:fld>
            <a:endParaRPr lang="sr-Latn-R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Хијерархија меморија</a:t>
            </a:r>
          </a:p>
        </p:txBody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За меморију по правилу важи:</a:t>
            </a:r>
          </a:p>
          <a:p>
            <a:pPr lvl="1"/>
            <a:r>
              <a:rPr lang="sr-Cyrl-CS" altLang="sr-Latn-RS"/>
              <a:t>што је краће време приступа, цена је већа</a:t>
            </a:r>
          </a:p>
          <a:p>
            <a:pPr lvl="1"/>
            <a:r>
              <a:rPr lang="sr-Cyrl-CS" altLang="sr-Latn-RS"/>
              <a:t>што је већи капацитет, време приступа је дуже</a:t>
            </a:r>
          </a:p>
          <a:p>
            <a:pPr lvl="1"/>
            <a:r>
              <a:rPr lang="sr-Cyrl-CS" altLang="sr-Latn-RS"/>
              <a:t>што је већи капацитет, цена по биту је нижа</a:t>
            </a:r>
          </a:p>
          <a:p>
            <a:pPr lvl="1"/>
            <a:r>
              <a:rPr lang="sr-Cyrl-CS" altLang="sr-Latn-RS"/>
              <a:t>нове технологије доносе нижу цену по биту уз очување претходних односа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18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Хијерархија меморија</a:t>
            </a:r>
          </a:p>
        </p:txBody>
      </p:sp>
      <p:pic>
        <p:nvPicPr>
          <p:cNvPr id="1012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296988"/>
            <a:ext cx="8386763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19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Меморија</a:t>
            </a:r>
            <a:endParaRPr lang="sr-Latn-R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Карактеристике и типови</a:t>
            </a:r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22700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Основне врсте меморије</a:t>
            </a:r>
          </a:p>
        </p:txBody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Два основна типа меморија:</a:t>
            </a:r>
          </a:p>
          <a:p>
            <a:pPr lvl="1"/>
            <a:r>
              <a:rPr lang="sr-Cyrl-CS" altLang="sr-Latn-RS"/>
              <a:t>меморије само за читање</a:t>
            </a:r>
          </a:p>
          <a:p>
            <a:pPr lvl="2"/>
            <a:r>
              <a:rPr lang="en-US" altLang="sr-Latn-RS"/>
              <a:t>(</a:t>
            </a:r>
            <a:r>
              <a:rPr lang="en-US" altLang="sr-Latn-RS" i="1"/>
              <a:t>read-only memory</a:t>
            </a:r>
            <a:r>
              <a:rPr lang="en-US" altLang="sr-Latn-RS"/>
              <a:t>)</a:t>
            </a:r>
            <a:endParaRPr lang="sr-Cyrl-CS" altLang="sr-Latn-RS"/>
          </a:p>
          <a:p>
            <a:pPr lvl="2"/>
            <a:r>
              <a:rPr lang="en-US" altLang="sr-Latn-RS" i="1"/>
              <a:t>ROM</a:t>
            </a:r>
            <a:endParaRPr lang="sr-Cyrl-CS" altLang="sr-Latn-RS" i="1"/>
          </a:p>
          <a:p>
            <a:pPr lvl="4"/>
            <a:endParaRPr lang="sr-Cyrl-CS" altLang="sr-Latn-RS" i="1"/>
          </a:p>
          <a:p>
            <a:pPr lvl="1"/>
            <a:r>
              <a:rPr lang="sr-Cyrl-CS" altLang="sr-Latn-RS"/>
              <a:t>меморије за читање и писање</a:t>
            </a:r>
            <a:endParaRPr lang="en-US" altLang="sr-Latn-RS"/>
          </a:p>
          <a:p>
            <a:pPr lvl="2"/>
            <a:r>
              <a:rPr lang="en-US" altLang="sr-Latn-RS"/>
              <a:t>(</a:t>
            </a:r>
            <a:r>
              <a:rPr lang="en-US" altLang="sr-Latn-RS" i="1"/>
              <a:t>read-write memory</a:t>
            </a:r>
            <a:r>
              <a:rPr lang="en-US" altLang="sr-Latn-RS"/>
              <a:t>)</a:t>
            </a:r>
            <a:endParaRPr lang="sr-Cyrl-CS" altLang="sr-Latn-RS"/>
          </a:p>
          <a:p>
            <a:pPr lvl="2"/>
            <a:r>
              <a:rPr lang="en-US" altLang="sr-Latn-RS" i="1"/>
              <a:t>RAM</a:t>
            </a:r>
            <a:r>
              <a:rPr lang="en-US" altLang="sr-Latn-RS"/>
              <a:t> </a:t>
            </a:r>
            <a:endParaRPr lang="sr-Cyrl-CS" altLang="sr-Latn-RS"/>
          </a:p>
          <a:p>
            <a:pPr lvl="2"/>
            <a:r>
              <a:rPr lang="sr-Cyrl-CS" altLang="sr-Latn-RS"/>
              <a:t>назив </a:t>
            </a:r>
            <a:r>
              <a:rPr lang="en-US" altLang="sr-Latn-RS"/>
              <a:t>(</a:t>
            </a:r>
            <a:r>
              <a:rPr lang="en-US" altLang="sr-Latn-RS" i="1"/>
              <a:t>random access memory</a:t>
            </a:r>
            <a:r>
              <a:rPr lang="en-US" altLang="sr-Latn-RS"/>
              <a:t>)</a:t>
            </a:r>
            <a:r>
              <a:rPr lang="sr-Cyrl-CS" altLang="sr-Latn-RS"/>
              <a:t> је неисправан, зато што и </a:t>
            </a:r>
            <a:r>
              <a:rPr lang="sr-Latn-CS" altLang="sr-Latn-RS" i="1"/>
              <a:t>ROM</a:t>
            </a:r>
            <a:r>
              <a:rPr lang="sr-Cyrl-CS" altLang="sr-Latn-RS"/>
              <a:t> и </a:t>
            </a:r>
            <a:r>
              <a:rPr lang="sr-Latn-CS" altLang="sr-Latn-RS" i="1"/>
              <a:t>RAM</a:t>
            </a:r>
            <a:r>
              <a:rPr lang="sr-Cyrl-CS" altLang="sr-Latn-RS"/>
              <a:t> омогућавају произвољан приступ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20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sr-Latn-RS" i="1"/>
              <a:t>ROM</a:t>
            </a:r>
            <a:endParaRPr lang="sr-Cyrl-CS" altLang="sr-Latn-RS"/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altLang="sr-Latn-RS" i="1"/>
              <a:t>ROM</a:t>
            </a:r>
            <a:r>
              <a:rPr lang="sr-Latn-CS" altLang="sr-Latn-RS"/>
              <a:t> </a:t>
            </a:r>
            <a:endParaRPr lang="sr-Cyrl-CS" altLang="sr-Latn-RS"/>
          </a:p>
          <a:p>
            <a:pPr lvl="1"/>
            <a:r>
              <a:rPr lang="sr-Cyrl-CS" altLang="sr-Latn-RS"/>
              <a:t>меморија само за читање</a:t>
            </a:r>
          </a:p>
          <a:p>
            <a:pPr lvl="1"/>
            <a:r>
              <a:rPr lang="en-US" altLang="sr-Latn-RS"/>
              <a:t>(</a:t>
            </a:r>
            <a:r>
              <a:rPr lang="en-US" altLang="sr-Latn-RS" i="1"/>
              <a:t>read-only memory</a:t>
            </a:r>
            <a:r>
              <a:rPr lang="en-US" altLang="sr-Latn-RS"/>
              <a:t>)</a:t>
            </a:r>
            <a:endParaRPr lang="sr-Cyrl-CS" altLang="sr-Latn-RS"/>
          </a:p>
          <a:p>
            <a:pPr lvl="1"/>
            <a:r>
              <a:rPr lang="sr-Cyrl-CS" altLang="sr-Latn-RS"/>
              <a:t>не захтева напајање за одржавање садржаја</a:t>
            </a:r>
          </a:p>
          <a:p>
            <a:pPr lvl="1"/>
            <a:r>
              <a:rPr lang="sr-Cyrl-CS" altLang="sr-Latn-RS"/>
              <a:t>могу чувати податке док је рачунар искључен</a:t>
            </a:r>
          </a:p>
          <a:p>
            <a:pPr lvl="1"/>
            <a:r>
              <a:rPr lang="sr-Cyrl-CS" altLang="sr-Latn-RS"/>
              <a:t>обично се употребљава за подизање рачунарског система (</a:t>
            </a:r>
            <a:r>
              <a:rPr lang="sr-Latn-CS" altLang="sr-Latn-RS" i="1"/>
              <a:t>boot</a:t>
            </a:r>
            <a:r>
              <a:rPr lang="sr-Cyrl-CS" altLang="sr-Latn-RS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21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Врсте </a:t>
            </a:r>
            <a:r>
              <a:rPr lang="sr-Latn-CS" altLang="sr-Latn-RS" i="1"/>
              <a:t>ROM</a:t>
            </a:r>
            <a:r>
              <a:rPr lang="sr-Cyrl-CS" altLang="sr-Latn-RS" i="1"/>
              <a:t>-</a:t>
            </a:r>
            <a:r>
              <a:rPr lang="sr-Cyrl-CS" altLang="sr-Latn-RS"/>
              <a:t>а</a:t>
            </a:r>
          </a:p>
        </p:txBody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sz="2200"/>
              <a:t>Фабрички програмиран</a:t>
            </a:r>
          </a:p>
          <a:p>
            <a:pPr lvl="1"/>
            <a:r>
              <a:rPr lang="sr-Cyrl-CS" altLang="sr-Latn-RS" sz="2100"/>
              <a:t>прави се у случају масовне потребе</a:t>
            </a:r>
          </a:p>
          <a:p>
            <a:r>
              <a:rPr lang="sr-Cyrl-CS" altLang="sr-Latn-RS" sz="2200"/>
              <a:t>Програмибилан</a:t>
            </a:r>
            <a:endParaRPr lang="en-US" altLang="sr-Latn-RS" sz="2200"/>
          </a:p>
          <a:p>
            <a:pPr lvl="1"/>
            <a:r>
              <a:rPr lang="sr-Latn-CS" altLang="sr-Latn-RS" sz="2100" i="1"/>
              <a:t>PROM</a:t>
            </a:r>
            <a:r>
              <a:rPr lang="sr-Cyrl-CS" altLang="sr-Latn-RS" sz="2100" i="1"/>
              <a:t> </a:t>
            </a:r>
            <a:r>
              <a:rPr lang="sr-Cyrl-CS" altLang="sr-Latn-RS" sz="2100"/>
              <a:t>(</a:t>
            </a:r>
            <a:r>
              <a:rPr lang="en-US" altLang="sr-Latn-RS" sz="2100" i="1"/>
              <a:t>programmable ROM</a:t>
            </a:r>
            <a:r>
              <a:rPr lang="sr-Cyrl-CS" altLang="sr-Latn-RS" sz="2100"/>
              <a:t>)</a:t>
            </a:r>
            <a:endParaRPr lang="en-US" altLang="sr-Latn-RS" sz="2100"/>
          </a:p>
          <a:p>
            <a:pPr lvl="1"/>
            <a:r>
              <a:rPr lang="sr-Cyrl-CS" altLang="sr-Latn-RS" sz="2100"/>
              <a:t>на пример, корисник може да спаљује осигураче по избору</a:t>
            </a:r>
          </a:p>
          <a:p>
            <a:r>
              <a:rPr lang="sr-Cyrl-CS" altLang="sr-Latn-RS" sz="2200"/>
              <a:t>Вишекратно програмибилан</a:t>
            </a:r>
          </a:p>
          <a:p>
            <a:pPr lvl="1"/>
            <a:r>
              <a:rPr lang="en-US" altLang="sr-Latn-RS" sz="2100" i="1"/>
              <a:t>E</a:t>
            </a:r>
            <a:r>
              <a:rPr lang="sr-Latn-CS" altLang="sr-Latn-RS" sz="2100" i="1"/>
              <a:t>PROM</a:t>
            </a:r>
            <a:r>
              <a:rPr lang="sr-Cyrl-CS" altLang="sr-Latn-RS" sz="2100" i="1"/>
              <a:t> </a:t>
            </a:r>
            <a:r>
              <a:rPr lang="sr-Cyrl-CS" altLang="sr-Latn-RS" sz="2100"/>
              <a:t>(</a:t>
            </a:r>
            <a:r>
              <a:rPr lang="en-US" altLang="sr-Latn-RS" sz="2100" i="1"/>
              <a:t>erasable programmable ROM</a:t>
            </a:r>
            <a:r>
              <a:rPr lang="sr-Cyrl-CS" altLang="sr-Latn-RS" sz="2100"/>
              <a:t>)</a:t>
            </a:r>
          </a:p>
          <a:p>
            <a:pPr lvl="1"/>
            <a:r>
              <a:rPr lang="sr-Cyrl-CS" altLang="sr-Latn-RS" sz="2100"/>
              <a:t>излагањем ултраљубичастом светлу се брише садржај </a:t>
            </a:r>
            <a:r>
              <a:rPr lang="en-US" altLang="sr-Latn-RS" sz="2100" i="1"/>
              <a:t>E</a:t>
            </a:r>
            <a:r>
              <a:rPr lang="sr-Latn-CS" altLang="sr-Latn-RS" sz="2100" i="1"/>
              <a:t>PROM</a:t>
            </a:r>
            <a:r>
              <a:rPr lang="sr-Cyrl-CS" altLang="sr-Latn-RS" sz="2100" i="1"/>
              <a:t>-</a:t>
            </a:r>
            <a:r>
              <a:rPr lang="sr-Cyrl-CS" altLang="sr-Latn-RS" sz="2100"/>
              <a:t>а</a:t>
            </a:r>
          </a:p>
          <a:p>
            <a:r>
              <a:rPr lang="sr-Cyrl-CS" altLang="sr-Latn-RS" sz="2200"/>
              <a:t>Вишекратно програмибилан са ел. брисањем</a:t>
            </a:r>
          </a:p>
          <a:p>
            <a:pPr lvl="1"/>
            <a:r>
              <a:rPr lang="sr-Latn-CS" altLang="sr-Latn-RS" sz="2100" i="1"/>
              <a:t>EEPROM</a:t>
            </a:r>
            <a:r>
              <a:rPr lang="sr-Cyrl-CS" altLang="sr-Latn-RS" sz="2100" i="1"/>
              <a:t> </a:t>
            </a:r>
            <a:r>
              <a:rPr lang="sr-Cyrl-CS" altLang="sr-Latn-RS" sz="2100"/>
              <a:t>(</a:t>
            </a:r>
            <a:r>
              <a:rPr lang="sr-Latn-CS" altLang="sr-Latn-RS" sz="2100" i="1"/>
              <a:t>electrically </a:t>
            </a:r>
            <a:r>
              <a:rPr lang="en-US" altLang="sr-Latn-RS" sz="2100" i="1"/>
              <a:t>erasable programmable ROM</a:t>
            </a:r>
            <a:r>
              <a:rPr lang="sr-Cyrl-CS" altLang="sr-Latn-RS" sz="2100"/>
              <a:t>)</a:t>
            </a:r>
          </a:p>
          <a:p>
            <a:pPr lvl="1"/>
            <a:r>
              <a:rPr lang="sr-Cyrl-CS" altLang="sr-Latn-RS" sz="2100"/>
              <a:t>омогућава да се селективно бише садржај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22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sr-Latn-RS" i="1"/>
              <a:t>R</a:t>
            </a:r>
            <a:r>
              <a:rPr lang="sr-Cyrl-CS" altLang="sr-Latn-RS" i="1"/>
              <a:t>А</a:t>
            </a:r>
            <a:r>
              <a:rPr lang="sr-Latn-CS" altLang="sr-Latn-RS" i="1"/>
              <a:t>M</a:t>
            </a:r>
            <a:endParaRPr lang="sr-Cyrl-CS" altLang="sr-Latn-RS"/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Две основне врсте </a:t>
            </a:r>
            <a:r>
              <a:rPr lang="sr-Latn-CS" altLang="sr-Latn-RS" i="1"/>
              <a:t>RAM</a:t>
            </a:r>
            <a:r>
              <a:rPr lang="sr-Cyrl-CS" altLang="sr-Latn-RS"/>
              <a:t> меморија су</a:t>
            </a:r>
          </a:p>
          <a:p>
            <a:pPr lvl="1"/>
            <a:r>
              <a:rPr lang="sr-Cyrl-CS" altLang="sr-Latn-RS"/>
              <a:t>статички </a:t>
            </a:r>
            <a:r>
              <a:rPr lang="sr-Latn-CS" altLang="sr-Latn-RS" i="1"/>
              <a:t>RAM</a:t>
            </a:r>
            <a:r>
              <a:rPr lang="sr-Cyrl-CS" altLang="sr-Latn-RS"/>
              <a:t> и</a:t>
            </a:r>
          </a:p>
          <a:p>
            <a:pPr lvl="1"/>
            <a:r>
              <a:rPr lang="sr-Cyrl-CS" altLang="sr-Latn-RS"/>
              <a:t>динамички </a:t>
            </a:r>
            <a:r>
              <a:rPr lang="sr-Latn-CS" altLang="sr-Latn-RS" i="1"/>
              <a:t>RAM</a:t>
            </a:r>
            <a:r>
              <a:rPr lang="sr-Cyrl-CS" altLang="sr-Latn-RS"/>
              <a:t> </a:t>
            </a:r>
            <a:endParaRPr lang="sr-Latn-C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23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Статички </a:t>
            </a:r>
            <a:r>
              <a:rPr lang="sr-Latn-CS" altLang="sr-Latn-RS" i="1"/>
              <a:t>R</a:t>
            </a:r>
            <a:r>
              <a:rPr lang="sr-Cyrl-CS" altLang="sr-Latn-RS" i="1"/>
              <a:t>А</a:t>
            </a:r>
            <a:r>
              <a:rPr lang="sr-Latn-CS" altLang="sr-Latn-RS" i="1"/>
              <a:t>M</a:t>
            </a:r>
            <a:endParaRPr lang="sr-Cyrl-CS" altLang="sr-Latn-RS"/>
          </a:p>
        </p:txBody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altLang="sr-Latn-RS" i="1"/>
              <a:t>SRAM</a:t>
            </a:r>
            <a:r>
              <a:rPr lang="sr-Cyrl-CS" altLang="sr-Latn-RS"/>
              <a:t> </a:t>
            </a:r>
            <a:endParaRPr lang="sr-Latn-CS" altLang="sr-Latn-RS"/>
          </a:p>
          <a:p>
            <a:r>
              <a:rPr lang="sr-Cyrl-CS" altLang="sr-Latn-RS"/>
              <a:t>Имплементира се помоћу резе или флип-флопа</a:t>
            </a:r>
          </a:p>
          <a:p>
            <a:r>
              <a:rPr lang="sr-Cyrl-CS" altLang="sr-Latn-RS"/>
              <a:t>Не захтева освежавање да би чувао садржај</a:t>
            </a:r>
          </a:p>
          <a:p>
            <a:pPr lvl="3"/>
            <a:endParaRPr lang="sr-Cyrl-CS" altLang="sr-Latn-RS"/>
          </a:p>
          <a:p>
            <a:r>
              <a:rPr lang="sr-Cyrl-CS" altLang="sr-Latn-RS"/>
              <a:t>Предности:</a:t>
            </a:r>
          </a:p>
          <a:p>
            <a:pPr lvl="1"/>
            <a:r>
              <a:rPr lang="sr-Cyrl-CS" altLang="sr-Latn-RS"/>
              <a:t>Једноставност употребе</a:t>
            </a:r>
          </a:p>
          <a:p>
            <a:pPr lvl="1"/>
            <a:r>
              <a:rPr lang="sr-Cyrl-CS" altLang="sr-Latn-RS"/>
              <a:t>Брзина</a:t>
            </a:r>
          </a:p>
          <a:p>
            <a:pPr lvl="3"/>
            <a:endParaRPr lang="sr-Cyrl-CS" altLang="sr-Latn-RS"/>
          </a:p>
          <a:p>
            <a:r>
              <a:rPr lang="sr-Cyrl-CS" altLang="sr-Latn-RS"/>
              <a:t>Употребљава се за кеш меморије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24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Динамички </a:t>
            </a:r>
            <a:r>
              <a:rPr lang="sr-Latn-CS" altLang="sr-Latn-RS" i="1"/>
              <a:t>R</a:t>
            </a:r>
            <a:r>
              <a:rPr lang="sr-Cyrl-CS" altLang="sr-Latn-RS" i="1"/>
              <a:t>А</a:t>
            </a:r>
            <a:r>
              <a:rPr lang="sr-Latn-CS" altLang="sr-Latn-RS" i="1"/>
              <a:t>M</a:t>
            </a:r>
            <a:endParaRPr lang="sr-Cyrl-CS" altLang="sr-Latn-RS"/>
          </a:p>
        </p:txBody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altLang="sr-Latn-RS" sz="2200" i="1"/>
              <a:t>DRAM</a:t>
            </a:r>
            <a:endParaRPr lang="sr-Cyrl-CS" altLang="sr-Latn-RS" sz="2200"/>
          </a:p>
          <a:p>
            <a:r>
              <a:rPr lang="sr-Cyrl-CS" altLang="sr-Latn-RS" sz="2200"/>
              <a:t>Имплементира се помоћу малих кондензатора</a:t>
            </a:r>
          </a:p>
          <a:p>
            <a:r>
              <a:rPr lang="sr-Cyrl-CS" altLang="sr-Latn-RS" sz="2200"/>
              <a:t>Захтева периодично освежавање да би чувао садржај</a:t>
            </a:r>
          </a:p>
          <a:p>
            <a:r>
              <a:rPr lang="sr-Cyrl-CS" altLang="sr-Latn-RS" sz="2200"/>
              <a:t>Читање нарушава садржај</a:t>
            </a:r>
          </a:p>
          <a:p>
            <a:pPr lvl="1"/>
            <a:r>
              <a:rPr lang="sr-Cyrl-CS" altLang="sr-Latn-RS" sz="2100"/>
              <a:t>неопходно </a:t>
            </a:r>
            <a:r>
              <a:rPr lang="sr-Cyrl-CS" altLang="sr-Latn-RS" sz="2100" i="1"/>
              <a:t>писање-после-читања</a:t>
            </a:r>
            <a:endParaRPr lang="sr-Cyrl-CS" altLang="sr-Latn-RS" sz="2100"/>
          </a:p>
          <a:p>
            <a:pPr lvl="4"/>
            <a:endParaRPr lang="sr-Cyrl-CS" altLang="sr-Latn-RS" sz="1600"/>
          </a:p>
          <a:p>
            <a:r>
              <a:rPr lang="sr-Cyrl-CS" altLang="sr-Latn-RS" sz="2200"/>
              <a:t>Предности</a:t>
            </a:r>
          </a:p>
          <a:p>
            <a:pPr lvl="1"/>
            <a:r>
              <a:rPr lang="sr-Cyrl-CS" altLang="sr-Latn-RS" sz="2100"/>
              <a:t>Нижа цена</a:t>
            </a:r>
          </a:p>
          <a:p>
            <a:pPr lvl="1"/>
            <a:r>
              <a:rPr lang="sr-Cyrl-CS" altLang="sr-Latn-RS" sz="2100"/>
              <a:t>Мање загревање</a:t>
            </a:r>
          </a:p>
          <a:p>
            <a:pPr lvl="1"/>
            <a:r>
              <a:rPr lang="sr-Cyrl-CS" altLang="sr-Latn-RS" sz="2100"/>
              <a:t>Већа густина паковања</a:t>
            </a:r>
          </a:p>
          <a:p>
            <a:pPr lvl="3"/>
            <a:endParaRPr lang="sr-Cyrl-CS" altLang="sr-Latn-RS" sz="1600"/>
          </a:p>
          <a:p>
            <a:r>
              <a:rPr lang="sr-Cyrl-CS" altLang="sr-Latn-RS" sz="2200"/>
              <a:t>Употребљава се за радну меморију рачунара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25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Технологије израде </a:t>
            </a:r>
            <a:r>
              <a:rPr lang="sr-Latn-CS" altLang="sr-Latn-RS" i="1"/>
              <a:t>DRAM</a:t>
            </a:r>
            <a:r>
              <a:rPr lang="sr-Cyrl-CS" altLang="sr-Latn-RS"/>
              <a:t>-а</a:t>
            </a:r>
          </a:p>
        </p:txBody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Динамичка меморија се дели на </a:t>
            </a:r>
          </a:p>
          <a:p>
            <a:pPr lvl="1"/>
            <a:r>
              <a:rPr lang="sr-Cyrl-CS" altLang="sr-Latn-RS"/>
              <a:t>асинхрону</a:t>
            </a:r>
          </a:p>
          <a:p>
            <a:pPr lvl="2"/>
            <a:r>
              <a:rPr lang="sr-Cyrl-CS" altLang="sr-Latn-RS"/>
              <a:t>меморија одређује време одзива за сваку од операција</a:t>
            </a:r>
          </a:p>
          <a:p>
            <a:pPr lvl="2"/>
            <a:r>
              <a:rPr lang="sr-Cyrl-CS" altLang="sr-Latn-RS"/>
              <a:t>ако часовник ради брже, уводе се стања чекања </a:t>
            </a:r>
          </a:p>
          <a:p>
            <a:pPr lvl="2"/>
            <a:r>
              <a:rPr lang="sr-Cyrl-CS" altLang="sr-Latn-RS"/>
              <a:t>брзина се мери временом одзива, нпр. 20</a:t>
            </a:r>
            <a:r>
              <a:rPr lang="sr-Latn-CS" altLang="sr-Latn-RS" i="1"/>
              <a:t>ns</a:t>
            </a:r>
            <a:endParaRPr lang="sr-Latn-CS" altLang="sr-Latn-RS"/>
          </a:p>
          <a:p>
            <a:pPr lvl="1"/>
            <a:r>
              <a:rPr lang="sr-Cyrl-CS" altLang="sr-Latn-RS"/>
              <a:t>синхрону</a:t>
            </a:r>
          </a:p>
          <a:p>
            <a:pPr lvl="2"/>
            <a:r>
              <a:rPr lang="sr-Cyrl-CS" altLang="sr-Latn-RS"/>
              <a:t>рад меморије се синхронизује са часовником</a:t>
            </a:r>
          </a:p>
          <a:p>
            <a:pPr lvl="2"/>
            <a:r>
              <a:rPr lang="sr-Cyrl-CS" altLang="sr-Latn-RS"/>
              <a:t>зна се број циклуса за сваку од операција</a:t>
            </a:r>
          </a:p>
          <a:p>
            <a:pPr lvl="2"/>
            <a:r>
              <a:rPr lang="sr-Cyrl-CS" altLang="sr-Latn-RS"/>
              <a:t>брзина се мери брзином часовника и бројем циклуса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26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sr-Latn-RS" i="1"/>
              <a:t>SDRAM</a:t>
            </a:r>
            <a:endParaRPr lang="sr-Cyrl-CS" altLang="sr-Latn-RS"/>
          </a:p>
        </p:txBody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Динамичкој меморији се додају компоненте израђене од статичке меморије</a:t>
            </a:r>
          </a:p>
          <a:p>
            <a:pPr lvl="1"/>
            <a:r>
              <a:rPr lang="sr-Cyrl-CS" altLang="sr-Latn-RS"/>
              <a:t>Ознака</a:t>
            </a:r>
          </a:p>
          <a:p>
            <a:pPr lvl="2"/>
            <a:r>
              <a:rPr lang="sr-Latn-CS" altLang="sr-Latn-RS" i="1"/>
              <a:t>SDRAM</a:t>
            </a:r>
            <a:endParaRPr lang="sr-Cyrl-CS" altLang="sr-Latn-RS"/>
          </a:p>
          <a:p>
            <a:pPr lvl="1"/>
            <a:r>
              <a:rPr lang="sr-Cyrl-CS" altLang="sr-Latn-RS"/>
              <a:t>Намена</a:t>
            </a:r>
          </a:p>
          <a:p>
            <a:pPr lvl="2"/>
            <a:r>
              <a:rPr lang="sr-Cyrl-CS" altLang="sr-Latn-RS"/>
              <a:t>кеш или </a:t>
            </a:r>
          </a:p>
          <a:p>
            <a:pPr lvl="2"/>
            <a:r>
              <a:rPr lang="sr-Cyrl-CS" altLang="sr-Latn-RS"/>
              <a:t>бафер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27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Неке врсте динамичког </a:t>
            </a:r>
            <a:r>
              <a:rPr lang="sr-Latn-CS" altLang="sr-Latn-RS" i="1"/>
              <a:t>RAM</a:t>
            </a:r>
            <a:r>
              <a:rPr lang="sr-Cyrl-CS" altLang="sr-Latn-RS"/>
              <a:t>-а</a:t>
            </a:r>
          </a:p>
        </p:txBody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altLang="sr-Latn-RS" i="1"/>
              <a:t>FPM </a:t>
            </a:r>
            <a:r>
              <a:rPr lang="sr-Latn-CS" altLang="sr-Latn-RS"/>
              <a:t>(</a:t>
            </a:r>
            <a:r>
              <a:rPr lang="sr-Latn-CS" altLang="sr-Latn-RS" i="1"/>
              <a:t>Fast Page Mode</a:t>
            </a:r>
            <a:r>
              <a:rPr lang="sr-Latn-CS" altLang="sr-Latn-RS"/>
              <a:t>)</a:t>
            </a:r>
            <a:endParaRPr lang="sr-Cyrl-CS" altLang="sr-Latn-RS"/>
          </a:p>
          <a:p>
            <a:r>
              <a:rPr lang="sr-Latn-CS" altLang="sr-Latn-RS" i="1"/>
              <a:t>EDO </a:t>
            </a:r>
            <a:r>
              <a:rPr lang="sr-Latn-CS" altLang="sr-Latn-RS"/>
              <a:t>(</a:t>
            </a:r>
            <a:r>
              <a:rPr lang="sr-Latn-CS" altLang="sr-Latn-RS" i="1"/>
              <a:t>Enhanced Data Out</a:t>
            </a:r>
            <a:r>
              <a:rPr lang="sr-Latn-CS" altLang="sr-Latn-RS"/>
              <a:t>)</a:t>
            </a:r>
            <a:endParaRPr lang="sr-Cyrl-CS" altLang="sr-Latn-RS"/>
          </a:p>
          <a:p>
            <a:r>
              <a:rPr lang="sr-Latn-CS" altLang="sr-Latn-RS" i="1"/>
              <a:t>BEDO </a:t>
            </a:r>
            <a:r>
              <a:rPr lang="sr-Latn-CS" altLang="sr-Latn-RS"/>
              <a:t>(</a:t>
            </a:r>
            <a:r>
              <a:rPr lang="sr-Latn-CS" altLang="sr-Latn-RS" i="1"/>
              <a:t>Burst EDO</a:t>
            </a:r>
            <a:r>
              <a:rPr lang="sr-Latn-CS" altLang="sr-Latn-RS"/>
              <a:t>)</a:t>
            </a:r>
          </a:p>
          <a:p>
            <a:r>
              <a:rPr lang="sr-Latn-CS" altLang="sr-Latn-RS" i="1"/>
              <a:t>ESDRAM, CDRAM </a:t>
            </a:r>
            <a:r>
              <a:rPr lang="sr-Latn-CS" altLang="sr-Latn-RS"/>
              <a:t>(</a:t>
            </a:r>
            <a:r>
              <a:rPr lang="sr-Latn-CS" altLang="sr-Latn-RS" i="1"/>
              <a:t>Enhanced SDRAM, Cache DRAM</a:t>
            </a:r>
            <a:r>
              <a:rPr lang="sr-Latn-CS" altLang="sr-Latn-RS"/>
              <a:t>)</a:t>
            </a:r>
            <a:endParaRPr lang="sr-Cyrl-CS" altLang="sr-Latn-RS"/>
          </a:p>
          <a:p>
            <a:r>
              <a:rPr lang="en-US" altLang="sr-Latn-RS" i="1"/>
              <a:t>J</a:t>
            </a:r>
            <a:r>
              <a:rPr lang="sr-Latn-CS" altLang="sr-Latn-RS" i="1"/>
              <a:t>EDEC </a:t>
            </a:r>
            <a:r>
              <a:rPr lang="en-US" altLang="sr-Latn-RS" i="1"/>
              <a:t>SDRAM</a:t>
            </a:r>
            <a:r>
              <a:rPr lang="sr-Latn-CS" altLang="sr-Latn-RS" i="1"/>
              <a:t> </a:t>
            </a:r>
            <a:r>
              <a:rPr lang="sr-Latn-CS" altLang="sr-Latn-RS"/>
              <a:t>(</a:t>
            </a:r>
            <a:r>
              <a:rPr lang="sr-Latn-CS" altLang="sr-Latn-RS" i="1"/>
              <a:t>Enhanced SDRAM, Cache DRAM</a:t>
            </a:r>
            <a:r>
              <a:rPr lang="sr-Latn-CS" altLang="sr-Latn-RS"/>
              <a:t>)</a:t>
            </a:r>
            <a:endParaRPr lang="en-US" altLang="sr-Latn-RS"/>
          </a:p>
          <a:p>
            <a:r>
              <a:rPr lang="en-US" altLang="sr-Latn-RS" i="1"/>
              <a:t>DDR SDRAM </a:t>
            </a:r>
            <a:r>
              <a:rPr lang="en-US" altLang="sr-Latn-RS"/>
              <a:t>(</a:t>
            </a:r>
            <a:r>
              <a:rPr lang="en-US" altLang="sr-Latn-RS" i="1"/>
              <a:t>Double Data Rate SDRAM</a:t>
            </a:r>
            <a:r>
              <a:rPr lang="en-US" altLang="sr-Latn-RS"/>
              <a:t>)</a:t>
            </a:r>
          </a:p>
          <a:p>
            <a:r>
              <a:rPr lang="en-US" altLang="sr-Latn-RS" i="1"/>
              <a:t>SGRAM </a:t>
            </a:r>
            <a:r>
              <a:rPr lang="en-US" altLang="sr-Latn-RS"/>
              <a:t>(</a:t>
            </a:r>
            <a:r>
              <a:rPr lang="en-US" altLang="sr-Latn-RS" i="1"/>
              <a:t>Synchronous Graphics RAM</a:t>
            </a:r>
            <a:r>
              <a:rPr lang="en-US" altLang="sr-Latn-RS"/>
              <a:t>)</a:t>
            </a:r>
          </a:p>
          <a:p>
            <a:r>
              <a:rPr lang="en-US" altLang="sr-Latn-RS" i="1"/>
              <a:t>RDRAM </a:t>
            </a:r>
            <a:r>
              <a:rPr lang="en-US" altLang="sr-Latn-RS"/>
              <a:t>(</a:t>
            </a:r>
            <a:r>
              <a:rPr lang="en-US" altLang="sr-Latn-RS" i="1"/>
              <a:t>Rambus DRAM</a:t>
            </a:r>
            <a:r>
              <a:rPr lang="en-US" altLang="sr-Latn-RS"/>
              <a:t>)</a:t>
            </a:r>
          </a:p>
          <a:p>
            <a:r>
              <a:rPr lang="en-US" altLang="sr-Latn-RS" i="1"/>
              <a:t>SLDRAM </a:t>
            </a:r>
            <a:r>
              <a:rPr lang="en-US" altLang="sr-Latn-RS"/>
              <a:t>(</a:t>
            </a:r>
            <a:r>
              <a:rPr lang="en-US" altLang="sr-Latn-RS" i="1"/>
              <a:t>Synchronous Link DRAM</a:t>
            </a:r>
            <a:r>
              <a:rPr lang="en-US" altLang="sr-Latn-RS"/>
              <a:t>)</a:t>
            </a:r>
            <a:endParaRPr lang="sr-Latn-C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28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r-Latn-RS" i="1"/>
              <a:t>DDR SDRAM</a:t>
            </a:r>
            <a:endParaRPr lang="sr-Cyrl-CS" altLang="sr-Latn-RS" i="1"/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sr-Latn-RS" i="1"/>
              <a:t>DDR SDRAM </a:t>
            </a:r>
            <a:r>
              <a:rPr lang="en-US" altLang="sr-Latn-RS"/>
              <a:t>(</a:t>
            </a:r>
            <a:r>
              <a:rPr lang="en-US" altLang="sr-Latn-RS" i="1"/>
              <a:t>Double Data Rate SDRAM</a:t>
            </a:r>
            <a:r>
              <a:rPr lang="en-US" altLang="sr-Latn-RS"/>
              <a:t>)</a:t>
            </a:r>
            <a:endParaRPr lang="sr-Cyrl-CS" altLang="sr-Latn-RS"/>
          </a:p>
          <a:p>
            <a:pPr lvl="1"/>
            <a:r>
              <a:rPr lang="sr-Cyrl-CS" altLang="sr-Latn-RS"/>
              <a:t>Увео двоструку брзину рада меморије</a:t>
            </a:r>
          </a:p>
          <a:p>
            <a:pPr lvl="1"/>
            <a:r>
              <a:rPr lang="sr-Cyrl-CS" altLang="sr-Latn-RS"/>
              <a:t>Подаци се испоручују по два пута у циклусу</a:t>
            </a:r>
          </a:p>
          <a:p>
            <a:pPr lvl="2"/>
            <a:r>
              <a:rPr lang="sr-Cyrl-CS" altLang="sr-Latn-RS"/>
              <a:t>на узлазном рубу</a:t>
            </a:r>
          </a:p>
          <a:p>
            <a:pPr lvl="2"/>
            <a:r>
              <a:rPr lang="sr-Cyrl-CS" altLang="sr-Latn-RS"/>
              <a:t>на силазном рубу</a:t>
            </a:r>
            <a:endParaRPr lang="sr-Latn-C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29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Меморија</a:t>
            </a: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Меморија је уређај који омогућава чување (записивање) и читање података у рачунару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r-Latn-RS" sz="3200" i="1"/>
              <a:t>DDR SDRAM</a:t>
            </a:r>
            <a:endParaRPr lang="sr-Cyrl-CS" altLang="sr-Latn-RS" sz="3200" i="1"/>
          </a:p>
        </p:txBody>
      </p:sp>
      <p:pic>
        <p:nvPicPr>
          <p:cNvPr id="1086469" name="Picture 5" descr="d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19376"/>
            <a:ext cx="8686800" cy="256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30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r-Latn-RS" i="1"/>
              <a:t>DDR2 SDRAM</a:t>
            </a:r>
            <a:endParaRPr lang="sr-Cyrl-CS" altLang="sr-Latn-RS" i="1"/>
          </a:p>
        </p:txBody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sr-Latn-RS" i="1"/>
              <a:t>DDR2 SDRAM</a:t>
            </a:r>
            <a:endParaRPr lang="sr-Cyrl-CS" altLang="sr-Latn-RS"/>
          </a:p>
          <a:p>
            <a:pPr lvl="1"/>
            <a:r>
              <a:rPr lang="sr-Cyrl-CS" altLang="sr-Latn-RS"/>
              <a:t>Подаци се испоручују по четири пута у циклусу</a:t>
            </a:r>
          </a:p>
          <a:p>
            <a:pPr lvl="4"/>
            <a:endParaRPr lang="sr-Cyrl-CS" altLang="sr-Latn-RS"/>
          </a:p>
          <a:p>
            <a:r>
              <a:rPr lang="sr-Cyrl-CS" altLang="sr-Latn-RS"/>
              <a:t>Већа брзина преноса него код </a:t>
            </a:r>
            <a:r>
              <a:rPr lang="en-US" altLang="sr-Latn-RS" i="1"/>
              <a:t>DDR</a:t>
            </a:r>
            <a:endParaRPr lang="sr-Cyrl-CS" altLang="sr-Latn-RS" i="1"/>
          </a:p>
          <a:p>
            <a:r>
              <a:rPr lang="sr-Cyrl-CS" altLang="sr-Latn-RS"/>
              <a:t>Веће време приступа него код </a:t>
            </a:r>
            <a:r>
              <a:rPr lang="en-US" altLang="sr-Latn-RS" i="1"/>
              <a:t>DDR</a:t>
            </a:r>
            <a:endParaRPr lang="sr-Cyrl-CS" altLang="sr-Latn-RS" i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31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r-Latn-RS" sz="3200" i="1"/>
              <a:t>DDR</a:t>
            </a:r>
            <a:r>
              <a:rPr lang="sr-Cyrl-CS" altLang="sr-Latn-RS" sz="3200" i="1"/>
              <a:t>2</a:t>
            </a:r>
            <a:r>
              <a:rPr lang="en-US" altLang="sr-Latn-RS" sz="3200" i="1"/>
              <a:t> SDRAM</a:t>
            </a:r>
            <a:endParaRPr lang="sr-Cyrl-CS" altLang="sr-Latn-RS" sz="3200" i="1"/>
          </a:p>
        </p:txBody>
      </p:sp>
      <p:pic>
        <p:nvPicPr>
          <p:cNvPr id="1095683" name="Picture 3" descr="dd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27226"/>
            <a:ext cx="8610600" cy="394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32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r-Latn-RS" i="1" dirty="0"/>
              <a:t>DDR</a:t>
            </a:r>
            <a:r>
              <a:rPr lang="sr-Cyrl-CS" altLang="sr-Latn-RS" i="1" dirty="0"/>
              <a:t>3</a:t>
            </a:r>
            <a:r>
              <a:rPr lang="en-US" altLang="sr-Latn-RS" i="1" dirty="0"/>
              <a:t> SDRAM</a:t>
            </a:r>
            <a:endParaRPr lang="sr-Cyrl-CS" altLang="sr-Latn-RS" i="1" dirty="0"/>
          </a:p>
        </p:txBody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sr-Latn-RS" i="1"/>
              <a:t>DDR</a:t>
            </a:r>
            <a:r>
              <a:rPr lang="sr-Cyrl-CS" altLang="sr-Latn-RS" i="1"/>
              <a:t>3</a:t>
            </a:r>
            <a:r>
              <a:rPr lang="en-US" altLang="sr-Latn-RS" i="1"/>
              <a:t> SDRAM</a:t>
            </a:r>
            <a:endParaRPr lang="sr-Cyrl-CS" altLang="sr-Latn-RS"/>
          </a:p>
          <a:p>
            <a:pPr lvl="1"/>
            <a:r>
              <a:rPr lang="sr-Cyrl-CS" altLang="sr-Latn-RS"/>
              <a:t>Подаци се испоручују по осам пута у циклусу</a:t>
            </a:r>
          </a:p>
          <a:p>
            <a:pPr lvl="4"/>
            <a:endParaRPr lang="sr-Cyrl-CS" altLang="sr-Latn-RS"/>
          </a:p>
          <a:p>
            <a:r>
              <a:rPr lang="sr-Cyrl-CS" altLang="sr-Latn-RS"/>
              <a:t>Већа брзина преноса него код </a:t>
            </a:r>
            <a:r>
              <a:rPr lang="en-US" altLang="sr-Latn-RS" i="1"/>
              <a:t>DDR</a:t>
            </a:r>
            <a:endParaRPr lang="sr-Cyrl-CS" altLang="sr-Latn-RS" i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33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sr-Latn-RS" i="1" dirty="0"/>
              <a:t>DDR</a:t>
            </a:r>
            <a:r>
              <a:rPr lang="sr-Cyrl-CS" altLang="sr-Latn-RS" i="1" dirty="0"/>
              <a:t>3</a:t>
            </a:r>
            <a:r>
              <a:rPr lang="en-US" altLang="sr-Latn-RS" i="1" dirty="0"/>
              <a:t> </a:t>
            </a:r>
            <a:r>
              <a:rPr lang="sr-Cyrl-RS" altLang="sr-Latn-RS" i="1" dirty="0" smtClean="0"/>
              <a:t/>
            </a:r>
            <a:br>
              <a:rPr lang="sr-Cyrl-RS" altLang="sr-Latn-RS" i="1" dirty="0" smtClean="0"/>
            </a:br>
            <a:r>
              <a:rPr lang="en-US" altLang="sr-Latn-RS" i="1" dirty="0" smtClean="0"/>
              <a:t>SDRAM</a:t>
            </a:r>
            <a:endParaRPr lang="sr-Cyrl-CS" altLang="sr-Latn-RS" i="1" dirty="0"/>
          </a:p>
        </p:txBody>
      </p:sp>
      <p:pic>
        <p:nvPicPr>
          <p:cNvPr id="1091589" name="Picture 5" descr="dd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228" y="488518"/>
            <a:ext cx="8686800" cy="558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34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Меморија</a:t>
            </a:r>
            <a:endParaRPr lang="sr-Latn-R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Архитектура</a:t>
            </a:r>
            <a:endParaRPr lang="sr-Latn-R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78323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Меморија од </a:t>
            </a:r>
            <a:r>
              <a:rPr lang="sr-Latn-CS" altLang="sr-Latn-RS" i="1" dirty="0"/>
              <a:t>D</a:t>
            </a:r>
            <a:r>
              <a:rPr lang="sr-Cyrl-CS" altLang="sr-Latn-RS" dirty="0"/>
              <a:t> </a:t>
            </a:r>
            <a:r>
              <a:rPr lang="sr-Cyrl-CS" altLang="sr-Latn-RS" dirty="0" smtClean="0"/>
              <a:t>флип-флопова</a:t>
            </a:r>
            <a:endParaRPr lang="sr-Cyrl-CS" altLang="sr-Latn-RS" dirty="0"/>
          </a:p>
        </p:txBody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Употребљава се дводимензиони низ </a:t>
            </a:r>
            <a:r>
              <a:rPr lang="sr-Latn-CS" altLang="sr-Latn-RS" i="1"/>
              <a:t>D</a:t>
            </a:r>
            <a:r>
              <a:rPr lang="en-US" altLang="sr-Latn-RS"/>
              <a:t> </a:t>
            </a:r>
            <a:r>
              <a:rPr lang="sr-Cyrl-CS" altLang="sr-Latn-RS"/>
              <a:t>флип-флопова</a:t>
            </a:r>
          </a:p>
          <a:p>
            <a:pPr lvl="1"/>
            <a:r>
              <a:rPr lang="sr-Cyrl-CS" altLang="sr-Latn-RS"/>
              <a:t>сваки ред чува једну реч</a:t>
            </a:r>
          </a:p>
          <a:p>
            <a:pPr lvl="1"/>
            <a:r>
              <a:rPr lang="sr-Cyrl-CS" altLang="sr-Latn-RS"/>
              <a:t>број колона одговара броју битова у речи</a:t>
            </a:r>
          </a:p>
          <a:p>
            <a:pPr lvl="2"/>
            <a:r>
              <a:rPr lang="sr-Cyrl-CS" altLang="sr-Latn-RS" i="1"/>
              <a:t>хоризонтално ширење</a:t>
            </a:r>
            <a:r>
              <a:rPr lang="sr-Cyrl-CS" altLang="sr-Latn-RS"/>
              <a:t> је повећавање број битова у речима</a:t>
            </a:r>
          </a:p>
          <a:p>
            <a:pPr lvl="1"/>
            <a:r>
              <a:rPr lang="sr-Cyrl-CS" altLang="sr-Latn-RS"/>
              <a:t>број редова одговара броју речи у меморији</a:t>
            </a:r>
          </a:p>
          <a:p>
            <a:pPr lvl="2"/>
            <a:r>
              <a:rPr lang="sr-Cyrl-CS" altLang="sr-Latn-RS" i="1"/>
              <a:t>вертикално ширење</a:t>
            </a:r>
            <a:r>
              <a:rPr lang="sr-Cyrl-CS" altLang="sr-Latn-RS"/>
              <a:t> је повећавање броја речи</a:t>
            </a:r>
          </a:p>
          <a:p>
            <a:pPr lvl="1"/>
            <a:r>
              <a:rPr lang="sr-Cyrl-CS" altLang="sr-Latn-RS"/>
              <a:t>оба броја су обично неки степени броја 2</a:t>
            </a:r>
          </a:p>
          <a:p>
            <a:pPr lvl="1"/>
            <a:r>
              <a:rPr lang="sr-Cyrl-CS" altLang="sr-Latn-RS"/>
              <a:t>меморија </a:t>
            </a:r>
            <a:r>
              <a:rPr lang="sr-Latn-CS" altLang="sr-Latn-RS" i="1"/>
              <a:t>M</a:t>
            </a:r>
            <a:r>
              <a:rPr lang="sr-Cyrl-CS" altLang="sr-Latn-RS"/>
              <a:t> х </a:t>
            </a:r>
            <a:r>
              <a:rPr lang="sr-Latn-CS" altLang="sr-Latn-RS" i="1"/>
              <a:t>N</a:t>
            </a:r>
            <a:r>
              <a:rPr lang="sr-Cyrl-CS" altLang="sr-Latn-RS"/>
              <a:t> има </a:t>
            </a:r>
            <a:r>
              <a:rPr lang="sr-Latn-CS" altLang="sr-Latn-RS" i="1"/>
              <a:t>M</a:t>
            </a:r>
            <a:r>
              <a:rPr lang="sr-Cyrl-CS" altLang="sr-Latn-RS"/>
              <a:t> речи од по </a:t>
            </a:r>
            <a:r>
              <a:rPr lang="sr-Latn-CS" altLang="sr-Latn-RS" i="1"/>
              <a:t>N</a:t>
            </a:r>
            <a:r>
              <a:rPr lang="sr-Cyrl-CS" altLang="sr-Latn-RS"/>
              <a:t> битова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36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281" y="726866"/>
            <a:ext cx="10515600" cy="1325563"/>
          </a:xfrm>
        </p:spPr>
        <p:txBody>
          <a:bodyPr>
            <a:noAutofit/>
          </a:bodyPr>
          <a:lstStyle/>
          <a:p>
            <a:r>
              <a:rPr lang="sr-Cyrl-CS" altLang="sr-Latn-RS" dirty="0"/>
              <a:t>Меморија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имплементирана </a:t>
            </a:r>
            <a:br>
              <a:rPr lang="sr-Cyrl-CS" altLang="sr-Latn-RS" dirty="0" smtClean="0"/>
            </a:br>
            <a:r>
              <a:rPr lang="sr-Cyrl-CS" altLang="sr-Latn-RS" dirty="0" smtClean="0"/>
              <a:t>матрицом </a:t>
            </a:r>
            <a:br>
              <a:rPr lang="sr-Cyrl-CS" altLang="sr-Latn-RS" dirty="0" smtClean="0"/>
            </a:br>
            <a:r>
              <a:rPr lang="sr-Cyrl-CS" altLang="sr-Latn-RS" dirty="0" smtClean="0"/>
              <a:t>4х3 </a:t>
            </a:r>
            <a:r>
              <a:rPr lang="sr-Latn-CS" altLang="sr-Latn-RS" i="1" dirty="0"/>
              <a:t>D</a:t>
            </a:r>
            <a:r>
              <a:rPr lang="sr-Cyrl-CS" altLang="sr-Latn-RS" dirty="0"/>
              <a:t> флип-флопа</a:t>
            </a:r>
          </a:p>
        </p:txBody>
      </p:sp>
      <p:pic>
        <p:nvPicPr>
          <p:cNvPr id="1236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143" y="235264"/>
            <a:ext cx="5851151" cy="64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37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Меморија од </a:t>
            </a:r>
            <a:r>
              <a:rPr lang="sr-Latn-CS" altLang="sr-Latn-RS" i="1" dirty="0"/>
              <a:t>D</a:t>
            </a:r>
            <a:r>
              <a:rPr lang="sr-Cyrl-CS" altLang="sr-Latn-RS" dirty="0"/>
              <a:t> флип-флопова (2)</a:t>
            </a:r>
          </a:p>
        </p:txBody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Cyrl-CS" altLang="sr-Latn-RS"/>
              <a:t>Декодер одређује тачно један ред на основу улазне адресе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адреса је кодирана са две линије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декодер са И-елементима гради демултиплексор који усмерава сигнал на одговарајући ред </a:t>
            </a:r>
          </a:p>
          <a:p>
            <a:pPr>
              <a:lnSpc>
                <a:spcPct val="90000"/>
              </a:lnSpc>
            </a:pPr>
            <a:r>
              <a:rPr lang="sr-Cyrl-CS" altLang="sr-Latn-RS"/>
              <a:t>Активан сигнал часовника ће добити само изабрани ред и то само у случају писања</a:t>
            </a:r>
          </a:p>
          <a:p>
            <a:pPr>
              <a:lnSpc>
                <a:spcPct val="90000"/>
              </a:lnSpc>
            </a:pPr>
            <a:r>
              <a:rPr lang="sr-Cyrl-CS" altLang="sr-Latn-RS"/>
              <a:t>Сви флип-флопови у једној колони добијају исти улазни сигнал</a:t>
            </a:r>
          </a:p>
          <a:p>
            <a:pPr lvl="3">
              <a:lnSpc>
                <a:spcPct val="90000"/>
              </a:lnSpc>
            </a:pPr>
            <a:endParaRPr lang="sr-Cyrl-CS" altLang="sr-Latn-RS"/>
          </a:p>
          <a:p>
            <a:pPr>
              <a:lnSpc>
                <a:spcPct val="90000"/>
              </a:lnSpc>
            </a:pPr>
            <a:r>
              <a:rPr lang="sr-Cyrl-CS" altLang="sr-Latn-RS"/>
              <a:t>За читање се употребљава 4-1 мултиплексор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адресне линије се користе као селектори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38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Ограничења и проблеми</a:t>
            </a:r>
          </a:p>
        </p:txBody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r>
              <a:rPr lang="sr-Cyrl-CS" altLang="sr-Latn-RS"/>
              <a:t>Није прилагођена повезивању на магистралу</a:t>
            </a:r>
          </a:p>
          <a:p>
            <a:pPr lvl="1"/>
            <a:r>
              <a:rPr lang="sr-Cyrl-CS" altLang="sr-Latn-RS"/>
              <a:t>потребно је да исте линије носе улазне и излазне податке</a:t>
            </a:r>
            <a:endParaRPr lang="en-US" altLang="sr-Latn-RS"/>
          </a:p>
          <a:p>
            <a:pPr lvl="4"/>
            <a:endParaRPr lang="sr-Cyrl-CS" altLang="sr-Latn-RS"/>
          </a:p>
          <a:p>
            <a:r>
              <a:rPr lang="sr-Cyrl-CS" altLang="sr-Latn-RS"/>
              <a:t>Не може да се користи за прављење већих меморија</a:t>
            </a:r>
          </a:p>
          <a:p>
            <a:pPr lvl="1"/>
            <a:r>
              <a:rPr lang="sr-Cyrl-CS" altLang="sr-Latn-RS"/>
              <a:t>Потребан је додатни селекторски улаз који означава да ли се блок користи или не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39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Основне карактеристике</a:t>
            </a:r>
          </a:p>
        </p:txBody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r-Cyrl-CS" altLang="sr-Latn-RS"/>
              <a:t>Трајање записа</a:t>
            </a:r>
          </a:p>
          <a:p>
            <a:r>
              <a:rPr lang="sr-Cyrl-CS" altLang="sr-Latn-RS"/>
              <a:t>Тип носиоца</a:t>
            </a:r>
          </a:p>
          <a:p>
            <a:r>
              <a:rPr lang="sr-Cyrl-CS" altLang="sr-Latn-RS"/>
              <a:t>Капацитет</a:t>
            </a:r>
          </a:p>
          <a:p>
            <a:r>
              <a:rPr lang="sr-Cyrl-CS" altLang="sr-Latn-RS"/>
              <a:t>Јединица преноса</a:t>
            </a:r>
          </a:p>
          <a:p>
            <a:r>
              <a:rPr lang="sr-Cyrl-CS" altLang="sr-Latn-RS"/>
              <a:t>Адресибилност</a:t>
            </a:r>
          </a:p>
          <a:p>
            <a:r>
              <a:rPr lang="sr-Cyrl-CS" altLang="sr-Latn-RS"/>
              <a:t>Цена</a:t>
            </a:r>
          </a:p>
          <a:p>
            <a:r>
              <a:rPr lang="sr-Cyrl-CS" altLang="sr-Latn-RS"/>
              <a:t>Могући начини приступа</a:t>
            </a:r>
          </a:p>
          <a:p>
            <a:r>
              <a:rPr lang="sr-Cyrl-CS" altLang="sr-Latn-RS"/>
              <a:t>Перформансе</a:t>
            </a:r>
          </a:p>
          <a:p>
            <a:r>
              <a:rPr lang="sr-Cyrl-CS" altLang="sr-Latn-RS"/>
              <a:t>Могућност промене садржаја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Повезивање на магистралу</a:t>
            </a:r>
          </a:p>
        </p:txBody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Потребно је узети у обзир</a:t>
            </a:r>
          </a:p>
          <a:p>
            <a:pPr lvl="1"/>
            <a:r>
              <a:rPr lang="sr-Cyrl-CS" altLang="sr-Latn-RS" dirty="0"/>
              <a:t>Исте линије се користе за улаз и за излаз</a:t>
            </a:r>
          </a:p>
          <a:p>
            <a:pPr lvl="2"/>
            <a:r>
              <a:rPr lang="sr-Cyrl-CS" altLang="sr-Latn-RS" dirty="0"/>
              <a:t>трансфер је двосмеран кроз исте линије</a:t>
            </a:r>
          </a:p>
          <a:p>
            <a:pPr lvl="2"/>
            <a:r>
              <a:rPr lang="sr-Cyrl-CS" altLang="sr-Latn-RS" dirty="0"/>
              <a:t>не могу се користити различите линије за улаз и излаз</a:t>
            </a:r>
          </a:p>
          <a:p>
            <a:pPr lvl="1"/>
            <a:r>
              <a:rPr lang="sr-Cyrl-CS" altLang="sr-Latn-RS" dirty="0"/>
              <a:t>Меморијска магистрала је дељена</a:t>
            </a:r>
          </a:p>
          <a:p>
            <a:pPr lvl="2"/>
            <a:r>
              <a:rPr lang="sr-Cyrl-CS" altLang="sr-Latn-RS" dirty="0"/>
              <a:t>само изабрани уређај сме стављати податке на магистралу података</a:t>
            </a:r>
          </a:p>
          <a:p>
            <a:pPr lvl="2"/>
            <a:r>
              <a:rPr lang="sr-Cyrl-CS" altLang="sr-Latn-RS" dirty="0"/>
              <a:t>остали се морају понашати као да нису повезани на магистралу</a:t>
            </a:r>
          </a:p>
          <a:p>
            <a:pPr lvl="3"/>
            <a:endParaRPr lang="sr-Cyrl-CS" altLang="sr-Latn-RS" dirty="0"/>
          </a:p>
          <a:p>
            <a:r>
              <a:rPr lang="sr-Cyrl-CS" altLang="sr-Latn-RS" dirty="0"/>
              <a:t>Постоји више техника које се </a:t>
            </a:r>
            <a:r>
              <a:rPr lang="sr-Cyrl-CS" altLang="sr-Latn-RS" dirty="0" smtClean="0"/>
              <a:t>користе, а ми ћемо обрадити две</a:t>
            </a:r>
            <a:r>
              <a:rPr lang="sr-Cyrl-RS" altLang="sr-Latn-RS" dirty="0" smtClean="0"/>
              <a:t>:</a:t>
            </a:r>
          </a:p>
          <a:p>
            <a:pPr lvl="1"/>
            <a:r>
              <a:rPr lang="sr-Cyrl-RS" altLang="sr-Latn-RS" dirty="0" smtClean="0"/>
              <a:t>Мултиплексоре</a:t>
            </a:r>
          </a:p>
          <a:p>
            <a:pPr lvl="1"/>
            <a:r>
              <a:rPr lang="sr-Cyrl-CS" altLang="sr-Latn-RS" dirty="0" smtClean="0"/>
              <a:t>Бафере са три стања</a:t>
            </a:r>
            <a:endParaRPr lang="sr-Cyrl-CS" altLang="sr-Latn-R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40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Употреба мултиплексора</a:t>
            </a:r>
          </a:p>
        </p:txBody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Представљен пример почива на мултиплексорима</a:t>
            </a:r>
          </a:p>
          <a:p>
            <a:r>
              <a:rPr lang="sr-Cyrl-CS" altLang="sr-Latn-RS" dirty="0"/>
              <a:t>Мултиплексори </a:t>
            </a:r>
            <a:r>
              <a:rPr lang="sr-Cyrl-RS" altLang="sr-Latn-RS" dirty="0" smtClean="0"/>
              <a:t>су проблематични јер: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Cyrl-RS" altLang="sr-Latn-RS" dirty="0"/>
              <a:t>Н</a:t>
            </a:r>
            <a:r>
              <a:rPr lang="sr-Cyrl-CS" altLang="sr-Latn-RS" dirty="0" smtClean="0"/>
              <a:t>е </a:t>
            </a:r>
            <a:r>
              <a:rPr lang="sr-Cyrl-CS" altLang="sr-Latn-RS" dirty="0"/>
              <a:t>могу </a:t>
            </a:r>
            <a:r>
              <a:rPr lang="sr-Cyrl-CS" altLang="sr-Latn-RS" dirty="0" smtClean="0"/>
              <a:t>да </a:t>
            </a:r>
            <a:r>
              <a:rPr lang="sr-Cyrl-CS" altLang="sr-Latn-RS" dirty="0"/>
              <a:t>се непосредно </a:t>
            </a:r>
            <a:r>
              <a:rPr lang="sr-Cyrl-CS" altLang="sr-Latn-RS" dirty="0" smtClean="0"/>
              <a:t>повежу </a:t>
            </a:r>
            <a:r>
              <a:rPr lang="sr-Cyrl-CS" altLang="sr-Latn-RS" dirty="0"/>
              <a:t>улази и излази </a:t>
            </a:r>
            <a:r>
              <a:rPr lang="sr-Cyrl-CS" altLang="sr-Latn-RS" dirty="0" smtClean="0"/>
              <a:t>података!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Cyrl-CS" altLang="sr-Latn-RS" dirty="0" smtClean="0"/>
              <a:t>Не омогућавају прављење већих меморија, од више меморијских чипова, јер је потребно омогућити везу са </a:t>
            </a:r>
            <a:r>
              <a:rPr lang="sr-Latn-RS" altLang="sr-Latn-RS" dirty="0" smtClean="0"/>
              <a:t>CE (chip enable) </a:t>
            </a:r>
            <a:r>
              <a:rPr lang="sr-Cyrl-RS" altLang="sr-Latn-RS" dirty="0" smtClean="0"/>
              <a:t>сигналом!</a:t>
            </a:r>
            <a:endParaRPr lang="sr-Cyrl-CS" altLang="sr-Latn-RS" dirty="0" smtClean="0"/>
          </a:p>
          <a:p>
            <a:pPr lvl="1"/>
            <a:endParaRPr lang="sr-Cyrl-CS" altLang="sr-Latn-R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41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Употреба бафера са три стања</a:t>
            </a:r>
          </a:p>
        </p:txBody>
      </p:sp>
      <p:sp>
        <p:nvSpPr>
          <p:cNvPr id="124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Уређаји са три стања имају 3 а не само 2 стања </a:t>
            </a:r>
            <a:r>
              <a:rPr lang="sr-Latn-RS" altLang="sr-Latn-RS" dirty="0" smtClean="0"/>
              <a:t/>
            </a:r>
            <a:br>
              <a:rPr lang="sr-Latn-RS" altLang="sr-Latn-RS" dirty="0" smtClean="0"/>
            </a:br>
            <a:r>
              <a:rPr lang="sr-Cyrl-CS" altLang="sr-Latn-RS" dirty="0" smtClean="0"/>
              <a:t>(</a:t>
            </a:r>
            <a:r>
              <a:rPr lang="sr-Cyrl-CS" altLang="sr-Latn-RS" dirty="0"/>
              <a:t>за разлику од осталих представљаних реза и флип-флопова)</a:t>
            </a:r>
          </a:p>
          <a:p>
            <a:pPr lvl="1"/>
            <a:r>
              <a:rPr lang="sr-Cyrl-CS" altLang="sr-Latn-RS" dirty="0"/>
              <a:t>Имају додатни контролни сигнал </a:t>
            </a:r>
          </a:p>
          <a:p>
            <a:pPr lvl="1"/>
            <a:r>
              <a:rPr lang="sr-Cyrl-CS" altLang="sr-Latn-RS" dirty="0"/>
              <a:t>Ако је он активан, излаз је са високом импеданцом (активан) </a:t>
            </a:r>
            <a:r>
              <a:rPr lang="sr-Latn-RS" altLang="sr-Latn-RS" dirty="0"/>
              <a:t/>
            </a:r>
            <a:br>
              <a:rPr lang="sr-Latn-RS" altLang="sr-Latn-RS" dirty="0"/>
            </a:br>
            <a:r>
              <a:rPr lang="sr-Cyrl-CS" altLang="sr-Latn-RS" dirty="0" smtClean="0"/>
              <a:t>независно </a:t>
            </a:r>
            <a:r>
              <a:rPr lang="sr-Cyrl-CS" altLang="sr-Latn-RS" dirty="0"/>
              <a:t>од улаза</a:t>
            </a:r>
          </a:p>
          <a:p>
            <a:r>
              <a:rPr lang="sr-Cyrl-CS" altLang="sr-Latn-RS" dirty="0"/>
              <a:t>Данас уобичајено решење</a:t>
            </a:r>
          </a:p>
          <a:p>
            <a:endParaRPr lang="sr-Cyrl-CS" altLang="sr-Latn-R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42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Бафер</a:t>
            </a:r>
          </a:p>
        </p:txBody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8229600" cy="4802188"/>
          </a:xfrm>
          <a:noFill/>
          <a:ln/>
        </p:spPr>
        <p:txBody>
          <a:bodyPr/>
          <a:lstStyle/>
          <a:p>
            <a:r>
              <a:rPr lang="sr-Cyrl-CS" altLang="sr-Latn-RS" dirty="0"/>
              <a:t>Најпре да размотримо обичан “бафер”, који наизглед не служи ничему</a:t>
            </a:r>
          </a:p>
          <a:p>
            <a:endParaRPr lang="sr-Cyrl-CS" altLang="sr-Latn-RS" dirty="0"/>
          </a:p>
          <a:p>
            <a:endParaRPr lang="sr-Cyrl-CS" altLang="sr-Latn-RS" dirty="0"/>
          </a:p>
          <a:p>
            <a:endParaRPr lang="sr-Cyrl-CS" altLang="sr-Latn-RS" dirty="0"/>
          </a:p>
          <a:p>
            <a:endParaRPr lang="sr-Cyrl-CS" altLang="sr-Latn-RS" dirty="0"/>
          </a:p>
          <a:p>
            <a:r>
              <a:rPr lang="sr-Cyrl-CS" altLang="sr-Latn-RS" dirty="0"/>
              <a:t>Међутим, он има функцију</a:t>
            </a:r>
          </a:p>
          <a:p>
            <a:pPr lvl="1"/>
            <a:r>
              <a:rPr lang="sr-Cyrl-CS" altLang="sr-Latn-RS" dirty="0"/>
              <a:t>Бафер је </a:t>
            </a:r>
            <a:r>
              <a:rPr lang="sr-Cyrl-CS" altLang="sr-Latn-RS" i="1" dirty="0"/>
              <a:t>активан</a:t>
            </a:r>
            <a:r>
              <a:rPr lang="sr-Cyrl-CS" altLang="sr-Latn-RS" dirty="0"/>
              <a:t> елемент</a:t>
            </a:r>
          </a:p>
        </p:txBody>
      </p:sp>
      <p:grpSp>
        <p:nvGrpSpPr>
          <p:cNvPr id="1246212" name="Group 4"/>
          <p:cNvGrpSpPr>
            <a:grpSpLocks/>
          </p:cNvGrpSpPr>
          <p:nvPr/>
        </p:nvGrpSpPr>
        <p:grpSpPr bwMode="auto">
          <a:xfrm>
            <a:off x="4572000" y="3160924"/>
            <a:ext cx="2042984" cy="1030077"/>
            <a:chOff x="1248" y="2146"/>
            <a:chExt cx="1488" cy="748"/>
          </a:xfrm>
        </p:grpSpPr>
        <p:pic>
          <p:nvPicPr>
            <p:cNvPr id="124621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02" t="55533" r="37210"/>
            <a:stretch>
              <a:fillRect/>
            </a:stretch>
          </p:blipFill>
          <p:spPr bwMode="auto">
            <a:xfrm>
              <a:off x="1248" y="2304"/>
              <a:ext cx="1488" cy="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46214" name="Rectangle 6"/>
            <p:cNvSpPr>
              <a:spLocks noChangeArrowheads="1"/>
            </p:cNvSpPr>
            <p:nvPr/>
          </p:nvSpPr>
          <p:spPr bwMode="auto">
            <a:xfrm>
              <a:off x="2112" y="2146"/>
              <a:ext cx="135" cy="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sr-Latn-R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43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Бафер (2)</a:t>
            </a:r>
          </a:p>
        </p:txBody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174" y="1447800"/>
            <a:ext cx="9364226" cy="4802188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Cyrl-CS" altLang="sr-Latn-RS" dirty="0"/>
              <a:t>Бафер је </a:t>
            </a:r>
            <a:r>
              <a:rPr lang="sr-Cyrl-CS" altLang="sr-Latn-RS" i="1" dirty="0"/>
              <a:t>активан</a:t>
            </a:r>
            <a:r>
              <a:rPr lang="sr-Cyrl-CS" altLang="sr-Latn-RS" dirty="0"/>
              <a:t> елемент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ако је на улазу </a:t>
            </a:r>
            <a:r>
              <a:rPr lang="sr-Cyrl-CS" altLang="sr-Latn-RS" i="1" dirty="0"/>
              <a:t>позитиван</a:t>
            </a:r>
            <a:r>
              <a:rPr lang="sr-Cyrl-CS" altLang="sr-Latn-RS" dirty="0"/>
              <a:t> потенцијал, </a:t>
            </a:r>
            <a:r>
              <a:rPr lang="sr-Latn-RS" altLang="sr-Latn-RS" dirty="0" smtClean="0"/>
              <a:t/>
            </a:r>
            <a:br>
              <a:rPr lang="sr-Latn-RS" altLang="sr-Latn-RS" dirty="0" smtClean="0"/>
            </a:br>
            <a:r>
              <a:rPr lang="sr-Cyrl-CS" altLang="sr-Latn-RS" dirty="0" smtClean="0"/>
              <a:t>он </a:t>
            </a:r>
            <a:r>
              <a:rPr lang="sr-Cyrl-CS" altLang="sr-Latn-RS" dirty="0"/>
              <a:t>обезбеђује да је на излазу </a:t>
            </a:r>
            <a:r>
              <a:rPr lang="sr-Cyrl-CS" altLang="sr-Latn-RS" i="1" dirty="0"/>
              <a:t>пун </a:t>
            </a:r>
            <a:r>
              <a:rPr lang="sr-Cyrl-CS" altLang="sr-Latn-RS" dirty="0"/>
              <a:t>позитиван потенцијал</a:t>
            </a:r>
            <a:endParaRPr lang="sr-Latn-CS" altLang="sr-Latn-RS" dirty="0"/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ако је на улазу </a:t>
            </a:r>
            <a:r>
              <a:rPr lang="sr-Cyrl-CS" altLang="sr-Latn-RS" i="1" dirty="0"/>
              <a:t>приближно нулти</a:t>
            </a:r>
            <a:r>
              <a:rPr lang="sr-Cyrl-CS" altLang="sr-Latn-RS" dirty="0"/>
              <a:t> потенцијал, </a:t>
            </a:r>
            <a:r>
              <a:rPr lang="sr-Latn-RS" altLang="sr-Latn-RS" dirty="0" smtClean="0"/>
              <a:t/>
            </a:r>
            <a:br>
              <a:rPr lang="sr-Latn-RS" altLang="sr-Latn-RS" dirty="0" smtClean="0"/>
            </a:br>
            <a:r>
              <a:rPr lang="sr-Cyrl-CS" altLang="sr-Latn-RS" dirty="0" smtClean="0"/>
              <a:t>он </a:t>
            </a:r>
            <a:r>
              <a:rPr lang="sr-Cyrl-CS" altLang="sr-Latn-RS" dirty="0"/>
              <a:t>обезбеђује да је на излазу </a:t>
            </a:r>
            <a:r>
              <a:rPr lang="sr-Cyrl-CS" altLang="sr-Latn-RS" i="1" dirty="0"/>
              <a:t>нулти</a:t>
            </a:r>
            <a:r>
              <a:rPr lang="sr-Cyrl-CS" altLang="sr-Latn-RS" dirty="0"/>
              <a:t> потенцијал</a:t>
            </a:r>
          </a:p>
          <a:p>
            <a:pPr lvl="4">
              <a:lnSpc>
                <a:spcPct val="90000"/>
              </a:lnSpc>
            </a:pPr>
            <a:endParaRPr lang="sr-Cyrl-CS" altLang="sr-Latn-RS" dirty="0"/>
          </a:p>
          <a:p>
            <a:pPr>
              <a:lnSpc>
                <a:spcPct val="90000"/>
              </a:lnSpc>
            </a:pPr>
            <a:r>
              <a:rPr lang="sr-Cyrl-CS" altLang="sr-Latn-RS" dirty="0"/>
              <a:t>Понаша се као појачавач сигнала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сваки потенцијал </a:t>
            </a:r>
            <a:r>
              <a:rPr lang="sr-Cyrl-CS" altLang="sr-Latn-RS" i="1" dirty="0"/>
              <a:t>изнад </a:t>
            </a:r>
            <a:r>
              <a:rPr lang="sr-Cyrl-CS" altLang="sr-Latn-RS" dirty="0"/>
              <a:t>прага функционисања транзистора појачава се до пуног интензитета позитивног потенцијала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сваки потенцијал </a:t>
            </a:r>
            <a:r>
              <a:rPr lang="sr-Cyrl-CS" altLang="sr-Latn-RS" i="1" dirty="0"/>
              <a:t>испод </a:t>
            </a:r>
            <a:r>
              <a:rPr lang="sr-Cyrl-CS" altLang="sr-Latn-RS" dirty="0"/>
              <a:t>прага функционисања транзистора “појачава” се до нултог потенцијала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44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Бафер (3)</a:t>
            </a:r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5980" y="1614530"/>
            <a:ext cx="4038600" cy="2287588"/>
          </a:xfrm>
          <a:noFill/>
          <a:ln/>
        </p:spPr>
        <p:txBody>
          <a:bodyPr/>
          <a:lstStyle/>
          <a:p>
            <a:r>
              <a:rPr lang="sr-Cyrl-CS" altLang="sr-Latn-RS" sz="2200" dirty="0"/>
              <a:t>У овом примеру, сваки од елемената </a:t>
            </a:r>
            <a:r>
              <a:rPr lang="sr-Latn-CS" altLang="sr-Latn-RS" sz="2200" i="1" dirty="0"/>
              <a:t>D1-D3</a:t>
            </a:r>
            <a:r>
              <a:rPr lang="sr-Cyrl-CS" altLang="sr-Latn-RS" sz="2200" dirty="0"/>
              <a:t> ће добити свега по ¼ потребног потенцијала</a:t>
            </a:r>
            <a:endParaRPr lang="sr-Cyrl-CS" altLang="sr-Latn-RS" sz="2200" i="1" dirty="0"/>
          </a:p>
        </p:txBody>
      </p:sp>
      <p:pic>
        <p:nvPicPr>
          <p:cNvPr id="1248260" name="Picture 4" descr="http://www.cs.umd.edu/class/spring2003/cmsc311/Notes/CompOrg/Figs/fano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1"/>
            <a:ext cx="22669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8261" name="Picture 5" descr="fanou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3733800"/>
            <a:ext cx="29813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8262" name="Rectangle 6"/>
          <p:cNvSpPr>
            <a:spLocks noChangeArrowheads="1"/>
          </p:cNvSpPr>
          <p:nvPr/>
        </p:nvSpPr>
        <p:spPr bwMode="auto">
          <a:xfrm>
            <a:off x="6248400" y="1447800"/>
            <a:ext cx="4038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Resavska BG TT" pitchFamily="2" charset="-18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Resavska BG TT" pitchFamily="2" charset="-18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Resavska BG TT" pitchFamily="2" charset="-18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esavska BG TT" pitchFamily="2" charset="-18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esavska BG TT" pitchFamily="2" charset="-18"/>
              </a:defRPr>
            </a:lvl5pPr>
            <a:lvl6pPr marL="20558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esavska BG TT" pitchFamily="2" charset="-18"/>
              </a:defRPr>
            </a:lvl6pPr>
            <a:lvl7pPr marL="25130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esavska BG TT" pitchFamily="2" charset="-18"/>
              </a:defRPr>
            </a:lvl7pPr>
            <a:lvl8pPr marL="29702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esavska BG TT" pitchFamily="2" charset="-18"/>
              </a:defRPr>
            </a:lvl8pPr>
            <a:lvl9pPr marL="34274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esavska BG TT" pitchFamily="2" charset="-18"/>
              </a:defRPr>
            </a:lvl9pPr>
          </a:lstStyle>
          <a:p>
            <a:r>
              <a:rPr lang="sr-Cyrl-CS" altLang="sr-Latn-RS" sz="2200" dirty="0">
                <a:latin typeface="+mn-lt"/>
              </a:rPr>
              <a:t>Употреба бафера обезбеђује да елементи </a:t>
            </a:r>
            <a:r>
              <a:rPr lang="sr-Latn-CS" altLang="sr-Latn-RS" sz="2200" i="1" dirty="0">
                <a:latin typeface="+mn-lt"/>
              </a:rPr>
              <a:t>D1-D3</a:t>
            </a:r>
            <a:r>
              <a:rPr lang="sr-Cyrl-CS" altLang="sr-Latn-RS" sz="2200" dirty="0">
                <a:latin typeface="+mn-lt"/>
              </a:rPr>
              <a:t> добију пун потребнан потенцијал</a:t>
            </a:r>
            <a:endParaRPr lang="sr-Cyrl-CS" altLang="sr-Latn-RS" sz="2200" i="1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45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26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Три стања?</a:t>
            </a:r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8229600" cy="480218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sr-Cyrl-CS" altLang="sr-Latn-RS" dirty="0"/>
              <a:t>До сада смо подразумевали да сваки елемент има за излаз једну од две вредности: 0 или 1</a:t>
            </a:r>
          </a:p>
          <a:p>
            <a:pPr>
              <a:lnSpc>
                <a:spcPct val="90000"/>
              </a:lnSpc>
            </a:pPr>
            <a:r>
              <a:rPr lang="sr-Cyrl-CS" altLang="sr-Latn-RS" dirty="0"/>
              <a:t>У логичком систему то и јесте тако</a:t>
            </a:r>
          </a:p>
          <a:p>
            <a:pPr lvl="4">
              <a:lnSpc>
                <a:spcPct val="90000"/>
              </a:lnSpc>
            </a:pPr>
            <a:endParaRPr lang="sr-Cyrl-CS" altLang="sr-Latn-RS" dirty="0"/>
          </a:p>
          <a:p>
            <a:pPr>
              <a:lnSpc>
                <a:spcPct val="90000"/>
              </a:lnSpc>
            </a:pPr>
            <a:r>
              <a:rPr lang="sr-Cyrl-CS" altLang="sr-Latn-RS" dirty="0"/>
              <a:t>У имплементираним системима имамо потребу за трећим стањем: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0 – на излазу се поставља нулти потенцијал (уземљење) и омогућава проток струје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1 – на излазу се поставља позитиван потенцијал (напајање) и омогућава проток струје</a:t>
            </a:r>
          </a:p>
          <a:p>
            <a:pPr lvl="1">
              <a:lnSpc>
                <a:spcPct val="90000"/>
              </a:lnSpc>
            </a:pPr>
            <a:r>
              <a:rPr lang="sr-Latn-CS" altLang="sr-Latn-RS" b="1" dirty="0"/>
              <a:t>Z – </a:t>
            </a:r>
            <a:r>
              <a:rPr lang="sr-Cyrl-CS" altLang="sr-Latn-RS" b="1" dirty="0"/>
              <a:t>не утиче се на стање на излазу </a:t>
            </a:r>
            <a:r>
              <a:rPr lang="sr-Latn-RS" altLang="sr-Latn-RS" b="1" dirty="0" smtClean="0"/>
              <a:t/>
            </a:r>
            <a:br>
              <a:rPr lang="sr-Latn-RS" altLang="sr-Latn-RS" b="1" dirty="0" smtClean="0"/>
            </a:br>
            <a:r>
              <a:rPr lang="sr-Cyrl-CS" altLang="sr-Latn-RS" b="1" dirty="0" smtClean="0"/>
              <a:t>и </a:t>
            </a:r>
            <a:r>
              <a:rPr lang="sr-Cyrl-CS" altLang="sr-Latn-RS" b="1" dirty="0"/>
              <a:t>онемогућава се проток струје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46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Бафер са три стања</a:t>
            </a:r>
          </a:p>
        </p:txBody>
      </p:sp>
      <p:pic>
        <p:nvPicPr>
          <p:cNvPr id="12503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86200"/>
            <a:ext cx="35814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03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581400"/>
            <a:ext cx="3116263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03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8229600" cy="1981200"/>
          </a:xfrm>
          <a:noFill/>
          <a:ln/>
        </p:spPr>
        <p:txBody>
          <a:bodyPr/>
          <a:lstStyle/>
          <a:p>
            <a:r>
              <a:rPr lang="sr-Cyrl-CS" altLang="sr-Latn-RS" sz="2200"/>
              <a:t>Бафер са три стања се понаша попут </a:t>
            </a:r>
            <a:r>
              <a:rPr lang="sr-Cyrl-CS" altLang="sr-Latn-RS" sz="2200" b="1"/>
              <a:t>вентила</a:t>
            </a:r>
          </a:p>
          <a:p>
            <a:r>
              <a:rPr lang="sr-Cyrl-CS" altLang="sr-Latn-RS" sz="2200"/>
              <a:t>Ако се на “вентил” </a:t>
            </a:r>
            <a:r>
              <a:rPr lang="sr-Cyrl-CS" altLang="sr-Latn-RS" sz="2200" i="1"/>
              <a:t>Е</a:t>
            </a:r>
            <a:r>
              <a:rPr lang="sr-Cyrl-CS" altLang="sr-Latn-RS" sz="2200"/>
              <a:t> који допушта проток (енгл. </a:t>
            </a:r>
            <a:r>
              <a:rPr lang="en-US" altLang="sr-Latn-RS" sz="2200" i="1"/>
              <a:t>enable</a:t>
            </a:r>
            <a:r>
              <a:rPr lang="sr-Cyrl-CS" altLang="sr-Latn-RS" sz="2200"/>
              <a:t>) доведе 0, онда се не утиче на стање на излазу</a:t>
            </a:r>
          </a:p>
          <a:p>
            <a:r>
              <a:rPr lang="sr-Cyrl-CS" altLang="sr-Latn-RS" sz="2200"/>
              <a:t>Ако се на “вентил” </a:t>
            </a:r>
            <a:r>
              <a:rPr lang="sr-Cyrl-CS" altLang="sr-Latn-RS" sz="2200" i="1"/>
              <a:t>Е</a:t>
            </a:r>
            <a:r>
              <a:rPr lang="sr-Cyrl-CS" altLang="sr-Latn-RS" sz="2200"/>
              <a:t> који допушта проток доведе 1, онда се сигнал са улаза </a:t>
            </a:r>
            <a:r>
              <a:rPr lang="sr-Latn-CS" altLang="sr-Latn-RS" sz="2200" i="1"/>
              <a:t>X </a:t>
            </a:r>
            <a:r>
              <a:rPr lang="sr-Cyrl-CS" altLang="sr-Latn-RS" sz="2200"/>
              <a:t>пропагира на излаз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47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Инвертор са три стања</a:t>
            </a:r>
          </a:p>
        </p:txBody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9601200" cy="1981200"/>
          </a:xfrm>
          <a:noFill/>
          <a:ln/>
        </p:spPr>
        <p:txBody>
          <a:bodyPr>
            <a:noAutofit/>
          </a:bodyPr>
          <a:lstStyle/>
          <a:p>
            <a:r>
              <a:rPr lang="sr-Cyrl-CS" altLang="sr-Latn-RS" sz="2400" dirty="0"/>
              <a:t>Инвертор са три стања се понаша као негација са вентилом</a:t>
            </a:r>
            <a:endParaRPr lang="sr-Cyrl-CS" altLang="sr-Latn-RS" sz="2400" b="1" dirty="0"/>
          </a:p>
          <a:p>
            <a:r>
              <a:rPr lang="sr-Cyrl-CS" altLang="sr-Latn-RS" sz="2400" dirty="0"/>
              <a:t>Ако се на “вентил” </a:t>
            </a:r>
            <a:r>
              <a:rPr lang="sr-Cyrl-CS" altLang="sr-Latn-RS" sz="2400" i="1" dirty="0"/>
              <a:t>Е</a:t>
            </a:r>
            <a:r>
              <a:rPr lang="sr-Cyrl-CS" altLang="sr-Latn-RS" sz="2400" dirty="0"/>
              <a:t> који допушта проток (енгл. </a:t>
            </a:r>
            <a:r>
              <a:rPr lang="en-US" altLang="sr-Latn-RS" sz="2400" i="1" dirty="0"/>
              <a:t>enable</a:t>
            </a:r>
            <a:r>
              <a:rPr lang="sr-Cyrl-CS" altLang="sr-Latn-RS" sz="2400" dirty="0"/>
              <a:t>) доведе 0, онда се не утиче на стање на излазу</a:t>
            </a:r>
          </a:p>
          <a:p>
            <a:r>
              <a:rPr lang="sr-Cyrl-CS" altLang="sr-Latn-RS" sz="2400" dirty="0"/>
              <a:t>Ако се на “вентил” </a:t>
            </a:r>
            <a:r>
              <a:rPr lang="sr-Cyrl-CS" altLang="sr-Latn-RS" sz="2400" i="1" dirty="0"/>
              <a:t>Е</a:t>
            </a:r>
            <a:r>
              <a:rPr lang="sr-Cyrl-CS" altLang="sr-Latn-RS" sz="2400" dirty="0"/>
              <a:t> који допушта проток доведе 1, </a:t>
            </a:r>
            <a:r>
              <a:rPr lang="sr-Latn-RS" altLang="sr-Latn-RS" sz="2400" dirty="0" smtClean="0"/>
              <a:t/>
            </a:r>
            <a:br>
              <a:rPr lang="sr-Latn-RS" altLang="sr-Latn-RS" sz="2400" dirty="0" smtClean="0"/>
            </a:br>
            <a:r>
              <a:rPr lang="sr-Cyrl-CS" altLang="sr-Latn-RS" sz="2400" dirty="0" smtClean="0"/>
              <a:t>онда </a:t>
            </a:r>
            <a:r>
              <a:rPr lang="sr-Cyrl-CS" altLang="sr-Latn-RS" sz="2400" dirty="0"/>
              <a:t>се сигнал са улаза </a:t>
            </a:r>
            <a:r>
              <a:rPr lang="sr-Latn-CS" altLang="sr-Latn-RS" sz="2400" i="1" dirty="0"/>
              <a:t>X </a:t>
            </a:r>
            <a:r>
              <a:rPr lang="sr-Cyrl-CS" altLang="sr-Latn-RS" sz="2400" dirty="0"/>
              <a:t>инвертује и пропагира на излаз</a:t>
            </a:r>
          </a:p>
        </p:txBody>
      </p:sp>
      <p:grpSp>
        <p:nvGrpSpPr>
          <p:cNvPr id="1251332" name="Group 4"/>
          <p:cNvGrpSpPr>
            <a:grpSpLocks/>
          </p:cNvGrpSpPr>
          <p:nvPr/>
        </p:nvGrpSpPr>
        <p:grpSpPr bwMode="auto">
          <a:xfrm>
            <a:off x="2538413" y="3841750"/>
            <a:ext cx="3581400" cy="1943100"/>
            <a:chOff x="639" y="2420"/>
            <a:chExt cx="2256" cy="1224"/>
          </a:xfrm>
        </p:grpSpPr>
        <p:pic>
          <p:nvPicPr>
            <p:cNvPr id="125133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" y="2420"/>
              <a:ext cx="2256" cy="1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51334" name="Oval 6"/>
            <p:cNvSpPr>
              <a:spLocks noChangeArrowheads="1"/>
            </p:cNvSpPr>
            <p:nvPr/>
          </p:nvSpPr>
          <p:spPr bwMode="auto">
            <a:xfrm>
              <a:off x="1942" y="3132"/>
              <a:ext cx="73" cy="327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sr-Latn-RS"/>
            </a:p>
          </p:txBody>
        </p:sp>
      </p:grpSp>
      <p:grpSp>
        <p:nvGrpSpPr>
          <p:cNvPr id="1251335" name="Group 7"/>
          <p:cNvGrpSpPr>
            <a:grpSpLocks/>
          </p:cNvGrpSpPr>
          <p:nvPr/>
        </p:nvGrpSpPr>
        <p:grpSpPr bwMode="auto">
          <a:xfrm>
            <a:off x="6553201" y="3581400"/>
            <a:ext cx="3116263" cy="2730500"/>
            <a:chOff x="3168" y="2256"/>
            <a:chExt cx="1963" cy="1720"/>
          </a:xfrm>
        </p:grpSpPr>
        <p:pic>
          <p:nvPicPr>
            <p:cNvPr id="125133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256"/>
              <a:ext cx="1963" cy="1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133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312"/>
              <a:ext cx="138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1338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999"/>
              <a:ext cx="144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48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Бафери са три стања и магистрале</a:t>
            </a:r>
          </a:p>
        </p:txBody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45" y="1447800"/>
            <a:ext cx="10409255" cy="31257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r-Cyrl-CS" altLang="sr-Latn-RS" dirty="0"/>
              <a:t>На магистралу се преко бафера са три стања </a:t>
            </a:r>
            <a:r>
              <a:rPr lang="sr-Latn-RS" altLang="sr-Latn-RS" dirty="0"/>
              <a:t/>
            </a:r>
            <a:br>
              <a:rPr lang="sr-Latn-RS" altLang="sr-Latn-RS" dirty="0"/>
            </a:br>
            <a:r>
              <a:rPr lang="sr-Cyrl-CS" altLang="sr-Latn-RS" dirty="0" smtClean="0"/>
              <a:t>обично </a:t>
            </a:r>
            <a:r>
              <a:rPr lang="sr-Cyrl-CS" altLang="sr-Latn-RS" dirty="0"/>
              <a:t>ставља истовремено већи број битова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у зависности од ширине магистрале</a:t>
            </a:r>
          </a:p>
          <a:p>
            <a:pPr>
              <a:lnSpc>
                <a:spcPct val="90000"/>
              </a:lnSpc>
            </a:pPr>
            <a:r>
              <a:rPr lang="sr-Cyrl-CS" altLang="sr-Latn-RS" dirty="0"/>
              <a:t>Ради једноставнијег представљања често се користи поједностављен симбол за представљање низа бафера </a:t>
            </a:r>
            <a:r>
              <a:rPr lang="sr-Latn-RS" altLang="sr-Latn-RS" dirty="0" smtClean="0"/>
              <a:t/>
            </a:r>
            <a:br>
              <a:rPr lang="sr-Latn-RS" altLang="sr-Latn-RS" dirty="0" smtClean="0"/>
            </a:br>
            <a:r>
              <a:rPr lang="sr-Cyrl-CS" altLang="sr-Latn-RS" dirty="0" smtClean="0"/>
              <a:t>са </a:t>
            </a:r>
            <a:r>
              <a:rPr lang="sr-Cyrl-CS" altLang="sr-Latn-RS" dirty="0"/>
              <a:t>три стања:</a:t>
            </a:r>
          </a:p>
          <a:p>
            <a:pPr>
              <a:lnSpc>
                <a:spcPct val="90000"/>
              </a:lnSpc>
            </a:pPr>
            <a:endParaRPr lang="sr-Cyrl-CS" altLang="sr-Latn-RS" sz="2400" dirty="0"/>
          </a:p>
        </p:txBody>
      </p:sp>
      <p:pic>
        <p:nvPicPr>
          <p:cNvPr id="1254404" name="Picture 4" descr="tristat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38601"/>
            <a:ext cx="39624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49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Трајање записа</a:t>
            </a:r>
          </a:p>
        </p:txBody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Меморије са сталним записом</a:t>
            </a:r>
          </a:p>
          <a:p>
            <a:r>
              <a:rPr lang="sr-Cyrl-CS" altLang="sr-Latn-RS"/>
              <a:t>Меморије са привременим записом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</a:t>
            </a:fld>
            <a:endParaRPr lang="sr-Latn-R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Бафери са три стања и магистрале (2)</a:t>
            </a:r>
          </a:p>
        </p:txBody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8075" y="1411288"/>
            <a:ext cx="9052727" cy="838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r-Cyrl-CS" altLang="sr-Latn-RS" dirty="0"/>
              <a:t>Пример везивања уређаја на магистралу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ради се о излазним подацима уређаја</a:t>
            </a:r>
          </a:p>
        </p:txBody>
      </p:sp>
      <p:pic>
        <p:nvPicPr>
          <p:cNvPr id="1255428" name="Picture 4" descr="tristat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70" b="5458"/>
          <a:stretch>
            <a:fillRect/>
          </a:stretch>
        </p:blipFill>
        <p:spPr bwMode="auto">
          <a:xfrm>
            <a:off x="3429000" y="2249488"/>
            <a:ext cx="5181600" cy="43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50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95270"/>
            <a:ext cx="10515600" cy="1325563"/>
          </a:xfrm>
        </p:spPr>
        <p:txBody>
          <a:bodyPr/>
          <a:lstStyle/>
          <a:p>
            <a:r>
              <a:rPr lang="sr-Cyrl-CS" altLang="sr-Latn-RS" dirty="0"/>
              <a:t>Меморијски блок</a:t>
            </a:r>
          </a:p>
        </p:txBody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Потребне промене у односу на претходни дизајн:</a:t>
            </a:r>
          </a:p>
          <a:p>
            <a:pPr lvl="1"/>
            <a:r>
              <a:rPr lang="sr-Cyrl-CS" altLang="sr-Latn-RS" dirty="0"/>
              <a:t>Додајемо селекторски улаз</a:t>
            </a:r>
          </a:p>
          <a:p>
            <a:pPr lvl="2"/>
            <a:r>
              <a:rPr lang="sr-Cyrl-CS" altLang="sr-Latn-RS" dirty="0"/>
              <a:t>улазни сигнал који одређује да ли се меморијски блок употребљава или не</a:t>
            </a:r>
          </a:p>
          <a:p>
            <a:pPr lvl="2"/>
            <a:r>
              <a:rPr lang="sr-Cyrl-CS" altLang="sr-Latn-RS" dirty="0"/>
              <a:t>повезује се као улаз на конјункције за избор адресе</a:t>
            </a:r>
          </a:p>
          <a:p>
            <a:pPr lvl="1"/>
            <a:r>
              <a:rPr lang="sr-Cyrl-CS" altLang="sr-Latn-RS" dirty="0"/>
              <a:t>Спајамо улазне и излазне сигнале података</a:t>
            </a:r>
          </a:p>
          <a:p>
            <a:pPr lvl="2"/>
            <a:r>
              <a:rPr lang="sr-Cyrl-CS" altLang="sr-Latn-RS" dirty="0"/>
              <a:t>ако се пише, онда помоћу бафера са три стања усмеравамо податке са магистрале на улазе флип-флопова</a:t>
            </a:r>
          </a:p>
          <a:p>
            <a:pPr lvl="2"/>
            <a:r>
              <a:rPr lang="sr-Cyrl-CS" altLang="sr-Latn-RS" dirty="0"/>
              <a:t>ако се чита, онда помоћу бафера са три стања усмеравамо излазе из флип-флопова на магистралу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51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121" y="716817"/>
            <a:ext cx="10515600" cy="1325563"/>
          </a:xfrm>
        </p:spPr>
        <p:txBody>
          <a:bodyPr>
            <a:noAutofit/>
          </a:bodyPr>
          <a:lstStyle/>
          <a:p>
            <a:r>
              <a:rPr lang="sr-Cyrl-CS" altLang="sr-Latn-RS" dirty="0"/>
              <a:t>Меморија </a:t>
            </a:r>
            <a:r>
              <a:rPr lang="sr-Latn-RS" altLang="sr-Latn-RS" dirty="0" smtClean="0"/>
              <a:t/>
            </a:r>
            <a:br>
              <a:rPr lang="sr-Latn-RS" altLang="sr-Latn-RS" dirty="0" smtClean="0"/>
            </a:br>
            <a:r>
              <a:rPr lang="sr-Cyrl-CS" altLang="sr-Latn-RS" dirty="0" smtClean="0"/>
              <a:t>4х3 </a:t>
            </a:r>
            <a:r>
              <a:rPr lang="sr-Latn-CS" altLang="sr-Latn-RS" i="1" dirty="0"/>
              <a:t>D</a:t>
            </a:r>
            <a:r>
              <a:rPr lang="sr-Cyrl-CS" altLang="sr-Latn-RS" dirty="0"/>
              <a:t> </a:t>
            </a:r>
            <a:r>
              <a:rPr lang="sr-Cyrl-CS" altLang="sr-Latn-RS" dirty="0" smtClean="0"/>
              <a:t>флип-флопа</a:t>
            </a:r>
            <a:r>
              <a:rPr lang="sr-Latn-RS" altLang="sr-Latn-RS" dirty="0" smtClean="0"/>
              <a:t/>
            </a:r>
            <a:br>
              <a:rPr lang="sr-Latn-RS" altLang="sr-Latn-RS" dirty="0" smtClean="0"/>
            </a:br>
            <a:r>
              <a:rPr lang="sr-Cyrl-CS" altLang="sr-Latn-RS" dirty="0" smtClean="0"/>
              <a:t>употребом </a:t>
            </a:r>
            <a:r>
              <a:rPr lang="sr-Latn-RS" altLang="sr-Latn-RS" dirty="0" smtClean="0"/>
              <a:t/>
            </a:r>
            <a:br>
              <a:rPr lang="sr-Latn-RS" altLang="sr-Latn-RS" dirty="0" smtClean="0"/>
            </a:br>
            <a:r>
              <a:rPr lang="sr-Cyrl-CS" altLang="sr-Latn-RS" dirty="0" smtClean="0"/>
              <a:t>бафера </a:t>
            </a:r>
            <a:r>
              <a:rPr lang="sr-Cyrl-CS" altLang="sr-Latn-RS" dirty="0"/>
              <a:t>са три стања</a:t>
            </a:r>
          </a:p>
        </p:txBody>
      </p:sp>
      <p:pic>
        <p:nvPicPr>
          <p:cNvPr id="12595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803447" cy="663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52</a:t>
            </a:fld>
            <a:endParaRPr lang="sr-Latn-R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06121" y="2759197"/>
            <a:ext cx="5144232" cy="35971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altLang="sr-Latn-RS" sz="2400" dirty="0" smtClean="0"/>
              <a:t>CS</a:t>
            </a:r>
            <a:r>
              <a:rPr lang="en-US" altLang="sr-Latn-RS" sz="2400" dirty="0" smtClean="0"/>
              <a:t>’ </a:t>
            </a:r>
            <a:r>
              <a:rPr lang="sr-Cyrl-RS" altLang="sr-Latn-RS" sz="2400" dirty="0" smtClean="0"/>
              <a:t>у конјукцији са </a:t>
            </a:r>
            <a:r>
              <a:rPr lang="sr-Latn-RS" altLang="sr-Latn-RS" sz="2400" dirty="0" smtClean="0"/>
              <a:t>WR</a:t>
            </a:r>
            <a:r>
              <a:rPr lang="en-US" altLang="sr-Latn-RS" sz="2400" dirty="0" smtClean="0"/>
              <a:t>’ </a:t>
            </a:r>
            <a:r>
              <a:rPr lang="sr-Cyrl-RS" altLang="sr-Latn-RS" sz="2400" dirty="0" smtClean="0"/>
              <a:t>или </a:t>
            </a:r>
            <a:r>
              <a:rPr lang="sr-Latn-RS" altLang="sr-Latn-RS" sz="2400" dirty="0" smtClean="0"/>
              <a:t>RD</a:t>
            </a:r>
            <a:r>
              <a:rPr lang="en-US" altLang="sr-Latn-RS" sz="2400" dirty="0" smtClean="0"/>
              <a:t>’</a:t>
            </a:r>
            <a:r>
              <a:rPr lang="sr-Latn-RS" altLang="sr-Latn-RS" sz="2400" dirty="0" smtClean="0"/>
              <a:t> </a:t>
            </a:r>
            <a:r>
              <a:rPr lang="sr-Cyrl-RS" altLang="sr-Latn-RS" sz="2400" dirty="0" smtClean="0"/>
              <a:t>се такође везује као вентил за бафер са три стања</a:t>
            </a:r>
          </a:p>
          <a:p>
            <a:r>
              <a:rPr lang="sr-Cyrl-RS" altLang="sr-Latn-RS" sz="2400" dirty="0" smtClean="0"/>
              <a:t>Ако чип није одабран, излаз ка магистрали ће бити у стању високе импеданце, па неће реметити рад других уређаја на магистрали</a:t>
            </a:r>
          </a:p>
          <a:p>
            <a:r>
              <a:rPr lang="sr-Cyrl-RS" altLang="sr-Latn-RS" sz="2400" dirty="0" smtClean="0"/>
              <a:t>Кад су </a:t>
            </a:r>
            <a:r>
              <a:rPr lang="en-US" altLang="sr-Latn-RS" sz="2400" dirty="0" smtClean="0"/>
              <a:t>CS’=0 </a:t>
            </a:r>
            <a:r>
              <a:rPr lang="sr-Cyrl-RS" altLang="sr-Latn-RS" sz="2400" dirty="0" smtClean="0"/>
              <a:t>и </a:t>
            </a:r>
            <a:r>
              <a:rPr lang="sr-Latn-RS" altLang="sr-Latn-RS" sz="2400" dirty="0" smtClean="0"/>
              <a:t>WR</a:t>
            </a:r>
            <a:r>
              <a:rPr lang="en-US" altLang="sr-Latn-RS" sz="2400" dirty="0" smtClean="0"/>
              <a:t>’=0, </a:t>
            </a:r>
            <a:r>
              <a:rPr lang="sr-Cyrl-RS" altLang="sr-Latn-RS" sz="2400" dirty="0" smtClean="0"/>
              <a:t>биће активан смер писања</a:t>
            </a:r>
          </a:p>
          <a:p>
            <a:r>
              <a:rPr lang="sr-Cyrl-RS" altLang="sr-Latn-RS" sz="2400" dirty="0" smtClean="0"/>
              <a:t>Када су </a:t>
            </a:r>
            <a:r>
              <a:rPr lang="sr-Latn-RS" altLang="sr-Latn-RS" sz="2400" dirty="0" smtClean="0"/>
              <a:t>CS</a:t>
            </a:r>
            <a:r>
              <a:rPr lang="en-US" altLang="sr-Latn-RS" sz="2400" dirty="0" smtClean="0"/>
              <a:t>’=0 </a:t>
            </a:r>
            <a:r>
              <a:rPr lang="sr-Cyrl-RS" altLang="sr-Latn-RS" sz="2400" dirty="0" smtClean="0"/>
              <a:t>и </a:t>
            </a:r>
            <a:r>
              <a:rPr lang="sr-Latn-RS" altLang="sr-Latn-RS" sz="2400" dirty="0" smtClean="0"/>
              <a:t>RD</a:t>
            </a:r>
            <a:r>
              <a:rPr lang="en-US" altLang="sr-Latn-RS" sz="2400" dirty="0" smtClean="0"/>
              <a:t>’=0, </a:t>
            </a:r>
            <a:r>
              <a:rPr lang="sr-Cyrl-RS" altLang="sr-Latn-RS" sz="2400" dirty="0" smtClean="0"/>
              <a:t>биће активан </a:t>
            </a:r>
            <a:r>
              <a:rPr lang="sr-Cyrl-RS" altLang="sr-Latn-RS" sz="2400" smtClean="0"/>
              <a:t>смер </a:t>
            </a:r>
            <a:r>
              <a:rPr lang="sr-Cyrl-RS" altLang="sr-Latn-RS" sz="2400" smtClean="0"/>
              <a:t>читања</a:t>
            </a:r>
            <a:endParaRPr lang="sr-Cyrl-CS" altLang="sr-Latn-R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80598" y="3227291"/>
            <a:ext cx="3872777" cy="2487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19824" y="3316255"/>
            <a:ext cx="4166141" cy="2823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Меморијски блок (2)</a:t>
            </a:r>
          </a:p>
        </p:txBody>
      </p:sp>
      <p:sp>
        <p:nvSpPr>
          <p:cNvPr id="126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Cyrl-RS" altLang="sr-Latn-RS" dirty="0" smtClean="0"/>
              <a:t>Да резимирамо:</a:t>
            </a:r>
            <a:endParaRPr lang="en-US" altLang="sr-Latn-RS" dirty="0" smtClean="0"/>
          </a:p>
          <a:p>
            <a:pPr>
              <a:lnSpc>
                <a:spcPct val="90000"/>
              </a:lnSpc>
            </a:pPr>
            <a:r>
              <a:rPr lang="sr-Cyrl-CS" altLang="sr-Latn-RS" sz="2400" dirty="0" smtClean="0"/>
              <a:t>Потребан </a:t>
            </a:r>
            <a:r>
              <a:rPr lang="sr-Cyrl-CS" altLang="sr-Latn-RS" sz="2400" dirty="0"/>
              <a:t>је додатни контролни сигнал који означава операцију читања</a:t>
            </a:r>
          </a:p>
          <a:p>
            <a:pPr>
              <a:lnSpc>
                <a:spcPct val="90000"/>
              </a:lnSpc>
            </a:pPr>
            <a:r>
              <a:rPr lang="sr-Cyrl-CS" altLang="sr-Latn-RS" sz="2400" dirty="0"/>
              <a:t>Селекторски улаз укључује/искључује контролне сигнале за читање и писање</a:t>
            </a:r>
          </a:p>
          <a:p>
            <a:pPr>
              <a:lnSpc>
                <a:spcPct val="90000"/>
              </a:lnSpc>
            </a:pPr>
            <a:r>
              <a:rPr lang="sr-Cyrl-CS" altLang="sr-Latn-RS" sz="2400" dirty="0"/>
              <a:t>Баферима са три стања се 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сигнал са магистрале података пропушта до улаза на флип-флопове, акко су активни и селекторски сигнал и контролни сигнал операције читања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сигнал са излаза флип-флопова се пропушта на магистралу података, акко су активни и селекторски сигнал и контролни сигнал операције писања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искључени бафер (контролни сигнал 0) има високу импеданцу и не представља сметњу функционисању укључених бафера са истим излазом/улазом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53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Блок дијаграм меморије 4х3</a:t>
            </a:r>
          </a:p>
        </p:txBody>
      </p:sp>
      <p:pic>
        <p:nvPicPr>
          <p:cNvPr id="12615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90" y="1939332"/>
            <a:ext cx="9235005" cy="361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54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Прављење већих меморија</a:t>
            </a:r>
          </a:p>
        </p:txBody>
      </p:sp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Од меморијских блокова који имају контролне селекторе (</a:t>
            </a:r>
            <a:r>
              <a:rPr lang="sr-Latn-CS" altLang="sr-Latn-RS" i="1"/>
              <a:t>CS</a:t>
            </a:r>
            <a:r>
              <a:rPr lang="sr-Cyrl-CS" altLang="sr-Latn-RS"/>
              <a:t>) могу се правити већи меморијски блокови</a:t>
            </a:r>
          </a:p>
          <a:p>
            <a:r>
              <a:rPr lang="sr-Cyrl-CS" altLang="sr-Latn-RS"/>
              <a:t>Први корак је прављење независне меморијске јединице која није чврсто везана за специфичне адресе у адресном простору</a:t>
            </a:r>
          </a:p>
          <a:p>
            <a:pPr lvl="1"/>
            <a:r>
              <a:rPr lang="sr-Cyrl-CS" altLang="sr-Latn-RS"/>
              <a:t>Нешто као већа верзија претходно представљеног меморијског блока</a:t>
            </a:r>
          </a:p>
          <a:p>
            <a:r>
              <a:rPr lang="sr-Cyrl-CS" altLang="sr-Latn-RS"/>
              <a:t>Други корак је везивање оваквих независних меморијских јединица за конкретан адресни простор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55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sr-Latn-RS" dirty="0" smtClean="0"/>
              <a:t>Прављење већих меморија </a:t>
            </a:r>
            <a:r>
              <a:rPr lang="sr-Cyrl-CS" altLang="sr-Latn-RS" dirty="0" smtClean="0"/>
              <a:t>(</a:t>
            </a:r>
            <a:r>
              <a:rPr lang="sr-Latn-RS" altLang="sr-Latn-RS" dirty="0" smtClean="0"/>
              <a:t>2</a:t>
            </a:r>
            <a:r>
              <a:rPr lang="sr-Cyrl-CS" altLang="sr-Latn-RS" dirty="0" smtClean="0"/>
              <a:t>) </a:t>
            </a:r>
            <a:endParaRPr lang="sr-Cyrl-CS" altLang="sr-Latn-RS" dirty="0"/>
          </a:p>
        </p:txBody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417" y="1825625"/>
            <a:ext cx="11575701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Cyrl-CS" altLang="sr-Latn-RS" dirty="0"/>
              <a:t>Помоћу 4 чипа </a:t>
            </a:r>
            <a:r>
              <a:rPr lang="sr-Cyrl-CS" altLang="sr-Latn-RS" dirty="0" smtClean="0"/>
              <a:t>димензија 1</a:t>
            </a:r>
            <a:r>
              <a:rPr lang="sr-Latn-RS" altLang="sr-Latn-RS" dirty="0" smtClean="0"/>
              <a:t>x8 </a:t>
            </a:r>
            <a:r>
              <a:rPr lang="sr-Cyrl-CS" altLang="sr-Latn-RS" dirty="0" smtClean="0"/>
              <a:t>може </a:t>
            </a:r>
            <a:r>
              <a:rPr lang="sr-Cyrl-CS" altLang="sr-Latn-RS" dirty="0"/>
              <a:t>се направити меморијски блок 2х16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један чип може да чува 8 бита, па се користи матрица од 2х2 чипа</a:t>
            </a:r>
          </a:p>
          <a:p>
            <a:pPr lvl="3">
              <a:lnSpc>
                <a:spcPct val="90000"/>
              </a:lnSpc>
            </a:pPr>
            <a:endParaRPr lang="sr-Cyrl-CS" altLang="sr-Latn-RS" dirty="0"/>
          </a:p>
          <a:p>
            <a:pPr>
              <a:lnSpc>
                <a:spcPct val="90000"/>
              </a:lnSpc>
            </a:pPr>
            <a:r>
              <a:rPr lang="sr-Cyrl-CS" altLang="sr-Latn-RS" dirty="0"/>
              <a:t>Повезивањем више чипова повећава се ширина меморијске речи (</a:t>
            </a:r>
            <a:r>
              <a:rPr lang="sr-Cyrl-CS" altLang="sr-Latn-RS" i="1" dirty="0"/>
              <a:t>хоризонтална експанзија</a:t>
            </a:r>
            <a:r>
              <a:rPr lang="sr-Cyrl-CS" altLang="sr-Latn-RS" dirty="0"/>
              <a:t>)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контролни улази два чипа се везују заједно </a:t>
            </a:r>
            <a:r>
              <a:rPr lang="sr-Latn-RS" altLang="sr-Latn-RS" dirty="0" smtClean="0"/>
              <a:t/>
            </a:r>
            <a:br>
              <a:rPr lang="sr-Latn-RS" altLang="sr-Latn-RS" dirty="0" smtClean="0"/>
            </a:br>
            <a:r>
              <a:rPr lang="sr-Cyrl-CS" altLang="sr-Latn-RS" dirty="0" smtClean="0"/>
              <a:t>како </a:t>
            </a:r>
            <a:r>
              <a:rPr lang="sr-Cyrl-CS" altLang="sr-Latn-RS" dirty="0"/>
              <a:t>би представљали 16-битну целину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улазе и излазе сваког чипа везујемо на одговарајуће линије магистрале података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на сличан начин се може добити и шира реч</a:t>
            </a:r>
          </a:p>
          <a:p>
            <a:pPr lvl="2">
              <a:lnSpc>
                <a:spcPct val="90000"/>
              </a:lnSpc>
            </a:pPr>
            <a:r>
              <a:rPr lang="sr-Cyrl-CS" altLang="sr-Latn-RS" dirty="0"/>
              <a:t>нпр. од 8 чипова се може добити 64-битна реч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56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sr-Latn-RS" dirty="0"/>
              <a:t>Прављење већих </a:t>
            </a:r>
            <a:r>
              <a:rPr lang="sr-Cyrl-RS" altLang="sr-Latn-RS" dirty="0" smtClean="0"/>
              <a:t>меморија </a:t>
            </a:r>
            <a:r>
              <a:rPr lang="sr-Cyrl-CS" altLang="sr-Latn-RS" dirty="0" smtClean="0"/>
              <a:t>(3) </a:t>
            </a:r>
            <a:endParaRPr lang="sr-Cyrl-CS" altLang="sr-Latn-RS" dirty="0"/>
          </a:p>
        </p:txBody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r-Cyrl-CS" altLang="sr-Latn-RS" dirty="0"/>
              <a:t>Додавањем редова повећавамо величину меморије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(</a:t>
            </a:r>
            <a:r>
              <a:rPr lang="sr-Cyrl-CS" altLang="sr-Latn-RS" i="1" dirty="0"/>
              <a:t>вертикална експанзија</a:t>
            </a:r>
            <a:r>
              <a:rPr lang="sr-Cyrl-CS" altLang="sr-Latn-RS" dirty="0"/>
              <a:t>)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сваки ред чува по једну реч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помоћу декодера се врши одабир активног реда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на контролне сигнале </a:t>
            </a:r>
            <a:r>
              <a:rPr lang="sr-Cyrl-CS" altLang="sr-Latn-RS" u="sng" dirty="0"/>
              <a:t>излаза</a:t>
            </a:r>
            <a:r>
              <a:rPr lang="sr-Cyrl-CS" altLang="sr-Latn-RS" dirty="0"/>
              <a:t> чипова (</a:t>
            </a:r>
            <a:r>
              <a:rPr lang="sr-Cyrl-CS" altLang="sr-Latn-RS" i="1" dirty="0"/>
              <a:t>ОЕ</a:t>
            </a:r>
            <a:r>
              <a:rPr lang="sr-Cyrl-CS" altLang="sr-Latn-RS" dirty="0"/>
              <a:t>) се везује конјункција </a:t>
            </a:r>
          </a:p>
          <a:p>
            <a:pPr lvl="2">
              <a:lnSpc>
                <a:spcPct val="90000"/>
              </a:lnSpc>
            </a:pPr>
            <a:r>
              <a:rPr lang="sr-Cyrl-CS" altLang="sr-Latn-RS" dirty="0"/>
              <a:t>контролног </a:t>
            </a:r>
            <a:r>
              <a:rPr lang="sr-Cyrl-CS" altLang="sr-Latn-RS" dirty="0" smtClean="0"/>
              <a:t>селектора, контролног </a:t>
            </a:r>
            <a:r>
              <a:rPr lang="sr-Cyrl-CS" altLang="sr-Latn-RS" dirty="0"/>
              <a:t>сигнала </a:t>
            </a:r>
            <a:r>
              <a:rPr lang="sr-Cyrl-CS" altLang="sr-Latn-RS" dirty="0" smtClean="0"/>
              <a:t>читања, излаза </a:t>
            </a:r>
            <a:r>
              <a:rPr lang="sr-Cyrl-CS" altLang="sr-Latn-RS" dirty="0"/>
              <a:t>декодера</a:t>
            </a:r>
          </a:p>
          <a:p>
            <a:pPr lvl="2">
              <a:lnSpc>
                <a:spcPct val="90000"/>
              </a:lnSpc>
            </a:pPr>
            <a:r>
              <a:rPr lang="sr-Cyrl-CS" altLang="sr-Latn-RS" dirty="0"/>
              <a:t>због инвертованог улаза (</a:t>
            </a:r>
            <a:r>
              <a:rPr lang="sr-Cyrl-CS" altLang="sr-Latn-RS" i="1" dirty="0"/>
              <a:t>ОЕ</a:t>
            </a:r>
            <a:r>
              <a:rPr lang="sr-Cyrl-CS" altLang="sr-Latn-RS" dirty="0"/>
              <a:t>#) уместо конјункције се примењује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дисјункција </a:t>
            </a:r>
            <a:r>
              <a:rPr lang="sr-Cyrl-CS" altLang="sr-Latn-RS" dirty="0"/>
              <a:t>инвертованих улаза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на контролне сигнале </a:t>
            </a:r>
            <a:r>
              <a:rPr lang="sr-Cyrl-CS" altLang="sr-Latn-RS" u="sng" dirty="0"/>
              <a:t>улаза</a:t>
            </a:r>
            <a:r>
              <a:rPr lang="sr-Cyrl-CS" altLang="sr-Latn-RS" dirty="0"/>
              <a:t> чипова (</a:t>
            </a:r>
            <a:r>
              <a:rPr lang="sr-Latn-CS" altLang="sr-Latn-RS" i="1" dirty="0"/>
              <a:t>L</a:t>
            </a:r>
            <a:r>
              <a:rPr lang="sr-Cyrl-CS" altLang="sr-Latn-RS" i="1" dirty="0"/>
              <a:t>Е</a:t>
            </a:r>
            <a:r>
              <a:rPr lang="sr-Cyrl-CS" altLang="sr-Latn-RS" dirty="0"/>
              <a:t>) се везује конјункција </a:t>
            </a:r>
          </a:p>
          <a:p>
            <a:pPr lvl="2">
              <a:lnSpc>
                <a:spcPct val="90000"/>
              </a:lnSpc>
            </a:pPr>
            <a:r>
              <a:rPr lang="sr-Cyrl-CS" altLang="sr-Latn-RS" dirty="0"/>
              <a:t>контролног </a:t>
            </a:r>
            <a:r>
              <a:rPr lang="sr-Cyrl-CS" altLang="sr-Latn-RS" dirty="0" smtClean="0"/>
              <a:t>селектора, контролног </a:t>
            </a:r>
            <a:r>
              <a:rPr lang="sr-Cyrl-CS" altLang="sr-Latn-RS" dirty="0"/>
              <a:t>сигнала </a:t>
            </a:r>
            <a:r>
              <a:rPr lang="sr-Cyrl-CS" altLang="sr-Latn-RS" dirty="0" smtClean="0"/>
              <a:t>писања, излаза </a:t>
            </a:r>
            <a:r>
              <a:rPr lang="sr-Cyrl-CS" altLang="sr-Latn-RS" dirty="0"/>
              <a:t>декодера</a:t>
            </a:r>
          </a:p>
          <a:p>
            <a:pPr lvl="2">
              <a:lnSpc>
                <a:spcPct val="90000"/>
              </a:lnSpc>
            </a:pPr>
            <a:r>
              <a:rPr lang="sr-Cyrl-CS" altLang="sr-Latn-RS" dirty="0"/>
              <a:t>због већ инвертованих аргумената, уместо конјункције се примењује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дисјункција </a:t>
            </a:r>
            <a:r>
              <a:rPr lang="sr-Cyrl-CS" altLang="sr-Latn-RS" dirty="0"/>
              <a:t>инвертованих улаза са инвертором на излазу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57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5735" y="777108"/>
            <a:ext cx="10515600" cy="1325563"/>
          </a:xfrm>
        </p:spPr>
        <p:txBody>
          <a:bodyPr>
            <a:noAutofit/>
          </a:bodyPr>
          <a:lstStyle/>
          <a:p>
            <a:r>
              <a:rPr lang="sr-Cyrl-CS" altLang="sr-Latn-RS" dirty="0"/>
              <a:t>Логички дијаграм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меморије </a:t>
            </a:r>
            <a:r>
              <a:rPr lang="sr-Cyrl-CS" altLang="sr-Latn-RS" dirty="0"/>
              <a:t>2х16 </a:t>
            </a:r>
            <a:r>
              <a:rPr lang="sr-Latn-RS" altLang="sr-Latn-RS" dirty="0" smtClean="0"/>
              <a:t/>
            </a:r>
            <a:br>
              <a:rPr lang="sr-Latn-RS" altLang="sr-Latn-RS" dirty="0" smtClean="0"/>
            </a:br>
            <a:r>
              <a:rPr lang="sr-Cyrl-CS" altLang="sr-Latn-RS" dirty="0" smtClean="0"/>
              <a:t>изграђене </a:t>
            </a:r>
            <a:r>
              <a:rPr lang="sr-Cyrl-CS" altLang="sr-Latn-RS" dirty="0"/>
              <a:t>од </a:t>
            </a:r>
            <a:r>
              <a:rPr lang="sr-Latn-RS" altLang="sr-Latn-RS" dirty="0" smtClean="0"/>
              <a:t/>
            </a:r>
            <a:br>
              <a:rPr lang="sr-Latn-RS" altLang="sr-Latn-RS" dirty="0" smtClean="0"/>
            </a:br>
            <a:r>
              <a:rPr lang="sr-Cyrl-CS" altLang="sr-Latn-RS" dirty="0" smtClean="0"/>
              <a:t>4 </a:t>
            </a:r>
            <a:r>
              <a:rPr lang="sr-Cyrl-CS" altLang="sr-Latn-RS" dirty="0"/>
              <a:t>чипа </a:t>
            </a:r>
            <a:r>
              <a:rPr lang="sr-Cyrl-CS" altLang="sr-Latn-RS" dirty="0" smtClean="0"/>
              <a:t>1</a:t>
            </a:r>
            <a:r>
              <a:rPr lang="sr-Latn-RS" altLang="sr-Latn-RS" dirty="0" smtClean="0"/>
              <a:t>x8</a:t>
            </a:r>
            <a:endParaRPr lang="sr-Cyrl-CS" altLang="sr-Latn-RS" dirty="0"/>
          </a:p>
        </p:txBody>
      </p:sp>
      <p:pic>
        <p:nvPicPr>
          <p:cNvPr id="12656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501" y="57999"/>
            <a:ext cx="7023798" cy="68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58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Примери меморијских </a:t>
            </a:r>
            <a:r>
              <a:rPr lang="sr-Cyrl-CS" altLang="sr-Latn-RS" dirty="0" smtClean="0"/>
              <a:t>чипова</a:t>
            </a:r>
            <a:endParaRPr lang="sr-Cyrl-CS" altLang="sr-Latn-RS" dirty="0"/>
          </a:p>
        </p:txBody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r-Cyrl-CS" altLang="sr-Latn-RS" sz="2400" dirty="0"/>
              <a:t>Постоји велики број чипова који се употребљавају за израду већих меморија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примери </a:t>
            </a:r>
            <a:r>
              <a:rPr lang="sr-Latn-CS" altLang="sr-Latn-RS" i="1" dirty="0"/>
              <a:t>SRAM</a:t>
            </a:r>
            <a:r>
              <a:rPr lang="sr-Cyrl-CS" altLang="sr-Latn-RS" dirty="0"/>
              <a:t> и </a:t>
            </a:r>
            <a:r>
              <a:rPr lang="sr-Latn-CS" altLang="sr-Latn-RS" i="1" dirty="0"/>
              <a:t>DRAM</a:t>
            </a:r>
            <a:r>
              <a:rPr lang="sr-Latn-CS" altLang="sr-Latn-RS" dirty="0"/>
              <a:t> </a:t>
            </a:r>
            <a:r>
              <a:rPr lang="sr-Cyrl-CS" altLang="sr-Latn-RS" dirty="0"/>
              <a:t>чипова фирме </a:t>
            </a:r>
            <a:r>
              <a:rPr lang="sr-Latn-CS" altLang="sr-Latn-RS" i="1" dirty="0"/>
              <a:t>Micron</a:t>
            </a:r>
            <a:endParaRPr lang="sr-Cyrl-CS" altLang="sr-Latn-RS" i="1" dirty="0"/>
          </a:p>
          <a:p>
            <a:pPr lvl="3">
              <a:lnSpc>
                <a:spcPct val="90000"/>
              </a:lnSpc>
            </a:pPr>
            <a:endParaRPr lang="sr-Cyrl-CS" altLang="sr-Latn-RS" dirty="0"/>
          </a:p>
          <a:p>
            <a:pPr>
              <a:lnSpc>
                <a:spcPct val="90000"/>
              </a:lnSpc>
            </a:pPr>
            <a:r>
              <a:rPr lang="sr-Latn-CS" altLang="sr-Latn-RS" sz="2400" i="1" dirty="0"/>
              <a:t>SRAM</a:t>
            </a:r>
            <a:r>
              <a:rPr lang="sr-Cyrl-CS" altLang="sr-Latn-RS" sz="2400" dirty="0"/>
              <a:t> 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8</a:t>
            </a:r>
            <a:r>
              <a:rPr lang="sr-Latn-CS" altLang="sr-Latn-RS" dirty="0"/>
              <a:t>Mb</a:t>
            </a:r>
            <a:r>
              <a:rPr lang="sr-Cyrl-CS" altLang="sr-Latn-RS" dirty="0"/>
              <a:t> чип, у три конфигурације: </a:t>
            </a:r>
          </a:p>
          <a:p>
            <a:pPr lvl="2">
              <a:lnSpc>
                <a:spcPct val="90000"/>
              </a:lnSpc>
            </a:pPr>
            <a:r>
              <a:rPr lang="sr-Cyrl-CS" altLang="sr-Latn-RS" dirty="0"/>
              <a:t>512</a:t>
            </a:r>
            <a:r>
              <a:rPr lang="sr-Latn-CS" altLang="sr-Latn-RS" dirty="0"/>
              <a:t>K</a:t>
            </a:r>
            <a:r>
              <a:rPr lang="sr-Cyrl-CS" altLang="sr-Latn-RS" dirty="0"/>
              <a:t> х 18</a:t>
            </a:r>
          </a:p>
          <a:p>
            <a:pPr lvl="2">
              <a:lnSpc>
                <a:spcPct val="90000"/>
              </a:lnSpc>
            </a:pPr>
            <a:r>
              <a:rPr lang="sr-Cyrl-CS" altLang="sr-Latn-RS" dirty="0"/>
              <a:t>256</a:t>
            </a:r>
            <a:r>
              <a:rPr lang="sr-Latn-CS" altLang="sr-Latn-RS" dirty="0"/>
              <a:t>K</a:t>
            </a:r>
            <a:r>
              <a:rPr lang="sr-Cyrl-CS" altLang="sr-Latn-RS" dirty="0"/>
              <a:t> х 32</a:t>
            </a:r>
          </a:p>
          <a:p>
            <a:pPr lvl="2">
              <a:lnSpc>
                <a:spcPct val="90000"/>
              </a:lnSpc>
            </a:pPr>
            <a:r>
              <a:rPr lang="sr-Cyrl-CS" altLang="sr-Latn-RS" dirty="0"/>
              <a:t>256</a:t>
            </a:r>
            <a:r>
              <a:rPr lang="sr-Latn-CS" altLang="sr-Latn-RS" dirty="0"/>
              <a:t>K</a:t>
            </a:r>
            <a:r>
              <a:rPr lang="sr-Cyrl-CS" altLang="sr-Latn-RS" dirty="0"/>
              <a:t> х 36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додатни битови служе за препознавање и отклањање грешака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време приступа 3.5</a:t>
            </a:r>
            <a:r>
              <a:rPr lang="sr-Latn-CS" altLang="sr-Latn-RS" i="1" dirty="0"/>
              <a:t>ns</a:t>
            </a:r>
            <a:endParaRPr lang="sr-Cyrl-CS" altLang="sr-Latn-RS" dirty="0"/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чип 512</a:t>
            </a:r>
            <a:r>
              <a:rPr lang="sr-Latn-CS" altLang="sr-Latn-RS" dirty="0"/>
              <a:t>K</a:t>
            </a:r>
            <a:r>
              <a:rPr lang="sr-Cyrl-CS" altLang="sr-Latn-RS" dirty="0"/>
              <a:t> х 18 има 19 адресних линија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чипови 256</a:t>
            </a:r>
            <a:r>
              <a:rPr lang="sr-Latn-CS" altLang="sr-Latn-RS" dirty="0"/>
              <a:t>K</a:t>
            </a:r>
            <a:r>
              <a:rPr lang="sr-Cyrl-CS" altLang="sr-Latn-RS" dirty="0"/>
              <a:t> х 32 и 256</a:t>
            </a:r>
            <a:r>
              <a:rPr lang="sr-Latn-CS" altLang="sr-Latn-RS" dirty="0"/>
              <a:t>K</a:t>
            </a:r>
            <a:r>
              <a:rPr lang="sr-Cyrl-CS" altLang="sr-Latn-RS" dirty="0"/>
              <a:t> х 36 имају по 18 адресних линија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59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Тип носиоца</a:t>
            </a:r>
          </a:p>
        </p:txBody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Полупроводничке</a:t>
            </a:r>
          </a:p>
          <a:p>
            <a:r>
              <a:rPr lang="sr-Cyrl-CS" altLang="sr-Latn-RS"/>
              <a:t>Са магнетном површином</a:t>
            </a:r>
          </a:p>
          <a:p>
            <a:r>
              <a:rPr lang="sr-Cyrl-CS" altLang="sr-Latn-RS"/>
              <a:t>Оптичке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</a:t>
            </a:fld>
            <a:endParaRPr lang="sr-Latn-R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Примери меморијских чипова (2)</a:t>
            </a:r>
          </a:p>
        </p:txBody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altLang="sr-Latn-RS" i="1"/>
              <a:t>DRAM</a:t>
            </a:r>
            <a:r>
              <a:rPr lang="sr-Cyrl-CS" altLang="sr-Latn-RS"/>
              <a:t> </a:t>
            </a:r>
          </a:p>
          <a:p>
            <a:pPr lvl="1"/>
            <a:r>
              <a:rPr lang="sr-Cyrl-CS" altLang="sr-Latn-RS"/>
              <a:t>синхрони </a:t>
            </a:r>
            <a:r>
              <a:rPr lang="sr-Latn-CS" altLang="sr-Latn-RS" i="1"/>
              <a:t>DRAM</a:t>
            </a:r>
            <a:endParaRPr lang="sr-Cyrl-CS" altLang="sr-Latn-RS" i="1"/>
          </a:p>
          <a:p>
            <a:pPr lvl="1"/>
            <a:r>
              <a:rPr lang="sr-Cyrl-CS" altLang="sr-Latn-RS"/>
              <a:t>256</a:t>
            </a:r>
            <a:r>
              <a:rPr lang="sr-Latn-CS" altLang="sr-Latn-RS"/>
              <a:t>Mb</a:t>
            </a:r>
            <a:r>
              <a:rPr lang="sr-Cyrl-CS" altLang="sr-Latn-RS"/>
              <a:t> чип, у три конфигурације: </a:t>
            </a:r>
          </a:p>
          <a:p>
            <a:pPr lvl="2"/>
            <a:r>
              <a:rPr lang="sr-Cyrl-CS" altLang="sr-Latn-RS"/>
              <a:t>64М х 4, 26 адресних линија</a:t>
            </a:r>
          </a:p>
          <a:p>
            <a:pPr lvl="2"/>
            <a:r>
              <a:rPr lang="sr-Cyrl-CS" altLang="sr-Latn-RS"/>
              <a:t>32М х 8, 25 адресних линија</a:t>
            </a:r>
          </a:p>
          <a:p>
            <a:pPr lvl="2"/>
            <a:r>
              <a:rPr lang="sr-Cyrl-CS" altLang="sr-Latn-RS"/>
              <a:t>16М х 16, 24 адресне линије</a:t>
            </a:r>
          </a:p>
          <a:p>
            <a:pPr lvl="1"/>
            <a:r>
              <a:rPr lang="sr-Cyrl-CS" altLang="sr-Latn-RS"/>
              <a:t>трајање циклуса је око 7</a:t>
            </a:r>
            <a:r>
              <a:rPr lang="sr-Latn-CS" altLang="sr-Latn-RS" i="1"/>
              <a:t>ns</a:t>
            </a:r>
            <a:endParaRPr lang="sr-Cyrl-C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60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Организација чипова</a:t>
            </a:r>
          </a:p>
        </p:txBody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1825625"/>
            <a:ext cx="10908323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Cyrl-CS" altLang="sr-Latn-RS" sz="2400" dirty="0"/>
              <a:t>Иста количина меморије се може различито организовати и имплементирати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у време уских магистрала (8-16 битова) </a:t>
            </a:r>
            <a:r>
              <a:rPr lang="sr-Latn-CS" altLang="sr-Latn-RS" i="1" dirty="0"/>
              <a:t>DRAM</a:t>
            </a:r>
            <a:r>
              <a:rPr lang="sr-Cyrl-CS" altLang="sr-Latn-RS" dirty="0"/>
              <a:t> се </a:t>
            </a:r>
            <a:r>
              <a:rPr lang="sr-Cyrl-CS" altLang="sr-Latn-RS" dirty="0" smtClean="0"/>
              <a:t>израђивао</a:t>
            </a:r>
            <a:r>
              <a:rPr lang="sr-Latn-RS" altLang="sr-Latn-RS" dirty="0" smtClean="0"/>
              <a:t> </a:t>
            </a:r>
            <a:r>
              <a:rPr lang="sr-Cyrl-RS" altLang="sr-Latn-RS" dirty="0"/>
              <a:t>у</a:t>
            </a:r>
            <a:r>
              <a:rPr lang="sr-Cyrl-CS" altLang="sr-Latn-RS" dirty="0" smtClean="0"/>
              <a:t> ширини </a:t>
            </a:r>
            <a:r>
              <a:rPr lang="sr-Cyrl-CS" altLang="sr-Latn-RS" dirty="0"/>
              <a:t>1 бита</a:t>
            </a:r>
          </a:p>
          <a:p>
            <a:pPr lvl="2">
              <a:lnSpc>
                <a:spcPct val="90000"/>
              </a:lnSpc>
            </a:pPr>
            <a:r>
              <a:rPr lang="sr-Cyrl-CS" altLang="sr-Latn-RS" dirty="0"/>
              <a:t>данас то није практично због велике ширине речи</a:t>
            </a:r>
          </a:p>
          <a:p>
            <a:pPr>
              <a:lnSpc>
                <a:spcPct val="90000"/>
              </a:lnSpc>
            </a:pPr>
            <a:r>
              <a:rPr lang="sr-Cyrl-CS" altLang="sr-Latn-RS" sz="2400" dirty="0"/>
              <a:t>Предност широких чипова је што их је потребно мање за веће меморије</a:t>
            </a:r>
          </a:p>
          <a:p>
            <a:pPr lvl="1">
              <a:lnSpc>
                <a:spcPct val="90000"/>
              </a:lnSpc>
            </a:pPr>
            <a:r>
              <a:rPr lang="sr-Latn-CS" altLang="sr-Latn-RS" i="1" dirty="0"/>
              <a:t>Pentium</a:t>
            </a:r>
            <a:r>
              <a:rPr lang="sr-Cyrl-CS" altLang="sr-Latn-RS" dirty="0"/>
              <a:t> је 32-битни процесор са 64-битном магистралом података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меморија 16М х 64 може се направити </a:t>
            </a:r>
          </a:p>
          <a:p>
            <a:pPr lvl="2">
              <a:lnSpc>
                <a:spcPct val="90000"/>
              </a:lnSpc>
            </a:pPr>
            <a:r>
              <a:rPr lang="sr-Cyrl-CS" altLang="sr-Latn-RS" dirty="0"/>
              <a:t>од једног реда са 4 чипа 16М х 16</a:t>
            </a:r>
          </a:p>
          <a:p>
            <a:pPr lvl="2">
              <a:lnSpc>
                <a:spcPct val="90000"/>
              </a:lnSpc>
            </a:pPr>
            <a:r>
              <a:rPr lang="sr-Cyrl-CS" altLang="sr-Latn-RS" dirty="0"/>
              <a:t>али не и од 8 чипова 32М х 8 (добијамо 32М х 64)</a:t>
            </a:r>
            <a:endParaRPr lang="sr-Cyrl-CS" altLang="sr-Latn-RS" i="1" dirty="0"/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од уских чипова се ни не могу добити неке мање меморијске јединице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61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Дизајн већих </a:t>
            </a:r>
            <a:r>
              <a:rPr lang="sr-Cyrl-CS" altLang="sr-Latn-RS" dirty="0" smtClean="0"/>
              <a:t>меморија</a:t>
            </a:r>
            <a:endParaRPr lang="sr-Cyrl-CS" altLang="sr-Latn-RS" dirty="0"/>
          </a:p>
        </p:txBody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На примеру </a:t>
            </a:r>
            <a:r>
              <a:rPr lang="sr-Latn-CS" altLang="sr-Latn-RS" i="1" dirty="0"/>
              <a:t>DRAM</a:t>
            </a:r>
            <a:r>
              <a:rPr lang="sr-Cyrl-CS" altLang="sr-Latn-RS" dirty="0"/>
              <a:t>-а</a:t>
            </a:r>
          </a:p>
          <a:p>
            <a:pPr lvl="3"/>
            <a:endParaRPr lang="sr-Cyrl-CS" altLang="sr-Latn-RS" dirty="0"/>
          </a:p>
          <a:p>
            <a:r>
              <a:rPr lang="sr-Cyrl-CS" altLang="sr-Latn-RS" dirty="0"/>
              <a:t>Основно питање је да ли је меморијски адресни простор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(</a:t>
            </a:r>
            <a:r>
              <a:rPr lang="en-US" altLang="sr-Latn-RS" i="1" dirty="0"/>
              <a:t>memory address space – MAS</a:t>
            </a:r>
            <a:r>
              <a:rPr lang="sr-Cyrl-CS" altLang="sr-Latn-RS" dirty="0"/>
              <a:t>) адресибилан на нивоу појединачних бајтова или не</a:t>
            </a:r>
          </a:p>
          <a:p>
            <a:pPr lvl="1"/>
            <a:r>
              <a:rPr lang="sr-Cyrl-CS" altLang="sr-Latn-RS" dirty="0"/>
              <a:t>дужина адресибилне речи већине савремених процесора јесте 1 бајт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62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Дизајн већих меморија (2)</a:t>
            </a:r>
          </a:p>
        </p:txBody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r-Cyrl-CS" altLang="sr-Latn-RS" sz="2400" dirty="0"/>
              <a:t>Затим се одлучује о конфигурацији чипова</a:t>
            </a:r>
          </a:p>
          <a:p>
            <a:pPr lvl="1"/>
            <a:r>
              <a:rPr lang="sr-Cyrl-CS" altLang="sr-Latn-RS" dirty="0"/>
              <a:t>при изабраној циљној величини и величини чипова,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не </a:t>
            </a:r>
            <a:r>
              <a:rPr lang="sr-Cyrl-CS" altLang="sr-Latn-RS" dirty="0"/>
              <a:t>мења се укупан број чипова, али се мења њихов распоред</a:t>
            </a:r>
          </a:p>
          <a:p>
            <a:pPr lvl="1"/>
            <a:r>
              <a:rPr lang="sr-Cyrl-CS" altLang="sr-Latn-RS" dirty="0"/>
              <a:t>ако је циљ меморија </a:t>
            </a:r>
            <a:r>
              <a:rPr lang="sr-Latn-CS" altLang="sr-Latn-RS" i="1" dirty="0"/>
              <a:t>M</a:t>
            </a:r>
            <a:r>
              <a:rPr lang="sr-Latn-CS" altLang="sr-Latn-RS" dirty="0"/>
              <a:t> x </a:t>
            </a:r>
            <a:r>
              <a:rPr lang="sr-Latn-CS" altLang="sr-Latn-RS" i="1" dirty="0"/>
              <a:t>N</a:t>
            </a:r>
            <a:r>
              <a:rPr lang="sr-Cyrl-CS" altLang="sr-Latn-RS" dirty="0"/>
              <a:t>, а користе се чипови </a:t>
            </a:r>
            <a:r>
              <a:rPr lang="sr-Latn-CS" altLang="sr-Latn-RS" i="1" dirty="0"/>
              <a:t>D</a:t>
            </a:r>
            <a:r>
              <a:rPr lang="sr-Latn-CS" altLang="sr-Latn-RS" dirty="0"/>
              <a:t> x </a:t>
            </a:r>
            <a:r>
              <a:rPr lang="sr-Latn-CS" altLang="sr-Latn-RS" i="1" dirty="0"/>
              <a:t>W</a:t>
            </a:r>
            <a:r>
              <a:rPr lang="sr-Cyrl-CS" altLang="sr-Latn-RS" dirty="0"/>
              <a:t>:</a:t>
            </a:r>
          </a:p>
          <a:p>
            <a:pPr lvl="2"/>
            <a:r>
              <a:rPr lang="sr-Cyrl-CS" altLang="sr-Latn-RS" dirty="0"/>
              <a:t>број колона је </a:t>
            </a:r>
            <a:r>
              <a:rPr lang="sr-Latn-CS" altLang="sr-Latn-RS" i="1" dirty="0"/>
              <a:t>N</a:t>
            </a:r>
            <a:r>
              <a:rPr lang="sr-Cyrl-CS" altLang="sr-Latn-RS" dirty="0"/>
              <a:t>/</a:t>
            </a:r>
            <a:r>
              <a:rPr lang="sr-Latn-CS" altLang="sr-Latn-RS" i="1" dirty="0"/>
              <a:t>W</a:t>
            </a:r>
            <a:endParaRPr lang="sr-Cyrl-CS" altLang="sr-Latn-RS" i="1" dirty="0"/>
          </a:p>
          <a:p>
            <a:pPr lvl="2"/>
            <a:r>
              <a:rPr lang="sr-Cyrl-CS" altLang="sr-Latn-RS" dirty="0"/>
              <a:t>број редова је </a:t>
            </a:r>
            <a:r>
              <a:rPr lang="sr-Latn-CS" altLang="sr-Latn-RS" i="1" dirty="0"/>
              <a:t>M</a:t>
            </a:r>
            <a:r>
              <a:rPr lang="sr-Cyrl-CS" altLang="sr-Latn-RS" dirty="0"/>
              <a:t>/</a:t>
            </a:r>
            <a:r>
              <a:rPr lang="sr-Latn-CS" altLang="sr-Latn-RS" i="1" dirty="0"/>
              <a:t>D</a:t>
            </a:r>
            <a:endParaRPr lang="sr-Cyrl-CS" altLang="sr-Latn-RS" i="1" dirty="0"/>
          </a:p>
          <a:p>
            <a:pPr lvl="2"/>
            <a:r>
              <a:rPr lang="sr-Cyrl-CS" altLang="sr-Latn-RS" dirty="0"/>
              <a:t>број чипова је (</a:t>
            </a:r>
            <a:r>
              <a:rPr lang="sr-Latn-CS" altLang="sr-Latn-RS" i="1" dirty="0"/>
              <a:t>M</a:t>
            </a:r>
            <a:r>
              <a:rPr lang="sr-Latn-CS" altLang="sr-Latn-RS" dirty="0"/>
              <a:t> x </a:t>
            </a:r>
            <a:r>
              <a:rPr lang="sr-Latn-CS" altLang="sr-Latn-RS" i="1" dirty="0"/>
              <a:t>N</a:t>
            </a:r>
            <a:r>
              <a:rPr lang="sr-Cyrl-CS" altLang="sr-Latn-RS" dirty="0"/>
              <a:t>)/(</a:t>
            </a:r>
            <a:r>
              <a:rPr lang="sr-Latn-CS" altLang="sr-Latn-RS" i="1" dirty="0"/>
              <a:t>D</a:t>
            </a:r>
            <a:r>
              <a:rPr lang="sr-Latn-CS" altLang="sr-Latn-RS" dirty="0"/>
              <a:t> x </a:t>
            </a:r>
            <a:r>
              <a:rPr lang="sr-Latn-CS" altLang="sr-Latn-RS" i="1" dirty="0"/>
              <a:t>W</a:t>
            </a:r>
            <a:r>
              <a:rPr lang="sr-Cyrl-CS" altLang="sr-Latn-RS" dirty="0" smtClean="0"/>
              <a:t>)</a:t>
            </a:r>
            <a:endParaRPr lang="sr-Cyrl-CS" altLang="sr-Latn-RS" dirty="0"/>
          </a:p>
          <a:p>
            <a:r>
              <a:rPr lang="sr-Cyrl-CS" altLang="sr-Latn-RS" sz="2400" dirty="0"/>
              <a:t>У примеру </a:t>
            </a:r>
          </a:p>
          <a:p>
            <a:pPr lvl="1"/>
            <a:r>
              <a:rPr lang="sr-Cyrl-CS" altLang="sr-Latn-RS" dirty="0"/>
              <a:t>правимо меморију од 256</a:t>
            </a:r>
            <a:r>
              <a:rPr lang="sr-Cyrl-CS" altLang="sr-Latn-RS" i="1" dirty="0"/>
              <a:t>М</a:t>
            </a:r>
            <a:r>
              <a:rPr lang="en-US" altLang="sr-Latn-RS" i="1" dirty="0" err="1"/>
              <a:t>ib</a:t>
            </a:r>
            <a:endParaRPr lang="sr-Cyrl-CS" altLang="sr-Latn-RS" i="1" dirty="0"/>
          </a:p>
          <a:p>
            <a:pPr lvl="1"/>
            <a:r>
              <a:rPr lang="sr-Cyrl-CS" altLang="sr-Latn-RS" dirty="0"/>
              <a:t>циљна конфигурација је 64</a:t>
            </a:r>
            <a:r>
              <a:rPr lang="sr-Cyrl-CS" altLang="sr-Latn-RS" i="1" dirty="0"/>
              <a:t>М</a:t>
            </a:r>
            <a:r>
              <a:rPr lang="en-US" altLang="sr-Latn-RS" i="1" dirty="0" err="1"/>
              <a:t>i</a:t>
            </a:r>
            <a:r>
              <a:rPr lang="sr-Cyrl-CS" altLang="sr-Latn-RS" dirty="0"/>
              <a:t> х 32</a:t>
            </a:r>
            <a:r>
              <a:rPr lang="en-US" altLang="sr-Latn-RS" i="1" dirty="0"/>
              <a:t>b</a:t>
            </a:r>
            <a:endParaRPr lang="sr-Cyrl-CS" altLang="sr-Latn-RS" i="1" dirty="0"/>
          </a:p>
          <a:p>
            <a:pPr lvl="1"/>
            <a:r>
              <a:rPr lang="sr-Cyrl-CS" altLang="sr-Latn-RS" dirty="0"/>
              <a:t>користимо чипове 16</a:t>
            </a:r>
            <a:r>
              <a:rPr lang="sr-Cyrl-CS" altLang="sr-Latn-RS" i="1" dirty="0"/>
              <a:t>М</a:t>
            </a:r>
            <a:r>
              <a:rPr lang="en-US" altLang="sr-Latn-RS" i="1" dirty="0" err="1"/>
              <a:t>i</a:t>
            </a:r>
            <a:r>
              <a:rPr lang="sr-Cyrl-CS" altLang="sr-Latn-RS" dirty="0"/>
              <a:t> х 16</a:t>
            </a:r>
            <a:r>
              <a:rPr lang="en-US" altLang="sr-Latn-RS" i="1" dirty="0"/>
              <a:t>b</a:t>
            </a:r>
            <a:endParaRPr lang="sr-Cyrl-CS" altLang="sr-Latn-RS" i="1" dirty="0"/>
          </a:p>
          <a:p>
            <a:pPr lvl="1"/>
            <a:r>
              <a:rPr lang="sr-Cyrl-CS" altLang="sr-Latn-RS" dirty="0"/>
              <a:t>матрица чипова је 4 х 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63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Дизајн већих меморија (3)</a:t>
            </a:r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53352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r-Cyrl-CS" altLang="sr-Latn-RS" sz="2400" dirty="0"/>
              <a:t>Везивање на магистралу података је непосредно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сваком чипу у реду одговара део линија података</a:t>
            </a:r>
          </a:p>
          <a:p>
            <a:pPr>
              <a:lnSpc>
                <a:spcPct val="90000"/>
              </a:lnSpc>
            </a:pPr>
            <a:r>
              <a:rPr lang="sr-Cyrl-CS" altLang="sr-Latn-RS" sz="2400" dirty="0"/>
              <a:t>Ако се у једном кораку чита </a:t>
            </a:r>
            <a:r>
              <a:rPr lang="sr-Latn-CS" altLang="sr-Latn-RS" sz="2400" i="1" dirty="0"/>
              <a:t>N</a:t>
            </a:r>
            <a:r>
              <a:rPr lang="sr-Cyrl-CS" altLang="sr-Latn-RS" sz="2400" dirty="0"/>
              <a:t> битова (&gt;8)</a:t>
            </a:r>
          </a:p>
          <a:p>
            <a:pPr lvl="1">
              <a:lnSpc>
                <a:spcPct val="90000"/>
              </a:lnSpc>
            </a:pPr>
            <a:r>
              <a:rPr lang="sr-Latn-CS" altLang="sr-Latn-RS" i="1" dirty="0"/>
              <a:t>Z</a:t>
            </a:r>
            <a:r>
              <a:rPr lang="sr-Cyrl-CS" altLang="sr-Latn-RS" dirty="0"/>
              <a:t> најнижих битови адресе се </a:t>
            </a:r>
            <a:r>
              <a:rPr lang="sr-Cyrl-CS" altLang="sr-Latn-RS" dirty="0" smtClean="0"/>
              <a:t>игноришу </a:t>
            </a:r>
          </a:p>
          <a:p>
            <a:pPr lvl="1">
              <a:lnSpc>
                <a:spcPct val="90000"/>
              </a:lnSpc>
            </a:pPr>
            <a:r>
              <a:rPr lang="sr-Latn-CS" altLang="sr-Latn-RS" i="1" dirty="0" smtClean="0"/>
              <a:t>Z</a:t>
            </a:r>
            <a:r>
              <a:rPr lang="sr-Cyrl-CS" altLang="sr-Latn-RS" dirty="0" smtClean="0"/>
              <a:t> </a:t>
            </a:r>
            <a:r>
              <a:rPr lang="sr-Cyrl-CS" altLang="sr-Latn-RS" dirty="0"/>
              <a:t>= </a:t>
            </a:r>
            <a:r>
              <a:rPr lang="sr-Latn-CS" altLang="sr-Latn-RS" dirty="0"/>
              <a:t>log</a:t>
            </a:r>
            <a:r>
              <a:rPr lang="sr-Latn-CS" altLang="sr-Latn-RS" baseline="-25000" dirty="0"/>
              <a:t>2</a:t>
            </a:r>
            <a:r>
              <a:rPr lang="sr-Latn-CS" altLang="sr-Latn-RS" dirty="0"/>
              <a:t>(</a:t>
            </a:r>
            <a:r>
              <a:rPr lang="sr-Latn-CS" altLang="sr-Latn-RS" i="1" dirty="0"/>
              <a:t>N</a:t>
            </a:r>
            <a:r>
              <a:rPr lang="sr-Latn-CS" altLang="sr-Latn-RS" dirty="0"/>
              <a:t>/8</a:t>
            </a:r>
            <a:r>
              <a:rPr lang="sr-Latn-CS" altLang="sr-Latn-RS" dirty="0" smtClean="0"/>
              <a:t>)</a:t>
            </a:r>
            <a:endParaRPr lang="sr-Latn-CS" altLang="sr-Latn-RS" dirty="0"/>
          </a:p>
          <a:p>
            <a:pPr>
              <a:lnSpc>
                <a:spcPct val="90000"/>
              </a:lnSpc>
            </a:pPr>
            <a:r>
              <a:rPr lang="sr-Cyrl-CS" altLang="sr-Latn-RS" sz="2400" dirty="0"/>
              <a:t>У примеру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256М се адресира са 28 битова адресе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један чип има 24 бита адресе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најнижа 2 бита адресе А0, А1 се не </a:t>
            </a:r>
            <a:r>
              <a:rPr lang="sr-Cyrl-CS" altLang="sr-Latn-RS" dirty="0" smtClean="0"/>
              <a:t>користе, јер декодер приступа речи</a:t>
            </a:r>
            <a:endParaRPr lang="sr-Cyrl-CS" altLang="sr-Latn-RS" dirty="0"/>
          </a:p>
          <a:p>
            <a:pPr lvl="2">
              <a:lnSpc>
                <a:spcPct val="90000"/>
              </a:lnSpc>
            </a:pPr>
            <a:r>
              <a:rPr lang="sr-Cyrl-CS" altLang="sr-Latn-RS" dirty="0"/>
              <a:t>ширина меморије је 32 </a:t>
            </a:r>
            <a:r>
              <a:rPr lang="sr-Cyrl-CS" altLang="sr-Latn-RS" dirty="0" smtClean="0"/>
              <a:t>бита (4 бајта), </a:t>
            </a:r>
            <a:r>
              <a:rPr lang="sr-Cyrl-CS" altLang="sr-Latn-RS" dirty="0"/>
              <a:t>а адресирање по бајтовима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на чипове се везују 24 бита А2 до А25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битови адресе А26 и А27 се користе за бирање реда </a:t>
            </a:r>
            <a:r>
              <a:rPr lang="sr-Cyrl-CS" altLang="sr-Latn-RS" dirty="0" smtClean="0"/>
              <a:t>чипова</a:t>
            </a:r>
            <a:endParaRPr lang="sr-Cyrl-CS" altLang="sr-Latn-R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64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Дизајн већих меморија (4)</a:t>
            </a:r>
          </a:p>
        </p:txBody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Контролни сигнали за читање и писање свих чипова се повезују међусобно и на контролну магистралу</a:t>
            </a:r>
          </a:p>
          <a:p>
            <a:pPr lvl="1"/>
            <a:r>
              <a:rPr lang="sr-Cyrl-CS" altLang="sr-Latn-RS"/>
              <a:t>(изостављено из наредног дијаграма ради једноставности)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65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CS" altLang="sr-Latn-RS" dirty="0"/>
              <a:t>Дизајн </a:t>
            </a:r>
            <a:r>
              <a:rPr lang="sr-Cyrl-CS" altLang="sr-Latn-RS" dirty="0" smtClean="0"/>
              <a:t>меморије </a:t>
            </a:r>
            <a:br>
              <a:rPr lang="sr-Cyrl-CS" altLang="sr-Latn-RS" dirty="0" smtClean="0"/>
            </a:br>
            <a:r>
              <a:rPr lang="sr-Cyrl-CS" altLang="sr-Latn-RS" dirty="0" smtClean="0"/>
              <a:t>64М </a:t>
            </a:r>
            <a:r>
              <a:rPr lang="sr-Cyrl-CS" altLang="sr-Latn-RS" dirty="0"/>
              <a:t>х 32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од </a:t>
            </a:r>
            <a:r>
              <a:rPr lang="sr-Cyrl-CS" altLang="sr-Latn-RS" dirty="0"/>
              <a:t>чипова 16М х 16</a:t>
            </a:r>
          </a:p>
        </p:txBody>
      </p:sp>
      <p:pic>
        <p:nvPicPr>
          <p:cNvPr id="1214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76" y="122593"/>
            <a:ext cx="5665888" cy="673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66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Пресликавање адреса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r-Cyrl-CS" altLang="sr-Latn-RS"/>
              <a:t>Пресликавање адреса је поступак којим се физичка меморија лоцира у адресном простору рачунара</a:t>
            </a:r>
          </a:p>
          <a:p>
            <a:pPr lvl="3">
              <a:lnSpc>
                <a:spcPct val="90000"/>
              </a:lnSpc>
            </a:pPr>
            <a:endParaRPr lang="sr-Latn-CS" altLang="sr-Latn-RS"/>
          </a:p>
          <a:p>
            <a:pPr>
              <a:lnSpc>
                <a:spcPct val="90000"/>
              </a:lnSpc>
            </a:pPr>
            <a:r>
              <a:rPr lang="sr-Cyrl-CS" altLang="sr-Latn-RS"/>
              <a:t>На пример: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процесор </a:t>
            </a:r>
            <a:r>
              <a:rPr lang="sr-Latn-CS" altLang="sr-Latn-RS" i="1"/>
              <a:t>Pentium</a:t>
            </a:r>
            <a:r>
              <a:rPr lang="sr-Cyrl-CS" altLang="sr-Latn-RS"/>
              <a:t> има адресни простор величине 4</a:t>
            </a:r>
            <a:r>
              <a:rPr lang="sr-Latn-CS" altLang="sr-Latn-RS" i="1"/>
              <a:t>G</a:t>
            </a:r>
            <a:r>
              <a:rPr lang="en-US" altLang="sr-Latn-RS" i="1"/>
              <a:t>i</a:t>
            </a:r>
            <a:r>
              <a:rPr lang="sr-Latn-CS" altLang="sr-Latn-RS" i="1"/>
              <a:t>B</a:t>
            </a:r>
            <a:endParaRPr lang="sr-Cyrl-CS" altLang="sr-Latn-RS" i="1"/>
          </a:p>
          <a:p>
            <a:pPr lvl="2">
              <a:lnSpc>
                <a:spcPct val="90000"/>
              </a:lnSpc>
            </a:pPr>
            <a:r>
              <a:rPr lang="sr-Cyrl-CS" altLang="sr-Latn-RS"/>
              <a:t>32 адресне линије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ако рачунар има 128</a:t>
            </a:r>
            <a:r>
              <a:rPr lang="sr-Latn-CS" altLang="sr-Latn-RS" i="1"/>
              <a:t>M</a:t>
            </a:r>
            <a:r>
              <a:rPr lang="en-US" altLang="sr-Latn-RS" i="1"/>
              <a:t>i</a:t>
            </a:r>
            <a:r>
              <a:rPr lang="sr-Latn-CS" altLang="sr-Latn-RS" i="1"/>
              <a:t>B</a:t>
            </a:r>
            <a:r>
              <a:rPr lang="sr-Cyrl-CS" altLang="sr-Latn-RS"/>
              <a:t> меморије, она се може пресликати у различите адресибилне области</a:t>
            </a:r>
          </a:p>
          <a:p>
            <a:pPr lvl="3">
              <a:lnSpc>
                <a:spcPct val="90000"/>
              </a:lnSpc>
            </a:pPr>
            <a:endParaRPr lang="sr-Cyrl-CS" altLang="sr-Latn-RS" i="1"/>
          </a:p>
          <a:p>
            <a:pPr>
              <a:lnSpc>
                <a:spcPct val="90000"/>
              </a:lnSpc>
            </a:pPr>
            <a:r>
              <a:rPr lang="sr-Cyrl-CS" altLang="sr-Latn-RS"/>
              <a:t>Пресликавање може бити 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пуно и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делимично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67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Врсте адресних линија</a:t>
            </a:r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Адресне линије се деле у три групе:</a:t>
            </a:r>
          </a:p>
          <a:p>
            <a:pPr lvl="1"/>
            <a:r>
              <a:rPr lang="sr-Latn-CS" altLang="sr-Latn-RS" i="1"/>
              <a:t>X</a:t>
            </a:r>
            <a:r>
              <a:rPr lang="sr-Cyrl-CS" altLang="sr-Latn-RS"/>
              <a:t> – највише адресне линије које одређују чип</a:t>
            </a:r>
          </a:p>
          <a:p>
            <a:pPr lvl="1"/>
            <a:r>
              <a:rPr lang="sr-Latn-CS" altLang="sr-Latn-RS" i="1"/>
              <a:t>Y</a:t>
            </a:r>
            <a:r>
              <a:rPr lang="sr-Cyrl-CS" altLang="sr-Latn-RS"/>
              <a:t> –адресне линије које се прослеђују чиповима</a:t>
            </a:r>
          </a:p>
          <a:p>
            <a:pPr lvl="1"/>
            <a:r>
              <a:rPr lang="sr-Latn-CS" altLang="sr-Latn-RS" i="1"/>
              <a:t>Z</a:t>
            </a:r>
            <a:r>
              <a:rPr lang="sr-Cyrl-CS" altLang="sr-Latn-RS"/>
              <a:t> – најниже адресне линије које се занемарују</a:t>
            </a:r>
          </a:p>
          <a:p>
            <a:endParaRPr lang="sr-Cyrl-CS" altLang="sr-Latn-RS"/>
          </a:p>
          <a:p>
            <a:endParaRPr lang="sr-Cyrl-CS" altLang="sr-Latn-RS" i="1"/>
          </a:p>
          <a:p>
            <a:endParaRPr lang="sr-Cyrl-CS" altLang="sr-Latn-RS" i="1"/>
          </a:p>
        </p:txBody>
      </p:sp>
      <p:pic>
        <p:nvPicPr>
          <p:cNvPr id="9830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48201"/>
            <a:ext cx="6110288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68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Пуно пресликавање адреса</a:t>
            </a:r>
          </a:p>
        </p:txBody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r-Cyrl-CS" altLang="sr-Latn-RS" i="1"/>
              <a:t>Пуно пресликавање адреса</a:t>
            </a:r>
            <a:r>
              <a:rPr lang="sr-Cyrl-CS" altLang="sr-Latn-RS"/>
              <a:t> је оно пресликавање ког кога је функција пресликавања меморијских адреса у меморијске локације 1-1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за сваку меморијску локацију постоји највише једна адреса која јој одговара</a:t>
            </a:r>
          </a:p>
          <a:p>
            <a:pPr lvl="3">
              <a:lnSpc>
                <a:spcPct val="90000"/>
              </a:lnSpc>
            </a:pPr>
            <a:endParaRPr lang="sr-Cyrl-CS" altLang="sr-Latn-RS"/>
          </a:p>
          <a:p>
            <a:pPr>
              <a:lnSpc>
                <a:spcPct val="90000"/>
              </a:lnSpc>
            </a:pPr>
            <a:r>
              <a:rPr lang="sr-Cyrl-CS" altLang="sr-Latn-RS"/>
              <a:t>Све адресне линије </a:t>
            </a:r>
            <a:r>
              <a:rPr lang="sr-Latn-CS" altLang="sr-Latn-RS" i="1"/>
              <a:t>X</a:t>
            </a:r>
            <a:r>
              <a:rPr lang="sr-Cyrl-CS" altLang="sr-Latn-RS"/>
              <a:t> се користе при декодирању ради добијања сигнала за избор модула</a:t>
            </a:r>
          </a:p>
          <a:p>
            <a:pPr>
              <a:lnSpc>
                <a:spcPct val="90000"/>
              </a:lnSpc>
            </a:pPr>
            <a:r>
              <a:rPr lang="sr-Cyrl-CS" altLang="sr-Latn-RS"/>
              <a:t>Све адресне линије се деле у две групе:</a:t>
            </a:r>
            <a:endParaRPr lang="sr-Latn-CS" altLang="sr-Latn-RS"/>
          </a:p>
          <a:p>
            <a:pPr lvl="1">
              <a:lnSpc>
                <a:spcPct val="90000"/>
              </a:lnSpc>
            </a:pPr>
            <a:r>
              <a:rPr lang="sr-Cyrl-CS" altLang="sr-Latn-RS"/>
              <a:t>линије </a:t>
            </a:r>
            <a:r>
              <a:rPr lang="sr-Latn-CS" altLang="sr-Latn-RS" i="1"/>
              <a:t>Y </a:t>
            </a:r>
            <a:r>
              <a:rPr lang="sr-Cyrl-CS" altLang="sr-Latn-RS"/>
              <a:t>и </a:t>
            </a:r>
            <a:r>
              <a:rPr lang="sr-Latn-CS" altLang="sr-Latn-RS" i="1"/>
              <a:t>Z</a:t>
            </a:r>
            <a:r>
              <a:rPr lang="sr-Cyrl-CS" altLang="sr-Latn-RS"/>
              <a:t> одређују бајт у меморијском модулу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линије </a:t>
            </a:r>
            <a:r>
              <a:rPr lang="sr-Latn-CS" altLang="sr-Latn-RS" i="1"/>
              <a:t>X</a:t>
            </a:r>
            <a:r>
              <a:rPr lang="sr-Cyrl-CS" altLang="sr-Latn-RS"/>
              <a:t> се користе за израчунавање сигнала</a:t>
            </a:r>
            <a:r>
              <a:rPr lang="en-US" altLang="sr-Latn-RS"/>
              <a:t> </a:t>
            </a:r>
            <a:r>
              <a:rPr lang="sr-Cyrl-CS" altLang="sr-Latn-RS"/>
              <a:t>за избор чипа </a:t>
            </a:r>
            <a:r>
              <a:rPr lang="sr-Latn-CS" altLang="sr-Latn-RS" i="1"/>
              <a:t>CS</a:t>
            </a:r>
            <a:r>
              <a:rPr lang="sr-Cyrl-CS" altLang="sr-Latn-RS" i="1"/>
              <a:t> </a:t>
            </a:r>
            <a:r>
              <a:rPr lang="sr-Cyrl-CS" altLang="sr-Latn-RS"/>
              <a:t>(</a:t>
            </a:r>
            <a:r>
              <a:rPr lang="sr-Latn-CS" altLang="sr-Latn-RS" i="1"/>
              <a:t>chip selector</a:t>
            </a:r>
            <a:r>
              <a:rPr lang="sr-Cyrl-CS" altLang="sr-Latn-RS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69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Капацитет</a:t>
            </a:r>
          </a:p>
        </p:txBody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Капацитет се изражава у бајтовима или речима</a:t>
            </a:r>
          </a:p>
          <a:p>
            <a:r>
              <a:rPr lang="sr-Cyrl-CS" altLang="sr-Latn-RS"/>
              <a:t>Уобичајене дужине речи</a:t>
            </a:r>
          </a:p>
          <a:p>
            <a:pPr lvl="1"/>
            <a:r>
              <a:rPr lang="sr-Cyrl-CS" altLang="sr-Latn-RS"/>
              <a:t>8, 16, 32, 64, 128 битова</a:t>
            </a:r>
          </a:p>
          <a:p>
            <a:pPr lvl="1"/>
            <a:r>
              <a:rPr lang="sr-Cyrl-CS" altLang="sr-Latn-RS"/>
              <a:t>1, 2, 4, 8, 16 бајтова</a:t>
            </a:r>
          </a:p>
          <a:p>
            <a:pPr lvl="3"/>
            <a:endParaRPr lang="sr-Cyrl-CS" altLang="sr-Latn-RS"/>
          </a:p>
          <a:p>
            <a:r>
              <a:rPr lang="sr-Cyrl-CS" altLang="sr-Latn-RS"/>
              <a:t>Капацитет уобичајено у бајтовима</a:t>
            </a:r>
          </a:p>
          <a:p>
            <a:pPr lvl="1"/>
            <a:r>
              <a:rPr lang="sr-Latn-CS" altLang="sr-Latn-RS"/>
              <a:t>KiB, MiB, GiB, TiB</a:t>
            </a:r>
          </a:p>
          <a:p>
            <a:pPr lvl="2"/>
            <a:r>
              <a:rPr lang="sr-Latn-CS" altLang="sr-Latn-RS"/>
              <a:t>1KiB = 1024B, </a:t>
            </a:r>
            <a:r>
              <a:rPr lang="en-US" altLang="sr-Latn-RS"/>
              <a:t> </a:t>
            </a:r>
            <a:r>
              <a:rPr lang="sr-Latn-CS" altLang="sr-Latn-RS"/>
              <a:t>1MiB=1024</a:t>
            </a:r>
            <a:r>
              <a:rPr lang="sr-Latn-CS" altLang="sr-Latn-RS" baseline="30000"/>
              <a:t>2</a:t>
            </a:r>
            <a:r>
              <a:rPr lang="sr-Latn-CS" altLang="sr-Latn-RS"/>
              <a:t>B, </a:t>
            </a:r>
            <a:r>
              <a:rPr lang="en-US" altLang="sr-Latn-RS"/>
              <a:t> </a:t>
            </a:r>
            <a:r>
              <a:rPr lang="sr-Latn-CS" altLang="sr-Latn-RS"/>
              <a:t>1GiB=1024</a:t>
            </a:r>
            <a:r>
              <a:rPr lang="sr-Latn-CS" altLang="sr-Latn-RS" baseline="30000"/>
              <a:t>3</a:t>
            </a:r>
            <a:r>
              <a:rPr lang="sr-Latn-CS" altLang="sr-Latn-RS"/>
              <a:t>B, </a:t>
            </a:r>
            <a:r>
              <a:rPr lang="en-US" altLang="sr-Latn-RS"/>
              <a:t> </a:t>
            </a:r>
            <a:r>
              <a:rPr lang="sr-Latn-CS" altLang="sr-Latn-RS"/>
              <a:t>1TiB=1024</a:t>
            </a:r>
            <a:r>
              <a:rPr lang="sr-Latn-CS" altLang="sr-Latn-RS" baseline="30000"/>
              <a:t>4</a:t>
            </a:r>
            <a:r>
              <a:rPr lang="sr-Latn-CS" altLang="sr-Latn-RS"/>
              <a:t>B</a:t>
            </a:r>
          </a:p>
          <a:p>
            <a:pPr lvl="1"/>
            <a:r>
              <a:rPr lang="sr-Latn-CS" altLang="sr-Latn-RS"/>
              <a:t>KB, MB, GB, TB</a:t>
            </a:r>
          </a:p>
          <a:p>
            <a:pPr lvl="2"/>
            <a:r>
              <a:rPr lang="sr-Latn-CS" altLang="sr-Latn-RS"/>
              <a:t>1KB = 10</a:t>
            </a:r>
            <a:r>
              <a:rPr lang="sr-Latn-CS" altLang="sr-Latn-RS" baseline="30000"/>
              <a:t>3</a:t>
            </a:r>
            <a:r>
              <a:rPr lang="sr-Latn-CS" altLang="sr-Latn-RS"/>
              <a:t>B, </a:t>
            </a:r>
            <a:r>
              <a:rPr lang="en-US" altLang="sr-Latn-RS"/>
              <a:t> </a:t>
            </a:r>
            <a:r>
              <a:rPr lang="sr-Latn-CS" altLang="sr-Latn-RS"/>
              <a:t>1MB=10</a:t>
            </a:r>
            <a:r>
              <a:rPr lang="sr-Latn-CS" altLang="sr-Latn-RS" baseline="30000"/>
              <a:t>6</a:t>
            </a:r>
            <a:r>
              <a:rPr lang="sr-Latn-CS" altLang="sr-Latn-RS"/>
              <a:t>B, </a:t>
            </a:r>
            <a:r>
              <a:rPr lang="en-US" altLang="sr-Latn-RS"/>
              <a:t> </a:t>
            </a:r>
            <a:r>
              <a:rPr lang="sr-Latn-CS" altLang="sr-Latn-RS"/>
              <a:t>1GB=10</a:t>
            </a:r>
            <a:r>
              <a:rPr lang="sr-Latn-CS" altLang="sr-Latn-RS" baseline="30000"/>
              <a:t>9</a:t>
            </a:r>
            <a:r>
              <a:rPr lang="sr-Latn-CS" altLang="sr-Latn-RS"/>
              <a:t>B, </a:t>
            </a:r>
            <a:r>
              <a:rPr lang="en-US" altLang="sr-Latn-RS"/>
              <a:t> </a:t>
            </a:r>
            <a:r>
              <a:rPr lang="sr-Latn-CS" altLang="sr-Latn-RS"/>
              <a:t>1TB=10</a:t>
            </a:r>
            <a:r>
              <a:rPr lang="sr-Latn-CS" altLang="sr-Latn-RS" baseline="30000"/>
              <a:t>12</a:t>
            </a:r>
            <a:r>
              <a:rPr lang="sr-Latn-CS" altLang="sr-Latn-RS"/>
              <a:t>B</a:t>
            </a:r>
            <a:endParaRPr lang="sr-Cyrl-C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</a:t>
            </a:fld>
            <a:endParaRPr lang="sr-Latn-R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Пример пуног пресликавања адреса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r-Cyrl-CS" altLang="sr-Latn-RS" sz="2400" dirty="0"/>
              <a:t>Нпр., користимо 2 модула 16</a:t>
            </a:r>
            <a:r>
              <a:rPr lang="sr-Cyrl-CS" altLang="sr-Latn-RS" sz="2400" i="1" dirty="0"/>
              <a:t>М</a:t>
            </a:r>
            <a:r>
              <a:rPr lang="en-US" altLang="sr-Latn-RS" sz="2400" i="1" dirty="0" err="1"/>
              <a:t>i</a:t>
            </a:r>
            <a:r>
              <a:rPr lang="sr-Cyrl-CS" altLang="sr-Latn-RS" sz="2400" dirty="0"/>
              <a:t> х 32 у адресном простору од 4</a:t>
            </a:r>
            <a:r>
              <a:rPr lang="sr-Latn-CS" altLang="sr-Latn-RS" sz="2400" i="1" dirty="0"/>
              <a:t>G</a:t>
            </a:r>
            <a:r>
              <a:rPr lang="en-US" altLang="sr-Latn-RS" sz="2400" i="1" dirty="0" err="1"/>
              <a:t>i</a:t>
            </a:r>
            <a:r>
              <a:rPr lang="sr-Latn-CS" altLang="sr-Latn-RS" sz="2400" i="1" dirty="0"/>
              <a:t>B</a:t>
            </a:r>
            <a:endParaRPr lang="sr-Cyrl-CS" altLang="sr-Latn-RS" sz="2400" i="1" dirty="0"/>
          </a:p>
          <a:p>
            <a:pPr lvl="3"/>
            <a:endParaRPr lang="sr-Cyrl-CS" altLang="sr-Latn-RS" sz="1600" dirty="0"/>
          </a:p>
          <a:p>
            <a:r>
              <a:rPr lang="sr-Cyrl-CS" altLang="sr-Latn-RS" sz="2400" dirty="0"/>
              <a:t>Делимо 32 адресне линије на две групе:</a:t>
            </a:r>
          </a:p>
          <a:p>
            <a:pPr lvl="1"/>
            <a:r>
              <a:rPr lang="sr-Cyrl-CS" altLang="sr-Latn-RS" sz="2000" dirty="0"/>
              <a:t>нижих 26 линија (</a:t>
            </a:r>
            <a:r>
              <a:rPr lang="sr-Latn-CS" altLang="sr-Latn-RS" sz="2000" i="1" dirty="0"/>
              <a:t>Y, Z</a:t>
            </a:r>
            <a:r>
              <a:rPr lang="sr-Cyrl-CS" altLang="sr-Latn-RS" sz="2000" dirty="0"/>
              <a:t>)</a:t>
            </a:r>
            <a:r>
              <a:rPr lang="sr-Latn-CS" altLang="sr-Latn-RS" sz="2000" dirty="0"/>
              <a:t> </a:t>
            </a:r>
            <a:r>
              <a:rPr lang="sr-Cyrl-CS" altLang="sr-Latn-RS" sz="2000" dirty="0"/>
              <a:t>се користе за одређивање бајта у оквиру модула 16</a:t>
            </a:r>
            <a:r>
              <a:rPr lang="sr-Cyrl-CS" altLang="sr-Latn-RS" sz="2000" i="1" dirty="0"/>
              <a:t>М</a:t>
            </a:r>
            <a:r>
              <a:rPr lang="en-US" altLang="sr-Latn-RS" sz="2000" i="1" dirty="0" err="1"/>
              <a:t>i</a:t>
            </a:r>
            <a:r>
              <a:rPr lang="sr-Cyrl-CS" altLang="sr-Latn-RS" sz="2000" dirty="0"/>
              <a:t> х 32</a:t>
            </a:r>
            <a:r>
              <a:rPr lang="en-US" altLang="sr-Latn-RS" sz="2000" i="1" dirty="0"/>
              <a:t>b</a:t>
            </a:r>
            <a:endParaRPr lang="sr-Cyrl-CS" altLang="sr-Latn-RS" sz="2000" i="1" dirty="0"/>
          </a:p>
          <a:p>
            <a:pPr lvl="1"/>
            <a:r>
              <a:rPr lang="sr-Cyrl-CS" altLang="sr-Latn-RS" sz="2000" dirty="0"/>
              <a:t>виших 6 линија (</a:t>
            </a:r>
            <a:r>
              <a:rPr lang="sr-Latn-CS" altLang="sr-Latn-RS" sz="2000" i="1" dirty="0"/>
              <a:t>X</a:t>
            </a:r>
            <a:r>
              <a:rPr lang="sr-Cyrl-CS" altLang="sr-Latn-RS" sz="2000" dirty="0"/>
              <a:t>) се користе за одређивање сигнала </a:t>
            </a:r>
            <a:r>
              <a:rPr lang="sr-Latn-CS" altLang="sr-Latn-RS" sz="2000" i="1" dirty="0"/>
              <a:t>CS</a:t>
            </a:r>
            <a:endParaRPr lang="sr-Cyrl-CS" altLang="sr-Latn-RS" sz="2000" i="1" dirty="0"/>
          </a:p>
          <a:p>
            <a:pPr lvl="2"/>
            <a:r>
              <a:rPr lang="sr-Cyrl-CS" altLang="sr-Latn-RS" sz="1800" dirty="0"/>
              <a:t>модулу </a:t>
            </a:r>
            <a:r>
              <a:rPr lang="sr-Cyrl-CS" altLang="sr-Latn-RS" sz="1800" i="1" dirty="0"/>
              <a:t>А</a:t>
            </a:r>
            <a:r>
              <a:rPr lang="sr-Cyrl-CS" altLang="sr-Latn-RS" sz="1800" dirty="0"/>
              <a:t> одговарају (на пример) адресе </a:t>
            </a:r>
            <a:r>
              <a:rPr lang="sr-Latn-CS" altLang="sr-Latn-RS" sz="1800" i="1" dirty="0"/>
              <a:t>X </a:t>
            </a:r>
            <a:r>
              <a:rPr lang="sr-Latn-CS" altLang="sr-Latn-RS" sz="1800" dirty="0"/>
              <a:t>=</a:t>
            </a:r>
            <a:r>
              <a:rPr lang="sr-Cyrl-CS" altLang="sr-Latn-RS" sz="1800" dirty="0"/>
              <a:t> 110110</a:t>
            </a:r>
            <a:endParaRPr lang="sr-Latn-CS" altLang="sr-Latn-RS" sz="1800" dirty="0"/>
          </a:p>
          <a:p>
            <a:pPr lvl="3"/>
            <a:r>
              <a:rPr lang="sr-Cyrl-CS" altLang="sr-Latn-RS" sz="1600" dirty="0"/>
              <a:t>опсег адреса: </a:t>
            </a:r>
            <a:r>
              <a:rPr lang="sr-Latn-CS" altLang="sr-Latn-RS" sz="1600" dirty="0"/>
              <a:t>D8000000H – DBFFFFFFH</a:t>
            </a:r>
            <a:endParaRPr lang="sr-Cyrl-CS" altLang="sr-Latn-RS" sz="1600" dirty="0"/>
          </a:p>
          <a:p>
            <a:pPr lvl="2"/>
            <a:r>
              <a:rPr lang="sr-Cyrl-CS" altLang="sr-Latn-RS" sz="1800" dirty="0"/>
              <a:t>модулу </a:t>
            </a:r>
            <a:r>
              <a:rPr lang="sr-Latn-CS" altLang="sr-Latn-RS" sz="1800" i="1" dirty="0"/>
              <a:t>B</a:t>
            </a:r>
            <a:r>
              <a:rPr lang="sr-Cyrl-CS" altLang="sr-Latn-RS" sz="1800" dirty="0"/>
              <a:t> одговарају (на пример) адресе </a:t>
            </a:r>
            <a:r>
              <a:rPr lang="sr-Latn-CS" altLang="sr-Latn-RS" sz="1800" i="1" dirty="0"/>
              <a:t>X </a:t>
            </a:r>
            <a:r>
              <a:rPr lang="sr-Latn-CS" altLang="sr-Latn-RS" sz="1800" dirty="0"/>
              <a:t>=</a:t>
            </a:r>
            <a:r>
              <a:rPr lang="sr-Cyrl-CS" altLang="sr-Latn-RS" sz="1800" dirty="0"/>
              <a:t> 001001</a:t>
            </a:r>
            <a:endParaRPr lang="sr-Latn-CS" altLang="sr-Latn-RS" sz="1800" dirty="0"/>
          </a:p>
          <a:p>
            <a:pPr lvl="3"/>
            <a:r>
              <a:rPr lang="sr-Cyrl-CS" altLang="sr-Latn-RS" sz="1600" dirty="0"/>
              <a:t>опсег адреса: </a:t>
            </a:r>
            <a:r>
              <a:rPr lang="sr-Latn-CS" altLang="sr-Latn-RS" sz="1600" dirty="0"/>
              <a:t>24000000H – 27FFFFFFH</a:t>
            </a:r>
          </a:p>
          <a:p>
            <a:pPr lvl="2"/>
            <a:r>
              <a:rPr lang="sr-Cyrl-CS" altLang="sr-Latn-RS" sz="1800" dirty="0"/>
              <a:t>остале вредности адресе </a:t>
            </a:r>
            <a:r>
              <a:rPr lang="sr-Latn-CS" altLang="sr-Latn-RS" sz="1800" i="1" dirty="0"/>
              <a:t>X </a:t>
            </a:r>
            <a:r>
              <a:rPr lang="sr-Cyrl-CS" altLang="sr-Latn-RS" sz="1800" dirty="0"/>
              <a:t>не одговарају ниједном модулу</a:t>
            </a:r>
          </a:p>
          <a:p>
            <a:pPr lvl="2"/>
            <a:r>
              <a:rPr lang="sr-Cyrl-CS" altLang="sr-Latn-RS" sz="1800" dirty="0"/>
              <a:t>опсези се не преклапају, па је ово пуно пресликавање</a:t>
            </a:r>
          </a:p>
          <a:p>
            <a:pPr lvl="3"/>
            <a:endParaRPr lang="sr-Cyrl-CS" altLang="sr-Latn-RS" sz="1600" dirty="0"/>
          </a:p>
          <a:p>
            <a:pPr>
              <a:buFont typeface="Wingdings" panose="05000000000000000000" pitchFamily="2" charset="2"/>
              <a:buNone/>
            </a:pPr>
            <a:r>
              <a:rPr lang="sr-Cyrl-CS" altLang="sr-Latn-RS" sz="2400" dirty="0"/>
              <a:t>	(не представљамо контролне линије, ради прегледности)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70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Пример пуног пресликавања адреса</a:t>
            </a:r>
          </a:p>
        </p:txBody>
      </p:sp>
      <p:pic>
        <p:nvPicPr>
          <p:cNvPr id="974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268" y="1564090"/>
            <a:ext cx="8907463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71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Делимично пресликавање адреса</a:t>
            </a:r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i="1"/>
              <a:t>Делимично пресликавање адреса</a:t>
            </a:r>
            <a:r>
              <a:rPr lang="sr-Cyrl-CS" altLang="sr-Latn-RS"/>
              <a:t> је оно ког кога функција пресликавања меморијских адреса у меморијске локације није 1-1</a:t>
            </a:r>
          </a:p>
          <a:p>
            <a:pPr lvl="1"/>
            <a:r>
              <a:rPr lang="sr-Cyrl-CS" altLang="sr-Latn-RS"/>
              <a:t>неким меморијским локацијама може да одговара више адреса</a:t>
            </a:r>
          </a:p>
          <a:p>
            <a:pPr lvl="3"/>
            <a:endParaRPr lang="sr-Cyrl-CS" altLang="sr-Latn-RS"/>
          </a:p>
          <a:p>
            <a:r>
              <a:rPr lang="sr-Cyrl-CS" altLang="sr-Latn-RS"/>
              <a:t>Циљ је поједностављивање логике одређивања селекторског сигнала</a:t>
            </a:r>
          </a:p>
          <a:p>
            <a:r>
              <a:rPr lang="sr-Cyrl-CS" altLang="sr-Latn-RS"/>
              <a:t>Може се примењивати када је број меморијских локација значајно мањи од броја адресибилних локација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72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Пример делимичног </a:t>
            </a:r>
            <a:r>
              <a:rPr lang="sr-Cyrl-CS" altLang="sr-Latn-RS" dirty="0" smtClean="0"/>
              <a:t>пресликавања </a:t>
            </a:r>
            <a:r>
              <a:rPr lang="sr-Cyrl-CS" altLang="sr-Latn-RS" dirty="0"/>
              <a:t>адреса</a:t>
            </a:r>
          </a:p>
        </p:txBody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Слично претходном примеру</a:t>
            </a:r>
            <a:endParaRPr lang="sr-Cyrl-CS" altLang="sr-Latn-RS" sz="2400" dirty="0"/>
          </a:p>
          <a:p>
            <a:pPr lvl="4"/>
            <a:endParaRPr lang="sr-Cyrl-CS" altLang="sr-Latn-RS" dirty="0"/>
          </a:p>
          <a:p>
            <a:r>
              <a:rPr lang="sr-Cyrl-CS" altLang="sr-Latn-RS" dirty="0"/>
              <a:t>Модулима се додељују вишеструке адресе</a:t>
            </a:r>
          </a:p>
          <a:p>
            <a:pPr lvl="1"/>
            <a:r>
              <a:rPr lang="sr-Cyrl-CS" altLang="sr-Latn-RS" dirty="0"/>
              <a:t>модулу </a:t>
            </a:r>
            <a:r>
              <a:rPr lang="sr-Cyrl-CS" altLang="sr-Latn-RS" i="1" dirty="0"/>
              <a:t>А</a:t>
            </a:r>
            <a:r>
              <a:rPr lang="sr-Cyrl-CS" altLang="sr-Latn-RS" dirty="0"/>
              <a:t> одговарају (на пример) адресе </a:t>
            </a:r>
            <a:r>
              <a:rPr lang="sr-Latn-CS" altLang="sr-Latn-RS" i="1" dirty="0"/>
              <a:t>X </a:t>
            </a:r>
            <a:r>
              <a:rPr lang="sr-Latn-CS" altLang="sr-Latn-RS" dirty="0"/>
              <a:t>=</a:t>
            </a:r>
            <a:r>
              <a:rPr lang="sr-Cyrl-CS" altLang="sr-Latn-RS" dirty="0"/>
              <a:t> 110110 и </a:t>
            </a:r>
            <a:r>
              <a:rPr lang="sr-Latn-CS" altLang="sr-Latn-RS" i="1" dirty="0"/>
              <a:t>X </a:t>
            </a:r>
            <a:r>
              <a:rPr lang="sr-Latn-CS" altLang="sr-Latn-RS" dirty="0"/>
              <a:t>=</a:t>
            </a:r>
            <a:r>
              <a:rPr lang="sr-Cyrl-CS" altLang="sr-Latn-RS" dirty="0"/>
              <a:t> 110111</a:t>
            </a:r>
            <a:endParaRPr lang="sr-Latn-CS" altLang="sr-Latn-RS" dirty="0"/>
          </a:p>
          <a:p>
            <a:pPr lvl="2"/>
            <a:r>
              <a:rPr lang="sr-Cyrl-CS" altLang="sr-Latn-RS" dirty="0"/>
              <a:t>скраћено </a:t>
            </a:r>
            <a:r>
              <a:rPr lang="sr-Latn-CS" altLang="sr-Latn-RS" i="1" dirty="0"/>
              <a:t>X </a:t>
            </a:r>
            <a:r>
              <a:rPr lang="sr-Latn-CS" altLang="sr-Latn-RS" dirty="0"/>
              <a:t>=</a:t>
            </a:r>
            <a:r>
              <a:rPr lang="sr-Cyrl-CS" altLang="sr-Latn-RS" dirty="0"/>
              <a:t> 11011</a:t>
            </a:r>
            <a:r>
              <a:rPr lang="sr-Latn-CS" altLang="sr-Latn-RS" i="1" dirty="0"/>
              <a:t>d</a:t>
            </a:r>
          </a:p>
          <a:p>
            <a:pPr lvl="2"/>
            <a:r>
              <a:rPr lang="sr-Cyrl-CS" altLang="sr-Latn-RS" dirty="0"/>
              <a:t>двоструки опсег адреса: </a:t>
            </a:r>
          </a:p>
          <a:p>
            <a:pPr lvl="3"/>
            <a:r>
              <a:rPr lang="sr-Latn-CS" altLang="sr-Latn-RS" dirty="0"/>
              <a:t>D8000000H – DBFFFFFFH</a:t>
            </a:r>
            <a:endParaRPr lang="sr-Cyrl-CS" altLang="sr-Latn-RS" dirty="0"/>
          </a:p>
          <a:p>
            <a:pPr lvl="3"/>
            <a:r>
              <a:rPr lang="sr-Latn-CS" altLang="sr-Latn-RS" dirty="0"/>
              <a:t>DC000000H – DFFFFFFFH</a:t>
            </a:r>
            <a:endParaRPr lang="sr-Cyrl-CS" altLang="sr-Latn-RS" dirty="0"/>
          </a:p>
          <a:p>
            <a:pPr lvl="1"/>
            <a:r>
              <a:rPr lang="sr-Cyrl-CS" altLang="sr-Latn-RS" dirty="0"/>
              <a:t>модулу </a:t>
            </a:r>
            <a:r>
              <a:rPr lang="sr-Latn-CS" altLang="sr-Latn-RS" i="1" dirty="0"/>
              <a:t>B</a:t>
            </a:r>
            <a:r>
              <a:rPr lang="sr-Cyrl-CS" altLang="sr-Latn-RS" dirty="0"/>
              <a:t> одговарају (на пример) адресе </a:t>
            </a:r>
            <a:r>
              <a:rPr lang="sr-Latn-CS" altLang="sr-Latn-RS" i="1" dirty="0"/>
              <a:t>X </a:t>
            </a:r>
            <a:r>
              <a:rPr lang="sr-Latn-CS" altLang="sr-Latn-RS" dirty="0"/>
              <a:t>=</a:t>
            </a:r>
            <a:r>
              <a:rPr lang="sr-Cyrl-CS" altLang="sr-Latn-RS" dirty="0"/>
              <a:t> </a:t>
            </a:r>
            <a:r>
              <a:rPr lang="sr-Latn-CS" altLang="sr-Latn-RS" dirty="0"/>
              <a:t>1</a:t>
            </a:r>
            <a:r>
              <a:rPr lang="sr-Latn-CS" altLang="sr-Latn-RS" i="1" dirty="0"/>
              <a:t>d</a:t>
            </a:r>
            <a:r>
              <a:rPr lang="sr-Latn-CS" altLang="sr-Latn-RS" dirty="0"/>
              <a:t>0</a:t>
            </a:r>
            <a:r>
              <a:rPr lang="sr-Latn-CS" altLang="sr-Latn-RS" i="1" dirty="0"/>
              <a:t>d</a:t>
            </a:r>
            <a:r>
              <a:rPr lang="sr-Latn-CS" altLang="sr-Latn-RS" dirty="0"/>
              <a:t>1</a:t>
            </a:r>
            <a:r>
              <a:rPr lang="sr-Latn-CS" altLang="sr-Latn-RS" i="1" dirty="0"/>
              <a:t>d</a:t>
            </a:r>
          </a:p>
          <a:p>
            <a:pPr lvl="1"/>
            <a:r>
              <a:rPr lang="sr-Cyrl-CS" altLang="sr-Latn-RS" dirty="0"/>
              <a:t>опсези се преклапају, па је ово делимично пресликавање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73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199" y="365125"/>
            <a:ext cx="11199725" cy="1325563"/>
          </a:xfrm>
        </p:spPr>
        <p:txBody>
          <a:bodyPr>
            <a:normAutofit/>
          </a:bodyPr>
          <a:lstStyle/>
          <a:p>
            <a:r>
              <a:rPr lang="sr-Cyrl-CS" altLang="sr-Latn-RS" dirty="0"/>
              <a:t>Пример делимичног пресликавања </a:t>
            </a:r>
            <a:r>
              <a:rPr lang="sr-Cyrl-CS" altLang="sr-Latn-RS" dirty="0" smtClean="0"/>
              <a:t>адреса (2)</a:t>
            </a:r>
            <a:endParaRPr lang="sr-Cyrl-CS" altLang="sr-Latn-RS" dirty="0"/>
          </a:p>
        </p:txBody>
      </p:sp>
      <p:pic>
        <p:nvPicPr>
          <p:cNvPr id="985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295401"/>
            <a:ext cx="8907463" cy="424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74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Поравнавање података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CS" altLang="sr-Latn-RS" sz="2400" dirty="0"/>
              <a:t>Ако имплементација меморије почива на 32-битним модулима, онда</a:t>
            </a:r>
          </a:p>
          <a:p>
            <a:pPr lvl="1"/>
            <a:endParaRPr lang="sr-Cyrl-CS" altLang="sr-Latn-RS" dirty="0" smtClean="0"/>
          </a:p>
          <a:p>
            <a:pPr lvl="1"/>
            <a:r>
              <a:rPr lang="sr-Cyrl-CS" altLang="sr-Latn-RS" dirty="0" smtClean="0"/>
              <a:t>ако </a:t>
            </a:r>
            <a:r>
              <a:rPr lang="sr-Cyrl-CS" altLang="sr-Latn-RS" dirty="0"/>
              <a:t>је адреса поравната са 32-битним речима,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читање </a:t>
            </a:r>
            <a:r>
              <a:rPr lang="sr-Cyrl-CS" altLang="sr-Latn-RS" dirty="0"/>
              <a:t>32-битне речи се одвија у једном циклусу</a:t>
            </a:r>
          </a:p>
          <a:p>
            <a:pPr lvl="2"/>
            <a:r>
              <a:rPr lang="sr-Cyrl-CS" altLang="sr-Latn-RS" dirty="0"/>
              <a:t>модул може вратити целу 32-битну реч одједанпут</a:t>
            </a:r>
          </a:p>
          <a:p>
            <a:pPr lvl="1"/>
            <a:endParaRPr lang="sr-Cyrl-CS" altLang="sr-Latn-RS" dirty="0" smtClean="0"/>
          </a:p>
          <a:p>
            <a:pPr lvl="1"/>
            <a:r>
              <a:rPr lang="sr-Cyrl-CS" altLang="sr-Latn-RS" dirty="0" smtClean="0"/>
              <a:t>ако </a:t>
            </a:r>
            <a:r>
              <a:rPr lang="sr-Cyrl-CS" altLang="sr-Latn-RS" dirty="0"/>
              <a:t>адреса није поравната са 32-битним речима,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читање </a:t>
            </a:r>
            <a:r>
              <a:rPr lang="sr-Cyrl-CS" altLang="sr-Latn-RS" dirty="0"/>
              <a:t>32-битне речи се одвија у два циклуса</a:t>
            </a:r>
          </a:p>
          <a:p>
            <a:pPr lvl="2"/>
            <a:r>
              <a:rPr lang="sr-Cyrl-CS" altLang="sr-Latn-RS" dirty="0"/>
              <a:t>модул не може вратити целу 32-битну реч одједанпут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75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Пример поравнатих и непоравнатих адреса</a:t>
            </a:r>
          </a:p>
        </p:txBody>
      </p:sp>
      <p:pic>
        <p:nvPicPr>
          <p:cNvPr id="9769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10" y="1355725"/>
            <a:ext cx="8153400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69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5105" y="1848094"/>
            <a:ext cx="4497474" cy="19657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sr-Cyrl-CS" altLang="sr-Latn-RS" sz="2400" dirty="0"/>
              <a:t>Адреса 8 је поравната</a:t>
            </a:r>
          </a:p>
          <a:p>
            <a:pPr lvl="1">
              <a:lnSpc>
                <a:spcPct val="80000"/>
              </a:lnSpc>
            </a:pPr>
            <a:r>
              <a:rPr lang="sr-Cyrl-CS" altLang="sr-Latn-RS" sz="1800" dirty="0"/>
              <a:t>32-битни податак се чита </a:t>
            </a:r>
            <a:r>
              <a:rPr lang="sr-Cyrl-CS" altLang="sr-Latn-RS" sz="1800" dirty="0" smtClean="0"/>
              <a:t/>
            </a:r>
            <a:br>
              <a:rPr lang="sr-Cyrl-CS" altLang="sr-Latn-RS" sz="1800" dirty="0" smtClean="0"/>
            </a:br>
            <a:r>
              <a:rPr lang="sr-Cyrl-CS" altLang="sr-Latn-RS" sz="1800" dirty="0" smtClean="0"/>
              <a:t>у </a:t>
            </a:r>
            <a:r>
              <a:rPr lang="sr-Cyrl-CS" altLang="sr-Latn-RS" sz="1800" dirty="0"/>
              <a:t>једном циклусу</a:t>
            </a:r>
          </a:p>
          <a:p>
            <a:pPr>
              <a:lnSpc>
                <a:spcPct val="80000"/>
              </a:lnSpc>
            </a:pPr>
            <a:r>
              <a:rPr lang="sr-Cyrl-CS" altLang="sr-Latn-RS" sz="2400" dirty="0"/>
              <a:t>Адреса 17 није поравната</a:t>
            </a:r>
          </a:p>
          <a:p>
            <a:pPr lvl="1">
              <a:lnSpc>
                <a:spcPct val="80000"/>
              </a:lnSpc>
            </a:pPr>
            <a:r>
              <a:rPr lang="sr-Cyrl-CS" altLang="sr-Latn-RS" sz="1800" dirty="0"/>
              <a:t>32-битни податак се чита </a:t>
            </a:r>
            <a:r>
              <a:rPr lang="sr-Cyrl-CS" altLang="sr-Latn-RS" sz="1800" dirty="0" smtClean="0"/>
              <a:t/>
            </a:r>
            <a:br>
              <a:rPr lang="sr-Cyrl-CS" altLang="sr-Latn-RS" sz="1800" dirty="0" smtClean="0"/>
            </a:br>
            <a:r>
              <a:rPr lang="sr-Cyrl-CS" altLang="sr-Latn-RS" sz="1800" dirty="0" smtClean="0"/>
              <a:t>у </a:t>
            </a:r>
            <a:r>
              <a:rPr lang="sr-Cyrl-CS" altLang="sr-Latn-RS" sz="1800" dirty="0"/>
              <a:t>два циклуса</a:t>
            </a:r>
            <a:endParaRPr lang="sr-Cyrl-CS" altLang="sr-Latn-RS" sz="1800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76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Испреплетане </a:t>
            </a:r>
            <a:r>
              <a:rPr lang="sr-Cyrl-CS" altLang="sr-Latn-RS" dirty="0" smtClean="0"/>
              <a:t>меморије</a:t>
            </a:r>
            <a:endParaRPr lang="sr-Cyrl-CS" altLang="sr-Latn-RS" dirty="0"/>
          </a:p>
        </p:txBody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Као што смо видели, уобичајено је да се виших </a:t>
            </a:r>
            <a:r>
              <a:rPr lang="sr-Latn-CS" altLang="sr-Latn-RS" i="1" dirty="0"/>
              <a:t>r </a:t>
            </a:r>
            <a:r>
              <a:rPr lang="sr-Cyrl-CS" altLang="sr-Latn-RS" dirty="0"/>
              <a:t>адресних линија употребљавају за препознавање модула,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а </a:t>
            </a:r>
            <a:r>
              <a:rPr lang="sr-Cyrl-CS" altLang="sr-Latn-RS" dirty="0"/>
              <a:t>нижих </a:t>
            </a:r>
            <a:r>
              <a:rPr lang="sr-Latn-CS" altLang="sr-Latn-RS" i="1" dirty="0"/>
              <a:t>m</a:t>
            </a:r>
            <a:r>
              <a:rPr lang="sr-Latn-CS" altLang="sr-Latn-RS" dirty="0"/>
              <a:t> </a:t>
            </a:r>
            <a:r>
              <a:rPr lang="sr-Cyrl-CS" altLang="sr-Latn-RS" dirty="0"/>
              <a:t>за адресирање у модулу</a:t>
            </a:r>
          </a:p>
          <a:p>
            <a:pPr lvl="3"/>
            <a:endParaRPr lang="sr-Cyrl-CS" altLang="sr-Latn-RS" dirty="0"/>
          </a:p>
          <a:p>
            <a:r>
              <a:rPr lang="sr-Cyrl-CS" altLang="sr-Latn-RS" dirty="0"/>
              <a:t>Код испреплетаних меморија то се мења,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како </a:t>
            </a:r>
            <a:r>
              <a:rPr lang="sr-Cyrl-CS" altLang="sr-Latn-RS" dirty="0"/>
              <a:t>би се узастопне речи налазиле у различитим модулима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77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Испреплетане меморије (2)</a:t>
            </a:r>
          </a:p>
        </p:txBody>
      </p:sp>
      <p:pic>
        <p:nvPicPr>
          <p:cNvPr id="986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36" y="1615223"/>
            <a:ext cx="7871786" cy="464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78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Испреплетане меморије (3)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Раније представљен дизајн меморије омогућава њено једноставно повећавање</a:t>
            </a:r>
          </a:p>
          <a:p>
            <a:r>
              <a:rPr lang="sr-Cyrl-CS" altLang="sr-Latn-RS"/>
              <a:t>Сваки захтев се извршава током више циклуса (нпр. 4)</a:t>
            </a:r>
          </a:p>
          <a:p>
            <a:r>
              <a:rPr lang="sr-Cyrl-CS" altLang="sr-Latn-RS"/>
              <a:t>Ако бисмо желели да прочитамо 8 узастопних речи, то би захтевало 8 х 4 = 32 циклуса</a:t>
            </a:r>
          </a:p>
          <a:p>
            <a:r>
              <a:rPr lang="sr-Cyrl-CS" altLang="sr-Latn-RS"/>
              <a:t>Испреплетане меморије омогућавају да се скрати време читања узастопних речи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79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Јединица преноса</a:t>
            </a:r>
          </a:p>
        </p:txBody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За унутрашње меморије јединица преноса је обично </a:t>
            </a:r>
            <a:r>
              <a:rPr lang="sr-Cyrl-CS" altLang="sr-Latn-RS" i="1"/>
              <a:t>реч</a:t>
            </a:r>
            <a:endParaRPr lang="sr-Cyrl-CS" altLang="sr-Latn-RS"/>
          </a:p>
          <a:p>
            <a:pPr lvl="1"/>
            <a:r>
              <a:rPr lang="sr-Cyrl-CS" altLang="sr-Latn-RS"/>
              <a:t>1,2,4,8,16 бајтова</a:t>
            </a:r>
          </a:p>
          <a:p>
            <a:r>
              <a:rPr lang="sr-Cyrl-CS" altLang="sr-Latn-RS"/>
              <a:t>За спољашње меморије јединица преноса је обично </a:t>
            </a:r>
            <a:r>
              <a:rPr lang="sr-Cyrl-CS" altLang="sr-Latn-RS" i="1"/>
              <a:t>блок</a:t>
            </a:r>
          </a:p>
          <a:p>
            <a:pPr lvl="1"/>
            <a:r>
              <a:rPr lang="sr-Cyrl-CS" altLang="sr-Latn-RS"/>
              <a:t>од 512</a:t>
            </a:r>
            <a:r>
              <a:rPr lang="sr-Latn-CS" altLang="sr-Latn-RS"/>
              <a:t>B</a:t>
            </a:r>
            <a:r>
              <a:rPr lang="sr-Cyrl-CS" altLang="sr-Latn-RS"/>
              <a:t> до неколико М</a:t>
            </a:r>
            <a:r>
              <a:rPr lang="sr-Latn-CS" altLang="sr-Latn-RS"/>
              <a:t>B</a:t>
            </a:r>
            <a:endParaRPr lang="sr-Cyrl-C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</a:t>
            </a:fld>
            <a:endParaRPr lang="sr-Latn-R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Испреплетане меморије (4)</a:t>
            </a:r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Меморијски модули се у контексту преплитања називају </a:t>
            </a:r>
            <a:r>
              <a:rPr lang="sr-Cyrl-CS" altLang="sr-Latn-RS" i="1"/>
              <a:t>меморијским банкама</a:t>
            </a:r>
            <a:endParaRPr lang="sr-Cyrl-CS" altLang="sr-Latn-RS"/>
          </a:p>
          <a:p>
            <a:r>
              <a:rPr lang="sr-Cyrl-CS" altLang="sr-Latn-RS"/>
              <a:t>Адресе се додељују банкама наизменично:</a:t>
            </a:r>
          </a:p>
          <a:p>
            <a:pPr lvl="1"/>
            <a:r>
              <a:rPr lang="sr-Cyrl-CS" altLang="sr-Latn-RS"/>
              <a:t>нека имамо </a:t>
            </a:r>
            <a:r>
              <a:rPr lang="sr-Latn-CS" altLang="sr-Latn-RS" i="1"/>
              <a:t>B</a:t>
            </a:r>
            <a:r>
              <a:rPr lang="sr-Cyrl-CS" altLang="sr-Latn-RS"/>
              <a:t> банака</a:t>
            </a:r>
          </a:p>
          <a:p>
            <a:pPr lvl="1"/>
            <a:r>
              <a:rPr lang="sr-Cyrl-CS" altLang="sr-Latn-RS"/>
              <a:t>банка се одређује као </a:t>
            </a:r>
            <a:r>
              <a:rPr lang="sr-Latn-CS" altLang="sr-Latn-RS" i="1"/>
              <a:t>addr</a:t>
            </a:r>
            <a:r>
              <a:rPr lang="sr-Cyrl-CS" altLang="sr-Latn-RS"/>
              <a:t> </a:t>
            </a:r>
            <a:r>
              <a:rPr lang="sr-Latn-CS" altLang="sr-Latn-RS" i="1"/>
              <a:t>MOD B</a:t>
            </a:r>
            <a:endParaRPr lang="sr-Cyrl-CS" altLang="sr-Latn-RS"/>
          </a:p>
          <a:p>
            <a:r>
              <a:rPr lang="sr-Cyrl-CS" altLang="sr-Latn-RS"/>
              <a:t>Имплементирају се на два начина:</a:t>
            </a:r>
          </a:p>
          <a:p>
            <a:pPr lvl="1"/>
            <a:r>
              <a:rPr lang="sr-Cyrl-CS" altLang="sr-Latn-RS"/>
              <a:t>синхронизованим приступом и</a:t>
            </a:r>
          </a:p>
          <a:p>
            <a:pPr lvl="1"/>
            <a:r>
              <a:rPr lang="sr-Cyrl-CS" altLang="sr-Latn-RS"/>
              <a:t>независним приступом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80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Синхронизован приступ</a:t>
            </a:r>
          </a:p>
        </p:txBody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r-Cyrl-CS" altLang="sr-Latn-RS" sz="2400" dirty="0"/>
              <a:t>Горњих </a:t>
            </a:r>
            <a:r>
              <a:rPr lang="sr-Latn-CS" altLang="sr-Latn-RS" sz="2400" i="1" dirty="0"/>
              <a:t>r</a:t>
            </a:r>
            <a:r>
              <a:rPr lang="sr-Cyrl-CS" altLang="sr-Latn-RS" sz="2400" i="1" dirty="0"/>
              <a:t> </a:t>
            </a:r>
            <a:r>
              <a:rPr lang="sr-Cyrl-CS" altLang="sr-Latn-RS" sz="2400" dirty="0"/>
              <a:t>адресних линија се симултано доводе свим модулима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Све банке истовремено започињу своје операције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Након 4 циклуса, свака од меморија је довршила читање</a:t>
            </a:r>
          </a:p>
          <a:p>
            <a:pPr lvl="2">
              <a:lnSpc>
                <a:spcPct val="90000"/>
              </a:lnSpc>
            </a:pPr>
            <a:r>
              <a:rPr lang="sr-Cyrl-CS" altLang="sr-Latn-RS" dirty="0"/>
              <a:t>(претпоставимо да читање захтева 4 циклуса)</a:t>
            </a:r>
          </a:p>
          <a:p>
            <a:pPr>
              <a:lnSpc>
                <a:spcPct val="90000"/>
              </a:lnSpc>
            </a:pPr>
            <a:r>
              <a:rPr lang="sr-Cyrl-CS" altLang="sr-Latn-RS" sz="2400" dirty="0"/>
              <a:t>Прочитани подаци се уписују у четири меморијска регистра </a:t>
            </a:r>
            <a:r>
              <a:rPr lang="sr-Cyrl-CS" altLang="sr-Latn-RS" sz="2400" dirty="0" smtClean="0"/>
              <a:t/>
            </a:r>
            <a:br>
              <a:rPr lang="sr-Cyrl-CS" altLang="sr-Latn-RS" sz="2400" dirty="0" smtClean="0"/>
            </a:br>
            <a:r>
              <a:rPr lang="sr-Cyrl-CS" altLang="sr-Latn-RS" sz="2400" dirty="0" smtClean="0"/>
              <a:t>(</a:t>
            </a:r>
            <a:r>
              <a:rPr lang="sr-Latn-CS" altLang="sr-Latn-RS" sz="2400" i="1" dirty="0"/>
              <a:t>MDR</a:t>
            </a:r>
            <a:r>
              <a:rPr lang="sr-Cyrl-CS" altLang="sr-Latn-RS" sz="2400" i="1" dirty="0"/>
              <a:t> – </a:t>
            </a:r>
            <a:r>
              <a:rPr lang="sr-Latn-CS" altLang="sr-Latn-RS" sz="2400" i="1" dirty="0"/>
              <a:t>memory data register</a:t>
            </a:r>
            <a:r>
              <a:rPr lang="sr-Cyrl-CS" altLang="sr-Latn-R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имплементирани помоћу бафера са три </a:t>
            </a:r>
            <a:r>
              <a:rPr lang="sr-Cyrl-CS" altLang="sr-Latn-RS" dirty="0" smtClean="0"/>
              <a:t>стања</a:t>
            </a:r>
            <a:endParaRPr lang="sr-Cyrl-CS" altLang="sr-Latn-R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81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Синхронизован приступ (2)</a:t>
            </a:r>
          </a:p>
        </p:txBody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 smtClean="0"/>
              <a:t>Током </a:t>
            </a:r>
            <a:r>
              <a:rPr lang="sr-Cyrl-CS" altLang="sr-Latn-RS" dirty="0"/>
              <a:t>наредних </a:t>
            </a:r>
            <a:r>
              <a:rPr lang="sr-Latn-CS" altLang="sr-Latn-RS" i="1" dirty="0"/>
              <a:t>B</a:t>
            </a:r>
            <a:r>
              <a:rPr lang="sr-Cyrl-CS" altLang="sr-Latn-RS" dirty="0"/>
              <a:t> циклуса се ови подаци преносе  на магистралу</a:t>
            </a:r>
          </a:p>
          <a:p>
            <a:pPr lvl="1"/>
            <a:r>
              <a:rPr lang="sr-Cyrl-CS" altLang="sr-Latn-RS" dirty="0"/>
              <a:t>декодером се бирају редом регистри</a:t>
            </a:r>
          </a:p>
          <a:p>
            <a:r>
              <a:rPr lang="sr-Cyrl-CS" altLang="sr-Latn-RS" dirty="0"/>
              <a:t>Док се ови подаци преносе, наредних </a:t>
            </a:r>
            <a:r>
              <a:rPr lang="sr-Latn-CS" altLang="sr-Latn-RS" i="1" dirty="0"/>
              <a:t>B</a:t>
            </a:r>
            <a:r>
              <a:rPr lang="sr-Cyrl-CS" altLang="sr-Latn-RS" dirty="0"/>
              <a:t> речи се читају из меморије</a:t>
            </a:r>
          </a:p>
          <a:p>
            <a:r>
              <a:rPr lang="sr-Cyrl-CS" altLang="sr-Latn-RS" dirty="0" smtClean="0"/>
              <a:t>За </a:t>
            </a:r>
            <a:r>
              <a:rPr lang="sr-Cyrl-CS" altLang="sr-Latn-RS" dirty="0"/>
              <a:t>читање првих </a:t>
            </a:r>
            <a:r>
              <a:rPr lang="sr-Latn-CS" altLang="sr-Latn-RS" i="1" dirty="0"/>
              <a:t>B</a:t>
            </a:r>
            <a:r>
              <a:rPr lang="sr-Cyrl-CS" altLang="sr-Latn-RS" dirty="0"/>
              <a:t> речи је потребно 4 циклуса</a:t>
            </a:r>
          </a:p>
          <a:p>
            <a:r>
              <a:rPr lang="sr-Cyrl-CS" altLang="sr-Latn-RS" dirty="0"/>
              <a:t>Свака следећа реч захтева мање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82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6604" y="114889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r-Cyrl-CS" altLang="sr-Latn-RS" dirty="0"/>
              <a:t>Испреплетана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меморије </a:t>
            </a:r>
            <a:br>
              <a:rPr lang="sr-Cyrl-CS" altLang="sr-Latn-RS" dirty="0" smtClean="0"/>
            </a:br>
            <a:r>
              <a:rPr lang="sr-Cyrl-CS" altLang="sr-Latn-RS" dirty="0" smtClean="0"/>
              <a:t>са </a:t>
            </a:r>
            <a:r>
              <a:rPr lang="sr-Cyrl-CS" altLang="sr-Latn-RS" dirty="0"/>
              <a:t>4 </a:t>
            </a:r>
            <a:r>
              <a:rPr lang="sr-Cyrl-CS" altLang="sr-Latn-RS" dirty="0" smtClean="0"/>
              <a:t>банке</a:t>
            </a:r>
            <a:br>
              <a:rPr lang="sr-Cyrl-CS" altLang="sr-Latn-RS" dirty="0" smtClean="0"/>
            </a:br>
            <a:r>
              <a:rPr lang="sr-Cyrl-CS" altLang="sr-Latn-RS" dirty="0" smtClean="0"/>
              <a:t>синхронизован </a:t>
            </a:r>
            <a:br>
              <a:rPr lang="sr-Cyrl-CS" altLang="sr-Latn-RS" dirty="0" smtClean="0"/>
            </a:br>
            <a:r>
              <a:rPr lang="sr-Cyrl-CS" altLang="sr-Latn-RS" dirty="0" smtClean="0"/>
              <a:t>приступ</a:t>
            </a:r>
            <a:endParaRPr lang="sr-Cyrl-CS" altLang="sr-Latn-RS" dirty="0"/>
          </a:p>
        </p:txBody>
      </p:sp>
      <p:pic>
        <p:nvPicPr>
          <p:cNvPr id="9881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5166"/>
            <a:ext cx="7959132" cy="614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83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76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1"/>
            <a:ext cx="8382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840038"/>
            <a:ext cx="5561013" cy="340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7622" name="Text Box 6"/>
          <p:cNvSpPr txBox="1">
            <a:spLocks noChangeArrowheads="1"/>
          </p:cNvSpPr>
          <p:nvPr/>
        </p:nvSpPr>
        <p:spPr bwMode="auto">
          <a:xfrm>
            <a:off x="1752600" y="256143"/>
            <a:ext cx="17828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lang="sr-Cyrl-CS" altLang="sr-Latn-RS" dirty="0"/>
              <a:t>Без преплитања</a:t>
            </a:r>
            <a:endParaRPr lang="en-US" altLang="sr-Latn-RS" dirty="0"/>
          </a:p>
        </p:txBody>
      </p:sp>
      <p:sp>
        <p:nvSpPr>
          <p:cNvPr id="1007623" name="Text Box 7"/>
          <p:cNvSpPr txBox="1">
            <a:spLocks noChangeArrowheads="1"/>
          </p:cNvSpPr>
          <p:nvPr/>
        </p:nvSpPr>
        <p:spPr bwMode="auto">
          <a:xfrm>
            <a:off x="1618008" y="2486581"/>
            <a:ext cx="18392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/>
            <a:r>
              <a:rPr lang="sr-Cyrl-CS" altLang="sr-Latn-RS"/>
              <a:t>Са преплитањем</a:t>
            </a:r>
            <a:endParaRPr lang="en-US" altLang="sr-Latn-RS"/>
          </a:p>
        </p:txBody>
      </p:sp>
      <p:sp>
        <p:nvSpPr>
          <p:cNvPr id="1007624" name="Rectangle 8"/>
          <p:cNvSpPr>
            <a:spLocks noChangeArrowheads="1"/>
          </p:cNvSpPr>
          <p:nvPr/>
        </p:nvSpPr>
        <p:spPr bwMode="auto">
          <a:xfrm>
            <a:off x="7543800" y="2057400"/>
            <a:ext cx="2667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0558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5130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29702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4274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sr-Cyrl-CS" altLang="sr-Latn-RS" sz="1800"/>
              <a:t>За читање 8 речи</a:t>
            </a:r>
          </a:p>
          <a:p>
            <a:r>
              <a:rPr lang="sr-Cyrl-CS" altLang="sr-Latn-RS" sz="1800"/>
              <a:t>Без преплитања</a:t>
            </a:r>
          </a:p>
          <a:p>
            <a:pPr lvl="1"/>
            <a:r>
              <a:rPr lang="sr-Cyrl-CS" altLang="sr-Latn-RS" sz="1700"/>
              <a:t>32 циклуса</a:t>
            </a:r>
          </a:p>
          <a:p>
            <a:r>
              <a:rPr lang="sr-Cyrl-CS" altLang="sr-Latn-RS" sz="1800"/>
              <a:t>Са преплитањем</a:t>
            </a:r>
          </a:p>
          <a:p>
            <a:pPr lvl="1"/>
            <a:r>
              <a:rPr lang="sr-Cyrl-CS" altLang="sr-Latn-RS" sz="1700"/>
              <a:t>11 циклуса</a:t>
            </a:r>
          </a:p>
          <a:p>
            <a:endParaRPr lang="sr-Cyrl-CS" altLang="sr-Latn-RS" sz="1800"/>
          </a:p>
          <a:p>
            <a:r>
              <a:rPr lang="sr-Cyrl-CS" altLang="sr-Latn-RS" sz="1800"/>
              <a:t>За читање 12 речи</a:t>
            </a:r>
          </a:p>
          <a:p>
            <a:r>
              <a:rPr lang="sr-Cyrl-CS" altLang="sr-Latn-RS" sz="1800"/>
              <a:t>Без преплитања</a:t>
            </a:r>
          </a:p>
          <a:p>
            <a:pPr lvl="1"/>
            <a:r>
              <a:rPr lang="sr-Cyrl-CS" altLang="sr-Latn-RS" sz="1700"/>
              <a:t>48 циклуса</a:t>
            </a:r>
          </a:p>
          <a:p>
            <a:r>
              <a:rPr lang="sr-Cyrl-CS" altLang="sr-Latn-RS" sz="1800"/>
              <a:t>Са преплитањем</a:t>
            </a:r>
          </a:p>
          <a:p>
            <a:pPr lvl="1"/>
            <a:r>
              <a:rPr lang="sr-Cyrl-CS" altLang="sr-Latn-RS" sz="1700"/>
              <a:t>15 циклуса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84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Независан </a:t>
            </a:r>
            <a:r>
              <a:rPr lang="sr-Cyrl-CS" altLang="sr-Latn-RS" dirty="0" smtClean="0"/>
              <a:t>приступ</a:t>
            </a:r>
            <a:endParaRPr lang="sr-Cyrl-CS" altLang="sr-Latn-RS" dirty="0"/>
          </a:p>
        </p:txBody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Проблем са синхронизованим приступом је да доноси убрзања само у случају секвенцијалног приступа</a:t>
            </a:r>
          </a:p>
          <a:p>
            <a:r>
              <a:rPr lang="sr-Cyrl-CS" altLang="sr-Latn-RS" dirty="0"/>
              <a:t>Независан приступ омогућава преклопљено (</a:t>
            </a:r>
            <a:r>
              <a:rPr lang="en-US" altLang="sr-Latn-RS" i="1" dirty="0"/>
              <a:t>pipelined</a:t>
            </a:r>
            <a:r>
              <a:rPr lang="sr-Cyrl-CS" altLang="sr-Latn-RS" dirty="0"/>
              <a:t>) извршавање операција на произвољним адресама</a:t>
            </a:r>
          </a:p>
          <a:p>
            <a:r>
              <a:rPr lang="sr-Cyrl-CS" altLang="sr-Latn-RS" dirty="0"/>
              <a:t>Свакој банци се додаје меморијски регистар адресе (</a:t>
            </a:r>
            <a:r>
              <a:rPr lang="sr-Latn-CS" altLang="sr-Latn-RS" i="1" dirty="0"/>
              <a:t>MAR</a:t>
            </a:r>
            <a:r>
              <a:rPr lang="sr-Cyrl-CS" altLang="sr-Latn-RS" dirty="0"/>
              <a:t>)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који </a:t>
            </a:r>
            <a:r>
              <a:rPr lang="sr-Cyrl-CS" altLang="sr-Latn-RS" dirty="0"/>
              <a:t>чува адресу коју користи та банка</a:t>
            </a:r>
          </a:p>
          <a:p>
            <a:r>
              <a:rPr lang="sr-Cyrl-CS" altLang="sr-Latn-RS" dirty="0"/>
              <a:t>Нису потребни додатни регистри података (</a:t>
            </a:r>
            <a:r>
              <a:rPr lang="sr-Latn-CS" altLang="sr-Latn-RS" i="1" dirty="0"/>
              <a:t>MDR</a:t>
            </a:r>
            <a:r>
              <a:rPr lang="sr-Cyrl-CS" altLang="sr-Latn-RS" dirty="0"/>
              <a:t>),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већ </a:t>
            </a:r>
            <a:r>
              <a:rPr lang="sr-Cyrl-CS" altLang="sr-Latn-RS" dirty="0"/>
              <a:t>се подаци читају непосредно из меморије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85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Независан приступ (2)</a:t>
            </a:r>
          </a:p>
        </p:txBody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Независан приступ има исти ниво преклапања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као </a:t>
            </a:r>
            <a:r>
              <a:rPr lang="sr-Cyrl-CS" altLang="sr-Latn-RS" dirty="0"/>
              <a:t>и синхронизован</a:t>
            </a:r>
          </a:p>
          <a:p>
            <a:pPr lvl="1"/>
            <a:r>
              <a:rPr lang="sr-Cyrl-CS" altLang="sr-Latn-RS" dirty="0"/>
              <a:t>преклапање се постиже на нивоу адреса,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а </a:t>
            </a:r>
            <a:r>
              <a:rPr lang="sr-Cyrl-CS" altLang="sr-Latn-RS" dirty="0"/>
              <a:t>не на нивоу података</a:t>
            </a:r>
          </a:p>
          <a:p>
            <a:pPr lvl="1"/>
            <a:r>
              <a:rPr lang="sr-Cyrl-CS" altLang="sr-Latn-RS" dirty="0"/>
              <a:t>у сваком циклусу по једна адреса иде у одговарајући </a:t>
            </a:r>
            <a:r>
              <a:rPr lang="sr-Latn-CS" altLang="sr-Latn-RS" i="1" dirty="0"/>
              <a:t>MAR</a:t>
            </a:r>
            <a:endParaRPr lang="sr-Cyrl-CS" altLang="sr-Latn-RS" i="1" dirty="0"/>
          </a:p>
          <a:p>
            <a:pPr lvl="1"/>
            <a:r>
              <a:rPr lang="sr-Cyrl-CS" altLang="sr-Latn-RS" dirty="0"/>
              <a:t>током 4 циклуса се чита податак и испоручује на магистралу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86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26702" y="9244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r-Cyrl-CS" altLang="sr-Latn-RS" dirty="0"/>
              <a:t>Испреплетана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меморије </a:t>
            </a:r>
            <a:br>
              <a:rPr lang="sr-Cyrl-CS" altLang="sr-Latn-RS" dirty="0" smtClean="0"/>
            </a:br>
            <a:r>
              <a:rPr lang="sr-Cyrl-CS" altLang="sr-Latn-RS" dirty="0" smtClean="0"/>
              <a:t>са </a:t>
            </a:r>
            <a:r>
              <a:rPr lang="sr-Cyrl-CS" altLang="sr-Latn-RS" dirty="0"/>
              <a:t>4 </a:t>
            </a:r>
            <a:r>
              <a:rPr lang="sr-Cyrl-CS" altLang="sr-Latn-RS" dirty="0" smtClean="0"/>
              <a:t>банке</a:t>
            </a:r>
            <a:br>
              <a:rPr lang="sr-Cyrl-CS" altLang="sr-Latn-RS" dirty="0" smtClean="0"/>
            </a:br>
            <a:r>
              <a:rPr lang="sr-Cyrl-CS" altLang="sr-Latn-RS" dirty="0" smtClean="0"/>
              <a:t>независан </a:t>
            </a:r>
            <a:br>
              <a:rPr lang="sr-Cyrl-CS" altLang="sr-Latn-RS" dirty="0" smtClean="0"/>
            </a:br>
            <a:r>
              <a:rPr lang="sr-Cyrl-CS" altLang="sr-Latn-RS" dirty="0" smtClean="0"/>
              <a:t>приступ</a:t>
            </a:r>
            <a:endParaRPr lang="sr-Cyrl-CS" altLang="sr-Latn-RS" dirty="0"/>
          </a:p>
        </p:txBody>
      </p:sp>
      <p:pic>
        <p:nvPicPr>
          <p:cNvPr id="10096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11983"/>
            <a:ext cx="8268537" cy="554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87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Број банака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Број банака би требало да буде бар једнак броју циклуса</a:t>
            </a:r>
          </a:p>
          <a:p>
            <a:pPr lvl="1"/>
            <a:r>
              <a:rPr lang="sr-Cyrl-CS" altLang="sr-Latn-RS" dirty="0"/>
              <a:t>Због тога је претходно синхронизован приступ илустрован примером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са </a:t>
            </a:r>
            <a:r>
              <a:rPr lang="sr-Cyrl-CS" altLang="sr-Latn-RS" dirty="0"/>
              <a:t>4 банке и 4 циклуса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88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Проблеми у вези преплитања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Преплитање захтева сложенију имплементацију </a:t>
            </a:r>
            <a:r>
              <a:rPr lang="sr-Cyrl-CS" altLang="sr-Latn-RS" smtClean="0"/>
              <a:t/>
            </a:r>
            <a:br>
              <a:rPr lang="sr-Cyrl-CS" altLang="sr-Latn-RS" smtClean="0"/>
            </a:br>
            <a:r>
              <a:rPr lang="sr-Cyrl-CS" altLang="sr-Latn-RS" smtClean="0"/>
              <a:t>меморијских </a:t>
            </a:r>
            <a:r>
              <a:rPr lang="sr-Cyrl-CS" altLang="sr-Latn-RS"/>
              <a:t>кола</a:t>
            </a:r>
          </a:p>
          <a:p>
            <a:pPr lvl="1"/>
            <a:r>
              <a:rPr lang="sr-Cyrl-CS" altLang="sr-Latn-RS" dirty="0"/>
              <a:t>додатни регистри (података или адресе)</a:t>
            </a:r>
          </a:p>
          <a:p>
            <a:pPr lvl="1"/>
            <a:r>
              <a:rPr lang="sr-Cyrl-CS" altLang="sr-Latn-RS" dirty="0"/>
              <a:t>додатна контролна кола за постављање података у регистре и читање из њих</a:t>
            </a:r>
          </a:p>
          <a:p>
            <a:pPr lvl="1"/>
            <a:r>
              <a:rPr lang="sr-Cyrl-CS" altLang="sr-Latn-RS" dirty="0"/>
              <a:t>слаба толеранција грешака</a:t>
            </a:r>
          </a:p>
          <a:p>
            <a:pPr lvl="2"/>
            <a:r>
              <a:rPr lang="sr-Cyrl-CS" altLang="sr-Latn-RS" dirty="0"/>
              <a:t>ако је једна банка у квару, читава меморија не ради</a:t>
            </a:r>
          </a:p>
          <a:p>
            <a:pPr lvl="1"/>
            <a:r>
              <a:rPr lang="sr-Cyrl-CS" altLang="sr-Latn-RS" dirty="0"/>
              <a:t>умањена флексибилност повећавања меморије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89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Адресибилност</a:t>
            </a:r>
          </a:p>
        </p:txBody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Адресибилна меморија</a:t>
            </a:r>
          </a:p>
          <a:p>
            <a:pPr lvl="1"/>
            <a:r>
              <a:rPr lang="sr-Cyrl-CS" altLang="sr-Latn-RS"/>
              <a:t>ако се може адресирати свака појединачна меморијска локација (реч)</a:t>
            </a:r>
          </a:p>
          <a:p>
            <a:r>
              <a:rPr lang="sr-Cyrl-CS" altLang="sr-Latn-RS"/>
              <a:t>Полуадресибилна меморија</a:t>
            </a:r>
          </a:p>
          <a:p>
            <a:pPr lvl="1"/>
            <a:r>
              <a:rPr lang="sr-Cyrl-CS" altLang="sr-Latn-RS"/>
              <a:t>ако се адресом приступа групи бајтова, која је већа од речи</a:t>
            </a:r>
          </a:p>
          <a:p>
            <a:r>
              <a:rPr lang="sr-Cyrl-CS" altLang="sr-Latn-RS"/>
              <a:t>Неадресибилна меморија</a:t>
            </a:r>
          </a:p>
          <a:p>
            <a:pPr lvl="1"/>
            <a:r>
              <a:rPr lang="sr-Cyrl-CS" altLang="sr-Latn-RS"/>
              <a:t>ако се садржају не приступа путем адресе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</a:t>
            </a:fld>
            <a:endParaRPr lang="sr-Latn-R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3758</Words>
  <Application>Microsoft Office PowerPoint</Application>
  <PresentationFormat>Widescreen</PresentationFormat>
  <Paragraphs>734</Paragraphs>
  <Slides>89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5" baseType="lpstr">
      <vt:lpstr>Arial</vt:lpstr>
      <vt:lpstr>Calibri</vt:lpstr>
      <vt:lpstr>Calibri Light</vt:lpstr>
      <vt:lpstr>Cambria</vt:lpstr>
      <vt:lpstr>Wingdings</vt:lpstr>
      <vt:lpstr>Office Theme</vt:lpstr>
      <vt:lpstr>Увод у организацију и архитектуру рачунара 2</vt:lpstr>
      <vt:lpstr>Меморија</vt:lpstr>
      <vt:lpstr>Меморија</vt:lpstr>
      <vt:lpstr>Основне карактеристике</vt:lpstr>
      <vt:lpstr>Трајање записа</vt:lpstr>
      <vt:lpstr>Тип носиоца</vt:lpstr>
      <vt:lpstr>Капацитет</vt:lpstr>
      <vt:lpstr>Јединица преноса</vt:lpstr>
      <vt:lpstr>Адресибилност</vt:lpstr>
      <vt:lpstr>Цена</vt:lpstr>
      <vt:lpstr>Могући начини приступа</vt:lpstr>
      <vt:lpstr>Могући начини приступа</vt:lpstr>
      <vt:lpstr>Могући начини приступа</vt:lpstr>
      <vt:lpstr>Могући начини приступа</vt:lpstr>
      <vt:lpstr>Могући начини приступа</vt:lpstr>
      <vt:lpstr>Перформансе</vt:lpstr>
      <vt:lpstr>Могућност промене садржаја</vt:lpstr>
      <vt:lpstr>Хијерархија меморија</vt:lpstr>
      <vt:lpstr>Хијерархија меморија</vt:lpstr>
      <vt:lpstr>Основне врсте меморије</vt:lpstr>
      <vt:lpstr>ROM</vt:lpstr>
      <vt:lpstr>Врсте ROM-а</vt:lpstr>
      <vt:lpstr>RАM</vt:lpstr>
      <vt:lpstr>Статички RАM</vt:lpstr>
      <vt:lpstr>Динамички RАM</vt:lpstr>
      <vt:lpstr>Технологије израде DRAM-а</vt:lpstr>
      <vt:lpstr>SDRAM</vt:lpstr>
      <vt:lpstr>Неке врсте динамичког RAM-а</vt:lpstr>
      <vt:lpstr>DDR SDRAM</vt:lpstr>
      <vt:lpstr>DDR SDRAM</vt:lpstr>
      <vt:lpstr>DDR2 SDRAM</vt:lpstr>
      <vt:lpstr>DDR2 SDRAM</vt:lpstr>
      <vt:lpstr>DDR3 SDRAM</vt:lpstr>
      <vt:lpstr>DDR3  SDRAM</vt:lpstr>
      <vt:lpstr>Меморија</vt:lpstr>
      <vt:lpstr>Меморија од D флип-флопова</vt:lpstr>
      <vt:lpstr>Меморија  имплементирана  матрицом  4х3 D флип-флопа</vt:lpstr>
      <vt:lpstr>Меморија од D флип-флопова (2)</vt:lpstr>
      <vt:lpstr>Ограничења и проблеми</vt:lpstr>
      <vt:lpstr>Повезивање на магистралу</vt:lpstr>
      <vt:lpstr>Употреба мултиплексора</vt:lpstr>
      <vt:lpstr>Употреба бафера са три стања</vt:lpstr>
      <vt:lpstr>Бафер</vt:lpstr>
      <vt:lpstr>Бафер (2)</vt:lpstr>
      <vt:lpstr>Бафер (3)</vt:lpstr>
      <vt:lpstr>Три стања?</vt:lpstr>
      <vt:lpstr>Бафер са три стања</vt:lpstr>
      <vt:lpstr>Инвертор са три стања</vt:lpstr>
      <vt:lpstr>Бафери са три стања и магистрале</vt:lpstr>
      <vt:lpstr>Бафери са три стања и магистрале (2)</vt:lpstr>
      <vt:lpstr>Меморијски блок</vt:lpstr>
      <vt:lpstr>Меморија  4х3 D флип-флопа употребом  бафера са три стања</vt:lpstr>
      <vt:lpstr>Меморијски блок (2)</vt:lpstr>
      <vt:lpstr>Блок дијаграм меморије 4х3</vt:lpstr>
      <vt:lpstr>Прављење већих меморија</vt:lpstr>
      <vt:lpstr>Прављење већих меморија (2) </vt:lpstr>
      <vt:lpstr>Прављење већих меморија (3) </vt:lpstr>
      <vt:lpstr>Логички дијаграм  меморије 2х16  изграђене од  4 чипа 1x8</vt:lpstr>
      <vt:lpstr>Примери меморијских чипова</vt:lpstr>
      <vt:lpstr>Примери меморијских чипова (2)</vt:lpstr>
      <vt:lpstr>Организација чипова</vt:lpstr>
      <vt:lpstr>Дизајн већих меморија</vt:lpstr>
      <vt:lpstr>Дизајн већих меморија (2)</vt:lpstr>
      <vt:lpstr>Дизајн већих меморија (3)</vt:lpstr>
      <vt:lpstr>Дизајн већих меморија (4)</vt:lpstr>
      <vt:lpstr>Дизајн меморије  64М х 32  од чипова 16М х 16</vt:lpstr>
      <vt:lpstr>Пресликавање адреса</vt:lpstr>
      <vt:lpstr>Врсте адресних линија</vt:lpstr>
      <vt:lpstr>Пуно пресликавање адреса</vt:lpstr>
      <vt:lpstr>Пример пуног пресликавања адреса</vt:lpstr>
      <vt:lpstr>Пример пуног пресликавања адреса</vt:lpstr>
      <vt:lpstr>Делимично пресликавање адреса</vt:lpstr>
      <vt:lpstr>Пример делимичног пресликавања адреса</vt:lpstr>
      <vt:lpstr>Пример делимичног пресликавања адреса (2)</vt:lpstr>
      <vt:lpstr>Поравнавање података</vt:lpstr>
      <vt:lpstr>Пример поравнатих и непоравнатих адреса</vt:lpstr>
      <vt:lpstr>Испреплетане меморије</vt:lpstr>
      <vt:lpstr>Испреплетане меморије (2)</vt:lpstr>
      <vt:lpstr>Испреплетане меморије (3)</vt:lpstr>
      <vt:lpstr>Испреплетане меморије (4)</vt:lpstr>
      <vt:lpstr>Синхронизован приступ</vt:lpstr>
      <vt:lpstr>Синхронизован приступ (2)</vt:lpstr>
      <vt:lpstr>Испреплетана  меморије  са 4 банке синхронизован  приступ</vt:lpstr>
      <vt:lpstr>PowerPoint Presentation</vt:lpstr>
      <vt:lpstr>Независан приступ</vt:lpstr>
      <vt:lpstr>Независан приступ (2)</vt:lpstr>
      <vt:lpstr>Испреплетана  меморије  са 4 банке независан  приступ</vt:lpstr>
      <vt:lpstr>Број банака</vt:lpstr>
      <vt:lpstr>Проблеми у вези преплитања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Увод у организацију и архитектуру рачунара 1</dc:title>
  <dc:creator>aca</dc:creator>
  <cp:lastModifiedBy>aca</cp:lastModifiedBy>
  <cp:revision>638</cp:revision>
  <dcterms:created xsi:type="dcterms:W3CDTF">2016-10-06T08:55:14Z</dcterms:created>
  <dcterms:modified xsi:type="dcterms:W3CDTF">2017-03-30T07:41:15Z</dcterms:modified>
</cp:coreProperties>
</file>