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256" r:id="rId2"/>
    <p:sldId id="452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617" r:id="rId17"/>
    <p:sldId id="521" r:id="rId18"/>
    <p:sldId id="522" r:id="rId19"/>
    <p:sldId id="523" r:id="rId20"/>
    <p:sldId id="524" r:id="rId21"/>
    <p:sldId id="525" r:id="rId22"/>
    <p:sldId id="526" r:id="rId23"/>
    <p:sldId id="527" r:id="rId24"/>
    <p:sldId id="528" r:id="rId25"/>
    <p:sldId id="529" r:id="rId26"/>
    <p:sldId id="530" r:id="rId27"/>
    <p:sldId id="531" r:id="rId28"/>
    <p:sldId id="532" r:id="rId29"/>
    <p:sldId id="533" r:id="rId30"/>
    <p:sldId id="536" r:id="rId31"/>
    <p:sldId id="537" r:id="rId32"/>
    <p:sldId id="539" r:id="rId33"/>
    <p:sldId id="541" r:id="rId34"/>
    <p:sldId id="545" r:id="rId35"/>
    <p:sldId id="546" r:id="rId36"/>
    <p:sldId id="547" r:id="rId37"/>
    <p:sldId id="548" r:id="rId38"/>
    <p:sldId id="549" r:id="rId39"/>
    <p:sldId id="550" r:id="rId40"/>
    <p:sldId id="551" r:id="rId41"/>
    <p:sldId id="552" r:id="rId42"/>
    <p:sldId id="553" r:id="rId43"/>
    <p:sldId id="554" r:id="rId44"/>
    <p:sldId id="555" r:id="rId45"/>
    <p:sldId id="556" r:id="rId46"/>
    <p:sldId id="557" r:id="rId47"/>
    <p:sldId id="558" r:id="rId48"/>
    <p:sldId id="559" r:id="rId49"/>
    <p:sldId id="560" r:id="rId50"/>
    <p:sldId id="561" r:id="rId51"/>
    <p:sldId id="562" r:id="rId52"/>
    <p:sldId id="563" r:id="rId53"/>
    <p:sldId id="564" r:id="rId54"/>
    <p:sldId id="565" r:id="rId55"/>
    <p:sldId id="566" r:id="rId56"/>
    <p:sldId id="567" r:id="rId57"/>
    <p:sldId id="568" r:id="rId58"/>
    <p:sldId id="569" r:id="rId59"/>
    <p:sldId id="570" r:id="rId60"/>
    <p:sldId id="571" r:id="rId61"/>
    <p:sldId id="572" r:id="rId62"/>
    <p:sldId id="573" r:id="rId63"/>
    <p:sldId id="574" r:id="rId64"/>
    <p:sldId id="618" r:id="rId65"/>
    <p:sldId id="575" r:id="rId66"/>
    <p:sldId id="576" r:id="rId67"/>
    <p:sldId id="577" r:id="rId68"/>
    <p:sldId id="578" r:id="rId69"/>
    <p:sldId id="579" r:id="rId70"/>
    <p:sldId id="580" r:id="rId71"/>
    <p:sldId id="581" r:id="rId72"/>
    <p:sldId id="582" r:id="rId73"/>
    <p:sldId id="583" r:id="rId74"/>
    <p:sldId id="584" r:id="rId75"/>
    <p:sldId id="585" r:id="rId76"/>
    <p:sldId id="586" r:id="rId77"/>
    <p:sldId id="587" r:id="rId78"/>
    <p:sldId id="588" r:id="rId79"/>
    <p:sldId id="589" r:id="rId80"/>
    <p:sldId id="590" r:id="rId81"/>
    <p:sldId id="591" r:id="rId82"/>
    <p:sldId id="592" r:id="rId83"/>
    <p:sldId id="593" r:id="rId84"/>
    <p:sldId id="594" r:id="rId85"/>
    <p:sldId id="595" r:id="rId86"/>
    <p:sldId id="596" r:id="rId87"/>
    <p:sldId id="597" r:id="rId88"/>
    <p:sldId id="598" r:id="rId89"/>
    <p:sldId id="599" r:id="rId90"/>
    <p:sldId id="600" r:id="rId91"/>
    <p:sldId id="601" r:id="rId92"/>
    <p:sldId id="602" r:id="rId93"/>
    <p:sldId id="603" r:id="rId94"/>
    <p:sldId id="604" r:id="rId95"/>
    <p:sldId id="605" r:id="rId96"/>
    <p:sldId id="606" r:id="rId97"/>
    <p:sldId id="654" r:id="rId98"/>
    <p:sldId id="607" r:id="rId99"/>
    <p:sldId id="608" r:id="rId100"/>
    <p:sldId id="609" r:id="rId101"/>
    <p:sldId id="610" r:id="rId102"/>
    <p:sldId id="612" r:id="rId103"/>
    <p:sldId id="613" r:id="rId104"/>
    <p:sldId id="615" r:id="rId105"/>
    <p:sldId id="621" r:id="rId106"/>
    <p:sldId id="622" r:id="rId107"/>
    <p:sldId id="641" r:id="rId108"/>
    <p:sldId id="642" r:id="rId109"/>
    <p:sldId id="649" r:id="rId110"/>
    <p:sldId id="650" r:id="rId111"/>
    <p:sldId id="651" r:id="rId112"/>
    <p:sldId id="652" r:id="rId113"/>
    <p:sldId id="653" r:id="rId1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83522" autoAdjust="0"/>
  </p:normalViewPr>
  <p:slideViewPr>
    <p:cSldViewPr snapToGrid="0">
      <p:cViewPr varScale="1">
        <p:scale>
          <a:sx n="76" d="100"/>
          <a:sy n="76" d="100"/>
        </p:scale>
        <p:origin x="9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37E8-B257-48FF-995E-2961B1C43090}" type="datetimeFigureOut">
              <a:rPr lang="sr-Latn-RS" smtClean="0"/>
              <a:t>15.3.2017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DE12-75A6-4CFC-BB8F-CA8B23DAFC6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95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20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FCC391-82D1-4F9C-A86B-D70F6490EB4B}" type="slidenum">
              <a:rPr lang="en-US" altLang="sr-Latn-RS"/>
              <a:pPr/>
              <a:t>11</a:t>
            </a:fld>
            <a:endParaRPr lang="en-US" altLang="sr-Latn-RS"/>
          </a:p>
        </p:txBody>
      </p:sp>
      <p:sp>
        <p:nvSpPr>
          <p:cNvPr id="162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25843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5B2559-BF28-4647-870C-8D5DF1F4CC40}" type="slidenum">
              <a:rPr lang="en-US" altLang="sr-Latn-RS"/>
              <a:pPr/>
              <a:t>12</a:t>
            </a:fld>
            <a:endParaRPr lang="en-US" altLang="sr-Latn-RS"/>
          </a:p>
        </p:txBody>
      </p:sp>
      <p:sp>
        <p:nvSpPr>
          <p:cNvPr id="163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50072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C0E173-10A8-4736-807B-5F7DCD11E72B}" type="slidenum">
              <a:rPr lang="en-US" altLang="sr-Latn-RS"/>
              <a:pPr/>
              <a:t>13</a:t>
            </a:fld>
            <a:endParaRPr lang="en-US" altLang="sr-Latn-RS"/>
          </a:p>
        </p:txBody>
      </p:sp>
      <p:sp>
        <p:nvSpPr>
          <p:cNvPr id="164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04062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85CB06-B1CD-4D6F-B3F7-4D798DB480B1}" type="slidenum">
              <a:rPr lang="en-US" altLang="sr-Latn-RS"/>
              <a:pPr/>
              <a:t>14</a:t>
            </a:fld>
            <a:endParaRPr lang="en-US" altLang="sr-Latn-RS"/>
          </a:p>
        </p:txBody>
      </p:sp>
      <p:sp>
        <p:nvSpPr>
          <p:cNvPr id="165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978892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23ED2C-EF0C-4A3B-8649-99049C208F33}" type="slidenum">
              <a:rPr lang="en-US" altLang="sr-Latn-RS"/>
              <a:pPr/>
              <a:t>15</a:t>
            </a:fld>
            <a:endParaRPr lang="en-US" altLang="sr-Latn-RS"/>
          </a:p>
        </p:txBody>
      </p:sp>
      <p:sp>
        <p:nvSpPr>
          <p:cNvPr id="166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187436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F70834-C470-4DC7-B8B9-8DA579640C82}" type="slidenum">
              <a:rPr lang="en-US" altLang="sr-Latn-RS"/>
              <a:pPr/>
              <a:t>17</a:t>
            </a:fld>
            <a:endParaRPr lang="en-US" altLang="sr-Latn-RS"/>
          </a:p>
        </p:txBody>
      </p:sp>
      <p:sp>
        <p:nvSpPr>
          <p:cNvPr id="168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391689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20F1F1-9346-4475-AF0A-16231CE7091E}" type="slidenum">
              <a:rPr lang="en-US" altLang="sr-Latn-RS"/>
              <a:pPr/>
              <a:t>18</a:t>
            </a:fld>
            <a:endParaRPr lang="en-US" altLang="sr-Latn-RS"/>
          </a:p>
        </p:txBody>
      </p:sp>
      <p:sp>
        <p:nvSpPr>
          <p:cNvPr id="169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993563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B55789-73FC-4652-9D35-1D49F1D7FC22}" type="slidenum">
              <a:rPr lang="en-US" altLang="sr-Latn-RS"/>
              <a:pPr/>
              <a:t>19</a:t>
            </a:fld>
            <a:endParaRPr lang="en-US" altLang="sr-Latn-RS"/>
          </a:p>
        </p:txBody>
      </p:sp>
      <p:sp>
        <p:nvSpPr>
          <p:cNvPr id="171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828335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A506E7-A206-49A1-9A6B-59668ADA0BCD}" type="slidenum">
              <a:rPr lang="en-US" altLang="sr-Latn-RS"/>
              <a:pPr/>
              <a:t>20</a:t>
            </a:fld>
            <a:endParaRPr lang="en-US" altLang="sr-Latn-RS"/>
          </a:p>
        </p:txBody>
      </p:sp>
      <p:sp>
        <p:nvSpPr>
          <p:cNvPr id="172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97203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A77EC1-192A-4F96-BD2F-3CD6DC971A4A}" type="slidenum">
              <a:rPr lang="en-US" altLang="sr-Latn-RS"/>
              <a:pPr/>
              <a:t>21</a:t>
            </a:fld>
            <a:endParaRPr lang="en-US" altLang="sr-Latn-RS"/>
          </a:p>
        </p:txBody>
      </p:sp>
      <p:sp>
        <p:nvSpPr>
          <p:cNvPr id="173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39298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807BF3-E94D-4A0D-A6A8-0ED46035FF58}" type="slidenum">
              <a:rPr lang="en-US" altLang="sr-Latn-RS"/>
              <a:pPr/>
              <a:t>3</a:t>
            </a:fld>
            <a:endParaRPr lang="en-US" altLang="sr-Latn-RS"/>
          </a:p>
        </p:txBody>
      </p:sp>
      <p:sp>
        <p:nvSpPr>
          <p:cNvPr id="154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131941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DC4AD4-C712-4615-A1DF-151F2D930BE7}" type="slidenum">
              <a:rPr lang="en-US" altLang="sr-Latn-RS"/>
              <a:pPr/>
              <a:t>22</a:t>
            </a:fld>
            <a:endParaRPr lang="en-US" altLang="sr-Latn-RS"/>
          </a:p>
        </p:txBody>
      </p:sp>
      <p:sp>
        <p:nvSpPr>
          <p:cNvPr id="174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970431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6CCE30-ED1F-444C-917E-F8542B84713C}" type="slidenum">
              <a:rPr lang="en-US" altLang="sr-Latn-RS"/>
              <a:pPr/>
              <a:t>23</a:t>
            </a:fld>
            <a:endParaRPr lang="en-US" altLang="sr-Latn-RS"/>
          </a:p>
        </p:txBody>
      </p:sp>
      <p:sp>
        <p:nvSpPr>
          <p:cNvPr id="175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695999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6B34FE-E736-4399-A0DE-F37EA86BE07E}" type="slidenum">
              <a:rPr lang="en-US" altLang="sr-Latn-RS"/>
              <a:pPr/>
              <a:t>24</a:t>
            </a:fld>
            <a:endParaRPr lang="en-US" altLang="sr-Latn-RS"/>
          </a:p>
        </p:txBody>
      </p:sp>
      <p:sp>
        <p:nvSpPr>
          <p:cNvPr id="176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718454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857585-D02A-462F-9576-D9E3B4D5BFEB}" type="slidenum">
              <a:rPr lang="en-US" altLang="sr-Latn-RS"/>
              <a:pPr/>
              <a:t>25</a:t>
            </a:fld>
            <a:endParaRPr lang="en-US" altLang="sr-Latn-RS"/>
          </a:p>
        </p:txBody>
      </p:sp>
      <p:sp>
        <p:nvSpPr>
          <p:cNvPr id="177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17376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8FB2BE-890C-434A-BD29-48698D1AF350}" type="slidenum">
              <a:rPr lang="en-US" altLang="sr-Latn-RS"/>
              <a:pPr/>
              <a:t>26</a:t>
            </a:fld>
            <a:endParaRPr lang="en-US" altLang="sr-Latn-RS"/>
          </a:p>
        </p:txBody>
      </p:sp>
      <p:sp>
        <p:nvSpPr>
          <p:cNvPr id="178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675144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E0147E-F795-4900-845A-FA4883D034D0}" type="slidenum">
              <a:rPr lang="en-US" altLang="sr-Latn-RS"/>
              <a:pPr/>
              <a:t>27</a:t>
            </a:fld>
            <a:endParaRPr lang="en-US" altLang="sr-Latn-RS"/>
          </a:p>
        </p:txBody>
      </p:sp>
      <p:sp>
        <p:nvSpPr>
          <p:cNvPr id="179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68527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15FC00-04B3-4A27-AD66-768D139CCC00}" type="slidenum">
              <a:rPr lang="en-US" altLang="sr-Latn-RS"/>
              <a:pPr/>
              <a:t>28</a:t>
            </a:fld>
            <a:endParaRPr lang="en-US" altLang="sr-Latn-RS"/>
          </a:p>
        </p:txBody>
      </p:sp>
      <p:sp>
        <p:nvSpPr>
          <p:cNvPr id="180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4105684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ABBE18-2FFD-4B72-B9C7-8228BA6B2D0E}" type="slidenum">
              <a:rPr lang="en-US" altLang="sr-Latn-RS"/>
              <a:pPr/>
              <a:t>29</a:t>
            </a:fld>
            <a:endParaRPr lang="en-US" altLang="sr-Latn-RS"/>
          </a:p>
        </p:txBody>
      </p:sp>
      <p:sp>
        <p:nvSpPr>
          <p:cNvPr id="181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739460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C91C45-8A8F-4A54-B21F-8FB5634EAE7C}" type="slidenum">
              <a:rPr lang="en-US" altLang="sr-Latn-RS"/>
              <a:pPr/>
              <a:t>30</a:t>
            </a:fld>
            <a:endParaRPr lang="en-US" altLang="sr-Latn-RS"/>
          </a:p>
        </p:txBody>
      </p:sp>
      <p:sp>
        <p:nvSpPr>
          <p:cNvPr id="184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164923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51A87B-6514-4C96-A706-6DEA1F269B81}" type="slidenum">
              <a:rPr lang="en-US" altLang="sr-Latn-RS"/>
              <a:pPr/>
              <a:t>31</a:t>
            </a:fld>
            <a:endParaRPr lang="en-US" altLang="sr-Latn-RS"/>
          </a:p>
        </p:txBody>
      </p:sp>
      <p:sp>
        <p:nvSpPr>
          <p:cNvPr id="185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52740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479FF1-9ECA-4B07-ADFD-1F8BE18E14CF}" type="slidenum">
              <a:rPr lang="en-US" altLang="sr-Latn-RS"/>
              <a:pPr/>
              <a:t>4</a:t>
            </a:fld>
            <a:endParaRPr lang="en-US" altLang="sr-Latn-RS"/>
          </a:p>
        </p:txBody>
      </p:sp>
      <p:sp>
        <p:nvSpPr>
          <p:cNvPr id="155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299638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4FB0C9-04A6-43E0-9B84-F58A5F7AAAF1}" type="slidenum">
              <a:rPr lang="en-US" altLang="sr-Latn-RS"/>
              <a:pPr/>
              <a:t>32</a:t>
            </a:fld>
            <a:endParaRPr lang="en-US" altLang="sr-Latn-RS"/>
          </a:p>
        </p:txBody>
      </p:sp>
      <p:sp>
        <p:nvSpPr>
          <p:cNvPr id="187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068781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2EDE47-A7DB-4B39-B51A-23521D55B5B1}" type="slidenum">
              <a:rPr lang="en-US" altLang="sr-Latn-RS"/>
              <a:pPr/>
              <a:t>33</a:t>
            </a:fld>
            <a:endParaRPr lang="en-US" altLang="sr-Latn-RS"/>
          </a:p>
        </p:txBody>
      </p:sp>
      <p:sp>
        <p:nvSpPr>
          <p:cNvPr id="189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9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982708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97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3164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105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78577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106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172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FAFDF9-EC26-4CE6-9584-F7A94D04CDE8}" type="slidenum">
              <a:rPr lang="en-US" altLang="sr-Latn-RS"/>
              <a:pPr/>
              <a:t>5</a:t>
            </a:fld>
            <a:endParaRPr lang="en-US" altLang="sr-Latn-RS"/>
          </a:p>
        </p:txBody>
      </p:sp>
      <p:sp>
        <p:nvSpPr>
          <p:cNvPr id="156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41320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589447-461B-471F-A8A0-7A73C41FF587}" type="slidenum">
              <a:rPr lang="en-US" altLang="sr-Latn-RS"/>
              <a:pPr/>
              <a:t>6</a:t>
            </a:fld>
            <a:endParaRPr lang="en-US" altLang="sr-Latn-RS"/>
          </a:p>
        </p:txBody>
      </p:sp>
      <p:sp>
        <p:nvSpPr>
          <p:cNvPr id="157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6699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22B6A8-58CE-41CF-BC29-6ECAD4579FEE}" type="slidenum">
              <a:rPr lang="en-US" altLang="sr-Latn-RS"/>
              <a:pPr/>
              <a:t>7</a:t>
            </a:fld>
            <a:endParaRPr lang="en-US" altLang="sr-Latn-RS"/>
          </a:p>
        </p:txBody>
      </p:sp>
      <p:sp>
        <p:nvSpPr>
          <p:cNvPr id="158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931182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88B80A-5076-48C1-BB60-85387ED1E9DA}" type="slidenum">
              <a:rPr lang="en-US" altLang="sr-Latn-RS"/>
              <a:pPr/>
              <a:t>8</a:t>
            </a:fld>
            <a:endParaRPr lang="en-US" altLang="sr-Latn-RS"/>
          </a:p>
        </p:txBody>
      </p:sp>
      <p:sp>
        <p:nvSpPr>
          <p:cNvPr id="159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1312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8D05CF-F250-4289-808D-30F020065A22}" type="slidenum">
              <a:rPr lang="en-US" altLang="sr-Latn-RS"/>
              <a:pPr/>
              <a:t>9</a:t>
            </a:fld>
            <a:endParaRPr lang="en-US" altLang="sr-Latn-RS"/>
          </a:p>
        </p:txBody>
      </p:sp>
      <p:sp>
        <p:nvSpPr>
          <p:cNvPr id="160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49272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70EDE2-A8A1-4EDA-B125-053B803F0F51}" type="slidenum">
              <a:rPr lang="en-US" altLang="sr-Latn-RS"/>
              <a:pPr/>
              <a:t>10</a:t>
            </a:fld>
            <a:endParaRPr lang="en-US" altLang="sr-Latn-RS"/>
          </a:p>
        </p:txBody>
      </p:sp>
      <p:sp>
        <p:nvSpPr>
          <p:cNvPr id="161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43804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986B-47BA-4AB1-A877-A280E9A57227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227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12C9-D317-46B4-9AAF-5BA4859F4B10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265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E95-E3DF-42E1-9A73-8CFCE6355A7F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48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29B2-081A-4A1C-9C59-291E619ED84F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94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6090-6A52-4F28-B0F3-1EC2DCDB6FFF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62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744-608B-41A2-9A3E-AEAC7C1278F4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7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A5E2-DB92-4A82-AC47-D77AF8C4850A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69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281F-F314-4141-810A-F4DF1D41EE9D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687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3C38-9547-486A-84C0-B605E1013169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148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8F70-CB71-48C5-A6B1-6ECF31A1219A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001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107C-ADCE-4D2A-8700-BFD10790E801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37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7A0D-FBFA-45E1-9C15-EEFBABFB686A}" type="datetime1">
              <a:rPr lang="sr-Latn-RS" smtClean="0"/>
              <a:t>15.3.2017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Увод у организацију и архитектуру рачунара 2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902A-3BDE-4C1D-8463-A2BEC2DF5949}" type="slidenum">
              <a:rPr lang="sr-Latn-RS" smtClean="0"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050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Увод у организацију и архитектуру рачунара </a:t>
            </a:r>
            <a:r>
              <a:rPr lang="en-US" smtClean="0"/>
              <a:t>2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Александар Картељ</a:t>
            </a:r>
          </a:p>
          <a:p>
            <a:r>
              <a:rPr lang="en-US" dirty="0"/>
              <a:t>k</a:t>
            </a:r>
            <a:r>
              <a:rPr lang="sr-Latn-RS" dirty="0" smtClean="0"/>
              <a:t>artelj</a:t>
            </a:r>
            <a:r>
              <a:rPr lang="en-US" dirty="0" smtClean="0"/>
              <a:t>@matf.bg.ac.rs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2947595" y="4980543"/>
            <a:ext cx="711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u="sng" dirty="0" smtClean="0"/>
              <a:t>Напомена: садржај ових слајдова је преузет од проф. Саше Малкова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9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Из угла архитектуре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955682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Пројекат (имплементација) рачунара се посматра са вишег нивоа апстракције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Значајне су основне компоненте и њихови односи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Нису важни детаљни аспекти имплементације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(</a:t>
            </a:r>
            <a:r>
              <a:rPr lang="sr-Cyrl-CS" altLang="sr-Latn-RS" dirty="0"/>
              <a:t>нпр. којим логичким колом се имплементира нека функција АЛЈ)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Магистрала </a:t>
            </a:r>
            <a:r>
              <a:rPr lang="sr-Latn-CS" altLang="sr-Latn-RS" i="1" dirty="0" smtClean="0"/>
              <a:t>ISA</a:t>
            </a:r>
            <a:r>
              <a:rPr lang="sr-Cyrl-CS" altLang="sr-Latn-RS" dirty="0" smtClean="0"/>
              <a:t> </a:t>
            </a:r>
            <a:endParaRPr lang="sr-Cyrl-CS" altLang="sr-Latn-RS" dirty="0"/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Магистрала </a:t>
            </a:r>
            <a:r>
              <a:rPr lang="sr-Latn-CS" altLang="sr-Latn-RS" i="1" dirty="0"/>
              <a:t>ISA</a:t>
            </a:r>
            <a:r>
              <a:rPr lang="sr-Latn-CS" altLang="sr-Latn-RS" dirty="0"/>
              <a:t> (</a:t>
            </a:r>
            <a:r>
              <a:rPr lang="sr-Cyrl-CS" altLang="sr-Latn-RS" dirty="0"/>
              <a:t>енгл. </a:t>
            </a:r>
            <a:r>
              <a:rPr lang="sr-Latn-CS" altLang="sr-Latn-RS" i="1" dirty="0"/>
              <a:t>Industry Standard Architecture</a:t>
            </a:r>
            <a:r>
              <a:rPr lang="sr-Latn-CS" altLang="sr-Latn-RS" dirty="0"/>
              <a:t>)</a:t>
            </a:r>
            <a:r>
              <a:rPr lang="sr-Cyrl-CS" altLang="sr-Latn-RS" dirty="0"/>
              <a:t>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је </a:t>
            </a:r>
            <a:r>
              <a:rPr lang="sr-Cyrl-CS" altLang="sr-Latn-RS" dirty="0"/>
              <a:t>настала као основна магистрала рачунара </a:t>
            </a:r>
            <a:r>
              <a:rPr lang="sr-Latn-CS" altLang="sr-Latn-RS" i="1" dirty="0"/>
              <a:t>IBM PC</a:t>
            </a:r>
            <a:r>
              <a:rPr lang="en-US" altLang="sr-Latn-RS" i="1" dirty="0"/>
              <a:t> </a:t>
            </a:r>
            <a:endParaRPr lang="sr-Cyrl-CS" altLang="sr-Latn-RS" i="1" dirty="0"/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1981.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практично је пресликавала линије процесора 8088 на матичну </a:t>
            </a:r>
            <a:r>
              <a:rPr lang="sr-Cyrl-CS" altLang="sr-Latn-RS" dirty="0" smtClean="0"/>
              <a:t>плочу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 smtClean="0"/>
              <a:t>процесорски </a:t>
            </a:r>
            <a:r>
              <a:rPr lang="sr-Cyrl-CS" altLang="sr-Latn-RS" dirty="0"/>
              <a:t>зависна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Универзална - коришћена је како за рад са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меморијом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свим улазно/излазним уређајима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Магистрала </a:t>
            </a:r>
            <a:r>
              <a:rPr lang="sr-Latn-CS" altLang="sr-Latn-RS" i="1"/>
              <a:t>ISA</a:t>
            </a:r>
            <a:r>
              <a:rPr lang="sr-Cyrl-CS" altLang="sr-Latn-RS"/>
              <a:t> (2) 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altLang="sr-Latn-RS"/>
              <a:t>20-битна адресна магистрала</a:t>
            </a:r>
          </a:p>
          <a:p>
            <a:r>
              <a:rPr lang="sr-Cyrl-CS" altLang="sr-Latn-RS"/>
              <a:t>8-битна магистрала података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укупно 62 линије:</a:t>
            </a:r>
          </a:p>
          <a:p>
            <a:pPr lvl="1"/>
            <a:r>
              <a:rPr lang="sr-Cyrl-CS" altLang="sr-Latn-RS"/>
              <a:t>20 адресних линија</a:t>
            </a:r>
          </a:p>
          <a:p>
            <a:pPr lvl="1"/>
            <a:r>
              <a:rPr lang="sr-Cyrl-CS" altLang="sr-Latn-RS"/>
              <a:t>8 линија података</a:t>
            </a:r>
          </a:p>
          <a:p>
            <a:pPr lvl="1"/>
            <a:r>
              <a:rPr lang="sr-Cyrl-CS" altLang="sr-Latn-RS"/>
              <a:t>6 линија за прекиде</a:t>
            </a:r>
          </a:p>
          <a:p>
            <a:pPr lvl="1"/>
            <a:r>
              <a:rPr lang="sr-Cyrl-CS" altLang="sr-Latn-RS"/>
              <a:t>по једна контролна линија за читање из меморије, писање у меморију, читање са У/И и писање на У/И</a:t>
            </a:r>
          </a:p>
          <a:p>
            <a:pPr lvl="1"/>
            <a:r>
              <a:rPr lang="sr-Cyrl-CS" altLang="sr-Latn-RS"/>
              <a:t>4 линије за захтеве и 4 за одобравање </a:t>
            </a:r>
            <a:r>
              <a:rPr lang="sr-Latn-CS" altLang="sr-Latn-RS" i="1"/>
              <a:t>DMA</a:t>
            </a:r>
            <a:r>
              <a:rPr lang="sr-Cyrl-CS" altLang="sr-Latn-RS"/>
              <a:t> захтева</a:t>
            </a:r>
          </a:p>
          <a:p>
            <a:pPr lvl="1"/>
            <a:r>
              <a:rPr lang="sr-Cyrl-CS" altLang="sr-Latn-RS"/>
              <a:t>...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sr-Latn-RS" dirty="0" smtClean="0"/>
              <a:t>Магистрала </a:t>
            </a:r>
            <a:r>
              <a:rPr lang="sr-Latn-RS" altLang="sr-Latn-RS" i="1" dirty="0" smtClean="0"/>
              <a:t>ISA </a:t>
            </a:r>
            <a:r>
              <a:rPr lang="sr-Latn-RS" altLang="sr-Latn-RS" dirty="0" smtClean="0"/>
              <a:t>(3)</a:t>
            </a:r>
            <a:endParaRPr lang="sr-Cyrl-CS" altLang="sr-Latn-RS" dirty="0"/>
          </a:p>
        </p:txBody>
      </p:sp>
      <p:pic>
        <p:nvPicPr>
          <p:cNvPr id="876550" name="Picture 6" descr="http://upload.wikimedia.org/wikipedia/commons/0/0b/ISA_Bus_p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4283" r="4504" b="4343"/>
          <a:stretch>
            <a:fillRect/>
          </a:stretch>
        </p:blipFill>
        <p:spPr bwMode="auto">
          <a:xfrm>
            <a:off x="1534885" y="1352634"/>
            <a:ext cx="8473273" cy="536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Магистрала </a:t>
            </a:r>
            <a:r>
              <a:rPr lang="sr-Latn-CS" altLang="sr-Latn-RS" i="1"/>
              <a:t>ISA</a:t>
            </a:r>
            <a:r>
              <a:rPr lang="sr-Cyrl-CS" altLang="sr-Latn-RS"/>
              <a:t> (4) 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Прописана брзина магистрале </a:t>
            </a:r>
            <a:r>
              <a:rPr lang="sr-Latn-CS" altLang="sr-Latn-RS" i="1" dirty="0"/>
              <a:t>ISA</a:t>
            </a:r>
            <a:r>
              <a:rPr lang="sr-Cyrl-CS" altLang="sr-Latn-RS" dirty="0"/>
              <a:t> је 8.33 </a:t>
            </a:r>
            <a:r>
              <a:rPr lang="sr-Latn-CS" altLang="sr-Latn-RS" i="1" dirty="0"/>
              <a:t>MHz</a:t>
            </a:r>
            <a:endParaRPr lang="sr-Cyrl-CS" altLang="sr-Latn-RS" dirty="0"/>
          </a:p>
          <a:p>
            <a:pPr lvl="1"/>
            <a:r>
              <a:rPr lang="sr-Cyrl-CS" altLang="sr-Latn-RS" dirty="0"/>
              <a:t>рад са меморијом без стања чекања је захтевао два циклуса </a:t>
            </a:r>
            <a:r>
              <a:rPr lang="sr-Latn-RS" altLang="sr-Latn-RS" dirty="0" smtClean="0"/>
              <a:t/>
            </a:r>
            <a:br>
              <a:rPr lang="sr-Latn-RS" altLang="sr-Latn-RS" dirty="0" smtClean="0"/>
            </a:br>
            <a:r>
              <a:rPr lang="sr-Cyrl-CS" altLang="sr-Latn-RS" dirty="0" smtClean="0"/>
              <a:t>(</a:t>
            </a:r>
            <a:r>
              <a:rPr lang="sr-Cyrl-CS" altLang="sr-Latn-RS" dirty="0"/>
              <a:t>око 2</a:t>
            </a:r>
            <a:r>
              <a:rPr lang="sr-Latn-CS" altLang="sr-Latn-RS" dirty="0"/>
              <a:t> </a:t>
            </a:r>
            <a:r>
              <a:rPr lang="sr-Cyrl-CS" altLang="sr-Latn-RS" dirty="0"/>
              <a:t>х</a:t>
            </a:r>
            <a:r>
              <a:rPr lang="sr-Latn-CS" altLang="sr-Latn-RS" dirty="0"/>
              <a:t> </a:t>
            </a:r>
            <a:r>
              <a:rPr lang="sr-Cyrl-CS" altLang="sr-Latn-RS" dirty="0"/>
              <a:t>125</a:t>
            </a:r>
            <a:r>
              <a:rPr lang="sr-Latn-CS" altLang="sr-Latn-RS" i="1" dirty="0"/>
              <a:t>ns </a:t>
            </a:r>
            <a:r>
              <a:rPr lang="sr-Latn-CS" altLang="sr-Latn-RS" dirty="0"/>
              <a:t>= 250</a:t>
            </a:r>
            <a:r>
              <a:rPr lang="sr-Latn-CS" altLang="sr-Latn-RS" i="1" dirty="0"/>
              <a:t>ns</a:t>
            </a:r>
            <a:r>
              <a:rPr lang="sr-Cyrl-CS" altLang="sr-Latn-RS" dirty="0"/>
              <a:t>)</a:t>
            </a:r>
            <a:endParaRPr lang="sr-Latn-CS" altLang="sr-Latn-RS" dirty="0"/>
          </a:p>
          <a:p>
            <a:pPr lvl="1"/>
            <a:r>
              <a:rPr lang="sr-Cyrl-CS" altLang="sr-Latn-RS" dirty="0"/>
              <a:t>ширина података од 16 бита </a:t>
            </a:r>
          </a:p>
          <a:p>
            <a:pPr lvl="1"/>
            <a:r>
              <a:rPr lang="sr-Cyrl-CS" altLang="sr-Latn-RS" dirty="0"/>
              <a:t>максимална брзин</a:t>
            </a:r>
            <a:r>
              <a:rPr lang="sr-Latn-CS" altLang="sr-Latn-RS" dirty="0"/>
              <a:t>a</a:t>
            </a:r>
            <a:r>
              <a:rPr lang="sr-Cyrl-CS" altLang="sr-Latn-RS" dirty="0"/>
              <a:t> при раду са меморијом од око 8 </a:t>
            </a:r>
            <a:r>
              <a:rPr lang="sr-Latn-CS" altLang="sr-Latn-RS" dirty="0"/>
              <a:t>MB/s</a:t>
            </a:r>
          </a:p>
          <a:p>
            <a:pPr lvl="2"/>
            <a:r>
              <a:rPr lang="sr-Cyrl-CS" altLang="sr-Latn-RS" dirty="0"/>
              <a:t>у то време је то било сасвим довољно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Магистрала </a:t>
            </a:r>
            <a:r>
              <a:rPr lang="sr-Latn-CS" altLang="sr-Latn-RS" i="1" dirty="0"/>
              <a:t>ISA</a:t>
            </a:r>
            <a:r>
              <a:rPr lang="sr-Cyrl-CS" altLang="sr-Latn-RS" i="1" dirty="0"/>
              <a:t> </a:t>
            </a:r>
            <a:r>
              <a:rPr lang="sr-Cyrl-CS" altLang="sr-Latn-RS" dirty="0" smtClean="0"/>
              <a:t>(5)</a:t>
            </a:r>
            <a:endParaRPr lang="sr-Cyrl-CS" altLang="sr-Latn-RS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Магистрала </a:t>
            </a:r>
            <a:r>
              <a:rPr lang="sr-Latn-CS" altLang="sr-Latn-RS" i="1" dirty="0"/>
              <a:t>ISA</a:t>
            </a:r>
            <a:r>
              <a:rPr lang="sr-Cyrl-CS" altLang="sr-Latn-RS" i="1" dirty="0"/>
              <a:t> </a:t>
            </a:r>
            <a:r>
              <a:rPr lang="sr-Cyrl-CS" altLang="sr-Latn-RS" dirty="0"/>
              <a:t>је употребљавана и након појаве савременијих решења (</a:t>
            </a:r>
            <a:r>
              <a:rPr lang="sr-Latn-CS" altLang="sr-Latn-RS" i="1" dirty="0"/>
              <a:t>PCI</a:t>
            </a:r>
            <a:r>
              <a:rPr lang="sr-Cyrl-CS" altLang="sr-Latn-RS" dirty="0"/>
              <a:t>), као </a:t>
            </a:r>
            <a:r>
              <a:rPr lang="sr-Cyrl-CS" altLang="sr-Latn-RS" dirty="0" smtClean="0"/>
              <a:t>је</a:t>
            </a:r>
            <a:r>
              <a:rPr lang="sr-Cyrl-RS" altLang="sr-Latn-RS" dirty="0" smtClean="0"/>
              <a:t>ф</a:t>
            </a:r>
            <a:r>
              <a:rPr lang="sr-Cyrl-CS" altLang="sr-Latn-RS" dirty="0" smtClean="0"/>
              <a:t>тинија </a:t>
            </a:r>
            <a:r>
              <a:rPr lang="sr-Cyrl-CS" altLang="sr-Latn-RS" dirty="0"/>
              <a:t>магистрала за спорије уређаје</a:t>
            </a:r>
          </a:p>
          <a:p>
            <a:r>
              <a:rPr lang="sr-Cyrl-CS" altLang="sr-Latn-RS" dirty="0"/>
              <a:t>Престала је да се употребљава када је широко прихваћена магистрала </a:t>
            </a:r>
            <a:r>
              <a:rPr lang="sr-Latn-CS" altLang="sr-Latn-RS" i="1" dirty="0"/>
              <a:t>USB</a:t>
            </a:r>
            <a:endParaRPr lang="sr-Cyrl-C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Магистрала </a:t>
            </a:r>
            <a:r>
              <a:rPr lang="sr-Latn-CS" altLang="sr-Latn-RS" i="1" dirty="0" smtClean="0"/>
              <a:t>PCI</a:t>
            </a:r>
            <a:endParaRPr lang="sr-Cyrl-CS" altLang="sr-Latn-RS" dirty="0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Рад на магистрали </a:t>
            </a:r>
            <a:r>
              <a:rPr lang="sr-Latn-CS" altLang="sr-Latn-RS" i="1"/>
              <a:t>PCI </a:t>
            </a:r>
            <a:r>
              <a:rPr lang="sr-Cyrl-CS" altLang="sr-Latn-RS"/>
              <a:t>је започео </a:t>
            </a:r>
            <a:r>
              <a:rPr lang="sr-Latn-CS" altLang="sr-Latn-RS" i="1"/>
              <a:t>Intel</a:t>
            </a:r>
            <a:r>
              <a:rPr lang="sr-Cyrl-CS" altLang="sr-Latn-RS"/>
              <a:t> 1990. године</a:t>
            </a:r>
          </a:p>
          <a:p>
            <a:pPr lvl="1"/>
            <a:r>
              <a:rPr lang="sr-Latn-CS" altLang="sr-Latn-RS" i="1"/>
              <a:t>Peripheral Component Interconnect </a:t>
            </a:r>
            <a:r>
              <a:rPr lang="sr-Latn-CS" altLang="sr-Latn-RS"/>
              <a:t>(</a:t>
            </a:r>
            <a:r>
              <a:rPr lang="sr-Latn-CS" altLang="sr-Latn-RS" i="1"/>
              <a:t>PCI</a:t>
            </a:r>
            <a:r>
              <a:rPr lang="sr-Latn-CS" altLang="sr-Latn-RS"/>
              <a:t>)</a:t>
            </a:r>
            <a:endParaRPr lang="sr-Cyrl-CS" altLang="sr-Latn-RS"/>
          </a:p>
          <a:p>
            <a:pPr lvl="1"/>
            <a:r>
              <a:rPr lang="sr-Cyrl-CS" altLang="sr-Latn-RS"/>
              <a:t>сви патенти су објављени у јавном власништву, ради ширег прихватања</a:t>
            </a:r>
          </a:p>
          <a:p>
            <a:pPr lvl="1"/>
            <a:r>
              <a:rPr lang="sr-Cyrl-CS" altLang="sr-Latn-RS"/>
              <a:t>оригинална спецификација је названа </a:t>
            </a:r>
            <a:r>
              <a:rPr lang="sr-Latn-CS" altLang="sr-Latn-RS" i="1"/>
              <a:t>V1.0</a:t>
            </a:r>
            <a:endParaRPr lang="sr-Cyrl-CS" altLang="sr-Latn-RS"/>
          </a:p>
          <a:p>
            <a:pPr lvl="1"/>
            <a:r>
              <a:rPr lang="sr-Cyrl-CS" altLang="sr-Latn-RS"/>
              <a:t>верзија </a:t>
            </a:r>
            <a:r>
              <a:rPr lang="sr-Latn-CS" altLang="sr-Latn-RS" i="1"/>
              <a:t>V2.0</a:t>
            </a:r>
            <a:r>
              <a:rPr lang="en-US" altLang="sr-Latn-RS"/>
              <a:t> </a:t>
            </a:r>
            <a:r>
              <a:rPr lang="sr-Cyrl-CS" altLang="sr-Latn-RS"/>
              <a:t>је објављена 1993. године</a:t>
            </a:r>
          </a:p>
          <a:p>
            <a:pPr lvl="1"/>
            <a:r>
              <a:rPr lang="sr-Cyrl-CS" altLang="sr-Latn-RS"/>
              <a:t>верзија </a:t>
            </a:r>
            <a:r>
              <a:rPr lang="sr-Latn-CS" altLang="sr-Latn-RS" i="1"/>
              <a:t>V2.</a:t>
            </a:r>
            <a:r>
              <a:rPr lang="sr-Cyrl-CS" altLang="sr-Latn-RS" i="1"/>
              <a:t>1</a:t>
            </a:r>
            <a:r>
              <a:rPr lang="en-US" altLang="sr-Latn-RS"/>
              <a:t> </a:t>
            </a:r>
            <a:r>
              <a:rPr lang="sr-Cyrl-CS" altLang="sr-Latn-RS"/>
              <a:t>је објављена 1995. године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Магистрала </a:t>
            </a:r>
            <a:r>
              <a:rPr lang="sr-Latn-CS" altLang="sr-Latn-RS" i="1"/>
              <a:t>PCI</a:t>
            </a:r>
            <a:r>
              <a:rPr lang="sr-Cyrl-CS" altLang="sr-Latn-RS" i="1"/>
              <a:t> </a:t>
            </a:r>
            <a:r>
              <a:rPr lang="sr-Cyrl-CS" altLang="sr-Latn-RS"/>
              <a:t>(2)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altLang="sr-Latn-RS" sz="2500" dirty="0" smtClean="0"/>
              <a:t>независна </a:t>
            </a:r>
            <a:r>
              <a:rPr lang="sr-Cyrl-CS" altLang="sr-Latn-RS" sz="2500" dirty="0"/>
              <a:t>од процесора</a:t>
            </a:r>
          </a:p>
          <a:p>
            <a:r>
              <a:rPr lang="sr-Cyrl-CS" altLang="sr-Latn-RS" sz="2500" dirty="0"/>
              <a:t>изворно 32-битна, на 33.33 </a:t>
            </a:r>
            <a:r>
              <a:rPr lang="sr-Latn-CS" altLang="sr-Latn-RS" sz="2500" i="1" dirty="0"/>
              <a:t>MHz</a:t>
            </a:r>
            <a:r>
              <a:rPr lang="sr-Cyrl-CS" altLang="sr-Latn-RS" sz="2500" dirty="0"/>
              <a:t>, пропусност 133 </a:t>
            </a:r>
            <a:r>
              <a:rPr lang="sr-Latn-CS" altLang="sr-Latn-RS" sz="2500" i="1" dirty="0"/>
              <a:t>MB/s</a:t>
            </a:r>
            <a:endParaRPr lang="sr-Cyrl-CS" altLang="sr-Latn-RS" sz="2500" i="1" dirty="0"/>
          </a:p>
          <a:p>
            <a:pPr lvl="1"/>
            <a:r>
              <a:rPr lang="sr-Cyrl-CS" altLang="sr-Latn-RS" sz="2200" dirty="0"/>
              <a:t>касније 64-битна, на 66 </a:t>
            </a:r>
            <a:r>
              <a:rPr lang="sr-Latn-CS" altLang="sr-Latn-RS" sz="2200" i="1" dirty="0"/>
              <a:t>MHz</a:t>
            </a:r>
            <a:r>
              <a:rPr lang="sr-Cyrl-CS" altLang="sr-Latn-RS" sz="2200" dirty="0"/>
              <a:t>, пропусност 528 </a:t>
            </a:r>
            <a:r>
              <a:rPr lang="sr-Latn-CS" altLang="sr-Latn-RS" sz="2200" i="1" dirty="0"/>
              <a:t>MB/s</a:t>
            </a:r>
            <a:endParaRPr lang="sr-Cyrl-CS" altLang="sr-Latn-RS" sz="2200" i="1" dirty="0"/>
          </a:p>
          <a:p>
            <a:pPr lvl="1"/>
            <a:r>
              <a:rPr lang="sr-Cyrl-CS" altLang="sr-Latn-RS" sz="2200" dirty="0"/>
              <a:t>најчешће имплементирана као 64-битна, на 33.33 </a:t>
            </a:r>
            <a:r>
              <a:rPr lang="sr-Latn-CS" altLang="sr-Latn-RS" sz="2200" i="1" dirty="0"/>
              <a:t>MHz</a:t>
            </a:r>
            <a:r>
              <a:rPr lang="sr-Cyrl-CS" altLang="sr-Latn-RS" sz="2200" dirty="0"/>
              <a:t>, пропусност 266 </a:t>
            </a:r>
            <a:r>
              <a:rPr lang="sr-Latn-CS" altLang="sr-Latn-RS" sz="2200" i="1" dirty="0"/>
              <a:t>MB/s</a:t>
            </a:r>
            <a:endParaRPr lang="sr-Cyrl-CS" altLang="sr-Latn-RS" sz="2200" i="1" dirty="0"/>
          </a:p>
          <a:p>
            <a:r>
              <a:rPr lang="sr-Cyrl-CS" altLang="sr-Latn-RS" sz="2500" dirty="0"/>
              <a:t>синхрона</a:t>
            </a:r>
          </a:p>
          <a:p>
            <a:r>
              <a:rPr lang="sr-Cyrl-CS" altLang="sr-Latn-RS" sz="2500" dirty="0"/>
              <a:t>милтиплексирана (адресе и подаци)</a:t>
            </a:r>
          </a:p>
          <a:p>
            <a:pPr lvl="1"/>
            <a:r>
              <a:rPr lang="sr-Cyrl-CS" altLang="sr-Latn-RS" sz="2200" dirty="0"/>
              <a:t>довољно 64 линије за 64-битне адресе и 64-битне </a:t>
            </a:r>
            <a:r>
              <a:rPr lang="sr-Cyrl-CS" altLang="sr-Latn-RS" sz="2200" dirty="0" smtClean="0"/>
              <a:t>податке</a:t>
            </a:r>
          </a:p>
          <a:p>
            <a:r>
              <a:rPr lang="sr-Cyrl-CS" altLang="sr-Latn-RS" sz="2500" dirty="0" smtClean="0"/>
              <a:t>централизовани арбитар</a:t>
            </a:r>
          </a:p>
          <a:p>
            <a:pPr lvl="1"/>
            <a:r>
              <a:rPr lang="sr-Cyrl-CS" altLang="sr-Latn-RS" sz="2200" dirty="0" smtClean="0"/>
              <a:t>са </a:t>
            </a:r>
            <a:r>
              <a:rPr lang="sr-Cyrl-CS" altLang="sr-Latn-RS" sz="2200" dirty="0"/>
              <a:t>независним линијама захтева</a:t>
            </a:r>
          </a:p>
          <a:p>
            <a:r>
              <a:rPr lang="sr-Cyrl-CS" altLang="sr-Latn-RS" sz="2500" dirty="0"/>
              <a:t>старији стандард на 5</a:t>
            </a:r>
            <a:r>
              <a:rPr lang="sr-Latn-CS" altLang="sr-Latn-RS" sz="2500" i="1" dirty="0"/>
              <a:t>V</a:t>
            </a:r>
            <a:r>
              <a:rPr lang="sr-Cyrl-CS" altLang="sr-Latn-RS" sz="2500" i="1" dirty="0"/>
              <a:t> </a:t>
            </a:r>
            <a:r>
              <a:rPr lang="sr-Cyrl-CS" altLang="sr-Latn-RS" sz="2500" dirty="0"/>
              <a:t>и новији на 3.3</a:t>
            </a:r>
            <a:r>
              <a:rPr lang="sr-Latn-CS" altLang="sr-Latn-RS" sz="2500" i="1" dirty="0"/>
              <a:t>V</a:t>
            </a:r>
            <a:endParaRPr lang="sr-Cyrl-CS" altLang="sr-Latn-RS" sz="25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Магистрала </a:t>
            </a:r>
            <a:r>
              <a:rPr lang="sr-Latn-CS" altLang="sr-Latn-RS" i="1"/>
              <a:t>PCI</a:t>
            </a:r>
            <a:r>
              <a:rPr lang="sr-Cyrl-CS" altLang="sr-Latn-RS" i="1"/>
              <a:t>-</a:t>
            </a:r>
            <a:r>
              <a:rPr lang="sr-Latn-CS" altLang="sr-Latn-RS" i="1"/>
              <a:t>X</a:t>
            </a:r>
            <a:endParaRPr lang="sr-Cyrl-CS" altLang="sr-Latn-RS"/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 smtClean="0"/>
              <a:t>64-битна</a:t>
            </a:r>
            <a:endParaRPr lang="sr-Cyrl-CS" altLang="sr-Latn-RS" dirty="0"/>
          </a:p>
          <a:p>
            <a:r>
              <a:rPr lang="sr-Cyrl-CS" altLang="sr-Latn-RS" dirty="0"/>
              <a:t>133 </a:t>
            </a:r>
            <a:r>
              <a:rPr lang="sr-Latn-CS" altLang="sr-Latn-RS" i="1" dirty="0"/>
              <a:t>MHz</a:t>
            </a:r>
            <a:r>
              <a:rPr lang="sr-Cyrl-CS" altLang="sr-Latn-RS" i="1" dirty="0"/>
              <a:t> </a:t>
            </a:r>
            <a:r>
              <a:rPr lang="sr-Cyrl-CS" altLang="sr-Latn-RS" dirty="0"/>
              <a:t>(постоје и режими на 66 и 100 </a:t>
            </a:r>
            <a:r>
              <a:rPr lang="sr-Latn-CS" altLang="sr-Latn-RS" i="1" dirty="0"/>
              <a:t>MHz</a:t>
            </a:r>
            <a:r>
              <a:rPr lang="sr-Cyrl-CS" altLang="sr-Latn-RS" dirty="0"/>
              <a:t>)</a:t>
            </a:r>
          </a:p>
          <a:p>
            <a:r>
              <a:rPr lang="sr-Cyrl-CS" altLang="sr-Latn-RS" dirty="0"/>
              <a:t>1064 </a:t>
            </a:r>
            <a:r>
              <a:rPr lang="sr-Latn-CS" altLang="sr-Latn-RS" i="1" dirty="0"/>
              <a:t>MB/s</a:t>
            </a:r>
            <a:endParaRPr lang="en-US" altLang="sr-Latn-RS" i="1" dirty="0"/>
          </a:p>
          <a:p>
            <a:pPr lvl="1"/>
            <a:r>
              <a:rPr lang="sr-Cyrl-CS" altLang="sr-Latn-RS" dirty="0"/>
              <a:t>у режимима </a:t>
            </a:r>
            <a:r>
              <a:rPr lang="sr-Latn-CS" altLang="sr-Latn-RS" i="1" dirty="0"/>
              <a:t>DDR </a:t>
            </a:r>
            <a:r>
              <a:rPr lang="en-US" altLang="sr-Latn-RS" dirty="0"/>
              <a:t> </a:t>
            </a:r>
            <a:r>
              <a:rPr lang="sr-Cyrl-CS" altLang="sr-Latn-RS" dirty="0"/>
              <a:t>и </a:t>
            </a:r>
            <a:r>
              <a:rPr lang="sr-Latn-CS" altLang="sr-Latn-RS" i="1" dirty="0"/>
              <a:t>QDR</a:t>
            </a:r>
            <a:r>
              <a:rPr lang="sr-Cyrl-CS" altLang="sr-Latn-RS" dirty="0"/>
              <a:t> и до 4264  </a:t>
            </a:r>
            <a:r>
              <a:rPr lang="sr-Latn-CS" altLang="sr-Latn-RS" i="1" dirty="0"/>
              <a:t>MB/s</a:t>
            </a:r>
            <a:endParaRPr lang="sr-Cyrl-CS" altLang="sr-Latn-RS" dirty="0"/>
          </a:p>
          <a:p>
            <a:r>
              <a:rPr lang="sr-Cyrl-CS" altLang="sr-Latn-RS" dirty="0"/>
              <a:t>Подржава до 256 </a:t>
            </a:r>
            <a:r>
              <a:rPr lang="sr-Cyrl-CS" altLang="sr-Latn-RS" i="1" dirty="0"/>
              <a:t>сегмената</a:t>
            </a:r>
          </a:p>
          <a:p>
            <a:pPr lvl="1"/>
            <a:r>
              <a:rPr lang="sr-Cyrl-CS" altLang="sr-Latn-RS" dirty="0"/>
              <a:t>Сваки од сегмената може да има своју брзину рада</a:t>
            </a:r>
          </a:p>
          <a:p>
            <a:r>
              <a:rPr lang="sr-Cyrl-CS" altLang="sr-Latn-RS" dirty="0"/>
              <a:t>Компатибилна наниже са магистралом </a:t>
            </a:r>
            <a:r>
              <a:rPr lang="sr-Latn-CS" altLang="sr-Latn-RS" i="1" dirty="0"/>
              <a:t>PCI</a:t>
            </a:r>
            <a:endParaRPr lang="sr-Cyrl-CS" altLang="sr-Latn-RS" dirty="0"/>
          </a:p>
          <a:p>
            <a:pPr lvl="1"/>
            <a:r>
              <a:rPr lang="sr-Cyrl-CS" altLang="sr-Latn-RS" dirty="0"/>
              <a:t>на нивоу сегмената – сваки сегмент ради илу у режиму </a:t>
            </a:r>
            <a:r>
              <a:rPr lang="sr-Latn-CS" altLang="sr-Latn-RS" i="1" dirty="0"/>
              <a:t>PCI</a:t>
            </a:r>
            <a:r>
              <a:rPr lang="sr-Cyrl-CS" altLang="sr-Latn-RS" dirty="0"/>
              <a:t>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или </a:t>
            </a:r>
            <a:r>
              <a:rPr lang="sr-Cyrl-CS" altLang="sr-Latn-RS" dirty="0"/>
              <a:t>у режиму </a:t>
            </a:r>
            <a:r>
              <a:rPr lang="sr-Latn-CS" altLang="sr-Latn-RS" i="1" dirty="0"/>
              <a:t>PCI-X</a:t>
            </a:r>
            <a:endParaRPr lang="sr-Cyrl-CS" altLang="sr-Latn-R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405905" cy="860774"/>
          </a:xfrm>
        </p:spPr>
        <p:txBody>
          <a:bodyPr>
            <a:normAutofit/>
          </a:bodyPr>
          <a:lstStyle/>
          <a:p>
            <a:r>
              <a:rPr lang="sr-Cyrl-CS" altLang="sr-Latn-RS" dirty="0"/>
              <a:t>Магистрала </a:t>
            </a:r>
            <a:r>
              <a:rPr lang="sr-Latn-CS" altLang="sr-Latn-RS" i="1" dirty="0"/>
              <a:t>PCI</a:t>
            </a:r>
            <a:r>
              <a:rPr lang="sr-Cyrl-CS" altLang="sr-Latn-RS" i="1" dirty="0"/>
              <a:t>-</a:t>
            </a:r>
            <a:r>
              <a:rPr lang="sr-Latn-CS" altLang="sr-Latn-RS" i="1" dirty="0"/>
              <a:t>X</a:t>
            </a:r>
            <a:r>
              <a:rPr lang="sr-Cyrl-CS" altLang="sr-Latn-RS" i="1" dirty="0"/>
              <a:t> – </a:t>
            </a:r>
            <a:r>
              <a:rPr lang="sr-Cyrl-CS" altLang="sr-Latn-RS" dirty="0" smtClean="0"/>
              <a:t>пример </a:t>
            </a:r>
            <a:r>
              <a:rPr lang="sr-Cyrl-CS" altLang="sr-Latn-RS" dirty="0"/>
              <a:t>сегмената</a:t>
            </a:r>
          </a:p>
        </p:txBody>
      </p:sp>
      <p:pic>
        <p:nvPicPr>
          <p:cNvPr id="83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66" y="1225900"/>
            <a:ext cx="87391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Магистрала </a:t>
            </a:r>
            <a:r>
              <a:rPr lang="sr-Latn-CS" altLang="sr-Latn-RS" i="1" dirty="0"/>
              <a:t>PCI</a:t>
            </a:r>
            <a:r>
              <a:rPr lang="sr-Cyrl-CS" altLang="sr-Latn-RS" i="1" dirty="0"/>
              <a:t> </a:t>
            </a:r>
            <a:r>
              <a:rPr lang="sr-Latn-CS" altLang="sr-Latn-RS" i="1" dirty="0" smtClean="0"/>
              <a:t>Express</a:t>
            </a:r>
            <a:endParaRPr lang="sr-Cyrl-CS" altLang="sr-Latn-RS" dirty="0"/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Основне карактеристике магистрале </a:t>
            </a:r>
            <a:r>
              <a:rPr lang="sr-Latn-CS" altLang="sr-Latn-RS" i="1"/>
              <a:t>PCI Express</a:t>
            </a:r>
            <a:r>
              <a:rPr lang="sr-Cyrl-CS" altLang="sr-Latn-RS" i="1"/>
              <a:t>:</a:t>
            </a:r>
          </a:p>
          <a:p>
            <a:pPr lvl="1"/>
            <a:r>
              <a:rPr lang="sr-Cyrl-CS" altLang="sr-Latn-RS"/>
              <a:t>серијска архитектура</a:t>
            </a:r>
          </a:p>
          <a:p>
            <a:pPr lvl="2"/>
            <a:r>
              <a:rPr lang="sr-Cyrl-CS" altLang="sr-Latn-RS"/>
              <a:t>комуникација се, у основи, одвија серијски, а не паралелно</a:t>
            </a:r>
          </a:p>
          <a:p>
            <a:pPr lvl="1"/>
            <a:r>
              <a:rPr lang="sr-Cyrl-CS" altLang="sr-Latn-RS"/>
              <a:t>уместо дељене магистрале, сваки уређај има сопствену везу са прекидачем (</a:t>
            </a:r>
            <a:r>
              <a:rPr lang="sr-Latn-CS" altLang="sr-Latn-RS" i="1"/>
              <a:t>switch</a:t>
            </a:r>
            <a:r>
              <a:rPr lang="sr-Cyrl-CS" altLang="sr-Latn-RS"/>
              <a:t>) </a:t>
            </a:r>
          </a:p>
          <a:p>
            <a:pPr lvl="2"/>
            <a:r>
              <a:rPr lang="sr-Cyrl-CS" altLang="sr-Latn-RS"/>
              <a:t>као да сваки уређај има своју посвећену магистралу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Основне компоненте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Из угла ахитектуре,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основне </a:t>
            </a:r>
            <a:r>
              <a:rPr lang="sr-Cyrl-CS" altLang="sr-Latn-RS" dirty="0"/>
              <a:t>компоненте рачунарског система су: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централна јединица за обраду (процесор, </a:t>
            </a:r>
            <a:r>
              <a:rPr lang="sr-Latn-CS" altLang="sr-Latn-RS" i="1" dirty="0"/>
              <a:t>CPU</a:t>
            </a:r>
            <a:r>
              <a:rPr lang="sr-Cyrl-CS" altLang="sr-Latn-RS" dirty="0"/>
              <a:t>)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меморијска јединица (меморија)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улазно/излазни уређаји (</a:t>
            </a:r>
            <a:r>
              <a:rPr lang="sr-Latn-CS" altLang="sr-Latn-RS" i="1" dirty="0"/>
              <a:t>I</a:t>
            </a:r>
            <a:r>
              <a:rPr lang="sr-Latn-CS" altLang="sr-Latn-RS" dirty="0"/>
              <a:t>/</a:t>
            </a:r>
            <a:r>
              <a:rPr lang="sr-Latn-CS" altLang="sr-Latn-RS" i="1" dirty="0"/>
              <a:t>O</a:t>
            </a:r>
            <a:r>
              <a:rPr lang="sr-Latn-CS" altLang="sr-Latn-RS" dirty="0"/>
              <a:t>)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њихово повезивање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Магистрала </a:t>
            </a:r>
            <a:r>
              <a:rPr lang="sr-Latn-CS" altLang="sr-Latn-RS" i="1"/>
              <a:t>PCI</a:t>
            </a:r>
            <a:r>
              <a:rPr lang="sr-Cyrl-CS" altLang="sr-Latn-RS" i="1"/>
              <a:t> </a:t>
            </a:r>
            <a:r>
              <a:rPr lang="sr-Latn-CS" altLang="sr-Latn-RS" i="1"/>
              <a:t>Express </a:t>
            </a:r>
            <a:r>
              <a:rPr lang="sr-Latn-CS" altLang="sr-Latn-RS"/>
              <a:t>(2)</a:t>
            </a:r>
            <a:endParaRPr lang="sr-Cyrl-CS" altLang="sr-Latn-RS"/>
          </a:p>
        </p:txBody>
      </p:sp>
      <p:pic>
        <p:nvPicPr>
          <p:cNvPr id="920582" name="Picture 6" descr="point-to-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1"/>
            <a:ext cx="401955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0584" name="Picture 8" descr="shared-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4572000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0585" name="Text Box 9"/>
          <p:cNvSpPr txBox="1">
            <a:spLocks noChangeArrowheads="1"/>
          </p:cNvSpPr>
          <p:nvPr/>
        </p:nvSpPr>
        <p:spPr bwMode="auto">
          <a:xfrm>
            <a:off x="2819401" y="4267200"/>
            <a:ext cx="2289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sr-Cyrl-CS" altLang="sr-Latn-RS" sz="1900"/>
              <a:t>Дељена магистрала</a:t>
            </a:r>
            <a:endParaRPr lang="en-US" altLang="sr-Latn-RS" sz="1900"/>
          </a:p>
        </p:txBody>
      </p:sp>
      <p:sp>
        <p:nvSpPr>
          <p:cNvPr id="920586" name="Text Box 10"/>
          <p:cNvSpPr txBox="1">
            <a:spLocks noChangeArrowheads="1"/>
          </p:cNvSpPr>
          <p:nvPr/>
        </p:nvSpPr>
        <p:spPr bwMode="auto">
          <a:xfrm>
            <a:off x="6262688" y="6124575"/>
            <a:ext cx="394811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sr-Cyrl-CS" altLang="sr-Latn-RS" sz="1900"/>
              <a:t>Управљана магистрала без дељења</a:t>
            </a:r>
            <a:endParaRPr lang="en-US" altLang="sr-Latn-RS" sz="1900"/>
          </a:p>
        </p:txBody>
      </p:sp>
      <p:sp>
        <p:nvSpPr>
          <p:cNvPr id="920587" name="Line 11"/>
          <p:cNvSpPr>
            <a:spLocks noChangeShapeType="1"/>
          </p:cNvSpPr>
          <p:nvPr/>
        </p:nvSpPr>
        <p:spPr bwMode="auto">
          <a:xfrm flipV="1">
            <a:off x="1981200" y="1828800"/>
            <a:ext cx="4267200" cy="2667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endParaRPr lang="sr-Latn-RS"/>
          </a:p>
        </p:txBody>
      </p:sp>
      <p:sp>
        <p:nvSpPr>
          <p:cNvPr id="920588" name="Line 12"/>
          <p:cNvSpPr>
            <a:spLocks noChangeShapeType="1"/>
          </p:cNvSpPr>
          <p:nvPr/>
        </p:nvSpPr>
        <p:spPr bwMode="auto">
          <a:xfrm flipH="1" flipV="1">
            <a:off x="1981200" y="1905000"/>
            <a:ext cx="4267200" cy="2590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endParaRPr 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Магистрала </a:t>
            </a:r>
            <a:r>
              <a:rPr lang="sr-Latn-CS" altLang="sr-Latn-RS" i="1"/>
              <a:t>PCI Express </a:t>
            </a:r>
            <a:r>
              <a:rPr lang="sr-Latn-CS" altLang="sr-Latn-RS"/>
              <a:t>(3)</a:t>
            </a:r>
            <a:endParaRPr lang="sr-Cyrl-CS" altLang="sr-Latn-RS"/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767646" cy="4351338"/>
          </a:xfrm>
        </p:spPr>
        <p:txBody>
          <a:bodyPr/>
          <a:lstStyle/>
          <a:p>
            <a:r>
              <a:rPr lang="sr-Cyrl-CS" altLang="sr-Latn-RS" dirty="0"/>
              <a:t>Карактеристични елементи архитектуре:</a:t>
            </a:r>
          </a:p>
          <a:p>
            <a:pPr lvl="1"/>
            <a:r>
              <a:rPr lang="sr-Cyrl-CS" altLang="sr-Latn-RS" dirty="0"/>
              <a:t>свака веза уређаја и прекидача се састоји од једног или више канала (</a:t>
            </a:r>
            <a:r>
              <a:rPr lang="sr-Latn-CS" altLang="sr-Latn-RS" i="1" dirty="0"/>
              <a:t>lane</a:t>
            </a:r>
            <a:r>
              <a:rPr lang="sr-Cyrl-CS" altLang="sr-Latn-RS" dirty="0"/>
              <a:t>)</a:t>
            </a:r>
          </a:p>
          <a:p>
            <a:pPr lvl="2"/>
            <a:r>
              <a:rPr lang="sr-Cyrl-CS" altLang="sr-Latn-RS" dirty="0"/>
              <a:t>канал је основни носилац комуникације</a:t>
            </a:r>
          </a:p>
          <a:p>
            <a:pPr lvl="1"/>
            <a:r>
              <a:rPr lang="sr-Cyrl-CS" altLang="sr-Latn-RS" dirty="0"/>
              <a:t>један канал се састоји од две једносмерне линије</a:t>
            </a:r>
          </a:p>
          <a:p>
            <a:pPr lvl="2"/>
            <a:r>
              <a:rPr lang="sr-Cyrl-CS" altLang="sr-Latn-RS" dirty="0"/>
              <a:t>једна за пренос сигнала од прекидача према уређају</a:t>
            </a:r>
          </a:p>
          <a:p>
            <a:pPr lvl="2"/>
            <a:r>
              <a:rPr lang="sr-Cyrl-CS" altLang="sr-Latn-RS" dirty="0"/>
              <a:t>једна за пренос сигнала од уређаја према прекидачу</a:t>
            </a:r>
          </a:p>
          <a:p>
            <a:pPr lvl="1"/>
            <a:r>
              <a:rPr lang="sr-Cyrl-CS" altLang="sr-Latn-RS" dirty="0"/>
              <a:t>дуплекс</a:t>
            </a:r>
          </a:p>
          <a:p>
            <a:pPr lvl="2"/>
            <a:r>
              <a:rPr lang="sr-Cyrl-CS" altLang="sr-Latn-RS" dirty="0"/>
              <a:t>омогућена је истовремена комуникација у оба смера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Магистрала </a:t>
            </a:r>
            <a:r>
              <a:rPr lang="sr-Latn-CS" altLang="sr-Latn-RS" i="1"/>
              <a:t>PCI</a:t>
            </a:r>
            <a:r>
              <a:rPr lang="sr-Cyrl-CS" altLang="sr-Latn-RS" i="1"/>
              <a:t> </a:t>
            </a:r>
            <a:r>
              <a:rPr lang="sr-Latn-CS" altLang="sr-Latn-RS" i="1"/>
              <a:t>Express </a:t>
            </a:r>
            <a:r>
              <a:rPr lang="sr-Latn-CS" altLang="sr-Latn-RS"/>
              <a:t>(4)</a:t>
            </a:r>
            <a:endParaRPr lang="sr-Cyrl-CS" altLang="sr-Latn-R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4876800" y="5638800"/>
            <a:ext cx="18811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sr-Cyrl-CS" altLang="sr-Latn-RS" sz="1900"/>
              <a:t>Канали и линије</a:t>
            </a:r>
            <a:endParaRPr lang="en-US" altLang="sr-Latn-RS" sz="1900"/>
          </a:p>
        </p:txBody>
      </p:sp>
      <p:pic>
        <p:nvPicPr>
          <p:cNvPr id="921610" name="Picture 10" descr="lanes-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828800"/>
            <a:ext cx="29813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Магистрала </a:t>
            </a:r>
            <a:r>
              <a:rPr lang="sr-Latn-CS" altLang="sr-Latn-RS" i="1"/>
              <a:t>PCI</a:t>
            </a:r>
            <a:r>
              <a:rPr lang="sr-Cyrl-CS" altLang="sr-Latn-RS" i="1"/>
              <a:t> </a:t>
            </a:r>
            <a:r>
              <a:rPr lang="sr-Latn-CS" altLang="sr-Latn-RS" i="1"/>
              <a:t>Express </a:t>
            </a:r>
            <a:r>
              <a:rPr lang="sr-Latn-CS" altLang="sr-Latn-RS"/>
              <a:t>(5)</a:t>
            </a:r>
            <a:endParaRPr lang="sr-Cyrl-CS" altLang="sr-Latn-RS"/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Основне карактеристике магистрале </a:t>
            </a:r>
            <a:r>
              <a:rPr lang="sr-Latn-CS" altLang="sr-Latn-RS" i="1"/>
              <a:t>PCI Express</a:t>
            </a:r>
            <a:r>
              <a:rPr lang="sr-Cyrl-CS" altLang="sr-Latn-RS" i="1"/>
              <a:t>:</a:t>
            </a:r>
          </a:p>
          <a:p>
            <a:pPr lvl="1"/>
            <a:r>
              <a:rPr lang="sr-Latn-CS" altLang="sr-Latn-RS"/>
              <a:t>2.5</a:t>
            </a:r>
            <a:r>
              <a:rPr lang="sr-Cyrl-CS" altLang="sr-Latn-RS"/>
              <a:t> </a:t>
            </a:r>
            <a:r>
              <a:rPr lang="en-US" altLang="sr-Latn-RS" i="1"/>
              <a:t>G</a:t>
            </a:r>
            <a:r>
              <a:rPr lang="sr-Latn-CS" altLang="sr-Latn-RS" i="1"/>
              <a:t>Hz</a:t>
            </a:r>
            <a:endParaRPr lang="sr-Cyrl-CS" altLang="sr-Latn-RS" i="1"/>
          </a:p>
          <a:p>
            <a:pPr lvl="1"/>
            <a:r>
              <a:rPr lang="sr-Cyrl-CS" altLang="sr-Latn-RS"/>
              <a:t>до 256 </a:t>
            </a:r>
            <a:r>
              <a:rPr lang="sr-Latn-CS" altLang="sr-Latn-RS" i="1"/>
              <a:t>MB/s</a:t>
            </a:r>
            <a:r>
              <a:rPr lang="sr-Cyrl-CS" altLang="sr-Latn-RS" i="1"/>
              <a:t> </a:t>
            </a:r>
            <a:r>
              <a:rPr lang="sr-Cyrl-CS" altLang="sr-Latn-RS"/>
              <a:t>кроз један канал у једном смеру</a:t>
            </a:r>
          </a:p>
          <a:p>
            <a:pPr lvl="1"/>
            <a:r>
              <a:rPr lang="sr-Cyrl-CS" altLang="sr-Latn-RS"/>
              <a:t>до 512 </a:t>
            </a:r>
            <a:r>
              <a:rPr lang="sr-Latn-CS" altLang="sr-Latn-RS" i="1"/>
              <a:t>MB/s</a:t>
            </a:r>
            <a:r>
              <a:rPr lang="sr-Cyrl-CS" altLang="sr-Latn-RS" i="1"/>
              <a:t> </a:t>
            </a:r>
            <a:r>
              <a:rPr lang="sr-Cyrl-CS" altLang="sr-Latn-RS"/>
              <a:t>кроз један канал у два смера (дуплекс)</a:t>
            </a:r>
            <a:endParaRPr lang="en-US" altLang="sr-Latn-RS" i="1"/>
          </a:p>
          <a:p>
            <a:pPr lvl="1"/>
            <a:r>
              <a:rPr lang="sr-Cyrl-CS" altLang="sr-Latn-RS"/>
              <a:t>брзина се може подизати додавањем канала</a:t>
            </a:r>
          </a:p>
          <a:p>
            <a:pPr lvl="2"/>
            <a:r>
              <a:rPr lang="sr-Cyrl-CS" altLang="sr-Latn-RS"/>
              <a:t>х1, х2, х4, х8, х16, х32 (до 16 </a:t>
            </a:r>
            <a:r>
              <a:rPr lang="sr-Latn-CS" altLang="sr-Latn-RS" i="1"/>
              <a:t>GB/s</a:t>
            </a:r>
            <a:r>
              <a:rPr lang="sr-Cyrl-CS" altLang="sr-Latn-RS"/>
              <a:t>)</a:t>
            </a:r>
          </a:p>
          <a:p>
            <a:pPr lvl="1"/>
            <a:endParaRPr lang="sr-Cyrl-CS" altLang="sr-Latn-RS"/>
          </a:p>
          <a:p>
            <a:pPr lvl="1"/>
            <a:r>
              <a:rPr lang="sr-Cyrl-CS" altLang="sr-Latn-RS"/>
              <a:t>условна компатибилност са </a:t>
            </a:r>
            <a:r>
              <a:rPr lang="sr-Latn-CS" altLang="sr-Latn-RS" i="1"/>
              <a:t>PCI</a:t>
            </a:r>
            <a:r>
              <a:rPr lang="sr-Cyrl-CS" altLang="sr-Latn-RS" i="1"/>
              <a:t> </a:t>
            </a:r>
            <a:r>
              <a:rPr lang="sr-Cyrl-CS" altLang="sr-Latn-RS"/>
              <a:t>магистралом</a:t>
            </a:r>
          </a:p>
          <a:p>
            <a:pPr lvl="2"/>
            <a:r>
              <a:rPr lang="sr-Cyrl-CS" altLang="sr-Latn-RS"/>
              <a:t>мост према магистрали </a:t>
            </a:r>
            <a:r>
              <a:rPr lang="sr-Latn-CS" altLang="sr-Latn-RS" i="1"/>
              <a:t>PCI</a:t>
            </a:r>
            <a:r>
              <a:rPr lang="sr-Cyrl-CS" altLang="sr-Latn-RS"/>
              <a:t> се повезује као један уређај на магистрали</a:t>
            </a:r>
            <a:r>
              <a:rPr lang="en-US" altLang="sr-Latn-RS"/>
              <a:t> </a:t>
            </a:r>
            <a:r>
              <a:rPr lang="en-US" altLang="sr-Latn-RS" i="1"/>
              <a:t>PCI Express</a:t>
            </a:r>
            <a:endParaRPr lang="sr-Cyrl-CS" altLang="sr-Latn-RS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Основне компоненте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54214"/>
            <a:ext cx="7689850" cy="42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Из угла имплементатора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Имплементатори раде на нивоу дигиталне логике</a:t>
            </a:r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Имплементирају логичким колима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функције </a:t>
            </a:r>
            <a:r>
              <a:rPr lang="sr-Cyrl-CS" altLang="sr-Latn-RS" dirty="0"/>
              <a:t>прописане архитектуром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13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Компоненте процесора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Имплементатори виде три основне компоненте процесора: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контролна јединица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чита инструкције из главне меморије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декодира их и распознаје тип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управља радом процесора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регистри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локални меморијски простор процесора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начелно су сви исте величине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аритметичко логичка јединица (једна или више)	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имплементација конкретних аритметичких и логичких операција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14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 dirty="0"/>
              <a:t>Компоненте процесора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71247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15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Магистрала</a:t>
            </a:r>
            <a:endParaRPr lang="sr-Latn-R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Карактеристике, типови, операције, ...</a:t>
            </a:r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841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 dirty="0"/>
              <a:t>Магистрала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Магистрала је подсистем који повезује компоненте рачунарског система</a:t>
            </a:r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Може да се састоји од компоненти, као што су: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адресна магистрала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магистрала података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контролна магистрала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17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r-Latn-RS"/>
              <a:t>M</a:t>
            </a:r>
            <a:r>
              <a:rPr lang="sr-Cyrl-CS" altLang="sr-Latn-RS"/>
              <a:t>агистрала</a:t>
            </a:r>
            <a:r>
              <a:rPr lang="en-US" altLang="sr-Latn-RS"/>
              <a:t> (2)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Адресна магистрала преноси податке о меморијским адресама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Њена ширина одређује величину адресног простора</a:t>
            </a:r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Магистрала података преноси податке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Њена ширина одређује величину података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који </a:t>
            </a:r>
            <a:r>
              <a:rPr lang="sr-Cyrl-CS" altLang="sr-Latn-RS" dirty="0"/>
              <a:t>се преносе</a:t>
            </a:r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Контролна магистрала преноси контролне сигнале (кодиране операције)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18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Системска магистрала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Налази се унутар процесорског система</a:t>
            </a:r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Повезује процесорске јединице са меморијом и улазно/излазним подсистемом</a:t>
            </a:r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Употребљава се и термин </a:t>
            </a:r>
            <a:r>
              <a:rPr lang="sr-Cyrl-CS" altLang="sr-Latn-RS" i="1"/>
              <a:t>интерна (унутрашња) магистрала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19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Архитектура рачунара</a:t>
            </a:r>
            <a:endParaRPr lang="sr-Latn-R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Процесор, магистрала, меморија, ...</a:t>
            </a:r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270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 dirty="0"/>
              <a:t>Системска </a:t>
            </a:r>
            <a:r>
              <a:rPr lang="sr-Cyrl-CS" altLang="sr-Latn-RS" dirty="0" smtClean="0"/>
              <a:t>магистрала (2)</a:t>
            </a:r>
            <a:endParaRPr lang="sr-Cyrl-CS" altLang="sr-Latn-RS" dirty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Мрежа која повезује компоненте рачунарског система назива се </a:t>
            </a:r>
            <a:r>
              <a:rPr lang="sr-Cyrl-CS" altLang="sr-Latn-RS" i="1" dirty="0"/>
              <a:t>системска магистрала</a:t>
            </a:r>
            <a:r>
              <a:rPr lang="sr-Cyrl-CS" altLang="sr-Latn-RS" dirty="0"/>
              <a:t>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(</a:t>
            </a:r>
            <a:r>
              <a:rPr lang="sr-Cyrl-CS" altLang="sr-Latn-RS" dirty="0"/>
              <a:t>енгл. </a:t>
            </a:r>
            <a:r>
              <a:rPr lang="en-US" altLang="sr-Latn-RS" i="1" dirty="0"/>
              <a:t>system bus</a:t>
            </a:r>
            <a:r>
              <a:rPr lang="sr-Cyrl-CS" altLang="sr-Latn-RS" dirty="0" smtClean="0"/>
              <a:t>)</a:t>
            </a:r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 smtClean="0"/>
              <a:t> Системска </a:t>
            </a:r>
            <a:r>
              <a:rPr lang="sr-Cyrl-CS" altLang="sr-Latn-RS" dirty="0"/>
              <a:t>магистрала се састоји од три основне компоненте: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адресне магистрале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магистрале података и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контролне магистрале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20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266701"/>
            <a:ext cx="9144000" cy="274638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 dirty="0"/>
              <a:t>Системска </a:t>
            </a:r>
            <a:r>
              <a:rPr lang="sr-Cyrl-CS" altLang="sr-Latn-RS" dirty="0" smtClean="0"/>
              <a:t>магистрала (3)</a:t>
            </a:r>
            <a:endParaRPr lang="sr-Cyrl-CS" altLang="sr-Latn-R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685801"/>
            <a:ext cx="7508875" cy="565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21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8757976" cy="1096962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 dirty="0"/>
              <a:t>Спољашња (екстерна)</a:t>
            </a:r>
            <a:r>
              <a:rPr lang="en-US" altLang="sr-Latn-RS" dirty="0"/>
              <a:t> </a:t>
            </a:r>
            <a:r>
              <a:rPr lang="sr-Cyrl-CS" altLang="sr-Latn-RS" dirty="0"/>
              <a:t>магистрала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Повезује уређаје који су ван процесорског система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altLang="sr-Latn-RS" i="1"/>
              <a:t>USB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altLang="sr-Latn-RS" i="1"/>
              <a:t>FireWire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серијски интерфејс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паралелни интерфејс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22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Дељење магистрале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427703"/>
            <a:ext cx="943624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Магистрала је дељени ресурс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Свака компонента </a:t>
            </a:r>
            <a:r>
              <a:rPr lang="sr-Cyrl-CS" altLang="sr-Latn-RS" dirty="0" smtClean="0"/>
              <a:t>повезана </a:t>
            </a:r>
            <a:r>
              <a:rPr lang="sr-Cyrl-CS" altLang="sr-Latn-RS" dirty="0"/>
              <a:t>магистралом је корисник магистрале</a:t>
            </a:r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dirty="0" smtClean="0"/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 smtClean="0"/>
              <a:t>При </a:t>
            </a:r>
            <a:r>
              <a:rPr lang="sr-Cyrl-CS" altLang="sr-Latn-RS" dirty="0"/>
              <a:t>дељењу магистрале постоји могућност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истовремених </a:t>
            </a:r>
            <a:r>
              <a:rPr lang="sr-Cyrl-CS" altLang="sr-Latn-RS" dirty="0"/>
              <a:t>активности на магистрали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Истовремена употреба магистрале од стране више компоненти доводи до неисправности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23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Трансакције магистрале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24902" y="1417655"/>
            <a:ext cx="8942196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Трансакција магистрале (енгл. </a:t>
            </a:r>
            <a:r>
              <a:rPr lang="sr-Latn-CS" altLang="sr-Latn-RS" i="1" dirty="0"/>
              <a:t>bus transaction</a:t>
            </a:r>
            <a:r>
              <a:rPr lang="sr-Cyrl-CS" altLang="sr-Latn-RS" dirty="0"/>
              <a:t>) је целовит низ поступака на </a:t>
            </a:r>
            <a:r>
              <a:rPr lang="sr-Cyrl-CS" altLang="sr-Latn-RS" dirty="0" smtClean="0"/>
              <a:t>магистрали</a:t>
            </a:r>
            <a:endParaRPr lang="sr-Cyrl-CS" altLang="sr-Latn-RS" dirty="0"/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Примери активности: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читање из меморије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писање у меморију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читање са улазног уређаја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писање на улазном уређају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...</a:t>
            </a:r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Једна трансакција може да обухвати више операција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нпр: агресивно читање (енгл. </a:t>
            </a:r>
            <a:r>
              <a:rPr lang="sr-Latn-CS" altLang="sr-Latn-RS" i="1" dirty="0"/>
              <a:t>burst read</a:t>
            </a:r>
            <a:r>
              <a:rPr lang="sr-Cyrl-CS" altLang="sr-Latn-RS" dirty="0"/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24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Трансакције магистрале (2)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799" y="1447800"/>
            <a:ext cx="8984065" cy="5029200"/>
          </a:xfrm>
          <a:ln/>
        </p:spPr>
        <p:txBody>
          <a:bodyPr>
            <a:normAutofit/>
          </a:bodyPr>
          <a:lstStyle/>
          <a:p>
            <a:pPr marL="341313" indent="-341313">
              <a:spcBef>
                <a:spcPts val="550"/>
              </a:spcBef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200" dirty="0"/>
              <a:t>У оквиру једне трансакције препознају се:</a:t>
            </a:r>
          </a:p>
          <a:p>
            <a:pPr marL="690563" lvl="1" indent="-347663">
              <a:spcBef>
                <a:spcPts val="525"/>
              </a:spcBef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100" dirty="0"/>
              <a:t>главни корисник (енгл. </a:t>
            </a:r>
            <a:r>
              <a:rPr lang="sr-Latn-CS" altLang="sr-Latn-RS" sz="2100" i="1" dirty="0"/>
              <a:t>master</a:t>
            </a:r>
            <a:r>
              <a:rPr lang="sr-Cyrl-CS" altLang="sr-Latn-RS" sz="2100" dirty="0" smtClean="0"/>
              <a:t>) – започиње трансакцију</a:t>
            </a:r>
            <a:endParaRPr lang="sr-Cyrl-CS" altLang="sr-Latn-RS" sz="2000" dirty="0"/>
          </a:p>
          <a:p>
            <a:pPr marL="690563" lvl="1" indent="-347663">
              <a:spcBef>
                <a:spcPts val="525"/>
              </a:spcBef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100" dirty="0" smtClean="0"/>
              <a:t>подређени </a:t>
            </a:r>
            <a:r>
              <a:rPr lang="sr-Cyrl-CS" altLang="sr-Latn-RS" sz="2100" dirty="0"/>
              <a:t>корисник (енгл. </a:t>
            </a:r>
            <a:r>
              <a:rPr lang="sr-Latn-CS" altLang="sr-Latn-RS" sz="2100" i="1" dirty="0"/>
              <a:t>slave</a:t>
            </a:r>
            <a:r>
              <a:rPr lang="sr-Cyrl-CS" altLang="sr-Latn-RS" sz="2100" dirty="0" smtClean="0"/>
              <a:t>) – одговара на захтев</a:t>
            </a:r>
          </a:p>
          <a:p>
            <a:pPr marL="342900" lvl="1" indent="0">
              <a:spcBef>
                <a:spcPts val="525"/>
              </a:spcBef>
              <a:buClr>
                <a:srgbClr val="419028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sz="1800" dirty="0" smtClean="0"/>
          </a:p>
          <a:p>
            <a:pPr marL="341313" indent="-341313">
              <a:spcBef>
                <a:spcPts val="550"/>
              </a:spcBef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400" dirty="0" smtClean="0"/>
              <a:t>У једном тренутку највише једна трансакција на магистрали</a:t>
            </a:r>
          </a:p>
          <a:p>
            <a:pPr marL="0" indent="0">
              <a:spcBef>
                <a:spcPts val="550"/>
              </a:spcBef>
              <a:buClr>
                <a:srgbClr val="2C3D09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sz="2400" dirty="0"/>
          </a:p>
          <a:p>
            <a:pPr marL="341313" indent="-341313">
              <a:spcBef>
                <a:spcPts val="550"/>
              </a:spcBef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400" dirty="0"/>
              <a:t>Свака трансакција има тачно једног главног корисника</a:t>
            </a:r>
          </a:p>
          <a:p>
            <a:pPr marL="1279525" lvl="3" indent="-290513">
              <a:spcBef>
                <a:spcPts val="400"/>
              </a:spcBef>
              <a:buClr>
                <a:srgbClr val="2C3D09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dirty="0"/>
          </a:p>
          <a:p>
            <a:pPr marL="341313" indent="-341313">
              <a:spcBef>
                <a:spcPts val="550"/>
              </a:spcBef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400" dirty="0"/>
              <a:t>Неки уређаји могу бити само подређени корисници </a:t>
            </a:r>
            <a:r>
              <a:rPr lang="sr-Cyrl-CS" altLang="sr-Latn-RS" sz="2400" dirty="0" smtClean="0"/>
              <a:t>магистрале</a:t>
            </a:r>
          </a:p>
          <a:p>
            <a:pPr marL="0" indent="0">
              <a:spcBef>
                <a:spcPts val="550"/>
              </a:spcBef>
              <a:buClr>
                <a:srgbClr val="2C3D09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sz="2400" dirty="0"/>
          </a:p>
          <a:p>
            <a:pPr marL="341313" indent="-341313">
              <a:spcBef>
                <a:spcPts val="550"/>
              </a:spcBef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400" dirty="0"/>
              <a:t>Други уређаји могу бити главни или подређени </a:t>
            </a:r>
            <a:r>
              <a:rPr lang="sr-Cyrl-CS" altLang="sr-Latn-RS" sz="2400" dirty="0" smtClean="0"/>
              <a:t/>
            </a:r>
            <a:br>
              <a:rPr lang="sr-Cyrl-CS" altLang="sr-Latn-RS" sz="2400" dirty="0" smtClean="0"/>
            </a:br>
            <a:r>
              <a:rPr lang="sr-Cyrl-CS" altLang="sr-Latn-RS" sz="2400" dirty="0" smtClean="0"/>
              <a:t>(</a:t>
            </a:r>
            <a:r>
              <a:rPr lang="sr-Cyrl-CS" altLang="sr-Latn-RS" sz="2400" dirty="0"/>
              <a:t>али не у исто време)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25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Посвећене магистрале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Магистрала може да буде </a:t>
            </a:r>
            <a:endParaRPr lang="sr-Cyrl-CS" altLang="sr-Latn-RS" dirty="0" smtClean="0"/>
          </a:p>
          <a:p>
            <a:pPr marL="0" indent="0">
              <a:buClr>
                <a:srgbClr val="2C3D09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dirty="0"/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посвећена једној улози 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нпр. адресна магистрала служи само за преношење адреса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има већу пропусност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сложенија за </a:t>
            </a:r>
            <a:r>
              <a:rPr lang="sr-Cyrl-CS" altLang="sr-Latn-RS" dirty="0" smtClean="0"/>
              <a:t>имплементацију</a:t>
            </a:r>
          </a:p>
          <a:p>
            <a:pPr marL="693738" lvl="2" indent="0">
              <a:buClr>
                <a:srgbClr val="97CC48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dirty="0"/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мултиплексирана магистрала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иста магистрала преноси адресе, податке и контролне 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једноставнија за имплементацију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има нижу пропусност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26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Контролни сигнали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Радом магистрале се управља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посредством </a:t>
            </a:r>
            <a:r>
              <a:rPr lang="sr-Cyrl-CS" altLang="sr-Latn-RS" dirty="0"/>
              <a:t>контролних сигнала путем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посвећене контролне магистрале или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мултиплексиране магистрале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27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Контролни сигнали (2)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spcBef>
                <a:spcPts val="550"/>
              </a:spcBef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altLang="sr-Latn-RS" i="1" dirty="0"/>
              <a:t>Memor</a:t>
            </a:r>
            <a:r>
              <a:rPr lang="en-US" altLang="sr-Latn-RS" i="1" dirty="0"/>
              <a:t>y Read, Memory Write</a:t>
            </a:r>
          </a:p>
          <a:p>
            <a:pPr marL="690563" lvl="1" indent="-347663">
              <a:spcBef>
                <a:spcPts val="525"/>
              </a:spcBef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100" dirty="0"/>
              <a:t>Означавају да је трансакција једна од операција са меморијом</a:t>
            </a:r>
          </a:p>
          <a:p>
            <a:pPr marL="1279525" lvl="3" indent="-290513">
              <a:spcBef>
                <a:spcPts val="400"/>
              </a:spcBef>
              <a:buClr>
                <a:srgbClr val="2C3D09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sr-Latn-RS" sz="1600" dirty="0"/>
          </a:p>
          <a:p>
            <a:pPr marL="341313" indent="-341313">
              <a:spcBef>
                <a:spcPts val="550"/>
              </a:spcBef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r-Latn-RS" i="1" dirty="0"/>
              <a:t>I/O Read, I/O Write</a:t>
            </a:r>
          </a:p>
          <a:p>
            <a:pPr marL="690563" lvl="1" indent="-347663">
              <a:spcBef>
                <a:spcPts val="525"/>
              </a:spcBef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100" dirty="0"/>
              <a:t>Означавају да трансакција обухвата улазно/излазну операцију</a:t>
            </a:r>
          </a:p>
          <a:p>
            <a:pPr marL="1279525" lvl="3" indent="-290513">
              <a:spcBef>
                <a:spcPts val="400"/>
              </a:spcBef>
              <a:buClr>
                <a:srgbClr val="2C3D09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sr-Latn-RS" sz="1600" dirty="0"/>
          </a:p>
          <a:p>
            <a:pPr marL="341313" indent="-341313">
              <a:spcBef>
                <a:spcPts val="550"/>
              </a:spcBef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r-Latn-RS" i="1" dirty="0"/>
              <a:t>Ready</a:t>
            </a:r>
          </a:p>
          <a:p>
            <a:pPr marL="690563" lvl="1" indent="-347663">
              <a:spcBef>
                <a:spcPts val="525"/>
              </a:spcBef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100" dirty="0"/>
              <a:t>Овај сигнал обично поставља подређена компонента</a:t>
            </a:r>
          </a:p>
          <a:p>
            <a:pPr marL="690563" lvl="1" indent="-347663">
              <a:spcBef>
                <a:spcPts val="525"/>
              </a:spcBef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100" dirty="0"/>
              <a:t>Обавештава главну компоненту да је потребно још </a:t>
            </a:r>
            <a:r>
              <a:rPr lang="sr-Cyrl-CS" altLang="sr-Latn-RS" sz="2100" dirty="0" smtClean="0"/>
              <a:t>времена</a:t>
            </a:r>
          </a:p>
          <a:p>
            <a:pPr marL="690563" lvl="1" indent="-347663">
              <a:spcBef>
                <a:spcPts val="525"/>
              </a:spcBef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100" dirty="0" smtClean="0"/>
              <a:t>Главна </a:t>
            </a:r>
            <a:r>
              <a:rPr lang="sr-Cyrl-CS" altLang="sr-Latn-RS" sz="2100" dirty="0"/>
              <a:t>операција обично реагује преласком у стање чекања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28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Контролни сигнали (3)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>
            <a:normAutofit/>
          </a:bodyPr>
          <a:lstStyle/>
          <a:p>
            <a:pPr marL="233363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RS" altLang="sr-Latn-RS" i="1" dirty="0" smtClean="0"/>
              <a:t>Bus request - </a:t>
            </a:r>
            <a:r>
              <a:rPr lang="sr-Cyrl-RS" altLang="sr-Latn-RS" dirty="0" smtClean="0"/>
              <a:t>п</a:t>
            </a:r>
            <a:r>
              <a:rPr lang="sr-Cyrl-CS" altLang="sr-Latn-RS" dirty="0" smtClean="0"/>
              <a:t>ре </a:t>
            </a:r>
            <a:r>
              <a:rPr lang="sr-Cyrl-CS" altLang="sr-Latn-RS" dirty="0"/>
              <a:t>сваке трансакције компоненте најпре морају захтевати да </a:t>
            </a:r>
            <a:r>
              <a:rPr lang="sr-Cyrl-CS" altLang="sr-Latn-RS" i="1" dirty="0"/>
              <a:t>добију</a:t>
            </a:r>
            <a:r>
              <a:rPr lang="sr-Cyrl-CS" altLang="sr-Latn-RS" dirty="0"/>
              <a:t> магистралу </a:t>
            </a:r>
            <a:endParaRPr lang="sr-Cyrl-CS" altLang="sr-Latn-RS" dirty="0" smtClean="0"/>
          </a:p>
          <a:p>
            <a:pPr marL="0" indent="0">
              <a:buClr>
                <a:srgbClr val="419028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b="1" dirty="0" smtClean="0"/>
          </a:p>
          <a:p>
            <a:pPr marL="233363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RS" altLang="sr-Latn-RS" i="1" dirty="0" smtClean="0"/>
              <a:t>Bus grant - </a:t>
            </a:r>
            <a:r>
              <a:rPr lang="sr-Cyrl-RS" altLang="sr-Latn-RS" dirty="0"/>
              <a:t>а</a:t>
            </a:r>
            <a:r>
              <a:rPr lang="sr-Cyrl-CS" altLang="sr-Latn-RS" dirty="0" smtClean="0"/>
              <a:t>рбитар </a:t>
            </a:r>
            <a:r>
              <a:rPr lang="sr-Cyrl-CS" altLang="sr-Latn-RS" dirty="0"/>
              <a:t>магистрале </a:t>
            </a:r>
            <a:r>
              <a:rPr lang="sr-Cyrl-CS" altLang="sr-Latn-RS" dirty="0" smtClean="0"/>
              <a:t>бира ко ће да добије магистралу и шаље му сигнал</a:t>
            </a:r>
          </a:p>
          <a:p>
            <a:pPr marL="233363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b="1" dirty="0"/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r-Latn-RS" i="1" dirty="0" smtClean="0"/>
              <a:t>Clock</a:t>
            </a:r>
            <a:r>
              <a:rPr lang="sr-Cyrl-RS" altLang="sr-Latn-RS" i="1" dirty="0" smtClean="0"/>
              <a:t> - </a:t>
            </a:r>
            <a:r>
              <a:rPr lang="sr-Cyrl-RS" altLang="sr-Latn-RS" dirty="0" smtClean="0"/>
              <a:t>с</a:t>
            </a:r>
            <a:r>
              <a:rPr lang="sr-Cyrl-CS" altLang="sr-Latn-RS" dirty="0" smtClean="0"/>
              <a:t>игнал </a:t>
            </a:r>
            <a:r>
              <a:rPr lang="sr-Cyrl-CS" altLang="sr-Latn-RS" dirty="0"/>
              <a:t>који служи за синхронизацију рада свих компоненти рачунарског система</a:t>
            </a:r>
          </a:p>
          <a:p>
            <a:pPr marL="1279525" lvl="3" indent="-290513">
              <a:buClr>
                <a:srgbClr val="2C3D09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sr-Latn-RS" dirty="0"/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r-Latn-RS" i="1" dirty="0" smtClean="0"/>
              <a:t>Reset</a:t>
            </a:r>
            <a:r>
              <a:rPr lang="sr-Cyrl-RS" altLang="sr-Latn-RS" i="1" dirty="0" smtClean="0"/>
              <a:t> - </a:t>
            </a:r>
            <a:r>
              <a:rPr lang="sr-Cyrl-CS" altLang="sr-Latn-RS" dirty="0"/>
              <a:t>с</a:t>
            </a:r>
            <a:r>
              <a:rPr lang="sr-Cyrl-CS" altLang="sr-Latn-RS" dirty="0" smtClean="0"/>
              <a:t>игнал </a:t>
            </a:r>
            <a:r>
              <a:rPr lang="sr-Cyrl-CS" altLang="sr-Latn-RS" dirty="0"/>
              <a:t>који иницијализује рад система</a:t>
            </a:r>
          </a:p>
          <a:p>
            <a:pPr marL="233363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b="1" dirty="0"/>
          </a:p>
          <a:p>
            <a:pPr marL="1597025" lvl="4" indent="-314325">
              <a:buClr>
                <a:srgbClr val="CDDBF3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29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 dirty="0"/>
              <a:t>Појам архитектуре рачунара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Архитектура рачунара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i="1" dirty="0"/>
              <a:t>Опис рачунарског система на логичком нивоу, </a:t>
            </a:r>
            <a:r>
              <a:rPr lang="sr-Cyrl-CS" altLang="sr-Latn-RS" i="1" dirty="0" smtClean="0"/>
              <a:t/>
            </a:r>
            <a:br>
              <a:rPr lang="sr-Cyrl-CS" altLang="sr-Latn-RS" i="1" dirty="0" smtClean="0"/>
            </a:br>
            <a:r>
              <a:rPr lang="sr-Cyrl-CS" altLang="sr-Latn-RS" i="1" dirty="0" smtClean="0"/>
              <a:t>из </a:t>
            </a:r>
            <a:r>
              <a:rPr lang="sr-Cyrl-CS" altLang="sr-Latn-RS" i="1" dirty="0"/>
              <a:t>угла “програмера” (тј. техничког корисника)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Обухвата различите аспекте који се тичу “програмера”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Основне функционалне јединице</a:t>
            </a:r>
          </a:p>
          <a:p>
            <a:pPr marL="1279525" lvl="3" indent="-290513">
              <a:buClr>
                <a:srgbClr val="2C3D09"/>
              </a:buClr>
              <a:buSzPct val="75000"/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процесор</a:t>
            </a:r>
          </a:p>
          <a:p>
            <a:pPr marL="1279525" lvl="3" indent="-290513">
              <a:buClr>
                <a:srgbClr val="2C3D09"/>
              </a:buClr>
              <a:buSzPct val="75000"/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меморија</a:t>
            </a:r>
          </a:p>
          <a:p>
            <a:pPr marL="1279525" lvl="3" indent="-290513">
              <a:buClr>
                <a:srgbClr val="2C3D09"/>
              </a:buClr>
              <a:buSzPct val="75000"/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...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њихово функционисање</a:t>
            </a:r>
          </a:p>
          <a:p>
            <a:pPr marL="1279525" lvl="3" indent="-290513">
              <a:buClr>
                <a:srgbClr val="2C3D09"/>
              </a:buClr>
              <a:buSzPct val="75000"/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нпр. скуп инструкција, начин адресирања меморије,...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начини повезивања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599" y="122238"/>
            <a:ext cx="8516815" cy="1096962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 dirty="0"/>
              <a:t>Синхрона и асинхрона магистрала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Магистрала може бити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Синхрона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Часовник обезбеђује синхронизацију свих операција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Асинхрона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Не користи се часовник за синхронизацију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Користе се операције руковања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 </a:t>
            </a:r>
            <a:r>
              <a:rPr lang="sr-Cyrl-CS" altLang="sr-Latn-RS" dirty="0"/>
              <a:t>додатни синхонизациони сигнали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30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Карактеристике магистрале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>
            <a:normAutofit lnSpcReduction="10000"/>
          </a:bodyPr>
          <a:lstStyle/>
          <a:p>
            <a:pPr marL="233363" indent="-347663">
              <a:lnSpc>
                <a:spcPct val="80000"/>
              </a:lnSpc>
              <a:spcBef>
                <a:spcPts val="525"/>
              </a:spcBef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500" dirty="0" smtClean="0"/>
              <a:t>Ширина </a:t>
            </a:r>
            <a:r>
              <a:rPr lang="sr-Cyrl-CS" altLang="sr-Latn-RS" sz="2500" dirty="0"/>
              <a:t>магистрале</a:t>
            </a:r>
          </a:p>
          <a:p>
            <a:pPr marL="528638" lvl="1" indent="-292100">
              <a:lnSpc>
                <a:spcPct val="80000"/>
              </a:lnSpc>
              <a:spcBef>
                <a:spcPts val="450"/>
              </a:spcBef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200" dirty="0"/>
              <a:t>Односи се на магистрале адресе и </a:t>
            </a:r>
            <a:r>
              <a:rPr lang="sr-Cyrl-CS" altLang="sr-Latn-RS" sz="2200" dirty="0" smtClean="0"/>
              <a:t>података</a:t>
            </a:r>
          </a:p>
          <a:p>
            <a:pPr marL="236538" lvl="1" indent="0">
              <a:lnSpc>
                <a:spcPct val="80000"/>
              </a:lnSpc>
              <a:spcBef>
                <a:spcPts val="450"/>
              </a:spcBef>
              <a:buClr>
                <a:srgbClr val="97CC48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sz="2200" dirty="0" smtClean="0"/>
          </a:p>
          <a:p>
            <a:pPr marL="71438" indent="-292100">
              <a:lnSpc>
                <a:spcPct val="80000"/>
              </a:lnSpc>
              <a:spcBef>
                <a:spcPts val="450"/>
              </a:spcBef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 smtClean="0"/>
              <a:t>Тип </a:t>
            </a:r>
            <a:r>
              <a:rPr lang="sr-Cyrl-CS" altLang="sr-Latn-RS" dirty="0"/>
              <a:t>магистрале</a:t>
            </a:r>
          </a:p>
          <a:p>
            <a:pPr marL="528638" lvl="1" indent="-292100">
              <a:lnSpc>
                <a:spcPct val="80000"/>
              </a:lnSpc>
              <a:spcBef>
                <a:spcPts val="450"/>
              </a:spcBef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200" dirty="0"/>
              <a:t>Посвећена или </a:t>
            </a:r>
            <a:r>
              <a:rPr lang="sr-Cyrl-CS" altLang="sr-Latn-RS" sz="2200" dirty="0" smtClean="0"/>
              <a:t>мултиплексирана</a:t>
            </a:r>
          </a:p>
          <a:p>
            <a:pPr marL="236538" lvl="1" indent="0">
              <a:lnSpc>
                <a:spcPct val="80000"/>
              </a:lnSpc>
              <a:spcBef>
                <a:spcPts val="450"/>
              </a:spcBef>
              <a:buClr>
                <a:srgbClr val="97CC48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sz="2200" dirty="0"/>
          </a:p>
          <a:p>
            <a:pPr marL="233363" indent="-347663">
              <a:lnSpc>
                <a:spcPct val="80000"/>
              </a:lnSpc>
              <a:spcBef>
                <a:spcPts val="525"/>
              </a:spcBef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500" dirty="0"/>
              <a:t>Операције магистрале</a:t>
            </a:r>
          </a:p>
          <a:p>
            <a:pPr marL="528638" lvl="1" indent="-292100">
              <a:lnSpc>
                <a:spcPct val="80000"/>
              </a:lnSpc>
              <a:spcBef>
                <a:spcPts val="450"/>
              </a:spcBef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200" dirty="0"/>
              <a:t>читање, писање, пренос блокова, читање са мењањем </a:t>
            </a:r>
            <a:r>
              <a:rPr lang="sr-Cyrl-CS" altLang="sr-Latn-RS" sz="2200" dirty="0" smtClean="0"/>
              <a:t/>
            </a:r>
            <a:br>
              <a:rPr lang="sr-Cyrl-CS" altLang="sr-Latn-RS" sz="2200" dirty="0" smtClean="0"/>
            </a:br>
            <a:r>
              <a:rPr lang="sr-Cyrl-CS" altLang="sr-Latn-RS" sz="2200" dirty="0" smtClean="0"/>
              <a:t>(</a:t>
            </a:r>
            <a:r>
              <a:rPr lang="sr-Cyrl-CS" altLang="sr-Latn-RS" sz="2200" dirty="0"/>
              <a:t>енгл. </a:t>
            </a:r>
            <a:r>
              <a:rPr lang="sr-Latn-CS" altLang="sr-Latn-RS" sz="2200" i="1" dirty="0"/>
              <a:t>read-modify-write</a:t>
            </a:r>
            <a:r>
              <a:rPr lang="sr-Cyrl-CS" altLang="sr-Latn-RS" sz="2200" dirty="0"/>
              <a:t>) и </a:t>
            </a:r>
            <a:r>
              <a:rPr lang="sr-Cyrl-CS" altLang="sr-Latn-RS" sz="2200" dirty="0" smtClean="0"/>
              <a:t>прекиди</a:t>
            </a:r>
          </a:p>
          <a:p>
            <a:pPr marL="236538" lvl="1" indent="0">
              <a:lnSpc>
                <a:spcPct val="80000"/>
              </a:lnSpc>
              <a:spcBef>
                <a:spcPts val="450"/>
              </a:spcBef>
              <a:buClr>
                <a:srgbClr val="97CC48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sz="2200" dirty="0"/>
          </a:p>
          <a:p>
            <a:pPr marL="233363" indent="-347663">
              <a:lnSpc>
                <a:spcPct val="80000"/>
              </a:lnSpc>
              <a:spcBef>
                <a:spcPts val="525"/>
              </a:spcBef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500" dirty="0"/>
              <a:t>Арбитража</a:t>
            </a:r>
          </a:p>
          <a:p>
            <a:pPr marL="528638" lvl="1" indent="-292100">
              <a:lnSpc>
                <a:spcPct val="80000"/>
              </a:lnSpc>
              <a:spcBef>
                <a:spcPts val="450"/>
              </a:spcBef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200" dirty="0"/>
              <a:t>може да буде централизована и </a:t>
            </a:r>
            <a:r>
              <a:rPr lang="sr-Cyrl-CS" altLang="sr-Latn-RS" sz="2200" dirty="0" smtClean="0"/>
              <a:t>дистрибуирана</a:t>
            </a:r>
          </a:p>
          <a:p>
            <a:pPr marL="236538" lvl="1" indent="0">
              <a:lnSpc>
                <a:spcPct val="80000"/>
              </a:lnSpc>
              <a:spcBef>
                <a:spcPts val="450"/>
              </a:spcBef>
              <a:buClr>
                <a:srgbClr val="97CC48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sz="2200" dirty="0"/>
          </a:p>
          <a:p>
            <a:pPr marL="233363" indent="-347663">
              <a:lnSpc>
                <a:spcPct val="80000"/>
              </a:lnSpc>
              <a:spcBef>
                <a:spcPts val="525"/>
              </a:spcBef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500" dirty="0"/>
              <a:t>Подешавање времена</a:t>
            </a:r>
          </a:p>
          <a:p>
            <a:pPr marL="528638" lvl="1" indent="-292100">
              <a:lnSpc>
                <a:spcPct val="80000"/>
              </a:lnSpc>
              <a:spcBef>
                <a:spcPts val="450"/>
              </a:spcBef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sz="2200" dirty="0"/>
              <a:t>може бити синхроно или асинхроно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31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Ширина магистрале података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Ширина магистрале података одређује величину података који се преносе магистралом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Основна мотивација за проширивање је подизање пропусности магистрале, а тиме и перформанси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Основна мотивација за сужавање је смањивање сложености и смањивање трошкова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32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Ширина адресне магистрале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447800"/>
            <a:ext cx="86868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Ширина адресне магистрале одређује величину адресног простора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Ако је ширина магистрале </a:t>
            </a:r>
            <a:r>
              <a:rPr lang="sr-Latn-CS" altLang="sr-Latn-RS" i="1" dirty="0"/>
              <a:t>n</a:t>
            </a:r>
            <a:r>
              <a:rPr lang="sr-Cyrl-CS" altLang="sr-Latn-RS" dirty="0"/>
              <a:t> адресних линија, број адресибилних локација је 2</a:t>
            </a:r>
            <a:r>
              <a:rPr lang="sr-Latn-CS" altLang="sr-Latn-RS" i="1" baseline="30000" dirty="0"/>
              <a:t>n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Једна адресибилна локација садржи једну меморијску реч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Меморијска реч је обично величине 1 бајт, али не мора бити тако</a:t>
            </a:r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Основна мотивација за проширивање је повећавање адресног простора</a:t>
            </a:r>
          </a:p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Основна мотивација за сужавање је смањивање сложености и смањивање трошкова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33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Тип магистрале</a:t>
            </a:r>
            <a:endParaRPr lang="en-US" altLang="sr-Latn-R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28420" cy="4351338"/>
          </a:xfrm>
        </p:spPr>
        <p:txBody>
          <a:bodyPr/>
          <a:lstStyle/>
          <a:p>
            <a:r>
              <a:rPr lang="sr-Cyrl-CS" altLang="sr-Latn-RS" dirty="0"/>
              <a:t>Ширине магистрала утичу на трошкове</a:t>
            </a:r>
          </a:p>
          <a:p>
            <a:pPr lvl="1"/>
            <a:r>
              <a:rPr lang="sr-Cyrl-CS" altLang="sr-Latn-RS" dirty="0"/>
              <a:t>ако 64-битни процесор има ширине магистрала података и адреса од по 64 бита, онда му је потребно 128 линија </a:t>
            </a:r>
            <a:r>
              <a:rPr lang="sr-Cyrl-CS" altLang="sr-Latn-RS" dirty="0" smtClean="0"/>
              <a:t>(</a:t>
            </a:r>
            <a:r>
              <a:rPr lang="sr-Cyrl-RS" altLang="sr-Latn-RS" dirty="0" smtClean="0"/>
              <a:t>жица)</a:t>
            </a:r>
            <a:endParaRPr lang="sr-Cyrl-CS" altLang="sr-Latn-RS" dirty="0"/>
          </a:p>
          <a:p>
            <a:pPr lvl="1"/>
            <a:r>
              <a:rPr lang="sr-Cyrl-CS" altLang="sr-Latn-RS" dirty="0"/>
              <a:t>ако се користи 128 линија података, онда је то чак 192</a:t>
            </a:r>
          </a:p>
          <a:p>
            <a:pPr lvl="3"/>
            <a:endParaRPr lang="sr-Cyrl-CS" altLang="sr-Latn-RS" dirty="0"/>
          </a:p>
          <a:p>
            <a:r>
              <a:rPr lang="sr-Cyrl-CS" altLang="sr-Latn-RS" dirty="0"/>
              <a:t>Ради смањивања трошкова се уместо посвећених магистрала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може се употребљавати </a:t>
            </a:r>
            <a:r>
              <a:rPr lang="sr-Cyrl-CS" altLang="sr-Latn-RS" dirty="0"/>
              <a:t>мултиплексирана магистрала </a:t>
            </a:r>
          </a:p>
          <a:p>
            <a:pPr lvl="1"/>
            <a:r>
              <a:rPr lang="sr-Cyrl-CS" altLang="sr-Latn-RS" dirty="0"/>
              <a:t>назива се </a:t>
            </a:r>
            <a:r>
              <a:rPr lang="sr-Cyrl-CS" altLang="sr-Latn-RS" i="1" dirty="0"/>
              <a:t>магистрала адреса и података </a:t>
            </a:r>
            <a:r>
              <a:rPr lang="sr-Cyrl-CS" altLang="sr-Latn-RS" dirty="0"/>
              <a:t>(енгл. </a:t>
            </a:r>
            <a:r>
              <a:rPr lang="sr-Latn-CS" altLang="sr-Latn-RS" i="1" dirty="0"/>
              <a:t>AD-bus</a:t>
            </a:r>
            <a:r>
              <a:rPr lang="sr-Cyrl-CS" altLang="sr-Latn-RS" dirty="0"/>
              <a:t>)</a:t>
            </a:r>
            <a:endParaRPr lang="sr-Cyrl-CS" altLang="sr-Latn-RS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Мултиплексиране магистрале</a:t>
            </a:r>
            <a:endParaRPr lang="en-US" altLang="sr-Latn-RS" dirty="0"/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Пример рада – читање из меморије: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sz="2100" dirty="0"/>
              <a:t>процесор најпре ставља на магистралу адресу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sz="2100" dirty="0"/>
              <a:t>меморијска јединица чита адресу и приступа локацији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sz="2100" dirty="0"/>
              <a:t>у међувремену процесор уклања адресу са магистрале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sz="2100" dirty="0"/>
              <a:t>меморијска јединица на магистралу поставља прочитан податак</a:t>
            </a:r>
          </a:p>
          <a:p>
            <a:pPr lvl="3"/>
            <a:endParaRPr lang="sr-Cyrl-CS" altLang="sr-Latn-RS" sz="1600" dirty="0"/>
          </a:p>
          <a:p>
            <a:r>
              <a:rPr lang="sr-Cyrl-CS" altLang="sr-Latn-RS" dirty="0"/>
              <a:t>Пример рада – писање у меморију: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sz="2100" dirty="0"/>
              <a:t>процесор најпре ставља на магистралу адресу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sz="2100" dirty="0"/>
              <a:t>меморијска јединица чита адресу и приступа локацији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sz="2100" dirty="0"/>
              <a:t>процесор уклања адресу са магистрале и поставља податак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sz="2100" dirty="0"/>
              <a:t>меморијска јединица чита податак и уписује га у меморији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Мултиплексиране магистрале (2)</a:t>
            </a:r>
            <a:endParaRPr lang="en-US" altLang="sr-Latn-RS" dirty="0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Мултиплексирањем се смањује ефикасност магистрале</a:t>
            </a:r>
          </a:p>
          <a:p>
            <a:pPr lvl="1"/>
            <a:r>
              <a:rPr lang="sr-Cyrl-CS" altLang="sr-Latn-RS" dirty="0"/>
              <a:t>операције се успоравају због повећавања броја корака</a:t>
            </a:r>
          </a:p>
          <a:p>
            <a:pPr lvl="1"/>
            <a:r>
              <a:rPr lang="sr-Latn-CS" altLang="sr-Latn-RS" dirty="0"/>
              <a:t>(</a:t>
            </a:r>
            <a:r>
              <a:rPr lang="sr-Cyrl-CS" altLang="sr-Latn-RS" dirty="0"/>
              <a:t>не у случају свих операција</a:t>
            </a:r>
            <a:r>
              <a:rPr lang="sr-Latn-CS" altLang="sr-Latn-RS" dirty="0"/>
              <a:t>)</a:t>
            </a:r>
            <a:endParaRPr lang="sr-Cyrl-CS" altLang="sr-Latn-RS" dirty="0"/>
          </a:p>
          <a:p>
            <a:pPr lvl="3"/>
            <a:endParaRPr lang="sr-Cyrl-CS" altLang="sr-Latn-RS" dirty="0"/>
          </a:p>
          <a:p>
            <a:r>
              <a:rPr lang="sr-Cyrl-CS" altLang="sr-Latn-RS" dirty="0"/>
              <a:t>Пример мултиплексиране магистрале је </a:t>
            </a:r>
            <a:r>
              <a:rPr lang="sr-Latn-CS" altLang="sr-Latn-RS" i="1" dirty="0"/>
              <a:t>PCI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36</a:t>
            </a:fld>
            <a:endParaRPr lang="sr-Latn-R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Операције магистрале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Неке од основних операција су</a:t>
            </a:r>
          </a:p>
          <a:p>
            <a:pPr lvl="1"/>
            <a:r>
              <a:rPr lang="sr-Cyrl-CS" altLang="sr-Latn-RS" dirty="0"/>
              <a:t>читање/писање података меморијеУ</a:t>
            </a:r>
            <a:r>
              <a:rPr lang="en-US" altLang="sr-Latn-RS" dirty="0"/>
              <a:t>/</a:t>
            </a:r>
            <a:r>
              <a:rPr lang="sr-Cyrl-CS" altLang="sr-Latn-RS" dirty="0"/>
              <a:t>И уређаја</a:t>
            </a:r>
          </a:p>
          <a:p>
            <a:pPr lvl="1"/>
            <a:r>
              <a:rPr lang="sr-Cyrl-CS" altLang="sr-Latn-RS" dirty="0"/>
              <a:t>пренос блокова </a:t>
            </a:r>
            <a:r>
              <a:rPr lang="sr-Cyrl-CS" altLang="sr-Latn-RS" dirty="0" smtClean="0"/>
              <a:t>података</a:t>
            </a:r>
          </a:p>
          <a:p>
            <a:pPr lvl="1"/>
            <a:r>
              <a:rPr lang="sr-Cyrl-CS" altLang="sr-Latn-RS" dirty="0"/>
              <a:t>п</a:t>
            </a:r>
            <a:r>
              <a:rPr lang="sr-Cyrl-CS" altLang="sr-Latn-RS" dirty="0" smtClean="0"/>
              <a:t>рекиди</a:t>
            </a:r>
          </a:p>
          <a:p>
            <a:pPr lvl="1"/>
            <a:r>
              <a:rPr lang="sr-Cyrl-CS" altLang="sr-Latn-RS" dirty="0" smtClean="0"/>
              <a:t>и </a:t>
            </a:r>
            <a:r>
              <a:rPr lang="sr-Cyrl-CS" altLang="sr-Latn-RS" dirty="0"/>
              <a:t>друге операције</a:t>
            </a:r>
            <a:endParaRPr lang="en-U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37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Синхрона магистрала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Код синхроне магистрале </a:t>
            </a:r>
            <a:r>
              <a:rPr lang="sr-Cyrl-CS" altLang="sr-Latn-RS" dirty="0" smtClean="0"/>
              <a:t>часовник </a:t>
            </a:r>
            <a:r>
              <a:rPr lang="sr-Cyrl-CS" altLang="sr-Latn-RS" dirty="0"/>
              <a:t>обезбеђује синхронизацију свих поступака на магистрали</a:t>
            </a:r>
          </a:p>
          <a:p>
            <a:r>
              <a:rPr lang="sr-Cyrl-CS" altLang="sr-Latn-RS" dirty="0"/>
              <a:t>Промене других сигнала се одвијају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у </a:t>
            </a:r>
            <a:r>
              <a:rPr lang="sr-Cyrl-CS" altLang="sr-Latn-RS" dirty="0"/>
              <a:t>односу на узлазне и силазне рубове часовника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Операције синхроне магистрале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Разматраћемо начин имплементације операција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са </a:t>
            </a:r>
            <a:r>
              <a:rPr lang="sr-Cyrl-CS" altLang="sr-Latn-RS" dirty="0"/>
              <a:t>меморијом на синхроној магистрали</a:t>
            </a:r>
          </a:p>
          <a:p>
            <a:pPr lvl="1"/>
            <a:r>
              <a:rPr lang="sr-Cyrl-CS" altLang="sr-Latn-RS" dirty="0"/>
              <a:t>по узору на читање из меморије и писање у меморију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код </a:t>
            </a:r>
            <a:r>
              <a:rPr lang="sr-Cyrl-CS" altLang="sr-Latn-RS" dirty="0"/>
              <a:t>процесора </a:t>
            </a:r>
            <a:r>
              <a:rPr lang="sr-Latn-CS" altLang="sr-Latn-RS" i="1" dirty="0"/>
              <a:t>Intel Pentium</a:t>
            </a:r>
            <a:endParaRPr lang="sr-Cyrl-CS" altLang="sr-Latn-RS" dirty="0"/>
          </a:p>
          <a:p>
            <a:endParaRPr lang="en-U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Појам организације рачунара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Организација рачунара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Односи се на начин имплементације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 </a:t>
            </a:r>
            <a:r>
              <a:rPr lang="sr-Cyrl-CS" altLang="sr-Latn-RS" dirty="0"/>
              <a:t>повезивања хардверских компоненти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у </a:t>
            </a:r>
            <a:r>
              <a:rPr lang="sr-Cyrl-CS" altLang="sr-Latn-RS" dirty="0"/>
              <a:t>циљу остваривања архитектуром одређених својстава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Операција </a:t>
            </a:r>
            <a:r>
              <a:rPr lang="sr-Cyrl-CS" altLang="sr-Latn-RS" dirty="0" smtClean="0"/>
              <a:t>читања</a:t>
            </a:r>
            <a:endParaRPr lang="sr-Cyrl-CS" altLang="sr-Latn-RS" dirty="0"/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878178" cy="4351338"/>
          </a:xfrm>
        </p:spPr>
        <p:txBody>
          <a:bodyPr/>
          <a:lstStyle/>
          <a:p>
            <a:r>
              <a:rPr lang="sr-Cyrl-CS" altLang="sr-Latn-RS" dirty="0"/>
              <a:t>Операција читања из меморије се састоји од три основна поступка: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dirty="0"/>
              <a:t>процесор поставља захтев за читање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dirty="0"/>
              <a:t>меморија извршава операцију читања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dirty="0"/>
              <a:t>процесор преузима прочитане податке</a:t>
            </a:r>
            <a:endParaRPr lang="en-U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725" y="566089"/>
            <a:ext cx="10898275" cy="237776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Операција </a:t>
            </a:r>
            <a:r>
              <a:rPr lang="sr-Cyrl-CS" altLang="sr-Latn-RS" dirty="0" smtClean="0"/>
              <a:t>читања (2)</a:t>
            </a:r>
            <a:endParaRPr lang="sr-Cyrl-CS" altLang="sr-Latn-RS" dirty="0"/>
          </a:p>
        </p:txBody>
      </p:sp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63" y="1050102"/>
            <a:ext cx="7628374" cy="536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Операција читања </a:t>
            </a:r>
            <a:r>
              <a:rPr lang="sr-Cyrl-CS" altLang="sr-Latn-RS" dirty="0" smtClean="0"/>
              <a:t>(</a:t>
            </a:r>
            <a:r>
              <a:rPr lang="sr-Latn-RS" altLang="sr-Latn-RS" dirty="0" smtClean="0"/>
              <a:t>3</a:t>
            </a:r>
            <a:r>
              <a:rPr lang="sr-Cyrl-CS" altLang="sr-Latn-RS" dirty="0" smtClean="0"/>
              <a:t>)</a:t>
            </a:r>
            <a:endParaRPr lang="sr-Cyrl-CS" altLang="sr-Latn-RS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853" y="1825625"/>
            <a:ext cx="11173767" cy="4351338"/>
          </a:xfrm>
        </p:spPr>
        <p:txBody>
          <a:bodyPr/>
          <a:lstStyle/>
          <a:p>
            <a:r>
              <a:rPr lang="sr-Cyrl-CS" altLang="sr-Latn-RS" dirty="0"/>
              <a:t>У циклусу Т1 процесор поставља захтев за читање</a:t>
            </a:r>
          </a:p>
          <a:p>
            <a:pPr lvl="1"/>
            <a:r>
              <a:rPr lang="sr-Cyrl-CS" altLang="sr-Latn-RS" dirty="0"/>
              <a:t>током активног стања циклуса Т1 процесор поставља на адресну магистралу </a:t>
            </a:r>
            <a:r>
              <a:rPr lang="sr-Cyrl-CS" altLang="sr-Latn-RS" dirty="0" smtClean="0"/>
              <a:t>адресу </a:t>
            </a:r>
            <a:r>
              <a:rPr lang="sr-Cyrl-CS" altLang="sr-Latn-RS" dirty="0"/>
              <a:t>меморијске локације са које је потребно читати</a:t>
            </a:r>
          </a:p>
          <a:p>
            <a:pPr lvl="1"/>
            <a:endParaRPr lang="sr-Latn-RS" altLang="sr-Latn-RS" dirty="0" smtClean="0"/>
          </a:p>
          <a:p>
            <a:pPr lvl="1"/>
            <a:r>
              <a:rPr lang="sr-Cyrl-CS" altLang="sr-Latn-RS" dirty="0" smtClean="0"/>
              <a:t>након </a:t>
            </a:r>
            <a:r>
              <a:rPr lang="sr-Cyrl-CS" altLang="sr-Latn-RS" dirty="0"/>
              <a:t>тога процесор поставља два контролна сигнала </a:t>
            </a:r>
            <a:r>
              <a:rPr lang="sr-Cyrl-CS" altLang="sr-Latn-RS" dirty="0" smtClean="0"/>
              <a:t>ради:</a:t>
            </a:r>
            <a:endParaRPr lang="sr-Cyrl-CS" altLang="sr-Latn-RS" dirty="0"/>
          </a:p>
          <a:p>
            <a:pPr marL="1371600" lvl="2" indent="-457200">
              <a:buFont typeface="+mj-lt"/>
              <a:buAutoNum type="arabicPeriod"/>
            </a:pPr>
            <a:r>
              <a:rPr lang="sr-Cyrl-CS" altLang="sr-Latn-RS" dirty="0"/>
              <a:t>сигнал “</a:t>
            </a:r>
            <a:r>
              <a:rPr lang="sr-Latn-CS" altLang="sr-Latn-RS" i="1" dirty="0"/>
              <a:t>IO/memory</a:t>
            </a:r>
            <a:r>
              <a:rPr lang="en-US" altLang="sr-Latn-RS" i="1" dirty="0"/>
              <a:t>’</a:t>
            </a:r>
            <a:r>
              <a:rPr lang="sr-Cyrl-CS" altLang="sr-Latn-RS" i="1" dirty="0"/>
              <a:t> </a:t>
            </a:r>
            <a:r>
              <a:rPr lang="sr-Cyrl-CS" altLang="sr-Latn-RS" dirty="0"/>
              <a:t>“</a:t>
            </a:r>
            <a:r>
              <a:rPr lang="sr-Latn-CS" altLang="sr-Latn-RS" dirty="0"/>
              <a:t> </a:t>
            </a:r>
            <a:r>
              <a:rPr lang="sr-Cyrl-CS" altLang="sr-Latn-RS" dirty="0"/>
              <a:t>се поставља на ниско стање, што означава меморијску операцију</a:t>
            </a:r>
          </a:p>
          <a:p>
            <a:pPr marL="1371600" lvl="2" indent="-457200">
              <a:buFont typeface="+mj-lt"/>
              <a:buAutoNum type="arabicPeriod"/>
            </a:pPr>
            <a:r>
              <a:rPr lang="sr-Cyrl-CS" altLang="sr-Latn-RS" dirty="0"/>
              <a:t>сигнал “</a:t>
            </a:r>
            <a:r>
              <a:rPr lang="sr-Latn-CS" altLang="sr-Latn-RS" i="1" dirty="0"/>
              <a:t>read</a:t>
            </a:r>
            <a:r>
              <a:rPr lang="en-US" altLang="sr-Latn-RS" i="1" dirty="0"/>
              <a:t>’</a:t>
            </a:r>
            <a:r>
              <a:rPr lang="sr-Latn-CS" altLang="sr-Latn-RS" i="1" dirty="0"/>
              <a:t>/</a:t>
            </a:r>
            <a:r>
              <a:rPr lang="en-US" altLang="sr-Latn-RS" i="1" dirty="0"/>
              <a:t>write</a:t>
            </a:r>
            <a:r>
              <a:rPr lang="sr-Cyrl-CS" altLang="sr-Latn-RS" dirty="0"/>
              <a:t>“</a:t>
            </a:r>
            <a:r>
              <a:rPr lang="sr-Latn-CS" altLang="sr-Latn-RS" dirty="0"/>
              <a:t> </a:t>
            </a:r>
            <a:r>
              <a:rPr lang="sr-Cyrl-CS" altLang="sr-Latn-RS" dirty="0"/>
              <a:t>се поставља на ниско стање, што означава операцију читања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Операција читања </a:t>
            </a:r>
            <a:r>
              <a:rPr lang="sr-Cyrl-CS" altLang="sr-Latn-RS" dirty="0" smtClean="0"/>
              <a:t>(</a:t>
            </a:r>
            <a:r>
              <a:rPr lang="sr-Latn-RS" altLang="sr-Latn-RS" dirty="0" smtClean="0"/>
              <a:t>4</a:t>
            </a:r>
            <a:r>
              <a:rPr lang="sr-Cyrl-CS" altLang="sr-Latn-RS" dirty="0" smtClean="0"/>
              <a:t>)</a:t>
            </a:r>
            <a:endParaRPr lang="sr-Cyrl-CS" altLang="sr-Latn-RS" dirty="0"/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Меморија извршава операцију читања од тренутка постављања контролног сигнала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меморија чита адресу са адресне магистрале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поставља на магистралу података прочитану вредност</a:t>
            </a:r>
          </a:p>
          <a:p>
            <a:pPr lvl="3">
              <a:lnSpc>
                <a:spcPct val="90000"/>
              </a:lnSpc>
            </a:pPr>
            <a:endParaRPr lang="sr-Cyrl-CS" altLang="sr-Latn-RS" dirty="0"/>
          </a:p>
          <a:p>
            <a:pPr>
              <a:lnSpc>
                <a:spcPct val="90000"/>
              </a:lnSpc>
            </a:pPr>
            <a:r>
              <a:rPr lang="sr-Cyrl-CS" altLang="sr-Latn-RS" dirty="0"/>
              <a:t>Меморија завршава операцију читања најраније на силазном рубу циклуса Т2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ако је операција извршена, поставља ниско стање сигнала “</a:t>
            </a:r>
            <a:r>
              <a:rPr lang="en-US" altLang="sr-Latn-RS" i="1" dirty="0" smtClean="0"/>
              <a:t>ready</a:t>
            </a:r>
            <a:r>
              <a:rPr lang="sr-Latn-RS" altLang="sr-Latn-RS" i="1" dirty="0" smtClean="0"/>
              <a:t> </a:t>
            </a:r>
            <a:r>
              <a:rPr lang="en-US" altLang="sr-Latn-RS" i="1" dirty="0" smtClean="0"/>
              <a:t>‘</a:t>
            </a:r>
            <a:r>
              <a:rPr lang="sr-Cyrl-CS" altLang="sr-Latn-RS" dirty="0" smtClean="0"/>
              <a:t>“</a:t>
            </a:r>
            <a:endParaRPr lang="sr-Cyrl-CS" altLang="sr-Latn-RS" dirty="0"/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ако је меморија спорија, она означава да операција још није извршена одржавањем активног стања сигнала “</a:t>
            </a:r>
            <a:r>
              <a:rPr lang="en-US" altLang="sr-Latn-RS" i="1" dirty="0"/>
              <a:t>ready’</a:t>
            </a:r>
            <a:r>
              <a:rPr lang="sr-Cyrl-CS" altLang="sr-Latn-RS" i="1" dirty="0"/>
              <a:t> </a:t>
            </a:r>
            <a:r>
              <a:rPr lang="sr-Cyrl-CS" altLang="sr-Latn-RS" dirty="0"/>
              <a:t>“ све док не </a:t>
            </a:r>
            <a:r>
              <a:rPr lang="sr-Cyrl-CS" altLang="sr-Latn-RS" dirty="0" smtClean="0"/>
              <a:t>постави податке</a:t>
            </a:r>
            <a:endParaRPr lang="sr-Cyrl-C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Операција читања </a:t>
            </a:r>
            <a:r>
              <a:rPr lang="sr-Cyrl-CS" altLang="sr-Latn-RS" dirty="0" smtClean="0"/>
              <a:t>(</a:t>
            </a:r>
            <a:r>
              <a:rPr lang="sr-Latn-RS" altLang="sr-Latn-RS" dirty="0" smtClean="0"/>
              <a:t>5</a:t>
            </a:r>
            <a:r>
              <a:rPr lang="sr-Cyrl-CS" altLang="sr-Latn-RS" dirty="0" smtClean="0"/>
              <a:t>)</a:t>
            </a:r>
            <a:endParaRPr lang="sr-Cyrl-CS" altLang="sr-Latn-RS" dirty="0"/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817888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Процесор преузима прочитане податке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почев од неактивног стања циклуса Т2 процесор проверава сигнал “</a:t>
            </a:r>
            <a:r>
              <a:rPr lang="en-US" altLang="sr-Latn-RS" i="1" dirty="0"/>
              <a:t>ready’</a:t>
            </a:r>
            <a:r>
              <a:rPr lang="en-US" altLang="sr-Latn-RS" dirty="0"/>
              <a:t> </a:t>
            </a:r>
            <a:r>
              <a:rPr lang="sr-Cyrl-CS" altLang="sr-Latn-RS" dirty="0"/>
              <a:t>”</a:t>
            </a:r>
            <a:endParaRPr lang="en-US" altLang="sr-Latn-RS" dirty="0"/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ниско стање означава да су подаци прочитани и спремни за преузимање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активно стање означава да меморија захтева додатно време (бар још један циклус) да би поставила прочитане податке на магистралу</a:t>
            </a:r>
          </a:p>
          <a:p>
            <a:pPr lvl="1">
              <a:lnSpc>
                <a:spcPct val="90000"/>
              </a:lnSpc>
            </a:pPr>
            <a:endParaRPr lang="en-US" altLang="sr-Latn-RS" dirty="0" smtClean="0"/>
          </a:p>
          <a:p>
            <a:pPr lvl="1">
              <a:lnSpc>
                <a:spcPct val="90000"/>
              </a:lnSpc>
            </a:pPr>
            <a:r>
              <a:rPr lang="sr-Cyrl-CS" altLang="sr-Latn-RS" dirty="0" smtClean="0"/>
              <a:t>ако </a:t>
            </a:r>
            <a:r>
              <a:rPr lang="sr-Cyrl-CS" altLang="sr-Latn-RS" dirty="0"/>
              <a:t>су подаци присутни (ниско стање сигнала “</a:t>
            </a:r>
            <a:r>
              <a:rPr lang="en-US" altLang="sr-Latn-RS" i="1" dirty="0"/>
              <a:t>ready’</a:t>
            </a:r>
            <a:r>
              <a:rPr lang="en-US" altLang="sr-Latn-RS" dirty="0"/>
              <a:t> </a:t>
            </a:r>
            <a:r>
              <a:rPr lang="sr-Cyrl-CS" altLang="sr-Latn-RS" dirty="0"/>
              <a:t>”)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процесор чита податке са магистрале података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склања адресу са адресне магистрале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деактивира контролне сигнале “</a:t>
            </a:r>
            <a:r>
              <a:rPr lang="sr-Latn-CS" altLang="sr-Latn-RS" i="1" dirty="0"/>
              <a:t>IO/memory</a:t>
            </a:r>
            <a:r>
              <a:rPr lang="en-US" altLang="sr-Latn-RS" i="1" dirty="0"/>
              <a:t>’</a:t>
            </a:r>
            <a:r>
              <a:rPr lang="sr-Cyrl-CS" altLang="sr-Latn-RS" i="1" dirty="0"/>
              <a:t> </a:t>
            </a:r>
            <a:r>
              <a:rPr lang="sr-Cyrl-CS" altLang="sr-Latn-RS" dirty="0"/>
              <a:t>“и “</a:t>
            </a:r>
            <a:r>
              <a:rPr lang="sr-Latn-CS" altLang="sr-Latn-RS" i="1" dirty="0"/>
              <a:t>read</a:t>
            </a:r>
            <a:r>
              <a:rPr lang="en-US" altLang="sr-Latn-RS" i="1" dirty="0"/>
              <a:t>’</a:t>
            </a:r>
            <a:r>
              <a:rPr lang="sr-Latn-CS" altLang="sr-Latn-RS" i="1" dirty="0"/>
              <a:t>/</a:t>
            </a:r>
            <a:r>
              <a:rPr lang="en-US" altLang="sr-Latn-RS" i="1" dirty="0"/>
              <a:t>write</a:t>
            </a:r>
            <a:r>
              <a:rPr lang="sr-Cyrl-CS" altLang="sr-Latn-RS" dirty="0"/>
              <a:t>“</a:t>
            </a:r>
            <a:endParaRPr lang="en-US" altLang="sr-Latn-RS" dirty="0"/>
          </a:p>
          <a:p>
            <a:pPr lvl="1">
              <a:lnSpc>
                <a:spcPct val="90000"/>
              </a:lnSpc>
            </a:pPr>
            <a:endParaRPr lang="en-US" altLang="sr-Latn-RS" dirty="0" smtClean="0"/>
          </a:p>
          <a:p>
            <a:pPr lvl="1">
              <a:lnSpc>
                <a:spcPct val="90000"/>
              </a:lnSpc>
            </a:pPr>
            <a:r>
              <a:rPr lang="sr-Cyrl-CS" altLang="sr-Latn-RS" dirty="0" smtClean="0"/>
              <a:t>операција </a:t>
            </a:r>
            <a:r>
              <a:rPr lang="sr-Cyrl-CS" altLang="sr-Latn-RS" dirty="0"/>
              <a:t>је завршена најраније на силазном рубу циклуса Т3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Операција </a:t>
            </a:r>
            <a:r>
              <a:rPr lang="sr-Cyrl-CS" altLang="sr-Latn-RS" dirty="0" smtClean="0"/>
              <a:t>уписивања</a:t>
            </a:r>
            <a:endParaRPr lang="sr-Cyrl-CS" altLang="sr-Latn-RS" dirty="0"/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Слично операцији читања</a:t>
            </a:r>
          </a:p>
          <a:p>
            <a:r>
              <a:rPr lang="sr-Cyrl-CS" altLang="sr-Latn-RS"/>
              <a:t>Операција уписивања у меморију се састоји од три основна поступка:</a:t>
            </a:r>
          </a:p>
          <a:p>
            <a:pPr lvl="1"/>
            <a:r>
              <a:rPr lang="sr-Cyrl-CS" altLang="sr-Latn-RS"/>
              <a:t>процесор поставља захтев за писање</a:t>
            </a:r>
          </a:p>
          <a:p>
            <a:pPr lvl="1"/>
            <a:r>
              <a:rPr lang="sr-Cyrl-CS" altLang="sr-Latn-RS"/>
              <a:t>меморија извршава операцију писања</a:t>
            </a:r>
          </a:p>
          <a:p>
            <a:pPr lvl="1"/>
            <a:r>
              <a:rPr lang="sr-Cyrl-CS" altLang="sr-Latn-RS"/>
              <a:t>по потврђеном писању, процесор наставља рад</a:t>
            </a: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sr-Latn-RS" dirty="0" smtClean="0"/>
              <a:t>Операција уписивања (2)</a:t>
            </a:r>
            <a:endParaRPr lang="sr-Cyrl-CS" altLang="sr-Latn-RS" dirty="0"/>
          </a:p>
        </p:txBody>
      </p:sp>
      <p:pic>
        <p:nvPicPr>
          <p:cNvPr id="814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87" y="1253648"/>
            <a:ext cx="7306826" cy="518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Операција уписивања </a:t>
            </a:r>
            <a:r>
              <a:rPr lang="sr-Cyrl-CS" altLang="sr-Latn-RS" dirty="0" smtClean="0"/>
              <a:t>(3)</a:t>
            </a:r>
            <a:endParaRPr lang="sr-Cyrl-CS" altLang="sr-Latn-RS" dirty="0"/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766" y="1847850"/>
            <a:ext cx="11250386" cy="4351338"/>
          </a:xfrm>
        </p:spPr>
        <p:txBody>
          <a:bodyPr/>
          <a:lstStyle/>
          <a:p>
            <a:r>
              <a:rPr lang="sr-Cyrl-CS" altLang="sr-Latn-RS" dirty="0"/>
              <a:t>У циклусу Т1 процесор поставља захтев за читање</a:t>
            </a:r>
          </a:p>
          <a:p>
            <a:pPr lvl="1"/>
            <a:r>
              <a:rPr lang="sr-Cyrl-CS" altLang="sr-Latn-RS" dirty="0"/>
              <a:t>током активног стања циклуса Т1 процесор поставља на адресну магистралу исправну адресу меморијске локације са које </a:t>
            </a:r>
            <a:r>
              <a:rPr lang="sr-Cyrl-CS" altLang="sr-Latn-RS" dirty="0" smtClean="0"/>
              <a:t>се чита</a:t>
            </a:r>
          </a:p>
          <a:p>
            <a:pPr marL="457200" lvl="1" indent="0">
              <a:buNone/>
            </a:pPr>
            <a:endParaRPr lang="sr-Cyrl-CS" altLang="sr-Latn-RS" dirty="0"/>
          </a:p>
          <a:p>
            <a:pPr lvl="1"/>
            <a:r>
              <a:rPr lang="sr-Cyrl-CS" altLang="sr-Latn-RS" dirty="0"/>
              <a:t>затим поставља два контролна </a:t>
            </a:r>
            <a:r>
              <a:rPr lang="sr-Cyrl-CS" altLang="sr-Latn-RS" dirty="0" smtClean="0"/>
              <a:t>сигнала:</a:t>
            </a:r>
            <a:endParaRPr lang="sr-Cyrl-CS" altLang="sr-Latn-RS" dirty="0"/>
          </a:p>
          <a:p>
            <a:pPr lvl="2"/>
            <a:r>
              <a:rPr lang="sr-Cyrl-CS" altLang="sr-Latn-RS" dirty="0"/>
              <a:t>сигнал “</a:t>
            </a:r>
            <a:r>
              <a:rPr lang="sr-Latn-CS" altLang="sr-Latn-RS" i="1" dirty="0"/>
              <a:t>IO/memory</a:t>
            </a:r>
            <a:r>
              <a:rPr lang="en-US" altLang="sr-Latn-RS" i="1" dirty="0"/>
              <a:t>’</a:t>
            </a:r>
            <a:r>
              <a:rPr lang="sr-Cyrl-CS" altLang="sr-Latn-RS" i="1" dirty="0"/>
              <a:t> </a:t>
            </a:r>
            <a:r>
              <a:rPr lang="sr-Cyrl-CS" altLang="sr-Latn-RS" dirty="0"/>
              <a:t>“</a:t>
            </a:r>
            <a:r>
              <a:rPr lang="sr-Latn-CS" altLang="sr-Latn-RS" dirty="0"/>
              <a:t> </a:t>
            </a:r>
            <a:r>
              <a:rPr lang="sr-Cyrl-CS" altLang="sr-Latn-RS" dirty="0"/>
              <a:t>се поставља на ниско стање, што означава меморијску операцију</a:t>
            </a:r>
          </a:p>
          <a:p>
            <a:pPr lvl="2"/>
            <a:r>
              <a:rPr lang="sr-Cyrl-CS" altLang="sr-Latn-RS" dirty="0"/>
              <a:t>сигнал “</a:t>
            </a:r>
            <a:r>
              <a:rPr lang="sr-Latn-CS" altLang="sr-Latn-RS" i="1" dirty="0"/>
              <a:t>read</a:t>
            </a:r>
            <a:r>
              <a:rPr lang="en-US" altLang="sr-Latn-RS" i="1" dirty="0"/>
              <a:t>’</a:t>
            </a:r>
            <a:r>
              <a:rPr lang="sr-Latn-CS" altLang="sr-Latn-RS" i="1" dirty="0"/>
              <a:t>/</a:t>
            </a:r>
            <a:r>
              <a:rPr lang="en-US" altLang="sr-Latn-RS" i="1" dirty="0"/>
              <a:t>write</a:t>
            </a:r>
            <a:r>
              <a:rPr lang="sr-Cyrl-CS" altLang="sr-Latn-RS" dirty="0"/>
              <a:t>“</a:t>
            </a:r>
            <a:r>
              <a:rPr lang="sr-Latn-CS" altLang="sr-Latn-RS" dirty="0"/>
              <a:t> </a:t>
            </a:r>
            <a:r>
              <a:rPr lang="sr-Cyrl-CS" altLang="sr-Latn-RS" dirty="0"/>
              <a:t>се поставља на активно стање, што означава операцију </a:t>
            </a:r>
            <a:r>
              <a:rPr lang="sr-Cyrl-CS" altLang="sr-Latn-RS" dirty="0" smtClean="0"/>
              <a:t>писања</a:t>
            </a:r>
          </a:p>
          <a:p>
            <a:pPr marL="914400" lvl="2" indent="0">
              <a:buNone/>
            </a:pPr>
            <a:endParaRPr lang="sr-Cyrl-CS" altLang="sr-Latn-RS" dirty="0"/>
          </a:p>
          <a:p>
            <a:pPr lvl="1"/>
            <a:r>
              <a:rPr lang="sr-Cyrl-CS" altLang="sr-Latn-RS" dirty="0"/>
              <a:t>касније, током циклуса Т2, процесор поставља податке на магистралу података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Операција уписивања </a:t>
            </a:r>
            <a:r>
              <a:rPr lang="sr-Cyrl-CS" altLang="sr-Latn-RS" dirty="0" smtClean="0"/>
              <a:t>(4)</a:t>
            </a:r>
            <a:endParaRPr lang="sr-Cyrl-CS" altLang="sr-Latn-RS" dirty="0"/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sz="2400" dirty="0"/>
              <a:t>Меморија извршава операцију писања почев од силазног руба циклуса Т1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 dirty="0"/>
              <a:t>меморија чита адресу са адресне магистрале и обавља припреме за уписивање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 dirty="0"/>
              <a:t>затим чита податке са магистрале података и уписује их на одговарајућој локацији</a:t>
            </a:r>
          </a:p>
          <a:p>
            <a:pPr lvl="3">
              <a:lnSpc>
                <a:spcPct val="90000"/>
              </a:lnSpc>
            </a:pPr>
            <a:endParaRPr lang="sr-Cyrl-CS" altLang="sr-Latn-RS" sz="1600" dirty="0"/>
          </a:p>
          <a:p>
            <a:pPr>
              <a:lnSpc>
                <a:spcPct val="90000"/>
              </a:lnSpc>
            </a:pPr>
            <a:r>
              <a:rPr lang="sr-Cyrl-CS" altLang="sr-Latn-RS" sz="2400" dirty="0"/>
              <a:t>Меморија ослобађа магистралу најраније на силазном рубу циклуса Т2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 dirty="0"/>
              <a:t>ако је операција писања извршена (или ће бити извршена током циклуса), </a:t>
            </a:r>
            <a:r>
              <a:rPr lang="sr-Cyrl-CS" altLang="sr-Latn-RS" sz="2100" dirty="0" smtClean="0"/>
              <a:t/>
            </a:r>
            <a:br>
              <a:rPr lang="sr-Cyrl-CS" altLang="sr-Latn-RS" sz="2100" dirty="0" smtClean="0"/>
            </a:br>
            <a:r>
              <a:rPr lang="sr-Cyrl-CS" altLang="sr-Latn-RS" sz="2100" dirty="0" smtClean="0"/>
              <a:t>поставља </a:t>
            </a:r>
            <a:r>
              <a:rPr lang="sr-Cyrl-CS" altLang="sr-Latn-RS" sz="2100" dirty="0"/>
              <a:t>ниско стање сигнала “</a:t>
            </a:r>
            <a:r>
              <a:rPr lang="en-US" altLang="sr-Latn-RS" sz="2100" i="1" dirty="0"/>
              <a:t>ready’</a:t>
            </a:r>
            <a:r>
              <a:rPr lang="sr-Cyrl-CS" altLang="sr-Latn-RS" sz="2100" i="1" dirty="0"/>
              <a:t> </a:t>
            </a:r>
            <a:r>
              <a:rPr lang="sr-Cyrl-CS" altLang="sr-Latn-RS" sz="2100" dirty="0"/>
              <a:t>“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 dirty="0"/>
              <a:t>ако је меморија спорија, она означава да операција још није извршена одржавањем активног стања сигнала “</a:t>
            </a:r>
            <a:r>
              <a:rPr lang="en-US" altLang="sr-Latn-RS" sz="2100" i="1" dirty="0"/>
              <a:t>ready’</a:t>
            </a:r>
            <a:r>
              <a:rPr lang="sr-Cyrl-CS" altLang="sr-Latn-RS" sz="2100" i="1" dirty="0"/>
              <a:t> </a:t>
            </a:r>
            <a:r>
              <a:rPr lang="sr-Cyrl-CS" altLang="sr-Latn-RS" sz="2100" dirty="0"/>
              <a:t>“ све док не постави </a:t>
            </a:r>
            <a:r>
              <a:rPr lang="sr-Cyrl-CS" altLang="sr-Latn-RS" sz="2100" dirty="0" smtClean="0"/>
              <a:t>податке</a:t>
            </a:r>
            <a:endParaRPr lang="sr-Cyrl-CS" altLang="sr-Latn-R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Операција уписивања </a:t>
            </a:r>
            <a:r>
              <a:rPr lang="sr-Cyrl-CS" altLang="sr-Latn-RS" dirty="0" smtClean="0"/>
              <a:t>(5)</a:t>
            </a:r>
            <a:endParaRPr lang="sr-Cyrl-CS" altLang="sr-Latn-RS" dirty="0"/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Процесор прима потврду о уписивању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почев од неактивног стања циклуса Т2 (одмах по постављању података) процесор проверава сигнал “</a:t>
            </a:r>
            <a:r>
              <a:rPr lang="en-US" altLang="sr-Latn-RS" i="1"/>
              <a:t>ready’</a:t>
            </a:r>
            <a:r>
              <a:rPr lang="en-US" altLang="sr-Latn-RS"/>
              <a:t> </a:t>
            </a:r>
            <a:r>
              <a:rPr lang="sr-Cyrl-CS" altLang="sr-Latn-RS"/>
              <a:t>”</a:t>
            </a:r>
            <a:endParaRPr lang="en-US" altLang="sr-Latn-RS"/>
          </a:p>
          <a:p>
            <a:pPr lvl="2">
              <a:lnSpc>
                <a:spcPct val="90000"/>
              </a:lnSpc>
            </a:pPr>
            <a:r>
              <a:rPr lang="sr-Cyrl-CS" altLang="sr-Latn-RS"/>
              <a:t>ниско стање означава да ће меморија током тог циклуса завршити уписивање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активно стање означава да меморија захтева додатно време (бар још један циклус) да би уписала податке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ако је операција извршена (ниско стање сигнала “</a:t>
            </a:r>
            <a:r>
              <a:rPr lang="en-US" altLang="sr-Latn-RS" i="1"/>
              <a:t>ready’</a:t>
            </a:r>
            <a:r>
              <a:rPr lang="en-US" altLang="sr-Latn-RS"/>
              <a:t> </a:t>
            </a:r>
            <a:r>
              <a:rPr lang="sr-Cyrl-CS" altLang="sr-Latn-RS"/>
              <a:t>”)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процесор склања адресу са адресне магистрале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деактивира контролне сигнале “</a:t>
            </a:r>
            <a:r>
              <a:rPr lang="sr-Latn-CS" altLang="sr-Latn-RS" i="1"/>
              <a:t>IO/memory</a:t>
            </a:r>
            <a:r>
              <a:rPr lang="en-US" altLang="sr-Latn-RS" i="1"/>
              <a:t>’</a:t>
            </a:r>
            <a:r>
              <a:rPr lang="sr-Cyrl-CS" altLang="sr-Latn-RS" i="1"/>
              <a:t> </a:t>
            </a:r>
            <a:r>
              <a:rPr lang="sr-Cyrl-CS" altLang="sr-Latn-RS"/>
              <a:t>“и “</a:t>
            </a:r>
            <a:r>
              <a:rPr lang="sr-Latn-CS" altLang="sr-Latn-RS" i="1"/>
              <a:t>read</a:t>
            </a:r>
            <a:r>
              <a:rPr lang="en-US" altLang="sr-Latn-RS" i="1"/>
              <a:t>’</a:t>
            </a:r>
            <a:r>
              <a:rPr lang="sr-Latn-CS" altLang="sr-Latn-RS" i="1"/>
              <a:t>/</a:t>
            </a:r>
            <a:r>
              <a:rPr lang="en-US" altLang="sr-Latn-RS" i="1"/>
              <a:t>write</a:t>
            </a:r>
            <a:r>
              <a:rPr lang="sr-Cyrl-CS" altLang="sr-Latn-RS"/>
              <a:t>“</a:t>
            </a:r>
            <a:endParaRPr lang="en-US" altLang="sr-Latn-RS"/>
          </a:p>
          <a:p>
            <a:pPr lvl="1">
              <a:lnSpc>
                <a:spcPct val="90000"/>
              </a:lnSpc>
            </a:pPr>
            <a:r>
              <a:rPr lang="sr-Cyrl-CS" altLang="sr-Latn-RS"/>
              <a:t>операција је завршена најраније на силазном рубу циклуса Т3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Појам пројектовања рачунара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35853" y="1509712"/>
            <a:ext cx="9506579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Пројектовање рачунара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Поступак који преводи архитектурне одреднице система у имплементацију применом конкретних организационих </a:t>
            </a:r>
            <a:r>
              <a:rPr lang="sr-Cyrl-CS" altLang="sr-Latn-RS" dirty="0" smtClean="0"/>
              <a:t>решења</a:t>
            </a:r>
          </a:p>
          <a:p>
            <a:pPr marL="342900" lvl="1" indent="0">
              <a:buClr>
                <a:srgbClr val="419028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Cyrl-CS" altLang="sr-Latn-RS" dirty="0"/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Пројекат рачунара (</a:t>
            </a:r>
            <a:r>
              <a:rPr lang="sr-Latn-CS" altLang="sr-Latn-RS" i="1" dirty="0"/>
              <a:t>computer design</a:t>
            </a:r>
            <a:r>
              <a:rPr lang="sr-Cyrl-CS" altLang="sr-Latn-RS" dirty="0"/>
              <a:t>) се назива и имплементација </a:t>
            </a:r>
            <a:r>
              <a:rPr lang="sr-Cyrl-CS" altLang="sr-Latn-RS" dirty="0" smtClean="0"/>
              <a:t>рачунара</a:t>
            </a:r>
            <a:endParaRPr lang="sr-Cyrl-C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Рад са У/И уређајима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Читање и писање на У/И уређајима је сасвим слично раду са меморијом</a:t>
            </a:r>
          </a:p>
          <a:p>
            <a:pPr lvl="1"/>
            <a:r>
              <a:rPr lang="sr-Cyrl-CS" altLang="sr-Latn-RS" dirty="0"/>
              <a:t>ако уређај ради путем пресликавања меморије, операције се одвијају као рад са меморијом</a:t>
            </a:r>
          </a:p>
          <a:p>
            <a:pPr lvl="2"/>
            <a:r>
              <a:rPr lang="sr-Cyrl-CS" altLang="sr-Latn-RS" dirty="0"/>
              <a:t>сигнал “</a:t>
            </a:r>
            <a:r>
              <a:rPr lang="sr-Latn-CS" altLang="sr-Latn-RS" i="1" dirty="0"/>
              <a:t>IO/memory</a:t>
            </a:r>
            <a:r>
              <a:rPr lang="en-US" altLang="sr-Latn-RS" i="1" dirty="0"/>
              <a:t>’</a:t>
            </a:r>
            <a:r>
              <a:rPr lang="sr-Cyrl-CS" altLang="sr-Latn-RS" i="1" dirty="0"/>
              <a:t> </a:t>
            </a:r>
            <a:r>
              <a:rPr lang="sr-Cyrl-CS" altLang="sr-Latn-RS" dirty="0"/>
              <a:t>“</a:t>
            </a:r>
            <a:r>
              <a:rPr lang="sr-Latn-CS" altLang="sr-Latn-RS" dirty="0"/>
              <a:t> </a:t>
            </a:r>
            <a:r>
              <a:rPr lang="sr-Cyrl-CS" altLang="sr-Latn-RS" dirty="0"/>
              <a:t>се поставља на ниско стање,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што </a:t>
            </a:r>
            <a:r>
              <a:rPr lang="sr-Cyrl-CS" altLang="sr-Latn-RS" dirty="0"/>
              <a:t>означава операцију са меморијом</a:t>
            </a:r>
          </a:p>
          <a:p>
            <a:pPr lvl="1"/>
            <a:r>
              <a:rPr lang="sr-Cyrl-CS" altLang="sr-Latn-RS" dirty="0"/>
              <a:t>ако је у питању изоловани уређај, потребна је додатна У/И линија </a:t>
            </a:r>
          </a:p>
          <a:p>
            <a:pPr lvl="2"/>
            <a:r>
              <a:rPr lang="sr-Cyrl-CS" altLang="sr-Latn-RS" dirty="0"/>
              <a:t>сигнал “</a:t>
            </a:r>
            <a:r>
              <a:rPr lang="sr-Latn-CS" altLang="sr-Latn-RS" i="1" dirty="0"/>
              <a:t>IO/memory</a:t>
            </a:r>
            <a:r>
              <a:rPr lang="en-US" altLang="sr-Latn-RS" i="1" dirty="0"/>
              <a:t>’</a:t>
            </a:r>
            <a:r>
              <a:rPr lang="sr-Cyrl-CS" altLang="sr-Latn-RS" i="1" dirty="0"/>
              <a:t> </a:t>
            </a:r>
            <a:r>
              <a:rPr lang="sr-Cyrl-CS" altLang="sr-Latn-RS" dirty="0"/>
              <a:t>“</a:t>
            </a:r>
            <a:r>
              <a:rPr lang="sr-Latn-CS" altLang="sr-Latn-RS" dirty="0"/>
              <a:t> </a:t>
            </a:r>
            <a:r>
              <a:rPr lang="sr-Cyrl-CS" altLang="sr-Latn-RS" dirty="0"/>
              <a:t>се поставља на активно стање, што означава У/И операцију</a:t>
            </a:r>
          </a:p>
          <a:p>
            <a:pPr lvl="3"/>
            <a:endParaRPr lang="sr-Cyrl-CS" altLang="sr-Latn-RS" dirty="0"/>
          </a:p>
          <a:p>
            <a:r>
              <a:rPr lang="sr-Cyrl-CS" altLang="sr-Latn-RS" dirty="0"/>
              <a:t>Рад са уређајима ће бити обрађен касније</a:t>
            </a:r>
            <a:endParaRPr lang="en-U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Стања чекања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Рад процесора је често сувише брз да би га меморија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или </a:t>
            </a:r>
            <a:r>
              <a:rPr lang="sr-Cyrl-CS" altLang="sr-Latn-RS" dirty="0"/>
              <a:t>У/И уређаји могли пратити</a:t>
            </a:r>
          </a:p>
          <a:p>
            <a:r>
              <a:rPr lang="sr-Cyrl-CS" altLang="sr-Latn-RS" dirty="0"/>
              <a:t>Због тога се уводе стања чекања и контролни сигнал “</a:t>
            </a:r>
            <a:r>
              <a:rPr lang="sr-Latn-CS" altLang="sr-Latn-RS" i="1" dirty="0"/>
              <a:t>ready</a:t>
            </a:r>
            <a:r>
              <a:rPr lang="en-US" altLang="sr-Latn-RS" i="1" dirty="0"/>
              <a:t>’ </a:t>
            </a:r>
            <a:r>
              <a:rPr lang="sr-Cyrl-CS" altLang="sr-Latn-RS" dirty="0"/>
              <a:t>”</a:t>
            </a:r>
            <a:endParaRPr lang="en-US" altLang="sr-Latn-RS" dirty="0"/>
          </a:p>
          <a:p>
            <a:pPr lvl="1"/>
            <a:r>
              <a:rPr lang="sr-Cyrl-CS" altLang="sr-Latn-RS" dirty="0"/>
              <a:t>Ако је стање сигнала “</a:t>
            </a:r>
            <a:r>
              <a:rPr lang="sr-Latn-CS" altLang="sr-Latn-RS" i="1" dirty="0"/>
              <a:t>ready</a:t>
            </a:r>
            <a:r>
              <a:rPr lang="en-US" altLang="sr-Latn-RS" i="1" dirty="0"/>
              <a:t>’ </a:t>
            </a:r>
            <a:r>
              <a:rPr lang="sr-Cyrl-CS" altLang="sr-Latn-RS" dirty="0"/>
              <a:t>” активно,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процесор </a:t>
            </a:r>
            <a:r>
              <a:rPr lang="sr-Cyrl-CS" altLang="sr-Latn-RS" dirty="0"/>
              <a:t>не сме да претпостави да је уређај извршио операцију</a:t>
            </a:r>
          </a:p>
          <a:p>
            <a:pPr lvl="1"/>
            <a:r>
              <a:rPr lang="sr-Cyrl-CS" altLang="sr-Latn-RS" dirty="0"/>
              <a:t>У том случају процесор чека један циклус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па </a:t>
            </a:r>
            <a:r>
              <a:rPr lang="sr-Cyrl-CS" altLang="sr-Latn-RS" dirty="0"/>
              <a:t>поново проверава стање сигнала “</a:t>
            </a:r>
            <a:r>
              <a:rPr lang="sr-Latn-CS" altLang="sr-Latn-RS" i="1" dirty="0"/>
              <a:t>ready</a:t>
            </a:r>
            <a:r>
              <a:rPr lang="en-US" altLang="sr-Latn-RS" i="1" dirty="0"/>
              <a:t>’ </a:t>
            </a:r>
            <a:r>
              <a:rPr lang="sr-Cyrl-CS" altLang="sr-Latn-RS" dirty="0"/>
              <a:t>” </a:t>
            </a:r>
            <a:endParaRPr lang="en-U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Операција </a:t>
            </a:r>
            <a:r>
              <a:rPr lang="sr-Cyrl-CS" altLang="sr-Latn-RS" dirty="0" smtClean="0"/>
              <a:t>читања са стањем </a:t>
            </a:r>
            <a:r>
              <a:rPr lang="sr-Cyrl-CS" altLang="sr-Latn-RS" dirty="0"/>
              <a:t>чекања</a:t>
            </a:r>
          </a:p>
        </p:txBody>
      </p:sp>
      <p:pic>
        <p:nvPicPr>
          <p:cNvPr id="81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92" y="1524805"/>
            <a:ext cx="7768596" cy="44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33" y="1492165"/>
            <a:ext cx="7700387" cy="445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Cyrl-CS" altLang="sr-Latn-RS" dirty="0"/>
              <a:t>Операција </a:t>
            </a:r>
            <a:r>
              <a:rPr lang="sr-Cyrl-CS" altLang="sr-Latn-RS" dirty="0" smtClean="0"/>
              <a:t>читања са стањем чекања (2)</a:t>
            </a:r>
            <a:endParaRPr lang="sr-Cyrl-CS" altLang="sr-Latn-R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Преношење блокова података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Преношење блокова података подразумева да се једном сложеном операцијом преноси већа количина података</a:t>
            </a:r>
          </a:p>
          <a:p>
            <a:r>
              <a:rPr lang="sr-Cyrl-CS" altLang="sr-Latn-RS"/>
              <a:t>Пример примене је попуњавање кеш меморије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Блокови података и </a:t>
            </a:r>
            <a:r>
              <a:rPr lang="sr-Latn-CS" altLang="sr-Latn-RS" i="1"/>
              <a:t>Pentium</a:t>
            </a:r>
            <a:endParaRPr lang="sr-Cyrl-CS" altLang="sr-Latn-RS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Размотрићемо читање на примеру процесора </a:t>
            </a:r>
            <a:r>
              <a:rPr lang="sr-Latn-CS" altLang="sr-Latn-RS" i="1" dirty="0"/>
              <a:t>Intel Pentium</a:t>
            </a:r>
            <a:r>
              <a:rPr lang="sr-Cyrl-CS" altLang="sr-Latn-RS" dirty="0"/>
              <a:t>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 </a:t>
            </a:r>
            <a:r>
              <a:rPr lang="sr-Cyrl-CS" altLang="sr-Latn-RS" dirty="0"/>
              <a:t>агресивног режима</a:t>
            </a:r>
            <a:r>
              <a:rPr lang="en-US" altLang="sr-Latn-RS" dirty="0"/>
              <a:t> </a:t>
            </a:r>
            <a:r>
              <a:rPr lang="sr-Cyrl-CS" altLang="sr-Latn-RS" dirty="0"/>
              <a:t>преноса</a:t>
            </a:r>
          </a:p>
          <a:p>
            <a:pPr lvl="1"/>
            <a:r>
              <a:rPr lang="sr-Cyrl-CS" altLang="sr-Latn-RS" dirty="0"/>
              <a:t>све операције са блоковима код </a:t>
            </a:r>
            <a:r>
              <a:rPr lang="en-US" altLang="sr-Latn-RS" i="1" dirty="0" err="1"/>
              <a:t>Pentiuma</a:t>
            </a:r>
            <a:r>
              <a:rPr lang="sr-Cyrl-CS" altLang="sr-Latn-RS" dirty="0"/>
              <a:t> се односе на по четири податка (сваки је ширине 64 бита)</a:t>
            </a:r>
          </a:p>
          <a:p>
            <a:pPr lvl="2"/>
            <a:r>
              <a:rPr lang="sr-Cyrl-CS" altLang="sr-Latn-RS" dirty="0"/>
              <a:t>зато се не преноси податак о величини блока, који би иначе био потребан</a:t>
            </a:r>
          </a:p>
          <a:p>
            <a:pPr lvl="1"/>
            <a:r>
              <a:rPr lang="sr-Cyrl-CS" altLang="sr-Latn-RS" dirty="0"/>
              <a:t>при операцијама са блоковима адресе морају бити </a:t>
            </a:r>
            <a:r>
              <a:rPr lang="sr-Cyrl-CS" altLang="sr-Latn-RS" i="1" dirty="0"/>
              <a:t>поравнате</a:t>
            </a:r>
            <a:r>
              <a:rPr lang="sr-Cyrl-CS" altLang="sr-Latn-RS" dirty="0"/>
              <a:t> са величином блокова</a:t>
            </a:r>
          </a:p>
          <a:p>
            <a:pPr lvl="2"/>
            <a:r>
              <a:rPr lang="sr-Cyrl-CS" altLang="sr-Latn-RS" dirty="0"/>
              <a:t>најнижих 5 битова адресе морају бити 0</a:t>
            </a:r>
            <a:endParaRPr lang="en-U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Читање блока података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При постављању захтева</a:t>
            </a:r>
          </a:p>
          <a:p>
            <a:pPr lvl="1"/>
            <a:r>
              <a:rPr lang="sr-Cyrl-CS" altLang="sr-Latn-RS"/>
              <a:t>процесор поставља на ниско стање додатни контролни сигнал “</a:t>
            </a:r>
            <a:r>
              <a:rPr lang="sr-Latn-CS" altLang="sr-Latn-RS" i="1"/>
              <a:t>block</a:t>
            </a:r>
            <a:r>
              <a:rPr lang="en-US" altLang="sr-Latn-RS" i="1"/>
              <a:t>’ </a:t>
            </a:r>
            <a:r>
              <a:rPr lang="sr-Cyrl-CS" altLang="sr-Latn-RS"/>
              <a:t>“, чиме означава да се ради о раду са блоком података</a:t>
            </a:r>
          </a:p>
          <a:p>
            <a:pPr lvl="2"/>
            <a:r>
              <a:rPr lang="sr-Cyrl-CS" altLang="sr-Latn-RS"/>
              <a:t>код процесора </a:t>
            </a:r>
            <a:r>
              <a:rPr lang="sr-Latn-CS" altLang="sr-Latn-RS" i="1"/>
              <a:t>Pentium</a:t>
            </a:r>
            <a:r>
              <a:rPr lang="sr-Cyrl-CS" altLang="sr-Latn-RS"/>
              <a:t> овај сигнал се зове “</a:t>
            </a:r>
            <a:r>
              <a:rPr lang="en-US" altLang="sr-Latn-RS" i="1"/>
              <a:t>cache’</a:t>
            </a:r>
            <a:r>
              <a:rPr lang="en-US" altLang="sr-Latn-RS"/>
              <a:t> </a:t>
            </a:r>
            <a:r>
              <a:rPr lang="sr-Cyrl-CS" altLang="sr-Latn-RS"/>
              <a:t>” за операције са кеш меморијом</a:t>
            </a:r>
          </a:p>
          <a:p>
            <a:r>
              <a:rPr lang="sr-Cyrl-CS" altLang="sr-Latn-RS"/>
              <a:t>Ако нема чекања, претпоставља се да се у сваком циклусу испоручује по један податак</a:t>
            </a:r>
          </a:p>
          <a:p>
            <a:pPr lvl="1"/>
            <a:r>
              <a:rPr lang="sr-Cyrl-CS" altLang="sr-Latn-RS"/>
              <a:t>у супротном меморија захтева чекање постављањем сигнала “</a:t>
            </a:r>
            <a:r>
              <a:rPr lang="sr-Latn-CS" altLang="sr-Latn-RS" i="1"/>
              <a:t>ready</a:t>
            </a:r>
            <a:r>
              <a:rPr lang="en-US" altLang="sr-Latn-RS" i="1"/>
              <a:t>’ </a:t>
            </a:r>
            <a:r>
              <a:rPr lang="sr-Cyrl-CS" altLang="sr-Latn-RS"/>
              <a:t>” </a:t>
            </a:r>
          </a:p>
          <a:p>
            <a:r>
              <a:rPr lang="sr-Cyrl-CS" altLang="sr-Latn-RS"/>
              <a:t>Остало је као при појединачном читању</a:t>
            </a: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CS" altLang="sr-Latn-RS" dirty="0"/>
              <a:t>Операција читања </a:t>
            </a:r>
            <a:r>
              <a:rPr lang="sr-Cyrl-CS" altLang="sr-Latn-RS" dirty="0" smtClean="0"/>
              <a:t>блока података</a:t>
            </a:r>
            <a:endParaRPr lang="sr-Cyrl-CS" altLang="sr-Latn-RS" dirty="0"/>
          </a:p>
        </p:txBody>
      </p:sp>
      <p:pic>
        <p:nvPicPr>
          <p:cNvPr id="821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49389"/>
            <a:ext cx="87598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Асинхрона магистрала</a:t>
            </a: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797791" cy="4351338"/>
          </a:xfrm>
        </p:spPr>
        <p:txBody>
          <a:bodyPr>
            <a:normAutofit/>
          </a:bodyPr>
          <a:lstStyle/>
          <a:p>
            <a:r>
              <a:rPr lang="sr-Cyrl-CS" altLang="sr-Latn-RS" dirty="0"/>
              <a:t>У случају асинхроне магистрале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не </a:t>
            </a:r>
            <a:r>
              <a:rPr lang="sr-Cyrl-CS" altLang="sr-Latn-RS" dirty="0"/>
              <a:t>употребљава се часовник за синхронизацију рада на магистрали</a:t>
            </a:r>
          </a:p>
          <a:p>
            <a:endParaRPr lang="sr-Cyrl-CS" altLang="sr-Latn-RS" dirty="0" smtClean="0"/>
          </a:p>
          <a:p>
            <a:r>
              <a:rPr lang="sr-Cyrl-CS" altLang="sr-Latn-RS" dirty="0" smtClean="0"/>
              <a:t>Употребљавају </a:t>
            </a:r>
            <a:r>
              <a:rPr lang="sr-Cyrl-CS" altLang="sr-Latn-RS" dirty="0"/>
              <a:t>се операције руковања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 </a:t>
            </a:r>
            <a:r>
              <a:rPr lang="sr-Cyrl-CS" altLang="sr-Latn-RS" dirty="0"/>
              <a:t>додатни синхронизациони сигнали</a:t>
            </a:r>
          </a:p>
          <a:p>
            <a:pPr lvl="3"/>
            <a:endParaRPr lang="sr-Cyrl-CS" altLang="sr-Latn-RS" dirty="0"/>
          </a:p>
          <a:p>
            <a:r>
              <a:rPr lang="sr-Cyrl-CS" altLang="sr-Latn-RS" dirty="0"/>
              <a:t>За асинхроне магистрале је уобичајено четворофазно руковање</a:t>
            </a:r>
          </a:p>
          <a:p>
            <a:pPr lvl="1"/>
            <a:r>
              <a:rPr lang="sr-Cyrl-CS" altLang="sr-Latn-RS" dirty="0"/>
              <a:t>додатни сигнали су </a:t>
            </a:r>
          </a:p>
          <a:p>
            <a:pPr lvl="2"/>
            <a:r>
              <a:rPr lang="sr-Cyrl-CS" altLang="sr-Latn-RS" i="1" dirty="0"/>
              <a:t>главна синхронизација</a:t>
            </a:r>
            <a:r>
              <a:rPr lang="sr-Cyrl-CS" altLang="sr-Latn-RS" dirty="0"/>
              <a:t> (</a:t>
            </a:r>
            <a:r>
              <a:rPr lang="sr-Latn-CS" altLang="sr-Latn-RS" i="1" dirty="0"/>
              <a:t>MSYN</a:t>
            </a:r>
            <a:r>
              <a:rPr lang="sr-Cyrl-CS" altLang="sr-Latn-RS" dirty="0"/>
              <a:t>) </a:t>
            </a:r>
          </a:p>
          <a:p>
            <a:pPr lvl="2"/>
            <a:r>
              <a:rPr lang="sr-Cyrl-CS" altLang="sr-Latn-RS" i="1" dirty="0" smtClean="0"/>
              <a:t>и подређена </a:t>
            </a:r>
            <a:r>
              <a:rPr lang="sr-Cyrl-CS" altLang="sr-Latn-RS" i="1" dirty="0"/>
              <a:t>синхронизација </a:t>
            </a:r>
            <a:r>
              <a:rPr lang="sr-Cyrl-CS" altLang="sr-Latn-RS" dirty="0"/>
              <a:t>(</a:t>
            </a:r>
            <a:r>
              <a:rPr lang="sr-Latn-CS" altLang="sr-Latn-RS" i="1" dirty="0"/>
              <a:t>SSYN</a:t>
            </a:r>
            <a:r>
              <a:rPr lang="sr-Cyrl-CS" altLang="sr-Latn-RS" dirty="0"/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Четворофазно руковање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CS" altLang="sr-Latn-RS" sz="3000" dirty="0"/>
              <a:t>Г</a:t>
            </a:r>
            <a:r>
              <a:rPr lang="sr-Cyrl-CS" altLang="sr-Latn-RS" sz="3000" dirty="0" smtClean="0"/>
              <a:t>лавни </a:t>
            </a:r>
            <a:r>
              <a:rPr lang="sr-Cyrl-CS" altLang="sr-Latn-RS" sz="3000" dirty="0"/>
              <a:t>уређај поставља иницијализује комуникацију:</a:t>
            </a:r>
          </a:p>
          <a:p>
            <a:pPr lvl="1"/>
            <a:r>
              <a:rPr lang="sr-Cyrl-CS" altLang="sr-Latn-RS" sz="2200" dirty="0"/>
              <a:t>поставља све потребне податке на магистралу</a:t>
            </a:r>
          </a:p>
          <a:p>
            <a:pPr lvl="1"/>
            <a:r>
              <a:rPr lang="sr-Cyrl-CS" altLang="sr-Latn-RS" sz="2200" dirty="0"/>
              <a:t>поставља главни синхронизациони сигнал (</a:t>
            </a:r>
            <a:r>
              <a:rPr lang="en-US" altLang="sr-Latn-RS" sz="2200" i="1" dirty="0"/>
              <a:t>MSYN</a:t>
            </a:r>
            <a:r>
              <a:rPr lang="sr-Cyrl-CS" altLang="sr-Latn-RS" sz="2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sr-Cyrl-CS" altLang="sr-Latn-RS" sz="3000" dirty="0" smtClean="0"/>
              <a:t>Подређени </a:t>
            </a:r>
            <a:r>
              <a:rPr lang="sr-Cyrl-CS" altLang="sr-Latn-RS" sz="3000" dirty="0"/>
              <a:t>уређај реагује на </a:t>
            </a:r>
            <a:r>
              <a:rPr lang="en-US" altLang="sr-Latn-RS" sz="3000" i="1" dirty="0"/>
              <a:t>MSYN</a:t>
            </a:r>
            <a:r>
              <a:rPr lang="sr-Cyrl-CS" altLang="sr-Latn-RS" sz="3000" dirty="0"/>
              <a:t>:</a:t>
            </a:r>
            <a:endParaRPr lang="sr-Cyrl-CS" altLang="sr-Latn-RS" sz="2500" dirty="0"/>
          </a:p>
          <a:p>
            <a:pPr lvl="1"/>
            <a:r>
              <a:rPr lang="sr-Cyrl-CS" altLang="sr-Latn-RS" sz="2200" dirty="0"/>
              <a:t>чита упућене податке</a:t>
            </a:r>
          </a:p>
          <a:p>
            <a:pPr lvl="1"/>
            <a:r>
              <a:rPr lang="sr-Cyrl-CS" altLang="sr-Latn-RS" sz="2200" dirty="0"/>
              <a:t>обавља операцију</a:t>
            </a:r>
          </a:p>
          <a:p>
            <a:pPr lvl="1"/>
            <a:r>
              <a:rPr lang="sr-Cyrl-CS" altLang="sr-Latn-RS" sz="2200" dirty="0"/>
              <a:t>поставља одговор на магистралу</a:t>
            </a:r>
          </a:p>
          <a:p>
            <a:pPr lvl="1"/>
            <a:r>
              <a:rPr lang="sr-Cyrl-CS" altLang="sr-Latn-RS" sz="2200" dirty="0"/>
              <a:t>поставља подређени синхронизациони сигнал (</a:t>
            </a:r>
            <a:r>
              <a:rPr lang="sr-Latn-CS" altLang="sr-Latn-RS" sz="2200" i="1" dirty="0"/>
              <a:t>S</a:t>
            </a:r>
            <a:r>
              <a:rPr lang="en-US" altLang="sr-Latn-RS" sz="2200" i="1" dirty="0"/>
              <a:t>SYN</a:t>
            </a:r>
            <a:r>
              <a:rPr lang="sr-Cyrl-CS" altLang="sr-Latn-RS" sz="2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sr-Cyrl-CS" altLang="sr-Latn-RS" sz="3000" dirty="0" smtClean="0"/>
              <a:t>Главни </a:t>
            </a:r>
            <a:r>
              <a:rPr lang="sr-Cyrl-CS" altLang="sr-Latn-RS" sz="3000" dirty="0"/>
              <a:t>уређај реагује на </a:t>
            </a:r>
            <a:r>
              <a:rPr lang="sr-Latn-CS" altLang="sr-Latn-RS" sz="3000" i="1" dirty="0"/>
              <a:t>SSYN</a:t>
            </a:r>
            <a:r>
              <a:rPr lang="sr-Cyrl-CS" altLang="sr-Latn-RS" sz="3000" dirty="0"/>
              <a:t>:</a:t>
            </a:r>
          </a:p>
          <a:p>
            <a:pPr lvl="1"/>
            <a:r>
              <a:rPr lang="sr-Cyrl-CS" altLang="sr-Latn-RS" sz="2200" dirty="0"/>
              <a:t>чита одговор са магистрале</a:t>
            </a:r>
          </a:p>
          <a:p>
            <a:pPr lvl="1"/>
            <a:r>
              <a:rPr lang="sr-Cyrl-CS" altLang="sr-Latn-RS" sz="2200" dirty="0"/>
              <a:t>искључује сигнал </a:t>
            </a:r>
            <a:r>
              <a:rPr lang="sr-Latn-CS" altLang="sr-Latn-RS" sz="2200" i="1" dirty="0"/>
              <a:t>MSYN</a:t>
            </a:r>
            <a:endParaRPr lang="sr-Cyrl-CS" altLang="sr-Latn-RS" sz="2200" dirty="0"/>
          </a:p>
          <a:p>
            <a:pPr marL="457200" indent="-457200">
              <a:buFont typeface="+mj-lt"/>
              <a:buAutoNum type="arabicPeriod"/>
            </a:pPr>
            <a:r>
              <a:rPr lang="sr-Cyrl-CS" altLang="sr-Latn-RS" sz="3000" dirty="0" smtClean="0"/>
              <a:t>Подређени </a:t>
            </a:r>
            <a:r>
              <a:rPr lang="sr-Cyrl-CS" altLang="sr-Latn-RS" sz="3000" dirty="0"/>
              <a:t>уређај реагује на искључивање </a:t>
            </a:r>
            <a:r>
              <a:rPr lang="sr-Latn-CS" altLang="sr-Latn-RS" sz="3000" i="1" dirty="0"/>
              <a:t>MSYN</a:t>
            </a:r>
            <a:r>
              <a:rPr lang="sr-Cyrl-CS" altLang="sr-Latn-RS" sz="3000" dirty="0"/>
              <a:t>:</a:t>
            </a:r>
          </a:p>
          <a:p>
            <a:pPr lvl="1"/>
            <a:r>
              <a:rPr lang="sr-Cyrl-CS" altLang="sr-Latn-RS" sz="2200" dirty="0"/>
              <a:t>искључује сигнал </a:t>
            </a:r>
            <a:r>
              <a:rPr lang="sr-Latn-CS" altLang="sr-Latn-RS" sz="2200" i="1" dirty="0"/>
              <a:t>SSYN</a:t>
            </a:r>
            <a:endParaRPr lang="sr-Cyrl-CS" altLang="sr-Latn-R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 dirty="0"/>
              <a:t>Појам програмирања рачунара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588477"/>
            <a:ext cx="10692284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Програмирање рачунара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Изражавање конкретних проблема </a:t>
            </a:r>
            <a:r>
              <a:rPr lang="sr-Cyrl-CS" altLang="sr-Latn-RS" dirty="0" smtClean="0"/>
              <a:t>на </a:t>
            </a:r>
            <a:r>
              <a:rPr lang="sr-Cyrl-CS" altLang="sr-Latn-RS" dirty="0"/>
              <a:t>језику који рачунар може да </a:t>
            </a:r>
            <a:r>
              <a:rPr lang="sr-Cyrl-CS" altLang="sr-Latn-RS" dirty="0" smtClean="0"/>
              <a:t>разуме</a:t>
            </a:r>
            <a:endParaRPr lang="sr-Cyrl-CS" altLang="sr-Latn-RS" dirty="0"/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 smtClean="0"/>
              <a:t>Од интереса </a:t>
            </a:r>
            <a:r>
              <a:rPr lang="sr-Cyrl-CS" altLang="sr-Latn-RS" dirty="0"/>
              <a:t>су само језици ниског нивоа,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који </a:t>
            </a:r>
            <a:r>
              <a:rPr lang="sr-Cyrl-CS" altLang="sr-Latn-RS" dirty="0"/>
              <a:t>се непосредно ослањају на конкретну архитектуру и организацију: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машински језик</a:t>
            </a:r>
          </a:p>
          <a:p>
            <a:pPr marL="985838" lvl="2" indent="-292100">
              <a:buClr>
                <a:srgbClr val="97CC4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асемблер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827936" cy="1325563"/>
          </a:xfrm>
        </p:spPr>
        <p:txBody>
          <a:bodyPr>
            <a:normAutofit/>
          </a:bodyPr>
          <a:lstStyle/>
          <a:p>
            <a:r>
              <a:rPr lang="sr-Cyrl-CS" altLang="sr-Latn-RS" dirty="0" smtClean="0"/>
              <a:t>Четворофазно руковање – операција читања</a:t>
            </a:r>
            <a:endParaRPr lang="sr-Cyrl-CS" altLang="sr-Latn-RS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r-Cyrl-CS" altLang="sr-Latn-RS" sz="3000" dirty="0" smtClean="0"/>
              <a:t>процесор</a:t>
            </a:r>
            <a:endParaRPr lang="sr-Cyrl-CS" altLang="sr-Latn-RS" sz="3000" dirty="0"/>
          </a:p>
          <a:p>
            <a:pPr lvl="1">
              <a:lnSpc>
                <a:spcPct val="80000"/>
              </a:lnSpc>
            </a:pPr>
            <a:r>
              <a:rPr lang="sr-Cyrl-CS" altLang="sr-Latn-RS" sz="2200" dirty="0"/>
              <a:t>поставља адресу и контролне сигнале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200" dirty="0"/>
              <a:t>поставља главни синхронизациони сигнал (</a:t>
            </a:r>
            <a:r>
              <a:rPr lang="en-US" altLang="sr-Latn-RS" sz="2200" i="1" dirty="0"/>
              <a:t>MSYN</a:t>
            </a:r>
            <a:r>
              <a:rPr lang="sr-Cyrl-CS" altLang="sr-Latn-RS" sz="2200" dirty="0"/>
              <a:t>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r-Cyrl-CS" altLang="sr-Latn-RS" sz="3000" dirty="0"/>
              <a:t>меморија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200" dirty="0"/>
              <a:t>чита упућене податке обавља операцију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200" dirty="0"/>
              <a:t>поставља податке на магистралу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200" dirty="0"/>
              <a:t>поставља подређени синхронизациони сигнал (</a:t>
            </a:r>
            <a:r>
              <a:rPr lang="sr-Latn-CS" altLang="sr-Latn-RS" sz="2200" i="1" dirty="0"/>
              <a:t>S</a:t>
            </a:r>
            <a:r>
              <a:rPr lang="en-US" altLang="sr-Latn-RS" sz="2200" i="1" dirty="0"/>
              <a:t>SYN</a:t>
            </a:r>
            <a:r>
              <a:rPr lang="sr-Cyrl-CS" altLang="sr-Latn-RS" sz="2200" dirty="0"/>
              <a:t>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r-Cyrl-CS" altLang="sr-Latn-RS" sz="3000" dirty="0"/>
              <a:t>процесор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200" dirty="0"/>
              <a:t>чита одговор са магистрале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200" dirty="0"/>
              <a:t>поништава адресну магистралу и контролне сигнале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200" dirty="0"/>
              <a:t>искључује сигнал </a:t>
            </a:r>
            <a:r>
              <a:rPr lang="sr-Latn-CS" altLang="sr-Latn-RS" sz="2200" i="1" dirty="0"/>
              <a:t>MSYN</a:t>
            </a:r>
            <a:endParaRPr lang="sr-Cyrl-CS" altLang="sr-Latn-RS" sz="22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r-Cyrl-CS" altLang="sr-Latn-RS" sz="3000" dirty="0"/>
              <a:t>меморија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200" dirty="0"/>
              <a:t>поништава магистралу података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200" dirty="0"/>
              <a:t>искључује сигнал </a:t>
            </a:r>
            <a:r>
              <a:rPr lang="sr-Latn-CS" altLang="sr-Latn-RS" sz="2200" i="1" dirty="0"/>
              <a:t>SSYN</a:t>
            </a:r>
            <a:endParaRPr lang="sr-Cyrl-CS" altLang="sr-Latn-RS" sz="22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68504"/>
            <a:ext cx="7865347" cy="479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365125"/>
            <a:ext cx="11558954" cy="1325563"/>
          </a:xfrm>
        </p:spPr>
        <p:txBody>
          <a:bodyPr>
            <a:normAutofit/>
          </a:bodyPr>
          <a:lstStyle/>
          <a:p>
            <a:r>
              <a:rPr lang="sr-Cyrl-CS" altLang="sr-Latn-RS" dirty="0" smtClean="0"/>
              <a:t>Четворофазно руковање – операција читања (2)</a:t>
            </a:r>
            <a:endParaRPr lang="sr-Cyrl-CS" altLang="sr-Latn-R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Особине асинхроне магистрале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Ослобођене су везивања за часовник</a:t>
            </a:r>
          </a:p>
          <a:p>
            <a:r>
              <a:rPr lang="sr-Cyrl-CS" altLang="sr-Latn-RS" dirty="0"/>
              <a:t>Флексибилније у погледу трајања операција</a:t>
            </a:r>
          </a:p>
          <a:p>
            <a:pPr lvl="1"/>
            <a:r>
              <a:rPr lang="sr-Cyrl-CS" altLang="sr-Latn-RS" dirty="0"/>
              <a:t>операције не морају да трају цео број циклуса</a:t>
            </a:r>
          </a:p>
          <a:p>
            <a:pPr lvl="1"/>
            <a:r>
              <a:rPr lang="sr-Cyrl-CS" altLang="sr-Latn-RS" dirty="0"/>
              <a:t>на пример, ако је меморија мало спорија, код синхроних магистрала се додаје цео циклус чекања, а код асинхроних то може бити и краће време</a:t>
            </a:r>
          </a:p>
          <a:p>
            <a:r>
              <a:rPr lang="sr-Cyrl-CS" altLang="sr-Latn-RS" dirty="0"/>
              <a:t>Флексибилније су у погледу уређаја</a:t>
            </a:r>
          </a:p>
          <a:p>
            <a:pPr lvl="1"/>
            <a:r>
              <a:rPr lang="sr-Cyrl-CS" altLang="sr-Latn-RS" dirty="0"/>
              <a:t>брзина рада се прилагођава брзини уређаја</a:t>
            </a:r>
          </a:p>
          <a:p>
            <a:pPr lvl="2"/>
            <a:r>
              <a:rPr lang="sr-Cyrl-CS" altLang="sr-Latn-RS" dirty="0"/>
              <a:t>за синхроне м. је веома важно добро одређивање брзине часовника,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па </a:t>
            </a:r>
            <a:r>
              <a:rPr lang="sr-Cyrl-CS" altLang="sr-Latn-RS" dirty="0"/>
              <a:t>се захтева одређена хомогеност уређаја</a:t>
            </a:r>
          </a:p>
          <a:p>
            <a:r>
              <a:rPr lang="sr-Cyrl-CS" altLang="sr-Latn-RS" dirty="0"/>
              <a:t>Сложеније су за имплементацију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Синхроне и асинхроне </a:t>
            </a:r>
            <a:r>
              <a:rPr lang="sr-Cyrl-CS" altLang="sr-Latn-RS" dirty="0" smtClean="0"/>
              <a:t>магистрале</a:t>
            </a:r>
            <a:endParaRPr lang="sr-Cyrl-CS" altLang="sr-Latn-RS" dirty="0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Системске магистрале су по правилу синхроне</a:t>
            </a:r>
          </a:p>
          <a:p>
            <a:pPr lvl="1"/>
            <a:r>
              <a:rPr lang="sr-Cyrl-CS" altLang="sr-Latn-RS"/>
              <a:t>делом из историјских разлога</a:t>
            </a:r>
          </a:p>
          <a:p>
            <a:pPr lvl="2"/>
            <a:r>
              <a:rPr lang="sr-Cyrl-CS" altLang="sr-Latn-RS"/>
              <a:t>раније разлике у брзини рада уређаја нису биле велике као што су данас</a:t>
            </a:r>
          </a:p>
          <a:p>
            <a:pPr lvl="1"/>
            <a:r>
              <a:rPr lang="sr-Cyrl-CS" altLang="sr-Latn-RS"/>
              <a:t>делом због једноставности</a:t>
            </a:r>
          </a:p>
          <a:p>
            <a:r>
              <a:rPr lang="sr-Cyrl-CS" altLang="sr-Latn-RS"/>
              <a:t>Пројектанти се чешће одлучују да примене више различитих синхроних магистрала него једну асинхрону</a:t>
            </a:r>
          </a:p>
          <a:p>
            <a:pPr lvl="1"/>
            <a:r>
              <a:rPr lang="sr-Cyrl-CS" altLang="sr-Latn-RS"/>
              <a:t>на пример, посебне магистрале за меморију, кеш и друге спољне уређаје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Магистрала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Арбитража магистрале</a:t>
            </a:r>
            <a:endParaRPr 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132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Арбитража магистрале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Магистарале које могу имати више потенцијалних главних уређаја морају имати механизам </a:t>
            </a:r>
            <a:r>
              <a:rPr lang="sr-Cyrl-CS" altLang="sr-Latn-RS" i="1" dirty="0" smtClean="0"/>
              <a:t>арбитраже</a:t>
            </a:r>
          </a:p>
          <a:p>
            <a:pPr marL="0" indent="0">
              <a:buNone/>
            </a:pPr>
            <a:endParaRPr lang="sr-Cyrl-CS" altLang="sr-Latn-RS" i="1" dirty="0"/>
          </a:p>
          <a:p>
            <a:r>
              <a:rPr lang="sr-Cyrl-CS" altLang="sr-Latn-RS" dirty="0"/>
              <a:t>Механизам арбитраже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служи </a:t>
            </a:r>
            <a:r>
              <a:rPr lang="sr-Cyrl-CS" altLang="sr-Latn-RS" dirty="0"/>
              <a:t>за додељивање магистрале главном </a:t>
            </a:r>
            <a:r>
              <a:rPr lang="sr-Cyrl-CS" altLang="sr-Latn-RS" dirty="0" smtClean="0"/>
              <a:t>уређају</a:t>
            </a:r>
          </a:p>
          <a:p>
            <a:pPr marL="0" indent="0">
              <a:buNone/>
            </a:pPr>
            <a:endParaRPr lang="sr-Cyrl-CS" altLang="sr-Latn-RS" dirty="0"/>
          </a:p>
          <a:p>
            <a:r>
              <a:rPr lang="sr-Cyrl-CS" altLang="sr-Latn-RS" dirty="0"/>
              <a:t>На системској магистрали је главни уређај најчешће процесор, али то може бити и контролер </a:t>
            </a:r>
            <a:r>
              <a:rPr lang="sr-Latn-CS" altLang="sr-Latn-RS" i="1" dirty="0"/>
              <a:t>DMA</a:t>
            </a:r>
            <a:endParaRPr lang="sr-Cyrl-C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Врсте арбитраже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868130" cy="4351338"/>
          </a:xfrm>
        </p:spPr>
        <p:txBody>
          <a:bodyPr/>
          <a:lstStyle/>
          <a:p>
            <a:r>
              <a:rPr lang="sr-Cyrl-CS" altLang="sr-Latn-RS" dirty="0"/>
              <a:t>Арбитража се може одвијати статички или динамички</a:t>
            </a:r>
          </a:p>
          <a:p>
            <a:pPr lvl="1"/>
            <a:r>
              <a:rPr lang="sr-Cyrl-CS" altLang="sr-Latn-RS" dirty="0"/>
              <a:t>Статичка арбитража подразумева да се расподела међу главним уређајима одиграва на унапред одређен начин</a:t>
            </a:r>
          </a:p>
          <a:p>
            <a:pPr lvl="1"/>
            <a:r>
              <a:rPr lang="sr-Cyrl-CS" altLang="sr-Latn-RS" dirty="0"/>
              <a:t>Динамичка арбитража одлучује на основу захтева пристиглих од уређаја</a:t>
            </a:r>
          </a:p>
          <a:p>
            <a:pPr lvl="4"/>
            <a:endParaRPr lang="sr-Cyrl-CS" altLang="sr-Latn-RS" dirty="0"/>
          </a:p>
          <a:p>
            <a:r>
              <a:rPr lang="sr-Cyrl-CS" altLang="sr-Latn-RS" dirty="0"/>
              <a:t>Већина имплементација почива на динамичкој арбитражи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Статичка арбитража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Расподела међу главним уређајима </a:t>
            </a:r>
            <a:r>
              <a:rPr lang="sr-Cyrl-CS" altLang="sr-Latn-RS" dirty="0" smtClean="0"/>
              <a:t>на </a:t>
            </a:r>
            <a:r>
              <a:rPr lang="sr-Cyrl-CS" altLang="sr-Latn-RS" dirty="0"/>
              <a:t>унапред одређен начин</a:t>
            </a:r>
          </a:p>
          <a:p>
            <a:pPr lvl="1"/>
            <a:r>
              <a:rPr lang="sr-Cyrl-CS" altLang="sr-Latn-RS" dirty="0"/>
              <a:t>нпр, додељивањем магистрале редом, “у круг”</a:t>
            </a:r>
          </a:p>
          <a:p>
            <a:r>
              <a:rPr lang="sr-Cyrl-CS" altLang="sr-Latn-RS" dirty="0"/>
              <a:t>Добре стране</a:t>
            </a:r>
          </a:p>
          <a:p>
            <a:pPr lvl="1"/>
            <a:r>
              <a:rPr lang="sr-Cyrl-CS" altLang="sr-Latn-RS" dirty="0"/>
              <a:t>једноставност</a:t>
            </a:r>
          </a:p>
          <a:p>
            <a:r>
              <a:rPr lang="sr-Cyrl-CS" altLang="sr-Latn-RS" dirty="0"/>
              <a:t>Недостаци</a:t>
            </a:r>
          </a:p>
          <a:p>
            <a:pPr lvl="1"/>
            <a:r>
              <a:rPr lang="sr-Cyrl-CS" altLang="sr-Latn-RS" dirty="0"/>
              <a:t>додељивање чак и када уређајима није потребна </a:t>
            </a:r>
          </a:p>
          <a:p>
            <a:pPr lvl="1"/>
            <a:r>
              <a:rPr lang="sr-Cyrl-CS" altLang="sr-Latn-RS" dirty="0"/>
              <a:t>неефикасност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Динамичка </a:t>
            </a:r>
            <a:r>
              <a:rPr lang="sr-Cyrl-CS" altLang="sr-Latn-RS" dirty="0" smtClean="0"/>
              <a:t>арбитража</a:t>
            </a:r>
            <a:endParaRPr lang="sr-Cyrl-CS" altLang="sr-Latn-RS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Потенцијални главни уређај захтева магистралу, </a:t>
            </a:r>
            <a:r>
              <a:rPr lang="en-US" altLang="sr-Latn-RS" dirty="0" smtClean="0"/>
              <a:t/>
            </a:r>
            <a:br>
              <a:rPr lang="en-US" altLang="sr-Latn-RS" dirty="0" smtClean="0"/>
            </a:br>
            <a:r>
              <a:rPr lang="sr-Cyrl-CS" altLang="sr-Latn-RS" dirty="0" smtClean="0"/>
              <a:t>а </a:t>
            </a:r>
            <a:r>
              <a:rPr lang="sr-Cyrl-CS" altLang="sr-Latn-RS" dirty="0"/>
              <a:t>она се арбитражом додељује као одговор на захтев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Сваки главни уређај има додатне линије за захтевање </a:t>
            </a:r>
            <a:r>
              <a:rPr lang="en-US" altLang="sr-Latn-RS" dirty="0" smtClean="0"/>
              <a:t/>
            </a:r>
            <a:br>
              <a:rPr lang="en-US" altLang="sr-Latn-RS" dirty="0" smtClean="0"/>
            </a:br>
            <a:r>
              <a:rPr lang="sr-Cyrl-CS" altLang="sr-Latn-RS" dirty="0" smtClean="0"/>
              <a:t>и </a:t>
            </a:r>
            <a:r>
              <a:rPr lang="sr-Cyrl-CS" altLang="sr-Latn-RS" dirty="0"/>
              <a:t>одобравање употребе магистрале</a:t>
            </a:r>
          </a:p>
          <a:p>
            <a:pPr lvl="1">
              <a:lnSpc>
                <a:spcPct val="90000"/>
              </a:lnSpc>
            </a:pPr>
            <a:r>
              <a:rPr lang="sr-Latn-RS" altLang="sr-Latn-RS" i="1" dirty="0"/>
              <a:t>R</a:t>
            </a:r>
            <a:r>
              <a:rPr lang="en-US" altLang="sr-Latn-RS" i="1" dirty="0" err="1" smtClean="0"/>
              <a:t>equest</a:t>
            </a:r>
            <a:r>
              <a:rPr lang="en-US" altLang="sr-Latn-RS" i="1" dirty="0" smtClean="0"/>
              <a:t> line</a:t>
            </a:r>
            <a:r>
              <a:rPr lang="sr-Latn-RS" altLang="sr-Latn-RS" dirty="0" smtClean="0"/>
              <a:t> - </a:t>
            </a:r>
            <a:r>
              <a:rPr lang="sr-Cyrl-RS" altLang="sr-Latn-RS" dirty="0" smtClean="0"/>
              <a:t>саопштава</a:t>
            </a:r>
            <a:r>
              <a:rPr lang="sr-Cyrl-CS" altLang="sr-Latn-RS" dirty="0" smtClean="0"/>
              <a:t> </a:t>
            </a:r>
            <a:r>
              <a:rPr lang="sr-Cyrl-CS" altLang="sr-Latn-RS" dirty="0"/>
              <a:t>да му је потребна магистрала</a:t>
            </a:r>
          </a:p>
          <a:p>
            <a:pPr lvl="1">
              <a:lnSpc>
                <a:spcPct val="90000"/>
              </a:lnSpc>
            </a:pPr>
            <a:r>
              <a:rPr lang="sr-Latn-RS" altLang="sr-Latn-RS" i="1" dirty="0" smtClean="0"/>
              <a:t>Grant line – </a:t>
            </a:r>
            <a:r>
              <a:rPr lang="sr-Cyrl-RS" altLang="sr-Latn-RS" dirty="0" smtClean="0"/>
              <a:t>добија дозволу да може да користи магистралу</a:t>
            </a:r>
            <a:endParaRPr lang="sr-Cyrl-CS" altLang="sr-Latn-RS" dirty="0"/>
          </a:p>
          <a:p>
            <a:pPr>
              <a:lnSpc>
                <a:spcPct val="90000"/>
              </a:lnSpc>
            </a:pPr>
            <a:r>
              <a:rPr lang="sr-Cyrl-CS" altLang="sr-Latn-RS" dirty="0"/>
              <a:t>Поступак арбитраже се састоји од</a:t>
            </a:r>
          </a:p>
          <a:p>
            <a:pPr lvl="1"/>
            <a:r>
              <a:rPr lang="sr-Cyrl-CS" altLang="sr-Latn-RS" dirty="0"/>
              <a:t>политике додељивања магистрале </a:t>
            </a:r>
            <a:endParaRPr lang="sr-Cyrl-CS" altLang="sr-Latn-RS" dirty="0" smtClean="0"/>
          </a:p>
          <a:p>
            <a:pPr lvl="1"/>
            <a:r>
              <a:rPr lang="sr-Cyrl-CS" altLang="sr-Latn-RS" dirty="0" smtClean="0"/>
              <a:t>и политике </a:t>
            </a:r>
            <a:r>
              <a:rPr lang="sr-Cyrl-CS" altLang="sr-Latn-RS" dirty="0"/>
              <a:t>ослобађања магистрале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Врсте динамичке арбитраже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Динамичке арбитраже се могу разликовати по: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dirty="0"/>
              <a:t>организацији (начину имплементације)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dirty="0"/>
              <a:t>политици додељивања 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dirty="0"/>
              <a:t>политици ослобађања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dirty="0"/>
              <a:t>обради захтева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CS" altLang="sr-Latn-RS" dirty="0"/>
              <a:t>обради дозвола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334963"/>
            <a:ext cx="9144000" cy="274638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 dirty="0"/>
              <a:t>Нивои програмирања рачунара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43" y="904352"/>
            <a:ext cx="6275557" cy="532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Врсте динамичке </a:t>
            </a:r>
            <a:r>
              <a:rPr lang="sr-Cyrl-CS" altLang="sr-Latn-RS" dirty="0" smtClean="0"/>
              <a:t>арбитраже (2)</a:t>
            </a:r>
            <a:endParaRPr lang="sr-Cyrl-CS" altLang="sr-Latn-RS" dirty="0"/>
          </a:p>
        </p:txBody>
      </p:sp>
      <p:pic>
        <p:nvPicPr>
          <p:cNvPr id="8437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8" y="1907616"/>
            <a:ext cx="11132151" cy="374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Политике додељивања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Постоје четири основна типа политика додељивања магистрале:</a:t>
            </a:r>
          </a:p>
          <a:p>
            <a:pPr lvl="1"/>
            <a:r>
              <a:rPr lang="sr-Cyrl-CS" altLang="sr-Latn-RS"/>
              <a:t>политике фиксних приоритета</a:t>
            </a:r>
          </a:p>
          <a:p>
            <a:pPr lvl="1"/>
            <a:r>
              <a:rPr lang="sr-Cyrl-CS" altLang="sr-Latn-RS"/>
              <a:t>политике ротирајућих приоритета</a:t>
            </a:r>
          </a:p>
          <a:p>
            <a:pPr lvl="1"/>
            <a:r>
              <a:rPr lang="sr-Cyrl-CS" altLang="sr-Latn-RS"/>
              <a:t>равноправне политике</a:t>
            </a:r>
          </a:p>
          <a:p>
            <a:pPr lvl="1"/>
            <a:r>
              <a:rPr lang="sr-Cyrl-CS" altLang="sr-Latn-RS"/>
              <a:t>хибридне политике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Политике фиксних приоритета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38468" cy="4351338"/>
          </a:xfrm>
        </p:spPr>
        <p:txBody>
          <a:bodyPr>
            <a:normAutofit lnSpcReduction="10000"/>
          </a:bodyPr>
          <a:lstStyle/>
          <a:p>
            <a:r>
              <a:rPr lang="sr-Cyrl-CS" altLang="sr-Latn-RS" dirty="0"/>
              <a:t>Сваком главном уређају се додели фиксан </a:t>
            </a:r>
            <a:r>
              <a:rPr lang="sr-Cyrl-CS" altLang="sr-Latn-RS" dirty="0" smtClean="0"/>
              <a:t>приоритет</a:t>
            </a:r>
          </a:p>
          <a:p>
            <a:pPr marL="0" indent="0">
              <a:buNone/>
            </a:pPr>
            <a:endParaRPr lang="sr-Cyrl-CS" altLang="sr-Latn-RS" dirty="0"/>
          </a:p>
          <a:p>
            <a:r>
              <a:rPr lang="sr-Cyrl-CS" altLang="sr-Latn-RS" dirty="0"/>
              <a:t>Када више главних уређаја захтева магистралу,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добија </a:t>
            </a:r>
            <a:r>
              <a:rPr lang="sr-Cyrl-CS" altLang="sr-Latn-RS" dirty="0"/>
              <a:t>је онај са највишим приоритетом</a:t>
            </a:r>
          </a:p>
          <a:p>
            <a:pPr lvl="3"/>
            <a:endParaRPr lang="sr-Cyrl-CS" altLang="sr-Latn-RS" sz="2000" dirty="0"/>
          </a:p>
          <a:p>
            <a:r>
              <a:rPr lang="sr-Cyrl-CS" altLang="sr-Latn-RS" dirty="0"/>
              <a:t>Веома је важно да се приоритети пажљиво доделе</a:t>
            </a:r>
          </a:p>
          <a:p>
            <a:pPr lvl="1"/>
            <a:r>
              <a:rPr lang="sr-Cyrl-CS" altLang="sr-Latn-RS" dirty="0"/>
              <a:t>у супротном уређај са вишим приоритетом може вечито преузимати магистралу од других уређаја (тзв. </a:t>
            </a:r>
            <a:r>
              <a:rPr lang="sr-Cyrl-CS" altLang="sr-Latn-RS" i="1" dirty="0"/>
              <a:t>изгладњивање</a:t>
            </a:r>
            <a:r>
              <a:rPr lang="sr-Cyrl-CS" altLang="sr-Latn-RS" dirty="0" smtClean="0"/>
              <a:t>)</a:t>
            </a:r>
          </a:p>
          <a:p>
            <a:pPr marL="457200" lvl="1" indent="0">
              <a:buNone/>
            </a:pPr>
            <a:endParaRPr lang="sr-Cyrl-CS" altLang="sr-Latn-RS" dirty="0"/>
          </a:p>
          <a:p>
            <a:r>
              <a:rPr lang="sr-Cyrl-CS" altLang="sr-Latn-RS" dirty="0"/>
              <a:t>Ова политика се обично употребљава за У/И уређаје и за услуге </a:t>
            </a:r>
            <a:r>
              <a:rPr lang="sr-Latn-CS" altLang="sr-Latn-RS" i="1" dirty="0"/>
              <a:t>DMA</a:t>
            </a:r>
            <a:endParaRPr lang="en-US" altLang="sr-Latn-RS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72</a:t>
            </a:fld>
            <a:endParaRPr lang="sr-Latn-R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Политике ротирајућих приоритета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У овом случају приоритети главних уређаја нису фиксни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већ </a:t>
            </a:r>
            <a:r>
              <a:rPr lang="sr-Cyrl-CS" altLang="sr-Latn-RS" dirty="0"/>
              <a:t>представљају функцију времена чекања на магистралу</a:t>
            </a:r>
          </a:p>
          <a:p>
            <a:pPr lvl="1"/>
            <a:r>
              <a:rPr lang="sr-Cyrl-CS" altLang="sr-Latn-RS" dirty="0"/>
              <a:t>што дуже уређај чека, то му је већи приоритет</a:t>
            </a:r>
          </a:p>
          <a:p>
            <a:pPr lvl="3"/>
            <a:endParaRPr lang="sr-Cyrl-CS" altLang="sr-Latn-RS" dirty="0"/>
          </a:p>
          <a:p>
            <a:r>
              <a:rPr lang="sr-Cyrl-CS" altLang="sr-Latn-RS" dirty="0"/>
              <a:t>Оваквом политиком се избегава </a:t>
            </a:r>
            <a:r>
              <a:rPr lang="sr-Cyrl-CS" altLang="sr-Latn-RS" dirty="0" smtClean="0"/>
              <a:t>изгладњивање</a:t>
            </a:r>
          </a:p>
          <a:p>
            <a:pPr marL="0" indent="0">
              <a:buNone/>
            </a:pPr>
            <a:endParaRPr lang="sr-Cyrl-CS" altLang="sr-Latn-RS" dirty="0"/>
          </a:p>
          <a:p>
            <a:r>
              <a:rPr lang="sr-Cyrl-CS" altLang="sr-Latn-RS" dirty="0"/>
              <a:t>Подваријанта ове политике је да да се уређају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који </a:t>
            </a:r>
            <a:r>
              <a:rPr lang="sr-Cyrl-CS" altLang="sr-Latn-RS" dirty="0"/>
              <a:t>је управо добио магистралу спусти приоритет</a:t>
            </a:r>
          </a:p>
          <a:p>
            <a:pPr lvl="1"/>
            <a:r>
              <a:rPr lang="sr-Cyrl-CS" altLang="sr-Latn-RS" dirty="0"/>
              <a:t>ако се при томе приоритет увек спусти на најнижи, добија се расподела приоритета “у круг” (</a:t>
            </a:r>
            <a:r>
              <a:rPr lang="en-US" altLang="sr-Latn-RS" i="1" dirty="0"/>
              <a:t>round robin</a:t>
            </a:r>
            <a:r>
              <a:rPr lang="sr-Cyrl-CS" altLang="sr-Latn-RS" dirty="0" smtClean="0"/>
              <a:t>)</a:t>
            </a:r>
            <a:endParaRPr lang="en-U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73</a:t>
            </a:fld>
            <a:endParaRPr lang="sr-Latn-R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Равноправне политике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Равноправност је важан критеријум додељивања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000" dirty="0"/>
              <a:t>у основном облику спречава изгладњивање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000" dirty="0"/>
              <a:t>на пример, ротирајуће политике су </a:t>
            </a:r>
            <a:r>
              <a:rPr lang="sr-Cyrl-CS" altLang="sr-Latn-RS" sz="2000" dirty="0" smtClean="0"/>
              <a:t>равноправне</a:t>
            </a:r>
          </a:p>
          <a:p>
            <a:pPr>
              <a:lnSpc>
                <a:spcPct val="90000"/>
              </a:lnSpc>
            </a:pPr>
            <a:r>
              <a:rPr lang="sr-Cyrl-CS" altLang="sr-Latn-RS" dirty="0" smtClean="0"/>
              <a:t>Равноправност се може дефинисати на више начина</a:t>
            </a:r>
            <a:endParaRPr lang="sr-Cyrl-CS" altLang="sr-Latn-RS" sz="3200" dirty="0" smtClean="0"/>
          </a:p>
          <a:p>
            <a:pPr lvl="1">
              <a:lnSpc>
                <a:spcPct val="90000"/>
              </a:lnSpc>
            </a:pPr>
            <a:r>
              <a:rPr lang="sr-Cyrl-CS" altLang="sr-Latn-RS" sz="2000" dirty="0" smtClean="0"/>
              <a:t>на </a:t>
            </a:r>
            <a:r>
              <a:rPr lang="sr-Cyrl-CS" altLang="sr-Latn-RS" sz="2000" dirty="0"/>
              <a:t>пример, по класама приоритета уређаја или по класама приоритета захтева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Примери равноправности: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000" dirty="0"/>
              <a:t>сви захтеви у предефинисаном прозору времена </a:t>
            </a:r>
            <a:r>
              <a:rPr lang="sr-Cyrl-CS" altLang="sr-Latn-RS" sz="2000" dirty="0" smtClean="0"/>
              <a:t/>
            </a:r>
            <a:br>
              <a:rPr lang="sr-Cyrl-CS" altLang="sr-Latn-RS" sz="2000" dirty="0" smtClean="0"/>
            </a:br>
            <a:r>
              <a:rPr lang="sr-Cyrl-CS" altLang="sr-Latn-RS" sz="2000" dirty="0" smtClean="0"/>
              <a:t>морају </a:t>
            </a:r>
            <a:r>
              <a:rPr lang="sr-Cyrl-CS" altLang="sr-Latn-RS" sz="2000" dirty="0"/>
              <a:t>бити задовољени пре одобравања захтева у наредном прозору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000" dirty="0"/>
              <a:t>захтев не сме да чека дуже од </a:t>
            </a:r>
            <a:r>
              <a:rPr lang="sr-Cyrl-CS" altLang="sr-Latn-RS" sz="2000" i="1" dirty="0"/>
              <a:t>М</a:t>
            </a:r>
            <a:r>
              <a:rPr lang="sr-Cyrl-CS" altLang="sr-Latn-RS" sz="2000" dirty="0"/>
              <a:t> </a:t>
            </a:r>
            <a:r>
              <a:rPr lang="sr-Latn-CS" altLang="sr-Latn-RS" sz="2000" i="1" dirty="0" smtClean="0"/>
              <a:t>ms</a:t>
            </a:r>
            <a:endParaRPr lang="sr-Cyrl-CS" altLang="sr-Latn-R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74</a:t>
            </a:fld>
            <a:endParaRPr lang="sr-Latn-R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Хибридне политике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Хибридне политике се заснивају у комбинованој употреби приоритета и правила равноправности</a:t>
            </a:r>
          </a:p>
          <a:p>
            <a:r>
              <a:rPr lang="sr-Cyrl-CS" altLang="sr-Latn-RS"/>
              <a:t>Називају се и </a:t>
            </a:r>
            <a:r>
              <a:rPr lang="sr-Cyrl-CS" altLang="sr-Latn-RS" i="1"/>
              <a:t>комбиноване политике</a:t>
            </a:r>
            <a:endParaRPr lang="sr-Cyrl-CS" altLang="sr-Latn-RS"/>
          </a:p>
          <a:p>
            <a:endParaRPr lang="sr-Cyrl-CS" altLang="sr-Latn-RS"/>
          </a:p>
          <a:p>
            <a:r>
              <a:rPr lang="sr-Cyrl-CS" altLang="sr-Latn-RS"/>
              <a:t>Пример: </a:t>
            </a:r>
            <a:endParaRPr lang="en-US" altLang="sr-Latn-RS" i="1"/>
          </a:p>
          <a:p>
            <a:pPr lvl="1"/>
            <a:r>
              <a:rPr lang="sr-Cyrl-CS" altLang="sr-Latn-RS"/>
              <a:t>арбитража </a:t>
            </a:r>
            <a:r>
              <a:rPr lang="en-US" altLang="sr-Latn-RS" i="1"/>
              <a:t>PCI</a:t>
            </a:r>
            <a:r>
              <a:rPr lang="en-US" altLang="sr-Latn-RS"/>
              <a:t> </a:t>
            </a:r>
            <a:r>
              <a:rPr lang="sr-Cyrl-CS" altLang="sr-Latn-RS"/>
              <a:t>магистрале користи хибридну политику додељивања</a:t>
            </a:r>
            <a:endParaRPr lang="en-US" altLang="sr-Latn-RS" i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75</a:t>
            </a:fld>
            <a:endParaRPr lang="sr-Latn-R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Политике ослобађања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Политике ослобађања магистрале се односе на услове под којима тренутни главни уређај ослобађа магистралу за друге уређаје</a:t>
            </a:r>
          </a:p>
          <a:p>
            <a:r>
              <a:rPr lang="sr-Cyrl-CS" altLang="sr-Latn-RS"/>
              <a:t>Деле се на:</a:t>
            </a:r>
          </a:p>
          <a:p>
            <a:pPr lvl="1"/>
            <a:r>
              <a:rPr lang="sr-Cyrl-CS" altLang="sr-Latn-RS"/>
              <a:t>политике без планирања</a:t>
            </a:r>
          </a:p>
          <a:p>
            <a:pPr lvl="1"/>
            <a:r>
              <a:rPr lang="sr-Cyrl-CS" altLang="sr-Latn-RS"/>
              <a:t>политике са планирањем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Политике без планирања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Главни уређај, који употребљава магистралу,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ослобађа </a:t>
            </a:r>
            <a:r>
              <a:rPr lang="sr-Cyrl-CS" altLang="sr-Latn-RS" dirty="0"/>
              <a:t>магистралу добровољно</a:t>
            </a:r>
          </a:p>
          <a:p>
            <a:r>
              <a:rPr lang="sr-Cyrl-CS" altLang="sr-Latn-RS" dirty="0"/>
              <a:t>Деле се на: </a:t>
            </a:r>
          </a:p>
          <a:p>
            <a:pPr lvl="1"/>
            <a:r>
              <a:rPr lang="sr-Cyrl-CS" altLang="sr-Latn-RS" dirty="0"/>
              <a:t>политике засноване на трансакцијама</a:t>
            </a:r>
          </a:p>
          <a:p>
            <a:pPr lvl="1"/>
            <a:r>
              <a:rPr lang="sr-Cyrl-CS" altLang="sr-Latn-RS" dirty="0"/>
              <a:t>политике засноване на захтевима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Политике </a:t>
            </a:r>
            <a:r>
              <a:rPr lang="sr-Cyrl-CS" altLang="sr-Latn-RS" dirty="0" smtClean="0"/>
              <a:t>засноване </a:t>
            </a:r>
            <a:r>
              <a:rPr lang="sr-Cyrl-CS" altLang="sr-Latn-RS" dirty="0"/>
              <a:t>на трансакцијама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232" y="1847850"/>
            <a:ext cx="10917535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sz="2400" dirty="0"/>
              <a:t>Магистрала се ослобађа када се заврши текућа трансакција</a:t>
            </a:r>
          </a:p>
          <a:p>
            <a:pPr>
              <a:lnSpc>
                <a:spcPct val="90000"/>
              </a:lnSpc>
            </a:pPr>
            <a:r>
              <a:rPr lang="sr-Cyrl-CS" altLang="sr-Latn-RS" sz="2400" dirty="0"/>
              <a:t>Ако је уређају поново потребна магистрала, он мора да пошаље нови захтев</a:t>
            </a:r>
          </a:p>
          <a:p>
            <a:pPr>
              <a:lnSpc>
                <a:spcPct val="90000"/>
              </a:lnSpc>
            </a:pPr>
            <a:r>
              <a:rPr lang="sr-Cyrl-CS" altLang="sr-Latn-RS" sz="2400" dirty="0"/>
              <a:t>Предности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најједноставнија политика за имплементацију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ослобађањем магистрале после сваке трансакције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гарантује </a:t>
            </a:r>
            <a:r>
              <a:rPr lang="sr-Cyrl-CS" altLang="sr-Latn-RS" dirty="0"/>
              <a:t>се равноправност</a:t>
            </a:r>
          </a:p>
          <a:p>
            <a:pPr>
              <a:lnSpc>
                <a:spcPct val="90000"/>
              </a:lnSpc>
            </a:pPr>
            <a:r>
              <a:rPr lang="sr-Cyrl-CS" altLang="sr-Latn-RS" sz="2400" dirty="0"/>
              <a:t>Слабости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ако већину захтева шаље само један </a:t>
            </a:r>
            <a:r>
              <a:rPr lang="sr-Cyrl-CS" altLang="sr-Latn-RS" dirty="0" smtClean="0"/>
              <a:t>уређај смањене су </a:t>
            </a:r>
            <a:r>
              <a:rPr lang="sr-Cyrl-CS" altLang="sr-Latn-RS" dirty="0"/>
              <a:t>перформансе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пример је рад са меморијом у једнопроцесорским </a:t>
            </a:r>
            <a:r>
              <a:rPr lang="sr-Cyrl-CS" altLang="sr-Latn-RS" dirty="0" smtClean="0"/>
              <a:t>системима</a:t>
            </a:r>
            <a:endParaRPr lang="sr-Cyrl-CS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Политике </a:t>
            </a:r>
            <a:r>
              <a:rPr lang="sr-Cyrl-CS" altLang="sr-Latn-RS" dirty="0" smtClean="0"/>
              <a:t>засноване </a:t>
            </a:r>
            <a:r>
              <a:rPr lang="sr-Cyrl-CS" altLang="sr-Latn-RS" dirty="0"/>
              <a:t>на захтевима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Главни уређај ослобађа магистралу на крају текуће трансакције само ако постоје захтеви од других уређаја</a:t>
            </a:r>
          </a:p>
          <a:p>
            <a:r>
              <a:rPr lang="sr-Cyrl-CS" altLang="sr-Latn-RS" dirty="0"/>
              <a:t>Ако је уређају и даље потребна магистрала, а не постоје захтеви од других уређаја, он </a:t>
            </a:r>
            <a:r>
              <a:rPr lang="sr-Cyrl-CS" altLang="sr-Latn-RS" dirty="0" smtClean="0"/>
              <a:t>наставља да користи </a:t>
            </a:r>
            <a:r>
              <a:rPr lang="sr-Cyrl-CS" altLang="sr-Latn-RS" dirty="0"/>
              <a:t>магистралу</a:t>
            </a:r>
          </a:p>
          <a:p>
            <a:r>
              <a:rPr lang="sr-Cyrl-CS" altLang="sr-Latn-RS" dirty="0"/>
              <a:t>Предности</a:t>
            </a:r>
          </a:p>
          <a:p>
            <a:pPr lvl="1"/>
            <a:r>
              <a:rPr lang="sr-Cyrl-CS" altLang="sr-Latn-RS" dirty="0"/>
              <a:t>ефикаснија употреба у односу на </a:t>
            </a:r>
            <a:r>
              <a:rPr lang="sr-Cyrl-CS" altLang="sr-Latn-RS" dirty="0" smtClean="0"/>
              <a:t>политике </a:t>
            </a:r>
            <a:r>
              <a:rPr lang="sr-Cyrl-CS" altLang="sr-Latn-RS" dirty="0"/>
              <a:t>засноване на трансакцијама</a:t>
            </a:r>
          </a:p>
          <a:p>
            <a:r>
              <a:rPr lang="sr-Cyrl-CS" altLang="sr-Latn-RS" dirty="0"/>
              <a:t>Слабости</a:t>
            </a:r>
          </a:p>
          <a:p>
            <a:pPr lvl="1"/>
            <a:r>
              <a:rPr lang="sr-Cyrl-CS" altLang="sr-Latn-RS" dirty="0"/>
              <a:t>нешто сложенија имплементација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Архитектура скупа инструкција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799" y="1447800"/>
            <a:ext cx="8632371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/>
              <a:t>Архитектура скупа инструкција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(</a:t>
            </a:r>
            <a:r>
              <a:rPr lang="sr-Cyrl-CS" altLang="sr-Latn-RS" dirty="0"/>
              <a:t>енгл. </a:t>
            </a:r>
            <a:r>
              <a:rPr lang="sr-Latn-CS" altLang="sr-Latn-RS" i="1" dirty="0"/>
              <a:t>Instruction Set Architecture – ISA</a:t>
            </a:r>
            <a:r>
              <a:rPr lang="sr-Cyrl-CS" altLang="sr-Latn-RS" dirty="0" smtClean="0"/>
              <a:t>)</a:t>
            </a:r>
          </a:p>
          <a:p>
            <a:pPr marL="798513" lvl="1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 smtClean="0"/>
              <a:t>Списак функционалности које рач. систем може да ради</a:t>
            </a:r>
          </a:p>
          <a:p>
            <a:pPr marL="798513" lvl="1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 smtClean="0"/>
              <a:t>Апстракција </a:t>
            </a:r>
            <a:r>
              <a:rPr lang="sr-Cyrl-CS" altLang="sr-Latn-RS" dirty="0"/>
              <a:t>архитектуре скупа </a:t>
            </a:r>
            <a:r>
              <a:rPr lang="sr-Cyrl-CS" altLang="sr-Latn-RS" dirty="0" smtClean="0"/>
              <a:t>инструкција</a:t>
            </a:r>
          </a:p>
          <a:p>
            <a:pPr marL="798513" lvl="1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 dirty="0" smtClean="0"/>
              <a:t>Представља </a:t>
            </a:r>
            <a:r>
              <a:rPr lang="sr-Cyrl-CS" altLang="sr-Latn-RS" dirty="0"/>
              <a:t>интерфејс између хардвера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 </a:t>
            </a:r>
            <a:r>
              <a:rPr lang="sr-Cyrl-CS" altLang="sr-Latn-RS" dirty="0"/>
              <a:t>најнижег нивоа софтвера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Политике са планирањем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У случају политика без планирања један уређај може да задржи магистралу дуже време</a:t>
            </a:r>
          </a:p>
          <a:p>
            <a:pPr lvl="1"/>
            <a:r>
              <a:rPr lang="sr-Cyrl-CS" altLang="sr-Latn-RS" dirty="0"/>
              <a:t>нпр, пренос великог блока података може да траје и значајно дуго</a:t>
            </a:r>
          </a:p>
          <a:p>
            <a:pPr lvl="1"/>
            <a:r>
              <a:rPr lang="sr-Cyrl-CS" altLang="sr-Latn-RS" dirty="0"/>
              <a:t>то производи проблеме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у </a:t>
            </a:r>
            <a:r>
              <a:rPr lang="sr-Cyrl-CS" altLang="sr-Latn-RS" dirty="0"/>
              <a:t>случају услуга које морају радити у реалном времену</a:t>
            </a:r>
          </a:p>
          <a:p>
            <a:pPr lvl="3"/>
            <a:endParaRPr lang="sr-Cyrl-CS" altLang="sr-Latn-RS" dirty="0"/>
          </a:p>
          <a:p>
            <a:r>
              <a:rPr lang="sr-Cyrl-CS" altLang="sr-Latn-RS" dirty="0"/>
              <a:t>Политике са планирањем омогућавају да дугачка трансакција буде принудно прекинута у одређеним случајевима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Организација арбитраже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Арбитража се имплементира централизовано и дистрибуирано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У случају централизоване имплементације 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 dirty="0"/>
              <a:t>један централни арбитар прима захтеве од свих главних уређаја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 dirty="0"/>
              <a:t>на основу политике додељивања арбитар додељује магистралу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 dirty="0"/>
              <a:t>по завршетку трансакције, главни уређај ослобађа магистралу </a:t>
            </a:r>
            <a:r>
              <a:rPr lang="sr-Cyrl-CS" altLang="sr-Latn-RS" sz="2100" dirty="0" smtClean="0"/>
              <a:t/>
            </a:r>
            <a:br>
              <a:rPr lang="sr-Cyrl-CS" altLang="sr-Latn-RS" sz="2100" dirty="0" smtClean="0"/>
            </a:br>
            <a:r>
              <a:rPr lang="sr-Cyrl-CS" altLang="sr-Latn-RS" sz="2100" dirty="0" smtClean="0"/>
              <a:t>у </a:t>
            </a:r>
            <a:r>
              <a:rPr lang="sr-Cyrl-CS" altLang="sr-Latn-RS" sz="2100" dirty="0"/>
              <a:t>складу са политиком ослобађања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У случају дистрибуиране имплементације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 dirty="0"/>
              <a:t>хардвер за арбитражу је дистрибуиран по главним уређајима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 dirty="0"/>
              <a:t>дистрибуиран алгоритам се употребљава за одређивање главног уређаја </a:t>
            </a:r>
            <a:r>
              <a:rPr lang="sr-Cyrl-CS" altLang="sr-Latn-RS" sz="2100" dirty="0" smtClean="0"/>
              <a:t/>
            </a:r>
            <a:br>
              <a:rPr lang="sr-Cyrl-CS" altLang="sr-Latn-RS" sz="2100" dirty="0" smtClean="0"/>
            </a:br>
            <a:r>
              <a:rPr lang="sr-Cyrl-CS" altLang="sr-Latn-RS" sz="2100" dirty="0" smtClean="0"/>
              <a:t>коме </a:t>
            </a:r>
            <a:r>
              <a:rPr lang="sr-Cyrl-CS" altLang="sr-Latn-RS" sz="2100" dirty="0"/>
              <a:t>ће се доделити магистрала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Централизована арбитража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Може да се имплементира на више начина</a:t>
            </a:r>
          </a:p>
          <a:p>
            <a:r>
              <a:rPr lang="sr-Cyrl-CS" altLang="sr-Latn-RS"/>
              <a:t>Разматрамо три основна механизма</a:t>
            </a:r>
          </a:p>
          <a:p>
            <a:pPr lvl="1"/>
            <a:r>
              <a:rPr lang="sr-Cyrl-CS" altLang="sr-Latn-RS"/>
              <a:t>Уланчавање</a:t>
            </a:r>
          </a:p>
          <a:p>
            <a:pPr lvl="1"/>
            <a:r>
              <a:rPr lang="sr-Cyrl-CS" altLang="sr-Latn-RS"/>
              <a:t>Независни захтеви</a:t>
            </a:r>
          </a:p>
          <a:p>
            <a:pPr lvl="1"/>
            <a:r>
              <a:rPr lang="sr-Cyrl-CS" altLang="sr-Latn-RS"/>
              <a:t>Хибридна схема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 smtClean="0"/>
              <a:t>Уланчавање</a:t>
            </a:r>
            <a:endParaRPr lang="sr-Cyrl-CS" altLang="sr-Latn-RS" dirty="0"/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717404" cy="4351338"/>
          </a:xfrm>
        </p:spPr>
        <p:txBody>
          <a:bodyPr>
            <a:normAutofit lnSpcReduction="10000"/>
          </a:bodyPr>
          <a:lstStyle/>
          <a:p>
            <a:r>
              <a:rPr lang="sr-Cyrl-CS" altLang="sr-Latn-RS" dirty="0"/>
              <a:t>Уланчавање користи једну линију за захтеве,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коју </a:t>
            </a:r>
            <a:r>
              <a:rPr lang="sr-Cyrl-CS" altLang="sr-Latn-RS" dirty="0"/>
              <a:t>деле сви главни уређаји</a:t>
            </a:r>
          </a:p>
          <a:p>
            <a:pPr lvl="1"/>
            <a:r>
              <a:rPr lang="sr-Cyrl-CS" altLang="sr-Latn-RS" dirty="0"/>
              <a:t>Када централни арбитар прими захтев, он шаље одобрење за употребу магистрале првом главном уређају у ланцу</a:t>
            </a:r>
          </a:p>
          <a:p>
            <a:pPr lvl="1"/>
            <a:endParaRPr lang="sr-Cyrl-CS" altLang="sr-Latn-RS" dirty="0" smtClean="0"/>
          </a:p>
          <a:p>
            <a:pPr lvl="1"/>
            <a:r>
              <a:rPr lang="sr-Cyrl-CS" altLang="sr-Latn-RS" dirty="0" smtClean="0"/>
              <a:t>Уређај </a:t>
            </a:r>
            <a:r>
              <a:rPr lang="sr-Cyrl-CS" altLang="sr-Latn-RS" dirty="0"/>
              <a:t>у ланцу прослеђује сигнал ако није захтевао магистралу,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а </a:t>
            </a:r>
            <a:r>
              <a:rPr lang="sr-Cyrl-CS" altLang="sr-Latn-RS" dirty="0"/>
              <a:t>не прослеђује га ако </a:t>
            </a:r>
            <a:r>
              <a:rPr lang="sr-Cyrl-CS" altLang="sr-Latn-RS" dirty="0" smtClean="0"/>
              <a:t>јесте</a:t>
            </a:r>
          </a:p>
          <a:p>
            <a:pPr marL="457200" lvl="1" indent="0">
              <a:buNone/>
            </a:pPr>
            <a:endParaRPr lang="sr-Cyrl-CS" altLang="sr-Latn-RS" dirty="0"/>
          </a:p>
          <a:p>
            <a:pPr lvl="1"/>
            <a:r>
              <a:rPr lang="sr-Cyrl-CS" altLang="sr-Latn-RS" dirty="0"/>
              <a:t>Тако се сигнал за одобравање прослеђује низ ланац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све </a:t>
            </a:r>
            <a:r>
              <a:rPr lang="sr-Cyrl-CS" altLang="sr-Latn-RS" dirty="0"/>
              <a:t>док не дође до неког од уређаја који су захтевали </a:t>
            </a:r>
            <a:r>
              <a:rPr lang="sr-Cyrl-CS" altLang="sr-Latn-RS" dirty="0" smtClean="0"/>
              <a:t>магистралу</a:t>
            </a:r>
          </a:p>
          <a:p>
            <a:pPr marL="457200" lvl="1" indent="0">
              <a:buNone/>
            </a:pPr>
            <a:endParaRPr lang="sr-Cyrl-CS" altLang="sr-Latn-RS" dirty="0"/>
          </a:p>
          <a:p>
            <a:pPr lvl="1"/>
            <a:r>
              <a:rPr lang="sr-Cyrl-CS" altLang="sr-Latn-RS" dirty="0"/>
              <a:t>Први такав уређај у ланцу добија магистралу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Уланчавање (2)</a:t>
            </a:r>
          </a:p>
        </p:txBody>
      </p:sp>
      <p:pic>
        <p:nvPicPr>
          <p:cNvPr id="856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4088"/>
            <a:ext cx="868680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Уланчавање (3)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878178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Предности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једноставна имплементација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захтева само три контролне линије по уређају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арбитар не ограничава број уређаја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нити његова имплементација зависи од броја уређаја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Недостаци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имплементира политику фиксних приоритета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уређај има виши приоритет ако је ближи арбитру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трајање арбитраже је пропорционално броју главних уређаја</a:t>
            </a:r>
          </a:p>
          <a:p>
            <a:pPr lvl="1">
              <a:lnSpc>
                <a:spcPct val="90000"/>
              </a:lnSpc>
            </a:pPr>
            <a:r>
              <a:rPr lang="sr-Cyrl-CS" altLang="sr-Latn-RS" dirty="0"/>
              <a:t>схема није отпорна на отказивање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ако неки уређај откаже, ниједан уређај нижег приоритета не може добити магистралу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Независни </a:t>
            </a:r>
            <a:r>
              <a:rPr lang="sr-Cyrl-CS" altLang="sr-Latn-RS" dirty="0" smtClean="0"/>
              <a:t>захтеви</a:t>
            </a:r>
            <a:endParaRPr lang="sr-Cyrl-CS" altLang="sr-Latn-RS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898275" cy="4351338"/>
          </a:xfrm>
        </p:spPr>
        <p:txBody>
          <a:bodyPr/>
          <a:lstStyle/>
          <a:p>
            <a:r>
              <a:rPr lang="sr-Cyrl-CS" altLang="sr-Latn-RS" dirty="0"/>
              <a:t>Арбитар се повезује са сваким уређајем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путем </a:t>
            </a:r>
            <a:r>
              <a:rPr lang="sr-Cyrl-CS" altLang="sr-Latn-RS" dirty="0"/>
              <a:t>посебних линија за захтеве и одобравање</a:t>
            </a:r>
          </a:p>
          <a:p>
            <a:pPr lvl="1"/>
            <a:endParaRPr lang="sr-Cyrl-CS" altLang="sr-Latn-RS" dirty="0" smtClean="0"/>
          </a:p>
          <a:p>
            <a:pPr lvl="1"/>
            <a:r>
              <a:rPr lang="sr-Cyrl-CS" altLang="sr-Latn-RS" dirty="0" smtClean="0"/>
              <a:t>Када </a:t>
            </a:r>
            <a:r>
              <a:rPr lang="sr-Cyrl-CS" altLang="sr-Latn-RS" dirty="0"/>
              <a:t>главни уређај захтева магистралу,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шаље </a:t>
            </a:r>
            <a:r>
              <a:rPr lang="sr-Cyrl-CS" altLang="sr-Latn-RS" dirty="0"/>
              <a:t>захтев путем своје линије захтева</a:t>
            </a:r>
          </a:p>
          <a:p>
            <a:pPr lvl="1"/>
            <a:endParaRPr lang="sr-Cyrl-CS" altLang="sr-Latn-RS" dirty="0" smtClean="0"/>
          </a:p>
          <a:p>
            <a:pPr lvl="1"/>
            <a:r>
              <a:rPr lang="sr-Cyrl-CS" altLang="sr-Latn-RS" dirty="0" smtClean="0"/>
              <a:t>Када </a:t>
            </a:r>
            <a:r>
              <a:rPr lang="sr-Cyrl-CS" altLang="sr-Latn-RS" dirty="0"/>
              <a:t>арбитар прими захтев,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на </a:t>
            </a:r>
            <a:r>
              <a:rPr lang="sr-Cyrl-CS" altLang="sr-Latn-RS" dirty="0"/>
              <a:t>основу политике додељивања одређује који уређај ће добити магистралу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Независни захтеви (2)</a:t>
            </a:r>
          </a:p>
        </p:txBody>
      </p:sp>
      <p:pic>
        <p:nvPicPr>
          <p:cNvPr id="866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0238"/>
            <a:ext cx="8688388" cy="43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Независни захтеви (3)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Предности</a:t>
            </a:r>
          </a:p>
          <a:p>
            <a:pPr lvl="1"/>
            <a:r>
              <a:rPr lang="sr-Cyrl-CS" altLang="sr-Latn-RS"/>
              <a:t>могу се имплементирати различите политике додељивања магистрале</a:t>
            </a:r>
          </a:p>
          <a:p>
            <a:pPr lvl="1"/>
            <a:r>
              <a:rPr lang="sr-Cyrl-CS" altLang="sr-Latn-RS"/>
              <a:t>кратко (константно) време додељивања, независно од броја уређаја</a:t>
            </a:r>
          </a:p>
          <a:p>
            <a:pPr lvl="1"/>
            <a:r>
              <a:rPr lang="sr-Cyrl-CS" altLang="sr-Latn-RS"/>
              <a:t>добра отпорност на отказе</a:t>
            </a:r>
          </a:p>
          <a:p>
            <a:r>
              <a:rPr lang="sr-Cyrl-CS" altLang="sr-Latn-RS"/>
              <a:t>Недостаци</a:t>
            </a:r>
          </a:p>
          <a:p>
            <a:pPr lvl="1"/>
            <a:r>
              <a:rPr lang="sr-Cyrl-CS" altLang="sr-Latn-RS"/>
              <a:t>сложенија имплементација</a:t>
            </a:r>
          </a:p>
          <a:p>
            <a:pPr lvl="1"/>
            <a:r>
              <a:rPr lang="sr-Cyrl-CS" altLang="sr-Latn-RS"/>
              <a:t>број уређаја је ограничен бројем линија</a:t>
            </a:r>
          </a:p>
          <a:p>
            <a:r>
              <a:rPr lang="sr-Cyrl-CS" altLang="sr-Latn-RS"/>
              <a:t>Пример:</a:t>
            </a:r>
          </a:p>
          <a:p>
            <a:pPr lvl="1"/>
            <a:r>
              <a:rPr lang="sr-Latn-CS" altLang="sr-Latn-RS" i="1"/>
              <a:t>PCI</a:t>
            </a:r>
            <a:r>
              <a:rPr lang="sr-Cyrl-CS" altLang="sr-Latn-RS"/>
              <a:t> магистрала користи ову технику</a:t>
            </a:r>
            <a:endParaRPr lang="sr-Cyrl-CS" altLang="sr-Latn-RS" i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Хибридна </a:t>
            </a:r>
            <a:r>
              <a:rPr lang="sr-Cyrl-CS" altLang="sr-Latn-RS" dirty="0" smtClean="0"/>
              <a:t>схема</a:t>
            </a:r>
            <a:endParaRPr lang="sr-Cyrl-CS" altLang="sr-Latn-RS" dirty="0"/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Претходне две схеме представљају екстреме</a:t>
            </a:r>
          </a:p>
          <a:p>
            <a:pPr lvl="1"/>
            <a:r>
              <a:rPr lang="sr-Cyrl-CS" altLang="sr-Latn-RS" dirty="0"/>
              <a:t>уланчавање је једноставније али 3 значајне слабости</a:t>
            </a:r>
          </a:p>
          <a:p>
            <a:pPr lvl="1"/>
            <a:r>
              <a:rPr lang="sr-Cyrl-CS" altLang="sr-Latn-RS" dirty="0"/>
              <a:t>схема независних захтева решава </a:t>
            </a:r>
            <a:r>
              <a:rPr lang="sr-Cyrl-CS" altLang="sr-Latn-RS" dirty="0" smtClean="0"/>
              <a:t>проблеме,</a:t>
            </a:r>
            <a:br>
              <a:rPr lang="sr-Cyrl-CS" altLang="sr-Latn-RS" dirty="0" smtClean="0"/>
            </a:br>
            <a:r>
              <a:rPr lang="sr-Cyrl-CS" altLang="sr-Latn-RS" dirty="0" smtClean="0"/>
              <a:t>али </a:t>
            </a:r>
            <a:r>
              <a:rPr lang="sr-Cyrl-CS" altLang="sr-Latn-RS" dirty="0"/>
              <a:t>је скупља за имплементацију</a:t>
            </a:r>
          </a:p>
          <a:p>
            <a:r>
              <a:rPr lang="sr-Cyrl-CS" altLang="sr-Latn-RS" dirty="0"/>
              <a:t>Хибридна схема дели главне уређаје на </a:t>
            </a:r>
            <a:r>
              <a:rPr lang="sr-Latn-CS" altLang="sr-Latn-RS" i="1" dirty="0"/>
              <a:t>N</a:t>
            </a:r>
            <a:r>
              <a:rPr lang="sr-Cyrl-CS" altLang="sr-Latn-RS" dirty="0"/>
              <a:t> класа</a:t>
            </a:r>
          </a:p>
          <a:p>
            <a:pPr lvl="1"/>
            <a:r>
              <a:rPr lang="sr-Cyrl-CS" altLang="sr-Latn-RS" dirty="0"/>
              <a:t>за сваку класу постоје посебне линије за захтеве и одобрења</a:t>
            </a:r>
          </a:p>
          <a:p>
            <a:pPr lvl="1"/>
            <a:r>
              <a:rPr lang="sr-Cyrl-CS" altLang="sr-Latn-RS" dirty="0"/>
              <a:t>у оквиру сваке класе уређаја примењује се уланчавање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22238"/>
            <a:ext cx="7696200" cy="10969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altLang="sr-Latn-RS"/>
              <a:t>Асемблерски језици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8229600" cy="5029200"/>
          </a:xfrm>
          <a:ln/>
        </p:spPr>
        <p:txBody>
          <a:bodyPr/>
          <a:lstStyle/>
          <a:p>
            <a:pPr marL="341313" indent="-341313">
              <a:buClr>
                <a:srgbClr val="2C3D09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Два основна мотива за употребу: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уштеда меморијског простора</a:t>
            </a:r>
          </a:p>
          <a:p>
            <a:pPr marL="690563" lvl="1" indent="-347663">
              <a:buClr>
                <a:srgbClr val="419028"/>
              </a:buClr>
              <a:buSzPct val="70000"/>
              <a:buFont typeface="Wingdings" panose="05000000000000000000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Cyrl-CS" altLang="sr-Latn-RS"/>
              <a:t>временска ефикасност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</a:t>
            </a:fld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Хибридна </a:t>
            </a:r>
            <a:r>
              <a:rPr lang="sr-Cyrl-CS" altLang="sr-Latn-RS" dirty="0" smtClean="0"/>
              <a:t>схема (</a:t>
            </a:r>
            <a:r>
              <a:rPr lang="sr-Cyrl-CS" altLang="sr-Latn-RS" dirty="0"/>
              <a:t>2)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altLang="sr-Latn-RS" sz="2500" dirty="0" smtClean="0"/>
              <a:t>Пример:</a:t>
            </a:r>
          </a:p>
          <a:p>
            <a:r>
              <a:rPr lang="sr-Cyrl-CS" altLang="sr-Latn-RS" sz="2500" dirty="0" smtClean="0"/>
              <a:t>четири </a:t>
            </a:r>
            <a:r>
              <a:rPr lang="sr-Cyrl-CS" altLang="sr-Latn-RS" sz="2500" dirty="0"/>
              <a:t>пара линија за захтеве и одобрења </a:t>
            </a:r>
            <a:r>
              <a:rPr lang="sr-Cyrl-CS" altLang="sr-Latn-RS" sz="2500" dirty="0" smtClean="0"/>
              <a:t/>
            </a:r>
            <a:br>
              <a:rPr lang="sr-Cyrl-CS" altLang="sr-Latn-RS" sz="2500" dirty="0" smtClean="0"/>
            </a:br>
            <a:r>
              <a:rPr lang="sr-Cyrl-CS" altLang="sr-Latn-RS" sz="2500" dirty="0" smtClean="0"/>
              <a:t>(</a:t>
            </a:r>
            <a:r>
              <a:rPr lang="sr-Latn-CS" altLang="sr-Latn-RS" sz="2500" i="1" dirty="0"/>
              <a:t>BR</a:t>
            </a:r>
            <a:r>
              <a:rPr lang="sr-Latn-CS" altLang="sr-Latn-RS" sz="2500" dirty="0"/>
              <a:t>0, </a:t>
            </a:r>
            <a:r>
              <a:rPr lang="sr-Latn-CS" altLang="sr-Latn-RS" sz="2500" i="1" dirty="0"/>
              <a:t>BG</a:t>
            </a:r>
            <a:r>
              <a:rPr lang="sr-Latn-CS" altLang="sr-Latn-RS" sz="2500" dirty="0"/>
              <a:t>0, </a:t>
            </a:r>
            <a:r>
              <a:rPr lang="sr-Latn-CS" altLang="sr-Latn-RS" sz="2500" i="1" dirty="0"/>
              <a:t>BR</a:t>
            </a:r>
            <a:r>
              <a:rPr lang="sr-Latn-CS" altLang="sr-Latn-RS" sz="2500" dirty="0"/>
              <a:t>1, </a:t>
            </a:r>
            <a:r>
              <a:rPr lang="sr-Latn-CS" altLang="sr-Latn-RS" sz="2500" i="1" dirty="0"/>
              <a:t>BG</a:t>
            </a:r>
            <a:r>
              <a:rPr lang="sr-Latn-CS" altLang="sr-Latn-RS" sz="2500" dirty="0"/>
              <a:t>1, </a:t>
            </a:r>
            <a:r>
              <a:rPr lang="sr-Latn-CS" altLang="sr-Latn-RS" sz="2500" i="1" dirty="0"/>
              <a:t>BR</a:t>
            </a:r>
            <a:r>
              <a:rPr lang="sr-Latn-CS" altLang="sr-Latn-RS" sz="2500" dirty="0"/>
              <a:t>2, </a:t>
            </a:r>
            <a:r>
              <a:rPr lang="sr-Latn-CS" altLang="sr-Latn-RS" sz="2500" i="1" dirty="0"/>
              <a:t>BG</a:t>
            </a:r>
            <a:r>
              <a:rPr lang="sr-Latn-CS" altLang="sr-Latn-RS" sz="2500" dirty="0"/>
              <a:t>2, </a:t>
            </a:r>
            <a:r>
              <a:rPr lang="sr-Latn-CS" altLang="sr-Latn-RS" sz="2500" i="1" dirty="0"/>
              <a:t>BR</a:t>
            </a:r>
            <a:r>
              <a:rPr lang="sr-Latn-CS" altLang="sr-Latn-RS" sz="2500" dirty="0"/>
              <a:t>3, </a:t>
            </a:r>
            <a:r>
              <a:rPr lang="sr-Latn-CS" altLang="sr-Latn-RS" sz="2500" i="1" dirty="0"/>
              <a:t>BG</a:t>
            </a:r>
            <a:r>
              <a:rPr lang="sr-Latn-CS" altLang="sr-Latn-RS" sz="2500" dirty="0"/>
              <a:t>3</a:t>
            </a:r>
            <a:r>
              <a:rPr lang="sr-Cyrl-CS" altLang="sr-Latn-RS" sz="2500" dirty="0"/>
              <a:t>)</a:t>
            </a:r>
          </a:p>
          <a:p>
            <a:r>
              <a:rPr lang="sr-Cyrl-CS" altLang="sr-Latn-RS" sz="2500" dirty="0"/>
              <a:t>сви уређаји деле линије заузетости и поништавања (</a:t>
            </a:r>
            <a:r>
              <a:rPr lang="sr-Latn-CS" altLang="sr-Latn-RS" sz="2500" i="1" dirty="0"/>
              <a:t>BBSY</a:t>
            </a:r>
            <a:r>
              <a:rPr lang="sr-Latn-CS" altLang="sr-Latn-RS" sz="2500" dirty="0"/>
              <a:t>, </a:t>
            </a:r>
            <a:r>
              <a:rPr lang="sr-Latn-CS" altLang="sr-Latn-RS" sz="2500" i="1" dirty="0"/>
              <a:t>BCLR</a:t>
            </a:r>
            <a:r>
              <a:rPr lang="sr-Cyrl-CS" altLang="sr-Latn-RS" sz="2500" dirty="0"/>
              <a:t>)</a:t>
            </a:r>
          </a:p>
          <a:p>
            <a:r>
              <a:rPr lang="sr-Cyrl-CS" altLang="sr-Latn-RS" sz="2500" dirty="0"/>
              <a:t>три политике додељивања</a:t>
            </a:r>
          </a:p>
          <a:p>
            <a:pPr lvl="1"/>
            <a:r>
              <a:rPr lang="sr-Cyrl-CS" altLang="sr-Latn-RS" sz="2200" dirty="0"/>
              <a:t>фиксни приоритети (</a:t>
            </a:r>
            <a:r>
              <a:rPr lang="sr-Latn-CS" altLang="sr-Latn-RS" sz="2200" i="1" dirty="0"/>
              <a:t>BR</a:t>
            </a:r>
            <a:r>
              <a:rPr lang="sr-Latn-CS" altLang="sr-Latn-RS" sz="2200" dirty="0"/>
              <a:t>0</a:t>
            </a:r>
            <a:r>
              <a:rPr lang="sr-Cyrl-CS" altLang="sr-Latn-RS" sz="2200" dirty="0"/>
              <a:t> је најнижи, а </a:t>
            </a:r>
            <a:r>
              <a:rPr lang="sr-Latn-CS" altLang="sr-Latn-RS" sz="2200" i="1" dirty="0"/>
              <a:t>BR</a:t>
            </a:r>
            <a:r>
              <a:rPr lang="sr-Cyrl-CS" altLang="sr-Latn-RS" sz="2200" dirty="0"/>
              <a:t>3 највиши)</a:t>
            </a:r>
          </a:p>
          <a:p>
            <a:pPr lvl="1"/>
            <a:r>
              <a:rPr lang="sr-Cyrl-CS" altLang="sr-Latn-RS" sz="2200" dirty="0"/>
              <a:t>ротирајући приоритети</a:t>
            </a:r>
          </a:p>
          <a:p>
            <a:pPr lvl="1"/>
            <a:r>
              <a:rPr lang="sr-Cyrl-CS" altLang="sr-Latn-RS" sz="2200" dirty="0"/>
              <a:t>уланчавање (ако се сви уређ</a:t>
            </a:r>
            <a:r>
              <a:rPr lang="sr-Latn-CS" altLang="sr-Latn-RS" sz="2200" dirty="0"/>
              <a:t>a</a:t>
            </a:r>
            <a:r>
              <a:rPr lang="sr-Cyrl-CS" altLang="sr-Latn-RS" sz="2200" dirty="0"/>
              <a:t>ји вежу на </a:t>
            </a:r>
            <a:r>
              <a:rPr lang="sr-Latn-CS" altLang="sr-Latn-RS" sz="2200" i="1" dirty="0"/>
              <a:t>BR</a:t>
            </a:r>
            <a:r>
              <a:rPr lang="sr-Cyrl-CS" altLang="sr-Latn-RS" sz="2200" dirty="0"/>
              <a:t>3)</a:t>
            </a:r>
            <a:endParaRPr lang="sr-Latn-CS" altLang="sr-Latn-RS" sz="2200" dirty="0"/>
          </a:p>
          <a:p>
            <a:r>
              <a:rPr lang="sr-Cyrl-CS" altLang="sr-Latn-RS" sz="2500" dirty="0"/>
              <a:t>подразумевана политика ослобађања </a:t>
            </a:r>
            <a:r>
              <a:rPr lang="sr-Cyrl-CS" altLang="sr-Latn-RS" sz="2500" dirty="0" smtClean="0"/>
              <a:t>без планирања са трансакцијама</a:t>
            </a:r>
            <a:endParaRPr lang="sr-Cyrl-CS" altLang="sr-Latn-R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Хибридна схема (3)</a:t>
            </a:r>
          </a:p>
        </p:txBody>
      </p:sp>
      <p:pic>
        <p:nvPicPr>
          <p:cNvPr id="869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798638"/>
            <a:ext cx="8755062" cy="4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Дистрибуирана арбитража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Главни уређаји сами одређују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ко </a:t>
            </a:r>
            <a:r>
              <a:rPr lang="sr-Cyrl-CS" altLang="sr-Latn-RS" dirty="0"/>
              <a:t>ће добити магистралу за наредну </a:t>
            </a:r>
            <a:r>
              <a:rPr lang="sr-Cyrl-CS" altLang="sr-Latn-RS" dirty="0" smtClean="0"/>
              <a:t>трансакцију</a:t>
            </a:r>
          </a:p>
          <a:p>
            <a:endParaRPr lang="sr-Cyrl-CS" altLang="sr-Latn-RS" dirty="0"/>
          </a:p>
          <a:p>
            <a:r>
              <a:rPr lang="sr-Cyrl-CS" altLang="sr-Latn-RS" dirty="0"/>
              <a:t>Хардвер за арбитражу је дистрибуиран између главних </a:t>
            </a:r>
            <a:r>
              <a:rPr lang="sr-Cyrl-CS" altLang="sr-Latn-RS" dirty="0" smtClean="0"/>
              <a:t>уређаја</a:t>
            </a:r>
          </a:p>
          <a:p>
            <a:endParaRPr lang="sr-Cyrl-CS" altLang="sr-Latn-RS" dirty="0"/>
          </a:p>
          <a:p>
            <a:r>
              <a:rPr lang="sr-Cyrl-CS" altLang="sr-Latn-RS" dirty="0"/>
              <a:t>Могуће су различите схеме уланчавања и независних захтева,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као </a:t>
            </a:r>
            <a:r>
              <a:rPr lang="sr-Cyrl-CS" altLang="sr-Latn-RS" dirty="0"/>
              <a:t>и у случају централизоване арбитраже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Дистрибуирано уланчавање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878178" cy="4351338"/>
          </a:xfrm>
        </p:spPr>
        <p:txBody>
          <a:bodyPr/>
          <a:lstStyle/>
          <a:p>
            <a:r>
              <a:rPr lang="sr-Cyrl-CS" altLang="sr-Latn-RS" dirty="0"/>
              <a:t>При уланчавању арбитар само иницијализује сигнал за одобравање</a:t>
            </a:r>
          </a:p>
          <a:p>
            <a:r>
              <a:rPr lang="sr-Cyrl-CS" altLang="sr-Latn-RS" dirty="0"/>
              <a:t>Исто се може постићи и без арбитра</a:t>
            </a:r>
          </a:p>
          <a:p>
            <a:pPr lvl="1"/>
            <a:r>
              <a:rPr lang="sr-Cyrl-CS" altLang="sr-Latn-RS" dirty="0"/>
              <a:t>линија захтева се повезује тако да има ниско стање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акко </a:t>
            </a:r>
            <a:r>
              <a:rPr lang="sr-Cyrl-CS" altLang="sr-Latn-RS" dirty="0"/>
              <a:t>један или више уређаја зајтевају </a:t>
            </a:r>
            <a:r>
              <a:rPr lang="sr-Cyrl-CS" altLang="sr-Latn-RS" dirty="0" smtClean="0"/>
              <a:t>магистралу</a:t>
            </a:r>
          </a:p>
          <a:p>
            <a:pPr marL="457200" lvl="1" indent="0">
              <a:buNone/>
            </a:pPr>
            <a:endParaRPr lang="sr-Cyrl-CS" altLang="sr-Latn-RS" dirty="0"/>
          </a:p>
          <a:p>
            <a:pPr lvl="1"/>
            <a:r>
              <a:rPr lang="sr-Cyrl-CS" altLang="sr-Latn-RS" dirty="0"/>
              <a:t>тренутни главни уређај одржава стање линије </a:t>
            </a:r>
            <a:r>
              <a:rPr lang="sr-Cyrl-CS" altLang="sr-Latn-RS" dirty="0" smtClean="0"/>
              <a:t>заузетости</a:t>
            </a:r>
          </a:p>
          <a:p>
            <a:pPr marL="457200" lvl="1" indent="0">
              <a:buNone/>
            </a:pPr>
            <a:endParaRPr lang="sr-Cyrl-CS" altLang="sr-Latn-RS" dirty="0"/>
          </a:p>
          <a:p>
            <a:pPr lvl="1"/>
            <a:r>
              <a:rPr lang="sr-Cyrl-CS" altLang="sr-Latn-RS" dirty="0"/>
              <a:t>извор линије одобравања се везује на уземљење, тако да </a:t>
            </a:r>
            <a:r>
              <a:rPr lang="sr-Cyrl-CS" altLang="sr-Latn-RS" dirty="0" smtClean="0"/>
              <a:t>има </a:t>
            </a:r>
            <a:r>
              <a:rPr lang="sr-Cyrl-CS" altLang="sr-Latn-RS" dirty="0"/>
              <a:t>ниско </a:t>
            </a:r>
            <a:r>
              <a:rPr lang="sr-Cyrl-CS" altLang="sr-Latn-RS" dirty="0" smtClean="0"/>
              <a:t>стање</a:t>
            </a:r>
          </a:p>
          <a:p>
            <a:pPr marL="457200" lvl="1" indent="0">
              <a:buNone/>
            </a:pPr>
            <a:endParaRPr lang="sr-Cyrl-CS" altLang="sr-Latn-RS" dirty="0"/>
          </a:p>
          <a:p>
            <a:pPr lvl="1"/>
            <a:r>
              <a:rPr lang="sr-Cyrl-CS" altLang="sr-Latn-RS" dirty="0"/>
              <a:t>све остало је неизмењено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Дистрибуирано </a:t>
            </a:r>
            <a:r>
              <a:rPr lang="sr-Cyrl-CS" altLang="sr-Latn-RS" dirty="0" smtClean="0"/>
              <a:t>уланчавање (2)</a:t>
            </a:r>
            <a:endParaRPr lang="sr-Cyrl-CS" altLang="sr-Latn-RS" dirty="0"/>
          </a:p>
        </p:txBody>
      </p:sp>
      <p:pic>
        <p:nvPicPr>
          <p:cNvPr id="871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09838"/>
            <a:ext cx="8763000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Дистрибуирани независни захтеви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Употребљавају се независне линије захтева и одобравања</a:t>
            </a:r>
          </a:p>
          <a:p>
            <a:r>
              <a:rPr lang="sr-Cyrl-CS" altLang="sr-Latn-RS" dirty="0"/>
              <a:t>Поступак је као у случају централизоване арбитраже</a:t>
            </a:r>
          </a:p>
          <a:p>
            <a:r>
              <a:rPr lang="sr-Cyrl-CS" altLang="sr-Latn-RS" dirty="0"/>
              <a:t>Наредни пример је сличнан политици фиксних приоритета</a:t>
            </a:r>
          </a:p>
          <a:p>
            <a:r>
              <a:rPr lang="sr-Cyrl-CS" altLang="sr-Latn-RS" dirty="0"/>
              <a:t>Изгладњивање се разрешава тако </a:t>
            </a:r>
            <a:r>
              <a:rPr lang="sr-Cyrl-CS" altLang="sr-Latn-RS" dirty="0" smtClean="0"/>
              <a:t>што:</a:t>
            </a:r>
          </a:p>
          <a:p>
            <a:pPr lvl="1"/>
            <a:r>
              <a:rPr lang="sr-Cyrl-CS" altLang="sr-Latn-RS" dirty="0" smtClean="0"/>
              <a:t>уређај </a:t>
            </a:r>
            <a:r>
              <a:rPr lang="sr-Cyrl-CS" altLang="sr-Latn-RS" dirty="0"/>
              <a:t>највишег приоритета који је управо употребљавао магистралу неће поставити нов захтев све док сви уређаји нижег приоритета који су захтевали магистралу не добију одобрење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Дистрибуирани независни </a:t>
            </a:r>
            <a:r>
              <a:rPr lang="sr-Cyrl-CS" altLang="sr-Latn-RS" dirty="0" smtClean="0"/>
              <a:t>захтеви (2)</a:t>
            </a:r>
            <a:endParaRPr lang="sr-Cyrl-CS" altLang="sr-Latn-RS" dirty="0"/>
          </a:p>
        </p:txBody>
      </p:sp>
      <p:pic>
        <p:nvPicPr>
          <p:cNvPr id="8704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2406650"/>
            <a:ext cx="8716962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Магистрала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Неке битније магистрале</a:t>
            </a:r>
            <a:endParaRPr 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11665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Примери магистрала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На </a:t>
            </a:r>
            <a:r>
              <a:rPr lang="sr-Latn-CS" altLang="sr-Latn-RS" i="1"/>
              <a:t>PC</a:t>
            </a:r>
            <a:r>
              <a:rPr lang="sr-Cyrl-CS" altLang="sr-Latn-RS"/>
              <a:t> рачунарима постоји више врста магистрала</a:t>
            </a:r>
          </a:p>
          <a:p>
            <a:pPr lvl="1"/>
            <a:r>
              <a:rPr lang="sr-Cyrl-CS" altLang="sr-Latn-RS"/>
              <a:t>магистрала кеша</a:t>
            </a:r>
          </a:p>
          <a:p>
            <a:pPr lvl="1"/>
            <a:r>
              <a:rPr lang="sr-Cyrl-CS" altLang="sr-Latn-RS"/>
              <a:t>магистрала меморије</a:t>
            </a:r>
          </a:p>
          <a:p>
            <a:pPr lvl="1"/>
            <a:r>
              <a:rPr lang="sr-Latn-CS" altLang="sr-Latn-RS" i="1"/>
              <a:t>PCI</a:t>
            </a:r>
            <a:endParaRPr lang="sr-Cyrl-CS" altLang="sr-Latn-RS"/>
          </a:p>
          <a:p>
            <a:pPr lvl="1"/>
            <a:r>
              <a:rPr lang="sr-Latn-CS" altLang="sr-Latn-RS" i="1"/>
              <a:t>PCI</a:t>
            </a:r>
            <a:r>
              <a:rPr lang="sr-Cyrl-CS" altLang="sr-Latn-RS" i="1"/>
              <a:t>-</a:t>
            </a:r>
            <a:r>
              <a:rPr lang="sr-Latn-CS" altLang="sr-Latn-RS" i="1"/>
              <a:t>X</a:t>
            </a:r>
            <a:r>
              <a:rPr lang="sr-Cyrl-CS" altLang="sr-Latn-RS"/>
              <a:t> </a:t>
            </a:r>
          </a:p>
          <a:p>
            <a:pPr lvl="1"/>
            <a:r>
              <a:rPr lang="sr-Latn-CS" altLang="sr-Latn-RS" i="1"/>
              <a:t>ISA</a:t>
            </a:r>
            <a:r>
              <a:rPr lang="sr-Cyrl-CS" altLang="sr-Latn-RS"/>
              <a:t> </a:t>
            </a:r>
            <a:endParaRPr lang="sr-Latn-CS" altLang="sr-Latn-RS"/>
          </a:p>
          <a:p>
            <a:pPr lvl="1"/>
            <a:r>
              <a:rPr lang="sr-Latn-CS" altLang="sr-Latn-RS" i="1"/>
              <a:t>AGP </a:t>
            </a:r>
            <a:endParaRPr lang="sr-Cyrl-CS" altLang="sr-Latn-RS"/>
          </a:p>
          <a:p>
            <a:pPr lvl="1"/>
            <a:r>
              <a:rPr lang="sr-Cyrl-CS" altLang="sr-Latn-RS"/>
              <a:t>и друге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943" y="100483"/>
            <a:ext cx="10515600" cy="1325563"/>
          </a:xfrm>
        </p:spPr>
        <p:txBody>
          <a:bodyPr>
            <a:normAutofit/>
          </a:bodyPr>
          <a:lstStyle/>
          <a:p>
            <a:r>
              <a:rPr lang="sr-Cyrl-RS" altLang="sr-Latn-RS" dirty="0" smtClean="0"/>
              <a:t>Магистрале</a:t>
            </a:r>
            <a:endParaRPr lang="sr-Cyrl-CS" altLang="sr-Latn-RS" dirty="0"/>
          </a:p>
        </p:txBody>
      </p:sp>
      <p:pic>
        <p:nvPicPr>
          <p:cNvPr id="863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98" y="100483"/>
            <a:ext cx="5870673" cy="634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4185</Words>
  <Application>Microsoft Office PowerPoint</Application>
  <PresentationFormat>Widescreen</PresentationFormat>
  <Paragraphs>946</Paragraphs>
  <Slides>113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8" baseType="lpstr">
      <vt:lpstr>Arial</vt:lpstr>
      <vt:lpstr>Calibri</vt:lpstr>
      <vt:lpstr>Calibri Light</vt:lpstr>
      <vt:lpstr>Wingdings</vt:lpstr>
      <vt:lpstr>Office Theme</vt:lpstr>
      <vt:lpstr>Увод у организацију и архитектуру рачунара 2</vt:lpstr>
      <vt:lpstr>Архитектура рачунара</vt:lpstr>
      <vt:lpstr>Појам архитектуре рачунара</vt:lpstr>
      <vt:lpstr>Појам организације рачунара</vt:lpstr>
      <vt:lpstr>Појам пројектовања рачунара</vt:lpstr>
      <vt:lpstr>Појам програмирања рачунара</vt:lpstr>
      <vt:lpstr>Нивои програмирања рачунара</vt:lpstr>
      <vt:lpstr>Архитектура скупа инструкција</vt:lpstr>
      <vt:lpstr>Асемблерски језици</vt:lpstr>
      <vt:lpstr>Из угла архитектуре</vt:lpstr>
      <vt:lpstr>Основне компоненте</vt:lpstr>
      <vt:lpstr>Основне компоненте</vt:lpstr>
      <vt:lpstr>Из угла имплементатора</vt:lpstr>
      <vt:lpstr>Компоненте процесора</vt:lpstr>
      <vt:lpstr>Компоненте процесора</vt:lpstr>
      <vt:lpstr>Магистрала</vt:lpstr>
      <vt:lpstr>Магистрала</vt:lpstr>
      <vt:lpstr>Mагистрала (2)</vt:lpstr>
      <vt:lpstr>Системска магистрала</vt:lpstr>
      <vt:lpstr>Системска магистрала (2)</vt:lpstr>
      <vt:lpstr>Системска магистрала (3)</vt:lpstr>
      <vt:lpstr>Спољашња (екстерна) магистрала</vt:lpstr>
      <vt:lpstr>Дељење магистрале</vt:lpstr>
      <vt:lpstr>Трансакције магистрале</vt:lpstr>
      <vt:lpstr>Трансакције магистрале (2)</vt:lpstr>
      <vt:lpstr>Посвећене магистрале</vt:lpstr>
      <vt:lpstr>Контролни сигнали</vt:lpstr>
      <vt:lpstr>Контролни сигнали (2)</vt:lpstr>
      <vt:lpstr>Контролни сигнали (3)</vt:lpstr>
      <vt:lpstr>Синхрона и асинхрона магистрала</vt:lpstr>
      <vt:lpstr>Карактеристике магистрале</vt:lpstr>
      <vt:lpstr>Ширина магистрале података</vt:lpstr>
      <vt:lpstr>Ширина адресне магистрале</vt:lpstr>
      <vt:lpstr>Тип магистрале</vt:lpstr>
      <vt:lpstr>Мултиплексиране магистрале</vt:lpstr>
      <vt:lpstr>Мултиплексиране магистрале (2)</vt:lpstr>
      <vt:lpstr>Операције магистрале</vt:lpstr>
      <vt:lpstr>Синхрона магистрала</vt:lpstr>
      <vt:lpstr>Операције синхроне магистрале</vt:lpstr>
      <vt:lpstr>Операција читања</vt:lpstr>
      <vt:lpstr>Операција читања (2)</vt:lpstr>
      <vt:lpstr>Операција читања (3)</vt:lpstr>
      <vt:lpstr>Операција читања (4)</vt:lpstr>
      <vt:lpstr>Операција читања (5)</vt:lpstr>
      <vt:lpstr>Операција уписивања</vt:lpstr>
      <vt:lpstr>Операција уписивања (2)</vt:lpstr>
      <vt:lpstr>Операција уписивања (3)</vt:lpstr>
      <vt:lpstr>Операција уписивања (4)</vt:lpstr>
      <vt:lpstr>Операција уписивања (5)</vt:lpstr>
      <vt:lpstr>Рад са У/И уређајима</vt:lpstr>
      <vt:lpstr>Стања чекања</vt:lpstr>
      <vt:lpstr>Операција читања са стањем чекања</vt:lpstr>
      <vt:lpstr>Операција читања са стањем чекања (2)</vt:lpstr>
      <vt:lpstr>Преношење блокова података</vt:lpstr>
      <vt:lpstr>Блокови података и Pentium</vt:lpstr>
      <vt:lpstr>Читање блока података</vt:lpstr>
      <vt:lpstr>Операција читања блока података</vt:lpstr>
      <vt:lpstr>Асинхрона магистрала</vt:lpstr>
      <vt:lpstr>Четворофазно руковање</vt:lpstr>
      <vt:lpstr>Четворофазно руковање – операција читања</vt:lpstr>
      <vt:lpstr>Четворофазно руковање – операција читања (2)</vt:lpstr>
      <vt:lpstr>Особине асинхроне магистрале</vt:lpstr>
      <vt:lpstr>Синхроне и асинхроне магистрале</vt:lpstr>
      <vt:lpstr>Магистрала</vt:lpstr>
      <vt:lpstr>Арбитража магистрале</vt:lpstr>
      <vt:lpstr>Врсте арбитраже</vt:lpstr>
      <vt:lpstr>Статичка арбитража</vt:lpstr>
      <vt:lpstr>Динамичка арбитража</vt:lpstr>
      <vt:lpstr>Врсте динамичке арбитраже</vt:lpstr>
      <vt:lpstr>Врсте динамичке арбитраже (2)</vt:lpstr>
      <vt:lpstr>Политике додељивања</vt:lpstr>
      <vt:lpstr>Политике фиксних приоритета</vt:lpstr>
      <vt:lpstr>Политике ротирајућих приоритета</vt:lpstr>
      <vt:lpstr>Равноправне политике</vt:lpstr>
      <vt:lpstr>Хибридне политике</vt:lpstr>
      <vt:lpstr>Политике ослобађања</vt:lpstr>
      <vt:lpstr>Политике без планирања</vt:lpstr>
      <vt:lpstr>Политике засноване на трансакцијама</vt:lpstr>
      <vt:lpstr>Политике засноване на захтевима</vt:lpstr>
      <vt:lpstr>Политике са планирањем</vt:lpstr>
      <vt:lpstr>Организација арбитраже</vt:lpstr>
      <vt:lpstr>Централизована арбитража</vt:lpstr>
      <vt:lpstr>Уланчавање</vt:lpstr>
      <vt:lpstr>Уланчавање (2)</vt:lpstr>
      <vt:lpstr>Уланчавање (3)</vt:lpstr>
      <vt:lpstr>Независни захтеви</vt:lpstr>
      <vt:lpstr>Независни захтеви (2)</vt:lpstr>
      <vt:lpstr>Независни захтеви (3)</vt:lpstr>
      <vt:lpstr>Хибридна схема</vt:lpstr>
      <vt:lpstr>Хибридна схема (2)</vt:lpstr>
      <vt:lpstr>Хибридна схема (3)</vt:lpstr>
      <vt:lpstr>Дистрибуирана арбитража</vt:lpstr>
      <vt:lpstr>Дистрибуирано уланчавање</vt:lpstr>
      <vt:lpstr>Дистрибуирано уланчавање (2)</vt:lpstr>
      <vt:lpstr>Дистрибуирани независни захтеви</vt:lpstr>
      <vt:lpstr>Дистрибуирани независни захтеви (2)</vt:lpstr>
      <vt:lpstr>Магистрала</vt:lpstr>
      <vt:lpstr>Примери магистрала</vt:lpstr>
      <vt:lpstr>Магистрале</vt:lpstr>
      <vt:lpstr>Магистрала ISA </vt:lpstr>
      <vt:lpstr>Магистрала ISA (2) </vt:lpstr>
      <vt:lpstr>Магистрала ISA (3)</vt:lpstr>
      <vt:lpstr>Магистрала ISA (4) </vt:lpstr>
      <vt:lpstr>Магистрала ISA (5)</vt:lpstr>
      <vt:lpstr>Магистрала PCI</vt:lpstr>
      <vt:lpstr>Магистрала PCI (2)</vt:lpstr>
      <vt:lpstr>Магистрала PCI-X</vt:lpstr>
      <vt:lpstr>Магистрала PCI-X – пример сегмената</vt:lpstr>
      <vt:lpstr>Магистрала PCI Express</vt:lpstr>
      <vt:lpstr>Магистрала PCI Express (2)</vt:lpstr>
      <vt:lpstr>Магистрала PCI Express (3)</vt:lpstr>
      <vt:lpstr>Магистрала PCI Express (4)</vt:lpstr>
      <vt:lpstr>Магистрала PCI Express (5)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Увод у организацију и архитектуру рачунара 1</dc:title>
  <dc:creator>aca</dc:creator>
  <cp:lastModifiedBy>aca</cp:lastModifiedBy>
  <cp:revision>605</cp:revision>
  <dcterms:created xsi:type="dcterms:W3CDTF">2016-10-06T08:55:14Z</dcterms:created>
  <dcterms:modified xsi:type="dcterms:W3CDTF">2017-03-15T14:19:12Z</dcterms:modified>
</cp:coreProperties>
</file>