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336" r:id="rId14"/>
    <p:sldId id="278" r:id="rId15"/>
    <p:sldId id="279" r:id="rId16"/>
    <p:sldId id="280" r:id="rId17"/>
    <p:sldId id="334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1" r:id="rId27"/>
    <p:sldId id="292" r:id="rId28"/>
    <p:sldId id="293" r:id="rId29"/>
    <p:sldId id="298" r:id="rId30"/>
    <p:sldId id="299" r:id="rId31"/>
    <p:sldId id="300" r:id="rId32"/>
    <p:sldId id="304" r:id="rId33"/>
    <p:sldId id="305" r:id="rId34"/>
    <p:sldId id="337" r:id="rId35"/>
    <p:sldId id="338" r:id="rId36"/>
    <p:sldId id="339" r:id="rId37"/>
    <p:sldId id="335" r:id="rId38"/>
    <p:sldId id="311" r:id="rId39"/>
    <p:sldId id="312" r:id="rId40"/>
    <p:sldId id="313" r:id="rId41"/>
    <p:sldId id="314" r:id="rId42"/>
    <p:sldId id="316" r:id="rId43"/>
    <p:sldId id="317" r:id="rId44"/>
    <p:sldId id="318" r:id="rId45"/>
    <p:sldId id="319" r:id="rId46"/>
    <p:sldId id="321" r:id="rId47"/>
    <p:sldId id="328" r:id="rId48"/>
    <p:sldId id="329" r:id="rId49"/>
    <p:sldId id="330" r:id="rId50"/>
    <p:sldId id="331" r:id="rId51"/>
    <p:sldId id="332" r:id="rId52"/>
    <p:sldId id="333" r:id="rId5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83522" autoAdjust="0"/>
  </p:normalViewPr>
  <p:slideViewPr>
    <p:cSldViewPr snapToGrid="0">
      <p:cViewPr varScale="1">
        <p:scale>
          <a:sx n="76" d="100"/>
          <a:sy n="76" d="100"/>
        </p:scale>
        <p:origin x="9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1.3.2017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44FF01-915E-4AB3-A1FA-E20177EF342A}" type="slidenum">
              <a:rPr lang="en-US" altLang="sr-Latn-RS"/>
              <a:pPr/>
              <a:t>51</a:t>
            </a:fld>
            <a:endParaRPr lang="en-US" altLang="sr-Latn-RS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03840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B74797-41D9-4C24-8F81-D71D182B2942}" type="slidenum">
              <a:rPr lang="en-US" altLang="sr-Latn-RS"/>
              <a:pPr/>
              <a:t>52</a:t>
            </a:fld>
            <a:endParaRPr lang="en-US" altLang="sr-Latn-RS"/>
          </a:p>
        </p:txBody>
      </p:sp>
      <p:sp>
        <p:nvSpPr>
          <p:cNvPr id="1064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 dirty="0"/>
          </a:p>
        </p:txBody>
      </p:sp>
    </p:spTree>
    <p:extLst>
      <p:ext uri="{BB962C8B-B14F-4D97-AF65-F5344CB8AC3E}">
        <p14:creationId xmlns:p14="http://schemas.microsoft.com/office/powerpoint/2010/main" val="261627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338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923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8184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34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9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626C5E-58E3-4403-8F5E-EEE199533FC7}" type="slidenum">
              <a:rPr lang="en-US" altLang="sr-Latn-RS"/>
              <a:pPr/>
              <a:t>47</a:t>
            </a:fld>
            <a:endParaRPr lang="en-US" altLang="sr-Latn-RS"/>
          </a:p>
        </p:txBody>
      </p:sp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19854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263F24-539C-47DA-A92F-9FAD2786D164}" type="slidenum">
              <a:rPr lang="en-US" altLang="sr-Latn-RS"/>
              <a:pPr/>
              <a:t>48</a:t>
            </a:fld>
            <a:endParaRPr lang="en-US" altLang="sr-Latn-RS"/>
          </a:p>
        </p:txBody>
      </p:sp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5852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2115D8-B6B0-40DD-B187-C18F9033CB34}" type="slidenum">
              <a:rPr lang="en-US" altLang="sr-Latn-RS"/>
              <a:pPr/>
              <a:t>49</a:t>
            </a:fld>
            <a:endParaRPr lang="en-US" altLang="sr-Latn-RS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48269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ACA945-6DB6-4995-A19E-E0B31082AD2F}" type="slidenum">
              <a:rPr lang="en-US" altLang="sr-Latn-RS"/>
              <a:pPr/>
              <a:t>50</a:t>
            </a:fld>
            <a:endParaRPr lang="en-US" altLang="sr-Latn-RS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128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1E8F-DD07-4C6D-B6A4-816928619215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6332-5C24-43D3-A3AD-23823A6609D5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11A5-0644-4458-9B2A-EFBAAB9F8398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43F0-4C74-42B5-8F77-CD9955FF3F9D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A9574-4D94-4C68-B156-60E29A4F44A8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B4E8A-249E-4ED6-B819-C1BB6EEE207D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DF2B-250E-4080-9C1F-91FBFBE42A26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F17-3FED-4910-BCA3-7E144439FE6B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E400-56C5-4B4F-B337-07208B9D0378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3AF4-3F73-4A1C-BC0A-D108670FC629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589E-8082-466D-ACE7-2AE79064E774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E92C-80B6-4E04-9866-AEB576617C6D}" type="datetime1">
              <a:rPr lang="sr-Latn-RS" smtClean="0"/>
              <a:t>1.3.2017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2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</a:t>
            </a:r>
            <a:r>
              <a:rPr lang="en-US" dirty="0"/>
              <a:t>2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Асинхрони режим рада</a:t>
            </a:r>
            <a:endParaRPr lang="en-US" altLang="sr-Latn-RS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Асинхрони режим</a:t>
            </a:r>
          </a:p>
          <a:p>
            <a:pPr lvl="1"/>
            <a:r>
              <a:rPr lang="sr-Cyrl-CS" altLang="sr-Latn-RS" dirty="0" smtClean="0"/>
              <a:t>дигитална </a:t>
            </a:r>
            <a:r>
              <a:rPr lang="sr-Cyrl-CS" altLang="sr-Latn-RS" dirty="0"/>
              <a:t>кола функционишу независно једна од других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тренутак </a:t>
            </a:r>
            <a:r>
              <a:rPr lang="sr-Cyrl-CS" altLang="sr-Latn-RS" dirty="0"/>
              <a:t>одвијања промена у једном колу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не </a:t>
            </a:r>
            <a:r>
              <a:rPr lang="sr-Cyrl-CS" altLang="sr-Latn-RS" dirty="0"/>
              <a:t>зависи од тренутка одвијања промена у другом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нису </a:t>
            </a:r>
            <a:r>
              <a:rPr lang="sr-Cyrl-CS" altLang="sr-Latn-RS" dirty="0"/>
              <a:t>сви излази и улази исправни у истом тренутку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асинхрони </a:t>
            </a:r>
            <a:r>
              <a:rPr lang="sr-Cyrl-CS" altLang="sr-Latn-RS" dirty="0"/>
              <a:t>рад је проблематичан ако излаз једног кола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мора </a:t>
            </a:r>
            <a:r>
              <a:rPr lang="sr-Cyrl-CS" altLang="sr-Latn-RS" dirty="0"/>
              <a:t>да представља улаз за неко друго коло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Синхрони режим рада</a:t>
            </a:r>
            <a:endParaRPr lang="en-US" altLang="sr-Latn-RS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306" y="1825625"/>
            <a:ext cx="10923494" cy="4351338"/>
          </a:xfrm>
        </p:spPr>
        <p:txBody>
          <a:bodyPr/>
          <a:lstStyle/>
          <a:p>
            <a:r>
              <a:rPr lang="sr-Cyrl-CS" altLang="sr-Latn-RS" dirty="0"/>
              <a:t>Синхрони режим</a:t>
            </a:r>
          </a:p>
          <a:p>
            <a:pPr lvl="1"/>
            <a:r>
              <a:rPr lang="sr-Cyrl-CS" altLang="sr-Latn-RS" dirty="0"/>
              <a:t>сва кола у систему мењају своја стања у прецизно дефинисаним тренуцима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тренуци </a:t>
            </a:r>
            <a:r>
              <a:rPr lang="sr-Cyrl-CS" altLang="sr-Latn-RS" dirty="0"/>
              <a:t>промена су одређени сигналом часовника</a:t>
            </a:r>
          </a:p>
          <a:p>
            <a:pPr lvl="1"/>
            <a:endParaRPr lang="sr-Cyrl-CS" altLang="sr-Latn-RS" dirty="0" smtClean="0"/>
          </a:p>
          <a:p>
            <a:pPr lvl="1"/>
            <a:r>
              <a:rPr lang="sr-Cyrl-CS" altLang="sr-Latn-RS" dirty="0" smtClean="0"/>
              <a:t>последица </a:t>
            </a:r>
            <a:r>
              <a:rPr lang="sr-Cyrl-CS" altLang="sr-Latn-RS" dirty="0"/>
              <a:t>је да брзина рада зависи од часовника</a:t>
            </a:r>
          </a:p>
          <a:p>
            <a:pPr lvl="2"/>
            <a:r>
              <a:rPr lang="sr-Cyrl-CS" altLang="sr-Latn-RS" dirty="0"/>
              <a:t>чак и када би неке операције могле да се заврше раније, мора да се чека на часовник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Часовник</a:t>
            </a:r>
            <a:endParaRPr lang="en-US" altLang="sr-Latn-RS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367" y="1825625"/>
            <a:ext cx="11446137" cy="4351338"/>
          </a:xfrm>
        </p:spPr>
        <p:txBody>
          <a:bodyPr>
            <a:normAutofit lnSpcReduction="10000"/>
          </a:bodyPr>
          <a:lstStyle/>
          <a:p>
            <a:r>
              <a:rPr lang="sr-Cyrl-CS" altLang="sr-Latn-RS" sz="2400" dirty="0"/>
              <a:t>Часовник је сигнал који представља секвенцу наизменичних вредности 0 и 1</a:t>
            </a:r>
          </a:p>
          <a:p>
            <a:r>
              <a:rPr lang="sr-Cyrl-CS" altLang="sr-Latn-RS" sz="2400" dirty="0"/>
              <a:t>Уобичајено се сигнал представља као да се прелазак стања часовника са 0 на 1 </a:t>
            </a:r>
            <a:r>
              <a:rPr lang="sr-Cyrl-CS" altLang="sr-Latn-RS" sz="2400" dirty="0" smtClean="0"/>
              <a:t/>
            </a:r>
            <a:br>
              <a:rPr lang="sr-Cyrl-CS" altLang="sr-Latn-RS" sz="2400" dirty="0" smtClean="0"/>
            </a:br>
            <a:r>
              <a:rPr lang="sr-Cyrl-CS" altLang="sr-Latn-RS" sz="2400" dirty="0" smtClean="0"/>
              <a:t>(</a:t>
            </a:r>
            <a:r>
              <a:rPr lang="sr-Cyrl-CS" altLang="sr-Latn-RS" sz="2400" dirty="0"/>
              <a:t>и обратно</a:t>
            </a:r>
            <a:r>
              <a:rPr lang="sr-Cyrl-CS" altLang="sr-Latn-RS" sz="2400" dirty="0" smtClean="0"/>
              <a:t>)</a:t>
            </a:r>
          </a:p>
          <a:p>
            <a:r>
              <a:rPr lang="sr-Cyrl-CS" altLang="sr-Latn-RS" sz="2400" dirty="0" smtClean="0"/>
              <a:t>Овај прелаз се не </a:t>
            </a:r>
            <a:r>
              <a:rPr lang="sr-Cyrl-CS" altLang="sr-Latn-RS" sz="2400" dirty="0"/>
              <a:t>одвија тренутно</a:t>
            </a:r>
            <a:r>
              <a:rPr lang="sr-Cyrl-CS" altLang="sr-Latn-RS" sz="2400" dirty="0" smtClean="0"/>
              <a:t>, има неко кратко трајање</a:t>
            </a:r>
          </a:p>
          <a:p>
            <a:pPr marL="0" indent="0">
              <a:buNone/>
            </a:pPr>
            <a:endParaRPr lang="sr-Cyrl-CS" altLang="sr-Latn-RS" sz="2200" dirty="0"/>
          </a:p>
          <a:p>
            <a:pPr lvl="1"/>
            <a:r>
              <a:rPr lang="sr-Cyrl-CS" altLang="sr-Latn-RS" dirty="0"/>
              <a:t>Период (или тренутак) мењања стања се назива “</a:t>
            </a:r>
            <a:r>
              <a:rPr lang="sr-Cyrl-CS" altLang="sr-Latn-RS" i="1" dirty="0"/>
              <a:t>руб” </a:t>
            </a:r>
            <a:endParaRPr lang="sr-Cyrl-CS" altLang="sr-Latn-RS" i="1" dirty="0" smtClean="0"/>
          </a:p>
          <a:p>
            <a:pPr marL="457200" lvl="1" indent="0">
              <a:buNone/>
            </a:pPr>
            <a:endParaRPr lang="sr-Cyrl-CS" altLang="sr-Latn-RS" i="1" dirty="0"/>
          </a:p>
          <a:p>
            <a:pPr lvl="1"/>
            <a:r>
              <a:rPr lang="sr-Cyrl-CS" altLang="sr-Latn-RS" dirty="0"/>
              <a:t>Прелазак са 0 на 1 се назива “</a:t>
            </a:r>
            <a:r>
              <a:rPr lang="sr-Cyrl-CS" altLang="sr-Latn-RS" i="1" dirty="0"/>
              <a:t>узлазни руб</a:t>
            </a:r>
            <a:r>
              <a:rPr lang="sr-Cyrl-CS" altLang="sr-Latn-RS" dirty="0"/>
              <a:t>” (или “</a:t>
            </a:r>
            <a:r>
              <a:rPr lang="sr-Cyrl-CS" altLang="sr-Latn-RS" i="1" dirty="0"/>
              <a:t>руб успона</a:t>
            </a:r>
            <a:r>
              <a:rPr lang="sr-Cyrl-CS" altLang="sr-Latn-RS" dirty="0"/>
              <a:t>”, “</a:t>
            </a:r>
            <a:r>
              <a:rPr lang="sr-Cyrl-CS" altLang="sr-Latn-RS" i="1" dirty="0"/>
              <a:t>позитиван руб</a:t>
            </a:r>
            <a:r>
              <a:rPr lang="sr-Cyrl-CS" altLang="sr-Latn-RS" dirty="0"/>
              <a:t>”) (енгл. </a:t>
            </a:r>
            <a:r>
              <a:rPr lang="en-US" altLang="sr-Latn-RS" i="1" dirty="0"/>
              <a:t>rising edge</a:t>
            </a:r>
            <a:r>
              <a:rPr lang="sr-Cyrl-CS" altLang="sr-Latn-RS" dirty="0" smtClean="0"/>
              <a:t>)</a:t>
            </a:r>
          </a:p>
          <a:p>
            <a:pPr lvl="1"/>
            <a:endParaRPr lang="sr-Cyrl-CS" altLang="sr-Latn-RS" dirty="0"/>
          </a:p>
          <a:p>
            <a:pPr lvl="1"/>
            <a:r>
              <a:rPr lang="sr-Cyrl-CS" altLang="sr-Latn-RS" dirty="0"/>
              <a:t>Прелазак са </a:t>
            </a:r>
            <a:r>
              <a:rPr lang="en-US" altLang="sr-Latn-RS" dirty="0"/>
              <a:t>1</a:t>
            </a:r>
            <a:r>
              <a:rPr lang="sr-Cyrl-CS" altLang="sr-Latn-RS" dirty="0"/>
              <a:t> на </a:t>
            </a:r>
            <a:r>
              <a:rPr lang="en-US" altLang="sr-Latn-RS" dirty="0"/>
              <a:t>0</a:t>
            </a:r>
            <a:r>
              <a:rPr lang="sr-Cyrl-CS" altLang="sr-Latn-RS" dirty="0"/>
              <a:t> се назива “</a:t>
            </a:r>
            <a:r>
              <a:rPr lang="sr-Cyrl-CS" altLang="sr-Latn-RS" i="1" dirty="0"/>
              <a:t>силазни руб</a:t>
            </a:r>
            <a:r>
              <a:rPr lang="sr-Cyrl-CS" altLang="sr-Latn-RS" dirty="0"/>
              <a:t>” (или “</a:t>
            </a:r>
            <a:r>
              <a:rPr lang="sr-Cyrl-CS" altLang="sr-Latn-RS" i="1" dirty="0"/>
              <a:t>руб силаска</a:t>
            </a:r>
            <a:r>
              <a:rPr lang="sr-Cyrl-CS" altLang="sr-Latn-RS" dirty="0"/>
              <a:t>”, “</a:t>
            </a:r>
            <a:r>
              <a:rPr lang="sr-Cyrl-CS" altLang="sr-Latn-RS" i="1" dirty="0"/>
              <a:t>негативан руб</a:t>
            </a:r>
            <a:r>
              <a:rPr lang="sr-Cyrl-CS" altLang="sr-Latn-RS" dirty="0"/>
              <a:t>”) (енгл. </a:t>
            </a:r>
            <a:r>
              <a:rPr lang="en-US" altLang="sr-Latn-RS" i="1" dirty="0"/>
              <a:t>falling edge</a:t>
            </a:r>
            <a:r>
              <a:rPr lang="sr-Cyrl-CS" altLang="sr-Latn-RS" dirty="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Часовник (2) 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63" y="2659632"/>
            <a:ext cx="6938682" cy="2189722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0051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Трајање стања сигнала</a:t>
            </a:r>
            <a:endParaRPr lang="en-US" altLang="sr-Latn-RS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 smtClean="0"/>
              <a:t>Уобичајено је да </a:t>
            </a:r>
            <a:r>
              <a:rPr lang="sr-Cyrl-CS" altLang="sr-Latn-RS" dirty="0"/>
              <a:t>трајање сваког непроменљивог стања сигнала часовника буде једнако (тзв. </a:t>
            </a:r>
            <a:r>
              <a:rPr lang="sr-Cyrl-CS" altLang="sr-Latn-RS" i="1" dirty="0"/>
              <a:t>симетричан </a:t>
            </a:r>
            <a:r>
              <a:rPr lang="sr-Cyrl-CS" altLang="sr-Latn-RS" i="1" dirty="0" smtClean="0"/>
              <a:t>часовник</a:t>
            </a:r>
            <a:r>
              <a:rPr lang="sr-Cyrl-CS" altLang="sr-Latn-R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sr-Cyrl-CS" altLang="sr-Latn-RS" dirty="0" smtClean="0"/>
              <a:t>Међутим, може </a:t>
            </a:r>
            <a:r>
              <a:rPr lang="sr-Cyrl-CS" altLang="sr-Latn-RS" dirty="0"/>
              <a:t>се употребљавати и часовник код кога трајање стања 0 и 1 није једнако (тзв. </a:t>
            </a:r>
            <a:r>
              <a:rPr lang="sr-Cyrl-CS" altLang="sr-Latn-RS" i="1" dirty="0"/>
              <a:t>асиметричан часовник</a:t>
            </a:r>
            <a:r>
              <a:rPr lang="sr-Cyrl-CS" altLang="sr-Latn-RS" dirty="0"/>
              <a:t>)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i="1" dirty="0"/>
              <a:t>“Циклус часовника”</a:t>
            </a:r>
            <a:r>
              <a:rPr lang="sr-Cyrl-CS" altLang="sr-Latn-RS" dirty="0"/>
              <a:t> је период између два узастопна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узлазна (или силазна) </a:t>
            </a:r>
            <a:r>
              <a:rPr lang="sr-Cyrl-CS" altLang="sr-Latn-RS" dirty="0"/>
              <a:t>руба</a:t>
            </a:r>
          </a:p>
          <a:p>
            <a:pPr lvl="4">
              <a:lnSpc>
                <a:spcPct val="90000"/>
              </a:lnSpc>
            </a:pPr>
            <a:endParaRPr lang="sr-Cyrl-C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“</a:t>
            </a:r>
            <a:r>
              <a:rPr lang="sr-Cyrl-CS" altLang="sr-Latn-RS" i="1" dirty="0"/>
              <a:t>Брзина часовника” </a:t>
            </a:r>
            <a:r>
              <a:rPr lang="sr-Cyrl-CS" altLang="sr-Latn-RS" dirty="0"/>
              <a:t>је број циклуса у секунди и изражава се у Херцима (</a:t>
            </a:r>
            <a:r>
              <a:rPr lang="sr-Latn-CS" altLang="sr-Latn-RS" i="1" dirty="0"/>
              <a:t>Hz</a:t>
            </a:r>
            <a:r>
              <a:rPr lang="sr-Cyrl-CS" altLang="sr-Latn-RS" dirty="0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на пример, ако је брзина часовника 100</a:t>
            </a:r>
            <a:r>
              <a:rPr lang="sr-Latn-CS" altLang="sr-Latn-RS" dirty="0"/>
              <a:t>MHz</a:t>
            </a:r>
            <a:r>
              <a:rPr lang="sr-Cyrl-CS" altLang="sr-Latn-RS" dirty="0"/>
              <a:t>, тада је трајање једног циклуса 10</a:t>
            </a:r>
            <a:r>
              <a:rPr lang="sr-Latn-CS" altLang="sr-Latn-RS" dirty="0"/>
              <a:t>ns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Типови часовника</a:t>
            </a:r>
            <a:endParaRPr lang="en-US" altLang="sr-Latn-RS"/>
          </a:p>
        </p:txBody>
      </p:sp>
      <p:pic>
        <p:nvPicPr>
          <p:cNvPr id="60211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6" y="1447800"/>
            <a:ext cx="5376863" cy="50292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Улоге часовника</a:t>
            </a:r>
            <a:endParaRPr lang="en-US" altLang="sr-Latn-RS"/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186" y="1847850"/>
            <a:ext cx="10144461" cy="4351338"/>
          </a:xfrm>
        </p:spPr>
        <p:txBody>
          <a:bodyPr/>
          <a:lstStyle/>
          <a:p>
            <a:r>
              <a:rPr lang="sr-Cyrl-CS" altLang="sr-Latn-RS" dirty="0"/>
              <a:t>Основна улога часовника 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u="sng" dirty="0" smtClean="0"/>
              <a:t>глобална </a:t>
            </a:r>
            <a:r>
              <a:rPr lang="sr-Cyrl-CS" altLang="sr-Latn-RS" u="sng" dirty="0"/>
              <a:t>сихнронизација </a:t>
            </a:r>
            <a:r>
              <a:rPr lang="sr-Cyrl-CS" altLang="sr-Latn-RS" u="sng" dirty="0" smtClean="0"/>
              <a:t>сигнала </a:t>
            </a:r>
            <a:r>
              <a:rPr lang="sr-Cyrl-CS" altLang="sr-Latn-RS" u="sng" dirty="0"/>
              <a:t>у </a:t>
            </a:r>
            <a:r>
              <a:rPr lang="sr-Cyrl-CS" altLang="sr-Latn-RS" u="sng" dirty="0" smtClean="0"/>
              <a:t>систему</a:t>
            </a:r>
          </a:p>
          <a:p>
            <a:pPr marL="0" indent="0">
              <a:buNone/>
            </a:pPr>
            <a:endParaRPr lang="sr-Cyrl-CS" altLang="sr-Latn-RS" u="sng" dirty="0"/>
          </a:p>
          <a:p>
            <a:r>
              <a:rPr lang="sr-Cyrl-CS" altLang="sr-Latn-RS" dirty="0"/>
              <a:t>Друга улога часовника је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мерење </a:t>
            </a:r>
            <a:r>
              <a:rPr lang="sr-Cyrl-CS" altLang="sr-Latn-RS" dirty="0"/>
              <a:t>времена у облику броја циклуса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елементи за памћење стања: резе и флип-флопови 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15644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Елементарне секвенцијалне мреже</a:t>
            </a:r>
            <a:endParaRPr lang="en-US" altLang="sr-Latn-RS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Постоје две врсте елементарних секвенцијалних мрежа: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реза (енгл. </a:t>
            </a:r>
            <a:r>
              <a:rPr lang="en-US" altLang="sr-Latn-RS" i="1"/>
              <a:t>latch</a:t>
            </a:r>
            <a:r>
              <a:rPr lang="sr-Cyrl-CS" altLang="sr-Latn-RS"/>
              <a:t>)</a:t>
            </a:r>
            <a:endParaRPr lang="sr-Latn-CS" altLang="sr-Latn-RS"/>
          </a:p>
          <a:p>
            <a:pPr lvl="2">
              <a:lnSpc>
                <a:spcPct val="90000"/>
              </a:lnSpc>
            </a:pPr>
            <a:r>
              <a:rPr lang="sr-Cyrl-CS" altLang="sr-Latn-RS"/>
              <a:t>коло које реагује на ниво сигнала, без обзира на тип промене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чува 1 бит стања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флип-флоп (енгл. </a:t>
            </a:r>
            <a:r>
              <a:rPr lang="en-US" altLang="sr-Latn-RS" i="1"/>
              <a:t>flip-flop</a:t>
            </a:r>
            <a:r>
              <a:rPr lang="sr-Cyrl-CS" altLang="sr-Latn-RS"/>
              <a:t>)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коло које реагује само на промене на узлазном или силазном рубу циклуса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чува 1 бит стања</a:t>
            </a:r>
          </a:p>
          <a:p>
            <a:pPr lvl="4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Подела је релативно нова, па се негде употребљава само један од ових назива (обично </a:t>
            </a:r>
            <a:r>
              <a:rPr lang="sr-Cyrl-CS" altLang="sr-Latn-RS" i="1"/>
              <a:t>флип-флоп</a:t>
            </a:r>
            <a:r>
              <a:rPr lang="sr-Cyrl-CS" altLang="sr-Latn-RS"/>
              <a:t>)</a:t>
            </a:r>
            <a:r>
              <a:rPr lang="sr-Cyrl-CS" altLang="sr-Latn-RS" i="1"/>
              <a:t> за</a:t>
            </a:r>
            <a:r>
              <a:rPr lang="sr-Cyrl-CS" altLang="sr-Latn-RS"/>
              <a:t> обе врсте елемената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SR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21542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Назива се и </a:t>
            </a:r>
            <a:r>
              <a:rPr lang="sr-Latn-CS" altLang="sr-Latn-RS" i="1" dirty="0"/>
              <a:t>SR </a:t>
            </a:r>
            <a:r>
              <a:rPr lang="sr-Cyrl-CS" altLang="sr-Latn-RS" dirty="0"/>
              <a:t>елемент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енгл. </a:t>
            </a:r>
            <a:r>
              <a:rPr lang="sr-Latn-CS" altLang="sr-Latn-RS" i="1" dirty="0"/>
              <a:t>SR latch</a:t>
            </a:r>
            <a:r>
              <a:rPr lang="sr-Cyrl-CS" altLang="sr-Latn-RS" i="1" dirty="0"/>
              <a:t>,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потиче од </a:t>
            </a:r>
            <a:r>
              <a:rPr lang="sr-Latn-CS" altLang="sr-Latn-RS" i="1" dirty="0"/>
              <a:t>set-</a:t>
            </a:r>
            <a:r>
              <a:rPr lang="en-US" altLang="sr-Latn-RS" i="1" dirty="0"/>
              <a:t>re</a:t>
            </a:r>
            <a:r>
              <a:rPr lang="sr-Latn-CS" altLang="sr-Latn-RS" i="1" dirty="0"/>
              <a:t>set</a:t>
            </a:r>
            <a:r>
              <a:rPr lang="en-US" altLang="sr-Latn-RS" dirty="0"/>
              <a:t>)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користи се и назив </a:t>
            </a:r>
            <a:r>
              <a:rPr lang="sr-Latn-CS" altLang="sr-Latn-RS" i="1" dirty="0"/>
              <a:t>RS </a:t>
            </a:r>
            <a:r>
              <a:rPr lang="sr-Cyrl-CS" altLang="sr-Latn-RS" dirty="0"/>
              <a:t>елемент</a:t>
            </a:r>
            <a:endParaRPr lang="en-US" altLang="sr-Latn-RS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Има два улаза </a:t>
            </a:r>
            <a:r>
              <a:rPr lang="sr-Latn-CS" altLang="sr-Latn-RS" i="1" dirty="0"/>
              <a:t>S</a:t>
            </a:r>
            <a:r>
              <a:rPr lang="sr-Cyrl-CS" altLang="sr-Latn-RS" dirty="0"/>
              <a:t> и </a:t>
            </a:r>
            <a:r>
              <a:rPr lang="sr-Latn-CS" altLang="sr-Latn-RS" i="1" dirty="0"/>
              <a:t>R</a:t>
            </a:r>
            <a:r>
              <a:rPr lang="sr-Cyrl-CS" altLang="sr-Latn-RS" dirty="0"/>
              <a:t> и два излаза </a:t>
            </a:r>
            <a:r>
              <a:rPr lang="sr-Latn-CS" altLang="sr-Latn-RS" i="1" dirty="0"/>
              <a:t>Q </a:t>
            </a:r>
            <a:r>
              <a:rPr lang="sr-Cyrl-CS" altLang="sr-Latn-RS" dirty="0"/>
              <a:t>и </a:t>
            </a:r>
            <a:r>
              <a:rPr lang="sr-Latn-CS" altLang="sr-Latn-RS" i="1" dirty="0"/>
              <a:t>Q</a:t>
            </a:r>
            <a:r>
              <a:rPr lang="en-US" altLang="sr-Latn-RS" i="1" dirty="0"/>
              <a:t>’</a:t>
            </a:r>
            <a:endParaRPr lang="sr-Latn-CS" altLang="sr-Latn-RS" i="1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Имплементира се помоћу два НИЛИ елемента:</a:t>
            </a:r>
          </a:p>
        </p:txBody>
      </p:sp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50469"/>
            <a:ext cx="41910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појмови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9181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 – анализа понашања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altLang="sr-Latn-RS" i="1"/>
              <a:t>S</a:t>
            </a:r>
            <a:r>
              <a:rPr lang="sr-Latn-CS" altLang="sr-Latn-RS"/>
              <a:t>=0</a:t>
            </a:r>
            <a:r>
              <a:rPr lang="sr-Cyrl-CS" altLang="sr-Latn-RS" i="1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=1</a:t>
            </a:r>
            <a:endParaRPr lang="sr-Cyrl-CS" altLang="sr-Latn-RS"/>
          </a:p>
          <a:p>
            <a:pPr lvl="1"/>
            <a:r>
              <a:rPr lang="sr-Cyrl-CS" altLang="sr-Latn-RS"/>
              <a:t>због </a:t>
            </a:r>
            <a:r>
              <a:rPr lang="sr-Latn-CS" altLang="sr-Latn-RS" i="1"/>
              <a:t>R</a:t>
            </a:r>
            <a:r>
              <a:rPr lang="sr-Latn-CS" altLang="sr-Latn-RS"/>
              <a:t>=1</a:t>
            </a:r>
            <a:r>
              <a:rPr lang="sr-Cyrl-CS" altLang="sr-Latn-RS"/>
              <a:t> мора да буде </a:t>
            </a:r>
            <a:r>
              <a:rPr lang="sr-Latn-CS" altLang="sr-Latn-RS" i="1"/>
              <a:t>Q</a:t>
            </a:r>
            <a:r>
              <a:rPr lang="sr-Cyrl-CS" altLang="sr-Latn-RS"/>
              <a:t>=0</a:t>
            </a:r>
            <a:endParaRPr lang="en-US" altLang="sr-Latn-RS"/>
          </a:p>
          <a:p>
            <a:pPr lvl="1"/>
            <a:r>
              <a:rPr lang="sr-Cyrl-CS" altLang="sr-Latn-RS"/>
              <a:t>због </a:t>
            </a:r>
            <a:r>
              <a:rPr lang="en-US" altLang="sr-Latn-RS" i="1"/>
              <a:t>S</a:t>
            </a:r>
            <a:r>
              <a:rPr lang="sr-Latn-CS" altLang="sr-Latn-RS"/>
              <a:t>=</a:t>
            </a:r>
            <a:r>
              <a:rPr lang="en-US" altLang="sr-Latn-RS" i="1"/>
              <a:t>Q</a:t>
            </a:r>
            <a:r>
              <a:rPr lang="en-US" altLang="sr-Latn-RS"/>
              <a:t>=0</a:t>
            </a:r>
            <a:r>
              <a:rPr lang="sr-Cyrl-CS" altLang="sr-Latn-RS"/>
              <a:t> се добија </a:t>
            </a:r>
            <a:r>
              <a:rPr lang="sr-Latn-CS" altLang="sr-Latn-RS" i="1"/>
              <a:t>Q</a:t>
            </a:r>
            <a:r>
              <a:rPr lang="en-US" altLang="sr-Latn-RS" i="1"/>
              <a:t>’</a:t>
            </a:r>
            <a:r>
              <a:rPr lang="en-US" altLang="sr-Latn-RS"/>
              <a:t>=1</a:t>
            </a:r>
          </a:p>
          <a:p>
            <a:r>
              <a:rPr lang="sr-Latn-CS" altLang="sr-Latn-RS" i="1"/>
              <a:t>S</a:t>
            </a:r>
            <a:r>
              <a:rPr lang="sr-Latn-CS" altLang="sr-Latn-RS"/>
              <a:t>=</a:t>
            </a:r>
            <a:r>
              <a:rPr lang="en-US" altLang="sr-Latn-RS"/>
              <a:t>1</a:t>
            </a:r>
            <a:r>
              <a:rPr lang="sr-Cyrl-CS" altLang="sr-Latn-RS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endParaRPr lang="sr-Cyrl-CS" altLang="sr-Latn-RS"/>
          </a:p>
          <a:p>
            <a:pPr lvl="1"/>
            <a:r>
              <a:rPr lang="sr-Cyrl-CS" altLang="sr-Latn-RS"/>
              <a:t>због </a:t>
            </a:r>
            <a:r>
              <a:rPr lang="en-US" altLang="sr-Latn-RS" i="1"/>
              <a:t>S</a:t>
            </a:r>
            <a:r>
              <a:rPr lang="sr-Latn-CS" altLang="sr-Latn-RS"/>
              <a:t>=1</a:t>
            </a:r>
            <a:r>
              <a:rPr lang="sr-Cyrl-CS" altLang="sr-Latn-RS"/>
              <a:t> мора да буде </a:t>
            </a:r>
            <a:r>
              <a:rPr lang="sr-Latn-CS" altLang="sr-Latn-RS" i="1"/>
              <a:t>Q</a:t>
            </a:r>
            <a:r>
              <a:rPr lang="en-US" altLang="sr-Latn-RS" i="1"/>
              <a:t>’</a:t>
            </a:r>
            <a:r>
              <a:rPr lang="sr-Cyrl-CS" altLang="sr-Latn-RS"/>
              <a:t>=0</a:t>
            </a:r>
          </a:p>
          <a:p>
            <a:pPr lvl="1"/>
            <a:r>
              <a:rPr lang="sr-Cyrl-CS" altLang="sr-Latn-RS"/>
              <a:t>због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Q’=0</a:t>
            </a:r>
            <a:r>
              <a:rPr lang="sr-Cyrl-CS" altLang="sr-Latn-RS"/>
              <a:t> се добија </a:t>
            </a:r>
            <a:r>
              <a:rPr lang="sr-Latn-CS" altLang="sr-Latn-RS" i="1"/>
              <a:t>Q</a:t>
            </a:r>
            <a:r>
              <a:rPr lang="en-US" altLang="sr-Latn-RS"/>
              <a:t>=1</a:t>
            </a:r>
          </a:p>
          <a:p>
            <a:r>
              <a:rPr lang="sr-Latn-CS" altLang="sr-Latn-RS" i="1"/>
              <a:t>S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r>
              <a:rPr lang="sr-Cyrl-CS" altLang="sr-Latn-RS" i="1"/>
              <a:t>, </a:t>
            </a:r>
            <a:r>
              <a:rPr lang="sr-Latn-CS" altLang="sr-Latn-RS" i="1"/>
              <a:t>R</a:t>
            </a:r>
            <a:r>
              <a:rPr lang="sr-Latn-CS" altLang="sr-Latn-RS"/>
              <a:t>=</a:t>
            </a:r>
            <a:r>
              <a:rPr lang="en-US" altLang="sr-Latn-RS"/>
              <a:t>0</a:t>
            </a:r>
            <a:endParaRPr lang="sr-Cyrl-CS" altLang="sr-Latn-RS"/>
          </a:p>
          <a:p>
            <a:pPr lvl="1"/>
            <a:r>
              <a:rPr lang="sr-Cyrl-CS" altLang="sr-Latn-RS"/>
              <a:t>ако је претходно било </a:t>
            </a:r>
            <a:r>
              <a:rPr lang="sr-Latn-CS" altLang="sr-Latn-RS"/>
              <a:t>Q</a:t>
            </a:r>
            <a:r>
              <a:rPr lang="en-US" altLang="sr-Latn-RS"/>
              <a:t>=0</a:t>
            </a:r>
            <a:r>
              <a:rPr lang="sr-Cyrl-CS" altLang="sr-Latn-RS"/>
              <a:t>,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=1</a:t>
            </a:r>
          </a:p>
          <a:p>
            <a:pPr lvl="2"/>
            <a:r>
              <a:rPr lang="sr-Cyrl-CS" altLang="sr-Latn-RS"/>
              <a:t>онда ће сада бити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=1, </a:t>
            </a:r>
            <a:r>
              <a:rPr lang="sr-Latn-CS" altLang="sr-Latn-RS"/>
              <a:t>Q</a:t>
            </a:r>
            <a:r>
              <a:rPr lang="en-US" altLang="sr-Latn-RS"/>
              <a:t>=0</a:t>
            </a:r>
            <a:endParaRPr lang="sr-Cyrl-CS" altLang="sr-Latn-RS"/>
          </a:p>
          <a:p>
            <a:pPr lvl="1"/>
            <a:r>
              <a:rPr lang="sr-Cyrl-CS" altLang="sr-Latn-RS"/>
              <a:t>ако је претходно било </a:t>
            </a:r>
            <a:r>
              <a:rPr lang="sr-Latn-CS" altLang="sr-Latn-RS"/>
              <a:t>Q</a:t>
            </a:r>
            <a:r>
              <a:rPr lang="en-US" altLang="sr-Latn-RS"/>
              <a:t>=</a:t>
            </a:r>
            <a:r>
              <a:rPr lang="sr-Cyrl-CS" altLang="sr-Latn-RS"/>
              <a:t>1,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=0</a:t>
            </a:r>
          </a:p>
          <a:p>
            <a:pPr lvl="2"/>
            <a:r>
              <a:rPr lang="sr-Cyrl-CS" altLang="sr-Latn-RS"/>
              <a:t>онда ће сада бити </a:t>
            </a:r>
            <a:r>
              <a:rPr lang="sr-Latn-CS" altLang="sr-Latn-RS"/>
              <a:t>Q</a:t>
            </a:r>
            <a:r>
              <a:rPr lang="en-US" altLang="sr-Latn-RS"/>
              <a:t>’</a:t>
            </a:r>
            <a:r>
              <a:rPr lang="sr-Cyrl-CS" altLang="sr-Latn-RS"/>
              <a:t>=0, </a:t>
            </a:r>
            <a:r>
              <a:rPr lang="sr-Latn-CS" altLang="sr-Latn-RS"/>
              <a:t>Q</a:t>
            </a:r>
            <a:r>
              <a:rPr lang="en-US" altLang="sr-Latn-RS"/>
              <a:t>=</a:t>
            </a:r>
            <a:r>
              <a:rPr lang="sr-Cyrl-CS" altLang="sr-Latn-R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 – анализа понашања (2)</a:t>
            </a:r>
            <a:endParaRPr lang="en-US" altLang="sr-Latn-RS" dirty="0"/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90000"/>
              </a:lnSpc>
            </a:pPr>
            <a:r>
              <a:rPr lang="sr-Cyrl-CS" altLang="sr-Latn-RS" dirty="0"/>
              <a:t>Све док су оба улаза 1, оба излаза ће бити 0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Проблем је у случају промене улаза са (1,1) на (0,0) :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промена улаза се никада у пракси не дешава дословно истовремено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/>
              <a:t>или ће бити (1, 1)</a:t>
            </a:r>
            <a:r>
              <a:rPr lang="sr-Cyrl-CS" altLang="sr-Latn-RS" dirty="0">
                <a:sym typeface="Wingdings" panose="05000000000000000000" pitchFamily="2" charset="2"/>
              </a:rPr>
              <a:t> (0, 1)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/>
              <a:t>или ће бити (1, 1)</a:t>
            </a:r>
            <a:r>
              <a:rPr lang="sr-Cyrl-CS" altLang="sr-Latn-RS" dirty="0">
                <a:sym typeface="Wingdings" panose="05000000000000000000" pitchFamily="2" charset="2"/>
              </a:rPr>
              <a:t> (1, 0)  (0, 0)</a:t>
            </a:r>
            <a:endParaRPr lang="sr-Cyrl-CS" altLang="sr-Latn-RS" dirty="0"/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ако се промена одвија као: (1, 1)</a:t>
            </a:r>
            <a:r>
              <a:rPr lang="sr-Cyrl-CS" altLang="sr-Latn-RS" dirty="0">
                <a:sym typeface="Wingdings" panose="05000000000000000000" pitchFamily="2" charset="2"/>
              </a:rPr>
              <a:t> (0, 1)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прва промена поставља (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sr-Latn-CS" altLang="sr-Latn-RS" dirty="0">
                <a:sym typeface="Wingdings" panose="05000000000000000000" pitchFamily="2" charset="2"/>
              </a:rPr>
              <a:t>,</a:t>
            </a:r>
            <a:r>
              <a:rPr lang="sr-Cyrl-CS" altLang="sr-Latn-RS" dirty="0">
                <a:sym typeface="Wingdings" panose="05000000000000000000" pitchFamily="2" charset="2"/>
              </a:rPr>
              <a:t> 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en-US" altLang="sr-Latn-RS" dirty="0">
                <a:sym typeface="Wingdings" panose="05000000000000000000" pitchFamily="2" charset="2"/>
              </a:rPr>
              <a:t>’</a:t>
            </a:r>
            <a:r>
              <a:rPr lang="sr-Cyrl-CS" altLang="sr-Latn-RS" dirty="0">
                <a:sym typeface="Wingdings" panose="05000000000000000000" pitchFamily="2" charset="2"/>
              </a:rPr>
              <a:t>) на (0, 1)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друга не мења стање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ако се промена одвија као: (1, 1)</a:t>
            </a:r>
            <a:r>
              <a:rPr lang="sr-Cyrl-CS" altLang="sr-Latn-RS" dirty="0">
                <a:sym typeface="Wingdings" panose="05000000000000000000" pitchFamily="2" charset="2"/>
              </a:rPr>
              <a:t> (</a:t>
            </a:r>
            <a:r>
              <a:rPr lang="en-US" altLang="sr-Latn-RS" dirty="0">
                <a:sym typeface="Wingdings" panose="05000000000000000000" pitchFamily="2" charset="2"/>
              </a:rPr>
              <a:t>1</a:t>
            </a:r>
            <a:r>
              <a:rPr lang="sr-Cyrl-CS" altLang="sr-Latn-RS" dirty="0">
                <a:sym typeface="Wingdings" panose="05000000000000000000" pitchFamily="2" charset="2"/>
              </a:rPr>
              <a:t>, </a:t>
            </a:r>
            <a:r>
              <a:rPr lang="en-US" altLang="sr-Latn-RS" dirty="0">
                <a:sym typeface="Wingdings" panose="05000000000000000000" pitchFamily="2" charset="2"/>
              </a:rPr>
              <a:t>0</a:t>
            </a:r>
            <a:r>
              <a:rPr lang="sr-Cyrl-CS" altLang="sr-Latn-RS" dirty="0">
                <a:sym typeface="Wingdings" panose="05000000000000000000" pitchFamily="2" charset="2"/>
              </a:rPr>
              <a:t>)  (0, 0)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прва промена поставља (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sr-Latn-CS" altLang="sr-Latn-RS" dirty="0">
                <a:sym typeface="Wingdings" panose="05000000000000000000" pitchFamily="2" charset="2"/>
              </a:rPr>
              <a:t>,</a:t>
            </a:r>
            <a:r>
              <a:rPr lang="sr-Cyrl-CS" altLang="sr-Latn-RS" dirty="0">
                <a:sym typeface="Wingdings" panose="05000000000000000000" pitchFamily="2" charset="2"/>
              </a:rPr>
              <a:t> </a:t>
            </a:r>
            <a:r>
              <a:rPr lang="sr-Latn-CS" altLang="sr-Latn-RS" i="1" dirty="0">
                <a:sym typeface="Wingdings" panose="05000000000000000000" pitchFamily="2" charset="2"/>
              </a:rPr>
              <a:t>Q</a:t>
            </a:r>
            <a:r>
              <a:rPr lang="en-US" altLang="sr-Latn-RS" dirty="0">
                <a:sym typeface="Wingdings" panose="05000000000000000000" pitchFamily="2" charset="2"/>
              </a:rPr>
              <a:t>’</a:t>
            </a:r>
            <a:r>
              <a:rPr lang="sr-Cyrl-CS" altLang="sr-Latn-RS" dirty="0">
                <a:sym typeface="Wingdings" panose="05000000000000000000" pitchFamily="2" charset="2"/>
              </a:rPr>
              <a:t>) на (</a:t>
            </a:r>
            <a:r>
              <a:rPr lang="en-US" altLang="sr-Latn-RS" dirty="0">
                <a:sym typeface="Wingdings" panose="05000000000000000000" pitchFamily="2" charset="2"/>
              </a:rPr>
              <a:t>1</a:t>
            </a:r>
            <a:r>
              <a:rPr lang="sr-Cyrl-CS" altLang="sr-Latn-RS" dirty="0">
                <a:sym typeface="Wingdings" panose="05000000000000000000" pitchFamily="2" charset="2"/>
              </a:rPr>
              <a:t>,</a:t>
            </a:r>
            <a:r>
              <a:rPr lang="en-US" altLang="sr-Latn-RS" dirty="0">
                <a:sym typeface="Wingdings" panose="05000000000000000000" pitchFamily="2" charset="2"/>
              </a:rPr>
              <a:t>0</a:t>
            </a:r>
            <a:r>
              <a:rPr lang="sr-Cyrl-CS" altLang="sr-Latn-RS" dirty="0">
                <a:sym typeface="Wingdings" panose="05000000000000000000" pitchFamily="2" charset="2"/>
              </a:rPr>
              <a:t>)</a:t>
            </a:r>
          </a:p>
          <a:p>
            <a:pPr lvl="3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друга не мења стање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>
                <a:sym typeface="Wingdings" panose="05000000000000000000" pitchFamily="2" charset="2"/>
              </a:rPr>
              <a:t>Због тога што се тако добија недетерминистичко понашање, </a:t>
            </a:r>
            <a:r>
              <a:rPr lang="sr-Latn-RS" altLang="sr-Latn-RS" dirty="0" smtClean="0">
                <a:sym typeface="Wingdings" panose="05000000000000000000" pitchFamily="2" charset="2"/>
              </a:rPr>
              <a:t/>
            </a:r>
            <a:br>
              <a:rPr lang="sr-Latn-RS" altLang="sr-Latn-RS" dirty="0" smtClean="0">
                <a:sym typeface="Wingdings" panose="05000000000000000000" pitchFamily="2" charset="2"/>
              </a:rPr>
            </a:br>
            <a:r>
              <a:rPr lang="sr-Cyrl-CS" altLang="sr-Latn-RS" dirty="0" smtClean="0">
                <a:sym typeface="Wingdings" panose="05000000000000000000" pitchFamily="2" charset="2"/>
              </a:rPr>
              <a:t>улаз </a:t>
            </a:r>
            <a:r>
              <a:rPr lang="sr-Cyrl-CS" altLang="sr-Latn-RS" dirty="0">
                <a:sym typeface="Wingdings" panose="05000000000000000000" pitchFamily="2" charset="2"/>
              </a:rPr>
              <a:t>(1, 1) се сматра за неисправан (!!!)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SR</a:t>
            </a:r>
            <a:r>
              <a:rPr lang="sr-Cyrl-CS" altLang="sr-Latn-RS" dirty="0"/>
              <a:t> реза</a:t>
            </a:r>
            <a:endParaRPr lang="en-US" altLang="sr-Latn-RS" dirty="0"/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sr-Cyrl-CS" altLang="sr-Latn-RS"/>
              <a:t>Логички симбол и истинитосна таблица:</a:t>
            </a:r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  <a:p>
            <a:pPr lvl="1"/>
            <a:endParaRPr lang="sr-Cyrl-CS" altLang="sr-Latn-RS"/>
          </a:p>
        </p:txBody>
      </p:sp>
      <p:pic>
        <p:nvPicPr>
          <p:cNvPr id="607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00400"/>
            <a:ext cx="2667000" cy="249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72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743200"/>
            <a:ext cx="26543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Понашање </a:t>
            </a:r>
            <a:r>
              <a:rPr lang="sr-Latn-CS" altLang="sr-Latn-RS" i="1"/>
              <a:t>SR</a:t>
            </a:r>
            <a:r>
              <a:rPr lang="sr-Cyrl-CS" altLang="sr-Latn-RS"/>
              <a:t> резе</a:t>
            </a:r>
            <a:endParaRPr lang="en-US" altLang="sr-Latn-RS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Ако су оба улаза неактивна, чува стање</a:t>
            </a:r>
          </a:p>
          <a:p>
            <a:r>
              <a:rPr lang="sr-Cyrl-CS" altLang="sr-Latn-RS" dirty="0"/>
              <a:t>Ако је само улаз </a:t>
            </a:r>
            <a:r>
              <a:rPr lang="sr-Latn-CS" altLang="sr-Latn-RS" i="1" dirty="0"/>
              <a:t>R</a:t>
            </a:r>
            <a:r>
              <a:rPr lang="sr-Cyrl-CS" altLang="sr-Latn-RS" i="1" dirty="0"/>
              <a:t> </a:t>
            </a:r>
            <a:r>
              <a:rPr lang="sr-Cyrl-CS" altLang="sr-Latn-RS" dirty="0"/>
              <a:t>активан, поставља стање на 0</a:t>
            </a:r>
          </a:p>
          <a:p>
            <a:r>
              <a:rPr lang="sr-Cyrl-CS" altLang="sr-Latn-RS" dirty="0"/>
              <a:t>Ако је само улаз </a:t>
            </a:r>
            <a:r>
              <a:rPr lang="sr-Latn-CS" altLang="sr-Latn-RS" i="1" dirty="0"/>
              <a:t>S</a:t>
            </a:r>
            <a:r>
              <a:rPr lang="sr-Cyrl-CS" altLang="sr-Latn-RS" i="1" dirty="0"/>
              <a:t> </a:t>
            </a:r>
            <a:r>
              <a:rPr lang="sr-Cyrl-CS" altLang="sr-Latn-RS" dirty="0"/>
              <a:t>активан, поставља стање на 1</a:t>
            </a:r>
          </a:p>
          <a:p>
            <a:endParaRPr lang="sr-Cyrl-CS" altLang="sr-Latn-RS" dirty="0"/>
          </a:p>
          <a:p>
            <a:r>
              <a:rPr lang="sr-Cyrl-CS" altLang="sr-Latn-RS" dirty="0"/>
              <a:t>Излаз </a:t>
            </a:r>
            <a:r>
              <a:rPr lang="sr-Latn-CS" altLang="sr-Latn-RS" i="1" dirty="0"/>
              <a:t>SR </a:t>
            </a:r>
            <a:r>
              <a:rPr lang="sr-Cyrl-CS" altLang="sr-Latn-RS" dirty="0"/>
              <a:t>резе се мења асинхроно у односу на улаз,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у </a:t>
            </a:r>
            <a:r>
              <a:rPr lang="sr-Cyrl-CS" altLang="sr-Latn-RS" dirty="0"/>
              <a:t>зависности од брзине употребљених НИЛИ елемената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Временски дијаграм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резе</a:t>
            </a:r>
            <a:endParaRPr lang="en-US" altLang="sr-Latn-RS" dirty="0"/>
          </a:p>
        </p:txBody>
      </p:sp>
      <p:pic>
        <p:nvPicPr>
          <p:cNvPr id="5959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242" y="1361393"/>
            <a:ext cx="5725758" cy="5089563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SR</a:t>
            </a:r>
            <a:r>
              <a:rPr lang="sr-Cyrl-CS" altLang="sr-Latn-RS"/>
              <a:t> реза са часовником</a:t>
            </a:r>
            <a:endParaRPr lang="en-US" altLang="sr-Latn-RS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Синхронизација се остварује додавањем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улазног </a:t>
            </a:r>
            <a:r>
              <a:rPr lang="sr-Cyrl-CS" altLang="sr-Latn-RS" dirty="0"/>
              <a:t>сигнала часовника у коло</a:t>
            </a:r>
          </a:p>
          <a:p>
            <a:pPr lvl="1"/>
            <a:r>
              <a:rPr lang="sr-Cyrl-CS" altLang="sr-Latn-RS" dirty="0"/>
              <a:t>тако улазни сигнали не утичу на евентуалну промену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све </a:t>
            </a:r>
            <a:r>
              <a:rPr lang="sr-Cyrl-CS" altLang="sr-Latn-RS" dirty="0"/>
              <a:t>док сигнал часовника не достигне висок ниво</a:t>
            </a:r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</p:txBody>
      </p:sp>
      <p:pic>
        <p:nvPicPr>
          <p:cNvPr id="5980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8077200" cy="238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Проблем са свим врстама </a:t>
            </a:r>
            <a:r>
              <a:rPr lang="sr-Latn-CS" altLang="sr-Latn-RS" i="1"/>
              <a:t>SR</a:t>
            </a:r>
            <a:r>
              <a:rPr lang="en-US" altLang="sr-Latn-RS"/>
              <a:t> </a:t>
            </a:r>
            <a:r>
              <a:rPr lang="sr-Cyrl-CS" altLang="sr-Latn-RS"/>
              <a:t>реза је у томе што мора да се избегава пар вредности (1,1) на улазу</a:t>
            </a:r>
          </a:p>
          <a:p>
            <a:r>
              <a:rPr lang="sr-Cyrl-CS" altLang="sr-Latn-RS"/>
              <a:t>То се може решавати применом </a:t>
            </a:r>
            <a:r>
              <a:rPr lang="sr-Latn-CS" altLang="sr-Latn-RS" i="1"/>
              <a:t>D</a:t>
            </a:r>
            <a:r>
              <a:rPr lang="sr-Cyrl-CS" altLang="sr-Latn-RS"/>
              <a:t> резе:</a:t>
            </a:r>
          </a:p>
        </p:txBody>
      </p:sp>
      <p:pic>
        <p:nvPicPr>
          <p:cNvPr id="600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1"/>
            <a:ext cx="4495800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 – анализа понашања</a:t>
            </a:r>
            <a:endParaRPr lang="en-US" altLang="sr-Latn-RS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461" y="1447801"/>
            <a:ext cx="9438939" cy="4949825"/>
          </a:xfrm>
        </p:spPr>
        <p:txBody>
          <a:bodyPr/>
          <a:lstStyle/>
          <a:p>
            <a:r>
              <a:rPr lang="sr-Cyrl-CS" altLang="sr-Latn-RS" dirty="0"/>
              <a:t>Све док је сигнал часовника неактиван,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промене </a:t>
            </a:r>
            <a:r>
              <a:rPr lang="sr-Cyrl-CS" altLang="sr-Latn-RS" dirty="0"/>
              <a:t>на улазу немају утицаја на резултат,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тј</a:t>
            </a:r>
            <a:r>
              <a:rPr lang="sr-Cyrl-CS" altLang="sr-Latn-RS" dirty="0"/>
              <a:t>. резултат је исти као и раније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У </a:t>
            </a:r>
            <a:r>
              <a:rPr lang="sr-Cyrl-CS" altLang="sr-Latn-RS" dirty="0"/>
              <a:t>тренутку активирања сигнала часовника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(</a:t>
            </a:r>
            <a:r>
              <a:rPr lang="sr-Cyrl-CS" altLang="sr-Latn-RS" dirty="0"/>
              <a:t>или контролног сигнала),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стање </a:t>
            </a:r>
            <a:r>
              <a:rPr lang="sr-Cyrl-CS" altLang="sr-Latn-RS" dirty="0"/>
              <a:t>улаза се пропагира на </a:t>
            </a:r>
            <a:r>
              <a:rPr lang="sr-Cyrl-CS" altLang="sr-Latn-RS" dirty="0" smtClean="0"/>
              <a:t>излаз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реза</a:t>
            </a:r>
            <a:endParaRPr lang="en-US" altLang="sr-Latn-RS"/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Логички симбол и таблица истинитосних вредности</a:t>
            </a:r>
          </a:p>
        </p:txBody>
      </p:sp>
      <p:pic>
        <p:nvPicPr>
          <p:cNvPr id="6113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7543800" cy="271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Флип-флоп кола</a:t>
            </a:r>
            <a:endParaRPr lang="en-US" altLang="sr-Latn-RS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Секвенцијална мрежа се назива </a:t>
            </a:r>
            <a:r>
              <a:rPr lang="sr-Cyrl-CS" altLang="sr-Latn-RS" i="1" dirty="0"/>
              <a:t>флип-флоп</a:t>
            </a:r>
            <a:r>
              <a:rPr lang="sr-Cyrl-CS" altLang="sr-Latn-RS" dirty="0"/>
              <a:t> ако се вредности улаза употребљавају само на једном рубу циклуса часовника</a:t>
            </a:r>
          </a:p>
          <a:p>
            <a:pPr lvl="1"/>
            <a:r>
              <a:rPr lang="sr-Cyrl-CS" altLang="sr-Latn-RS" dirty="0"/>
              <a:t>обично на узлазном рубу 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Тиме се омогућава да се у осталим фазама циклуса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промене </a:t>
            </a:r>
            <a:r>
              <a:rPr lang="sr-Cyrl-CS" altLang="sr-Latn-RS" dirty="0"/>
              <a:t>улаза практично игноришу и не ремете рад кола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Појам секвенцијалне мреже</a:t>
            </a:r>
            <a:endParaRPr lang="en-US" altLang="sr-Latn-R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Секвенцијална мрежа је скуп повезаних логичких елемената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чији </a:t>
            </a:r>
            <a:r>
              <a:rPr lang="sr-Cyrl-CS" altLang="sr-Latn-RS" dirty="0"/>
              <a:t>излаз у неком тренутку зависи </a:t>
            </a:r>
            <a:r>
              <a:rPr lang="sr-Cyrl-CS" altLang="sr-Latn-RS" dirty="0" smtClean="0"/>
              <a:t>од</a:t>
            </a:r>
            <a:r>
              <a:rPr lang="en-US" altLang="sr-Latn-RS" dirty="0" smtClean="0"/>
              <a:t>:</a:t>
            </a:r>
          </a:p>
          <a:p>
            <a:pPr lvl="1"/>
            <a:r>
              <a:rPr lang="sr-Cyrl-CS" altLang="sr-Latn-RS" dirty="0" smtClean="0"/>
              <a:t> </a:t>
            </a:r>
            <a:r>
              <a:rPr lang="sr-Cyrl-CS" altLang="sr-Latn-RS" dirty="0"/>
              <a:t>текућег стања елемената </a:t>
            </a:r>
            <a:r>
              <a:rPr lang="sr-Cyrl-CS" altLang="sr-Latn-RS" dirty="0" smtClean="0"/>
              <a:t>мреже</a:t>
            </a:r>
            <a:endParaRPr lang="en-US" altLang="sr-Latn-RS" dirty="0" smtClean="0"/>
          </a:p>
          <a:p>
            <a:pPr lvl="1"/>
            <a:r>
              <a:rPr lang="sr-Cyrl-CS" altLang="sr-Latn-RS" dirty="0" smtClean="0"/>
              <a:t>и </a:t>
            </a:r>
            <a:r>
              <a:rPr lang="sr-Cyrl-CS" altLang="sr-Latn-RS" dirty="0"/>
              <a:t>вредности улаза у “том истом” временском тренутку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Ограничавање на узлазни руб</a:t>
            </a:r>
            <a:endParaRPr lang="en-US" altLang="sr-Latn-R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1"/>
            <a:ext cx="8229600" cy="1597025"/>
          </a:xfrm>
        </p:spPr>
        <p:txBody>
          <a:bodyPr/>
          <a:lstStyle/>
          <a:p>
            <a:r>
              <a:rPr lang="sr-Cyrl-CS" altLang="sr-Latn-RS"/>
              <a:t>Улазни сигнал се може ограничити на употребу само на узлазном рубу часовника применом једноставног кола:</a:t>
            </a:r>
          </a:p>
        </p:txBody>
      </p:sp>
      <p:sp>
        <p:nvSpPr>
          <p:cNvPr id="592904" name="Rectangle 8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Resavska BG TT" pitchFamily="2" charset="-1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Resavska BG TT" pitchFamily="2" charset="-1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Resavska BG TT" pitchFamily="2" charset="-1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Излаз из овог кола је активан само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на почетку циклуса (на узлазном рубу) 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онолико дуго колико је НЕ елементу потребно да пропагира промену</a:t>
            </a:r>
          </a:p>
        </p:txBody>
      </p:sp>
      <p:pic>
        <p:nvPicPr>
          <p:cNvPr id="5929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79248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Ограничавање на улазни руб (2)</a:t>
            </a:r>
            <a:endParaRPr lang="en-US" altLang="sr-Latn-RS" dirty="0"/>
          </a:p>
        </p:txBody>
      </p:sp>
      <p:pic>
        <p:nvPicPr>
          <p:cNvPr id="6144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6705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D</a:t>
            </a:r>
            <a:r>
              <a:rPr lang="en-US" altLang="sr-Latn-RS"/>
              <a:t> </a:t>
            </a:r>
            <a:r>
              <a:rPr lang="sr-Cyrl-CS" altLang="sr-Latn-RS"/>
              <a:t>флип-флоп</a:t>
            </a:r>
            <a:endParaRPr lang="en-US" altLang="sr-Latn-RS" i="1"/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995488"/>
          </a:xfrm>
        </p:spPr>
        <p:txBody>
          <a:bodyPr/>
          <a:lstStyle/>
          <a:p>
            <a:r>
              <a:rPr lang="sr-Latn-CS" altLang="sr-Latn-RS" i="1"/>
              <a:t>D</a:t>
            </a:r>
            <a:r>
              <a:rPr lang="sr-Cyrl-CS" altLang="sr-Latn-RS"/>
              <a:t> флип-флоп се прави помоћу </a:t>
            </a:r>
            <a:r>
              <a:rPr lang="sr-Latn-CS" altLang="sr-Latn-RS" i="1"/>
              <a:t>D</a:t>
            </a:r>
            <a:r>
              <a:rPr lang="en-US" altLang="sr-Latn-RS"/>
              <a:t> </a:t>
            </a:r>
            <a:r>
              <a:rPr lang="sr-Cyrl-CS" altLang="sr-Latn-RS"/>
              <a:t>резе, ограничавањем контролног сигнала на узлазни руб циклуса:</a:t>
            </a:r>
          </a:p>
        </p:txBody>
      </p:sp>
      <p:pic>
        <p:nvPicPr>
          <p:cNvPr id="6164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1"/>
            <a:ext cx="7162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Симболи за резе и флип-флопове</a:t>
            </a:r>
            <a:endParaRPr lang="en-US" altLang="sr-Latn-RS" dirty="0"/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277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Логички симболи за флип-флопове се разликују по нацртаном врху стрелице контролног улаза (часовника):</a:t>
            </a:r>
          </a:p>
        </p:txBody>
      </p:sp>
      <p:pic>
        <p:nvPicPr>
          <p:cNvPr id="6174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016250"/>
            <a:ext cx="72612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1981200" y="4800600"/>
            <a:ext cx="8229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Resavska BG TT" pitchFamily="2" charset="-18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Resavska BG TT" pitchFamily="2" charset="-18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Resavska BG TT" pitchFamily="2" charset="-18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esavska BG TT" pitchFamily="2" charset="-18"/>
              </a:defRPr>
            </a:lvl9pPr>
          </a:lstStyle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a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реза осетљива на висок ниво контролног сигнала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b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реза</a:t>
            </a:r>
            <a:r>
              <a:rPr lang="sr-Latn-CS" altLang="sr-Latn-RS" sz="2100" dirty="0">
                <a:latin typeface="+mn-lt"/>
              </a:rPr>
              <a:t> </a:t>
            </a:r>
            <a:r>
              <a:rPr lang="sr-Cyrl-CS" altLang="sr-Latn-RS" sz="2100" dirty="0">
                <a:latin typeface="+mn-lt"/>
              </a:rPr>
              <a:t>осетљива на низак ниво контролног сигнала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c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флип-флоп осетљив на узлазни руб циклуса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r-Cyrl-CS" altLang="sr-Latn-RS" sz="2100" dirty="0">
                <a:latin typeface="+mn-lt"/>
              </a:rPr>
              <a:t>(</a:t>
            </a:r>
            <a:r>
              <a:rPr lang="sr-Latn-CS" altLang="sr-Latn-RS" sz="2100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) </a:t>
            </a:r>
            <a:r>
              <a:rPr lang="sr-Latn-CS" altLang="sr-Latn-RS" sz="2100" i="1" dirty="0">
                <a:latin typeface="+mn-lt"/>
              </a:rPr>
              <a:t>D</a:t>
            </a:r>
            <a:r>
              <a:rPr lang="sr-Cyrl-CS" altLang="sr-Latn-RS" sz="2100" dirty="0">
                <a:latin typeface="+mn-lt"/>
              </a:rPr>
              <a:t> флип-флоп осетљив на силазни руб циклуса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JK</a:t>
            </a:r>
            <a:r>
              <a:rPr lang="sr-Cyrl-CS" altLang="sr-Latn-RS"/>
              <a:t> флип-флоп</a:t>
            </a:r>
            <a:endParaRPr lang="en-US" altLang="sr-Latn-R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altLang="sr-Latn-RS" dirty="0" smtClean="0"/>
              <a:t>JK </a:t>
            </a:r>
            <a:r>
              <a:rPr lang="sr-Cyrl-RS" altLang="sr-Latn-RS" dirty="0" smtClean="0"/>
              <a:t>флип-флоп се понаша као </a:t>
            </a:r>
            <a:r>
              <a:rPr lang="sr-Latn-RS" altLang="sr-Latn-RS" dirty="0" smtClean="0"/>
              <a:t>SR </a:t>
            </a:r>
            <a:r>
              <a:rPr lang="sr-Cyrl-RS" altLang="sr-Latn-RS" dirty="0" smtClean="0"/>
              <a:t>флип-флоп,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RS" altLang="sr-Latn-RS" dirty="0" smtClean="0"/>
              <a:t>само што стање 11 користи за инверзију стања (</a:t>
            </a:r>
            <a:r>
              <a:rPr lang="sr-Latn-RS" altLang="sr-Latn-RS" dirty="0" smtClean="0"/>
              <a:t>toggle)</a:t>
            </a:r>
            <a:endParaRPr lang="sr-Cyrl-CS" altLang="sr-Latn-RS" dirty="0" smtClean="0"/>
          </a:p>
          <a:p>
            <a:r>
              <a:rPr lang="sr-Cyrl-CS" altLang="sr-Latn-RS" dirty="0" smtClean="0"/>
              <a:t>Прави </a:t>
            </a:r>
            <a:r>
              <a:rPr lang="sr-Cyrl-CS" altLang="sr-Latn-RS" dirty="0"/>
              <a:t>се помоћу две </a:t>
            </a:r>
            <a:r>
              <a:rPr lang="sr-Latn-CS" altLang="sr-Latn-RS" i="1" dirty="0"/>
              <a:t>SR</a:t>
            </a:r>
            <a:r>
              <a:rPr lang="sr-Cyrl-CS" altLang="sr-Latn-RS" i="1" dirty="0"/>
              <a:t> </a:t>
            </a:r>
            <a:r>
              <a:rPr lang="sr-Cyrl-CS" altLang="sr-Latn-RS" dirty="0"/>
              <a:t>резе (</a:t>
            </a:r>
            <a:r>
              <a:rPr lang="sr-Cyrl-CS" altLang="sr-Latn-RS" i="1" dirty="0"/>
              <a:t>главне</a:t>
            </a:r>
            <a:r>
              <a:rPr lang="sr-Cyrl-CS" altLang="sr-Latn-RS" dirty="0"/>
              <a:t> и </a:t>
            </a:r>
            <a:r>
              <a:rPr lang="sr-Cyrl-CS" altLang="sr-Latn-RS" i="1" dirty="0"/>
              <a:t>подређене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главна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реза се активира током активног дела циклуса</a:t>
            </a:r>
          </a:p>
          <a:p>
            <a:pPr lvl="1"/>
            <a:r>
              <a:rPr lang="sr-Cyrl-CS" altLang="sr-Latn-RS" dirty="0"/>
              <a:t>излаз главне </a:t>
            </a:r>
            <a:r>
              <a:rPr lang="sr-Latn-CS" altLang="sr-Latn-RS" i="1" dirty="0"/>
              <a:t>SR</a:t>
            </a:r>
            <a:r>
              <a:rPr lang="sr-Cyrl-CS" altLang="sr-Latn-RS" dirty="0"/>
              <a:t> резе се преноси на излаз током неактивног дела циклуса</a:t>
            </a:r>
          </a:p>
          <a:p>
            <a:r>
              <a:rPr lang="sr-Cyrl-CS" altLang="sr-Latn-RS" dirty="0"/>
              <a:t>Због тога што се излаз прави на силазном рубу логички симбол је:</a:t>
            </a:r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  <a:p>
            <a:endParaRPr lang="sr-Cyrl-CS" altLang="sr-Latn-RS" dirty="0"/>
          </a:p>
        </p:txBody>
      </p:sp>
      <p:pic>
        <p:nvPicPr>
          <p:cNvPr id="6287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790700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 dirty="0"/>
              <a:t>JK</a:t>
            </a:r>
            <a:r>
              <a:rPr lang="sr-Cyrl-CS" altLang="sr-Latn-RS" dirty="0"/>
              <a:t> </a:t>
            </a:r>
            <a:r>
              <a:rPr lang="sr-Cyrl-CS" altLang="sr-Latn-RS" dirty="0" smtClean="0"/>
              <a:t>флип-флоп (2)</a:t>
            </a:r>
            <a:endParaRPr lang="en-US" altLang="sr-Latn-RS" dirty="0"/>
          </a:p>
        </p:txBody>
      </p:sp>
      <p:pic>
        <p:nvPicPr>
          <p:cNvPr id="6195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838200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sr-Latn-RS" i="1"/>
              <a:t>JK</a:t>
            </a:r>
            <a:r>
              <a:rPr lang="sr-Cyrl-CS" altLang="sr-Latn-RS"/>
              <a:t> флип-флоп - понашање</a:t>
            </a:r>
            <a:endParaRPr lang="en-US" altLang="sr-Latn-RS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Током трајања активног сигнала часовника, главна </a:t>
            </a:r>
            <a:r>
              <a:rPr lang="sr-Latn-CS" altLang="sr-Latn-RS" i="1"/>
              <a:t>SR</a:t>
            </a:r>
            <a:r>
              <a:rPr lang="sr-Cyrl-CS" altLang="sr-Latn-RS" i="1"/>
              <a:t> </a:t>
            </a:r>
            <a:r>
              <a:rPr lang="sr-Cyrl-CS" altLang="sr-Latn-RS"/>
              <a:t>реза</a:t>
            </a:r>
            <a:r>
              <a:rPr lang="sr-Cyrl-CS" altLang="sr-Latn-RS" i="1"/>
              <a:t> </a:t>
            </a:r>
            <a:r>
              <a:rPr lang="sr-Cyrl-CS" altLang="sr-Latn-RS"/>
              <a:t>производи излаз који представља или </a:t>
            </a:r>
            <a:r>
              <a:rPr lang="sr-Latn-CS" altLang="sr-Latn-RS" i="1"/>
              <a:t>set</a:t>
            </a:r>
            <a:r>
              <a:rPr lang="sr-Cyrl-CS" altLang="sr-Latn-RS"/>
              <a:t> или </a:t>
            </a:r>
            <a:r>
              <a:rPr lang="sr-Latn-CS" altLang="sr-Latn-RS" i="1"/>
              <a:t>reset</a:t>
            </a:r>
            <a:r>
              <a:rPr lang="sr-Cyrl-CS" altLang="sr-Latn-RS"/>
              <a:t> улаз за подређену </a:t>
            </a:r>
            <a:r>
              <a:rPr lang="sr-Latn-CS" altLang="sr-Latn-RS" i="1"/>
              <a:t>SR</a:t>
            </a:r>
            <a:r>
              <a:rPr lang="sr-Cyrl-CS" altLang="sr-Latn-RS"/>
              <a:t> резу</a:t>
            </a:r>
          </a:p>
          <a:p>
            <a:pPr lvl="1"/>
            <a:r>
              <a:rPr lang="sr-Cyrl-CS" altLang="sr-Latn-RS"/>
              <a:t>излаз је стабилан зато што на њега утиче тек излаз из подређене резе, који се не мења током активног дела циклуса</a:t>
            </a:r>
          </a:p>
          <a:p>
            <a:pPr lvl="3"/>
            <a:endParaRPr lang="sr-Cyrl-CS" altLang="sr-Latn-RS"/>
          </a:p>
          <a:p>
            <a:r>
              <a:rPr lang="sr-Cyrl-CS" altLang="sr-Latn-RS"/>
              <a:t>На силазном рубу циклуса се сигнал пропагира кроз подређену резу</a:t>
            </a:r>
          </a:p>
          <a:p>
            <a:pPr lvl="1"/>
            <a:r>
              <a:rPr lang="sr-Cyrl-CS" altLang="sr-Latn-RS"/>
              <a:t>не остварује се одмах утицај на главну резу, зато што она допушта промене тек током позитивног дела циклуса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Секвенцијалне мреже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Примери неких мрежа: регистри и бројачи</a:t>
            </a:r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89081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Примери секвенцијалних мрежа</a:t>
            </a:r>
            <a:endParaRPr lang="en-US" altLang="sr-Latn-RS" dirty="0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Неки од примера секвенцијалних мрежа су:</a:t>
            </a:r>
          </a:p>
          <a:p>
            <a:pPr lvl="1"/>
            <a:r>
              <a:rPr lang="sr-Cyrl-CS" altLang="sr-Latn-RS" dirty="0"/>
              <a:t>регистри</a:t>
            </a:r>
          </a:p>
          <a:p>
            <a:pPr lvl="2"/>
            <a:r>
              <a:rPr lang="sr-Cyrl-CS" altLang="sr-Latn-RS" dirty="0"/>
              <a:t>паралелни регистри </a:t>
            </a:r>
          </a:p>
          <a:p>
            <a:pPr lvl="2"/>
            <a:r>
              <a:rPr lang="sr-Cyrl-CS" altLang="sr-Latn-RS" dirty="0"/>
              <a:t>померачки регистри</a:t>
            </a:r>
          </a:p>
          <a:p>
            <a:pPr lvl="1"/>
            <a:r>
              <a:rPr lang="sr-Cyrl-CS" altLang="sr-Latn-RS" dirty="0"/>
              <a:t>бројачи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Паралелни регистри</a:t>
            </a:r>
            <a:endParaRPr lang="en-US" altLang="sr-Latn-RS" dirty="0"/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Регистри су кола која се користе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за </a:t>
            </a:r>
            <a:r>
              <a:rPr lang="sr-Cyrl-CS" altLang="sr-Latn-RS" dirty="0"/>
              <a:t>чување </a:t>
            </a:r>
            <a:r>
              <a:rPr lang="sr-Cyrl-CS" altLang="sr-Latn-RS" dirty="0" smtClean="0"/>
              <a:t>једног </a:t>
            </a:r>
            <a:r>
              <a:rPr lang="sr-Cyrl-CS" altLang="sr-Latn-RS" dirty="0"/>
              <a:t>или више битова података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Паралелни </a:t>
            </a:r>
            <a:r>
              <a:rPr lang="sr-Cyrl-CS" altLang="sr-Latn-RS" dirty="0"/>
              <a:t>регистар се састоји од скупа 1-битних меморијских јединица чији се садржај може истовремено читати или мењати</a:t>
            </a:r>
          </a:p>
          <a:p>
            <a:endParaRPr lang="sr-Latn-RS" altLang="sr-Latn-RS" dirty="0" smtClean="0"/>
          </a:p>
          <a:p>
            <a:r>
              <a:rPr lang="sr-Cyrl-CS" altLang="sr-Latn-RS" dirty="0" smtClean="0"/>
              <a:t>Може </a:t>
            </a:r>
            <a:r>
              <a:rPr lang="sr-Cyrl-CS" altLang="sr-Latn-RS" dirty="0"/>
              <a:t>се имплементирати помоћу </a:t>
            </a:r>
            <a:r>
              <a:rPr lang="sr-Cyrl-RS" altLang="sr-Latn-RS" dirty="0" smtClean="0"/>
              <a:t>реза или </a:t>
            </a:r>
            <a:r>
              <a:rPr lang="sr-Cyrl-CS" altLang="sr-Latn-RS" dirty="0" smtClean="0"/>
              <a:t>флип-флопова</a:t>
            </a:r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Концепти севенцијалне мреже</a:t>
            </a:r>
            <a:endParaRPr lang="en-US" altLang="sr-Latn-RS"/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Текуће стање елемената се очитава путем неких излаза мреже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То практично значи да 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из секвенцијалне мреже излазе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резултати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стања елемената апстрахована као “променљиве стања”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у секвенцијалну мрежу улазе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аргументи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стања елемената апстрахована као “променљиве стања”</a:t>
            </a:r>
          </a:p>
          <a:p>
            <a:pPr>
              <a:lnSpc>
                <a:spcPct val="90000"/>
              </a:lnSpc>
            </a:pPr>
            <a:r>
              <a:rPr lang="sr-Cyrl-CS" altLang="sr-Latn-RS" dirty="0"/>
              <a:t>Секвенцијална мрежа се може апстраховати као </a:t>
            </a:r>
            <a:r>
              <a:rPr lang="sr-Cyrl-CS" altLang="sr-Latn-RS" dirty="0" smtClean="0"/>
              <a:t>склоп</a:t>
            </a:r>
            <a:r>
              <a:rPr lang="en-US" altLang="sr-Latn-RS" dirty="0" smtClean="0"/>
              <a:t>:</a:t>
            </a:r>
          </a:p>
          <a:p>
            <a:pPr lvl="1"/>
            <a:r>
              <a:rPr lang="sr-Cyrl-CS" altLang="sr-Latn-RS" dirty="0" smtClean="0"/>
              <a:t>комбинаторне мреже</a:t>
            </a:r>
            <a:endParaRPr lang="en-US" altLang="sr-Latn-RS" dirty="0" smtClean="0"/>
          </a:p>
          <a:p>
            <a:pPr lvl="1"/>
            <a:r>
              <a:rPr lang="sr-Cyrl-CS" altLang="sr-Latn-RS" dirty="0" smtClean="0"/>
              <a:t>и </a:t>
            </a:r>
            <a:r>
              <a:rPr lang="sr-Cyrl-CS" altLang="sr-Latn-RS" dirty="0"/>
              <a:t>мреже која омогућава поновну употребу променљивих стања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-106362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Паралелни </a:t>
            </a:r>
            <a:r>
              <a:rPr lang="sr-Cyrl-CS" altLang="sr-Latn-RS" dirty="0" smtClean="0"/>
              <a:t>регистар са </a:t>
            </a:r>
            <a:r>
              <a:rPr lang="sr-Latn-RS" altLang="sr-Latn-RS" dirty="0" smtClean="0"/>
              <a:t>SR </a:t>
            </a:r>
            <a:r>
              <a:rPr lang="sr-Cyrl-RS" altLang="sr-Latn-RS" dirty="0" smtClean="0"/>
              <a:t>резом</a:t>
            </a:r>
            <a:r>
              <a:rPr lang="sr-Cyrl-CS" altLang="sr-Latn-RS" dirty="0" smtClean="0"/>
              <a:t> </a:t>
            </a:r>
            <a:r>
              <a:rPr lang="sr-Cyrl-CS" altLang="sr-Latn-RS" dirty="0"/>
              <a:t>(2)</a:t>
            </a:r>
            <a:endParaRPr lang="en-US" altLang="sr-Latn-RS" dirty="0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600201"/>
            <a:ext cx="8229600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sr-Cyrl-CS" altLang="sr-Latn-RS"/>
          </a:p>
        </p:txBody>
      </p:sp>
      <p:pic>
        <p:nvPicPr>
          <p:cNvPr id="631812" name="Picture 4"/>
          <p:cNvPicPr>
            <a:picLocks noChangeAspect="1" noChangeArrowheads="1"/>
          </p:cNvPicPr>
          <p:nvPr/>
        </p:nvPicPr>
        <p:blipFill>
          <a:blip r:embed="rId2">
            <a:lum bright="-20000" contras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2037"/>
            <a:ext cx="8763000" cy="52943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Паралелни регистар (3)</a:t>
            </a:r>
            <a:endParaRPr lang="en-US" altLang="sr-Latn-RS" dirty="0"/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Претходна имплементација омогућава три основне операције</a:t>
            </a:r>
          </a:p>
          <a:p>
            <a:pPr lvl="1"/>
            <a:r>
              <a:rPr lang="sr-Cyrl-CS" altLang="sr-Latn-RS"/>
              <a:t>анулирање</a:t>
            </a:r>
          </a:p>
          <a:p>
            <a:pPr lvl="2"/>
            <a:r>
              <a:rPr lang="sr-Cyrl-CS" altLang="sr-Latn-RS"/>
              <a:t>ако је активан контролни сигнал за анулирање</a:t>
            </a:r>
          </a:p>
          <a:p>
            <a:pPr lvl="1"/>
            <a:r>
              <a:rPr lang="sr-Cyrl-CS" altLang="sr-Latn-RS"/>
              <a:t>уписивање </a:t>
            </a:r>
          </a:p>
          <a:p>
            <a:pPr lvl="2"/>
            <a:r>
              <a:rPr lang="sr-Cyrl-CS" altLang="sr-Latn-RS"/>
              <a:t>ако је активан улазни контролни сигнал за уписивање</a:t>
            </a:r>
          </a:p>
          <a:p>
            <a:pPr lvl="2"/>
            <a:r>
              <a:rPr lang="sr-Cyrl-CS" altLang="sr-Latn-RS"/>
              <a:t>уз претпоставку да је претходно извршено анулирање</a:t>
            </a:r>
          </a:p>
          <a:p>
            <a:pPr lvl="1"/>
            <a:r>
              <a:rPr lang="sr-Cyrl-CS" altLang="sr-Latn-RS"/>
              <a:t>читање</a:t>
            </a:r>
          </a:p>
          <a:p>
            <a:pPr lvl="2"/>
            <a:r>
              <a:rPr lang="sr-Cyrl-CS" altLang="sr-Latn-RS"/>
              <a:t>ако је активан излазни контролни сигнал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Померачки регистри</a:t>
            </a:r>
            <a:endParaRPr lang="en-US" altLang="sr-Latn-R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Померачки регистри померају низ битова улево или удесно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сваким циклусом часовника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Могу да се употребљавају за конвертовање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из </a:t>
            </a:r>
            <a:r>
              <a:rPr lang="sr-Cyrl-CS" altLang="sr-Latn-RS" dirty="0"/>
              <a:t>паралелног у серијски вид комуникације и обратно</a:t>
            </a:r>
          </a:p>
          <a:p>
            <a:endParaRPr lang="sr-Cyrl-CS" alt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Логичко померање</a:t>
            </a:r>
            <a:endParaRPr lang="en-US" altLang="sr-Latn-RS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Не постоји улазни податак</a:t>
            </a:r>
          </a:p>
          <a:p>
            <a:r>
              <a:rPr lang="sr-Cyrl-CS" altLang="sr-Latn-RS"/>
              <a:t>Уместо улаза дописује се</a:t>
            </a:r>
          </a:p>
          <a:p>
            <a:pPr lvl="1"/>
            <a:r>
              <a:rPr lang="sr-Cyrl-CS" altLang="sr-Latn-RS"/>
              <a:t>нула (тзв. </a:t>
            </a:r>
            <a:r>
              <a:rPr lang="sr-Cyrl-CS" altLang="sr-Latn-RS" i="1"/>
              <a:t>линијско померање</a:t>
            </a:r>
            <a:r>
              <a:rPr lang="sr-Cyrl-CS" altLang="sr-Latn-RS"/>
              <a:t>) или</a:t>
            </a:r>
          </a:p>
          <a:p>
            <a:pPr lvl="1"/>
            <a:r>
              <a:rPr lang="sr-Cyrl-CS" altLang="sr-Latn-RS"/>
              <a:t>вредност “избаченог” бита (тзв. </a:t>
            </a:r>
            <a:r>
              <a:rPr lang="sr-Cyrl-CS" altLang="sr-Latn-RS" i="1"/>
              <a:t>циклично померање</a:t>
            </a:r>
            <a:r>
              <a:rPr lang="sr-Cyrl-CS" altLang="sr-Latn-RS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Аритметичко померање</a:t>
            </a:r>
            <a:endParaRPr lang="en-US" altLang="sr-Latn-RS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Не постоји улазни податак</a:t>
            </a:r>
          </a:p>
          <a:p>
            <a:r>
              <a:rPr lang="sr-Cyrl-CS" altLang="sr-Latn-RS" dirty="0"/>
              <a:t>Уместо улаза дописује се</a:t>
            </a:r>
          </a:p>
          <a:p>
            <a:pPr lvl="1"/>
            <a:r>
              <a:rPr lang="sr-Cyrl-CS" altLang="sr-Latn-RS" dirty="0"/>
              <a:t>нула, ако је померање улево</a:t>
            </a:r>
          </a:p>
          <a:p>
            <a:pPr lvl="1"/>
            <a:r>
              <a:rPr lang="sr-Cyrl-CS" altLang="sr-Latn-RS" dirty="0"/>
              <a:t>највиши бит, ако је померање удесно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dirty="0"/>
              <a:t>4-битни померачки регистар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серијским улазом и </a:t>
            </a:r>
            <a:r>
              <a:rPr lang="sr-Cyrl-CS" altLang="sr-Latn-RS" dirty="0" smtClean="0"/>
              <a:t>излазом</a:t>
            </a:r>
            <a:r>
              <a:rPr lang="en-US" altLang="sr-Latn-RS" dirty="0" smtClean="0"/>
              <a:t> (SR </a:t>
            </a:r>
            <a:r>
              <a:rPr lang="sr-Cyrl-RS" altLang="sr-Latn-RS" dirty="0" smtClean="0"/>
              <a:t>фф</a:t>
            </a:r>
            <a:r>
              <a:rPr lang="en-US" altLang="sr-Latn-RS" dirty="0" smtClean="0"/>
              <a:t>)</a:t>
            </a:r>
            <a:endParaRPr lang="en-US" altLang="sr-Latn-RS" dirty="0"/>
          </a:p>
        </p:txBody>
      </p:sp>
      <p:sp>
        <p:nvSpPr>
          <p:cNvPr id="625669" name="Rectangle 5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У сваком </a:t>
            </a:r>
            <a:r>
              <a:rPr lang="sr-Cyrl-CS" altLang="sr-Latn-RS" dirty="0" smtClean="0">
                <a:latin typeface="+mn-lt"/>
              </a:rPr>
              <a:t>циклусу</a:t>
            </a:r>
            <a:r>
              <a:rPr lang="en-US" altLang="sr-Latn-RS" dirty="0">
                <a:latin typeface="+mn-lt"/>
              </a:rPr>
              <a:t>:</a:t>
            </a:r>
            <a:endParaRPr lang="sr-Cyrl-CS" altLang="sr-Latn-RS" dirty="0">
              <a:latin typeface="+mn-lt"/>
            </a:endParaRP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садржај се помера за једно место удесно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слева се дописује један нови бит са улаза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на излазу се чита један “избачен” бит</a:t>
            </a:r>
          </a:p>
        </p:txBody>
      </p:sp>
      <p:pic>
        <p:nvPicPr>
          <p:cNvPr id="625671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92325"/>
            <a:ext cx="8763000" cy="2479675"/>
          </a:xfr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altLang="sr-Latn-RS" dirty="0"/>
              <a:t>4-битни померачки регистар </a:t>
            </a:r>
            <a:r>
              <a:rPr lang="en-US" altLang="sr-Latn-RS" dirty="0" smtClean="0"/>
              <a:t/>
            </a:r>
            <a:br>
              <a:rPr lang="en-US" altLang="sr-Latn-RS" dirty="0" smtClean="0"/>
            </a:br>
            <a:r>
              <a:rPr lang="sr-Cyrl-CS" altLang="sr-Latn-RS" dirty="0" smtClean="0"/>
              <a:t>са </a:t>
            </a:r>
            <a:r>
              <a:rPr lang="sr-Cyrl-CS" altLang="sr-Latn-RS" dirty="0"/>
              <a:t>паралелним </a:t>
            </a:r>
            <a:r>
              <a:rPr lang="sr-Cyrl-CS" altLang="sr-Latn-RS" dirty="0" smtClean="0"/>
              <a:t>излазом</a:t>
            </a:r>
            <a:r>
              <a:rPr lang="en-US" altLang="sr-Latn-RS" dirty="0" smtClean="0"/>
              <a:t> (D </a:t>
            </a:r>
            <a:r>
              <a:rPr lang="sr-Cyrl-RS" altLang="sr-Latn-RS" dirty="0" smtClean="0"/>
              <a:t>фф</a:t>
            </a:r>
            <a:r>
              <a:rPr lang="en-US" altLang="sr-Latn-RS" dirty="0" smtClean="0"/>
              <a:t>)</a:t>
            </a:r>
            <a:endParaRPr lang="en-US" altLang="sr-Latn-RS" dirty="0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981200" y="4572000"/>
            <a:ext cx="822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0558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5130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29702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427413" indent="-315913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marL="0" indent="0">
              <a:buNone/>
            </a:pPr>
            <a:r>
              <a:rPr lang="sr-Cyrl-CS" altLang="sr-Latn-RS" dirty="0">
                <a:latin typeface="+mn-lt"/>
              </a:rPr>
              <a:t>У сваком </a:t>
            </a:r>
            <a:r>
              <a:rPr lang="sr-Cyrl-CS" altLang="sr-Latn-RS" dirty="0" smtClean="0">
                <a:latin typeface="+mn-lt"/>
              </a:rPr>
              <a:t>циклусу</a:t>
            </a:r>
            <a:r>
              <a:rPr lang="en-US" altLang="sr-Latn-RS" dirty="0">
                <a:latin typeface="+mn-lt"/>
              </a:rPr>
              <a:t>:</a:t>
            </a:r>
            <a:r>
              <a:rPr lang="sr-Cyrl-CS" altLang="sr-Latn-RS" dirty="0" smtClean="0">
                <a:latin typeface="+mn-lt"/>
              </a:rPr>
              <a:t> </a:t>
            </a:r>
            <a:endParaRPr lang="sr-Cyrl-CS" altLang="sr-Latn-RS" dirty="0">
              <a:latin typeface="+mn-lt"/>
            </a:endParaRP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садржај се помера за једно место удесно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слева се дописује један нови бит са улаза</a:t>
            </a:r>
          </a:p>
          <a:p>
            <a:pPr marL="344487" lvl="1" indent="0">
              <a:buNone/>
            </a:pPr>
            <a:r>
              <a:rPr lang="sr-Cyrl-CS" altLang="sr-Latn-RS" dirty="0">
                <a:latin typeface="+mn-lt"/>
              </a:rPr>
              <a:t>чита се на паралелном излазу комплетан нови садржај</a:t>
            </a:r>
          </a:p>
        </p:txBody>
      </p:sp>
      <p:pic>
        <p:nvPicPr>
          <p:cNvPr id="6359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356" y="1773349"/>
            <a:ext cx="8458200" cy="288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Бројачи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Бројачи су секвенцијалне мреже које са сваким циклусом повећавају вредност регистра за 1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Веома често се употребљавају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Бинарни бројач користи за бројање регистар са </a:t>
            </a:r>
            <a:r>
              <a:rPr lang="sr-Latn-CS" altLang="sr-Latn-RS" i="1" dirty="0"/>
              <a:t>B</a:t>
            </a:r>
            <a:r>
              <a:rPr lang="sr-Cyrl-CS" altLang="sr-Latn-RS" dirty="0"/>
              <a:t> битова и омогућава бројање од 0 до 2</a:t>
            </a:r>
            <a:r>
              <a:rPr lang="sr-Latn-CS" altLang="sr-Latn-RS" i="1" baseline="30000" dirty="0"/>
              <a:t>B</a:t>
            </a:r>
            <a:r>
              <a:rPr lang="sr-Latn-CS" altLang="sr-Latn-RS" dirty="0"/>
              <a:t>-1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Након “прекорачења” се почиње поново од нуле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Назива се и бројач “по модулу 2</a:t>
            </a:r>
            <a:r>
              <a:rPr lang="sr-Latn-CS" altLang="sr-Latn-RS" i="1" baseline="30000" dirty="0"/>
              <a:t>B</a:t>
            </a:r>
            <a:r>
              <a:rPr lang="sr-Cyrl-CS" altLang="sr-Latn-RS" i="1" dirty="0"/>
              <a:t>”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Бројач по модулу 10 се употребљава за рад са декадним цифрама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Имплементирамо бројач по модулу 8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Низ битова се посматра као низ бинарних цифара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Најнижи бит се мења у сваком циклусу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Виши бит је потребно променити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сваки </a:t>
            </a:r>
            <a:r>
              <a:rPr lang="sr-Cyrl-CS" altLang="sr-Latn-RS" dirty="0"/>
              <a:t>пут када се претходни нижи бит промени из 1 у 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 (2)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799" y="1447800"/>
            <a:ext cx="9300883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Подсећање: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Ако се улази на </a:t>
            </a:r>
            <a:r>
              <a:rPr lang="sr-Latn-CS" altLang="sr-Latn-RS" i="1" dirty="0"/>
              <a:t>JK</a:t>
            </a:r>
            <a:r>
              <a:rPr lang="sr-Cyrl-CS" altLang="sr-Latn-RS" dirty="0"/>
              <a:t> флип-флопу поставе на 1,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онда </a:t>
            </a:r>
            <a:r>
              <a:rPr lang="sr-Cyrl-CS" altLang="sr-Latn-RS" dirty="0"/>
              <a:t>ће се излаз мењати у сваком циклусу</a:t>
            </a:r>
          </a:p>
          <a:p>
            <a:pPr marL="1597025" lvl="4" indent="-314325">
              <a:buClr>
                <a:srgbClr val="CDDBF3"/>
              </a:buClr>
              <a:buSzPct val="8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Идеја имплементације је: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на низ </a:t>
            </a:r>
            <a:r>
              <a:rPr lang="sr-Latn-CS" altLang="sr-Latn-RS" i="1" dirty="0"/>
              <a:t>JK</a:t>
            </a:r>
            <a:r>
              <a:rPr lang="sr-Cyrl-CS" altLang="sr-Latn-RS" dirty="0"/>
              <a:t> флип-флопова се доведу на улазе активни сигнали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 smtClean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на </a:t>
            </a:r>
            <a:r>
              <a:rPr lang="sr-Cyrl-CS" altLang="sr-Latn-RS" dirty="0"/>
              <a:t>контролни улаз првог </a:t>
            </a:r>
            <a:r>
              <a:rPr lang="sr-Cyrl-CS" altLang="sr-Latn-RS" dirty="0" smtClean="0"/>
              <a:t>(</a:t>
            </a:r>
            <a:r>
              <a:rPr lang="sr-Cyrl-CS" altLang="sr-Latn-RS" dirty="0"/>
              <a:t>који одговара најнижем биту бројача) се доведе сигнал часовника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 smtClean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на </a:t>
            </a:r>
            <a:r>
              <a:rPr lang="sr-Cyrl-CS" altLang="sr-Latn-RS" dirty="0"/>
              <a:t>контролне улазе осталих се доведу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излазни </a:t>
            </a:r>
            <a:r>
              <a:rPr lang="sr-Cyrl-CS" altLang="sr-Latn-RS" dirty="0"/>
              <a:t>сигнали претходних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Концептуални дијаграм</a:t>
            </a:r>
            <a:endParaRPr lang="en-US" altLang="sr-Latn-RS"/>
          </a:p>
        </p:txBody>
      </p:sp>
      <p:pic>
        <p:nvPicPr>
          <p:cNvPr id="5847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1447801"/>
            <a:ext cx="8077200" cy="4994275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Имплементација бројача (3)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28850"/>
            <a:ext cx="85344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Понашање бројача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8610600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Неке примене бројача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Бројачи се могу употребљавати 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мерење времена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бројање података на улазу или излазу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за генерисање часовника са споријим тактом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 друго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Стабилност система</a:t>
            </a:r>
            <a:endParaRPr lang="en-US" altLang="sr-Latn-RS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За систем кажемо да је стабилан ако се </a:t>
            </a:r>
            <a:r>
              <a:rPr lang="sr-Cyrl-CS" altLang="sr-Latn-RS" dirty="0" smtClean="0"/>
              <a:t>за непроменљив </a:t>
            </a:r>
            <a:r>
              <a:rPr lang="sr-Cyrl-CS" altLang="sr-Latn-RS" dirty="0"/>
              <a:t>улаз добијају непроменљиво стање и непроменљив излаз</a:t>
            </a:r>
          </a:p>
          <a:p>
            <a:endParaRPr lang="en-US" altLang="sr-Latn-RS" dirty="0" smtClean="0"/>
          </a:p>
          <a:p>
            <a:r>
              <a:rPr lang="sr-Cyrl-CS" altLang="sr-Latn-RS" dirty="0" smtClean="0"/>
              <a:t>Систем </a:t>
            </a:r>
            <a:r>
              <a:rPr lang="sr-Cyrl-CS" altLang="sr-Latn-RS" dirty="0"/>
              <a:t>није стабилан ако се за непроменљив улаз добијају променљиво стање или променљив излаз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Стабилност система (2)</a:t>
            </a:r>
            <a:endParaRPr lang="en-US" altLang="sr-Latn-R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8229600" cy="1676400"/>
          </a:xfrm>
        </p:spPr>
        <p:txBody>
          <a:bodyPr/>
          <a:lstStyle/>
          <a:p>
            <a:r>
              <a:rPr lang="sr-Cyrl-CS" altLang="sr-Latn-RS"/>
              <a:t>Примери стабилног и нестабилног кола:</a:t>
            </a:r>
          </a:p>
        </p:txBody>
      </p:sp>
      <p:pic>
        <p:nvPicPr>
          <p:cNvPr id="587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8229600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Проблем пројектовања</a:t>
            </a:r>
            <a:endParaRPr lang="en-US" altLang="sr-Latn-R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комбинаторних мрежа постоји једноставан метод пресликавања логичких функција у кола</a:t>
            </a:r>
          </a:p>
          <a:p>
            <a:pPr lvl="1"/>
            <a:r>
              <a:rPr lang="sr-Cyrl-CS" altLang="sr-Latn-RS" dirty="0"/>
              <a:t>зато што је систем </a:t>
            </a:r>
            <a:r>
              <a:rPr lang="sr-Cyrl-CS" altLang="sr-Latn-RS" dirty="0" smtClean="0"/>
              <a:t>стабилан</a:t>
            </a:r>
            <a:r>
              <a:rPr lang="en-US" altLang="sr-Latn-RS" dirty="0" smtClean="0"/>
              <a:t> (</a:t>
            </a:r>
            <a:r>
              <a:rPr lang="sr-Cyrl-RS" altLang="sr-Latn-RS" dirty="0" smtClean="0"/>
              <a:t>нема повратне спреге као на претх. слици)</a:t>
            </a:r>
            <a:endParaRPr lang="sr-Cyrl-CS" altLang="sr-Latn-RS" dirty="0"/>
          </a:p>
          <a:p>
            <a:pPr lvl="1"/>
            <a:r>
              <a:rPr lang="sr-Cyrl-CS" altLang="sr-Latn-RS" dirty="0"/>
              <a:t>зато што је детерминистички (у односу на улаз)</a:t>
            </a:r>
          </a:p>
          <a:p>
            <a:pPr lvl="4"/>
            <a:endParaRPr lang="sr-Cyrl-CS" altLang="sr-Latn-RS" dirty="0"/>
          </a:p>
          <a:p>
            <a:r>
              <a:rPr lang="sr-Cyrl-CS" altLang="sr-Latn-RS" dirty="0"/>
              <a:t>У случају секвенцијалних мрежа проблем је далеко </a:t>
            </a:r>
            <a:r>
              <a:rPr lang="sr-Cyrl-CS" altLang="sr-Latn-RS" dirty="0" smtClean="0"/>
              <a:t>сложенији</a:t>
            </a:r>
            <a:endParaRPr lang="sr-Cyrl-RS" altLang="sr-Latn-RS" dirty="0"/>
          </a:p>
          <a:p>
            <a:pPr lvl="1"/>
            <a:r>
              <a:rPr lang="sr-Cyrl-RS" altLang="sr-Latn-RS" u="sng" dirty="0"/>
              <a:t>П</a:t>
            </a:r>
            <a:r>
              <a:rPr lang="sr-Cyrl-RS" altLang="sr-Latn-RS" u="sng" dirty="0" smtClean="0"/>
              <a:t>ројектовање секвенцијалних мрежа нећемо изучавати!</a:t>
            </a:r>
            <a:endParaRPr lang="sr-Cyrl-CS" altLang="sr-Latn-RS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Асинхрона и синхрона кола</a:t>
            </a:r>
            <a:endParaRPr lang="en-US" altLang="sr-Latn-RS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Дигитална кола могу да функционишу у два режима:</a:t>
            </a:r>
          </a:p>
          <a:p>
            <a:pPr lvl="1"/>
            <a:r>
              <a:rPr lang="sr-Cyrl-CS" altLang="sr-Latn-RS"/>
              <a:t>Асинхрони режим</a:t>
            </a:r>
          </a:p>
          <a:p>
            <a:pPr lvl="1"/>
            <a:r>
              <a:rPr lang="sr-Cyrl-CS" altLang="sr-Latn-RS"/>
              <a:t>Синхрони режим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2</a:t>
            </a:r>
            <a:endParaRPr lang="sr-Latn-R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1884</Words>
  <Application>Microsoft Office PowerPoint</Application>
  <PresentationFormat>Widescreen</PresentationFormat>
  <Paragraphs>383</Paragraphs>
  <Slides>52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Wingdings</vt:lpstr>
      <vt:lpstr>Office Theme</vt:lpstr>
      <vt:lpstr>Увод у организацију и архитектуру рачунара 2</vt:lpstr>
      <vt:lpstr>Секвенцијалне мреже</vt:lpstr>
      <vt:lpstr>Појам секвенцијалне мреже</vt:lpstr>
      <vt:lpstr>Концепти севенцијалне мреже</vt:lpstr>
      <vt:lpstr>Концептуални дијаграм</vt:lpstr>
      <vt:lpstr>Стабилност система</vt:lpstr>
      <vt:lpstr>Стабилност система (2)</vt:lpstr>
      <vt:lpstr>Проблем пројектовања</vt:lpstr>
      <vt:lpstr>Асинхрона и синхрона кола</vt:lpstr>
      <vt:lpstr>Асинхрони режим рада</vt:lpstr>
      <vt:lpstr>Синхрони режим рада</vt:lpstr>
      <vt:lpstr>Часовник</vt:lpstr>
      <vt:lpstr>Часовник (2) </vt:lpstr>
      <vt:lpstr>Трајање стања сигнала</vt:lpstr>
      <vt:lpstr>Типови часовника</vt:lpstr>
      <vt:lpstr>Улоге часовника</vt:lpstr>
      <vt:lpstr>Секвенцијалне мреже</vt:lpstr>
      <vt:lpstr>Елементарне секвенцијалне мреже</vt:lpstr>
      <vt:lpstr>SR реза</vt:lpstr>
      <vt:lpstr>SR реза – анализа понашања</vt:lpstr>
      <vt:lpstr>SR реза – анализа понашања (2)</vt:lpstr>
      <vt:lpstr>SR реза</vt:lpstr>
      <vt:lpstr>Понашање SR резе</vt:lpstr>
      <vt:lpstr>Временски дијаграм SR резе</vt:lpstr>
      <vt:lpstr>SR реза са часовником</vt:lpstr>
      <vt:lpstr>D реза</vt:lpstr>
      <vt:lpstr>D реза – анализа понашања</vt:lpstr>
      <vt:lpstr>D реза</vt:lpstr>
      <vt:lpstr>Флип-флоп кола</vt:lpstr>
      <vt:lpstr>Ограничавање на узлазни руб</vt:lpstr>
      <vt:lpstr>Ограничавање на улазни руб (2)</vt:lpstr>
      <vt:lpstr>D флип-флоп</vt:lpstr>
      <vt:lpstr>Симболи за резе и флип-флопове</vt:lpstr>
      <vt:lpstr>JK флип-флоп</vt:lpstr>
      <vt:lpstr>JK флип-флоп (2)</vt:lpstr>
      <vt:lpstr>JK флип-флоп - понашање</vt:lpstr>
      <vt:lpstr>Секвенцијалне мреже</vt:lpstr>
      <vt:lpstr>Примери секвенцијалних мрежа</vt:lpstr>
      <vt:lpstr>Паралелни регистри</vt:lpstr>
      <vt:lpstr>Паралелни регистар са SR резом (2)</vt:lpstr>
      <vt:lpstr>Паралелни регистар (3)</vt:lpstr>
      <vt:lpstr>Померачки регистри</vt:lpstr>
      <vt:lpstr>Логичко померање</vt:lpstr>
      <vt:lpstr>Аритметичко померање</vt:lpstr>
      <vt:lpstr>4-битни померачки регистар  са серијским улазом и излазом (SR фф)</vt:lpstr>
      <vt:lpstr>4-битни померачки регистар  са паралелним излазом (D фф)</vt:lpstr>
      <vt:lpstr>Бројачи</vt:lpstr>
      <vt:lpstr>Имплементација бројача</vt:lpstr>
      <vt:lpstr>Имплементација бројача (2)</vt:lpstr>
      <vt:lpstr>Имплементација бројача (3)</vt:lpstr>
      <vt:lpstr>Понашање бројача</vt:lpstr>
      <vt:lpstr>Неке примене бројача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539</cp:revision>
  <dcterms:created xsi:type="dcterms:W3CDTF">2016-10-06T08:55:14Z</dcterms:created>
  <dcterms:modified xsi:type="dcterms:W3CDTF">2017-03-01T17:31:46Z</dcterms:modified>
</cp:coreProperties>
</file>