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32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27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3522" autoAdjust="0"/>
  </p:normalViewPr>
  <p:slideViewPr>
    <p:cSldViewPr snapToGrid="0">
      <p:cViewPr varScale="1">
        <p:scale>
          <a:sx n="76" d="100"/>
          <a:sy n="76" d="100"/>
        </p:scale>
        <p:origin x="9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37E8-B257-48FF-995E-2961B1C43090}" type="datetimeFigureOut">
              <a:rPr lang="sr-Latn-RS" smtClean="0"/>
              <a:t>23.2.2017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E12-75A6-4CFC-BB8F-CA8B23DAFC6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5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2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338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862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15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43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963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B00F-0FA6-4C82-B113-8CF0C1B588ED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2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B916-50C9-442B-BA0E-49129F4A75B9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26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3D4E-4D01-43F5-9EF5-4F08CD51E7F5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4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79D2-1470-4E1B-85F5-6F7FA3FF4C11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94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E85-2FBC-4FBC-B169-4E0C168ABBD5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2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84F6-2253-4293-8CEC-EA3E6923A581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6914-7E68-49DF-ADA4-3012DD35CA0E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E912-9411-429A-8B33-A567236A4D8D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189-9230-4E82-B2B0-DFBFD4F723E1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4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25-437D-41A1-893D-51A0F9061221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0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9941-AC19-42EE-AFB5-6B44C8020109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7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13D7-BA14-41FB-B183-87A3A4797D37}" type="datetime1">
              <a:rPr lang="sr-Latn-RS" smtClean="0"/>
              <a:t>23.2.2017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02A-3BDE-4C1D-8463-A2BEC2DF5949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</a:t>
            </a:r>
            <a:r>
              <a:rPr lang="en-US" dirty="0" smtClean="0"/>
              <a:t>2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en-US" dirty="0"/>
              <a:t>k</a:t>
            </a:r>
            <a:r>
              <a:rPr lang="sr-Latn-RS" dirty="0" smtClean="0"/>
              <a:t>artelj</a:t>
            </a:r>
            <a:r>
              <a:rPr lang="en-US" dirty="0" smtClean="0"/>
              <a:t>@matf.bg.ac.rs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2947595" y="4980543"/>
            <a:ext cx="711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smtClean="0"/>
              <a:t>Напомена: садржај ових слајдова је преузет од проф. Саше Малкова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Мултиплексор </a:t>
            </a:r>
            <a:r>
              <a:rPr lang="sr-Cyrl-CS" altLang="sr-Latn-RS" dirty="0" smtClean="0"/>
              <a:t>4-1 (2)</a:t>
            </a:r>
            <a:endParaRPr lang="sr-Cyrl-CS" altLang="sr-Latn-RS" dirty="0"/>
          </a:p>
        </p:txBody>
      </p:sp>
      <p:pic>
        <p:nvPicPr>
          <p:cNvPr id="570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565400"/>
            <a:ext cx="61722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70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1196975"/>
          </a:xfrm>
        </p:spPr>
        <p:txBody>
          <a:bodyPr/>
          <a:lstStyle/>
          <a:p>
            <a:r>
              <a:rPr lang="sr-Cyrl-CS" altLang="sr-Latn-RS" dirty="0"/>
              <a:t>Графичко представљање и одговарајућа таблица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Имплементација мултиплексора</a:t>
            </a: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85" y="1411287"/>
            <a:ext cx="67056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Примена мултиплексора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Осим основне примене комбиновања више улаза у један излаз (одабирања), бирањем улазних вредности се мултиплексори могу употребљавати за имплементирање функција од селекторских улаза</a:t>
            </a:r>
          </a:p>
          <a:p>
            <a:pPr lvl="3"/>
            <a:endParaRPr lang="sr-Cyrl-CS" altLang="sr-Latn-RS"/>
          </a:p>
          <a:p>
            <a:pPr lvl="1"/>
            <a:r>
              <a:rPr lang="sr-Cyrl-CS" altLang="sr-Latn-RS"/>
              <a:t>1. начин: на улазе се доведу константне вредности, тако да одговарају вредностима функције за одговарајуће селекторске улазе</a:t>
            </a:r>
          </a:p>
          <a:p>
            <a:pPr lvl="4"/>
            <a:endParaRPr lang="sr-Cyrl-CS" altLang="sr-Latn-RS"/>
          </a:p>
          <a:p>
            <a:pPr lvl="1"/>
            <a:r>
              <a:rPr lang="sr-Cyrl-CS" altLang="sr-Latn-RS"/>
              <a:t>2. начин: процесом редукције се мултиплексором може имплементирати функција са </a:t>
            </a:r>
            <a:r>
              <a:rPr lang="sr-Latn-CS" altLang="sr-Latn-RS" i="1"/>
              <a:t>n</a:t>
            </a:r>
            <a:r>
              <a:rPr lang="sr-Cyrl-CS" altLang="sr-Latn-RS"/>
              <a:t>+1 аргумената</a:t>
            </a:r>
          </a:p>
          <a:p>
            <a:pPr lvl="2"/>
            <a:r>
              <a:rPr lang="sr-Cyrl-CS" altLang="sr-Latn-RS"/>
              <a:t>(у неким случајевима може и више)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одабирања улаза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87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Израчунавање заступљенијег бита на селекторским улазима</a:t>
            </a:r>
          </a:p>
        </p:txBody>
      </p:sp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28908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одабирања </a:t>
            </a:r>
            <a:r>
              <a:rPr lang="sr-Cyrl-CS" altLang="sr-Latn-RS" dirty="0" smtClean="0"/>
              <a:t>улаза (2)</a:t>
            </a:r>
            <a:endParaRPr lang="sr-Cyrl-CS" altLang="sr-Latn-RS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877888"/>
          </a:xfrm>
        </p:spPr>
        <p:txBody>
          <a:bodyPr/>
          <a:lstStyle/>
          <a:p>
            <a:r>
              <a:rPr lang="sr-Cyrl-CS" altLang="sr-Latn-RS"/>
              <a:t>Израчунавање парности за селекторске улазе</a:t>
            </a:r>
          </a:p>
        </p:txBody>
      </p:sp>
      <p:pic>
        <p:nvPicPr>
          <p:cNvPr id="5027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035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Демултиплексори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i="1"/>
              <a:t>Демултиплексори</a:t>
            </a:r>
            <a:r>
              <a:rPr lang="sr-Cyrl-CS" altLang="sr-Latn-RS"/>
              <a:t> су комбинаторне мреже које имају:</a:t>
            </a:r>
          </a:p>
          <a:p>
            <a:pPr lvl="1"/>
            <a:r>
              <a:rPr lang="sr-Latn-CS" altLang="sr-Latn-RS" i="1"/>
              <a:t>n</a:t>
            </a:r>
            <a:r>
              <a:rPr lang="sr-Cyrl-CS" altLang="sr-Latn-RS"/>
              <a:t>+1 улаза</a:t>
            </a:r>
          </a:p>
          <a:p>
            <a:pPr lvl="2"/>
            <a:r>
              <a:rPr lang="sr-Cyrl-CS" altLang="sr-Latn-RS"/>
              <a:t>1 улазна вредност</a:t>
            </a:r>
          </a:p>
          <a:p>
            <a:pPr lvl="2"/>
            <a:r>
              <a:rPr lang="sr-Latn-CS" altLang="sr-Latn-RS" i="1"/>
              <a:t>n</a:t>
            </a:r>
            <a:r>
              <a:rPr lang="sr-Cyrl-CS" altLang="sr-Latn-RS" i="1"/>
              <a:t> </a:t>
            </a:r>
            <a:r>
              <a:rPr lang="sr-Cyrl-CS" altLang="sr-Latn-RS"/>
              <a:t>селекторских улаза</a:t>
            </a:r>
          </a:p>
          <a:p>
            <a:pPr lvl="1"/>
            <a:r>
              <a:rPr lang="sr-Cyrl-CS" altLang="sr-Latn-RS"/>
              <a:t>2</a:t>
            </a:r>
            <a:r>
              <a:rPr lang="sr-Latn-CS" altLang="sr-Latn-RS" i="1" baseline="30000"/>
              <a:t>n</a:t>
            </a:r>
            <a:r>
              <a:rPr lang="sr-Cyrl-CS" altLang="sr-Latn-RS"/>
              <a:t> излаза</a:t>
            </a:r>
          </a:p>
          <a:p>
            <a:pPr lvl="3"/>
            <a:endParaRPr lang="sr-Cyrl-CS" altLang="sr-Latn-RS" i="1"/>
          </a:p>
          <a:p>
            <a:r>
              <a:rPr lang="sr-Cyrl-CS" altLang="sr-Latn-RS"/>
              <a:t>Обављају инверзну функцију мултиплексора</a:t>
            </a:r>
          </a:p>
          <a:p>
            <a:pPr lvl="1"/>
            <a:r>
              <a:rPr lang="sr-Cyrl-CS" altLang="sr-Latn-RS"/>
              <a:t>Тачно на један излаз се пресликава вредност улаза</a:t>
            </a:r>
          </a:p>
          <a:p>
            <a:pPr lvl="1"/>
            <a:r>
              <a:rPr lang="sr-Cyrl-CS" altLang="sr-Latn-RS"/>
              <a:t>Сви остали излази имају вредност 0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Демултиплексор 1-4</a:t>
            </a:r>
          </a:p>
        </p:txBody>
      </p:sp>
      <p:pic>
        <p:nvPicPr>
          <p:cNvPr id="4956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1" y="1927226"/>
            <a:ext cx="3044825" cy="399097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Имплементација демултиплексора</a:t>
            </a:r>
            <a:endParaRPr lang="en-US" altLang="sr-Latn-RS" dirty="0"/>
          </a:p>
        </p:txBody>
      </p:sp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00200"/>
            <a:ext cx="569912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Декодери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Декодери су комбинаторне мреже које имају:</a:t>
            </a:r>
            <a:endParaRPr lang="sr-Latn-CS" altLang="sr-Latn-RS" dirty="0"/>
          </a:p>
          <a:p>
            <a:pPr lvl="1"/>
            <a:r>
              <a:rPr lang="sr-Latn-CS" altLang="sr-Latn-RS" i="1" dirty="0"/>
              <a:t>n</a:t>
            </a:r>
            <a:r>
              <a:rPr lang="sr-Latn-CS" altLang="sr-Latn-RS" dirty="0"/>
              <a:t> </a:t>
            </a:r>
            <a:r>
              <a:rPr lang="sr-Cyrl-CS" altLang="sr-Latn-RS" dirty="0"/>
              <a:t>улаза</a:t>
            </a:r>
          </a:p>
          <a:p>
            <a:pPr lvl="1"/>
            <a:r>
              <a:rPr lang="sr-Cyrl-CS" altLang="sr-Latn-RS" dirty="0"/>
              <a:t>највише 2</a:t>
            </a:r>
            <a:r>
              <a:rPr lang="sr-Latn-CS" altLang="sr-Latn-RS" i="1" baseline="30000" dirty="0"/>
              <a:t>n</a:t>
            </a:r>
            <a:r>
              <a:rPr lang="sr-Cyrl-CS" altLang="sr-Latn-RS" dirty="0"/>
              <a:t> излаза</a:t>
            </a:r>
          </a:p>
          <a:p>
            <a:pPr lvl="1"/>
            <a:endParaRPr lang="sr-Cyrl-CS" altLang="sr-Latn-RS" dirty="0"/>
          </a:p>
          <a:p>
            <a:r>
              <a:rPr lang="sr-Cyrl-CS" altLang="sr-Latn-RS" dirty="0"/>
              <a:t>У сваком тренутку је активан највише један излаз, а у зависности од улаза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декодера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На основу неозначеног 2-битног целог броја бира одговарајући од 4 улаза:</a:t>
            </a:r>
          </a:p>
        </p:txBody>
      </p:sp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1"/>
            <a:ext cx="365760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895600"/>
            <a:ext cx="2854325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Комбинаторне мреже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Основни појмови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18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</a:t>
            </a:r>
            <a:r>
              <a:rPr lang="sr-Cyrl-CS" altLang="sr-Latn-RS" dirty="0" smtClean="0"/>
              <a:t>декодера (2)</a:t>
            </a:r>
            <a:endParaRPr lang="sr-Cyrl-CS" altLang="sr-Latn-R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На основу неозначеног 2-битног целог броја бира одговарајући од 4 улаза:</a:t>
            </a:r>
          </a:p>
        </p:txBody>
      </p:sp>
      <p:pic>
        <p:nvPicPr>
          <p:cNvPr id="520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05064"/>
            <a:ext cx="617220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– Декодирање адреса</a:t>
            </a:r>
            <a:endParaRPr lang="en-US" altLang="sr-Latn-RS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8795" y="1447800"/>
            <a:ext cx="9320605" cy="7191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r-Cyrl-CS" altLang="sr-Latn-RS" dirty="0"/>
              <a:t>Декодирање адреса меморије величине 1</a:t>
            </a:r>
            <a:r>
              <a:rPr lang="sr-Latn-CS" altLang="sr-Latn-RS" dirty="0"/>
              <a:t>KB</a:t>
            </a:r>
            <a:r>
              <a:rPr lang="sr-Cyrl-CS" altLang="sr-Latn-RS" dirty="0"/>
              <a:t> од четири 256</a:t>
            </a:r>
            <a:r>
              <a:rPr lang="sr-Latn-CS" altLang="sr-Latn-RS" dirty="0"/>
              <a:t>B (</a:t>
            </a:r>
            <a:r>
              <a:rPr lang="sr-Cyrl-CS" altLang="sr-Latn-RS" dirty="0"/>
              <a:t>8-битна) </a:t>
            </a:r>
            <a:r>
              <a:rPr lang="sr-Latn-CS" altLang="sr-Latn-RS" dirty="0"/>
              <a:t>RAM</a:t>
            </a:r>
            <a:r>
              <a:rPr lang="sr-Cyrl-CS" altLang="sr-Latn-RS" dirty="0"/>
              <a:t> чипа:</a:t>
            </a: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27" y="2166938"/>
            <a:ext cx="7425586" cy="429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Декодер као демултиплексор</a:t>
            </a:r>
            <a:endParaRPr lang="en-US" altLang="sr-Latn-R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1"/>
            <a:ext cx="9601200" cy="1916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Декодеру се уводи додатни </a:t>
            </a:r>
            <a:r>
              <a:rPr lang="sr-Cyrl-CS" altLang="sr-Latn-RS" dirty="0" smtClean="0"/>
              <a:t>улаз</a:t>
            </a:r>
            <a:endParaRPr lang="sr-Cyrl-CS" altLang="sr-Latn-RS" dirty="0"/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улаз представља улаз демултиплексора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може да се тумачи и као контролни бит декодера: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декодер ради ако је улаз активан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ако је улаз неактиван, сви излази су неактивни</a:t>
            </a:r>
            <a:endParaRPr lang="en-US" altLang="sr-Latn-RS" dirty="0"/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6939"/>
            <a:ext cx="5486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– Декодирање </a:t>
            </a:r>
            <a:r>
              <a:rPr lang="sr-Latn-CS" altLang="sr-Latn-RS" i="1" dirty="0"/>
              <a:t>BCD</a:t>
            </a:r>
            <a:r>
              <a:rPr lang="sr-Cyrl-CS" altLang="sr-Latn-RS" dirty="0"/>
              <a:t> цифара</a:t>
            </a:r>
            <a:endParaRPr lang="en-US" altLang="sr-Latn-RS" dirty="0"/>
          </a:p>
        </p:txBody>
      </p:sp>
      <p:pic>
        <p:nvPicPr>
          <p:cNvPr id="526342" name="Picture 6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3401920" y="-847108"/>
            <a:ext cx="4655744" cy="930805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– Декодирање </a:t>
            </a:r>
            <a:r>
              <a:rPr lang="sr-Latn-CS" altLang="sr-Latn-RS" i="1" dirty="0"/>
              <a:t>BCD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>цифара (2)</a:t>
            </a:r>
            <a:endParaRPr lang="en-US" altLang="sr-Latn-RS" dirty="0"/>
          </a:p>
        </p:txBody>
      </p:sp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1"/>
            <a:ext cx="88392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Енкодер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Енкодери су комбинаторне мреже које имају:</a:t>
            </a:r>
            <a:endParaRPr lang="sr-Latn-CS" altLang="sr-Latn-RS" dirty="0"/>
          </a:p>
          <a:p>
            <a:pPr lvl="1"/>
            <a:r>
              <a:rPr lang="sr-Cyrl-CS" altLang="sr-Latn-RS" dirty="0"/>
              <a:t>2</a:t>
            </a:r>
            <a:r>
              <a:rPr lang="sr-Latn-CS" altLang="sr-Latn-RS" i="1" baseline="30000" dirty="0"/>
              <a:t>n</a:t>
            </a:r>
            <a:r>
              <a:rPr lang="sr-Cyrl-CS" altLang="sr-Latn-RS" dirty="0"/>
              <a:t> улаза</a:t>
            </a:r>
          </a:p>
          <a:p>
            <a:pPr lvl="1"/>
            <a:r>
              <a:rPr lang="sr-Latn-CS" altLang="sr-Latn-RS" i="1" dirty="0"/>
              <a:t>n</a:t>
            </a:r>
            <a:r>
              <a:rPr lang="sr-Latn-CS" altLang="sr-Latn-RS" dirty="0"/>
              <a:t> </a:t>
            </a:r>
            <a:r>
              <a:rPr lang="sr-Cyrl-CS" altLang="sr-Latn-RS" dirty="0" smtClean="0"/>
              <a:t>излаза</a:t>
            </a:r>
            <a:endParaRPr lang="sr-Cyrl-CS" altLang="sr-Latn-RS" sz="1600" dirty="0"/>
          </a:p>
          <a:p>
            <a:r>
              <a:rPr lang="sr-Cyrl-CS" altLang="sr-Latn-RS" dirty="0"/>
              <a:t>Представљају инверзну операцију декодера</a:t>
            </a:r>
          </a:p>
          <a:p>
            <a:pPr lvl="1"/>
            <a:r>
              <a:rPr lang="sr-Cyrl-CS" altLang="sr-Latn-RS" sz="2100" dirty="0"/>
              <a:t>У сваком тренутку је активан највише један улаз</a:t>
            </a:r>
          </a:p>
          <a:p>
            <a:pPr lvl="1"/>
            <a:r>
              <a:rPr lang="sr-Cyrl-CS" altLang="sr-Latn-RS" sz="2100" dirty="0"/>
              <a:t>Излаз је одређен активним </a:t>
            </a:r>
            <a:r>
              <a:rPr lang="sr-Cyrl-CS" altLang="sr-Latn-RS" sz="2100" dirty="0" smtClean="0"/>
              <a:t>улазом</a:t>
            </a:r>
            <a:endParaRPr lang="sr-Cyrl-CS" altLang="sr-Latn-RS" sz="1600" dirty="0"/>
          </a:p>
          <a:p>
            <a:r>
              <a:rPr lang="sr-Cyrl-CS" altLang="sr-Latn-RS" dirty="0"/>
              <a:t>Обично се додају </a:t>
            </a:r>
          </a:p>
          <a:p>
            <a:pPr lvl="1"/>
            <a:r>
              <a:rPr lang="sr-Cyrl-CS" altLang="sr-Latn-RS" sz="2100" dirty="0"/>
              <a:t>контролни улаз који укључује енкодер</a:t>
            </a:r>
          </a:p>
          <a:p>
            <a:pPr lvl="1"/>
            <a:r>
              <a:rPr lang="sr-Cyrl-CS" altLang="sr-Latn-RS" sz="2100" dirty="0"/>
              <a:t>контролни излаз који је активан ако су активни</a:t>
            </a:r>
          </a:p>
          <a:p>
            <a:pPr lvl="2"/>
            <a:r>
              <a:rPr lang="sr-Cyrl-CS" altLang="sr-Latn-RS" sz="1800" dirty="0"/>
              <a:t>контролни улаз и</a:t>
            </a:r>
          </a:p>
          <a:p>
            <a:pPr lvl="2"/>
            <a:r>
              <a:rPr lang="sr-Cyrl-CS" altLang="sr-Latn-RS" sz="1800" dirty="0"/>
              <a:t>бар један улазни бит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енкодера</a:t>
            </a:r>
          </a:p>
        </p:txBody>
      </p:sp>
      <p:pic>
        <p:nvPicPr>
          <p:cNvPr id="522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1"/>
            <a:ext cx="6992938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</a:t>
            </a:r>
            <a:r>
              <a:rPr lang="sr-Cyrl-CS" altLang="sr-Latn-RS" dirty="0" smtClean="0"/>
              <a:t>енкодера (2)</a:t>
            </a:r>
            <a:endParaRPr lang="sr-Cyrl-CS" altLang="sr-Latn-RS" dirty="0"/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80010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Компаратор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Компаратори су мреже које пореде два низа битова на одговарајући начин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Имају: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2 х </a:t>
            </a:r>
            <a:r>
              <a:rPr lang="sr-Latn-CS" altLang="sr-Latn-RS" sz="2200" i="1" dirty="0"/>
              <a:t>n</a:t>
            </a:r>
            <a:r>
              <a:rPr lang="sr-Cyrl-CS" altLang="sr-Latn-RS" sz="2200" dirty="0"/>
              <a:t> улаза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одговарајући број излаза, зависно од врсте </a:t>
            </a:r>
            <a:r>
              <a:rPr lang="sr-Cyrl-CS" altLang="sr-Latn-RS" sz="2200" dirty="0" smtClean="0"/>
              <a:t>поређења</a:t>
            </a:r>
            <a:endParaRPr lang="sr-Cyrl-CS" altLang="sr-Latn-RS" sz="2200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Примери: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поређење једнакости – довољан је један излаз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поређење величине броја – довољна су два излаза, али се обично користе три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поређење са проширењем – ако се пореде бројеви који имају </a:t>
            </a:r>
            <a:r>
              <a:rPr lang="sr-Latn-CS" altLang="sr-Latn-RS" sz="2200" i="1" dirty="0"/>
              <a:t>m </a:t>
            </a:r>
            <a:r>
              <a:rPr lang="sr-Latn-CS" altLang="sr-Latn-RS" sz="2200" dirty="0"/>
              <a:t>x</a:t>
            </a:r>
            <a:r>
              <a:rPr lang="sr-Latn-CS" altLang="sr-Latn-RS" sz="2200" i="1" dirty="0"/>
              <a:t> n</a:t>
            </a:r>
            <a:r>
              <a:rPr lang="sr-Latn-CS" altLang="sr-Latn-RS" sz="2200" dirty="0"/>
              <a:t> </a:t>
            </a:r>
            <a:r>
              <a:rPr lang="sr-Cyrl-CS" altLang="sr-Latn-RS" sz="2200" dirty="0"/>
              <a:t>битова, улазна информација обухвата и резултат поређења претходне групе од </a:t>
            </a:r>
            <a:r>
              <a:rPr lang="sr-Latn-CS" altLang="sr-Latn-RS" sz="2200" i="1" dirty="0"/>
              <a:t>n</a:t>
            </a:r>
            <a:r>
              <a:rPr lang="sr-Cyrl-CS" altLang="sr-Latn-RS" sz="2200" dirty="0"/>
              <a:t> битова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Компаратори – једнакост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69653"/>
            <a:ext cx="10095155" cy="9572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Поређење једнакости се обично изводи помоћу </a:t>
            </a:r>
            <a:r>
              <a:rPr lang="sr-Latn-CS" altLang="sr-Latn-RS" i="1" dirty="0"/>
              <a:t>XOR</a:t>
            </a:r>
            <a:r>
              <a:rPr lang="sr-Cyrl-CS" altLang="sr-Latn-RS" dirty="0"/>
              <a:t> елемената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Поредимо једнакост два низа од 4 бита:</a:t>
            </a:r>
            <a:endParaRPr lang="en-US" altLang="sr-Latn-RS" dirty="0"/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1"/>
            <a:ext cx="54864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Комбинаторна мрежа</a:t>
            </a:r>
            <a:endParaRPr lang="en-US" altLang="sr-Latn-RS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Логичко коло је </a:t>
            </a:r>
            <a:r>
              <a:rPr lang="sr-Cyrl-CS" altLang="sr-Latn-RS" i="1"/>
              <a:t>комбинаторна мрежа</a:t>
            </a:r>
            <a:r>
              <a:rPr lang="sr-Cyrl-CS" altLang="sr-Latn-RS"/>
              <a:t> ако:</a:t>
            </a:r>
          </a:p>
          <a:p>
            <a:pPr lvl="1"/>
            <a:r>
              <a:rPr lang="sr-Cyrl-CS" altLang="sr-Latn-RS"/>
              <a:t>логички елементи су мођусобно повезани и</a:t>
            </a:r>
          </a:p>
          <a:p>
            <a:pPr lvl="1"/>
            <a:r>
              <a:rPr lang="sr-Cyrl-CS" altLang="sr-Latn-RS"/>
              <a:t>у сваком тренутку излаз зависи само од вредности улаза у “том истом” тренутку</a:t>
            </a:r>
          </a:p>
          <a:p>
            <a:pPr lvl="1"/>
            <a:endParaRPr lang="sr-Cyrl-CS" altLang="sr-Latn-RS"/>
          </a:p>
          <a:p>
            <a:r>
              <a:rPr lang="sr-Cyrl-CS" altLang="sr-Latn-RS"/>
              <a:t>Суштина је у одсуству било каквог чувања стања у самој мрежи</a:t>
            </a:r>
          </a:p>
          <a:p>
            <a:r>
              <a:rPr lang="sr-Cyrl-CS" altLang="sr-Latn-RS"/>
              <a:t>Користи се и назив </a:t>
            </a:r>
            <a:r>
              <a:rPr lang="sr-Cyrl-CS" altLang="sr-Latn-RS" i="1"/>
              <a:t>комбинаторно коло</a:t>
            </a:r>
            <a:endParaRPr lang="sr-Cyrl-CS" altLang="sr-Latn-RS"/>
          </a:p>
          <a:p>
            <a:r>
              <a:rPr lang="sr-Cyrl-CS" altLang="sr-Latn-RS"/>
              <a:t>Сва представљана кола до сада су била комбинаторне мреже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Компаратори – поређење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Поређење два 4-битна броја, за вежбање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Компаратори – поређење са проширењем</a:t>
            </a:r>
          </a:p>
        </p:txBody>
      </p:sp>
      <p:pic>
        <p:nvPicPr>
          <p:cNvPr id="531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476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145819" cy="13255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Компаратори – поређење са </a:t>
            </a:r>
            <a:r>
              <a:rPr lang="sr-Cyrl-CS" altLang="sr-Latn-RS" dirty="0" smtClean="0"/>
              <a:t>проширењем (2)</a:t>
            </a:r>
            <a:endParaRPr lang="sr-Cyrl-CS" altLang="sr-Latn-RS" dirty="0"/>
          </a:p>
        </p:txBody>
      </p:sp>
      <p:pic>
        <p:nvPicPr>
          <p:cNvPr id="537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1"/>
            <a:ext cx="8610600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1"/>
            <a:ext cx="8763000" cy="9572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Поређење два неозначена 8-битна цела броја помоћу два компаратора дужине 4: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Сабирачи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Сабирачи су комбинаторне мреже које се користе при имплементацији сабирања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Бинарни полусабирач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Бинарни полусабирач је комбинаторна мрежа која сабира два једноцифрена бинарна броја</a:t>
            </a:r>
          </a:p>
          <a:p>
            <a:pPr lvl="1"/>
            <a:r>
              <a:rPr lang="sr-Cyrl-CS" altLang="sr-Latn-RS" dirty="0"/>
              <a:t>Улази су два једноцифрена броја</a:t>
            </a:r>
          </a:p>
          <a:p>
            <a:pPr lvl="1"/>
            <a:r>
              <a:rPr lang="sr-Cyrl-CS" altLang="sr-Latn-RS" dirty="0"/>
              <a:t>Излази су један бит резултата и један бит преноса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полусабирач (2)</a:t>
            </a:r>
            <a:endParaRPr lang="sr-Cyrl-CS" altLang="sr-Latn-RS" dirty="0"/>
          </a:p>
        </p:txBody>
      </p:sp>
      <p:pic>
        <p:nvPicPr>
          <p:cNvPr id="5406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447800"/>
            <a:ext cx="2590800" cy="2154238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40677" name="Picture 5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502920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86200"/>
            <a:ext cx="218916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полусабирач (2)</a:t>
            </a:r>
            <a:endParaRPr lang="sr-Cyrl-CS" altLang="sr-Latn-RS" dirty="0"/>
          </a:p>
        </p:txBody>
      </p:sp>
      <p:pic>
        <p:nvPicPr>
          <p:cNvPr id="548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1"/>
            <a:ext cx="60960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88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/>
          <a:lstStyle/>
          <a:p>
            <a:r>
              <a:rPr lang="sr-Cyrl-CS" altLang="sr-Latn-RS"/>
              <a:t>Задатак: оптимизовати бинарни полусабирач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Бинарни сабирач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Бинарни сабирач је комбинаторна мрежа која сабира два једноцифрена бинарна броја и дати пренос</a:t>
            </a:r>
          </a:p>
          <a:p>
            <a:pPr lvl="1"/>
            <a:r>
              <a:rPr lang="sr-Cyrl-CS" altLang="sr-Latn-RS" dirty="0"/>
              <a:t>Улази су два једноцифрена броја и један бит преноса</a:t>
            </a:r>
          </a:p>
          <a:p>
            <a:pPr lvl="1"/>
            <a:r>
              <a:rPr lang="sr-Cyrl-CS" altLang="sr-Latn-RS" dirty="0"/>
              <a:t>Излази су један бит резултата и један бит </a:t>
            </a:r>
            <a:r>
              <a:rPr lang="sr-Cyrl-CS" altLang="sr-Latn-RS" dirty="0" smtClean="0"/>
              <a:t>преноса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r>
              <a:rPr lang="sr-Cyrl-CS" altLang="sr-Latn-RS" dirty="0"/>
              <a:t>Задатак: минимизовати бинарни сабирач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сабирач (2)</a:t>
            </a:r>
            <a:endParaRPr lang="sr-Cyrl-CS" altLang="sr-Latn-RS" dirty="0"/>
          </a:p>
        </p:txBody>
      </p:sp>
      <p:pic>
        <p:nvPicPr>
          <p:cNvPr id="5427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39624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730" name="Group 10"/>
          <p:cNvGrpSpPr>
            <a:grpSpLocks/>
          </p:cNvGrpSpPr>
          <p:nvPr/>
        </p:nvGrpSpPr>
        <p:grpSpPr bwMode="auto">
          <a:xfrm>
            <a:off x="6172201" y="2286000"/>
            <a:ext cx="3567113" cy="3429000"/>
            <a:chOff x="2928" y="1440"/>
            <a:chExt cx="2247" cy="2160"/>
          </a:xfrm>
        </p:grpSpPr>
        <p:pic>
          <p:nvPicPr>
            <p:cNvPr id="5427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440"/>
              <a:ext cx="2103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729" name="Rectangle 9"/>
            <p:cNvSpPr>
              <a:spLocks noChangeArrowheads="1"/>
            </p:cNvSpPr>
            <p:nvPr/>
          </p:nvSpPr>
          <p:spPr bwMode="auto">
            <a:xfrm>
              <a:off x="2928" y="2572"/>
              <a:ext cx="116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sr-Latn-R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сабирач (3)</a:t>
            </a:r>
            <a:endParaRPr lang="sr-Cyrl-CS" altLang="sr-Latn-RS" dirty="0"/>
          </a:p>
        </p:txBody>
      </p:sp>
      <p:pic>
        <p:nvPicPr>
          <p:cNvPr id="544775" name="Picture 7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1989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Значај</a:t>
            </a:r>
            <a:endParaRPr lang="en-US" altLang="sr-Latn-RS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Комбинаторне мреже представљају виши ниво апстракције логичких кола</a:t>
            </a:r>
          </a:p>
          <a:p>
            <a:r>
              <a:rPr lang="sr-Cyrl-CS" altLang="sr-Latn-RS"/>
              <a:t>Омогућавају употребу сложенијих логичких елемената при пројектовању логичких кола</a:t>
            </a:r>
          </a:p>
          <a:p>
            <a:r>
              <a:rPr lang="sr-Cyrl-CS" altLang="sr-Latn-RS"/>
              <a:t>Њиховом употребом се смањује број потребних елемената при изградњи логичких кола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сабирач (4)</a:t>
            </a:r>
            <a:endParaRPr lang="sr-Cyrl-CS" altLang="sr-Latn-RS" dirty="0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/>
          <a:lstStyle/>
          <a:p>
            <a:r>
              <a:rPr lang="sr-Cyrl-CS" altLang="sr-Latn-RS"/>
              <a:t>Задатак: оптимизовати бинарни сабирач</a:t>
            </a:r>
          </a:p>
        </p:txBody>
      </p:sp>
      <p:pic>
        <p:nvPicPr>
          <p:cNvPr id="550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7543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Сложени сабирач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30666" cy="4351338"/>
          </a:xfrm>
        </p:spPr>
        <p:txBody>
          <a:bodyPr/>
          <a:lstStyle/>
          <a:p>
            <a:r>
              <a:rPr lang="sr-Cyrl-CS" altLang="sr-Latn-RS" dirty="0"/>
              <a:t>Сложени сабирач (или </a:t>
            </a:r>
            <a:r>
              <a:rPr lang="sr-Cyrl-CS" altLang="sr-Latn-RS" i="1" dirty="0"/>
              <a:t>вишебитни сабирач</a:t>
            </a:r>
            <a:r>
              <a:rPr lang="sr-Cyrl-CS" altLang="sr-Latn-RS" dirty="0"/>
              <a:t>)</a:t>
            </a:r>
            <a:r>
              <a:rPr lang="sr-Cyrl-CS" altLang="sr-Latn-RS" i="1" dirty="0"/>
              <a:t> </a:t>
            </a:r>
            <a:r>
              <a:rPr lang="sr-Cyrl-CS" altLang="sr-Latn-RS" dirty="0"/>
              <a:t>је комбинаторна мрежа која сабира два вишецифрена бинарна броја и дати пренос</a:t>
            </a:r>
          </a:p>
          <a:p>
            <a:r>
              <a:rPr lang="sr-Cyrl-CS" altLang="sr-Latn-RS" dirty="0"/>
              <a:t>Имплементира се помоћу више бинарних сабирача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Сложени </a:t>
            </a:r>
            <a:r>
              <a:rPr lang="sr-Cyrl-CS" altLang="sr-Latn-RS" dirty="0" smtClean="0"/>
              <a:t>сабирач (2)</a:t>
            </a:r>
            <a:endParaRPr lang="sr-Cyrl-CS" altLang="sr-Latn-RS" dirty="0"/>
          </a:p>
        </p:txBody>
      </p:sp>
      <p:pic>
        <p:nvPicPr>
          <p:cNvPr id="546820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44850"/>
            <a:ext cx="853440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6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/>
          <a:lstStyle/>
          <a:p>
            <a:r>
              <a:rPr lang="sr-Cyrl-CS" altLang="sr-Latn-RS" dirty="0"/>
              <a:t>Сабирање два 4-битна броја, са прекорачењем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Комбинаторне мреже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Преглед напреднијих комбинаторних мрежа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8856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Програмабилни низ логичких елемената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Прва интегрисана кола су имала до 10 логичких елемената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Свако коло је обликовано према </a:t>
            </a:r>
            <a:r>
              <a:rPr lang="sr-Cyrl-CS" altLang="sr-Latn-RS" dirty="0" smtClean="0"/>
              <a:t>намени</a:t>
            </a:r>
          </a:p>
          <a:p>
            <a:pPr marL="0" indent="0">
              <a:lnSpc>
                <a:spcPct val="90000"/>
              </a:lnSpc>
              <a:buNone/>
            </a:pP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Повећавање степена интеграције и броја уграђених логичких елемената је довело до повећавања броја различитих кола и отежавало производњу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Одатле је настала потреба за развијање техника за производњу интегрисаних логичких кола опште намене, која се лако могу прилагодити специфичним потребама (тј. </a:t>
            </a:r>
            <a:r>
              <a:rPr lang="sr-Cyrl-CS" altLang="sr-Latn-RS" i="1" dirty="0"/>
              <a:t>програмирати</a:t>
            </a:r>
            <a:r>
              <a:rPr lang="sr-Cyrl-CS" altLang="sr-Latn-RS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Програмабилни низ </a:t>
            </a:r>
            <a:r>
              <a:rPr lang="sr-Cyrl-CS" altLang="sr-Latn-RS" dirty="0" smtClean="0"/>
              <a:t>логичких елемената (2</a:t>
            </a:r>
            <a:r>
              <a:rPr lang="sr-Cyrl-CS" altLang="sr-Latn-RS" dirty="0"/>
              <a:t>)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Програмабилни низ логичких елемената (енгл. </a:t>
            </a:r>
            <a:r>
              <a:rPr lang="en-US" altLang="sr-Latn-RS" i="1"/>
              <a:t>Programmable Logic Array</a:t>
            </a:r>
            <a:r>
              <a:rPr lang="sr-Cyrl-CS" altLang="sr-Latn-RS" i="1"/>
              <a:t> - </a:t>
            </a:r>
            <a:r>
              <a:rPr lang="sr-Latn-CS" altLang="sr-Latn-RS" i="1"/>
              <a:t>PLA</a:t>
            </a:r>
            <a:r>
              <a:rPr lang="sr-Cyrl-CS" altLang="sr-Latn-RS"/>
              <a:t>) почива на примени СДНФ</a:t>
            </a:r>
          </a:p>
          <a:p>
            <a:pPr lvl="3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Како се свака логичка функција може изразити у облику СДНФ, најопштија форма је да се: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сваки улаз “повеже” са НЕ елементом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сваки улаз и његова негација “повеже” са И елементима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сваки излаз из И елемента се “повеже” са ИЛИ елементима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излази ИЛИ елемената представљају излазе логичког кола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Програмабилни низ логичких </a:t>
            </a:r>
            <a:r>
              <a:rPr lang="sr-Cyrl-CS" altLang="sr-Latn-RS" dirty="0" smtClean="0"/>
              <a:t>елемената (3</a:t>
            </a:r>
            <a:r>
              <a:rPr lang="sr-Cyrl-CS" altLang="sr-Latn-RS" dirty="0"/>
              <a:t>)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Назив потиче из чињенице да се имплементација састоји од два низа елемената</a:t>
            </a:r>
          </a:p>
          <a:p>
            <a:pPr lvl="1"/>
            <a:r>
              <a:rPr lang="sr-Cyrl-CS" altLang="sr-Latn-RS"/>
              <a:t>низа И елемената и</a:t>
            </a:r>
          </a:p>
          <a:p>
            <a:pPr lvl="1"/>
            <a:r>
              <a:rPr lang="sr-Cyrl-CS" altLang="sr-Latn-RS"/>
              <a:t>низа ИЛИ елемената</a:t>
            </a:r>
          </a:p>
          <a:p>
            <a:endParaRPr lang="sr-Cyrl-CS" altLang="sr-Latn-RS"/>
          </a:p>
          <a:p>
            <a:r>
              <a:rPr lang="sr-Cyrl-CS" altLang="sr-Latn-RS"/>
              <a:t>Ако има </a:t>
            </a:r>
            <a:r>
              <a:rPr lang="sr-Latn-CS" altLang="sr-Latn-RS" i="1"/>
              <a:t>n</a:t>
            </a:r>
            <a:r>
              <a:rPr lang="sr-Cyrl-CS" altLang="sr-Latn-RS"/>
              <a:t> улаза и </a:t>
            </a:r>
            <a:r>
              <a:rPr lang="sr-Latn-CS" altLang="sr-Latn-RS" i="1"/>
              <a:t>m</a:t>
            </a:r>
            <a:r>
              <a:rPr lang="en-US" altLang="sr-Latn-RS"/>
              <a:t> </a:t>
            </a:r>
            <a:r>
              <a:rPr lang="sr-Cyrl-CS" altLang="sr-Latn-RS"/>
              <a:t>излаза, потребно је:</a:t>
            </a:r>
          </a:p>
          <a:p>
            <a:pPr lvl="1"/>
            <a:r>
              <a:rPr lang="sr-Cyrl-CS" altLang="sr-Latn-RS"/>
              <a:t>до 2</a:t>
            </a:r>
            <a:r>
              <a:rPr lang="sr-Latn-CS" altLang="sr-Latn-RS" i="1" baseline="30000"/>
              <a:t>n</a:t>
            </a:r>
            <a:r>
              <a:rPr lang="sr-Cyrl-CS" altLang="sr-Latn-RS"/>
              <a:t> И елемената са по 2</a:t>
            </a:r>
            <a:r>
              <a:rPr lang="en-US" altLang="sr-Latn-RS" i="1"/>
              <a:t>n</a:t>
            </a:r>
            <a:r>
              <a:rPr lang="sr-Latn-CS" altLang="sr-Latn-RS"/>
              <a:t> </a:t>
            </a:r>
            <a:r>
              <a:rPr lang="sr-Cyrl-CS" altLang="sr-Latn-RS"/>
              <a:t>улаза</a:t>
            </a:r>
          </a:p>
          <a:p>
            <a:pPr lvl="1"/>
            <a:r>
              <a:rPr lang="sr-Latn-CS" altLang="sr-Latn-RS" i="1"/>
              <a:t>m</a:t>
            </a:r>
            <a:r>
              <a:rPr lang="sr-Cyrl-CS" altLang="sr-Latn-RS"/>
              <a:t> ИЛИ елемената са до 2</a:t>
            </a:r>
            <a:r>
              <a:rPr lang="sr-Latn-CS" altLang="sr-Latn-RS" i="1" baseline="30000"/>
              <a:t>n</a:t>
            </a:r>
            <a:r>
              <a:rPr lang="sr-Latn-CS" altLang="sr-Latn-RS"/>
              <a:t> </a:t>
            </a:r>
            <a:r>
              <a:rPr lang="sr-Cyrl-CS" altLang="sr-Latn-RS"/>
              <a:t>улаза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Програмабилни низ логичких </a:t>
            </a:r>
            <a:r>
              <a:rPr lang="sr-Cyrl-CS" altLang="sr-Latn-RS" dirty="0" smtClean="0"/>
              <a:t>елемената (4</a:t>
            </a:r>
            <a:r>
              <a:rPr lang="sr-Cyrl-CS" altLang="sr-Latn-RS" dirty="0"/>
              <a:t>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На сваком од улаза у И и ИЛИ елементе постоји по </a:t>
            </a:r>
            <a:r>
              <a:rPr lang="sr-Cyrl-CS" altLang="sr-Latn-RS" i="1"/>
              <a:t>прекидач</a:t>
            </a: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Програмирање се постиже искључивањем прекидача</a:t>
            </a:r>
          </a:p>
          <a:p>
            <a:pPr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Прекидачи се по правилу искључују једнократно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уобичајено је њихово спаљивање пропуштањем јаке ел. струје</a:t>
            </a:r>
            <a:endParaRPr lang="en-US" altLang="sr-Latn-RS"/>
          </a:p>
          <a:p>
            <a:pPr>
              <a:lnSpc>
                <a:spcPct val="90000"/>
              </a:lnSpc>
            </a:pPr>
            <a:endParaRPr lang="en-U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Имплементацијом се обезбеђује да се искључени прекидачи понашају као активни (1) улази за И кола и неактивни (0) улази за ИЛИ кола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ПНЛЕ</a:t>
            </a:r>
          </a:p>
        </p:txBody>
      </p:sp>
      <p:pic>
        <p:nvPicPr>
          <p:cNvPr id="575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1447800"/>
            <a:ext cx="683895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ПНЛЕ (2)</a:t>
            </a:r>
          </a:p>
        </p:txBody>
      </p:sp>
      <p:pic>
        <p:nvPicPr>
          <p:cNvPr id="576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03364"/>
            <a:ext cx="8229600" cy="491648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Начин дефинисања</a:t>
            </a:r>
            <a:endParaRPr lang="en-US" altLang="sr-Latn-RS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општем случају комбинаторна мрежа се састоји од </a:t>
            </a:r>
            <a:r>
              <a:rPr lang="sr-Latn-CS" altLang="sr-Latn-RS" i="1"/>
              <a:t>n</a:t>
            </a:r>
            <a:r>
              <a:rPr lang="sr-Cyrl-CS" altLang="sr-Latn-RS"/>
              <a:t> бинарних улаза и </a:t>
            </a:r>
            <a:r>
              <a:rPr lang="sr-Latn-CS" altLang="sr-Latn-RS" i="1"/>
              <a:t>m</a:t>
            </a:r>
            <a:r>
              <a:rPr lang="sr-Cyrl-CS" altLang="sr-Latn-RS"/>
              <a:t> бинарних излаза</a:t>
            </a:r>
          </a:p>
          <a:p>
            <a:r>
              <a:rPr lang="sr-Cyrl-CS" altLang="sr-Latn-RS"/>
              <a:t>Може се описати помоћу:</a:t>
            </a:r>
          </a:p>
          <a:p>
            <a:pPr lvl="1"/>
            <a:r>
              <a:rPr lang="sr-Cyrl-CS" altLang="sr-Latn-RS"/>
              <a:t>табеле истинитосних вредности </a:t>
            </a:r>
          </a:p>
          <a:p>
            <a:pPr lvl="2"/>
            <a:r>
              <a:rPr lang="sr-Cyrl-CS" altLang="sr-Latn-RS"/>
              <a:t>по ред за сваку од 2</a:t>
            </a:r>
            <a:r>
              <a:rPr lang="sr-Latn-CS" altLang="sr-Latn-RS" i="1" baseline="30000"/>
              <a:t>n</a:t>
            </a:r>
            <a:r>
              <a:rPr lang="sr-Cyrl-CS" altLang="sr-Latn-RS"/>
              <a:t> могућих комбинација улазних вредности</a:t>
            </a:r>
          </a:p>
          <a:p>
            <a:pPr lvl="2"/>
            <a:r>
              <a:rPr lang="sr-Cyrl-CS" altLang="sr-Latn-RS"/>
              <a:t>по колона за сваку улазну и излазну вредност</a:t>
            </a:r>
          </a:p>
          <a:p>
            <a:pPr lvl="1"/>
            <a:r>
              <a:rPr lang="sr-Cyrl-CS" altLang="sr-Latn-RS"/>
              <a:t>повезаног скупа графичких симбола</a:t>
            </a:r>
          </a:p>
          <a:p>
            <a:pPr lvl="1"/>
            <a:r>
              <a:rPr lang="sr-Cyrl-CS" altLang="sr-Latn-RS"/>
              <a:t>логичких функција које описују везу улаза и излаза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Поједностављена нотација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Да би се олакшало приказивање ПНЛЕ, уводи се нотација која претпоставља</a:t>
            </a:r>
          </a:p>
          <a:p>
            <a:pPr lvl="1"/>
            <a:r>
              <a:rPr lang="sr-Cyrl-CS" altLang="sr-Latn-RS"/>
              <a:t>изостављање прекидача из приказа</a:t>
            </a:r>
          </a:p>
          <a:p>
            <a:pPr lvl="1"/>
            <a:r>
              <a:rPr lang="sr-Cyrl-CS" altLang="sr-Latn-RS"/>
              <a:t>означавање проходних пресека водова са Х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ПНЛЕ (2)</a:t>
            </a:r>
          </a:p>
        </p:txBody>
      </p:sp>
      <p:pic>
        <p:nvPicPr>
          <p:cNvPr id="578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5964"/>
            <a:ext cx="8229600" cy="395287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/>
              <a:t>M</a:t>
            </a:r>
            <a:r>
              <a:rPr lang="sr-Cyrl-CS" altLang="sr-Latn-RS"/>
              <a:t>еморија</a:t>
            </a:r>
            <a:r>
              <a:rPr lang="en-US" altLang="sr-Latn-RS"/>
              <a:t> </a:t>
            </a:r>
            <a:r>
              <a:rPr lang="sr-Cyrl-CS" altLang="sr-Latn-RS"/>
              <a:t>само за читање</a:t>
            </a:r>
            <a:endParaRPr lang="en-US" altLang="sr-Latn-R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Комбинаторне мреже се називају и “мреже без меморије”, зато што резултати зависе искључиво од улаза</a:t>
            </a:r>
          </a:p>
          <a:p>
            <a:r>
              <a:rPr lang="sr-Cyrl-CS" altLang="sr-Latn-RS"/>
              <a:t>Ипак, могу се употребљавати за имплементацију меморија које служе само за читање (</a:t>
            </a:r>
            <a:r>
              <a:rPr lang="sr-Latn-CS" altLang="sr-Latn-RS" i="1"/>
              <a:t>ROM</a:t>
            </a:r>
            <a:r>
              <a:rPr lang="sr-Cyrl-CS" altLang="sr-Latn-RS"/>
              <a:t>)</a:t>
            </a:r>
          </a:p>
          <a:p>
            <a:r>
              <a:rPr lang="sr-Cyrl-CS" altLang="sr-Latn-RS"/>
              <a:t>Ако је дужина адресе </a:t>
            </a:r>
            <a:r>
              <a:rPr lang="sr-Latn-CS" altLang="sr-Latn-RS" i="1"/>
              <a:t>n</a:t>
            </a:r>
            <a:r>
              <a:rPr lang="sr-Cyrl-CS" altLang="sr-Latn-RS"/>
              <a:t> битова, а податка </a:t>
            </a:r>
            <a:r>
              <a:rPr lang="sr-Latn-CS" altLang="sr-Latn-RS" i="1"/>
              <a:t>m</a:t>
            </a:r>
            <a:r>
              <a:rPr lang="sr-Cyrl-CS" altLang="sr-Latn-RS"/>
              <a:t> битова, онда се имплементира помоћу:</a:t>
            </a:r>
          </a:p>
          <a:p>
            <a:pPr lvl="1"/>
            <a:r>
              <a:rPr lang="sr-Cyrl-CS" altLang="sr-Latn-RS"/>
              <a:t>декодера </a:t>
            </a:r>
            <a:r>
              <a:rPr lang="sr-Latn-CS" altLang="sr-Latn-RS" i="1"/>
              <a:t>n</a:t>
            </a:r>
            <a:r>
              <a:rPr lang="sr-Cyrl-CS" altLang="sr-Latn-RS"/>
              <a:t>-на-2</a:t>
            </a:r>
            <a:r>
              <a:rPr lang="sr-Latn-CS" altLang="sr-Latn-RS" i="1" baseline="30000"/>
              <a:t>n</a:t>
            </a:r>
            <a:r>
              <a:rPr lang="sr-Cyrl-CS" altLang="sr-Latn-RS"/>
              <a:t>, који препознаје адресу</a:t>
            </a:r>
          </a:p>
          <a:p>
            <a:pPr lvl="1"/>
            <a:r>
              <a:rPr lang="sr-Cyrl-CS" altLang="sr-Latn-RS"/>
              <a:t>низа од </a:t>
            </a:r>
            <a:r>
              <a:rPr lang="sr-Latn-CS" altLang="sr-Latn-RS" i="1"/>
              <a:t>m</a:t>
            </a:r>
            <a:r>
              <a:rPr lang="sr-Cyrl-CS" altLang="sr-Latn-RS"/>
              <a:t> ИЛИ елемената, који дају битове податка у зависности од адресе</a:t>
            </a:r>
            <a:endParaRPr lang="en-US" altLang="sr-Latn-RS" baseline="30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</a:t>
            </a:r>
            <a:r>
              <a:rPr lang="en-US" altLang="sr-Latn-RS" i="1" dirty="0"/>
              <a:t>ROM</a:t>
            </a:r>
            <a:r>
              <a:rPr lang="sr-Cyrl-CS" altLang="sr-Latn-RS" dirty="0"/>
              <a:t>-а</a:t>
            </a:r>
            <a:endParaRPr lang="en-US" altLang="sr-Latn-RS" dirty="0"/>
          </a:p>
        </p:txBody>
      </p:sp>
      <p:pic>
        <p:nvPicPr>
          <p:cNvPr id="582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8458200" cy="492125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83683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308" y="117831"/>
            <a:ext cx="7180184" cy="6238519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54</a:t>
            </a:fld>
            <a:endParaRPr lang="sr-Latn-R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altLang="sr-Latn-RS" sz="4400" dirty="0" smtClean="0"/>
              <a:t>Пример </a:t>
            </a:r>
            <a:r>
              <a:rPr lang="en-US" altLang="sr-Latn-RS" sz="4400" i="1" dirty="0" smtClean="0"/>
              <a:t>ROM</a:t>
            </a:r>
            <a:r>
              <a:rPr lang="sr-Cyrl-CS" altLang="sr-Latn-RS" sz="4400" dirty="0" smtClean="0"/>
              <a:t>-а (2)</a:t>
            </a:r>
            <a:endParaRPr lang="en-US" altLang="sr-Latn-R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Аритметичко-логичка јединица</a:t>
            </a:r>
            <a:endParaRPr lang="en-US" altLang="sr-Latn-R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До сада је изложено довољно материјала да можемо да направимо једноставну аритметичко-логичку јединицу (АЛЈ) (енгл. </a:t>
            </a:r>
            <a:r>
              <a:rPr lang="en-US" altLang="sr-Latn-RS" i="1" dirty="0"/>
              <a:t>arithmetic logic unit</a:t>
            </a:r>
            <a:r>
              <a:rPr lang="sr-Cyrl-CS" altLang="sr-Latn-RS" dirty="0"/>
              <a:t>)</a:t>
            </a:r>
          </a:p>
          <a:p>
            <a:r>
              <a:rPr lang="sr-Cyrl-CS" altLang="sr-Latn-RS" dirty="0"/>
              <a:t>Задатак:</a:t>
            </a:r>
          </a:p>
          <a:p>
            <a:pPr lvl="1"/>
            <a:r>
              <a:rPr lang="sr-Cyrl-CS" altLang="sr-Latn-RS" dirty="0"/>
              <a:t>имплементирати коло које у зависности од улаза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r>
              <a:rPr lang="sr-Cyrl-CS" altLang="sr-Latn-RS" dirty="0"/>
              <a:t> и </a:t>
            </a:r>
            <a:r>
              <a:rPr lang="sr-Latn-CS" altLang="sr-Latn-RS" i="1" dirty="0"/>
              <a:t>F</a:t>
            </a:r>
            <a:r>
              <a:rPr lang="sr-Cyrl-CS" altLang="sr-Latn-RS" baseline="-25000" dirty="0"/>
              <a:t>1</a:t>
            </a:r>
            <a:r>
              <a:rPr lang="sr-Latn-CS" altLang="sr-Latn-RS" baseline="-25000" dirty="0"/>
              <a:t> </a:t>
            </a:r>
            <a:r>
              <a:rPr lang="sr-Cyrl-CS" altLang="sr-Latn-RS" dirty="0"/>
              <a:t>рачуна конјункцију, дисјункцију, збир или разлику два улазна бита </a:t>
            </a:r>
            <a:r>
              <a:rPr lang="sr-Cyrl-CS" altLang="sr-Latn-RS" i="1" dirty="0"/>
              <a:t>А</a:t>
            </a:r>
            <a:r>
              <a:rPr lang="sr-Cyrl-CS" altLang="sr-Latn-RS" dirty="0"/>
              <a:t> и </a:t>
            </a:r>
            <a:r>
              <a:rPr lang="sr-Latn-CS" altLang="sr-Latn-RS" i="1" dirty="0"/>
              <a:t>B</a:t>
            </a:r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en-US" altLang="sr-Latn-RS" baseline="-25000" dirty="0"/>
          </a:p>
        </p:txBody>
      </p:sp>
      <p:graphicFrame>
        <p:nvGraphicFramePr>
          <p:cNvPr id="735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41947"/>
              </p:ext>
            </p:extLst>
          </p:nvPr>
        </p:nvGraphicFramePr>
        <p:xfrm>
          <a:off x="4451873" y="4437857"/>
          <a:ext cx="2438400" cy="1828800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sr-Latn-CS" altLang="sr-Latn-R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altLang="sr-Latn-R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∧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Mathematica1" pitchFamily="2" charset="2"/>
                        </a:rPr>
                        <a:t>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+ B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- B</a:t>
                      </a:r>
                      <a:endParaRPr kumimoji="0" lang="en-US" altLang="sr-Latn-R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 smtClean="0"/>
              <a:t>Решење</a:t>
            </a:r>
            <a:endParaRPr lang="en-US" altLang="sr-Latn-RS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Идеја:</a:t>
            </a:r>
          </a:p>
          <a:p>
            <a:pPr lvl="1"/>
            <a:r>
              <a:rPr lang="sr-Cyrl-CS" altLang="sr-Latn-RS"/>
              <a:t>Резултат се рачуна помоћу мултиплексора који има као улаз резултате свих подржаних операција, а као селекторске улазе </a:t>
            </a:r>
            <a:r>
              <a:rPr lang="sr-Latn-CS" altLang="sr-Latn-RS" i="1"/>
              <a:t>F</a:t>
            </a:r>
            <a:r>
              <a:rPr lang="en-US" altLang="sr-Latn-RS" baseline="-25000"/>
              <a:t>0</a:t>
            </a:r>
            <a:r>
              <a:rPr lang="en-US" altLang="sr-Latn-RS"/>
              <a:t> </a:t>
            </a:r>
            <a:r>
              <a:rPr lang="sr-Cyrl-CS" altLang="sr-Latn-RS"/>
              <a:t>и </a:t>
            </a:r>
            <a:r>
              <a:rPr lang="sr-Latn-CS" altLang="sr-Latn-RS" i="1"/>
              <a:t>F</a:t>
            </a:r>
            <a:r>
              <a:rPr lang="sr-Cyrl-CS" altLang="sr-Latn-RS" baseline="-25000"/>
              <a:t>1</a:t>
            </a:r>
          </a:p>
          <a:p>
            <a:pPr lvl="1"/>
            <a:r>
              <a:rPr lang="sr-Cyrl-CS" altLang="sr-Latn-RS"/>
              <a:t>Конјункција и дисјункција се рачунају непосредном применом елемената И и ИЛИ</a:t>
            </a:r>
          </a:p>
          <a:p>
            <a:pPr lvl="1"/>
            <a:r>
              <a:rPr lang="sr-Cyrl-CS" altLang="sr-Latn-RS"/>
              <a:t>За сабирање се употребљава сабирач са улазима </a:t>
            </a:r>
            <a:r>
              <a:rPr lang="sr-Cyrl-CS" altLang="sr-Latn-RS" i="1"/>
              <a:t>А</a:t>
            </a:r>
            <a:r>
              <a:rPr lang="sr-Cyrl-CS" altLang="sr-Latn-RS"/>
              <a:t> и </a:t>
            </a:r>
            <a:r>
              <a:rPr lang="sr-Latn-CS" altLang="sr-Latn-RS" i="1"/>
              <a:t>B</a:t>
            </a:r>
            <a:endParaRPr lang="sr-Cyrl-CS" altLang="sr-Latn-RS" i="1"/>
          </a:p>
          <a:p>
            <a:pPr lvl="1"/>
            <a:r>
              <a:rPr lang="sr-Cyrl-CS" altLang="sr-Latn-RS"/>
              <a:t>За одузимање се употребљава сабирач са </a:t>
            </a:r>
            <a:r>
              <a:rPr lang="sr-Cyrl-CS" altLang="sr-Latn-RS" i="1"/>
              <a:t>А</a:t>
            </a:r>
            <a:r>
              <a:rPr lang="sr-Cyrl-CS" altLang="sr-Latn-RS"/>
              <a:t> и </a:t>
            </a:r>
            <a:r>
              <a:rPr lang="sr-Latn-CS" altLang="sr-Latn-RS" i="1"/>
              <a:t>B</a:t>
            </a:r>
            <a:r>
              <a:rPr lang="en-US" altLang="sr-Latn-RS"/>
              <a:t>’</a:t>
            </a:r>
            <a:endParaRPr lang="sr-Cyrl-CS" altLang="sr-Latn-RS"/>
          </a:p>
          <a:p>
            <a:pPr lvl="2"/>
            <a:r>
              <a:rPr lang="sr-Cyrl-CS" altLang="sr-Latn-RS"/>
              <a:t>допуна до пуног комплемента ће доћи као претходни пренос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Решење (2)</a:t>
            </a:r>
            <a:endParaRPr lang="en-US" altLang="sr-Latn-RS" dirty="0"/>
          </a:p>
        </p:txBody>
      </p:sp>
      <p:pic>
        <p:nvPicPr>
          <p:cNvPr id="73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3350"/>
            <a:ext cx="62484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Решење (3)</a:t>
            </a:r>
            <a:endParaRPr lang="en-US" altLang="sr-Latn-RS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Поједностављење:</a:t>
            </a:r>
          </a:p>
          <a:p>
            <a:pPr lvl="1"/>
            <a:r>
              <a:rPr lang="sr-Cyrl-CS" altLang="sr-Latn-RS" dirty="0"/>
              <a:t>Један сабирач може да се употребљава и за сабирање и за одузимање</a:t>
            </a:r>
          </a:p>
          <a:p>
            <a:pPr lvl="1"/>
            <a:r>
              <a:rPr lang="sr-Cyrl-CS" altLang="sr-Latn-RS" dirty="0"/>
              <a:t>Улаз </a:t>
            </a:r>
            <a:r>
              <a:rPr lang="en-US" altLang="sr-Latn-RS" i="1" dirty="0"/>
              <a:t>B </a:t>
            </a:r>
            <a:r>
              <a:rPr lang="sr-Cyrl-CS" altLang="sr-Latn-RS" dirty="0"/>
              <a:t>се негира у зависности од улаза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endParaRPr lang="sr-Cyrl-CS" altLang="sr-Latn-RS" dirty="0"/>
          </a:p>
          <a:p>
            <a:pPr lvl="2"/>
            <a:r>
              <a:rPr lang="sr-Cyrl-CS" altLang="sr-Latn-RS" dirty="0"/>
              <a:t>ако је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r>
              <a:rPr lang="sr-Cyrl-CS" altLang="sr-Latn-RS" baseline="-25000" dirty="0"/>
              <a:t> </a:t>
            </a:r>
            <a:r>
              <a:rPr lang="sr-Cyrl-CS" altLang="sr-Latn-RS" dirty="0"/>
              <a:t>= 1, онда се негира</a:t>
            </a:r>
          </a:p>
          <a:p>
            <a:pPr lvl="2"/>
            <a:r>
              <a:rPr lang="sr-Cyrl-CS" altLang="sr-Latn-RS" dirty="0"/>
              <a:t>иначе не</a:t>
            </a:r>
          </a:p>
          <a:p>
            <a:pPr lvl="1"/>
            <a:r>
              <a:rPr lang="sr-Cyrl-CS" altLang="sr-Latn-RS" dirty="0"/>
              <a:t>То је еквивалентно операцији </a:t>
            </a:r>
            <a:r>
              <a:rPr lang="sr-Latn-CS" altLang="sr-Latn-RS" i="1" dirty="0"/>
              <a:t>B</a:t>
            </a:r>
            <a:r>
              <a:rPr lang="sr-Latn-CS" altLang="sr-Latn-RS" dirty="0"/>
              <a:t> XOR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endParaRPr lang="sr-Cyrl-CS" altLang="sr-Latn-RS" baseline="-25000" dirty="0"/>
          </a:p>
          <a:p>
            <a:pPr lvl="1"/>
            <a:r>
              <a:rPr lang="sr-Cyrl-CS" altLang="sr-Latn-RS" dirty="0"/>
              <a:t>Допуна до пуног комплемента се решава као пренос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7363"/>
            <a:ext cx="8610600" cy="605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59</a:t>
            </a:fld>
            <a:endParaRPr lang="sr-Latn-R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Cyrl-CS" altLang="sr-Latn-RS" dirty="0"/>
              <a:t>Решење </a:t>
            </a:r>
            <a:r>
              <a:rPr lang="sr-Cyrl-CS" altLang="sr-Latn-RS" dirty="0" smtClean="0"/>
              <a:t>(4)</a:t>
            </a:r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комбинаторних мрежа</a:t>
            </a:r>
            <a:endParaRPr lang="en-US" altLang="sr-Latn-RS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r-Cyrl-CS" altLang="sr-Latn-RS" dirty="0"/>
              <a:t>Неке од најважнијих врста комбинаторних мрежа:</a:t>
            </a:r>
          </a:p>
          <a:p>
            <a:pPr lvl="1"/>
            <a:r>
              <a:rPr lang="sr-Cyrl-CS" altLang="sr-Latn-RS" dirty="0"/>
              <a:t>Мултиплексори</a:t>
            </a:r>
          </a:p>
          <a:p>
            <a:pPr lvl="1"/>
            <a:r>
              <a:rPr lang="sr-Cyrl-CS" altLang="sr-Latn-RS" dirty="0"/>
              <a:t>Демултиплексори</a:t>
            </a:r>
          </a:p>
          <a:p>
            <a:pPr lvl="1"/>
            <a:r>
              <a:rPr lang="sr-Cyrl-CS" altLang="sr-Latn-RS" dirty="0"/>
              <a:t>Декодери</a:t>
            </a:r>
          </a:p>
          <a:p>
            <a:pPr lvl="1"/>
            <a:r>
              <a:rPr lang="sr-Cyrl-CS" altLang="sr-Latn-RS" dirty="0"/>
              <a:t>Енкодери</a:t>
            </a:r>
          </a:p>
          <a:p>
            <a:pPr lvl="1"/>
            <a:r>
              <a:rPr lang="sr-Cyrl-CS" altLang="sr-Latn-RS" dirty="0"/>
              <a:t>Компаратори</a:t>
            </a:r>
          </a:p>
          <a:p>
            <a:pPr lvl="1"/>
            <a:r>
              <a:rPr lang="sr-Cyrl-CS" altLang="sr-Latn-RS" dirty="0" smtClean="0"/>
              <a:t>Сабирачи</a:t>
            </a:r>
            <a:endParaRPr lang="en-U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Решење (5)</a:t>
            </a:r>
            <a:endParaRPr lang="en-US" altLang="sr-Latn-RS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Помоћу описане 1-битне АЛЈ можемо направити и сложенију,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на </a:t>
            </a:r>
            <a:r>
              <a:rPr lang="sr-Cyrl-CS" altLang="sr-Latn-RS" dirty="0"/>
              <a:t>пример, 16-битну АЛЈ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Решење (6)</a:t>
            </a:r>
            <a:endParaRPr lang="en-US" altLang="sr-Latn-RS" dirty="0"/>
          </a:p>
        </p:txBody>
      </p:sp>
      <p:pic>
        <p:nvPicPr>
          <p:cNvPr id="74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47" y="1881690"/>
            <a:ext cx="10061351" cy="38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Комбинаторне мреже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Преглед основних комбинаторних мрежа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204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Мултиплексори</a:t>
            </a:r>
            <a:endParaRPr lang="en-US" altLang="sr-Latn-R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i="1"/>
              <a:t>Мултиплексори</a:t>
            </a:r>
            <a:r>
              <a:rPr lang="sr-Cyrl-CS" altLang="sr-Latn-RS"/>
              <a:t> су комбинаторне мреже које имају:</a:t>
            </a:r>
          </a:p>
          <a:p>
            <a:pPr lvl="1"/>
            <a:r>
              <a:rPr lang="sr-Cyrl-CS" altLang="sr-Latn-RS"/>
              <a:t>2</a:t>
            </a:r>
            <a:r>
              <a:rPr lang="sr-Latn-CS" altLang="sr-Latn-RS" i="1" baseline="30000"/>
              <a:t>n</a:t>
            </a:r>
            <a:r>
              <a:rPr lang="sr-Cyrl-CS" altLang="sr-Latn-RS"/>
              <a:t> улаза</a:t>
            </a:r>
          </a:p>
          <a:p>
            <a:pPr lvl="1"/>
            <a:r>
              <a:rPr lang="sr-Latn-CS" altLang="sr-Latn-RS" i="1"/>
              <a:t>n</a:t>
            </a:r>
            <a:r>
              <a:rPr lang="sr-Cyrl-CS" altLang="sr-Latn-RS"/>
              <a:t> </a:t>
            </a:r>
            <a:r>
              <a:rPr lang="sr-Cyrl-CS" altLang="sr-Latn-RS" i="1"/>
              <a:t>селекторских</a:t>
            </a:r>
            <a:r>
              <a:rPr lang="sr-Cyrl-CS" altLang="sr-Latn-RS"/>
              <a:t> улаза</a:t>
            </a:r>
          </a:p>
          <a:p>
            <a:pPr lvl="1"/>
            <a:r>
              <a:rPr lang="sr-Cyrl-CS" altLang="sr-Latn-RS"/>
              <a:t>1 излаз</a:t>
            </a:r>
          </a:p>
          <a:p>
            <a:endParaRPr lang="sr-Cyrl-CS" altLang="sr-Latn-RS" i="1"/>
          </a:p>
          <a:p>
            <a:r>
              <a:rPr lang="sr-Cyrl-CS" altLang="sr-Latn-RS"/>
              <a:t>Вредност излаза одговара вредности улаза који је одређен вредношћу селекторских улаза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Мултиплексор 4-1</a:t>
            </a:r>
          </a:p>
        </p:txBody>
      </p:sp>
      <p:pic>
        <p:nvPicPr>
          <p:cNvPr id="4874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8"/>
          <a:stretch>
            <a:fillRect/>
          </a:stretch>
        </p:blipFill>
        <p:spPr>
          <a:xfrm>
            <a:off x="3124200" y="2565400"/>
            <a:ext cx="30480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87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1196975"/>
          </a:xfrm>
        </p:spPr>
        <p:txBody>
          <a:bodyPr/>
          <a:lstStyle/>
          <a:p>
            <a:r>
              <a:rPr lang="sr-Cyrl-CS" altLang="sr-Latn-RS"/>
              <a:t>Графичко представљање и одговарајућа таблица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1942</Words>
  <Application>Microsoft Office PowerPoint</Application>
  <PresentationFormat>Widescreen</PresentationFormat>
  <Paragraphs>362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Mathematica1</vt:lpstr>
      <vt:lpstr>Palatino Linotype</vt:lpstr>
      <vt:lpstr>Office Theme</vt:lpstr>
      <vt:lpstr>Увод у организацију и архитектуру рачунара 2</vt:lpstr>
      <vt:lpstr>Комбинаторне мреже</vt:lpstr>
      <vt:lpstr>Комбинаторна мрежа</vt:lpstr>
      <vt:lpstr>Значај</vt:lpstr>
      <vt:lpstr>Начин дефинисања</vt:lpstr>
      <vt:lpstr>Врсте комбинаторних мрежа</vt:lpstr>
      <vt:lpstr>Комбинаторне мреже</vt:lpstr>
      <vt:lpstr>Мултиплексори</vt:lpstr>
      <vt:lpstr>Мултиплексор 4-1</vt:lpstr>
      <vt:lpstr>Мултиплексор 4-1 (2)</vt:lpstr>
      <vt:lpstr>Имплементација мултиплексора</vt:lpstr>
      <vt:lpstr>Примена мултиплексора</vt:lpstr>
      <vt:lpstr>Пример одабирања улаза</vt:lpstr>
      <vt:lpstr>Пример одабирања улаза (2)</vt:lpstr>
      <vt:lpstr>Демултиплексори</vt:lpstr>
      <vt:lpstr>Демултиплексор 1-4</vt:lpstr>
      <vt:lpstr>Имплементација демултиплексора</vt:lpstr>
      <vt:lpstr>Декодери</vt:lpstr>
      <vt:lpstr>Пример декодера</vt:lpstr>
      <vt:lpstr>Пример декодера (2)</vt:lpstr>
      <vt:lpstr>Пример – Декодирање адреса</vt:lpstr>
      <vt:lpstr>Декодер као демултиплексор</vt:lpstr>
      <vt:lpstr>Пример – Декодирање BCD цифара</vt:lpstr>
      <vt:lpstr>Пример – Декодирање BCD цифара (2)</vt:lpstr>
      <vt:lpstr>Енкодер</vt:lpstr>
      <vt:lpstr>Пример енкодера</vt:lpstr>
      <vt:lpstr>Пример енкодера (2)</vt:lpstr>
      <vt:lpstr>Компаратор</vt:lpstr>
      <vt:lpstr>Компаратори – једнакост</vt:lpstr>
      <vt:lpstr>Компаратори – поређење</vt:lpstr>
      <vt:lpstr>Компаратори – поређење са проширењем</vt:lpstr>
      <vt:lpstr>Компаратори – поређење са проширењем (2)</vt:lpstr>
      <vt:lpstr>Сабирачи</vt:lpstr>
      <vt:lpstr>Бинарни полусабирач</vt:lpstr>
      <vt:lpstr>Бинарни полусабирач (2)</vt:lpstr>
      <vt:lpstr>Бинарни полусабирач (2)</vt:lpstr>
      <vt:lpstr>Бинарни сабирач</vt:lpstr>
      <vt:lpstr>Бинарни сабирач (2)</vt:lpstr>
      <vt:lpstr>Бинарни сабирач (3)</vt:lpstr>
      <vt:lpstr>Бинарни сабирач (4)</vt:lpstr>
      <vt:lpstr>Сложени сабирач</vt:lpstr>
      <vt:lpstr>Сложени сабирач (2)</vt:lpstr>
      <vt:lpstr>Комбинаторне мреже</vt:lpstr>
      <vt:lpstr>Програмабилни низ логичких елемената</vt:lpstr>
      <vt:lpstr>Програмабилни низ логичких елемената (2)</vt:lpstr>
      <vt:lpstr>Програмабилни низ логичких елемената (3)</vt:lpstr>
      <vt:lpstr>Програмабилни низ логичких елемената (4)</vt:lpstr>
      <vt:lpstr>Пример ПНЛЕ</vt:lpstr>
      <vt:lpstr>Пример ПНЛЕ (2)</vt:lpstr>
      <vt:lpstr>Поједностављена нотација</vt:lpstr>
      <vt:lpstr>Пример ПНЛЕ (2)</vt:lpstr>
      <vt:lpstr>Mеморија само за читање</vt:lpstr>
      <vt:lpstr>Пример ROM-а</vt:lpstr>
      <vt:lpstr>PowerPoint Presentation</vt:lpstr>
      <vt:lpstr>Аритметичко-логичка јединица</vt:lpstr>
      <vt:lpstr>Решење</vt:lpstr>
      <vt:lpstr>Решење (2)</vt:lpstr>
      <vt:lpstr>Решење (3)</vt:lpstr>
      <vt:lpstr>Решење (4)</vt:lpstr>
      <vt:lpstr>Решење (5)</vt:lpstr>
      <vt:lpstr>Решење (6)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организацију и архитектуру рачунара 1</dc:title>
  <dc:creator>aca</dc:creator>
  <cp:lastModifiedBy>aca</cp:lastModifiedBy>
  <cp:revision>501</cp:revision>
  <dcterms:created xsi:type="dcterms:W3CDTF">2016-10-06T08:55:14Z</dcterms:created>
  <dcterms:modified xsi:type="dcterms:W3CDTF">2017-02-23T00:02:04Z</dcterms:modified>
</cp:coreProperties>
</file>