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341" r:id="rId3"/>
    <p:sldId id="338" r:id="rId4"/>
    <p:sldId id="339" r:id="rId5"/>
    <p:sldId id="340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337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35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6" r:id="rId47"/>
    <p:sldId id="307" r:id="rId48"/>
    <p:sldId id="308" r:id="rId49"/>
    <p:sldId id="336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9" r:id="rId69"/>
    <p:sldId id="330" r:id="rId70"/>
    <p:sldId id="331" r:id="rId71"/>
    <p:sldId id="332" r:id="rId72"/>
    <p:sldId id="333" r:id="rId7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83522" autoAdjust="0"/>
  </p:normalViewPr>
  <p:slideViewPr>
    <p:cSldViewPr snapToGrid="0">
      <p:cViewPr varScale="1">
        <p:scale>
          <a:sx n="76" d="100"/>
          <a:sy n="76" d="100"/>
        </p:scale>
        <p:origin x="9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23.2.2017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557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836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191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6CFB-BDC3-47B6-8DF0-5F9CCA4D5DF2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059A-89DE-4339-85AE-9C854B384A8E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CB0E-40F1-4A11-9EAD-EACAE890B0A2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10261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972800" cy="5029200"/>
          </a:xfrm>
        </p:spPr>
        <p:txBody>
          <a:bodyPr/>
          <a:lstStyle/>
          <a:p>
            <a:pPr lvl="0"/>
            <a:endParaRPr lang="sr-Latn-RS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0929-37F2-4554-B30F-D70C918CB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004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10261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53848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447800"/>
            <a:ext cx="538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D58C-DBC5-4CAF-8583-3C7E967F9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63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A92-9033-4E9F-81F8-ED22351B605A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56FD-2F3A-4F72-8E3B-67FB5B57BC4E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Увод у </a:t>
            </a:r>
            <a:r>
              <a:rPr lang="ru-RU" dirty="0" err="1" smtClean="0"/>
              <a:t>организацију</a:t>
            </a:r>
            <a:r>
              <a:rPr lang="ru-RU" dirty="0" smtClean="0"/>
              <a:t> и архитектуру </a:t>
            </a:r>
            <a:r>
              <a:rPr lang="ru-RU" dirty="0" err="1" smtClean="0"/>
              <a:t>рачунара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3DEE-94D2-4F08-B484-9C248D8F12C9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5B9D-5DAF-4D53-85A8-12A146F726E9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4FF6-1B54-4A61-9F9C-FB9C2597709A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A02B-D87E-4A75-B944-9308B5724E47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778-A7F6-42CB-9F6F-2CF1CD165F11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4D15-EE6E-435E-B217-3796E48E5EF4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069A-EB7E-46C2-A288-F5FCD2CC6C15}" type="datetime1">
              <a:rPr lang="sr-Latn-RS" smtClean="0"/>
              <a:t>23.2.2017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f.bg.ac.rs/~nikola_milev" TargetMode="External"/><Relationship Id="rId2" Type="http://schemas.openxmlformats.org/officeDocument/2006/relationships/hyperlink" Target="http://www.matf.bg.ac.rs/~kartelj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</a:t>
            </a:r>
            <a:r>
              <a:rPr lang="sr-Latn-RS" dirty="0" smtClean="0"/>
              <a:t>2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21167" y="186784"/>
            <a:ext cx="10261600" cy="1096962"/>
          </a:xfrm>
        </p:spPr>
        <p:txBody>
          <a:bodyPr/>
          <a:lstStyle/>
          <a:p>
            <a:pPr eaLnBrk="1" hangingPunct="1"/>
            <a:r>
              <a:rPr lang="sr-Cyrl-RS" altLang="sr-Latn-RS" dirty="0" smtClean="0"/>
              <a:t>Законитости (2)</a:t>
            </a:r>
            <a:endParaRPr lang="sr-Cyrl-CS" altLang="sr-Latn-RS" dirty="0" smtClean="0"/>
          </a:p>
        </p:txBody>
      </p:sp>
      <p:graphicFrame>
        <p:nvGraphicFramePr>
          <p:cNvPr id="345124" name="Group 36"/>
          <p:cNvGraphicFramePr>
            <a:graphicFrameLocks noGrp="1"/>
          </p:cNvGraphicFramePr>
          <p:nvPr>
            <p:ph idx="1"/>
          </p:nvPr>
        </p:nvGraphicFramePr>
        <p:xfrm>
          <a:off x="2209800" y="1447801"/>
          <a:ext cx="8229600" cy="49498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 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 0 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=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+ 1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Нула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 A =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A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Идемпотенција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(A + B) =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(AB)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Апсорпција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A’’ = A</a:t>
                      </a:r>
                      <a:endParaRPr kumimoji="0" lang="el-GR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r-Latn-R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Двострука негација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(AB)’ = A’ + B’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(A+B)’ = A’ B’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Де Морганова правила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функција са доменом </a:t>
            </a:r>
            <a:r>
              <a:rPr lang="sr-Latn-CS" altLang="sr-Latn-RS" i="1" smtClean="0"/>
              <a:t>S</a:t>
            </a:r>
            <a:r>
              <a:rPr lang="sr-Latn-CS" altLang="sr-Latn-RS" i="1" baseline="30000" smtClean="0"/>
              <a:t>n</a:t>
            </a:r>
            <a:r>
              <a:rPr lang="sr-Latn-CS" altLang="sr-Latn-RS" baseline="30000" smtClean="0"/>
              <a:t> </a:t>
            </a:r>
            <a:r>
              <a:rPr lang="sr-Cyrl-CS" altLang="sr-Latn-RS" smtClean="0"/>
              <a:t>и кодоменом </a:t>
            </a:r>
            <a:r>
              <a:rPr lang="sr-Latn-CS" altLang="sr-Latn-RS" i="1" smtClean="0"/>
              <a:t>S</a:t>
            </a:r>
            <a:r>
              <a:rPr lang="sr-Cyrl-CS" altLang="sr-Latn-RS" smtClean="0"/>
              <a:t> назива се </a:t>
            </a:r>
            <a:r>
              <a:rPr lang="sr-Cyrl-CS" altLang="sr-Latn-RS" b="1" smtClean="0"/>
              <a:t>логичка функција</a:t>
            </a:r>
            <a:r>
              <a:rPr lang="sr-Cyrl-CS" altLang="sr-Latn-RS" smtClean="0"/>
              <a:t>:</a:t>
            </a:r>
            <a:endParaRPr lang="sr-Latn-CS" altLang="sr-Latn-RS" smtClean="0"/>
          </a:p>
          <a:p>
            <a:pPr eaLnBrk="1" hangingPunct="1"/>
            <a:endParaRPr lang="sr-Latn-CS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i="1" smtClean="0"/>
              <a:t>				f</a:t>
            </a:r>
            <a:r>
              <a:rPr lang="sr-Latn-CS" altLang="sr-Latn-RS" smtClean="0"/>
              <a:t>: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...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 </a:t>
            </a:r>
            <a:r>
              <a:rPr lang="sr-Latn-CS" altLang="sr-Latn-RS" i="1" smtClean="0">
                <a:sym typeface="Symbol" panose="05050102010706020507" pitchFamily="18" charset="2"/>
              </a:rPr>
              <a:t>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272845"/>
            <a:ext cx="10261600" cy="1096962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Логичке функције (2)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z="2200"/>
              <a:t>Колико постоји различитих логичких функција реда </a:t>
            </a:r>
            <a:r>
              <a:rPr lang="sr-Latn-CS" altLang="sr-Latn-RS" sz="2200" i="1"/>
              <a:t>n</a:t>
            </a:r>
            <a:r>
              <a:rPr lang="sr-Cyrl-CS" altLang="sr-Latn-RS" sz="2200"/>
              <a:t> </a:t>
            </a:r>
            <a:br>
              <a:rPr lang="sr-Cyrl-CS" altLang="sr-Latn-RS" sz="2200"/>
            </a:br>
            <a:r>
              <a:rPr lang="sr-Cyrl-CS" altLang="sr-Latn-RS" sz="2200"/>
              <a:t>(са </a:t>
            </a:r>
            <a:r>
              <a:rPr lang="sr-Latn-CS" altLang="sr-Latn-RS" sz="2200" i="1"/>
              <a:t>n</a:t>
            </a:r>
            <a:r>
              <a:rPr lang="sr-Cyrl-CS" altLang="sr-Latn-RS" sz="2200"/>
              <a:t> аргумената)?</a:t>
            </a:r>
            <a:endParaRPr lang="sr-Latn-CS" altLang="sr-Latn-RS" sz="2200"/>
          </a:p>
        </p:txBody>
      </p:sp>
      <p:graphicFrame>
        <p:nvGraphicFramePr>
          <p:cNvPr id="3563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989764" y="2552700"/>
          <a:ext cx="28606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215713" imgH="203024" progId="Equation.3">
                  <p:embed/>
                </p:oleObj>
              </mc:Choice>
              <mc:Fallback>
                <p:oleObj name="Equation" r:id="rId3" imgW="215713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4" y="2552700"/>
                        <a:ext cx="286067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 реда 0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 без аргумената:</a:t>
            </a:r>
          </a:p>
          <a:p>
            <a:pPr lvl="1" eaLnBrk="1" hangingPunct="1"/>
            <a:r>
              <a:rPr lang="sr-Latn-CS" altLang="sr-Latn-RS" i="1" smtClean="0"/>
              <a:t>f</a:t>
            </a:r>
            <a:r>
              <a:rPr lang="sr-Latn-CS" altLang="sr-Latn-RS" baseline="-25000" smtClean="0"/>
              <a:t>00</a:t>
            </a:r>
            <a:r>
              <a:rPr lang="sr-Latn-CS" altLang="sr-Latn-RS" smtClean="0"/>
              <a:t> (</a:t>
            </a:r>
            <a:r>
              <a:rPr lang="sr-Latn-CS" altLang="sr-Latn-RS" i="1" smtClean="0"/>
              <a:t>x</a:t>
            </a:r>
            <a:r>
              <a:rPr lang="sr-Latn-CS" altLang="sr-Latn-RS" smtClean="0"/>
              <a:t>) = 0</a:t>
            </a:r>
          </a:p>
          <a:p>
            <a:pPr lvl="1" eaLnBrk="1" hangingPunct="1"/>
            <a:r>
              <a:rPr lang="sr-Latn-CS" altLang="sr-Latn-RS" i="1" smtClean="0"/>
              <a:t>f</a:t>
            </a:r>
            <a:r>
              <a:rPr lang="sr-Latn-CS" altLang="sr-Latn-RS" baseline="-25000" smtClean="0"/>
              <a:t>01</a:t>
            </a:r>
            <a:r>
              <a:rPr lang="sr-Latn-CS" altLang="sr-Latn-RS" smtClean="0"/>
              <a:t> (</a:t>
            </a:r>
            <a:r>
              <a:rPr lang="sr-Latn-CS" altLang="sr-Latn-RS" i="1" smtClean="0"/>
              <a:t>x</a:t>
            </a:r>
            <a:r>
              <a:rPr lang="sr-Latn-CS" altLang="sr-Latn-RS" smtClean="0"/>
              <a:t>)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Логичке функције реда 1</a:t>
            </a:r>
          </a:p>
        </p:txBody>
      </p:sp>
      <p:pic>
        <p:nvPicPr>
          <p:cNvPr id="2048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636838"/>
            <a:ext cx="8610600" cy="2163762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Логичке функције реда 2</a:t>
            </a:r>
          </a:p>
        </p:txBody>
      </p:sp>
      <p:pic>
        <p:nvPicPr>
          <p:cNvPr id="2150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" r="62877"/>
          <a:stretch>
            <a:fillRect/>
          </a:stretch>
        </p:blipFill>
        <p:spPr bwMode="auto">
          <a:xfrm>
            <a:off x="2836433" y="1543797"/>
            <a:ext cx="2743313" cy="4995115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Логичке функције реда </a:t>
            </a:r>
            <a:r>
              <a:rPr lang="sr-Cyrl-CS" altLang="sr-Latn-RS" dirty="0" smtClean="0"/>
              <a:t>2 (2)</a:t>
            </a:r>
            <a:endParaRPr lang="sr-Cyrl-CS" altLang="sr-Latn-RS" dirty="0"/>
          </a:p>
        </p:txBody>
      </p:sp>
      <p:pic>
        <p:nvPicPr>
          <p:cNvPr id="24581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67952"/>
            <a:ext cx="7694407" cy="4956649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9997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Пун систем функција	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Пун систем функција је скуп функција на основу кога се могу извести све остале функције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Ако се из неког система функција могу извести све функције неког пуног система функција, онда је и тај систем пун систем функција</a:t>
            </a:r>
            <a:endParaRPr lang="en-U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Неки пуни системи функција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, , </a:t>
            </a:r>
            <a:r>
              <a:rPr lang="en-US" altLang="sr-Latn-RS" smtClean="0"/>
              <a:t>¬ }</a:t>
            </a:r>
          </a:p>
          <a:p>
            <a:pPr lvl="1" eaLnBrk="1" hangingPunct="1"/>
            <a:r>
              <a:rPr lang="sr-Cyrl-CS" altLang="sr-Latn-RS" smtClean="0"/>
              <a:t>проверити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Неки пуни системи функција (2)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, </a:t>
            </a:r>
            <a:r>
              <a:rPr lang="en-US" altLang="sr-Latn-RS" smtClean="0"/>
              <a:t>¬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проверити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, </a:t>
            </a:r>
            <a:r>
              <a:rPr lang="en-US" altLang="sr-Latn-RS" smtClean="0"/>
              <a:t>¬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z="2200">
                <a:sym typeface="Symbol" panose="05050102010706020507" pitchFamily="18" charset="2"/>
              </a:rPr>
              <a:t></a:t>
            </a:r>
            <a:r>
              <a:rPr lang="en-US" altLang="sr-Latn-RS" smtClean="0"/>
              <a:t>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z="2200">
                <a:sym typeface="Symbol" panose="05050102010706020507" pitchFamily="18" charset="2"/>
              </a:rPr>
              <a:t></a:t>
            </a:r>
            <a:r>
              <a:rPr lang="en-US" altLang="sr-Latn-RS" smtClean="0"/>
              <a:t>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  <a:endParaRPr lang="en-U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 курсу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Тематика и литература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</a:t>
            </a:r>
            <a:r>
              <a:rPr lang="en-US" smtClean="0"/>
              <a:t>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818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Нормалне форме функција</a:t>
            </a:r>
            <a:endParaRPr lang="en-US" altLang="sr-Latn-R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altLang="sr-Latn-RS" smtClean="0"/>
              <a:t>Елементарна конјункција</a:t>
            </a:r>
          </a:p>
          <a:p>
            <a:pPr lvl="1" eaLnBrk="1" hangingPunct="1"/>
            <a:r>
              <a:rPr lang="sr-Cyrl-CS" altLang="sr-Latn-RS" smtClean="0"/>
              <a:t>логички израз који не садржи дисјункцију</a:t>
            </a:r>
          </a:p>
          <a:p>
            <a:pPr lvl="1" eaLnBrk="1" hangingPunct="1"/>
            <a:r>
              <a:rPr lang="sr-Cyrl-CS" altLang="sr-Latn-RS" smtClean="0"/>
              <a:t>тј. садржи само негацију и конјункцију</a:t>
            </a:r>
          </a:p>
          <a:p>
            <a:pPr lvl="1" eaLnBrk="1" hangingPunct="1"/>
            <a:r>
              <a:rPr lang="sr-Cyrl-CS" altLang="sr-Latn-RS" smtClean="0"/>
              <a:t>пример:</a:t>
            </a:r>
          </a:p>
          <a:p>
            <a:pPr lvl="2" eaLnBrk="1" hangingPunct="1"/>
            <a:r>
              <a:rPr lang="sr-Cyrl-CS" altLang="sr-Latn-RS" smtClean="0"/>
              <a:t>А </a:t>
            </a:r>
            <a:r>
              <a:rPr lang="sr-Latn-CS" altLang="sr-Latn-RS" smtClean="0"/>
              <a:t>B C</a:t>
            </a:r>
            <a:r>
              <a:rPr lang="en-US" altLang="sr-Latn-RS" smtClean="0"/>
              <a:t>’ D E’</a:t>
            </a:r>
            <a:endParaRPr lang="sr-Cyrl-CS" altLang="sr-Latn-RS" smtClean="0"/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Елементарна дисјункција</a:t>
            </a:r>
          </a:p>
          <a:p>
            <a:pPr lvl="1" eaLnBrk="1" hangingPunct="1"/>
            <a:r>
              <a:rPr lang="sr-Cyrl-CS" altLang="sr-Latn-RS" smtClean="0"/>
              <a:t>логички израз који не садржи конјункцију</a:t>
            </a:r>
          </a:p>
          <a:p>
            <a:pPr lvl="1" eaLnBrk="1" hangingPunct="1"/>
            <a:r>
              <a:rPr lang="sr-Cyrl-CS" altLang="sr-Latn-RS" smtClean="0"/>
              <a:t>тј. садржи само негацију и дисјункцију</a:t>
            </a:r>
          </a:p>
          <a:p>
            <a:pPr lvl="1" eaLnBrk="1" hangingPunct="1"/>
            <a:r>
              <a:rPr lang="sr-Cyrl-CS" altLang="sr-Latn-RS" smtClean="0"/>
              <a:t>пример:</a:t>
            </a:r>
          </a:p>
          <a:p>
            <a:pPr lvl="2" eaLnBrk="1" hangingPunct="1"/>
            <a:r>
              <a:rPr lang="sr-Cyrl-CS" altLang="sr-Latn-RS" smtClean="0"/>
              <a:t>А </a:t>
            </a:r>
            <a:r>
              <a:rPr lang="en-US" altLang="sr-Latn-RS" smtClean="0"/>
              <a:t>+ </a:t>
            </a:r>
            <a:r>
              <a:rPr lang="sr-Latn-CS" altLang="sr-Latn-RS" smtClean="0"/>
              <a:t>B</a:t>
            </a:r>
            <a:r>
              <a:rPr lang="en-US" altLang="sr-Latn-RS" smtClean="0"/>
              <a:t>’ + </a:t>
            </a:r>
            <a:r>
              <a:rPr lang="sr-Latn-CS" altLang="sr-Latn-RS" smtClean="0"/>
              <a:t>C</a:t>
            </a:r>
            <a:r>
              <a:rPr lang="en-US" altLang="sr-Latn-RS" smtClean="0"/>
              <a:t> + D’ + E</a:t>
            </a:r>
            <a:endParaRPr lang="sr-Cyrl-C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Нормалне форме функција (2)</a:t>
            </a:r>
            <a:endParaRPr lang="en-US" altLang="sr-Latn-R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Савршена елементарна конјункција</a:t>
            </a:r>
          </a:p>
          <a:p>
            <a:pPr lvl="1" eaLnBrk="1" hangingPunct="1"/>
            <a:r>
              <a:rPr lang="sr-Cyrl-CS" altLang="sr-Latn-RS" smtClean="0"/>
              <a:t>елементарна конјункција која садржи све променљиве из скупа променљивих (обично “све аргументе функције”)</a:t>
            </a:r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Савршена елементарна дисјункција</a:t>
            </a:r>
          </a:p>
          <a:p>
            <a:pPr lvl="1" eaLnBrk="1" hangingPunct="1"/>
            <a:r>
              <a:rPr lang="sr-Cyrl-CS" altLang="sr-Latn-RS" smtClean="0"/>
              <a:t>елементарна дисјункција која садржи све променљиве из скупа променљивих (обично “све аргументе функције”)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Нормалне форме функција (3)</a:t>
            </a:r>
            <a:endParaRPr lang="en-US" altLang="sr-Latn-R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Дисјунктивна форма</a:t>
            </a:r>
          </a:p>
          <a:p>
            <a:pPr lvl="1" eaLnBrk="1" hangingPunct="1"/>
            <a:r>
              <a:rPr lang="sr-Cyrl-CS" altLang="sr-Latn-RS" smtClean="0"/>
              <a:t>логички израз који се састоји од елементарних конјункција међусобно повезаних операцијама дисјункције</a:t>
            </a:r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Конјунктивна форма</a:t>
            </a:r>
          </a:p>
          <a:p>
            <a:pPr lvl="1" eaLnBrk="1" hangingPunct="1"/>
            <a:r>
              <a:rPr lang="sr-Cyrl-CS" altLang="sr-Latn-RS" smtClean="0"/>
              <a:t>логички израз који се састоји од елементарних дисјункција међусобно повезаних операцијама конјункције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Нормалне форме функција</a:t>
            </a:r>
            <a:endParaRPr lang="en-US" altLang="sr-Latn-R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Савршена дисјунктивна нормална форма</a:t>
            </a:r>
          </a:p>
          <a:p>
            <a:pPr lvl="1" eaLnBrk="1" hangingPunct="1"/>
            <a:r>
              <a:rPr lang="sr-Cyrl-CS" altLang="sr-Latn-RS" smtClean="0"/>
              <a:t>дисјунктивна форма у којој су све конјункције савршене елементарне конјункције</a:t>
            </a:r>
          </a:p>
          <a:p>
            <a:pPr lvl="1" eaLnBrk="1" hangingPunct="1"/>
            <a:r>
              <a:rPr lang="sr-Cyrl-CS" altLang="sr-Latn-RS" smtClean="0"/>
              <a:t>СДНФ (енгл. </a:t>
            </a:r>
            <a:r>
              <a:rPr lang="en-US" altLang="sr-Latn-RS" i="1" smtClean="0"/>
              <a:t>SOP</a:t>
            </a:r>
            <a:r>
              <a:rPr lang="sr-Latn-CS" altLang="sr-Latn-RS" i="1" smtClean="0"/>
              <a:t> – </a:t>
            </a:r>
            <a:r>
              <a:rPr lang="en-US" altLang="sr-Latn-RS" i="1" smtClean="0"/>
              <a:t>sum of products</a:t>
            </a:r>
            <a:r>
              <a:rPr lang="sr-Cyrl-CS" altLang="sr-Latn-RS" smtClean="0"/>
              <a:t>)</a:t>
            </a:r>
            <a:endParaRPr lang="sr-Latn-CS" altLang="sr-Latn-RS" smtClean="0"/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Савршена конјунктивна нормална форма</a:t>
            </a:r>
          </a:p>
          <a:p>
            <a:pPr lvl="1" eaLnBrk="1" hangingPunct="1"/>
            <a:r>
              <a:rPr lang="sr-Cyrl-CS" altLang="sr-Latn-RS" smtClean="0"/>
              <a:t>конјунктивна форма у којој су све дисјункције савршене елементарне дисјункције</a:t>
            </a:r>
          </a:p>
          <a:p>
            <a:pPr lvl="1" eaLnBrk="1" hangingPunct="1"/>
            <a:r>
              <a:rPr lang="sr-Cyrl-CS" altLang="sr-Latn-RS" smtClean="0"/>
              <a:t>СКНФ (енгл. </a:t>
            </a:r>
            <a:r>
              <a:rPr lang="sr-Latn-CS" altLang="sr-Latn-RS" i="1" smtClean="0"/>
              <a:t>POS – product of sums</a:t>
            </a:r>
            <a:r>
              <a:rPr lang="sr-Cyrl-CS" altLang="sr-Latn-RS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Улога СКНФ и СДНФ</a:t>
            </a:r>
            <a:endParaRPr lang="en-US" altLang="sr-Latn-RS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логичка функција се може дефинисати у облику СКНФ и СДНФ</a:t>
            </a:r>
            <a:endParaRPr lang="en-U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Који је облик бољи зависи од функције, тј. од броја 0 и 1 у резултатима</a:t>
            </a:r>
            <a:endParaRPr lang="en-U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Алтернативни запис СДНФ</a:t>
            </a:r>
            <a:endParaRPr lang="en-US" altLang="sr-Latn-RS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Сваки улаз се посматра као један бит неозначеног целог броја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пример:</a:t>
            </a:r>
            <a:r>
              <a:rPr lang="en-US" altLang="sr-Latn-RS" smtClean="0"/>
              <a:t> </a:t>
            </a:r>
            <a:r>
              <a:rPr lang="sr-Latn-CS" altLang="sr-Latn-RS" i="1" smtClean="0"/>
              <a:t>F</a:t>
            </a:r>
            <a:r>
              <a:rPr lang="sr-Latn-CS" altLang="sr-Latn-RS" smtClean="0"/>
              <a:t>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Latn-CS" altLang="sr-Latn-RS" smtClean="0"/>
              <a:t>,</a:t>
            </a:r>
            <a:r>
              <a:rPr lang="sr-Cyrl-CS" altLang="sr-Latn-RS" smtClean="0"/>
              <a:t>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sr-Latn-CS" altLang="sr-Latn-RS" smtClean="0"/>
              <a:t>,</a:t>
            </a:r>
            <a:r>
              <a:rPr lang="sr-Cyrl-CS" altLang="sr-Latn-RS" smtClean="0"/>
              <a:t>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Latn-CS" altLang="sr-Latn-RS" smtClean="0"/>
              <a:t>)</a:t>
            </a:r>
            <a:r>
              <a:rPr lang="sr-Cyrl-CS" altLang="sr-Latn-RS" smtClean="0"/>
              <a:t> се посматра као запис неозначеног целог броја од 3 бита: 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Cyrl-CS" altLang="sr-Latn-RS" smtClean="0"/>
              <a:t>=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2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1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0</a:t>
            </a:r>
            <a:endParaRPr lang="sr-Cyrl-CS" altLang="sr-Latn-RS" baseline="-25000" smtClean="0"/>
          </a:p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СДНФ</a:t>
            </a:r>
            <a:r>
              <a:rPr lang="sr-Latn-CS" altLang="sr-Latn-RS" smtClean="0"/>
              <a:t> </a:t>
            </a:r>
            <a:r>
              <a:rPr lang="sr-Cyrl-CS" altLang="sr-Latn-RS" smtClean="0"/>
              <a:t>се записује у облику ∑(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smtClean="0"/>
              <a:t>)</a:t>
            </a:r>
            <a:r>
              <a:rPr lang="sr-Latn-CS" altLang="sr-Latn-RS" smtClean="0"/>
              <a:t>, </a:t>
            </a:r>
            <a:r>
              <a:rPr lang="sr-Cyrl-CS" altLang="sr-Latn-RS" smtClean="0"/>
              <a:t>где су 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i="1" baseline="-25000" smtClean="0"/>
              <a:t> </a:t>
            </a:r>
            <a:r>
              <a:rPr lang="sr-Cyrl-CS" altLang="sr-Latn-RS" smtClean="0"/>
              <a:t>бројеви који одговарају записима оних савршених елементарних конјункција аргумената који се функцијом сликају у 1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на пример: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001</a:t>
            </a:r>
            <a:r>
              <a:rPr lang="en-US" altLang="sr-Latn-RS" baseline="-25000" smtClean="0"/>
              <a:t>2</a:t>
            </a:r>
            <a:r>
              <a:rPr lang="en-US" altLang="sr-Latn-RS" smtClean="0"/>
              <a:t> = 1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101</a:t>
            </a:r>
            <a:r>
              <a:rPr lang="en-US" altLang="sr-Latn-RS" baseline="-25000" smtClean="0"/>
              <a:t>2</a:t>
            </a:r>
            <a:r>
              <a:rPr lang="en-US" altLang="sr-Latn-RS" smtClean="0"/>
              <a:t> = 5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 </a:t>
            </a:r>
            <a:r>
              <a:rPr lang="en-US" altLang="sr-Latn-RS" smtClean="0"/>
              <a:t>+ 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</a:t>
            </a:r>
            <a:r>
              <a:rPr lang="sr-Cyrl-CS" altLang="sr-Latn-RS" smtClean="0"/>
              <a:t>∑</a:t>
            </a:r>
            <a:r>
              <a:rPr lang="en-US" altLang="sr-Latn-RS" smtClean="0"/>
              <a:t>(1,5)</a:t>
            </a:r>
            <a:endParaRPr lang="sr-Cyrl-C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Алтернативни запис С</a:t>
            </a:r>
            <a:r>
              <a:rPr lang="sr-Latn-CS" altLang="sr-Latn-RS" smtClean="0"/>
              <a:t>K</a:t>
            </a:r>
            <a:r>
              <a:rPr lang="sr-Cyrl-CS" altLang="sr-Latn-RS" smtClean="0"/>
              <a:t>НФ</a:t>
            </a:r>
            <a:endParaRPr lang="en-US" altLang="sr-Latn-R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Слично као у случају СДНФ</a:t>
            </a:r>
          </a:p>
          <a:p>
            <a:pPr eaLnBrk="1" hangingPunct="1"/>
            <a:r>
              <a:rPr lang="sr-Cyrl-CS" altLang="sr-Latn-RS" smtClean="0"/>
              <a:t>СДНФ</a:t>
            </a:r>
            <a:r>
              <a:rPr lang="sr-Latn-CS" altLang="sr-Latn-RS" smtClean="0"/>
              <a:t> </a:t>
            </a:r>
            <a:r>
              <a:rPr lang="sr-Cyrl-CS" altLang="sr-Latn-RS" smtClean="0"/>
              <a:t>се записује у облику ∏(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smtClean="0"/>
              <a:t>)</a:t>
            </a:r>
            <a:r>
              <a:rPr lang="sr-Latn-CS" altLang="sr-Latn-RS" smtClean="0"/>
              <a:t>, </a:t>
            </a:r>
            <a:r>
              <a:rPr lang="sr-Cyrl-CS" altLang="sr-Latn-RS" smtClean="0"/>
              <a:t>где су 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i="1" baseline="-25000" smtClean="0"/>
              <a:t> </a:t>
            </a:r>
            <a:r>
              <a:rPr lang="sr-Cyrl-CS" altLang="sr-Latn-RS" smtClean="0"/>
              <a:t>бројеви који одговарају записима савршених елементарних дисјункција аргумената који се функцијом сликају у 1</a:t>
            </a:r>
          </a:p>
          <a:p>
            <a:pPr lvl="1" eaLnBrk="1" hangingPunct="1"/>
            <a:r>
              <a:rPr lang="sr-Cyrl-CS" altLang="sr-Latn-RS" smtClean="0"/>
              <a:t>на пример:</a:t>
            </a:r>
          </a:p>
          <a:p>
            <a:pPr lvl="2" eaLnBrk="1" hangingPunct="1"/>
            <a:r>
              <a:rPr lang="sr-Cyrl-CS" altLang="sr-Latn-RS" smtClean="0"/>
              <a:t>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Cyrl-CS" altLang="sr-Latn-RS" smtClean="0"/>
              <a:t>) * 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sr-Cyrl-CS" altLang="sr-Latn-RS" smtClean="0"/>
              <a:t>)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</a:t>
            </a:r>
            <a:r>
              <a:rPr lang="sr-Cyrl-CS" altLang="sr-Latn-RS" smtClean="0"/>
              <a:t>∏</a:t>
            </a:r>
            <a:r>
              <a:rPr lang="en-US" altLang="sr-Latn-RS" smtClean="0"/>
              <a:t>(1,</a:t>
            </a:r>
            <a:r>
              <a:rPr lang="sr-Cyrl-CS" altLang="sr-Latn-RS" smtClean="0"/>
              <a:t> </a:t>
            </a:r>
            <a:r>
              <a:rPr lang="en-US" altLang="sr-Latn-RS" smtClean="0"/>
              <a:t>5)</a:t>
            </a:r>
            <a:endParaRPr lang="sr-Cyrl-C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665" name="Group 73"/>
          <p:cNvGraphicFramePr>
            <a:graphicFrameLocks noGrp="1"/>
          </p:cNvGraphicFramePr>
          <p:nvPr>
            <p:ph idx="1"/>
          </p:nvPr>
        </p:nvGraphicFramePr>
        <p:xfrm>
          <a:off x="3048000" y="1766889"/>
          <a:ext cx="6172200" cy="4391028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</a:tblGrid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B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C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F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  <a:endParaRPr lang="en-US" altLang="sr-Latn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 (2)</a:t>
            </a:r>
            <a:endParaRPr lang="en-US" altLang="sr-Latn-RS" dirty="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СДНФ:</a:t>
            </a:r>
            <a:endParaRPr lang="en-US" altLang="sr-Latn-RS" smtClean="0"/>
          </a:p>
          <a:p>
            <a:pPr lvl="1" eaLnBrk="1" hangingPunct="1"/>
            <a:r>
              <a:rPr lang="sr-Cyrl-CS" altLang="sr-Latn-RS" smtClean="0"/>
              <a:t>дисјункција производа који дају 1</a:t>
            </a:r>
          </a:p>
          <a:p>
            <a:pPr lvl="1" eaLnBrk="1" hangingPunct="1"/>
            <a:r>
              <a:rPr lang="sr-Cyrl-CS" altLang="sr-Latn-RS" smtClean="0"/>
              <a:t>А</a:t>
            </a:r>
            <a:r>
              <a:rPr lang="en-US" altLang="sr-Latn-RS" smtClean="0"/>
              <a:t>’B’C’ + A’B’C + AB’C’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СКНФ:</a:t>
            </a:r>
          </a:p>
          <a:p>
            <a:pPr lvl="1" eaLnBrk="1" hangingPunct="1"/>
            <a:r>
              <a:rPr lang="sr-Cyrl-CS" altLang="sr-Latn-RS" smtClean="0"/>
              <a:t>негација дисјункције производа који дају 0</a:t>
            </a:r>
          </a:p>
          <a:p>
            <a:pPr lvl="1" eaLnBrk="1" hangingPunct="1"/>
            <a:r>
              <a:rPr lang="sr-Cyrl-CS" altLang="sr-Latn-RS" smtClean="0"/>
              <a:t>(А</a:t>
            </a:r>
            <a:r>
              <a:rPr lang="en-US" altLang="sr-Latn-RS" smtClean="0"/>
              <a:t>’BC’ + A’BC + AB’C + ABC’ + ABC</a:t>
            </a:r>
            <a:r>
              <a:rPr lang="sr-Cyrl-CS" altLang="sr-Latn-RS" smtClean="0"/>
              <a:t>)</a:t>
            </a:r>
            <a:r>
              <a:rPr lang="en-US" altLang="sr-Latn-RS" smtClean="0"/>
              <a:t>’</a:t>
            </a:r>
            <a:br>
              <a:rPr lang="en-US" altLang="sr-Latn-RS" smtClean="0"/>
            </a:br>
            <a:r>
              <a:rPr lang="en-US" altLang="sr-Latn-RS" smtClean="0"/>
              <a:t>= (A+B’+C)(A+B’+C’)(A’+B+C’)(A’+B’+C)(A’+B’+C’)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Логичка кола и логички елементи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</a:t>
            </a:r>
            <a:r>
              <a:rPr lang="en-US" smtClean="0"/>
              <a:t>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330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5FD8A4-5DFE-4300-AA65-336203A4C7E4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Архитектура рачунара је...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“... наука о повезивању хардверских компоненти ради остваривања постављених циљева”</a:t>
            </a:r>
          </a:p>
          <a:p>
            <a:pPr lvl="4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“... концептуални пројекат и основна оперативна структура рачунара”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Зашто баш дигитална логика?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Развој аутоматских рачунских уређаја заснован на дигиталним концептима је</a:t>
            </a:r>
          </a:p>
          <a:p>
            <a:pPr lvl="1" eaLnBrk="1" hangingPunct="1"/>
            <a:r>
              <a:rPr lang="sr-Cyrl-CS" altLang="sr-Latn-RS" smtClean="0"/>
              <a:t>једноставнији</a:t>
            </a:r>
          </a:p>
          <a:p>
            <a:pPr lvl="1" eaLnBrk="1" hangingPunct="1"/>
            <a:r>
              <a:rPr lang="sr-Cyrl-CS" altLang="sr-Latn-RS" smtClean="0"/>
              <a:t>ефикаснији</a:t>
            </a:r>
          </a:p>
          <a:p>
            <a:pPr lvl="1" eaLnBrk="1" hangingPunct="1"/>
            <a:r>
              <a:rPr lang="sr-Cyrl-CS" altLang="sr-Latn-RS" smtClean="0"/>
              <a:t>поузданији</a:t>
            </a:r>
          </a:p>
          <a:p>
            <a:pPr lvl="1" eaLnBrk="1" hangingPunct="1"/>
            <a:r>
              <a:rPr lang="sr-Cyrl-CS" altLang="sr-Latn-RS" smtClean="0"/>
              <a:t>јевтинији</a:t>
            </a:r>
          </a:p>
          <a:p>
            <a:pPr lvl="1" eaLnBrk="1" hangingPunct="1"/>
            <a:r>
              <a:rPr lang="sr-Cyrl-CS" altLang="sr-Latn-RS" smtClean="0"/>
              <a:t>...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	него у случају аналогне логике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Основна јединица имплементације дигиталног рачунара је </a:t>
            </a:r>
            <a:r>
              <a:rPr lang="sr-Cyrl-CS" altLang="sr-Latn-RS" b="1" smtClean="0"/>
              <a:t>транзистор</a:t>
            </a:r>
            <a:endParaRPr lang="sr-Cyrl-CS" altLang="sr-Latn-RS" smtClean="0"/>
          </a:p>
          <a:p>
            <a:pPr lvl="1" eaLnBrk="1" hangingPunct="1"/>
            <a:r>
              <a:rPr lang="sr-Cyrl-CS" altLang="sr-Latn-RS" smtClean="0"/>
              <a:t>Емитер је извор електрона (негативни крај)</a:t>
            </a:r>
          </a:p>
          <a:p>
            <a:pPr lvl="1" eaLnBrk="1" hangingPunct="1"/>
            <a:r>
              <a:rPr lang="sr-Cyrl-CS" altLang="sr-Latn-RS" smtClean="0"/>
              <a:t>Колектор је сакупљач електрона (позитиван крај)</a:t>
            </a:r>
          </a:p>
          <a:p>
            <a:pPr lvl="1" eaLnBrk="1" hangingPunct="1"/>
            <a:r>
              <a:rPr lang="sr-Cyrl-CS" altLang="sr-Latn-RS" smtClean="0"/>
              <a:t>База је попут прекидача:</a:t>
            </a:r>
          </a:p>
          <a:p>
            <a:pPr lvl="2" eaLnBrk="1" hangingPunct="1"/>
            <a:r>
              <a:rPr lang="sr-Cyrl-CS" altLang="sr-Latn-RS" smtClean="0"/>
              <a:t>висок потенцијал (уобичајено изнад 2</a:t>
            </a:r>
            <a:r>
              <a:rPr lang="sr-Latn-CS" altLang="sr-Latn-RS" smtClean="0"/>
              <a:t>V</a:t>
            </a:r>
            <a:r>
              <a:rPr lang="sr-Cyrl-CS" altLang="sr-Latn-RS" smtClean="0"/>
              <a:t>) омогућава проток</a:t>
            </a:r>
          </a:p>
          <a:p>
            <a:pPr lvl="2" eaLnBrk="1" hangingPunct="1"/>
            <a:r>
              <a:rPr lang="sr-Cyrl-CS" altLang="sr-Latn-RS" smtClean="0"/>
              <a:t>низак потенцијал (уобичајено испод 0,8</a:t>
            </a:r>
            <a:r>
              <a:rPr lang="sr-Latn-CS" altLang="sr-Latn-RS" smtClean="0"/>
              <a:t>V</a:t>
            </a:r>
            <a:r>
              <a:rPr lang="sr-Cyrl-CS" altLang="sr-Latn-RS" smtClean="0"/>
              <a:t>) спречава проток</a:t>
            </a:r>
          </a:p>
          <a:p>
            <a:pPr lvl="2" eaLnBrk="1" hangingPunct="1"/>
            <a:endParaRPr lang="sr-Cyrl-CS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smtClean="0"/>
          </a:p>
        </p:txBody>
      </p:sp>
      <p:pic>
        <p:nvPicPr>
          <p:cNvPr id="389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17399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 (2)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Уобичајено је:</a:t>
            </a:r>
          </a:p>
          <a:p>
            <a:pPr lvl="1" eaLnBrk="1" hangingPunct="1"/>
            <a:r>
              <a:rPr lang="sr-Cyrl-CS" altLang="sr-Latn-RS" smtClean="0"/>
              <a:t>емитери се везују за уземљење</a:t>
            </a:r>
          </a:p>
          <a:p>
            <a:pPr lvl="1" eaLnBrk="1" hangingPunct="1"/>
            <a:r>
              <a:rPr lang="sr-Cyrl-CS" altLang="sr-Latn-RS" smtClean="0"/>
              <a:t>извор напајања обезбеђује напон од +5</a:t>
            </a:r>
            <a:r>
              <a:rPr lang="sr-Latn-CS" altLang="sr-Latn-RS" smtClean="0"/>
              <a:t>V</a:t>
            </a:r>
            <a:r>
              <a:rPr lang="sr-Cyrl-CS" altLang="sr-Latn-RS" smtClean="0"/>
              <a:t> у односу на уземљење (тачан напон зависи од имплементације)</a:t>
            </a:r>
          </a:p>
          <a:p>
            <a:pPr lvl="1" eaLnBrk="1" hangingPunct="1"/>
            <a:r>
              <a:rPr lang="sr-Cyrl-CS" altLang="sr-Latn-RS" smtClean="0"/>
              <a:t>одсуство напона представља вредност 0</a:t>
            </a:r>
            <a:endParaRPr lang="en-US" altLang="sr-Latn-RS" smtClean="0"/>
          </a:p>
          <a:p>
            <a:pPr lvl="1" eaLnBrk="1" hangingPunct="1"/>
            <a:r>
              <a:rPr lang="sr-Cyrl-CS" altLang="sr-Latn-RS" smtClean="0"/>
              <a:t>постојање напона представља вредност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 (3)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Негација (</a:t>
            </a:r>
            <a:r>
              <a:rPr lang="sr-Latn-RS" altLang="sr-Latn-RS" dirty="0" smtClean="0"/>
              <a:t>NOT)</a:t>
            </a:r>
            <a:r>
              <a:rPr lang="sr-Cyrl-CS" altLang="sr-Latn-RS" dirty="0" smtClean="0"/>
              <a:t>– транзисторска и шематска репрезентација:</a:t>
            </a:r>
          </a:p>
          <a:p>
            <a:pPr lvl="1"/>
            <a:r>
              <a:rPr lang="sr-Cyrl-CS" altLang="sr-Latn-RS" dirty="0" smtClean="0"/>
              <a:t>У десном дијаграму је нацртано цело коло са диодом</a:t>
            </a:r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en-US" alt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4" y="2941152"/>
            <a:ext cx="5757750" cy="311265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Логичка кола</a:t>
            </a:r>
            <a:endParaRPr lang="en-US" altLang="sr-Latn-R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Логичка кола су апстрактна дигитална кола која имплементирају логичке функције</a:t>
            </a:r>
          </a:p>
          <a:p>
            <a:pPr eaLnBrk="1" hangingPunct="1"/>
            <a:r>
              <a:rPr lang="sr-Cyrl-CS" altLang="sr-Latn-RS" smtClean="0"/>
              <a:t>Представљају апстракцију електричних (оптичких и других) кола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Логички елементи</a:t>
            </a:r>
            <a:endParaRPr lang="en-US" altLang="sr-Latn-R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Логички елементи су елементарна дигитална кола која имплементирају елементарне логичке функције</a:t>
            </a:r>
          </a:p>
          <a:p>
            <a:pPr eaLnBrk="1" hangingPunct="1"/>
            <a:r>
              <a:rPr lang="sr-Cyrl-CS" altLang="sr-Latn-RS" smtClean="0"/>
              <a:t>Обично логички елементи имплементирају функције које чине неки пун систем функција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Уобичајени логички елементи</a:t>
            </a:r>
            <a:endParaRPr lang="en-US" altLang="sr-Latn-RS" smtClean="0"/>
          </a:p>
        </p:txBody>
      </p:sp>
      <p:graphicFrame>
        <p:nvGraphicFramePr>
          <p:cNvPr id="358438" name="Group 38"/>
          <p:cNvGraphicFramePr>
            <a:graphicFrameLocks noGrp="1"/>
          </p:cNvGraphicFramePr>
          <p:nvPr>
            <p:ph idx="1"/>
          </p:nvPr>
        </p:nvGraphicFramePr>
        <p:xfrm>
          <a:off x="2209800" y="1447800"/>
          <a:ext cx="8229600" cy="5029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Функција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Назив логичког елемента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Назив на енглеском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Негација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NOT-element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Конјункција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AND-element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Дисјункција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ИЛИ-елемент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OR-element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Шеферова функција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NAND-element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Пирсова функција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НИЛИ-елемент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NOR-element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И - елемент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667794"/>
            <a:ext cx="4714875" cy="2667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ИЛИ - елемент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239169"/>
            <a:ext cx="4714875" cy="35242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 - елемент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896394"/>
            <a:ext cx="4714875" cy="2209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48049-9F00-4CAC-AAB7-26ADF3B1313B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План курса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z="2400"/>
              <a:t>Логичке основе обраде података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000"/>
              <a:t>Булова алгебра и алгебра логике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000"/>
              <a:t>Логичке функције, методе минимизација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000"/>
              <a:t>Комбинаторне и секвенцијалне мреже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000"/>
              <a:t>Основни градивни блокови рачунара</a:t>
            </a:r>
          </a:p>
          <a:p>
            <a:pPr lvl="4" eaLnBrk="1" hangingPunct="1">
              <a:lnSpc>
                <a:spcPct val="90000"/>
              </a:lnSpc>
            </a:pPr>
            <a:endParaRPr lang="sr-Cyrl-CS" altLang="sr-Latn-RS" sz="1600"/>
          </a:p>
          <a:p>
            <a:pPr eaLnBrk="1" hangingPunct="1">
              <a:lnSpc>
                <a:spcPct val="90000"/>
              </a:lnSpc>
            </a:pPr>
            <a:r>
              <a:rPr lang="sr-Cyrl-CS" altLang="sr-Latn-RS" sz="2200"/>
              <a:t>Структура савремених дигиталних рачунара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100"/>
              <a:t>Основна организација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100"/>
              <a:t>Архитектура компоненти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z="1800"/>
              <a:t>Процесор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z="1800"/>
              <a:t>Меморије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z="1800"/>
              <a:t>Улазно-излазни подсистеми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100"/>
              <a:t>Начини имплементације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z="2100"/>
              <a:t>Различите архитектуре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НИ - елемент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1428750"/>
            <a:ext cx="4714875" cy="40005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НИЛИ - елемент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1738312"/>
            <a:ext cx="4714875" cy="33813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ЕИЛИ (ексклузивно ИЛИ)- елемент</a:t>
            </a:r>
            <a:endParaRPr lang="en-US" alt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1690688"/>
            <a:ext cx="5048250" cy="45243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Софтвер</a:t>
            </a:r>
            <a:endParaRPr lang="en-US" altLang="sr-Latn-RS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Постоји више програма за вежбање пројектовања логичких кола и симулирање њиховог рада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CEDAR Logic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подржава релативно сложена кола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Latn-CS" altLang="sr-Latn-RS" i="1" smtClean="0"/>
              <a:t>L</a:t>
            </a:r>
            <a:r>
              <a:rPr lang="en-US" altLang="sr-Latn-RS" i="1" smtClean="0"/>
              <a:t>ogisim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постоји за различите ОС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Logic Circuit Designer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Logic Gate Simulator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i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sr-Latn-RS" dirty="0" err="1"/>
              <a:t>Logisim</a:t>
            </a:r>
            <a:endParaRPr lang="en-US" altLang="sr-Latn-RS" dirty="0"/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80" y="468854"/>
            <a:ext cx="76962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Задаци</a:t>
            </a:r>
            <a:endParaRPr lang="en-US" altLang="sr-Latn-RS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1. Направити по логичко коло за сваку од бинарних логичких функција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2. Направити логичко коло за изабрану функцију 3 променљиве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3. Направити логичко коло за изабрану функцију 4 променљиве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Пројектовање логичких кола</a:t>
            </a:r>
            <a:endParaRPr lang="en-US" altLang="sr-Latn-R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Одређивање проблема</a:t>
            </a:r>
          </a:p>
          <a:p>
            <a:pPr lvl="1" eaLnBrk="1" hangingPunct="1"/>
            <a:r>
              <a:rPr lang="sr-Cyrl-CS" altLang="sr-Latn-RS" smtClean="0"/>
              <a:t>често интегрисано са наредним кораком</a:t>
            </a:r>
          </a:p>
          <a:p>
            <a:pPr eaLnBrk="1" hangingPunct="1"/>
            <a:r>
              <a:rPr lang="sr-Cyrl-CS" altLang="sr-Latn-RS" smtClean="0"/>
              <a:t>Извођење истинитосне таблице</a:t>
            </a:r>
          </a:p>
          <a:p>
            <a:pPr eaLnBrk="1" hangingPunct="1"/>
            <a:r>
              <a:rPr lang="sr-Cyrl-CS" altLang="sr-Latn-RS" smtClean="0"/>
              <a:t>Извођење логичког израза</a:t>
            </a:r>
          </a:p>
          <a:p>
            <a:pPr lvl="1" eaLnBrk="1" hangingPunct="1"/>
            <a:r>
              <a:rPr lang="sr-Cyrl-CS" altLang="sr-Latn-RS" smtClean="0"/>
              <a:t>обично СДНФ, непосредно из таблице</a:t>
            </a:r>
          </a:p>
          <a:p>
            <a:pPr lvl="1" eaLnBrk="1" hangingPunct="1"/>
            <a:r>
              <a:rPr lang="sr-Cyrl-CS" altLang="sr-Latn-RS" smtClean="0"/>
              <a:t>некада и без претходног корака</a:t>
            </a:r>
          </a:p>
          <a:p>
            <a:pPr eaLnBrk="1" hangingPunct="1"/>
            <a:r>
              <a:rPr lang="sr-Cyrl-CS" altLang="sr-Latn-RS" smtClean="0"/>
              <a:t>Упрошћавање логичког израза</a:t>
            </a:r>
          </a:p>
          <a:p>
            <a:pPr lvl="1" eaLnBrk="1" hangingPunct="1"/>
            <a:r>
              <a:rPr lang="sr-Cyrl-CS" altLang="sr-Latn-RS" smtClean="0"/>
              <a:t>свођење на минималан облик</a:t>
            </a:r>
          </a:p>
          <a:p>
            <a:pPr eaLnBrk="1" hangingPunct="1"/>
            <a:r>
              <a:rPr lang="sr-Cyrl-CS" altLang="sr-Latn-RS" smtClean="0"/>
              <a:t>Обликовање логичког кола</a:t>
            </a:r>
            <a:endParaRPr lang="en-US" altLang="sr-Latn-RS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  <a:endParaRPr lang="en-US" altLang="sr-Latn-RS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sr-Cyrl-CS" altLang="sr-Latn-RS" smtClean="0"/>
              <a:t>Направити логичко коло за функцију три аргумента која израчунава вредност која је заступљенија на улазима:</a:t>
            </a:r>
          </a:p>
          <a:p>
            <a:pPr marL="495300" indent="-495300"/>
            <a:endParaRPr lang="sr-Cyrl-CS" altLang="sr-Latn-RS" smtClean="0"/>
          </a:p>
          <a:p>
            <a:pPr marL="495300" indent="-495300"/>
            <a:endParaRPr lang="sr-Cyrl-CS" altLang="sr-Latn-RS" smtClean="0"/>
          </a:p>
          <a:p>
            <a:pPr marL="495300" indent="-495300"/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sr-Latn-RS" smtClean="0"/>
          </a:p>
        </p:txBody>
      </p:sp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17907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3352800"/>
            <a:ext cx="3916363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95300" indent="-495300"/>
            <a:r>
              <a:rPr lang="sr-Cyrl-CS" altLang="sr-Latn-RS" dirty="0"/>
              <a:t>Направити логичко коло за функцију три аргумента која израчунава вредност која је мање заступљена на улазима:</a:t>
            </a:r>
          </a:p>
          <a:p>
            <a:pPr marL="495300" indent="-495300"/>
            <a:endParaRPr lang="sr-Cyrl-CS" altLang="sr-Latn-RS" sz="2200" dirty="0"/>
          </a:p>
          <a:p>
            <a:pPr marL="495300" indent="-495300"/>
            <a:endParaRPr lang="sr-Cyrl-CS" altLang="sr-Latn-RS" sz="2200" dirty="0"/>
          </a:p>
          <a:p>
            <a:pPr marL="495300" indent="-495300"/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sr-Latn-RS" sz="2200" dirty="0"/>
          </a:p>
        </p:txBody>
      </p:sp>
      <p:graphicFrame>
        <p:nvGraphicFramePr>
          <p:cNvPr id="396363" name="Group 7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2089453"/>
              </p:ext>
            </p:extLst>
          </p:nvPr>
        </p:nvGraphicFramePr>
        <p:xfrm>
          <a:off x="6451600" y="1211132"/>
          <a:ext cx="4038600" cy="502920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B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C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F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Пример (2)</a:t>
            </a:r>
            <a:endParaRPr lang="en-US" altLang="sr-Latn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Минимизација логичких функција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</a:t>
            </a:r>
            <a:r>
              <a:rPr lang="en-US" smtClean="0"/>
              <a:t>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471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939AB7-D22F-41FA-9622-A89C71F47DB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Литература за курс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z="2400" i="1" dirty="0"/>
              <a:t>Ненад Митић</a:t>
            </a:r>
            <a:r>
              <a:rPr lang="en-US" altLang="sr-Latn-RS" sz="2400" i="1" dirty="0"/>
              <a:t>, </a:t>
            </a:r>
            <a:r>
              <a:rPr lang="sr-Cyrl-CS" altLang="sr-Latn-RS" sz="2200" b="1" i="1" dirty="0"/>
              <a:t>Увод у организацију рачунара</a:t>
            </a:r>
            <a:r>
              <a:rPr lang="en-US" altLang="sr-Latn-RS" sz="2400" i="1" dirty="0"/>
              <a:t>, </a:t>
            </a:r>
            <a:r>
              <a:rPr lang="sr-Cyrl-CS" altLang="sr-Latn-RS" sz="2400" i="1" dirty="0"/>
              <a:t>Математички факултет</a:t>
            </a:r>
            <a:r>
              <a:rPr lang="en-US" altLang="sr-Latn-RS" sz="2400" i="1" dirty="0"/>
              <a:t>, 200</a:t>
            </a:r>
            <a:r>
              <a:rPr lang="sr-Cyrl-CS" altLang="sr-Latn-RS" sz="2400" i="1" dirty="0"/>
              <a:t>9.</a:t>
            </a:r>
            <a:endParaRPr lang="en-US" altLang="sr-Latn-RS" sz="2400" i="1" dirty="0"/>
          </a:p>
          <a:p>
            <a:pPr eaLnBrk="1" hangingPunct="1"/>
            <a:r>
              <a:rPr lang="en-US" altLang="sr-Latn-RS" sz="2400" i="1" dirty="0"/>
              <a:t>Andrew Tanenbaum, </a:t>
            </a:r>
            <a:r>
              <a:rPr lang="sr-Cyrl-CS" altLang="sr-Latn-RS" sz="2400" b="1" i="1" dirty="0"/>
              <a:t>Архитектура и организација рачунара</a:t>
            </a:r>
            <a:r>
              <a:rPr lang="sr-Cyrl-CS" altLang="sr-Latn-RS" sz="2400" i="1" dirty="0"/>
              <a:t>, Микро књига, 2007.</a:t>
            </a:r>
            <a:endParaRPr lang="en-US" altLang="sr-Latn-RS" sz="2400" i="1" dirty="0"/>
          </a:p>
          <a:p>
            <a:pPr eaLnBrk="1" hangingPunct="1"/>
            <a:r>
              <a:rPr lang="sr-Cyrl-CS" altLang="sr-Latn-RS" sz="2400" i="1" dirty="0"/>
              <a:t>Ненад Митић</a:t>
            </a:r>
            <a:r>
              <a:rPr lang="en-US" altLang="sr-Latn-RS" sz="2400" i="1" dirty="0"/>
              <a:t>, </a:t>
            </a:r>
            <a:r>
              <a:rPr lang="sr-Cyrl-CS" altLang="sr-Latn-RS" sz="2200" b="1" i="1" dirty="0"/>
              <a:t>Основи рачунарских система</a:t>
            </a:r>
            <a:r>
              <a:rPr lang="en-US" altLang="sr-Latn-RS" sz="2400" i="1" dirty="0"/>
              <a:t>, </a:t>
            </a:r>
            <a:r>
              <a:rPr lang="sr-Cyrl-CS" altLang="sr-Latn-RS" sz="2400" i="1" dirty="0"/>
              <a:t>Математички факултет</a:t>
            </a:r>
            <a:r>
              <a:rPr lang="en-US" altLang="sr-Latn-RS" sz="2400" i="1" dirty="0"/>
              <a:t>, 200</a:t>
            </a:r>
            <a:r>
              <a:rPr lang="sr-Cyrl-CS" altLang="sr-Latn-RS" sz="2400" i="1" dirty="0"/>
              <a:t>2.</a:t>
            </a:r>
            <a:endParaRPr lang="sr-Latn-RS" altLang="sr-Latn-RS" sz="2400" i="1" dirty="0"/>
          </a:p>
          <a:p>
            <a:pPr eaLnBrk="1" hangingPunct="1"/>
            <a:r>
              <a:rPr lang="sr-Latn-CS" altLang="sr-Latn-RS" sz="2400" i="1" dirty="0"/>
              <a:t>Sivarama </a:t>
            </a:r>
            <a:r>
              <a:rPr lang="en-US" altLang="sr-Latn-RS" sz="2400" i="1" dirty="0" err="1"/>
              <a:t>Dandamudi</a:t>
            </a:r>
            <a:r>
              <a:rPr lang="sr-Latn-CS" altLang="sr-Latn-RS" sz="2400" i="1" dirty="0"/>
              <a:t>, </a:t>
            </a:r>
            <a:r>
              <a:rPr lang="en-US" altLang="sr-Latn-RS" sz="2400" b="1" i="1" dirty="0"/>
              <a:t>Fundamentals of Computer Organization and Design</a:t>
            </a:r>
            <a:r>
              <a:rPr lang="sr-Latn-CS" altLang="sr-Latn-RS" sz="2400" i="1" dirty="0"/>
              <a:t>, Springer, </a:t>
            </a:r>
            <a:r>
              <a:rPr lang="en-US" altLang="sr-Latn-RS" sz="2400" i="1" dirty="0"/>
              <a:t>2002</a:t>
            </a:r>
            <a:r>
              <a:rPr lang="sr-Latn-CS" altLang="sr-Latn-RS" sz="2400" i="1" dirty="0"/>
              <a:t>.</a:t>
            </a:r>
            <a:endParaRPr lang="en-US" altLang="sr-Latn-RS" sz="2400" i="1" dirty="0"/>
          </a:p>
          <a:p>
            <a:pPr eaLnBrk="1" hangingPunct="1"/>
            <a:r>
              <a:rPr lang="sr-Cyrl-CS" altLang="sr-Latn-RS" sz="2400" dirty="0"/>
              <a:t>Веб локација наставника: </a:t>
            </a:r>
            <a:r>
              <a:rPr lang="en-US" altLang="sr-Latn-RS" sz="2400" i="1" dirty="0">
                <a:hlinkClick r:id="rId2"/>
              </a:rPr>
              <a:t>www.matf.bg.ac.rs/~</a:t>
            </a:r>
            <a:r>
              <a:rPr lang="sr-Latn-RS" altLang="sr-Latn-RS" sz="2400" i="1" dirty="0">
                <a:hlinkClick r:id="rId2"/>
              </a:rPr>
              <a:t>kartelj</a:t>
            </a:r>
            <a:endParaRPr lang="en-US" altLang="sr-Latn-RS" sz="2400" i="1" dirty="0"/>
          </a:p>
          <a:p>
            <a:pPr eaLnBrk="1" hangingPunct="1"/>
            <a:r>
              <a:rPr lang="sr-Cyrl-CS" altLang="sr-Latn-RS" sz="2400" dirty="0"/>
              <a:t>Веб локациј</a:t>
            </a:r>
            <a:r>
              <a:rPr lang="sr-Cyrl-RS" altLang="sr-Latn-RS" sz="2400" dirty="0"/>
              <a:t>а</a:t>
            </a:r>
            <a:r>
              <a:rPr lang="sr-Cyrl-CS" altLang="sr-Latn-RS" sz="2400" dirty="0"/>
              <a:t> асистента: </a:t>
            </a:r>
            <a:r>
              <a:rPr lang="en-US" altLang="sr-Latn-RS" sz="2400" i="1" dirty="0">
                <a:hlinkClick r:id="rId3"/>
              </a:rPr>
              <a:t>www</a:t>
            </a:r>
            <a:r>
              <a:rPr lang="sr-Cyrl-CS" altLang="sr-Latn-RS" sz="2400" i="1" dirty="0">
                <a:hlinkClick r:id="rId3"/>
              </a:rPr>
              <a:t>.matf.bg.ac.rs</a:t>
            </a:r>
            <a:r>
              <a:rPr lang="sr-Cyrl-CS" altLang="sr-Latn-RS" sz="2400" i="1" dirty="0" smtClean="0">
                <a:hlinkClick r:id="rId3"/>
              </a:rPr>
              <a:t>/~</a:t>
            </a:r>
            <a:r>
              <a:rPr lang="sr-Latn-RS" altLang="sr-Latn-RS" sz="2400" i="1" dirty="0" smtClean="0">
                <a:hlinkClick r:id="rId3"/>
              </a:rPr>
              <a:t>nikola_milev</a:t>
            </a:r>
            <a:endParaRPr lang="sr-Latn-RS" altLang="sr-Latn-RS" sz="2400" i="1" dirty="0" smtClean="0"/>
          </a:p>
          <a:p>
            <a:pPr marL="0" indent="0" eaLnBrk="1" hangingPunct="1">
              <a:buNone/>
            </a:pPr>
            <a:endParaRPr lang="sr-Cyrl-CS" altLang="sr-Latn-R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Минимизација логичких функција</a:t>
            </a:r>
            <a:endParaRPr lang="en-US" altLang="sr-Latn-R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логичка функција се може изразити на више различитих начина</a:t>
            </a:r>
          </a:p>
          <a:p>
            <a:pPr eaLnBrk="1" hangingPunct="1"/>
            <a:r>
              <a:rPr lang="sr-Cyrl-CS" altLang="sr-Latn-RS" smtClean="0"/>
              <a:t>Свака логичка функција се може записати у облику СДНФ и СКНФ</a:t>
            </a:r>
          </a:p>
          <a:p>
            <a:pPr eaLnBrk="1" hangingPunct="1"/>
            <a:r>
              <a:rPr lang="sr-Cyrl-CS" altLang="sr-Latn-RS" smtClean="0"/>
              <a:t>Да би се записивање и имплементација функција учинили поједноставили, потребно је минимизовати функције</a:t>
            </a:r>
          </a:p>
          <a:p>
            <a:pPr lvl="1" eaLnBrk="1" hangingPunct="1"/>
            <a:r>
              <a:rPr lang="sr-Cyrl-CS" altLang="sr-Latn-RS" b="1" smtClean="0"/>
              <a:t>минимизовање логичке функције је проналажење њеног најједноставнијег записа</a:t>
            </a:r>
            <a:endParaRPr lang="en-US" altLang="sr-Latn-RS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Методи минимизације</a:t>
            </a:r>
            <a:endParaRPr lang="en-US" altLang="sr-Latn-RS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Алгебарске трансформације</a:t>
            </a:r>
          </a:p>
          <a:p>
            <a:pPr eaLnBrk="1" hangingPunct="1"/>
            <a:r>
              <a:rPr lang="sr-Cyrl-CS" altLang="sr-Latn-RS" dirty="0" smtClean="0"/>
              <a:t>Карноове мапе</a:t>
            </a:r>
          </a:p>
          <a:p>
            <a:pPr eaLnBrk="1" hangingPunct="1"/>
            <a:r>
              <a:rPr lang="sr-Cyrl-CS" altLang="sr-Latn-RS" dirty="0" smtClean="0"/>
              <a:t>Таблична метода Квин-Мек </a:t>
            </a:r>
            <a:r>
              <a:rPr lang="sr-Cyrl-CS" altLang="sr-Latn-RS" dirty="0" smtClean="0"/>
              <a:t>Класког</a:t>
            </a:r>
            <a:r>
              <a:rPr lang="en-US" altLang="sr-Latn-RS" dirty="0" smtClean="0"/>
              <a:t> </a:t>
            </a:r>
            <a:r>
              <a:rPr lang="sr-Cyrl-RS" altLang="sr-Latn-RS" smtClean="0"/>
              <a:t>(прескочићемо)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Алгебарске трансформације</a:t>
            </a:r>
            <a:endParaRPr lang="en-US" altLang="sr-Latn-RS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Почивају на примени законитости и правила идентитата Булове алгебре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  <a:endParaRPr lang="en-US" altLang="sr-Latn-RS" smtClean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altLang="sr-Latn-RS" smtClean="0"/>
              <a:t>Пример: пронаћи минимал</a:t>
            </a:r>
            <a:r>
              <a:rPr lang="en-US" altLang="sr-Latn-RS" smtClean="0"/>
              <a:t>a</a:t>
            </a:r>
            <a:r>
              <a:rPr lang="sr-Cyrl-CS" altLang="sr-Latn-RS" smtClean="0"/>
              <a:t>н запис функције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’BC’ + A’BC + ABC’</a:t>
            </a:r>
          </a:p>
          <a:p>
            <a:pPr eaLnBrk="1" hangingPunct="1"/>
            <a:r>
              <a:rPr lang="sr-Cyrl-CS" altLang="sr-Latn-RS" smtClean="0"/>
              <a:t>корак 1:</a:t>
            </a:r>
            <a:r>
              <a:rPr lang="en-US" altLang="sr-Latn-RS" smtClean="0"/>
              <a:t> </a:t>
            </a:r>
            <a:r>
              <a:rPr lang="sr-Cyrl-CS" altLang="sr-Latn-RS" smtClean="0"/>
              <a:t>идемпотенција и комутација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’BC’ + A’BC + ABC’ + A’BC’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2:</a:t>
            </a:r>
            <a:r>
              <a:rPr lang="en-US" altLang="sr-Latn-RS" smtClean="0"/>
              <a:t> </a:t>
            </a:r>
            <a:r>
              <a:rPr lang="sr-Cyrl-CS" altLang="sr-Latn-RS" smtClean="0"/>
              <a:t>закон дистрибуције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</a:t>
            </a:r>
            <a:r>
              <a:rPr lang="sr-Cyrl-CS" altLang="sr-Latn-RS" smtClean="0"/>
              <a:t>(</a:t>
            </a:r>
            <a:r>
              <a:rPr lang="en-US" altLang="sr-Latn-RS" smtClean="0"/>
              <a:t>C’ + C</a:t>
            </a:r>
            <a:r>
              <a:rPr lang="sr-Cyrl-CS" altLang="sr-Latn-RS" smtClean="0"/>
              <a:t>)</a:t>
            </a:r>
            <a:r>
              <a:rPr lang="en-US" altLang="sr-Latn-RS" smtClean="0"/>
              <a:t> + </a:t>
            </a:r>
            <a:r>
              <a:rPr lang="sr-Cyrl-CS" altLang="sr-Latn-RS" smtClean="0"/>
              <a:t>(</a:t>
            </a:r>
            <a:r>
              <a:rPr lang="en-US" altLang="sr-Latn-RS" smtClean="0"/>
              <a:t>A</a:t>
            </a:r>
            <a:r>
              <a:rPr lang="sr-Cyrl-CS" altLang="sr-Latn-RS" smtClean="0"/>
              <a:t> + </a:t>
            </a:r>
            <a:r>
              <a:rPr lang="en-US" altLang="sr-Latn-RS" smtClean="0"/>
              <a:t>A’</a:t>
            </a:r>
            <a:r>
              <a:rPr lang="sr-Cyrl-CS" altLang="sr-Latn-RS" smtClean="0"/>
              <a:t>)</a:t>
            </a:r>
            <a:r>
              <a:rPr lang="en-US" altLang="sr-Latn-RS" smtClean="0"/>
              <a:t>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3: закон о инверзним елементима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 + 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4: закон дистрибуције</a:t>
            </a:r>
          </a:p>
          <a:p>
            <a:pPr lvl="1" eaLnBrk="1" hangingPunct="1"/>
            <a:r>
              <a:rPr lang="en-US" altLang="sr-Latn-RS" smtClean="0"/>
              <a:t>F = B(</a:t>
            </a:r>
            <a:r>
              <a:rPr lang="sr-Cyrl-CS" altLang="sr-Latn-RS" smtClean="0"/>
              <a:t>А</a:t>
            </a:r>
            <a:r>
              <a:rPr lang="en-US" altLang="sr-Latn-RS" smtClean="0"/>
              <a:t>’ + C’)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</a:t>
            </a:r>
            <a:endParaRPr lang="en-US" altLang="sr-Latn-RS" smtClean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Почивају на представљању табела у облику који се лако може оптимизовати</a:t>
            </a:r>
          </a:p>
          <a:p>
            <a:pPr lvl="1" eaLnBrk="1" hangingPunct="1"/>
            <a:r>
              <a:rPr lang="sr-Cyrl-CS" altLang="sr-Latn-RS" smtClean="0"/>
              <a:t>једноставно за аутоматизацију</a:t>
            </a:r>
          </a:p>
          <a:p>
            <a:pPr eaLnBrk="1" hangingPunct="1"/>
            <a:r>
              <a:rPr lang="sr-Cyrl-CS" altLang="sr-Latn-RS" smtClean="0"/>
              <a:t>Основна идеја:</a:t>
            </a:r>
          </a:p>
          <a:p>
            <a:pPr lvl="1" eaLnBrk="1" hangingPunct="1"/>
            <a:r>
              <a:rPr lang="sr-Cyrl-CS" altLang="sr-Latn-RS" smtClean="0"/>
              <a:t>прави се вишедимензиона мрежа</a:t>
            </a:r>
          </a:p>
          <a:p>
            <a:pPr lvl="1" eaLnBrk="1" hangingPunct="1"/>
            <a:r>
              <a:rPr lang="sr-Cyrl-CS" altLang="sr-Latn-RS" smtClean="0"/>
              <a:t>на свакој димензији се наводе највише по два аргумента функције</a:t>
            </a:r>
          </a:p>
          <a:p>
            <a:pPr lvl="1" eaLnBrk="1" hangingPunct="1"/>
            <a:r>
              <a:rPr lang="sr-Cyrl-CS" altLang="sr-Latn-RS" smtClean="0"/>
              <a:t>вредности аргумената се наводе таквим редом да се мења по тачно један бит (Хамингова дистанца 1):</a:t>
            </a:r>
          </a:p>
          <a:p>
            <a:pPr lvl="2" eaLnBrk="1" hangingPunct="1"/>
            <a:r>
              <a:rPr lang="sr-Cyrl-CS" altLang="sr-Latn-RS" smtClean="0"/>
              <a:t>00, 01, 11, 10</a:t>
            </a:r>
            <a:endParaRPr lang="en-US" altLang="sr-Latn-R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Примери</a:t>
            </a:r>
            <a:endParaRPr lang="en-US" altLang="sr-Latn-RS" smtClean="0"/>
          </a:p>
        </p:txBody>
      </p:sp>
      <p:pic>
        <p:nvPicPr>
          <p:cNvPr id="655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1"/>
            <a:ext cx="1803400" cy="17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1"/>
            <a:ext cx="3119438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2590801"/>
            <a:ext cx="3148013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(2)</a:t>
            </a:r>
            <a:endParaRPr lang="en-US" altLang="sr-Latn-RS" smtClean="0"/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Основу за упрошћавање представља правило:</a:t>
            </a:r>
          </a:p>
          <a:p>
            <a:pPr lvl="1" eaLnBrk="1" hangingPunct="1"/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sr-Latn-CS" altLang="sr-Latn-RS" smtClean="0"/>
              <a:t>...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r>
              <a:rPr lang="sr-Latn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smtClean="0"/>
              <a:t>’.</a:t>
            </a:r>
            <a:r>
              <a:rPr lang="sr-Latn-CS" altLang="sr-Latn-RS" smtClean="0"/>
              <a:t>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r>
              <a:rPr lang="en-US" altLang="sr-Latn-RS" smtClean="0"/>
              <a:t> = 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i="1" baseline="-25000" smtClean="0"/>
              <a:t>-1 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i="1" baseline="-25000" smtClean="0"/>
              <a:t>+1</a:t>
            </a:r>
            <a:r>
              <a:rPr lang="en-US" altLang="sr-Latn-RS" smtClean="0"/>
              <a:t>.</a:t>
            </a:r>
            <a:r>
              <a:rPr lang="sr-Latn-CS" altLang="sr-Latn-RS" smtClean="0"/>
              <a:t>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endParaRPr lang="en-US" altLang="sr-Latn-RS" i="1" baseline="-25000" smtClean="0"/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Како се суседни квадрати у Карноовим мапама увек разликују за по највише један бит, ако одговарају истим вредностима функције онда се одговарајући бит може елиминисати</a:t>
            </a:r>
          </a:p>
          <a:p>
            <a:pPr eaLnBrk="1" hangingPunct="1"/>
            <a:r>
              <a:rPr lang="sr-Cyrl-CS" altLang="sr-Latn-RS" smtClean="0"/>
              <a:t>И квадрати на крајњим супротним странама се сматрају за суседне</a:t>
            </a:r>
            <a:endParaRPr lang="en-US" altLang="sr-Latn-RS" i="1" baseline="-25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(3)</a:t>
            </a:r>
            <a:endParaRPr lang="en-US" altLang="sr-Latn-RS" smtClean="0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СДНФ има по дисјункт за сваки квадрат у мапи који садржи јединицу</a:t>
            </a:r>
          </a:p>
          <a:p>
            <a:pPr eaLnBrk="1" hangingPunct="1"/>
            <a:r>
              <a:rPr lang="sr-Cyrl-CS" altLang="sr-Latn-RS" smtClean="0"/>
              <a:t>Ако два суседна квадрата имају садрже јединицу, два дисјункта којима они одговарају се могу заменити једним, који не садржи аргумент који се разликује</a:t>
            </a:r>
          </a:p>
          <a:p>
            <a:pPr eaLnBrk="1" hangingPunct="1"/>
            <a:r>
              <a:rPr lang="sr-Cyrl-CS" altLang="sr-Latn-RS" smtClean="0"/>
              <a:t>...слично и за четири квадрата, 4х1 или 2х2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  <a:endParaRPr lang="en-US" altLang="sr-Latn-RS" smtClean="0"/>
          </a:p>
        </p:txBody>
      </p:sp>
      <p:pic>
        <p:nvPicPr>
          <p:cNvPr id="6861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8"/>
          <a:stretch>
            <a:fillRect/>
          </a:stretch>
        </p:blipFill>
        <p:spPr>
          <a:xfrm>
            <a:off x="4038601" y="1687513"/>
            <a:ext cx="4327525" cy="4011612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(4)</a:t>
            </a:r>
            <a:endParaRPr lang="en-US" altLang="sr-Latn-RS" smtClean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Уопштено: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област реда 0 је јединични квадрат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област реда </a:t>
            </a:r>
            <a:r>
              <a:rPr lang="sr-Latn-CS" altLang="sr-Latn-RS" i="1" smtClean="0"/>
              <a:t>n</a:t>
            </a:r>
            <a:r>
              <a:rPr lang="sr-Latn-CS" altLang="sr-Latn-RS" smtClean="0"/>
              <a:t>+1</a:t>
            </a:r>
            <a:r>
              <a:rPr lang="sr-Cyrl-CS" altLang="sr-Latn-RS" smtClean="0"/>
              <a:t> је унија две суседне области реда </a:t>
            </a:r>
            <a:r>
              <a:rPr lang="sr-Latn-CS" altLang="sr-Latn-RS" i="1" smtClean="0"/>
              <a:t>n</a:t>
            </a:r>
            <a:endParaRPr lang="sr-Cyrl-CS" altLang="sr-Latn-RS" i="1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ако две суседне области реда </a:t>
            </a:r>
            <a:r>
              <a:rPr lang="sr-Latn-CS" altLang="sr-Latn-RS" i="1" smtClean="0"/>
              <a:t>n</a:t>
            </a:r>
            <a:r>
              <a:rPr lang="sr-Cyrl-CS" altLang="sr-Latn-RS" smtClean="0"/>
              <a:t> садрже јединице, оне се замењују једном облашћу реда </a:t>
            </a:r>
            <a:r>
              <a:rPr lang="sr-Latn-CS" altLang="sr-Latn-RS" i="1" smtClean="0"/>
              <a:t>n</a:t>
            </a:r>
            <a:r>
              <a:rPr lang="sr-Cyrl-CS" altLang="sr-Latn-RS" smtClean="0"/>
              <a:t>+1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претходни корак се примењује докле год је могуће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почев од области највишег реда 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ако област није у потпуности обухваћена другим областима вишег или истог реда, прави се дисјункт</a:t>
            </a:r>
          </a:p>
          <a:p>
            <a:pPr lvl="3" eaLnBrk="1" hangingPunct="1">
              <a:lnSpc>
                <a:spcPct val="90000"/>
              </a:lnSpc>
            </a:pPr>
            <a:r>
              <a:rPr lang="sr-Cyrl-CS" altLang="sr-Latn-RS" smtClean="0"/>
              <a:t>дисјункт се састоји само од аргумената који су константни за дату област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провери се редундантност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добијени израз је минимизована функција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Булова алгебра</a:t>
            </a:r>
            <a:endParaRPr lang="sr-Latn-R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</a:t>
            </a:r>
            <a:r>
              <a:rPr lang="en-US" smtClean="0"/>
              <a:t>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91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Функција три аргумента рачуна ону вредност која је заступљенија у аргументима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i="1" baseline="-25000" smtClean="0"/>
          </a:p>
        </p:txBody>
      </p:sp>
      <p:pic>
        <p:nvPicPr>
          <p:cNvPr id="706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45720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Функција три аргумента рачуна парност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i="1" baseline="-25000" smtClean="0"/>
          </a:p>
        </p:txBody>
      </p:sp>
      <p:pic>
        <p:nvPicPr>
          <p:cNvPr id="716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4724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270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1" y="2725739"/>
            <a:ext cx="4202113" cy="3595687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27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196975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Пример функције три аргумента код које постоје суседне области на супротним крајевима мапе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</a:p>
        </p:txBody>
      </p:sp>
      <p:pic>
        <p:nvPicPr>
          <p:cNvPr id="737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2057400"/>
            <a:ext cx="4354513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47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057400"/>
            <a:ext cx="4244975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578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2133600"/>
            <a:ext cx="4244975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6805" name="Picture 4"/>
          <p:cNvPicPr>
            <a:picLocks noChangeAspect="1" noChangeArrowheads="1"/>
          </p:cNvPicPr>
          <p:nvPr/>
        </p:nvPicPr>
        <p:blipFill>
          <a:blip r:embed="rId2">
            <a:lum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33601"/>
            <a:ext cx="4298950" cy="38258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Непотпуне мапе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Ако је функција дефинисана само за неки домен аргумената, онда се мапа може правити са три вредности: 0, 1 и недефинисано.</a:t>
            </a:r>
          </a:p>
          <a:p>
            <a:pPr eaLnBrk="1" hangingPunct="1"/>
            <a:r>
              <a:rPr lang="sr-Cyrl-CS" altLang="sr-Latn-RS" smtClean="0"/>
              <a:t>Недефинисани квадрати се могу слободно употребљавати као да садрже било 1 било 0, тако да се добије мање дисјунката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altLang="sr-Latn-RS" smtClean="0"/>
              <a:t>Непотпуне мапе </a:t>
            </a:r>
            <a:r>
              <a:rPr lang="sr-Cyrl-CS" altLang="sr-Latn-RS" smtClean="0"/>
              <a:t>(2</a:t>
            </a:r>
            <a:r>
              <a:rPr lang="sr-Cyrl-CS" altLang="sr-Latn-RS" dirty="0" smtClean="0"/>
              <a:t>)</a:t>
            </a:r>
            <a:endParaRPr lang="sr-Cyrl-CS" altLang="sr-Latn-RS" dirty="0"/>
          </a:p>
        </p:txBody>
      </p:sp>
      <p:pic>
        <p:nvPicPr>
          <p:cNvPr id="79877" name="Picture 3"/>
          <p:cNvPicPr>
            <a:picLocks noChangeAspect="1" noChangeArrowheads="1"/>
          </p:cNvPicPr>
          <p:nvPr/>
        </p:nvPicPr>
        <p:blipFill>
          <a:blip r:embed="rId2" cstate="print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1219200"/>
            <a:ext cx="6536488" cy="2507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78" name="Picture 4"/>
          <p:cNvPicPr>
            <a:picLocks noChangeAspect="1" noChangeArrowheads="1"/>
          </p:cNvPicPr>
          <p:nvPr/>
        </p:nvPicPr>
        <p:blipFill>
          <a:blip r:embed="rId3" cstate="print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29" y="3807484"/>
            <a:ext cx="6411412" cy="25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68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 редундантности</a:t>
            </a:r>
          </a:p>
        </p:txBody>
      </p:sp>
      <p:pic>
        <p:nvPicPr>
          <p:cNvPr id="8090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006600"/>
            <a:ext cx="7391400" cy="33655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69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Алгебра логике</a:t>
            </a:r>
            <a:endParaRPr lang="sr-Latn-CS" altLang="sr-Latn-RS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Алгебра логике је структура </a:t>
            </a:r>
            <a:r>
              <a:rPr lang="en-US" altLang="sr-Latn-RS" smtClean="0"/>
              <a:t>{ S; </a:t>
            </a:r>
            <a:r>
              <a:rPr lang="en-US" altLang="sr-Latn-RS" smtClean="0">
                <a:sym typeface="Symbol" panose="05050102010706020507" pitchFamily="18" charset="2"/>
              </a:rPr>
              <a:t>, , </a:t>
            </a:r>
            <a:r>
              <a:rPr lang="en-US" altLang="sr-Latn-RS" smtClean="0"/>
              <a:t>¬ }</a:t>
            </a:r>
          </a:p>
          <a:p>
            <a:pPr lvl="1" eaLnBrk="1" hangingPunct="1"/>
            <a:r>
              <a:rPr lang="sr-Cyrl-CS" altLang="sr-Latn-RS" smtClean="0"/>
              <a:t>Константе: </a:t>
            </a:r>
            <a:r>
              <a:rPr lang="en-US" altLang="sr-Latn-RS" smtClean="0"/>
              <a:t>S={</a:t>
            </a:r>
            <a:r>
              <a:rPr lang="sr-Latn-CS" altLang="sr-Latn-RS" smtClean="0"/>
              <a:t> </a:t>
            </a:r>
            <a:r>
              <a:rPr lang="en-US" altLang="sr-Latn-RS" smtClean="0">
                <a:latin typeface="Lucida Sans Unicode" panose="020B0602030504020204" pitchFamily="34" charset="0"/>
              </a:rPr>
              <a:t>⊤</a:t>
            </a:r>
            <a:r>
              <a:rPr lang="sr-Latn-CS" altLang="sr-Latn-RS" smtClean="0">
                <a:latin typeface="Lucida Sans Unicode" panose="020B0602030504020204" pitchFamily="34" charset="0"/>
              </a:rPr>
              <a:t>, </a:t>
            </a:r>
            <a:r>
              <a:rPr lang="en-US" altLang="sr-Latn-RS" smtClean="0">
                <a:latin typeface="Lucida Sans Unicode" panose="020B0602030504020204" pitchFamily="34" charset="0"/>
              </a:rPr>
              <a:t>⊥</a:t>
            </a:r>
            <a:r>
              <a:rPr lang="en-US" altLang="sr-Latn-RS" smtClean="0"/>
              <a:t> }</a:t>
            </a:r>
            <a:endParaRPr lang="sr-Latn-CS" altLang="sr-Latn-RS" smtClean="0"/>
          </a:p>
          <a:p>
            <a:pPr lvl="1" eaLnBrk="1" hangingPunct="1"/>
            <a:r>
              <a:rPr lang="sr-Cyrl-CS" altLang="sr-Latn-RS" smtClean="0"/>
              <a:t>Унарна операција: </a:t>
            </a:r>
            <a:r>
              <a:rPr lang="en-US" altLang="sr-Latn-RS" smtClean="0"/>
              <a:t>¬</a:t>
            </a:r>
          </a:p>
          <a:p>
            <a:pPr lvl="1" eaLnBrk="1" hangingPunct="1"/>
            <a:r>
              <a:rPr lang="sr-Cyrl-CS" altLang="sr-Latn-RS" smtClean="0"/>
              <a:t>Бинарне операције: </a:t>
            </a:r>
            <a:r>
              <a:rPr lang="en-US" altLang="sr-Latn-RS" smtClean="0">
                <a:sym typeface="Symbol" panose="05050102010706020507" pitchFamily="18" charset="2"/>
              </a:rPr>
              <a:t>, </a:t>
            </a:r>
            <a:endParaRPr lang="en-U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Седмоделни дисплеј 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5181600" cy="5029200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4 улаза </a:t>
            </a:r>
          </a:p>
          <a:p>
            <a:pPr lvl="1" eaLnBrk="1" hangingPunct="1"/>
            <a:r>
              <a:rPr lang="sr-Cyrl-CS" altLang="sr-Latn-RS" smtClean="0"/>
              <a:t>битови једне </a:t>
            </a:r>
            <a:r>
              <a:rPr lang="en-US" altLang="sr-Latn-RS" smtClean="0"/>
              <a:t>BCD</a:t>
            </a:r>
            <a:r>
              <a:rPr lang="sr-Latn-CS" altLang="sr-Latn-RS" smtClean="0"/>
              <a:t> </a:t>
            </a:r>
            <a:r>
              <a:rPr lang="sr-Cyrl-CS" altLang="sr-Latn-RS" smtClean="0"/>
              <a:t>цифре</a:t>
            </a:r>
          </a:p>
          <a:p>
            <a:pPr eaLnBrk="1" hangingPunct="1"/>
            <a:r>
              <a:rPr lang="sr-Cyrl-CS" altLang="sr-Latn-RS" smtClean="0"/>
              <a:t>7 излаза </a:t>
            </a:r>
          </a:p>
          <a:p>
            <a:pPr lvl="1" eaLnBrk="1" hangingPunct="1"/>
            <a:r>
              <a:rPr lang="sr-Cyrl-CS" altLang="sr-Latn-RS" smtClean="0"/>
              <a:t>за сваки сегмент дисплеја по један бит, који означава да ли је укључен или искључен</a:t>
            </a:r>
          </a:p>
        </p:txBody>
      </p:sp>
      <p:pic>
        <p:nvPicPr>
          <p:cNvPr id="819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95600"/>
            <a:ext cx="12001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34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5376994"/>
              </p:ext>
            </p:extLst>
          </p:nvPr>
        </p:nvGraphicFramePr>
        <p:xfrm>
          <a:off x="3430795" y="1332529"/>
          <a:ext cx="5045334" cy="5120640"/>
        </p:xfrm>
        <a:graphic>
          <a:graphicData uri="http://schemas.openxmlformats.org/drawingml/2006/table">
            <a:tbl>
              <a:tblPr/>
              <a:tblGrid>
                <a:gridCol w="375372"/>
                <a:gridCol w="512088"/>
                <a:gridCol w="508491"/>
                <a:gridCol w="512089"/>
                <a:gridCol w="509690"/>
                <a:gridCol w="375372"/>
                <a:gridCol w="375372"/>
                <a:gridCol w="375372"/>
                <a:gridCol w="375372"/>
                <a:gridCol w="375372"/>
                <a:gridCol w="375372"/>
                <a:gridCol w="375372"/>
              </a:tblGrid>
              <a:tr h="327404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Улаз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Излаз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8421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Сегменти дисплеја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71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Седмоделни дисплеј (2)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Седмоделни дисплеј (3) 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038225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Минимизација сегмента </a:t>
            </a:r>
            <a:r>
              <a:rPr lang="en-US" altLang="sr-Latn-RS" i="1" smtClean="0"/>
              <a:t>d</a:t>
            </a:r>
            <a:r>
              <a:rPr lang="sr-Cyrl-CS" altLang="sr-Latn-RS" smtClean="0"/>
              <a:t> са и без недефинисаних вредности</a:t>
            </a:r>
            <a:endParaRPr lang="en-US" altLang="sr-Latn-RS" smtClean="0"/>
          </a:p>
        </p:txBody>
      </p:sp>
      <p:pic>
        <p:nvPicPr>
          <p:cNvPr id="442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71"/>
          <a:stretch>
            <a:fillRect/>
          </a:stretch>
        </p:blipFill>
        <p:spPr bwMode="auto">
          <a:xfrm>
            <a:off x="2438400" y="2895601"/>
            <a:ext cx="35814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2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9"/>
          <a:stretch>
            <a:fillRect/>
          </a:stretch>
        </p:blipFill>
        <p:spPr bwMode="auto">
          <a:xfrm>
            <a:off x="6019800" y="2895601"/>
            <a:ext cx="37084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Алгебра логике</a:t>
            </a:r>
            <a:r>
              <a:rPr lang="sr-Latn-RS" altLang="sr-Latn-RS" dirty="0" smtClean="0"/>
              <a:t> (2)</a:t>
            </a:r>
            <a:endParaRPr lang="sr-Cyrl-CS" altLang="sr-Latn-RS" dirty="0" smtClean="0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Рачунарска нотација:</a:t>
            </a:r>
          </a:p>
          <a:p>
            <a:pPr lvl="1" eaLnBrk="1" hangingPunct="1"/>
            <a:r>
              <a:rPr lang="sr-Cyrl-CS" altLang="sr-Latn-RS" smtClean="0"/>
              <a:t>Константе: 0, 1</a:t>
            </a:r>
          </a:p>
          <a:p>
            <a:pPr lvl="1" eaLnBrk="1" hangingPunct="1"/>
            <a:r>
              <a:rPr lang="sr-Cyrl-CS" altLang="sr-Latn-RS" smtClean="0"/>
              <a:t>Променљиве: </a:t>
            </a:r>
            <a:r>
              <a:rPr lang="en-US" altLang="sr-Latn-RS" smtClean="0"/>
              <a:t>A, B, C, ...</a:t>
            </a:r>
            <a:endParaRPr lang="sr-Cyrl-CS" altLang="sr-Latn-RS" smtClean="0"/>
          </a:p>
          <a:p>
            <a:pPr lvl="1" eaLnBrk="1" hangingPunct="1"/>
            <a:r>
              <a:rPr lang="sr-Cyrl-CS" altLang="sr-Latn-RS" smtClean="0"/>
              <a:t>Операције: ~А (или А</a:t>
            </a:r>
            <a:r>
              <a:rPr lang="en-US" altLang="sr-Latn-RS" smtClean="0"/>
              <a:t>’</a:t>
            </a:r>
            <a:r>
              <a:rPr lang="sr-Latn-CS" altLang="sr-Latn-RS" smtClean="0"/>
              <a:t>...)</a:t>
            </a:r>
            <a:r>
              <a:rPr lang="sr-Cyrl-CS" altLang="sr-Latn-RS" smtClean="0"/>
              <a:t>, </a:t>
            </a:r>
            <a:r>
              <a:rPr lang="sr-Latn-CS" altLang="sr-Latn-RS" smtClean="0"/>
              <a:t>A</a:t>
            </a:r>
            <a:r>
              <a:rPr lang="en-US" altLang="sr-Latn-RS" smtClean="0"/>
              <a:t>·</a:t>
            </a:r>
            <a:r>
              <a:rPr lang="sr-Latn-CS" altLang="sr-Latn-RS" smtClean="0"/>
              <a:t>B (</a:t>
            </a:r>
            <a:r>
              <a:rPr lang="sr-Cyrl-CS" altLang="sr-Latn-RS" smtClean="0"/>
              <a:t>или </a:t>
            </a:r>
            <a:r>
              <a:rPr lang="sr-Latn-CS" altLang="sr-Latn-RS" smtClean="0"/>
              <a:t>AB), A+B</a:t>
            </a:r>
            <a:endParaRPr lang="en-US" altLang="sr-Latn-R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047" y="186784"/>
            <a:ext cx="10261600" cy="1096962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Законитости</a:t>
            </a:r>
          </a:p>
        </p:txBody>
      </p:sp>
      <p:graphicFrame>
        <p:nvGraphicFramePr>
          <p:cNvPr id="332832" name="Group 32"/>
          <p:cNvGraphicFramePr>
            <a:graphicFrameLocks noGrp="1"/>
          </p:cNvGraphicFramePr>
          <p:nvPr>
            <p:ph idx="1"/>
          </p:nvPr>
        </p:nvGraphicFramePr>
        <p:xfrm>
          <a:off x="2209800" y="1447800"/>
          <a:ext cx="8229600" cy="5029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AB = BA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A+B = B+A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комутације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(AB)C = A(BC)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(A+B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)+C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асоцијације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A(B+C) = AB+AC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A+(BC) = (A+B)(A+C)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дистрибуције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= A</a:t>
                      </a:r>
                      <a:endParaRPr kumimoji="0" lang="el-GR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0+A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Неутрални 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A’ =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A+A’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Инверзни 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2651</Words>
  <Application>Microsoft Office PowerPoint</Application>
  <PresentationFormat>Widescreen</PresentationFormat>
  <Paragraphs>663</Paragraphs>
  <Slides>72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</vt:lpstr>
      <vt:lpstr>Calibri</vt:lpstr>
      <vt:lpstr>Calibri Light</vt:lpstr>
      <vt:lpstr>Lucida Sans Unicode</vt:lpstr>
      <vt:lpstr>Resavska BG TT</vt:lpstr>
      <vt:lpstr>Symbol</vt:lpstr>
      <vt:lpstr>Wingdings</vt:lpstr>
      <vt:lpstr>Office Theme</vt:lpstr>
      <vt:lpstr>Equation</vt:lpstr>
      <vt:lpstr>Увод у организацију и архитектуру рачунара 2</vt:lpstr>
      <vt:lpstr>О курсу</vt:lpstr>
      <vt:lpstr>Архитектура рачунара је...</vt:lpstr>
      <vt:lpstr>План курса</vt:lpstr>
      <vt:lpstr>Литература за курс</vt:lpstr>
      <vt:lpstr>Основи дигиталне логике</vt:lpstr>
      <vt:lpstr>Алгебра логике</vt:lpstr>
      <vt:lpstr>Алгебра логике (2)</vt:lpstr>
      <vt:lpstr>Законитости</vt:lpstr>
      <vt:lpstr>Законитости (2)</vt:lpstr>
      <vt:lpstr>Логичке функције</vt:lpstr>
      <vt:lpstr>Логичке функције (2)</vt:lpstr>
      <vt:lpstr>Логичке функције реда 0</vt:lpstr>
      <vt:lpstr>Логичке функције реда 1</vt:lpstr>
      <vt:lpstr>Логичке функције реда 2</vt:lpstr>
      <vt:lpstr>Логичке функције реда 2 (2)</vt:lpstr>
      <vt:lpstr>Пун систем функција </vt:lpstr>
      <vt:lpstr>Неки пуни системи функција</vt:lpstr>
      <vt:lpstr>Неки пуни системи функција (2)</vt:lpstr>
      <vt:lpstr>Нормалне форме функција</vt:lpstr>
      <vt:lpstr>Нормалне форме функција (2)</vt:lpstr>
      <vt:lpstr>Нормалне форме функција (3)</vt:lpstr>
      <vt:lpstr>Нормалне форме функција</vt:lpstr>
      <vt:lpstr>Улога СКНФ и СДНФ</vt:lpstr>
      <vt:lpstr>Алтернативни запис СДНФ</vt:lpstr>
      <vt:lpstr>Алтернативни запис СKНФ</vt:lpstr>
      <vt:lpstr>Пример</vt:lpstr>
      <vt:lpstr>Пример (2)</vt:lpstr>
      <vt:lpstr>Основи дигиталне логике</vt:lpstr>
      <vt:lpstr>Зашто баш дигитална логика?</vt:lpstr>
      <vt:lpstr>Транзистори</vt:lpstr>
      <vt:lpstr>Транзистори (2)</vt:lpstr>
      <vt:lpstr>Транзистори (3)</vt:lpstr>
      <vt:lpstr>Логичка кола</vt:lpstr>
      <vt:lpstr>Логички елементи</vt:lpstr>
      <vt:lpstr>Уобичајени логички елементи</vt:lpstr>
      <vt:lpstr>И - елемент</vt:lpstr>
      <vt:lpstr>ИЛИ - елемент</vt:lpstr>
      <vt:lpstr>НЕ - елемент</vt:lpstr>
      <vt:lpstr>НИ - елемент</vt:lpstr>
      <vt:lpstr>НИЛИ - елемент</vt:lpstr>
      <vt:lpstr>ЕИЛИ (ексклузивно ИЛИ)- елемент</vt:lpstr>
      <vt:lpstr>Софтвер</vt:lpstr>
      <vt:lpstr>Logisim</vt:lpstr>
      <vt:lpstr>Задаци</vt:lpstr>
      <vt:lpstr>Пројектовање логичких кола</vt:lpstr>
      <vt:lpstr>Пример</vt:lpstr>
      <vt:lpstr>Пример (2)</vt:lpstr>
      <vt:lpstr>Основи дигиталне логике</vt:lpstr>
      <vt:lpstr>Минимизација логичких функција</vt:lpstr>
      <vt:lpstr>Методи минимизације</vt:lpstr>
      <vt:lpstr>Алгебарске трансформације</vt:lpstr>
      <vt:lpstr>Пример</vt:lpstr>
      <vt:lpstr>Карноове мапе</vt:lpstr>
      <vt:lpstr>Примери</vt:lpstr>
      <vt:lpstr>Карноове мапе (2)</vt:lpstr>
      <vt:lpstr>Карноове мапе (3)</vt:lpstr>
      <vt:lpstr>Пример</vt:lpstr>
      <vt:lpstr>Карноове мапе (4)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Непотпуне мапе</vt:lpstr>
      <vt:lpstr>Непотпуне мапе (2)</vt:lpstr>
      <vt:lpstr>Пример редундантности</vt:lpstr>
      <vt:lpstr>Седмоделни дисплеј </vt:lpstr>
      <vt:lpstr>Седмоделни дисплеј (2) </vt:lpstr>
      <vt:lpstr>Седмоделни дисплеј (3)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502</cp:revision>
  <dcterms:created xsi:type="dcterms:W3CDTF">2016-10-06T08:55:14Z</dcterms:created>
  <dcterms:modified xsi:type="dcterms:W3CDTF">2017-02-23T08:52:18Z</dcterms:modified>
</cp:coreProperties>
</file>