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35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56" r:id="rId25"/>
    <p:sldId id="279" r:id="rId26"/>
    <p:sldId id="280" r:id="rId27"/>
    <p:sldId id="281" r:id="rId28"/>
    <p:sldId id="292" r:id="rId29"/>
    <p:sldId id="293" r:id="rId30"/>
    <p:sldId id="294" r:id="rId31"/>
    <p:sldId id="295" r:id="rId32"/>
    <p:sldId id="317" r:id="rId33"/>
    <p:sldId id="318" r:id="rId34"/>
    <p:sldId id="319" r:id="rId35"/>
    <p:sldId id="321" r:id="rId36"/>
    <p:sldId id="322" r:id="rId37"/>
    <p:sldId id="323" r:id="rId38"/>
    <p:sldId id="326" r:id="rId39"/>
    <p:sldId id="327" r:id="rId40"/>
    <p:sldId id="328" r:id="rId41"/>
    <p:sldId id="329" r:id="rId42"/>
    <p:sldId id="355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1" r:id="rId53"/>
    <p:sldId id="342" r:id="rId54"/>
    <p:sldId id="343" r:id="rId55"/>
    <p:sldId id="345" r:id="rId56"/>
    <p:sldId id="346" r:id="rId57"/>
    <p:sldId id="347" r:id="rId58"/>
    <p:sldId id="348" r:id="rId59"/>
    <p:sldId id="350" r:id="rId60"/>
    <p:sldId id="351" r:id="rId61"/>
    <p:sldId id="352" r:id="rId62"/>
    <p:sldId id="353" r:id="rId6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83522" autoAdjust="0"/>
  </p:normalViewPr>
  <p:slideViewPr>
    <p:cSldViewPr snapToGrid="0">
      <p:cViewPr varScale="1">
        <p:scale>
          <a:sx n="71" d="100"/>
          <a:sy n="71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8.12.2016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6555-28B2-4BE6-AF0F-B4BDF7B50F76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935B-2DED-4601-AA95-D01D44FF46E3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BA4E-7CC8-4458-893E-D0D0003AD976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74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855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21F6-113C-4B86-8070-EC7A45DF6AAB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F2B1-86C1-4F74-A7C1-648C07A3B800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8A2A-1EF8-4781-8094-4E5A5A568BA1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59A5-9619-4BDF-B493-9DD631D2487C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0564-945F-4922-A081-817B01DFD563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A83B-A153-44A8-B427-F182F5684DED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A078-6134-4D65-91D5-80D4E5D79AD2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3CD5-8C1D-4D9B-BD8D-15391EAB0E11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8E3D-0ECB-4594-828A-0DC8A17881EF}" type="datetime1">
              <a:rPr lang="sr-Latn-RS" smtClean="0"/>
              <a:t>8.12.2016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Цена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Цена меморије се пореди у односу на одређен капацитет и перформансе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Могући начини приступа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Секвенцијалан приступ</a:t>
            </a:r>
          </a:p>
          <a:p>
            <a:r>
              <a:rPr lang="sr-Cyrl-CS" altLang="sr-Latn-RS"/>
              <a:t>Непосредан приступ</a:t>
            </a:r>
          </a:p>
          <a:p>
            <a:r>
              <a:rPr lang="sr-Cyrl-CS" altLang="sr-Latn-RS"/>
              <a:t>Произвољан приступ</a:t>
            </a:r>
          </a:p>
          <a:p>
            <a:r>
              <a:rPr lang="sr-Cyrl-CS" altLang="sr-Latn-RS"/>
              <a:t>Асоцијативан приступ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Могући начини </a:t>
            </a:r>
            <a:r>
              <a:rPr lang="sr-Cyrl-CS" altLang="sr-Latn-RS" dirty="0" smtClean="0"/>
              <a:t>приступа (2)</a:t>
            </a:r>
            <a:endParaRPr lang="sr-Cyrl-CS" altLang="sr-Latn-R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b="1">
                <a:solidFill>
                  <a:schemeClr val="tx2"/>
                </a:solidFill>
              </a:rPr>
              <a:t>Секвенцијалан приступ</a:t>
            </a:r>
          </a:p>
          <a:p>
            <a:pPr lvl="1"/>
            <a:r>
              <a:rPr lang="sr-Cyrl-CS" altLang="sr-Latn-RS"/>
              <a:t>подаци су организовани у јединице – </a:t>
            </a:r>
            <a:r>
              <a:rPr lang="sr-Cyrl-CS" altLang="sr-Latn-RS" i="1"/>
              <a:t>слогове</a:t>
            </a:r>
            <a:endParaRPr lang="sr-Cyrl-CS" altLang="sr-Latn-RS"/>
          </a:p>
          <a:p>
            <a:pPr lvl="1"/>
            <a:r>
              <a:rPr lang="sr-Cyrl-CS" altLang="sr-Latn-RS"/>
              <a:t>слогови се међусобно раздвајају контролним информацијама</a:t>
            </a:r>
          </a:p>
          <a:p>
            <a:pPr lvl="1"/>
            <a:r>
              <a:rPr lang="sr-Cyrl-CS" altLang="sr-Latn-RS"/>
              <a:t>пише се редом</a:t>
            </a:r>
          </a:p>
          <a:p>
            <a:pPr lvl="1"/>
            <a:r>
              <a:rPr lang="sr-Cyrl-CS" altLang="sr-Latn-RS"/>
              <a:t>чита се редом, како је вршено писање</a:t>
            </a:r>
          </a:p>
          <a:p>
            <a:pPr lvl="1"/>
            <a:r>
              <a:rPr lang="sr-Cyrl-CS" altLang="sr-Latn-RS"/>
              <a:t>пример: магнетна трака</a:t>
            </a:r>
          </a:p>
          <a:p>
            <a:r>
              <a:rPr lang="sr-Cyrl-CS" altLang="sr-Latn-RS">
                <a:solidFill>
                  <a:srgbClr val="99A08C"/>
                </a:solidFill>
              </a:rPr>
              <a:t>Непосредан приступ</a:t>
            </a:r>
          </a:p>
          <a:p>
            <a:r>
              <a:rPr lang="sr-Cyrl-CS" altLang="sr-Latn-RS">
                <a:solidFill>
                  <a:srgbClr val="99A08C"/>
                </a:solidFill>
              </a:rPr>
              <a:t>Произвољан приступ</a:t>
            </a:r>
          </a:p>
          <a:p>
            <a:r>
              <a:rPr lang="sr-Cyrl-CS" altLang="sr-Latn-RS">
                <a:solidFill>
                  <a:srgbClr val="99A08C"/>
                </a:solidFill>
              </a:rPr>
              <a:t>Асоцијативан приступ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Могући начини </a:t>
            </a:r>
            <a:r>
              <a:rPr lang="sr-Cyrl-CS" altLang="sr-Latn-RS" dirty="0" smtClean="0"/>
              <a:t>приступа (3)</a:t>
            </a:r>
            <a:endParaRPr lang="sr-Cyrl-CS" altLang="sr-Latn-RS" dirty="0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>
                <a:solidFill>
                  <a:srgbClr val="99A08C"/>
                </a:solidFill>
              </a:rPr>
              <a:t>Секвенцијалан приступ</a:t>
            </a:r>
          </a:p>
          <a:p>
            <a:r>
              <a:rPr lang="sr-Cyrl-CS" altLang="sr-Latn-RS" b="1" dirty="0">
                <a:solidFill>
                  <a:schemeClr val="tx2"/>
                </a:solidFill>
              </a:rPr>
              <a:t>Непосредан приступ</a:t>
            </a:r>
          </a:p>
          <a:p>
            <a:pPr lvl="1"/>
            <a:r>
              <a:rPr lang="sr-Cyrl-CS" altLang="sr-Latn-RS" dirty="0"/>
              <a:t>постоји зависност адресе слога и његове физичке локације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не мора да буде пуна)</a:t>
            </a:r>
          </a:p>
          <a:p>
            <a:pPr lvl="1"/>
            <a:r>
              <a:rPr lang="sr-Cyrl-CS" altLang="sr-Latn-RS" dirty="0"/>
              <a:t>на основу адресе се приступа непосредно слогу или његовој околини</a:t>
            </a:r>
          </a:p>
          <a:p>
            <a:pPr lvl="1"/>
            <a:r>
              <a:rPr lang="sr-Cyrl-CS" altLang="sr-Latn-RS" dirty="0"/>
              <a:t>време за приступ није фиксно</a:t>
            </a:r>
          </a:p>
          <a:p>
            <a:pPr lvl="1"/>
            <a:r>
              <a:rPr lang="sr-Cyrl-CS" altLang="sr-Latn-RS" dirty="0"/>
              <a:t>пример: магнетни диск</a:t>
            </a:r>
          </a:p>
          <a:p>
            <a:r>
              <a:rPr lang="sr-Cyrl-CS" altLang="sr-Latn-RS" dirty="0">
                <a:solidFill>
                  <a:srgbClr val="99A08C"/>
                </a:solidFill>
              </a:rPr>
              <a:t>Произвољан приступ</a:t>
            </a:r>
          </a:p>
          <a:p>
            <a:r>
              <a:rPr lang="sr-Cyrl-CS" altLang="sr-Latn-RS" dirty="0">
                <a:solidFill>
                  <a:srgbClr val="99A08C"/>
                </a:solidFill>
              </a:rPr>
              <a:t>Асоцијативан приступ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Могући начини </a:t>
            </a:r>
            <a:r>
              <a:rPr lang="sr-Cyrl-CS" altLang="sr-Latn-RS" dirty="0" smtClean="0"/>
              <a:t>приступа (4)</a:t>
            </a:r>
            <a:endParaRPr lang="sr-Cyrl-CS" altLang="sr-Latn-RS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>
                <a:solidFill>
                  <a:srgbClr val="99A08C"/>
                </a:solidFill>
              </a:rPr>
              <a:t>Секвенцијалан приступ</a:t>
            </a:r>
          </a:p>
          <a:p>
            <a:r>
              <a:rPr lang="sr-Cyrl-CS" altLang="sr-Latn-RS">
                <a:solidFill>
                  <a:srgbClr val="99A08C"/>
                </a:solidFill>
              </a:rPr>
              <a:t>Непосредан приступ</a:t>
            </a:r>
          </a:p>
          <a:p>
            <a:r>
              <a:rPr lang="sr-Cyrl-CS" altLang="sr-Latn-RS" b="1">
                <a:solidFill>
                  <a:schemeClr val="tx2"/>
                </a:solidFill>
              </a:rPr>
              <a:t>Произвољан приступ</a:t>
            </a:r>
          </a:p>
          <a:p>
            <a:pPr lvl="1"/>
            <a:r>
              <a:rPr lang="sr-Cyrl-CS" altLang="sr-Latn-RS"/>
              <a:t>свака адресибилна локација има механизам приступа подацима</a:t>
            </a:r>
          </a:p>
          <a:p>
            <a:pPr lvl="1"/>
            <a:r>
              <a:rPr lang="sr-Cyrl-CS" altLang="sr-Latn-RS"/>
              <a:t>време за приступ је фиксно</a:t>
            </a:r>
          </a:p>
          <a:p>
            <a:pPr lvl="1"/>
            <a:r>
              <a:rPr lang="sr-Cyrl-CS" altLang="sr-Latn-RS"/>
              <a:t>пример: главна меморија рачунара</a:t>
            </a:r>
          </a:p>
          <a:p>
            <a:r>
              <a:rPr lang="sr-Cyrl-CS" altLang="sr-Latn-RS">
                <a:solidFill>
                  <a:srgbClr val="99A08C"/>
                </a:solidFill>
              </a:rPr>
              <a:t>Асоцијативан приступ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Могући начини </a:t>
            </a:r>
            <a:r>
              <a:rPr lang="sr-Cyrl-CS" altLang="sr-Latn-RS" dirty="0" smtClean="0"/>
              <a:t>приступа (5)</a:t>
            </a:r>
            <a:endParaRPr lang="sr-Cyrl-CS" altLang="sr-Latn-RS" dirty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>
                <a:solidFill>
                  <a:srgbClr val="99A08C"/>
                </a:solidFill>
              </a:rPr>
              <a:t>Секвенцијалан приступ</a:t>
            </a:r>
          </a:p>
          <a:p>
            <a:r>
              <a:rPr lang="sr-Cyrl-CS" altLang="sr-Latn-RS">
                <a:solidFill>
                  <a:srgbClr val="99A08C"/>
                </a:solidFill>
              </a:rPr>
              <a:t>Непосредан приступ</a:t>
            </a:r>
          </a:p>
          <a:p>
            <a:r>
              <a:rPr lang="sr-Cyrl-CS" altLang="sr-Latn-RS">
                <a:solidFill>
                  <a:srgbClr val="99A08C"/>
                </a:solidFill>
              </a:rPr>
              <a:t>Произвољан приступ</a:t>
            </a:r>
          </a:p>
          <a:p>
            <a:r>
              <a:rPr lang="sr-Cyrl-CS" altLang="sr-Latn-RS" b="1">
                <a:solidFill>
                  <a:schemeClr val="tx2"/>
                </a:solidFill>
              </a:rPr>
              <a:t>Асоцијативан приступ</a:t>
            </a:r>
          </a:p>
          <a:p>
            <a:pPr lvl="1"/>
            <a:r>
              <a:rPr lang="sr-Cyrl-CS" altLang="sr-Latn-RS"/>
              <a:t>подврста меморије са произвољним приступом</a:t>
            </a:r>
          </a:p>
          <a:p>
            <a:pPr lvl="1"/>
            <a:r>
              <a:rPr lang="sr-Cyrl-CS" altLang="sr-Latn-RS"/>
              <a:t>податку се приступа на основу неког узорка (маске) адресе или податка</a:t>
            </a:r>
          </a:p>
          <a:p>
            <a:pPr lvl="1"/>
            <a:r>
              <a:rPr lang="sr-Cyrl-CS" altLang="sr-Latn-RS"/>
              <a:t>пример: кеш меморија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Перформансе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Време приступа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трајање операције читања или писања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од неколико </a:t>
            </a:r>
            <a:r>
              <a:rPr lang="sr-Latn-CS" altLang="sr-Latn-RS" i="1" dirty="0"/>
              <a:t>ns</a:t>
            </a:r>
            <a:r>
              <a:rPr lang="sr-Cyrl-CS" altLang="sr-Latn-RS" dirty="0"/>
              <a:t> до неколико </a:t>
            </a:r>
            <a:r>
              <a:rPr lang="sr-Latn-CS" altLang="sr-Latn-RS" i="1" dirty="0"/>
              <a:t>ms</a:t>
            </a: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Трајање временског циклуса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обухвата време приступа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и додатно време за ослобађање магистрале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припрему за наредну операцију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Брзина преноса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време за које већа количина података може да се прочита или упише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узима у обзир време приступа али и </a:t>
            </a:r>
            <a:r>
              <a:rPr lang="sr-Cyrl-CS" altLang="sr-Latn-RS" dirty="0" smtClean="0"/>
              <a:t>архитектуру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Могућност промене садржаја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Меморија само за читање</a:t>
            </a:r>
          </a:p>
          <a:p>
            <a:r>
              <a:rPr lang="sr-Cyrl-CS" altLang="sr-Latn-RS"/>
              <a:t>Меморија за читање и писање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Хијерархија меморија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За меморију по правилу важи:</a:t>
            </a:r>
          </a:p>
          <a:p>
            <a:pPr lvl="1"/>
            <a:r>
              <a:rPr lang="sr-Cyrl-CS" altLang="sr-Latn-RS"/>
              <a:t>што је краће време приступа, цена је већа</a:t>
            </a:r>
          </a:p>
          <a:p>
            <a:pPr lvl="1"/>
            <a:r>
              <a:rPr lang="sr-Cyrl-CS" altLang="sr-Latn-RS"/>
              <a:t>што је већи капацитет, време приступа је дуже</a:t>
            </a:r>
          </a:p>
          <a:p>
            <a:pPr lvl="1"/>
            <a:r>
              <a:rPr lang="sr-Cyrl-CS" altLang="sr-Latn-RS"/>
              <a:t>што је већи капацитет, цена по биту је нижа</a:t>
            </a:r>
          </a:p>
          <a:p>
            <a:pPr lvl="1"/>
            <a:r>
              <a:rPr lang="sr-Cyrl-CS" altLang="sr-Latn-RS"/>
              <a:t>нове технологије доносе нижу цену по биту уз очување претходних односа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Хијерархија </a:t>
            </a:r>
            <a:r>
              <a:rPr lang="sr-Cyrl-CS" altLang="sr-Latn-RS" dirty="0" smtClean="0"/>
              <a:t>меморија (2)</a:t>
            </a:r>
            <a:endParaRPr lang="sr-Cyrl-CS" altLang="sr-Latn-RS" dirty="0"/>
          </a:p>
        </p:txBody>
      </p:sp>
      <p:pic>
        <p:nvPicPr>
          <p:cNvPr id="10127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618" y="1928813"/>
            <a:ext cx="8386763" cy="41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Меморија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Преглед, подела и карактеристике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1859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Основне врсте меморије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Два основна типа меморија:</a:t>
            </a:r>
          </a:p>
          <a:p>
            <a:pPr lvl="1"/>
            <a:r>
              <a:rPr lang="sr-Cyrl-CS" altLang="sr-Latn-RS"/>
              <a:t>меморије само за читање</a:t>
            </a:r>
          </a:p>
          <a:p>
            <a:pPr lvl="2"/>
            <a:r>
              <a:rPr lang="en-US" altLang="sr-Latn-RS"/>
              <a:t>(</a:t>
            </a:r>
            <a:r>
              <a:rPr lang="en-US" altLang="sr-Latn-RS" i="1"/>
              <a:t>read-only memory</a:t>
            </a:r>
            <a:r>
              <a:rPr lang="en-US" altLang="sr-Latn-RS"/>
              <a:t>)</a:t>
            </a:r>
            <a:endParaRPr lang="sr-Cyrl-CS" altLang="sr-Latn-RS"/>
          </a:p>
          <a:p>
            <a:pPr lvl="2"/>
            <a:r>
              <a:rPr lang="en-US" altLang="sr-Latn-RS" i="1"/>
              <a:t>ROM</a:t>
            </a:r>
            <a:endParaRPr lang="sr-Cyrl-CS" altLang="sr-Latn-RS" i="1"/>
          </a:p>
          <a:p>
            <a:pPr lvl="4"/>
            <a:endParaRPr lang="sr-Cyrl-CS" altLang="sr-Latn-RS" i="1"/>
          </a:p>
          <a:p>
            <a:pPr lvl="1"/>
            <a:r>
              <a:rPr lang="sr-Cyrl-CS" altLang="sr-Latn-RS"/>
              <a:t>меморије за читање и писање</a:t>
            </a:r>
            <a:endParaRPr lang="en-US" altLang="sr-Latn-RS"/>
          </a:p>
          <a:p>
            <a:pPr lvl="2"/>
            <a:r>
              <a:rPr lang="en-US" altLang="sr-Latn-RS"/>
              <a:t>(</a:t>
            </a:r>
            <a:r>
              <a:rPr lang="en-US" altLang="sr-Latn-RS" i="1"/>
              <a:t>read-write memory</a:t>
            </a:r>
            <a:r>
              <a:rPr lang="en-US" altLang="sr-Latn-RS"/>
              <a:t>)</a:t>
            </a:r>
            <a:endParaRPr lang="sr-Cyrl-CS" altLang="sr-Latn-RS"/>
          </a:p>
          <a:p>
            <a:pPr lvl="2"/>
            <a:r>
              <a:rPr lang="en-US" altLang="sr-Latn-RS" i="1"/>
              <a:t>RAM</a:t>
            </a:r>
            <a:r>
              <a:rPr lang="en-US" altLang="sr-Latn-RS"/>
              <a:t> </a:t>
            </a:r>
            <a:endParaRPr lang="sr-Cyrl-CS" altLang="sr-Latn-RS"/>
          </a:p>
          <a:p>
            <a:pPr lvl="2"/>
            <a:r>
              <a:rPr lang="sr-Cyrl-CS" altLang="sr-Latn-RS"/>
              <a:t>назив </a:t>
            </a:r>
            <a:r>
              <a:rPr lang="en-US" altLang="sr-Latn-RS"/>
              <a:t>(</a:t>
            </a:r>
            <a:r>
              <a:rPr lang="en-US" altLang="sr-Latn-RS" i="1"/>
              <a:t>random access memory</a:t>
            </a:r>
            <a:r>
              <a:rPr lang="en-US" altLang="sr-Latn-RS"/>
              <a:t>)</a:t>
            </a:r>
            <a:r>
              <a:rPr lang="sr-Cyrl-CS" altLang="sr-Latn-RS"/>
              <a:t> је неисправан, зато што и </a:t>
            </a:r>
            <a:r>
              <a:rPr lang="sr-Latn-CS" altLang="sr-Latn-RS" i="1"/>
              <a:t>ROM</a:t>
            </a:r>
            <a:r>
              <a:rPr lang="sr-Cyrl-CS" altLang="sr-Latn-RS"/>
              <a:t> и </a:t>
            </a:r>
            <a:r>
              <a:rPr lang="sr-Latn-CS" altLang="sr-Latn-RS" i="1"/>
              <a:t>RAM</a:t>
            </a:r>
            <a:r>
              <a:rPr lang="sr-Cyrl-CS" altLang="sr-Latn-RS"/>
              <a:t> омогућавају произвољан приступ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ROM</a:t>
            </a:r>
            <a:endParaRPr lang="sr-Cyrl-CS" altLang="sr-Latn-RS"/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i="1"/>
              <a:t>ROM</a:t>
            </a:r>
            <a:r>
              <a:rPr lang="sr-Latn-CS" altLang="sr-Latn-RS"/>
              <a:t> </a:t>
            </a:r>
            <a:endParaRPr lang="sr-Cyrl-CS" altLang="sr-Latn-RS"/>
          </a:p>
          <a:p>
            <a:pPr lvl="1"/>
            <a:r>
              <a:rPr lang="sr-Cyrl-CS" altLang="sr-Latn-RS"/>
              <a:t>меморија само за читање</a:t>
            </a:r>
          </a:p>
          <a:p>
            <a:pPr lvl="1"/>
            <a:r>
              <a:rPr lang="en-US" altLang="sr-Latn-RS"/>
              <a:t>(</a:t>
            </a:r>
            <a:r>
              <a:rPr lang="en-US" altLang="sr-Latn-RS" i="1"/>
              <a:t>read-only memory</a:t>
            </a:r>
            <a:r>
              <a:rPr lang="en-US" altLang="sr-Latn-RS"/>
              <a:t>)</a:t>
            </a:r>
            <a:endParaRPr lang="sr-Cyrl-CS" altLang="sr-Latn-RS"/>
          </a:p>
          <a:p>
            <a:pPr lvl="1"/>
            <a:r>
              <a:rPr lang="sr-Cyrl-CS" altLang="sr-Latn-RS"/>
              <a:t>не захтева напајање за одржавање садржаја</a:t>
            </a:r>
          </a:p>
          <a:p>
            <a:pPr lvl="1"/>
            <a:r>
              <a:rPr lang="sr-Cyrl-CS" altLang="sr-Latn-RS"/>
              <a:t>могу чувати податке док је рачунар искључен</a:t>
            </a:r>
          </a:p>
          <a:p>
            <a:pPr lvl="1"/>
            <a:r>
              <a:rPr lang="sr-Cyrl-CS" altLang="sr-Latn-RS"/>
              <a:t>обично се употребљава за подизање рачунарског система (</a:t>
            </a:r>
            <a:r>
              <a:rPr lang="sr-Latn-CS" altLang="sr-Latn-RS" i="1"/>
              <a:t>boot</a:t>
            </a:r>
            <a:r>
              <a:rPr lang="sr-Cyrl-CS" altLang="sr-Latn-RS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Врсте </a:t>
            </a:r>
            <a:r>
              <a:rPr lang="sr-Latn-CS" altLang="sr-Latn-RS" i="1"/>
              <a:t>ROM</a:t>
            </a:r>
            <a:r>
              <a:rPr lang="sr-Cyrl-CS" altLang="sr-Latn-RS" i="1"/>
              <a:t>-</a:t>
            </a:r>
            <a:r>
              <a:rPr lang="sr-Cyrl-CS" altLang="sr-Latn-RS"/>
              <a:t>а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200"/>
              <a:t>Фабрички програмиран</a:t>
            </a:r>
          </a:p>
          <a:p>
            <a:pPr lvl="1"/>
            <a:r>
              <a:rPr lang="sr-Cyrl-CS" altLang="sr-Latn-RS" sz="2100"/>
              <a:t>прави се у случају масовне потребе</a:t>
            </a:r>
          </a:p>
          <a:p>
            <a:r>
              <a:rPr lang="sr-Cyrl-CS" altLang="sr-Latn-RS" sz="2200"/>
              <a:t>Програмибилан</a:t>
            </a:r>
            <a:endParaRPr lang="en-US" altLang="sr-Latn-RS" sz="2200"/>
          </a:p>
          <a:p>
            <a:pPr lvl="1"/>
            <a:r>
              <a:rPr lang="sr-Latn-CS" altLang="sr-Latn-RS" sz="2100" i="1"/>
              <a:t>PROM</a:t>
            </a:r>
            <a:r>
              <a:rPr lang="sr-Cyrl-CS" altLang="sr-Latn-RS" sz="2100" i="1"/>
              <a:t> </a:t>
            </a:r>
            <a:r>
              <a:rPr lang="sr-Cyrl-CS" altLang="sr-Latn-RS" sz="2100"/>
              <a:t>(</a:t>
            </a:r>
            <a:r>
              <a:rPr lang="en-US" altLang="sr-Latn-RS" sz="2100" i="1"/>
              <a:t>programmable ROM</a:t>
            </a:r>
            <a:r>
              <a:rPr lang="sr-Cyrl-CS" altLang="sr-Latn-RS" sz="2100"/>
              <a:t>)</a:t>
            </a:r>
            <a:endParaRPr lang="en-US" altLang="sr-Latn-RS" sz="2100"/>
          </a:p>
          <a:p>
            <a:pPr lvl="1"/>
            <a:r>
              <a:rPr lang="sr-Cyrl-CS" altLang="sr-Latn-RS" sz="2100"/>
              <a:t>на пример, корисник може да спаљује осигураче по избору</a:t>
            </a:r>
          </a:p>
          <a:p>
            <a:r>
              <a:rPr lang="sr-Cyrl-CS" altLang="sr-Latn-RS" sz="2200"/>
              <a:t>Вишекратно програмибилан</a:t>
            </a:r>
          </a:p>
          <a:p>
            <a:pPr lvl="1"/>
            <a:r>
              <a:rPr lang="en-US" altLang="sr-Latn-RS" sz="2100" i="1"/>
              <a:t>E</a:t>
            </a:r>
            <a:r>
              <a:rPr lang="sr-Latn-CS" altLang="sr-Latn-RS" sz="2100" i="1"/>
              <a:t>PROM</a:t>
            </a:r>
            <a:r>
              <a:rPr lang="sr-Cyrl-CS" altLang="sr-Latn-RS" sz="2100" i="1"/>
              <a:t> </a:t>
            </a:r>
            <a:r>
              <a:rPr lang="sr-Cyrl-CS" altLang="sr-Latn-RS" sz="2100"/>
              <a:t>(</a:t>
            </a:r>
            <a:r>
              <a:rPr lang="en-US" altLang="sr-Latn-RS" sz="2100" i="1"/>
              <a:t>erasable programmable ROM</a:t>
            </a:r>
            <a:r>
              <a:rPr lang="sr-Cyrl-CS" altLang="sr-Latn-RS" sz="2100"/>
              <a:t>)</a:t>
            </a:r>
          </a:p>
          <a:p>
            <a:pPr lvl="1"/>
            <a:r>
              <a:rPr lang="sr-Cyrl-CS" altLang="sr-Latn-RS" sz="2100"/>
              <a:t>излагањем ултраљубичастом светлу се брише садржај </a:t>
            </a:r>
            <a:r>
              <a:rPr lang="en-US" altLang="sr-Latn-RS" sz="2100" i="1"/>
              <a:t>E</a:t>
            </a:r>
            <a:r>
              <a:rPr lang="sr-Latn-CS" altLang="sr-Latn-RS" sz="2100" i="1"/>
              <a:t>PROM</a:t>
            </a:r>
            <a:r>
              <a:rPr lang="sr-Cyrl-CS" altLang="sr-Latn-RS" sz="2100" i="1"/>
              <a:t>-</a:t>
            </a:r>
            <a:r>
              <a:rPr lang="sr-Cyrl-CS" altLang="sr-Latn-RS" sz="2100"/>
              <a:t>а</a:t>
            </a:r>
          </a:p>
          <a:p>
            <a:r>
              <a:rPr lang="sr-Cyrl-CS" altLang="sr-Latn-RS" sz="2200"/>
              <a:t>Вишекратно програмибилан са ел. брисањем</a:t>
            </a:r>
          </a:p>
          <a:p>
            <a:pPr lvl="1"/>
            <a:r>
              <a:rPr lang="sr-Latn-CS" altLang="sr-Latn-RS" sz="2100" i="1"/>
              <a:t>EEPROM</a:t>
            </a:r>
            <a:r>
              <a:rPr lang="sr-Cyrl-CS" altLang="sr-Latn-RS" sz="2100" i="1"/>
              <a:t> </a:t>
            </a:r>
            <a:r>
              <a:rPr lang="sr-Cyrl-CS" altLang="sr-Latn-RS" sz="2100"/>
              <a:t>(</a:t>
            </a:r>
            <a:r>
              <a:rPr lang="sr-Latn-CS" altLang="sr-Latn-RS" sz="2100" i="1"/>
              <a:t>electrically </a:t>
            </a:r>
            <a:r>
              <a:rPr lang="en-US" altLang="sr-Latn-RS" sz="2100" i="1"/>
              <a:t>erasable programmable ROM</a:t>
            </a:r>
            <a:r>
              <a:rPr lang="sr-Cyrl-CS" altLang="sr-Latn-RS" sz="2100"/>
              <a:t>)</a:t>
            </a:r>
          </a:p>
          <a:p>
            <a:pPr lvl="1"/>
            <a:r>
              <a:rPr lang="sr-Cyrl-CS" altLang="sr-Latn-RS" sz="2100"/>
              <a:t>омогућава да се селективно бише садржај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R</a:t>
            </a:r>
            <a:r>
              <a:rPr lang="sr-Cyrl-CS" altLang="sr-Latn-RS" i="1"/>
              <a:t>А</a:t>
            </a:r>
            <a:r>
              <a:rPr lang="sr-Latn-CS" altLang="sr-Latn-RS" i="1"/>
              <a:t>M</a:t>
            </a:r>
            <a:endParaRPr lang="sr-Cyrl-CS" altLang="sr-Latn-RS"/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Две основне врсте </a:t>
            </a:r>
            <a:r>
              <a:rPr lang="sr-Latn-CS" altLang="sr-Latn-RS" i="1"/>
              <a:t>RAM</a:t>
            </a:r>
            <a:r>
              <a:rPr lang="sr-Cyrl-CS" altLang="sr-Latn-RS"/>
              <a:t> меморија су</a:t>
            </a:r>
          </a:p>
          <a:p>
            <a:pPr lvl="1"/>
            <a:r>
              <a:rPr lang="sr-Cyrl-CS" altLang="sr-Latn-RS"/>
              <a:t>статички </a:t>
            </a:r>
            <a:r>
              <a:rPr lang="sr-Latn-CS" altLang="sr-Latn-RS" i="1"/>
              <a:t>RAM</a:t>
            </a:r>
            <a:r>
              <a:rPr lang="sr-Cyrl-CS" altLang="sr-Latn-RS"/>
              <a:t> и</a:t>
            </a:r>
          </a:p>
          <a:p>
            <a:pPr lvl="1"/>
            <a:r>
              <a:rPr lang="sr-Cyrl-CS" altLang="sr-Latn-RS"/>
              <a:t>динамички </a:t>
            </a:r>
            <a:r>
              <a:rPr lang="sr-Latn-CS" altLang="sr-Latn-RS" i="1"/>
              <a:t>RAM</a:t>
            </a:r>
            <a:r>
              <a:rPr lang="sr-Cyrl-CS" altLang="sr-Latn-RS"/>
              <a:t> </a:t>
            </a:r>
            <a:endParaRPr lang="sr-Latn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Меморија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Главна (радна) меморија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9297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Статички </a:t>
            </a:r>
            <a:r>
              <a:rPr lang="sr-Latn-CS" altLang="sr-Latn-RS" i="1"/>
              <a:t>R</a:t>
            </a:r>
            <a:r>
              <a:rPr lang="sr-Cyrl-CS" altLang="sr-Latn-RS" i="1"/>
              <a:t>А</a:t>
            </a:r>
            <a:r>
              <a:rPr lang="sr-Latn-CS" altLang="sr-Latn-RS" i="1"/>
              <a:t>M</a:t>
            </a:r>
            <a:endParaRPr lang="sr-Cyrl-CS" altLang="sr-Latn-RS"/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i="1" dirty="0"/>
              <a:t>SRAM</a:t>
            </a:r>
            <a:r>
              <a:rPr lang="sr-Cyrl-CS" altLang="sr-Latn-RS" dirty="0"/>
              <a:t> </a:t>
            </a:r>
            <a:endParaRPr lang="sr-Latn-CS" altLang="sr-Latn-RS" dirty="0"/>
          </a:p>
          <a:p>
            <a:r>
              <a:rPr lang="sr-Cyrl-CS" altLang="sr-Latn-RS" dirty="0"/>
              <a:t>Имплементира се помоћу резе или флип-флопа</a:t>
            </a:r>
          </a:p>
          <a:p>
            <a:r>
              <a:rPr lang="sr-Cyrl-CS" altLang="sr-Latn-RS" dirty="0"/>
              <a:t>Не захтева освежавање да би чувао садржај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Предности:</a:t>
            </a:r>
          </a:p>
          <a:p>
            <a:pPr lvl="1"/>
            <a:r>
              <a:rPr lang="sr-Cyrl-CS" altLang="sr-Latn-RS" dirty="0"/>
              <a:t>Једноставност употребе</a:t>
            </a:r>
          </a:p>
          <a:p>
            <a:pPr lvl="1"/>
            <a:r>
              <a:rPr lang="sr-Cyrl-CS" altLang="sr-Latn-RS" dirty="0"/>
              <a:t>Брзина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Употребљава се за кеш меморије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Динамички </a:t>
            </a:r>
            <a:r>
              <a:rPr lang="sr-Latn-CS" altLang="sr-Latn-RS" i="1"/>
              <a:t>R</a:t>
            </a:r>
            <a:r>
              <a:rPr lang="sr-Cyrl-CS" altLang="sr-Latn-RS" i="1"/>
              <a:t>А</a:t>
            </a:r>
            <a:r>
              <a:rPr lang="sr-Latn-CS" altLang="sr-Latn-RS" i="1"/>
              <a:t>M</a:t>
            </a:r>
            <a:endParaRPr lang="sr-Cyrl-CS" altLang="sr-Latn-RS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6216" y="1602889"/>
            <a:ext cx="10697584" cy="4574074"/>
          </a:xfrm>
        </p:spPr>
        <p:txBody>
          <a:bodyPr>
            <a:normAutofit/>
          </a:bodyPr>
          <a:lstStyle/>
          <a:p>
            <a:r>
              <a:rPr lang="sr-Latn-CS" altLang="sr-Latn-RS" sz="2400" i="1" dirty="0"/>
              <a:t>DRAM</a:t>
            </a:r>
            <a:endParaRPr lang="sr-Cyrl-CS" altLang="sr-Latn-RS" sz="2400" dirty="0"/>
          </a:p>
          <a:p>
            <a:r>
              <a:rPr lang="sr-Cyrl-CS" altLang="sr-Latn-RS" sz="2400" dirty="0"/>
              <a:t>Имплементира се помоћу малих кондензатора</a:t>
            </a:r>
          </a:p>
          <a:p>
            <a:r>
              <a:rPr lang="sr-Cyrl-CS" altLang="sr-Latn-RS" sz="2400" dirty="0"/>
              <a:t>Захтева периодично освежавање да би чувао садржај</a:t>
            </a:r>
          </a:p>
          <a:p>
            <a:r>
              <a:rPr lang="sr-Cyrl-CS" altLang="sr-Latn-RS" sz="2400" dirty="0"/>
              <a:t>Читање нарушава садржај</a:t>
            </a:r>
          </a:p>
          <a:p>
            <a:pPr lvl="1"/>
            <a:r>
              <a:rPr lang="sr-Cyrl-CS" altLang="sr-Latn-RS" dirty="0"/>
              <a:t>неопходно </a:t>
            </a:r>
            <a:r>
              <a:rPr lang="sr-Cyrl-CS" altLang="sr-Latn-RS" i="1" dirty="0" smtClean="0"/>
              <a:t>писање-после-читања</a:t>
            </a:r>
            <a:endParaRPr lang="sr-Cyrl-CS" altLang="sr-Latn-RS" dirty="0"/>
          </a:p>
          <a:p>
            <a:r>
              <a:rPr lang="sr-Cyrl-CS" altLang="sr-Latn-RS" sz="2400" dirty="0"/>
              <a:t>Предности</a:t>
            </a:r>
          </a:p>
          <a:p>
            <a:pPr lvl="1"/>
            <a:r>
              <a:rPr lang="sr-Cyrl-CS" altLang="sr-Latn-RS" dirty="0"/>
              <a:t>Нижа цена</a:t>
            </a:r>
          </a:p>
          <a:p>
            <a:pPr lvl="1"/>
            <a:r>
              <a:rPr lang="sr-Cyrl-CS" altLang="sr-Latn-RS" dirty="0"/>
              <a:t>Мање загревање</a:t>
            </a:r>
          </a:p>
          <a:p>
            <a:pPr lvl="1"/>
            <a:r>
              <a:rPr lang="sr-Cyrl-CS" altLang="sr-Latn-RS" dirty="0"/>
              <a:t>Већа густина </a:t>
            </a:r>
            <a:r>
              <a:rPr lang="sr-Cyrl-CS" altLang="sr-Latn-RS" dirty="0" smtClean="0"/>
              <a:t>паковања</a:t>
            </a:r>
            <a:endParaRPr lang="sr-Cyrl-CS" altLang="sr-Latn-RS" dirty="0"/>
          </a:p>
          <a:p>
            <a:r>
              <a:rPr lang="sr-Cyrl-CS" altLang="sr-Latn-RS" sz="2400" dirty="0"/>
              <a:t>Употребљава се за радну меморију рачунара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Технологије израде </a:t>
            </a:r>
            <a:r>
              <a:rPr lang="sr-Latn-CS" altLang="sr-Latn-RS" i="1"/>
              <a:t>DRAM</a:t>
            </a:r>
            <a:r>
              <a:rPr lang="sr-Cyrl-CS" altLang="sr-Latn-RS"/>
              <a:t>-а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Динамичка меморија се дели на </a:t>
            </a:r>
          </a:p>
          <a:p>
            <a:pPr lvl="1"/>
            <a:r>
              <a:rPr lang="sr-Cyrl-CS" altLang="sr-Latn-RS"/>
              <a:t>асинхрону</a:t>
            </a:r>
          </a:p>
          <a:p>
            <a:pPr lvl="2"/>
            <a:r>
              <a:rPr lang="sr-Cyrl-CS" altLang="sr-Latn-RS"/>
              <a:t>меморија одређује време одзива за сваку од операција</a:t>
            </a:r>
          </a:p>
          <a:p>
            <a:pPr lvl="2"/>
            <a:r>
              <a:rPr lang="sr-Cyrl-CS" altLang="sr-Latn-RS"/>
              <a:t>ако часовник ради брже, уводе се стања чекања </a:t>
            </a:r>
          </a:p>
          <a:p>
            <a:pPr lvl="2"/>
            <a:r>
              <a:rPr lang="sr-Cyrl-CS" altLang="sr-Latn-RS"/>
              <a:t>брзина се мери временом одзива, нпр. 20</a:t>
            </a:r>
            <a:r>
              <a:rPr lang="sr-Latn-CS" altLang="sr-Latn-RS" i="1"/>
              <a:t>ns</a:t>
            </a:r>
            <a:endParaRPr lang="sr-Latn-CS" altLang="sr-Latn-RS"/>
          </a:p>
          <a:p>
            <a:pPr lvl="1"/>
            <a:r>
              <a:rPr lang="sr-Cyrl-CS" altLang="sr-Latn-RS"/>
              <a:t>синхрону</a:t>
            </a:r>
          </a:p>
          <a:p>
            <a:pPr lvl="2"/>
            <a:r>
              <a:rPr lang="sr-Cyrl-CS" altLang="sr-Latn-RS"/>
              <a:t>рад меморије се синхронизује са часовником</a:t>
            </a:r>
          </a:p>
          <a:p>
            <a:pPr lvl="2"/>
            <a:r>
              <a:rPr lang="sr-Cyrl-CS" altLang="sr-Latn-RS"/>
              <a:t>зна се број циклуса за сваку од операција</a:t>
            </a:r>
          </a:p>
          <a:p>
            <a:pPr lvl="2"/>
            <a:r>
              <a:rPr lang="sr-Cyrl-CS" altLang="sr-Latn-RS"/>
              <a:t>брзина се мери брзином часовника и бројем циклуса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Меморија од </a:t>
            </a:r>
            <a:r>
              <a:rPr lang="sr-Latn-CS" altLang="sr-Latn-RS" i="1" dirty="0"/>
              <a:t>D</a:t>
            </a:r>
            <a:r>
              <a:rPr lang="sr-Cyrl-CS" altLang="sr-Latn-RS" dirty="0"/>
              <a:t> </a:t>
            </a:r>
            <a:r>
              <a:rPr lang="sr-Cyrl-CS" altLang="sr-Latn-RS" dirty="0" smtClean="0"/>
              <a:t>флип-флопова</a:t>
            </a:r>
            <a:endParaRPr lang="sr-Cyrl-CS" altLang="sr-Latn-RS" dirty="0"/>
          </a:p>
        </p:txBody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Употребљава се дводимензиони низ </a:t>
            </a:r>
            <a:r>
              <a:rPr lang="sr-Latn-CS" altLang="sr-Latn-RS" i="1"/>
              <a:t>D</a:t>
            </a:r>
            <a:r>
              <a:rPr lang="en-US" altLang="sr-Latn-RS"/>
              <a:t> </a:t>
            </a:r>
            <a:r>
              <a:rPr lang="sr-Cyrl-CS" altLang="sr-Latn-RS"/>
              <a:t>флип-флопова</a:t>
            </a:r>
          </a:p>
          <a:p>
            <a:pPr lvl="1"/>
            <a:r>
              <a:rPr lang="sr-Cyrl-CS" altLang="sr-Latn-RS"/>
              <a:t>сваки ред чува једну реч</a:t>
            </a:r>
          </a:p>
          <a:p>
            <a:pPr lvl="1"/>
            <a:r>
              <a:rPr lang="sr-Cyrl-CS" altLang="sr-Latn-RS"/>
              <a:t>број колона одговара броју битова у речи</a:t>
            </a:r>
          </a:p>
          <a:p>
            <a:pPr lvl="2"/>
            <a:r>
              <a:rPr lang="sr-Cyrl-CS" altLang="sr-Latn-RS" i="1"/>
              <a:t>хоризонтално ширење</a:t>
            </a:r>
            <a:r>
              <a:rPr lang="sr-Cyrl-CS" altLang="sr-Latn-RS"/>
              <a:t> је повећавање број битова у речима</a:t>
            </a:r>
          </a:p>
          <a:p>
            <a:pPr lvl="1"/>
            <a:r>
              <a:rPr lang="sr-Cyrl-CS" altLang="sr-Latn-RS"/>
              <a:t>број редова одговара броју речи у меморији</a:t>
            </a:r>
          </a:p>
          <a:p>
            <a:pPr lvl="2"/>
            <a:r>
              <a:rPr lang="sr-Cyrl-CS" altLang="sr-Latn-RS" i="1"/>
              <a:t>вертикално ширење</a:t>
            </a:r>
            <a:r>
              <a:rPr lang="sr-Cyrl-CS" altLang="sr-Latn-RS"/>
              <a:t> је повећавање броја речи</a:t>
            </a:r>
          </a:p>
          <a:p>
            <a:pPr lvl="1"/>
            <a:r>
              <a:rPr lang="sr-Cyrl-CS" altLang="sr-Latn-RS"/>
              <a:t>оба броја су обично неки степени броја 2</a:t>
            </a:r>
          </a:p>
          <a:p>
            <a:pPr lvl="1"/>
            <a:r>
              <a:rPr lang="sr-Cyrl-CS" altLang="sr-Latn-RS"/>
              <a:t>меморија </a:t>
            </a:r>
            <a:r>
              <a:rPr lang="sr-Latn-CS" altLang="sr-Latn-RS" i="1"/>
              <a:t>M</a:t>
            </a:r>
            <a:r>
              <a:rPr lang="sr-Cyrl-CS" altLang="sr-Latn-RS"/>
              <a:t> х </a:t>
            </a:r>
            <a:r>
              <a:rPr lang="sr-Latn-CS" altLang="sr-Latn-RS" i="1"/>
              <a:t>N</a:t>
            </a:r>
            <a:r>
              <a:rPr lang="sr-Cyrl-CS" altLang="sr-Latn-RS"/>
              <a:t> има </a:t>
            </a:r>
            <a:r>
              <a:rPr lang="sr-Latn-CS" altLang="sr-Latn-RS" i="1"/>
              <a:t>M</a:t>
            </a:r>
            <a:r>
              <a:rPr lang="sr-Cyrl-CS" altLang="sr-Latn-RS"/>
              <a:t> речи од по </a:t>
            </a:r>
            <a:r>
              <a:rPr lang="sr-Latn-CS" altLang="sr-Latn-RS" i="1"/>
              <a:t>N</a:t>
            </a:r>
            <a:r>
              <a:rPr lang="sr-Cyrl-CS" altLang="sr-Latn-RS"/>
              <a:t> битова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6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636" y="0"/>
            <a:ext cx="6096000" cy="675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500" y="96183"/>
            <a:ext cx="10515600" cy="1325563"/>
          </a:xfrm>
        </p:spPr>
        <p:txBody>
          <a:bodyPr>
            <a:normAutofit/>
          </a:bodyPr>
          <a:lstStyle/>
          <a:p>
            <a:r>
              <a:rPr lang="sr-Cyrl-CS" altLang="sr-Latn-RS" dirty="0"/>
              <a:t>Меморија имплементирана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матрицом </a:t>
            </a:r>
            <a:r>
              <a:rPr lang="sr-Cyrl-CS" altLang="sr-Latn-RS" dirty="0"/>
              <a:t>4х3 </a:t>
            </a:r>
            <a:r>
              <a:rPr lang="sr-Latn-CS" altLang="sr-Latn-RS" i="1" dirty="0"/>
              <a:t>D</a:t>
            </a:r>
            <a:r>
              <a:rPr lang="sr-Cyrl-CS" altLang="sr-Latn-RS" dirty="0"/>
              <a:t> флип-флопа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Меморија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Меморија је уређај који омогућава чување (записивање)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читање података у рачунару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Меморија од </a:t>
            </a:r>
            <a:r>
              <a:rPr lang="sr-Latn-CS" altLang="sr-Latn-RS" i="1" dirty="0"/>
              <a:t>D</a:t>
            </a:r>
            <a:r>
              <a:rPr lang="sr-Cyrl-CS" altLang="sr-Latn-RS" dirty="0"/>
              <a:t> флип-флопова (2)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Декодер одређује тачно један ред на основу улазне адресе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адреса је кодирана са две линије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декодер са И-елементима гради демултиплексор који усмерава сигнал на одговарајући ред </a:t>
            </a:r>
          </a:p>
          <a:p>
            <a:pPr>
              <a:lnSpc>
                <a:spcPct val="90000"/>
              </a:lnSpc>
            </a:pPr>
            <a:r>
              <a:rPr lang="sr-Cyrl-CS" altLang="sr-Latn-RS"/>
              <a:t>Активан сигнал часовника ће добити само изабрани ред и то само у случају писања</a:t>
            </a:r>
          </a:p>
          <a:p>
            <a:pPr>
              <a:lnSpc>
                <a:spcPct val="90000"/>
              </a:lnSpc>
            </a:pPr>
            <a:r>
              <a:rPr lang="sr-Cyrl-CS" altLang="sr-Latn-RS"/>
              <a:t>Сви флип-флопови у једној колони добијају исти улазни сигнал</a:t>
            </a:r>
          </a:p>
          <a:p>
            <a:pPr lvl="3">
              <a:lnSpc>
                <a:spcPct val="90000"/>
              </a:lnSpc>
            </a:pPr>
            <a:endParaRPr lang="sr-Cyrl-CS" altLang="sr-Latn-RS"/>
          </a:p>
          <a:p>
            <a:pPr>
              <a:lnSpc>
                <a:spcPct val="90000"/>
              </a:lnSpc>
            </a:pPr>
            <a:r>
              <a:rPr lang="sr-Cyrl-CS" altLang="sr-Latn-RS"/>
              <a:t>За читање се употребљава 4-1 мултиплексор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адресне линије се користе као селектори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Ограничења и проблеми</a:t>
            </a:r>
          </a:p>
        </p:txBody>
      </p:sp>
      <p:sp>
        <p:nvSpPr>
          <p:cNvPr id="1239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r>
              <a:rPr lang="sr-Cyrl-CS" altLang="sr-Latn-RS" dirty="0"/>
              <a:t>Није прилагођена повезивању на магистралу</a:t>
            </a:r>
          </a:p>
          <a:p>
            <a:pPr lvl="1"/>
            <a:r>
              <a:rPr lang="sr-Cyrl-CS" altLang="sr-Latn-RS" dirty="0"/>
              <a:t>потребно је да исте линије носе улазне и излазне </a:t>
            </a:r>
            <a:r>
              <a:rPr lang="sr-Cyrl-CS" altLang="sr-Latn-RS" dirty="0" smtClean="0"/>
              <a:t>податке</a:t>
            </a:r>
            <a:endParaRPr lang="en-US" altLang="sr-Latn-RS" dirty="0" smtClean="0"/>
          </a:p>
          <a:p>
            <a:pPr lvl="1"/>
            <a:r>
              <a:rPr lang="sr-Cyrl-RS" altLang="sr-Latn-RS" dirty="0"/>
              <a:t>о</a:t>
            </a:r>
            <a:r>
              <a:rPr lang="sr-Cyrl-RS" altLang="sr-Latn-RS" dirty="0" smtClean="0"/>
              <a:t>вај проблем се решава употребом бафера са три стања, </a:t>
            </a:r>
            <a:br>
              <a:rPr lang="sr-Cyrl-RS" altLang="sr-Latn-RS" dirty="0" smtClean="0"/>
            </a:br>
            <a:r>
              <a:rPr lang="sr-Cyrl-RS" altLang="sr-Latn-RS" dirty="0" smtClean="0"/>
              <a:t>али је ван домета курса...</a:t>
            </a:r>
            <a:endParaRPr lang="en-US" altLang="sr-Latn-RS" dirty="0"/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Не може да се користи за прављење већих меморија</a:t>
            </a:r>
          </a:p>
          <a:p>
            <a:pPr lvl="1"/>
            <a:r>
              <a:rPr lang="sr-Cyrl-CS" altLang="sr-Latn-RS" dirty="0"/>
              <a:t>Потребан је додатни селекторски улаз који означава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да </a:t>
            </a:r>
            <a:r>
              <a:rPr lang="sr-Cyrl-CS" altLang="sr-Latn-RS" dirty="0"/>
              <a:t>ли се блок користи или не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Блок дијаграм меморије 4х3</a:t>
            </a:r>
          </a:p>
        </p:txBody>
      </p:sp>
      <p:pic>
        <p:nvPicPr>
          <p:cNvPr id="12615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2590801"/>
            <a:ext cx="6988175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Прављење већих меморија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Од меморијских блокова који имају контролне селекторе (</a:t>
            </a:r>
            <a:r>
              <a:rPr lang="sr-Latn-CS" altLang="sr-Latn-RS" i="1"/>
              <a:t>CS</a:t>
            </a:r>
            <a:r>
              <a:rPr lang="sr-Cyrl-CS" altLang="sr-Latn-RS"/>
              <a:t>) могу се правити већи меморијски блокови</a:t>
            </a:r>
          </a:p>
          <a:p>
            <a:r>
              <a:rPr lang="sr-Cyrl-CS" altLang="sr-Latn-RS"/>
              <a:t>Први корак је прављење независне меморијске јединице која није чврсто везана за специфичне адресе у адресном простору</a:t>
            </a:r>
          </a:p>
          <a:p>
            <a:pPr lvl="1"/>
            <a:r>
              <a:rPr lang="sr-Cyrl-CS" altLang="sr-Latn-RS"/>
              <a:t>Нешто као већа верзија претходно представљеног меморијског блока</a:t>
            </a:r>
          </a:p>
          <a:p>
            <a:r>
              <a:rPr lang="sr-Cyrl-CS" altLang="sr-Latn-RS"/>
              <a:t>Други корак је везивање оваквих независних меморијских јединица за конкретан адресни простор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 smtClean="0"/>
              <a:t>Прављење већих меморија (2)</a:t>
            </a:r>
            <a:endParaRPr lang="sr-Cyrl-CS" altLang="sr-Latn-RS" dirty="0"/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altLang="sr-Latn-RS" dirty="0" smtClean="0"/>
              <a:t>Повезивањем </a:t>
            </a:r>
            <a:r>
              <a:rPr lang="sr-Cyrl-CS" altLang="sr-Latn-RS" dirty="0"/>
              <a:t>више чипова повећава се ширина меморијске речи (</a:t>
            </a:r>
            <a:r>
              <a:rPr lang="sr-Cyrl-CS" altLang="sr-Latn-RS" i="1" dirty="0"/>
              <a:t>хоризонтална експанзија</a:t>
            </a:r>
            <a:r>
              <a:rPr lang="sr-Cyrl-CS" altLang="sr-Latn-RS" dirty="0"/>
              <a:t>)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контролни улази </a:t>
            </a:r>
            <a:r>
              <a:rPr lang="sr-Cyrl-CS" altLang="sr-Latn-RS" dirty="0" smtClean="0"/>
              <a:t>нпр. </a:t>
            </a:r>
            <a:r>
              <a:rPr lang="sr-Cyrl-CS" altLang="sr-Latn-RS" dirty="0"/>
              <a:t>д</a:t>
            </a:r>
            <a:r>
              <a:rPr lang="sr-Cyrl-CS" altLang="sr-Latn-RS" dirty="0" smtClean="0"/>
              <a:t>ва осмобитна чипа </a:t>
            </a:r>
            <a:r>
              <a:rPr lang="sr-Cyrl-CS" altLang="sr-Latn-RS" dirty="0"/>
              <a:t>се везују заједно како би представљали 16-битну целину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улазе и излазе сваког чипа везујемо на одговарајуће линије магистрале података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на сличан начин се може добити и шира </a:t>
            </a:r>
            <a:r>
              <a:rPr lang="sr-Cyrl-CS" altLang="sr-Latn-RS" dirty="0" smtClean="0"/>
              <a:t>реч</a:t>
            </a:r>
          </a:p>
          <a:p>
            <a:r>
              <a:rPr lang="sr-Cyrl-CS" altLang="sr-Latn-RS" dirty="0" smtClean="0"/>
              <a:t>Додавањем редова повећавамо величину меморије </a:t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i="1" dirty="0" smtClean="0"/>
              <a:t>вертикална експанзија</a:t>
            </a:r>
            <a:r>
              <a:rPr lang="sr-Cyrl-CS" altLang="sr-Latn-RS" dirty="0" smtClean="0"/>
              <a:t>)</a:t>
            </a:r>
          </a:p>
          <a:p>
            <a:pPr lvl="1"/>
            <a:r>
              <a:rPr lang="sr-Cyrl-CS" altLang="sr-Latn-RS" dirty="0" smtClean="0"/>
              <a:t>сваки </a:t>
            </a:r>
            <a:r>
              <a:rPr lang="sr-Cyrl-CS" altLang="sr-Latn-RS" dirty="0"/>
              <a:t>ред чува по једну реч</a:t>
            </a:r>
          </a:p>
          <a:p>
            <a:pPr lvl="1"/>
            <a:r>
              <a:rPr lang="sr-Cyrl-CS" altLang="sr-Latn-RS" dirty="0"/>
              <a:t>помоћу декодера се врши одабир активног реда</a:t>
            </a:r>
          </a:p>
          <a:p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56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7" y="268287"/>
            <a:ext cx="6821245" cy="6603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Логички дијаграм меморије 2х16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изграђене </a:t>
            </a:r>
            <a:r>
              <a:rPr lang="sr-Cyrl-CS" altLang="sr-Latn-RS" dirty="0"/>
              <a:t>од 4 </a:t>
            </a:r>
            <a:r>
              <a:rPr lang="sr-Cyrl-CS" altLang="sr-Latn-RS" dirty="0" smtClean="0"/>
              <a:t>чипа </a:t>
            </a:r>
            <a:r>
              <a:rPr lang="sr-Latn-RS" altLang="sr-Latn-RS" dirty="0" smtClean="0"/>
              <a:t>1x8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Примери меморијских </a:t>
            </a:r>
            <a:r>
              <a:rPr lang="sr-Cyrl-CS" altLang="sr-Latn-RS" dirty="0" smtClean="0"/>
              <a:t>чипова</a:t>
            </a:r>
            <a:endParaRPr lang="sr-Cyrl-CS" altLang="sr-Latn-RS" dirty="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sz="2400" dirty="0"/>
              <a:t>Постоји велики број чипова који се употребљавају за израду већих меморија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примери </a:t>
            </a:r>
            <a:r>
              <a:rPr lang="sr-Latn-CS" altLang="sr-Latn-RS" i="1" dirty="0"/>
              <a:t>SRAM</a:t>
            </a:r>
            <a:r>
              <a:rPr lang="sr-Cyrl-CS" altLang="sr-Latn-RS" dirty="0"/>
              <a:t> и </a:t>
            </a:r>
            <a:r>
              <a:rPr lang="sr-Latn-CS" altLang="sr-Latn-RS" i="1" dirty="0"/>
              <a:t>DRAM</a:t>
            </a:r>
            <a:r>
              <a:rPr lang="sr-Latn-CS" altLang="sr-Latn-RS" dirty="0"/>
              <a:t> </a:t>
            </a:r>
            <a:r>
              <a:rPr lang="sr-Cyrl-CS" altLang="sr-Latn-RS" dirty="0"/>
              <a:t>чипова фирме </a:t>
            </a:r>
            <a:r>
              <a:rPr lang="sr-Latn-CS" altLang="sr-Latn-RS" i="1" dirty="0" smtClean="0"/>
              <a:t>Micron</a:t>
            </a: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Latn-CS" altLang="sr-Latn-RS" sz="2400" i="1" dirty="0" smtClean="0"/>
              <a:t>SRAM</a:t>
            </a:r>
            <a:r>
              <a:rPr lang="sr-Cyrl-CS" altLang="sr-Latn-RS" sz="2400" dirty="0" smtClean="0"/>
              <a:t> </a:t>
            </a:r>
            <a:endParaRPr lang="sr-Cyrl-CS" altLang="sr-Latn-RS" sz="2400" dirty="0"/>
          </a:p>
          <a:p>
            <a:pPr lvl="1">
              <a:lnSpc>
                <a:spcPct val="90000"/>
              </a:lnSpc>
            </a:pPr>
            <a:r>
              <a:rPr lang="sr-Cyrl-CS" altLang="sr-Latn-RS" dirty="0" smtClean="0"/>
              <a:t>8</a:t>
            </a:r>
            <a:r>
              <a:rPr lang="sr-Latn-CS" altLang="sr-Latn-RS" dirty="0" smtClean="0"/>
              <a:t>Mb</a:t>
            </a:r>
            <a:r>
              <a:rPr lang="sr-Cyrl-CS" altLang="sr-Latn-RS" dirty="0" smtClean="0"/>
              <a:t> </a:t>
            </a:r>
            <a:r>
              <a:rPr lang="sr-Cyrl-CS" altLang="sr-Latn-RS" dirty="0"/>
              <a:t>чип, у три конфигурације: </a:t>
            </a:r>
          </a:p>
          <a:p>
            <a:pPr lvl="2">
              <a:lnSpc>
                <a:spcPct val="90000"/>
              </a:lnSpc>
            </a:pPr>
            <a:r>
              <a:rPr lang="sr-Cyrl-CS" altLang="sr-Latn-RS" sz="2400" dirty="0"/>
              <a:t>512</a:t>
            </a:r>
            <a:r>
              <a:rPr lang="sr-Latn-CS" altLang="sr-Latn-RS" sz="2400" dirty="0"/>
              <a:t>K</a:t>
            </a:r>
            <a:r>
              <a:rPr lang="sr-Cyrl-CS" altLang="sr-Latn-RS" sz="2400" dirty="0"/>
              <a:t> х 18</a:t>
            </a:r>
          </a:p>
          <a:p>
            <a:pPr lvl="2">
              <a:lnSpc>
                <a:spcPct val="90000"/>
              </a:lnSpc>
            </a:pPr>
            <a:r>
              <a:rPr lang="sr-Cyrl-CS" altLang="sr-Latn-RS" sz="2400" dirty="0"/>
              <a:t>256</a:t>
            </a:r>
            <a:r>
              <a:rPr lang="sr-Latn-CS" altLang="sr-Latn-RS" sz="2400" dirty="0"/>
              <a:t>K</a:t>
            </a:r>
            <a:r>
              <a:rPr lang="sr-Cyrl-CS" altLang="sr-Latn-RS" sz="2400" dirty="0"/>
              <a:t> х 32</a:t>
            </a:r>
          </a:p>
          <a:p>
            <a:pPr lvl="2">
              <a:lnSpc>
                <a:spcPct val="90000"/>
              </a:lnSpc>
            </a:pPr>
            <a:r>
              <a:rPr lang="sr-Cyrl-CS" altLang="sr-Latn-RS" sz="2400" dirty="0"/>
              <a:t>256</a:t>
            </a:r>
            <a:r>
              <a:rPr lang="sr-Latn-CS" altLang="sr-Latn-RS" sz="2400" dirty="0"/>
              <a:t>K</a:t>
            </a:r>
            <a:r>
              <a:rPr lang="sr-Cyrl-CS" altLang="sr-Latn-RS" sz="2400" dirty="0"/>
              <a:t> х 36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додатни битови служе за препознавање и отклањање грешака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време приступа 3.5</a:t>
            </a:r>
            <a:r>
              <a:rPr lang="sr-Latn-CS" altLang="sr-Latn-RS" i="1" dirty="0"/>
              <a:t>ns</a:t>
            </a:r>
            <a:endParaRPr lang="sr-Cyrl-CS" altLang="sr-Latn-RS" dirty="0"/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чип 512</a:t>
            </a:r>
            <a:r>
              <a:rPr lang="sr-Latn-CS" altLang="sr-Latn-RS" dirty="0"/>
              <a:t>K</a:t>
            </a:r>
            <a:r>
              <a:rPr lang="sr-Cyrl-CS" altLang="sr-Latn-RS" dirty="0"/>
              <a:t> х 18 има 19 адресних линија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чипови 256</a:t>
            </a:r>
            <a:r>
              <a:rPr lang="sr-Latn-CS" altLang="sr-Latn-RS" dirty="0"/>
              <a:t>K</a:t>
            </a:r>
            <a:r>
              <a:rPr lang="sr-Cyrl-CS" altLang="sr-Latn-RS" dirty="0"/>
              <a:t> х 32 и 256</a:t>
            </a:r>
            <a:r>
              <a:rPr lang="sr-Latn-CS" altLang="sr-Latn-RS" dirty="0"/>
              <a:t>K</a:t>
            </a:r>
            <a:r>
              <a:rPr lang="sr-Cyrl-CS" altLang="sr-Latn-RS" dirty="0"/>
              <a:t> х 36 имају по 18 адресних линија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Примери меморијских чипова (2)</a:t>
            </a:r>
          </a:p>
        </p:txBody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i="1"/>
              <a:t>DRAM</a:t>
            </a:r>
            <a:r>
              <a:rPr lang="sr-Cyrl-CS" altLang="sr-Latn-RS"/>
              <a:t> </a:t>
            </a:r>
          </a:p>
          <a:p>
            <a:pPr lvl="1"/>
            <a:r>
              <a:rPr lang="sr-Cyrl-CS" altLang="sr-Latn-RS"/>
              <a:t>синхрони </a:t>
            </a:r>
            <a:r>
              <a:rPr lang="sr-Latn-CS" altLang="sr-Latn-RS" i="1"/>
              <a:t>DRAM</a:t>
            </a:r>
            <a:endParaRPr lang="sr-Cyrl-CS" altLang="sr-Latn-RS" i="1"/>
          </a:p>
          <a:p>
            <a:pPr lvl="1"/>
            <a:r>
              <a:rPr lang="sr-Cyrl-CS" altLang="sr-Latn-RS"/>
              <a:t>256</a:t>
            </a:r>
            <a:r>
              <a:rPr lang="sr-Latn-CS" altLang="sr-Latn-RS"/>
              <a:t>Mb</a:t>
            </a:r>
            <a:r>
              <a:rPr lang="sr-Cyrl-CS" altLang="sr-Latn-RS"/>
              <a:t> чип, у три конфигурације: </a:t>
            </a:r>
          </a:p>
          <a:p>
            <a:pPr lvl="2"/>
            <a:r>
              <a:rPr lang="sr-Cyrl-CS" altLang="sr-Latn-RS"/>
              <a:t>64М х 4, 26 адресних линија</a:t>
            </a:r>
          </a:p>
          <a:p>
            <a:pPr lvl="2"/>
            <a:r>
              <a:rPr lang="sr-Cyrl-CS" altLang="sr-Latn-RS"/>
              <a:t>32М х 8, 25 адресних линија</a:t>
            </a:r>
          </a:p>
          <a:p>
            <a:pPr lvl="2"/>
            <a:r>
              <a:rPr lang="sr-Cyrl-CS" altLang="sr-Latn-RS"/>
              <a:t>16М х 16, 24 адресне линије</a:t>
            </a:r>
          </a:p>
          <a:p>
            <a:pPr lvl="1"/>
            <a:r>
              <a:rPr lang="sr-Cyrl-CS" altLang="sr-Latn-RS"/>
              <a:t>трајање циклуса је око 7</a:t>
            </a:r>
            <a:r>
              <a:rPr lang="sr-Latn-CS" altLang="sr-Latn-RS" i="1"/>
              <a:t>ns</a:t>
            </a:r>
            <a:endParaRPr lang="sr-Cyrl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Дизајн већих </a:t>
            </a:r>
            <a:r>
              <a:rPr lang="sr-Cyrl-CS" altLang="sr-Latn-RS" dirty="0" smtClean="0"/>
              <a:t>меморија</a:t>
            </a:r>
            <a:endParaRPr lang="sr-Cyrl-CS" altLang="sr-Latn-RS" dirty="0"/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altLang="sr-Latn-RS" sz="2500" dirty="0" smtClean="0"/>
              <a:t>А</a:t>
            </a:r>
            <a:r>
              <a:rPr lang="sr-Cyrl-CS" altLang="sr-Latn-RS" sz="2500" dirty="0" smtClean="0"/>
              <a:t>ко </a:t>
            </a:r>
            <a:r>
              <a:rPr lang="sr-Cyrl-CS" altLang="sr-Latn-RS" sz="2500" dirty="0"/>
              <a:t>је циљ меморија </a:t>
            </a:r>
            <a:r>
              <a:rPr lang="sr-Latn-CS" altLang="sr-Latn-RS" sz="2500" i="1" dirty="0"/>
              <a:t>M</a:t>
            </a:r>
            <a:r>
              <a:rPr lang="sr-Latn-CS" altLang="sr-Latn-RS" sz="2500" dirty="0"/>
              <a:t> x </a:t>
            </a:r>
            <a:r>
              <a:rPr lang="sr-Latn-CS" altLang="sr-Latn-RS" sz="2500" i="1" dirty="0"/>
              <a:t>N</a:t>
            </a:r>
            <a:r>
              <a:rPr lang="sr-Cyrl-CS" altLang="sr-Latn-RS" sz="2500" dirty="0"/>
              <a:t>, а користе се чипови </a:t>
            </a:r>
            <a:r>
              <a:rPr lang="sr-Latn-CS" altLang="sr-Latn-RS" sz="2500" i="1" dirty="0"/>
              <a:t>D</a:t>
            </a:r>
            <a:r>
              <a:rPr lang="sr-Latn-CS" altLang="sr-Latn-RS" sz="2500" dirty="0"/>
              <a:t> x </a:t>
            </a:r>
            <a:r>
              <a:rPr lang="sr-Latn-CS" altLang="sr-Latn-RS" sz="2500" i="1" dirty="0"/>
              <a:t>W</a:t>
            </a:r>
            <a:r>
              <a:rPr lang="sr-Cyrl-CS" altLang="sr-Latn-RS" sz="2500" dirty="0"/>
              <a:t>:</a:t>
            </a:r>
          </a:p>
          <a:p>
            <a:pPr lvl="1"/>
            <a:r>
              <a:rPr lang="sr-Cyrl-CS" altLang="sr-Latn-RS" sz="2200" dirty="0"/>
              <a:t>број колона је </a:t>
            </a:r>
            <a:r>
              <a:rPr lang="sr-Latn-CS" altLang="sr-Latn-RS" sz="2200" i="1" dirty="0"/>
              <a:t>N</a:t>
            </a:r>
            <a:r>
              <a:rPr lang="sr-Cyrl-CS" altLang="sr-Latn-RS" sz="2200" dirty="0"/>
              <a:t>/</a:t>
            </a:r>
            <a:r>
              <a:rPr lang="sr-Latn-CS" altLang="sr-Latn-RS" sz="2200" i="1" dirty="0"/>
              <a:t>W</a:t>
            </a:r>
            <a:endParaRPr lang="sr-Cyrl-CS" altLang="sr-Latn-RS" sz="2200" i="1" dirty="0"/>
          </a:p>
          <a:p>
            <a:pPr lvl="1"/>
            <a:r>
              <a:rPr lang="sr-Cyrl-CS" altLang="sr-Latn-RS" sz="2200" dirty="0"/>
              <a:t>број редова је </a:t>
            </a:r>
            <a:r>
              <a:rPr lang="sr-Latn-CS" altLang="sr-Latn-RS" sz="2200" i="1" dirty="0"/>
              <a:t>M</a:t>
            </a:r>
            <a:r>
              <a:rPr lang="sr-Cyrl-CS" altLang="sr-Latn-RS" sz="2200" dirty="0"/>
              <a:t>/</a:t>
            </a:r>
            <a:r>
              <a:rPr lang="sr-Latn-CS" altLang="sr-Latn-RS" sz="2200" i="1" dirty="0"/>
              <a:t>D</a:t>
            </a:r>
            <a:endParaRPr lang="sr-Cyrl-CS" altLang="sr-Latn-RS" sz="2200" i="1" dirty="0"/>
          </a:p>
          <a:p>
            <a:pPr lvl="1"/>
            <a:r>
              <a:rPr lang="sr-Cyrl-CS" altLang="sr-Latn-RS" sz="2200" dirty="0"/>
              <a:t>број чипова је (</a:t>
            </a:r>
            <a:r>
              <a:rPr lang="sr-Latn-CS" altLang="sr-Latn-RS" sz="2200" i="1" dirty="0"/>
              <a:t>M</a:t>
            </a:r>
            <a:r>
              <a:rPr lang="sr-Latn-CS" altLang="sr-Latn-RS" sz="2200" dirty="0"/>
              <a:t> x </a:t>
            </a:r>
            <a:r>
              <a:rPr lang="sr-Latn-CS" altLang="sr-Latn-RS" sz="2200" i="1" dirty="0"/>
              <a:t>N</a:t>
            </a:r>
            <a:r>
              <a:rPr lang="sr-Cyrl-CS" altLang="sr-Latn-RS" sz="2200" dirty="0"/>
              <a:t>)/(</a:t>
            </a:r>
            <a:r>
              <a:rPr lang="sr-Latn-CS" altLang="sr-Latn-RS" sz="2200" i="1" dirty="0"/>
              <a:t>D</a:t>
            </a:r>
            <a:r>
              <a:rPr lang="sr-Latn-CS" altLang="sr-Latn-RS" sz="2200" dirty="0"/>
              <a:t> x </a:t>
            </a:r>
            <a:r>
              <a:rPr lang="sr-Latn-CS" altLang="sr-Latn-RS" sz="2200" i="1" dirty="0"/>
              <a:t>W</a:t>
            </a:r>
            <a:r>
              <a:rPr lang="sr-Cyrl-CS" altLang="sr-Latn-RS" sz="2200" dirty="0" smtClean="0"/>
              <a:t>)</a:t>
            </a:r>
            <a:endParaRPr lang="sr-Cyrl-CS" altLang="sr-Latn-RS" sz="2200" dirty="0"/>
          </a:p>
          <a:p>
            <a:r>
              <a:rPr lang="sr-Cyrl-CS" altLang="sr-Latn-RS" sz="2500" dirty="0"/>
              <a:t>У примеру </a:t>
            </a:r>
          </a:p>
          <a:p>
            <a:pPr lvl="1"/>
            <a:r>
              <a:rPr lang="sr-Cyrl-CS" altLang="sr-Latn-RS" sz="2200" dirty="0"/>
              <a:t>правимо меморију од </a:t>
            </a:r>
            <a:r>
              <a:rPr lang="sr-Cyrl-CS" altLang="sr-Latn-RS" sz="2200" dirty="0" smtClean="0"/>
              <a:t>256</a:t>
            </a:r>
            <a:r>
              <a:rPr lang="sr-Cyrl-CS" altLang="sr-Latn-RS" sz="2200" i="1" dirty="0" smtClean="0"/>
              <a:t>М</a:t>
            </a:r>
            <a:r>
              <a:rPr lang="sr-Latn-RS" altLang="sr-Latn-RS" sz="2200" i="1" dirty="0"/>
              <a:t>B</a:t>
            </a:r>
            <a:endParaRPr lang="sr-Cyrl-CS" altLang="sr-Latn-RS" sz="2200" i="1" dirty="0"/>
          </a:p>
          <a:p>
            <a:pPr lvl="1"/>
            <a:r>
              <a:rPr lang="sr-Cyrl-CS" altLang="sr-Latn-RS" sz="2200" dirty="0"/>
              <a:t>циљна конфигурација је </a:t>
            </a:r>
            <a:r>
              <a:rPr lang="sr-Cyrl-CS" altLang="sr-Latn-RS" sz="2200" dirty="0" smtClean="0"/>
              <a:t>64</a:t>
            </a:r>
            <a:r>
              <a:rPr lang="sr-Cyrl-CS" altLang="sr-Latn-RS" sz="2200" i="1" dirty="0" smtClean="0"/>
              <a:t>М</a:t>
            </a:r>
            <a:r>
              <a:rPr lang="sr-Cyrl-CS" altLang="sr-Latn-RS" sz="2200" dirty="0" smtClean="0"/>
              <a:t> </a:t>
            </a:r>
            <a:r>
              <a:rPr lang="sr-Cyrl-CS" altLang="sr-Latn-RS" sz="2200" dirty="0"/>
              <a:t>х 32</a:t>
            </a:r>
            <a:r>
              <a:rPr lang="en-US" altLang="sr-Latn-RS" sz="2200" i="1" dirty="0"/>
              <a:t>b</a:t>
            </a:r>
            <a:endParaRPr lang="sr-Cyrl-CS" altLang="sr-Latn-RS" sz="2200" i="1" dirty="0"/>
          </a:p>
          <a:p>
            <a:pPr lvl="1"/>
            <a:r>
              <a:rPr lang="sr-Cyrl-CS" altLang="sr-Latn-RS" sz="2200" dirty="0"/>
              <a:t>користимо чипове </a:t>
            </a:r>
            <a:r>
              <a:rPr lang="sr-Cyrl-CS" altLang="sr-Latn-RS" sz="2200" dirty="0" smtClean="0"/>
              <a:t>16</a:t>
            </a:r>
            <a:r>
              <a:rPr lang="sr-Cyrl-CS" altLang="sr-Latn-RS" sz="2200" i="1" dirty="0" smtClean="0"/>
              <a:t>М</a:t>
            </a:r>
            <a:r>
              <a:rPr lang="sr-Cyrl-CS" altLang="sr-Latn-RS" sz="2200" dirty="0" smtClean="0"/>
              <a:t> </a:t>
            </a:r>
            <a:r>
              <a:rPr lang="sr-Cyrl-CS" altLang="sr-Latn-RS" sz="2200" dirty="0"/>
              <a:t>х 16</a:t>
            </a:r>
            <a:r>
              <a:rPr lang="en-US" altLang="sr-Latn-RS" sz="2200" i="1" dirty="0"/>
              <a:t>b</a:t>
            </a:r>
            <a:endParaRPr lang="sr-Cyrl-CS" altLang="sr-Latn-RS" sz="2200" i="1" dirty="0"/>
          </a:p>
          <a:p>
            <a:pPr lvl="1"/>
            <a:r>
              <a:rPr lang="sr-Cyrl-CS" altLang="sr-Latn-RS" sz="2200" dirty="0"/>
              <a:t>матрица чипова </a:t>
            </a:r>
            <a:r>
              <a:rPr lang="sr-Cyrl-CS" altLang="sr-Latn-RS" sz="2200" dirty="0" smtClean="0"/>
              <a:t>је</a:t>
            </a:r>
            <a:r>
              <a:rPr lang="sr-Latn-RS" altLang="sr-Latn-RS" sz="2200" dirty="0" smtClean="0"/>
              <a:t>, </a:t>
            </a:r>
            <a:r>
              <a:rPr lang="sr-Cyrl-RS" altLang="sr-Latn-RS" sz="2200" dirty="0" smtClean="0"/>
              <a:t>дакле, </a:t>
            </a:r>
            <a:r>
              <a:rPr lang="sr-Cyrl-CS" altLang="sr-Latn-RS" sz="2200" dirty="0" smtClean="0"/>
              <a:t>4 </a:t>
            </a:r>
            <a:r>
              <a:rPr lang="sr-Cyrl-CS" altLang="sr-Latn-RS" sz="2200" dirty="0"/>
              <a:t>х 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Дизајн већих меморија </a:t>
            </a:r>
            <a:r>
              <a:rPr lang="sr-Cyrl-CS" altLang="sr-Latn-RS" dirty="0" smtClean="0"/>
              <a:t>(2)</a:t>
            </a:r>
            <a:endParaRPr lang="sr-Cyrl-CS" altLang="sr-Latn-R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sz="2200"/>
              <a:t>Везивање на магистралу података је непосредно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сваком чипу у реду одговара део линија података</a:t>
            </a:r>
          </a:p>
          <a:p>
            <a:pPr>
              <a:lnSpc>
                <a:spcPct val="90000"/>
              </a:lnSpc>
            </a:pPr>
            <a:r>
              <a:rPr lang="sr-Cyrl-CS" altLang="sr-Latn-RS" sz="2200"/>
              <a:t>Ако се у једном кораку чита </a:t>
            </a:r>
            <a:r>
              <a:rPr lang="sr-Latn-CS" altLang="sr-Latn-RS" sz="2200" i="1"/>
              <a:t>N</a:t>
            </a:r>
            <a:r>
              <a:rPr lang="sr-Cyrl-CS" altLang="sr-Latn-RS" sz="2200"/>
              <a:t> битова (&gt;8)</a:t>
            </a:r>
          </a:p>
          <a:p>
            <a:pPr lvl="1">
              <a:lnSpc>
                <a:spcPct val="90000"/>
              </a:lnSpc>
            </a:pPr>
            <a:r>
              <a:rPr lang="sr-Latn-CS" altLang="sr-Latn-RS" sz="2100" i="1"/>
              <a:t>Z</a:t>
            </a:r>
            <a:r>
              <a:rPr lang="sr-Cyrl-CS" altLang="sr-Latn-RS" sz="2100"/>
              <a:t> најнижих битови адресе се игноришу</a:t>
            </a:r>
          </a:p>
          <a:p>
            <a:pPr lvl="1">
              <a:lnSpc>
                <a:spcPct val="90000"/>
              </a:lnSpc>
            </a:pPr>
            <a:r>
              <a:rPr lang="sr-Latn-CS" altLang="sr-Latn-RS" sz="2100" i="1"/>
              <a:t>Z</a:t>
            </a:r>
            <a:r>
              <a:rPr lang="sr-Cyrl-CS" altLang="sr-Latn-RS" sz="2100"/>
              <a:t> = </a:t>
            </a:r>
            <a:r>
              <a:rPr lang="sr-Latn-CS" altLang="sr-Latn-RS" sz="2100"/>
              <a:t>log</a:t>
            </a:r>
            <a:r>
              <a:rPr lang="sr-Latn-CS" altLang="sr-Latn-RS" sz="2100" baseline="-25000"/>
              <a:t>2</a:t>
            </a:r>
            <a:r>
              <a:rPr lang="sr-Latn-CS" altLang="sr-Latn-RS" sz="2100"/>
              <a:t>(</a:t>
            </a:r>
            <a:r>
              <a:rPr lang="sr-Latn-CS" altLang="sr-Latn-RS" sz="2100" i="1"/>
              <a:t>N</a:t>
            </a:r>
            <a:r>
              <a:rPr lang="sr-Latn-CS" altLang="sr-Latn-RS" sz="2100"/>
              <a:t>/8)</a:t>
            </a:r>
            <a:endParaRPr lang="sr-Cyrl-CS" altLang="sr-Latn-RS" sz="2100"/>
          </a:p>
          <a:p>
            <a:pPr lvl="3">
              <a:lnSpc>
                <a:spcPct val="90000"/>
              </a:lnSpc>
            </a:pPr>
            <a:endParaRPr lang="sr-Latn-CS" altLang="sr-Latn-RS" sz="1600"/>
          </a:p>
          <a:p>
            <a:pPr>
              <a:lnSpc>
                <a:spcPct val="90000"/>
              </a:lnSpc>
            </a:pPr>
            <a:r>
              <a:rPr lang="sr-Cyrl-CS" altLang="sr-Latn-RS" sz="2200"/>
              <a:t>У примеру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256М се адресира са 28 битова адресе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један чип има 24 бита адресе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најнижа 2 бита адресе А0, А1 се не користе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ширина меморије је 32 бита, а адресирање по бајтовима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на чипове се везују 24 бита А2 до А25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битови адресе А26 и А27 се користе за бирање реда чипова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Основне карактеристике</a:t>
            </a: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altLang="sr-Latn-RS"/>
              <a:t>Трајање записа</a:t>
            </a:r>
          </a:p>
          <a:p>
            <a:r>
              <a:rPr lang="sr-Cyrl-CS" altLang="sr-Latn-RS"/>
              <a:t>Тип носиоца</a:t>
            </a:r>
          </a:p>
          <a:p>
            <a:r>
              <a:rPr lang="sr-Cyrl-CS" altLang="sr-Latn-RS"/>
              <a:t>Капацитет</a:t>
            </a:r>
          </a:p>
          <a:p>
            <a:r>
              <a:rPr lang="sr-Cyrl-CS" altLang="sr-Latn-RS"/>
              <a:t>Јединица преноса</a:t>
            </a:r>
          </a:p>
          <a:p>
            <a:r>
              <a:rPr lang="sr-Cyrl-CS" altLang="sr-Latn-RS"/>
              <a:t>Адресибилност</a:t>
            </a:r>
          </a:p>
          <a:p>
            <a:r>
              <a:rPr lang="sr-Cyrl-CS" altLang="sr-Latn-RS"/>
              <a:t>Цена</a:t>
            </a:r>
          </a:p>
          <a:p>
            <a:r>
              <a:rPr lang="sr-Cyrl-CS" altLang="sr-Latn-RS"/>
              <a:t>Могући начини приступа</a:t>
            </a:r>
          </a:p>
          <a:p>
            <a:r>
              <a:rPr lang="sr-Cyrl-CS" altLang="sr-Latn-RS"/>
              <a:t>Перформансе</a:t>
            </a:r>
          </a:p>
          <a:p>
            <a:r>
              <a:rPr lang="sr-Cyrl-CS" altLang="sr-Latn-RS"/>
              <a:t>Могућност промене садржаја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Дизајн већих меморија </a:t>
            </a:r>
            <a:r>
              <a:rPr lang="sr-Cyrl-CS" altLang="sr-Latn-RS" dirty="0" smtClean="0"/>
              <a:t>(3)</a:t>
            </a:r>
            <a:endParaRPr lang="sr-Cyrl-CS" altLang="sr-Latn-RS" dirty="0"/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Контролни сигнали за читање и писање свих чипова се повезују међусобно и на контролну магистралу</a:t>
            </a:r>
          </a:p>
          <a:p>
            <a:pPr lvl="1"/>
            <a:r>
              <a:rPr lang="sr-Cyrl-CS" altLang="sr-Latn-RS"/>
              <a:t>(изостављено из наредног дијаграма ради једноставности)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44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89" y="45977"/>
            <a:ext cx="5615492" cy="667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287" y="290512"/>
            <a:ext cx="10515600" cy="1325563"/>
          </a:xfrm>
        </p:spPr>
        <p:txBody>
          <a:bodyPr>
            <a:normAutofit/>
          </a:bodyPr>
          <a:lstStyle/>
          <a:p>
            <a:r>
              <a:rPr lang="sr-Cyrl-CS" altLang="sr-Latn-RS" dirty="0"/>
              <a:t>Дизајн меморије 64М х 32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од </a:t>
            </a:r>
            <a:r>
              <a:rPr lang="sr-Cyrl-CS" altLang="sr-Latn-RS" dirty="0"/>
              <a:t>чипова 16М х 16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Меморија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smtClean="0"/>
              <a:t>Кеш меморија (само функцонални опис, без реализације)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81930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Намена кеша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769301" cy="4351338"/>
          </a:xfrm>
        </p:spPr>
        <p:txBody>
          <a:bodyPr>
            <a:normAutofit lnSpcReduction="10000"/>
          </a:bodyPr>
          <a:lstStyle/>
          <a:p>
            <a:r>
              <a:rPr lang="sr-Cyrl-CS" altLang="sr-Latn-RS" dirty="0"/>
              <a:t>Процесор садржи регистре, као најефикаснију меморију у систему</a:t>
            </a:r>
          </a:p>
          <a:p>
            <a:r>
              <a:rPr lang="sr-Cyrl-CS" altLang="sr-Latn-RS" dirty="0"/>
              <a:t>Радна меморија рачунара је релативно велика и спора</a:t>
            </a:r>
          </a:p>
          <a:p>
            <a:r>
              <a:rPr lang="sr-Cyrl-CS" altLang="sr-Latn-RS" dirty="0"/>
              <a:t>Разлика у брзини ова два слоја је довољно велика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да </a:t>
            </a:r>
            <a:r>
              <a:rPr lang="sr-Cyrl-CS" altLang="sr-Latn-RS" dirty="0"/>
              <a:t>може да значајно ослаби перформансе система</a:t>
            </a:r>
          </a:p>
          <a:p>
            <a:pPr lvl="3"/>
            <a:endParaRPr lang="sr-Cyrl-CS" altLang="sr-Latn-RS" sz="2400" dirty="0"/>
          </a:p>
          <a:p>
            <a:r>
              <a:rPr lang="sr-Cyrl-CS" altLang="sr-Latn-RS" dirty="0"/>
              <a:t>Кеш се додаје као међуслој између регистара (тј. процесора) и радне меморије</a:t>
            </a:r>
          </a:p>
          <a:p>
            <a:pPr lvl="1"/>
            <a:r>
              <a:rPr lang="sr-Cyrl-CS" altLang="sr-Latn-RS" dirty="0"/>
              <a:t>брзина између регистара и радне меморије</a:t>
            </a:r>
          </a:p>
          <a:p>
            <a:pPr lvl="1"/>
            <a:r>
              <a:rPr lang="sr-Cyrl-CS" altLang="sr-Latn-RS" dirty="0"/>
              <a:t>величина између регистара и радне меморије</a:t>
            </a:r>
          </a:p>
          <a:p>
            <a:r>
              <a:rPr lang="sr-Cyrl-CS" altLang="sr-Latn-RS" dirty="0"/>
              <a:t>Ако је разлика превелика, додаје се више слојева кеш меморије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Хијерархија </a:t>
            </a:r>
            <a:r>
              <a:rPr lang="sr-Cyrl-CS" altLang="sr-Latn-RS" dirty="0" smtClean="0"/>
              <a:t>меморија (подсећање)</a:t>
            </a:r>
            <a:endParaRPr lang="sr-Cyrl-CS" altLang="sr-Latn-RS" dirty="0"/>
          </a:p>
        </p:txBody>
      </p:sp>
      <p:pic>
        <p:nvPicPr>
          <p:cNvPr id="1073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618" y="1522899"/>
            <a:ext cx="8386763" cy="41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160" name="Rectangle 272"/>
          <p:cNvSpPr>
            <a:spLocks noGrp="1" noChangeArrowheads="1"/>
          </p:cNvSpPr>
          <p:nvPr>
            <p:ph type="title"/>
          </p:nvPr>
        </p:nvSpPr>
        <p:spPr>
          <a:xfrm>
            <a:off x="182880" y="527124"/>
            <a:ext cx="12192000" cy="274638"/>
          </a:xfrm>
        </p:spPr>
        <p:txBody>
          <a:bodyPr>
            <a:noAutofit/>
          </a:bodyPr>
          <a:lstStyle/>
          <a:p>
            <a:r>
              <a:rPr lang="sr-Cyrl-CS" altLang="sr-Latn-RS" dirty="0"/>
              <a:t>Примери брзина и величина кеш меморија </a:t>
            </a:r>
            <a:endParaRPr lang="en-US" altLang="sr-Latn-RS" dirty="0"/>
          </a:p>
        </p:txBody>
      </p:sp>
      <p:graphicFrame>
        <p:nvGraphicFramePr>
          <p:cNvPr id="1062602" name="Group 7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609136"/>
              </p:ext>
            </p:extLst>
          </p:nvPr>
        </p:nvGraphicFramePr>
        <p:xfrm>
          <a:off x="1752600" y="1527587"/>
          <a:ext cx="7230035" cy="4873214"/>
        </p:xfrm>
        <a:graphic>
          <a:graphicData uri="http://schemas.openxmlformats.org/drawingml/2006/table">
            <a:tbl>
              <a:tblPr/>
              <a:tblGrid>
                <a:gridCol w="1366391"/>
                <a:gridCol w="1152556"/>
                <a:gridCol w="1155245"/>
                <a:gridCol w="1148521"/>
                <a:gridCol w="1179454"/>
                <a:gridCol w="1227868"/>
              </a:tblGrid>
              <a:tr h="4672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CPU</a:t>
                      </a:r>
                      <a:r>
                        <a:rPr kumimoji="0" lang="sr-Cyrl-CS" altLang="sr-Latn-R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sr-Latn-R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Pentium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Pentium Pro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Pentium 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Pentium 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Pentium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40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CPU speed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233MHz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450MHz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1.4GHz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3.6GHz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L1 cache speed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(233MHz)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(200MHz)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(450MHz)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0.71ns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(1.4GHz)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0.28ns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(3.6GHz)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40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L1 cache 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16KiB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32KiB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32KiB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32KiB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20KiB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L2 cache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onboard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on-chip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on-chip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on-die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on-die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2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CPU/L2 speed ratio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40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L2 cache speed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(66MHz)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(200MHz)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4.4ns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(225MHz)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0.71ns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(1.4GHz)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0.28ns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(3.6GHz)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L2 cache 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256K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512K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512K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40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CPU bus speed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133MHz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Memory bus speed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(16MHz)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(16MHz)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(100MHz)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7.5ns </a:t>
                      </a:r>
                      <a:endParaRPr kumimoji="0" lang="sr-Cyrl-CS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(133MHz)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52475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60463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56686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997075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4542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114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3686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25875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1.25ns </a:t>
                      </a:r>
                      <a:endParaRPr kumimoji="0" lang="sr-Cyrl-CS" altLang="sr-Latn-R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(800MHz)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Принцип рада кеша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Основни принцип рада је захватање података из радне меморије унапред (</a:t>
            </a:r>
            <a:r>
              <a:rPr lang="en-US" altLang="sr-Latn-RS" i="1" dirty="0" err="1"/>
              <a:t>prefetch</a:t>
            </a:r>
            <a:r>
              <a:rPr lang="sr-Cyrl-CS" altLang="sr-Latn-RS" dirty="0"/>
              <a:t>), пре него што заиста затребају процесору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ако </a:t>
            </a:r>
            <a:r>
              <a:rPr lang="sr-Cyrl-CS" altLang="sr-Latn-RS" dirty="0"/>
              <a:t>је успешно предвиђено који ће подаци бити потребни процесору у блиској будућности, њих ће процесор читати из кеша а не из меморије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тиме </a:t>
            </a:r>
            <a:r>
              <a:rPr lang="sr-Cyrl-CS" altLang="sr-Latn-RS" dirty="0"/>
              <a:t>се значајно подижу перформансе система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Основне операције кеша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Кеш се користи у случају две основне меморијске операције</a:t>
            </a:r>
          </a:p>
          <a:p>
            <a:pPr lvl="1"/>
            <a:r>
              <a:rPr lang="sr-Cyrl-CS" altLang="sr-Latn-RS"/>
              <a:t>читање и </a:t>
            </a:r>
          </a:p>
          <a:p>
            <a:pPr lvl="1"/>
            <a:r>
              <a:rPr lang="sr-Cyrl-CS" altLang="sr-Latn-RS"/>
              <a:t>писање</a:t>
            </a:r>
          </a:p>
          <a:p>
            <a:pPr lvl="3"/>
            <a:endParaRPr lang="sr-Cyrl-CS" altLang="sr-Latn-RS"/>
          </a:p>
          <a:p>
            <a:r>
              <a:rPr lang="sr-Cyrl-CS" altLang="sr-Latn-RS"/>
              <a:t>У оба случаја постоје по две варијанте</a:t>
            </a:r>
          </a:p>
          <a:p>
            <a:pPr lvl="1"/>
            <a:r>
              <a:rPr lang="sr-Cyrl-CS" altLang="sr-Latn-RS"/>
              <a:t>када су подаци присутни у кешу </a:t>
            </a:r>
          </a:p>
          <a:p>
            <a:pPr lvl="2"/>
            <a:r>
              <a:rPr lang="sr-Cyrl-CS" altLang="sr-Latn-RS"/>
              <a:t>тзв. </a:t>
            </a:r>
            <a:r>
              <a:rPr lang="sr-Cyrl-CS" altLang="sr-Latn-RS" i="1"/>
              <a:t>погодак</a:t>
            </a:r>
            <a:r>
              <a:rPr lang="sr-Cyrl-CS" altLang="sr-Latn-RS"/>
              <a:t> (</a:t>
            </a:r>
            <a:r>
              <a:rPr lang="en-US" altLang="sr-Latn-RS" i="1"/>
              <a:t>hit</a:t>
            </a:r>
            <a:r>
              <a:rPr lang="sr-Cyrl-CS" altLang="sr-Latn-RS"/>
              <a:t>)</a:t>
            </a:r>
          </a:p>
          <a:p>
            <a:pPr lvl="1"/>
            <a:r>
              <a:rPr lang="sr-Cyrl-CS" altLang="sr-Latn-RS"/>
              <a:t>када подаци нису присутни у кешу</a:t>
            </a:r>
          </a:p>
          <a:p>
            <a:pPr lvl="2"/>
            <a:r>
              <a:rPr lang="sr-Cyrl-CS" altLang="sr-Latn-RS"/>
              <a:t>тзв. </a:t>
            </a:r>
            <a:r>
              <a:rPr lang="sr-Cyrl-CS" altLang="sr-Latn-RS" i="1"/>
              <a:t>промашај</a:t>
            </a:r>
            <a:r>
              <a:rPr lang="sr-Cyrl-CS" altLang="sr-Latn-RS"/>
              <a:t> (</a:t>
            </a:r>
            <a:r>
              <a:rPr lang="en-US" altLang="sr-Latn-RS" i="1"/>
              <a:t>miss</a:t>
            </a:r>
            <a:r>
              <a:rPr lang="sr-Cyrl-CS" altLang="sr-Latn-RS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Читање у случају поготка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038225"/>
          </a:xfrm>
        </p:spPr>
        <p:txBody>
          <a:bodyPr/>
          <a:lstStyle/>
          <a:p>
            <a:r>
              <a:rPr lang="sr-Cyrl-CS" altLang="sr-Latn-RS"/>
              <a:t>Ако се потребни подаци налазе у кешу, онда се одатле и читају</a:t>
            </a:r>
          </a:p>
        </p:txBody>
      </p:sp>
      <p:pic>
        <p:nvPicPr>
          <p:cNvPr id="1079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2743201"/>
            <a:ext cx="682307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Читање у случају поготка (2)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случају поготка, линије адресе и података према меморији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се </a:t>
            </a:r>
            <a:r>
              <a:rPr lang="sr-Cyrl-CS" altLang="sr-Latn-RS" dirty="0"/>
              <a:t>блокирају</a:t>
            </a:r>
          </a:p>
          <a:p>
            <a:r>
              <a:rPr lang="sr-Cyrl-CS" altLang="sr-Latn-RS" dirty="0"/>
              <a:t>Размена информација се одвија искључиво са кешом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Читање са поготком је значајно брже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од </a:t>
            </a:r>
            <a:r>
              <a:rPr lang="sr-Cyrl-CS" altLang="sr-Latn-RS" dirty="0"/>
              <a:t>читања из меморије без примене кеша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Трајање записа</a:t>
            </a:r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Меморије са сталним записом</a:t>
            </a:r>
          </a:p>
          <a:p>
            <a:r>
              <a:rPr lang="sr-Cyrl-CS" altLang="sr-Latn-RS"/>
              <a:t>Меморије са привременим записом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Читање у случају промашаја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870576" cy="1038225"/>
          </a:xfrm>
        </p:spPr>
        <p:txBody>
          <a:bodyPr>
            <a:normAutofit fontScale="92500"/>
          </a:bodyPr>
          <a:lstStyle/>
          <a:p>
            <a:r>
              <a:rPr lang="sr-Cyrl-CS" altLang="sr-Latn-RS" dirty="0"/>
              <a:t>Ако се потребни подаци не налазе у кешу,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онда </a:t>
            </a:r>
            <a:r>
              <a:rPr lang="sr-Cyrl-CS" altLang="sr-Latn-RS" dirty="0"/>
              <a:t>се читају из меморије и истовремено уписују у кеш</a:t>
            </a:r>
          </a:p>
        </p:txBody>
      </p:sp>
      <p:pic>
        <p:nvPicPr>
          <p:cNvPr id="1082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6" y="2755900"/>
            <a:ext cx="6823075" cy="36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Читање у случају промашаја (2)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855362" cy="4351338"/>
          </a:xfrm>
        </p:spPr>
        <p:txBody>
          <a:bodyPr/>
          <a:lstStyle/>
          <a:p>
            <a:r>
              <a:rPr lang="sr-Cyrl-CS" altLang="sr-Latn-RS" dirty="0"/>
              <a:t>У случају промашаја, линије адресе и података према меморији су активне</a:t>
            </a:r>
          </a:p>
          <a:p>
            <a:r>
              <a:rPr lang="sr-Cyrl-CS" altLang="sr-Latn-RS" dirty="0"/>
              <a:t>Одвија се уобичајено (као да нема кеша) читање података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из </a:t>
            </a:r>
            <a:r>
              <a:rPr lang="sr-Cyrl-CS" altLang="sr-Latn-RS" dirty="0"/>
              <a:t>меморије</a:t>
            </a:r>
          </a:p>
          <a:p>
            <a:pPr lvl="1"/>
            <a:r>
              <a:rPr lang="sr-Cyrl-CS" altLang="sr-Latn-RS" dirty="0"/>
              <a:t>додатно се прочитани подаци уписују и у кеш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Читање са промашајем је нешто спорије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од </a:t>
            </a:r>
            <a:r>
              <a:rPr lang="sr-Cyrl-CS" altLang="sr-Latn-RS" dirty="0"/>
              <a:t>читања из меморије без примене кеша</a:t>
            </a:r>
          </a:p>
          <a:p>
            <a:pPr lvl="1"/>
            <a:r>
              <a:rPr lang="sr-Cyrl-CS" altLang="sr-Latn-RS" dirty="0"/>
              <a:t>због неопходног проверавања да ли податак постоји у кешу или не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Писање у случају промашаја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117600"/>
          </a:xfrm>
        </p:spPr>
        <p:txBody>
          <a:bodyPr/>
          <a:lstStyle/>
          <a:p>
            <a:r>
              <a:rPr lang="sr-Cyrl-CS" altLang="sr-Latn-RS"/>
              <a:t>У случају промашаја подаци се уписују само у меморију, зато што не постоје у кешу</a:t>
            </a:r>
          </a:p>
        </p:txBody>
      </p:sp>
      <p:pic>
        <p:nvPicPr>
          <p:cNvPr id="1060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2743201"/>
            <a:ext cx="6905625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Писање у случају поготка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 случају поготка постоје две основне могућности:</a:t>
            </a:r>
          </a:p>
          <a:p>
            <a:pPr lvl="1"/>
            <a:r>
              <a:rPr lang="sr-Cyrl-CS" altLang="sr-Latn-RS"/>
              <a:t>писање се обавља само у кеш или</a:t>
            </a:r>
          </a:p>
          <a:p>
            <a:pPr lvl="1"/>
            <a:r>
              <a:rPr lang="sr-Cyrl-CS" altLang="sr-Latn-RS"/>
              <a:t>писање се обавља и у кеш и у меморију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Писање у случају поготка (2)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117600"/>
          </a:xfrm>
        </p:spPr>
        <p:txBody>
          <a:bodyPr/>
          <a:lstStyle/>
          <a:p>
            <a:r>
              <a:rPr lang="sr-Cyrl-CS" altLang="sr-Latn-RS"/>
              <a:t>Случај писања и у меморију и у кеш</a:t>
            </a:r>
          </a:p>
        </p:txBody>
      </p:sp>
      <p:pic>
        <p:nvPicPr>
          <p:cNvPr id="10844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667000"/>
            <a:ext cx="690562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Зашто кеш ради?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Практичан пример: увећавање свих елемената </a:t>
            </a:r>
            <a:r>
              <a:rPr lang="sr-Cyrl-CS" altLang="sr-Latn-RS" dirty="0" smtClean="0"/>
              <a:t>матрице</a:t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нпр. </a:t>
            </a:r>
            <a:r>
              <a:rPr lang="sr-Latn-CS" altLang="sr-Latn-RS" i="1" dirty="0"/>
              <a:t>double</a:t>
            </a:r>
            <a:r>
              <a:rPr lang="sr-Cyrl-CS" altLang="sr-Latn-RS" dirty="0"/>
              <a:t>) за </a:t>
            </a:r>
            <a:r>
              <a:rPr lang="sr-Latn-CS" altLang="sr-Latn-RS" i="1" dirty="0"/>
              <a:t>K</a:t>
            </a:r>
            <a:r>
              <a:rPr lang="sr-Cyrl-CS" altLang="sr-Latn-RS" dirty="0"/>
              <a:t>:</a:t>
            </a:r>
          </a:p>
          <a:p>
            <a:pPr lvl="3"/>
            <a:endParaRPr lang="sr-Cyrl-CS" altLang="sr-Latn-RS" dirty="0"/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dirty="0">
                <a:latin typeface="Courier New" panose="02070309020205020404" pitchFamily="49" charset="0"/>
              </a:rPr>
              <a:t>	for(</a:t>
            </a:r>
            <a:r>
              <a:rPr lang="sr-Latn-CS" altLang="sr-Latn-RS" dirty="0">
                <a:latin typeface="Courier New" panose="02070309020205020404" pitchFamily="49" charset="0"/>
              </a:rPr>
              <a:t>int </a:t>
            </a:r>
            <a:r>
              <a:rPr lang="sr-Cyrl-CS" altLang="sr-Latn-RS" dirty="0">
                <a:latin typeface="Courier New" panose="02070309020205020404" pitchFamily="49" charset="0"/>
              </a:rPr>
              <a:t>i=0; i&lt;M; i++)</a:t>
            </a:r>
            <a:br>
              <a:rPr lang="sr-Cyrl-CS" altLang="sr-Latn-RS" dirty="0">
                <a:latin typeface="Courier New" panose="02070309020205020404" pitchFamily="49" charset="0"/>
              </a:rPr>
            </a:br>
            <a:r>
              <a:rPr lang="sr-Cyrl-CS" altLang="sr-Latn-RS" dirty="0">
                <a:latin typeface="Courier New" panose="02070309020205020404" pitchFamily="49" charset="0"/>
              </a:rPr>
              <a:t>   for(</a:t>
            </a:r>
            <a:r>
              <a:rPr lang="sr-Latn-CS" altLang="sr-Latn-RS" dirty="0">
                <a:latin typeface="Courier New" panose="02070309020205020404" pitchFamily="49" charset="0"/>
              </a:rPr>
              <a:t>int </a:t>
            </a:r>
            <a:r>
              <a:rPr lang="sr-Cyrl-CS" altLang="sr-Latn-RS" dirty="0">
                <a:latin typeface="Courier New" panose="02070309020205020404" pitchFamily="49" charset="0"/>
              </a:rPr>
              <a:t>j=0; j&lt;N; j++)</a:t>
            </a:r>
            <a:br>
              <a:rPr lang="sr-Cyrl-CS" altLang="sr-Latn-RS" dirty="0">
                <a:latin typeface="Courier New" panose="02070309020205020404" pitchFamily="49" charset="0"/>
              </a:rPr>
            </a:br>
            <a:r>
              <a:rPr lang="sr-Cyrl-CS" altLang="sr-Latn-RS" dirty="0">
                <a:latin typeface="Courier New" panose="02070309020205020404" pitchFamily="49" charset="0"/>
              </a:rPr>
              <a:t>      X[i][j] = X[i][j] + K;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Зашто кеш ради? (2)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Први фактор за успешну примену кеша је </a:t>
            </a:r>
            <a:r>
              <a:rPr lang="sr-Cyrl-CS" altLang="sr-Latn-RS" i="1"/>
              <a:t>поновљена употреба</a:t>
            </a:r>
            <a:r>
              <a:rPr lang="sr-Cyrl-CS" altLang="sr-Latn-RS"/>
              <a:t> истих података или делова кода </a:t>
            </a:r>
          </a:p>
          <a:p>
            <a:pPr lvl="1"/>
            <a:r>
              <a:rPr lang="sr-Cyrl-CS" altLang="sr-Latn-RS"/>
              <a:t>Наредба у петљи се понавља </a:t>
            </a:r>
            <a:r>
              <a:rPr lang="sr-Latn-CS" altLang="sr-Latn-RS" i="1"/>
              <a:t>M</a:t>
            </a:r>
            <a:r>
              <a:rPr lang="sr-Cyrl-CS" altLang="sr-Latn-RS"/>
              <a:t>х</a:t>
            </a:r>
            <a:r>
              <a:rPr lang="sr-Latn-CS" altLang="sr-Latn-RS" i="1"/>
              <a:t>N</a:t>
            </a:r>
            <a:r>
              <a:rPr lang="sr-Cyrl-CS" altLang="sr-Latn-RS"/>
              <a:t> пута</a:t>
            </a:r>
          </a:p>
          <a:p>
            <a:pPr lvl="1"/>
            <a:r>
              <a:rPr lang="sr-Cyrl-CS" altLang="sr-Latn-RS"/>
              <a:t>Ако је наредба записана у кешу, њено извршавање је значајно убрзано зато што се чита из брзог кеша а не из споре меморије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Зашто кеш ради? (3)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Други фактор је планско пуњење кеша подацима и инструкцијама пре него што их процесор затражи</a:t>
            </a:r>
          </a:p>
          <a:p>
            <a:pPr lvl="1"/>
            <a:r>
              <a:rPr lang="sr-Cyrl-CS" altLang="sr-Latn-RS" dirty="0"/>
              <a:t>Планско пуњење подиже перформансе из два разлога:</a:t>
            </a:r>
          </a:p>
          <a:p>
            <a:pPr lvl="2"/>
            <a:r>
              <a:rPr lang="sr-Cyrl-CS" altLang="sr-Latn-RS" dirty="0"/>
              <a:t>маскира кашњење спорије главне меморије</a:t>
            </a:r>
          </a:p>
          <a:p>
            <a:pPr lvl="2"/>
            <a:r>
              <a:rPr lang="sr-Cyrl-CS" altLang="sr-Latn-RS" dirty="0"/>
              <a:t>пуњење се одвија у блоковима, а пренос блокова података је вишеструко бржи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него </a:t>
            </a:r>
            <a:r>
              <a:rPr lang="sr-Cyrl-CS" altLang="sr-Latn-RS" dirty="0"/>
              <a:t>пренос појединачних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Зашто кеш ради? (4)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Посматрамо пример и разматрамо само читање, без писања</a:t>
            </a:r>
          </a:p>
          <a:p>
            <a:pPr lvl="1"/>
            <a:r>
              <a:rPr lang="sr-Cyrl-CS" altLang="sr-Latn-RS"/>
              <a:t>При читању податка </a:t>
            </a:r>
            <a:r>
              <a:rPr lang="sr-Latn-CS" altLang="sr-Latn-RS" i="1"/>
              <a:t>X</a:t>
            </a:r>
            <a:r>
              <a:rPr lang="en-US" altLang="sr-Latn-RS"/>
              <a:t>[0][0]</a:t>
            </a:r>
            <a:r>
              <a:rPr lang="sr-Cyrl-CS" altLang="sr-Latn-RS"/>
              <a:t> долази до промашаја</a:t>
            </a:r>
          </a:p>
          <a:p>
            <a:pPr lvl="2"/>
            <a:r>
              <a:rPr lang="sr-Cyrl-CS" altLang="sr-Latn-RS"/>
              <a:t>Приступа се главној меморији</a:t>
            </a:r>
          </a:p>
          <a:p>
            <a:pPr lvl="2"/>
            <a:r>
              <a:rPr lang="sr-Cyrl-CS" altLang="sr-Latn-RS"/>
              <a:t>Податак се чита и истовремено уписује у кеш</a:t>
            </a:r>
          </a:p>
          <a:p>
            <a:pPr lvl="2"/>
            <a:r>
              <a:rPr lang="sr-Cyrl-CS" altLang="sr-Latn-RS"/>
              <a:t>Осим њега, у кеш се уписују и </a:t>
            </a:r>
            <a:r>
              <a:rPr lang="sr-Latn-CS" altLang="sr-Latn-RS" i="1"/>
              <a:t>X</a:t>
            </a:r>
            <a:r>
              <a:rPr lang="en-US" altLang="sr-Latn-RS"/>
              <a:t>[0][</a:t>
            </a:r>
            <a:r>
              <a:rPr lang="sr-Cyrl-CS" altLang="sr-Latn-RS"/>
              <a:t>1</a:t>
            </a:r>
            <a:r>
              <a:rPr lang="en-US" altLang="sr-Latn-RS"/>
              <a:t>]</a:t>
            </a:r>
            <a:r>
              <a:rPr lang="sr-Cyrl-CS" altLang="sr-Latn-RS"/>
              <a:t>, </a:t>
            </a:r>
            <a:r>
              <a:rPr lang="sr-Latn-CS" altLang="sr-Latn-RS" i="1"/>
              <a:t>X</a:t>
            </a:r>
            <a:r>
              <a:rPr lang="en-US" altLang="sr-Latn-RS"/>
              <a:t>[0][</a:t>
            </a:r>
            <a:r>
              <a:rPr lang="sr-Cyrl-CS" altLang="sr-Latn-RS"/>
              <a:t>2</a:t>
            </a:r>
            <a:r>
              <a:rPr lang="en-US" altLang="sr-Latn-RS"/>
              <a:t>]</a:t>
            </a:r>
            <a:r>
              <a:rPr lang="sr-Cyrl-CS" altLang="sr-Latn-RS"/>
              <a:t> и</a:t>
            </a:r>
            <a:r>
              <a:rPr lang="en-US" altLang="sr-Latn-RS"/>
              <a:t> </a:t>
            </a:r>
            <a:r>
              <a:rPr lang="sr-Latn-CS" altLang="sr-Latn-RS" i="1"/>
              <a:t>X</a:t>
            </a:r>
            <a:r>
              <a:rPr lang="en-US" altLang="sr-Latn-RS"/>
              <a:t>[0][</a:t>
            </a:r>
            <a:r>
              <a:rPr lang="sr-Cyrl-CS" altLang="sr-Latn-RS"/>
              <a:t>3</a:t>
            </a:r>
            <a:r>
              <a:rPr lang="en-US" altLang="sr-Latn-RS"/>
              <a:t>]</a:t>
            </a:r>
            <a:endParaRPr lang="sr-Cyrl-CS" altLang="sr-Latn-RS"/>
          </a:p>
          <a:p>
            <a:pPr lvl="3"/>
            <a:r>
              <a:rPr lang="sr-Cyrl-CS" altLang="sr-Latn-RS"/>
              <a:t>(претпостављамо да се ради са блоковима по 32 бајта)</a:t>
            </a:r>
          </a:p>
          <a:p>
            <a:pPr lvl="1"/>
            <a:r>
              <a:rPr lang="sr-Cyrl-CS" altLang="sr-Latn-RS"/>
              <a:t>Наредне три итерације се читају из кеша, без употребе главне меморије</a:t>
            </a:r>
          </a:p>
          <a:p>
            <a:pPr lvl="1"/>
            <a:r>
              <a:rPr lang="sr-Cyrl-CS" altLang="sr-Latn-RS"/>
              <a:t>Иако нема поновљене употребе, добитак у перформансама се остварује захваљујући успешном предвиђању који ће подаци бити потребни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Понашање програма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 случају већине програма се испољава бар један од фактора за успешност кеша</a:t>
            </a:r>
          </a:p>
          <a:p>
            <a:pPr lvl="1"/>
            <a:r>
              <a:rPr lang="sr-Cyrl-CS" altLang="sr-Latn-RS"/>
              <a:t>понављање и/или</a:t>
            </a:r>
          </a:p>
          <a:p>
            <a:pPr lvl="1"/>
            <a:r>
              <a:rPr lang="sr-Cyrl-CS" altLang="sr-Latn-RS"/>
              <a:t>предвидиво приступање подацима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Тип носиоца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Полупроводничке</a:t>
            </a:r>
          </a:p>
          <a:p>
            <a:r>
              <a:rPr lang="sr-Cyrl-CS" altLang="sr-Latn-RS"/>
              <a:t>Са магнетном површином</a:t>
            </a:r>
          </a:p>
          <a:p>
            <a:r>
              <a:rPr lang="sr-Cyrl-CS" altLang="sr-Latn-RS"/>
              <a:t>Оптичке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Принцип локалности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Принцип локалност реферисања тврди да програми имају тенденцију да у неком датом периоду времена реферишу само неки подскуп података и инструкција и то често уз понављање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Разликујемо</a:t>
            </a:r>
          </a:p>
          <a:p>
            <a:pPr lvl="1"/>
            <a:r>
              <a:rPr lang="sr-Cyrl-CS" altLang="sr-Latn-RS" dirty="0"/>
              <a:t>просторну локалност </a:t>
            </a:r>
          </a:p>
          <a:p>
            <a:pPr lvl="1"/>
            <a:r>
              <a:rPr lang="sr-Cyrl-CS" altLang="sr-Latn-RS" dirty="0" smtClean="0"/>
              <a:t>и временску </a:t>
            </a:r>
            <a:r>
              <a:rPr lang="sr-Cyrl-CS" altLang="sr-Latn-RS" dirty="0"/>
              <a:t>локалност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Просторна локалност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Програми имају тенденцију да податке и инструкције користе секвенцијално</a:t>
            </a:r>
          </a:p>
          <a:p>
            <a:pPr lvl="3"/>
            <a:endParaRPr lang="sr-Cyrl-CS" altLang="sr-Latn-RS"/>
          </a:p>
          <a:p>
            <a:pPr lvl="1"/>
            <a:r>
              <a:rPr lang="sr-Cyrl-CS" altLang="sr-Latn-RS"/>
              <a:t>Локални подаци у функцијама су записани на стеку, блиско једни другима</a:t>
            </a:r>
          </a:p>
          <a:p>
            <a:pPr lvl="1"/>
            <a:r>
              <a:rPr lang="sr-Cyrl-CS" altLang="sr-Latn-RS"/>
              <a:t>Сложени подаци заузимају секвенцијалне области у меморији</a:t>
            </a:r>
          </a:p>
          <a:p>
            <a:pPr lvl="1"/>
            <a:r>
              <a:rPr lang="sr-Cyrl-CS" altLang="sr-Latn-RS"/>
              <a:t>Већину времена инструкције се читају и извршавају секвенцијално</a:t>
            </a:r>
          </a:p>
          <a:p>
            <a:pPr lvl="2"/>
            <a:r>
              <a:rPr lang="sr-Cyrl-CS" altLang="sr-Latn-RS"/>
              <a:t>скокови ремете секвенцијалност, али између два скока обично је више инструкција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Временска локалност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Програми имају тенденцију да поновљено користе податке и инструкције у одређеним периодима времена</a:t>
            </a:r>
          </a:p>
          <a:p>
            <a:pPr lvl="3"/>
            <a:endParaRPr lang="sr-Cyrl-CS" altLang="sr-Latn-RS"/>
          </a:p>
          <a:p>
            <a:pPr lvl="1"/>
            <a:r>
              <a:rPr lang="sr-Cyrl-CS" altLang="sr-Latn-RS"/>
              <a:t>Типичан пример су петље</a:t>
            </a:r>
          </a:p>
          <a:p>
            <a:pPr lvl="2"/>
            <a:r>
              <a:rPr lang="sr-Cyrl-CS" altLang="sr-Latn-RS"/>
              <a:t>исте инструкције се извршавају више пута</a:t>
            </a:r>
          </a:p>
          <a:p>
            <a:pPr lvl="2"/>
            <a:r>
              <a:rPr lang="sr-Cyrl-CS" altLang="sr-Latn-RS"/>
              <a:t>исте локалне променљиве се користе више пута</a:t>
            </a:r>
          </a:p>
          <a:p>
            <a:pPr lvl="2"/>
            <a:r>
              <a:rPr lang="sr-Cyrl-CS" altLang="sr-Latn-RS"/>
              <a:t>неки делови сложених података се користе више пута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Капацитет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Капацитет се изражава у бајтовима или речима</a:t>
            </a:r>
          </a:p>
          <a:p>
            <a:r>
              <a:rPr lang="sr-Cyrl-CS" altLang="sr-Latn-RS" dirty="0"/>
              <a:t>Уобичајене дужине речи</a:t>
            </a:r>
          </a:p>
          <a:p>
            <a:pPr lvl="1"/>
            <a:r>
              <a:rPr lang="sr-Cyrl-CS" altLang="sr-Latn-RS" dirty="0"/>
              <a:t>8, 16, 32, 64, 128 битова</a:t>
            </a:r>
          </a:p>
          <a:p>
            <a:pPr lvl="1"/>
            <a:r>
              <a:rPr lang="sr-Cyrl-CS" altLang="sr-Latn-RS" dirty="0"/>
              <a:t>1, 2, 4, 8, 16 бајтова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Капацитет уобичајено у бајтовима</a:t>
            </a:r>
          </a:p>
          <a:p>
            <a:pPr lvl="1"/>
            <a:r>
              <a:rPr lang="sr-Latn-CS" altLang="sr-Latn-RS" dirty="0" smtClean="0"/>
              <a:t>KB</a:t>
            </a:r>
            <a:r>
              <a:rPr lang="sr-Latn-CS" altLang="sr-Latn-RS" dirty="0"/>
              <a:t>, MB, GB, TB</a:t>
            </a:r>
          </a:p>
          <a:p>
            <a:pPr lvl="2"/>
            <a:r>
              <a:rPr lang="sr-Latn-CS" altLang="sr-Latn-RS" dirty="0"/>
              <a:t>1KB = 10</a:t>
            </a:r>
            <a:r>
              <a:rPr lang="sr-Latn-CS" altLang="sr-Latn-RS" baseline="30000" dirty="0"/>
              <a:t>3</a:t>
            </a:r>
            <a:r>
              <a:rPr lang="sr-Latn-CS" altLang="sr-Latn-RS" dirty="0"/>
              <a:t>B, </a:t>
            </a:r>
            <a:r>
              <a:rPr lang="en-US" altLang="sr-Latn-RS" dirty="0"/>
              <a:t> </a:t>
            </a:r>
            <a:r>
              <a:rPr lang="sr-Latn-CS" altLang="sr-Latn-RS" dirty="0"/>
              <a:t>1MB=10</a:t>
            </a:r>
            <a:r>
              <a:rPr lang="sr-Latn-CS" altLang="sr-Latn-RS" baseline="30000" dirty="0"/>
              <a:t>6</a:t>
            </a:r>
            <a:r>
              <a:rPr lang="sr-Latn-CS" altLang="sr-Latn-RS" dirty="0"/>
              <a:t>B, </a:t>
            </a:r>
            <a:r>
              <a:rPr lang="en-US" altLang="sr-Latn-RS" dirty="0"/>
              <a:t> </a:t>
            </a:r>
            <a:r>
              <a:rPr lang="sr-Latn-CS" altLang="sr-Latn-RS" dirty="0"/>
              <a:t>1GB=10</a:t>
            </a:r>
            <a:r>
              <a:rPr lang="sr-Latn-CS" altLang="sr-Latn-RS" baseline="30000" dirty="0"/>
              <a:t>9</a:t>
            </a:r>
            <a:r>
              <a:rPr lang="sr-Latn-CS" altLang="sr-Latn-RS" dirty="0"/>
              <a:t>B, </a:t>
            </a:r>
            <a:r>
              <a:rPr lang="en-US" altLang="sr-Latn-RS" dirty="0"/>
              <a:t> </a:t>
            </a:r>
            <a:r>
              <a:rPr lang="sr-Latn-CS" altLang="sr-Latn-RS" dirty="0"/>
              <a:t>1TB=10</a:t>
            </a:r>
            <a:r>
              <a:rPr lang="sr-Latn-CS" altLang="sr-Latn-RS" baseline="30000" dirty="0"/>
              <a:t>12</a:t>
            </a:r>
            <a:r>
              <a:rPr lang="sr-Latn-CS" altLang="sr-Latn-RS" dirty="0"/>
              <a:t>B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Јединица преноса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За унутрашње </a:t>
            </a:r>
            <a:r>
              <a:rPr lang="sr-Cyrl-CS" altLang="sr-Latn-RS" dirty="0" smtClean="0"/>
              <a:t>меморије </a:t>
            </a:r>
            <a:r>
              <a:rPr lang="sr-Cyrl-CS" altLang="sr-Latn-RS" dirty="0"/>
              <a:t>јединица преноса је обично </a:t>
            </a:r>
            <a:r>
              <a:rPr lang="sr-Cyrl-CS" altLang="sr-Latn-RS" i="1" dirty="0"/>
              <a:t>реч</a:t>
            </a:r>
            <a:endParaRPr lang="sr-Cyrl-CS" altLang="sr-Latn-RS" dirty="0"/>
          </a:p>
          <a:p>
            <a:pPr lvl="1"/>
            <a:r>
              <a:rPr lang="sr-Cyrl-CS" altLang="sr-Latn-RS" dirty="0"/>
              <a:t>1,2,4,8,16 бајтова</a:t>
            </a:r>
          </a:p>
          <a:p>
            <a:r>
              <a:rPr lang="sr-Cyrl-CS" altLang="sr-Latn-RS" dirty="0"/>
              <a:t>За спољашње меморије јединица преноса је обично </a:t>
            </a:r>
            <a:r>
              <a:rPr lang="sr-Cyrl-CS" altLang="sr-Latn-RS" i="1" dirty="0"/>
              <a:t>блок</a:t>
            </a:r>
          </a:p>
          <a:p>
            <a:pPr lvl="1"/>
            <a:r>
              <a:rPr lang="sr-Cyrl-CS" altLang="sr-Latn-RS" dirty="0"/>
              <a:t>од 512</a:t>
            </a:r>
            <a:r>
              <a:rPr lang="sr-Latn-CS" altLang="sr-Latn-RS" dirty="0"/>
              <a:t>B</a:t>
            </a:r>
            <a:r>
              <a:rPr lang="sr-Cyrl-CS" altLang="sr-Latn-RS" dirty="0"/>
              <a:t> до неколико М</a:t>
            </a:r>
            <a:r>
              <a:rPr lang="sr-Latn-CS" altLang="sr-Latn-RS" dirty="0"/>
              <a:t>B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Адресибилност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Адресибилна меморија</a:t>
            </a:r>
          </a:p>
          <a:p>
            <a:pPr lvl="1"/>
            <a:r>
              <a:rPr lang="sr-Cyrl-CS" altLang="sr-Latn-RS"/>
              <a:t>ако се може адресирати свака појединачна меморијска локација (реч)</a:t>
            </a:r>
          </a:p>
          <a:p>
            <a:r>
              <a:rPr lang="sr-Cyrl-CS" altLang="sr-Latn-RS"/>
              <a:t>Полуадресибилна меморија</a:t>
            </a:r>
          </a:p>
          <a:p>
            <a:pPr lvl="1"/>
            <a:r>
              <a:rPr lang="sr-Cyrl-CS" altLang="sr-Latn-RS"/>
              <a:t>ако се адресом приступа групи бајтова, која је већа од речи</a:t>
            </a:r>
          </a:p>
          <a:p>
            <a:r>
              <a:rPr lang="sr-Cyrl-CS" altLang="sr-Latn-RS"/>
              <a:t>Неадресибилна меморија</a:t>
            </a:r>
          </a:p>
          <a:p>
            <a:pPr lvl="1"/>
            <a:r>
              <a:rPr lang="sr-Cyrl-CS" altLang="sr-Latn-RS"/>
              <a:t>ако се садржају не приступа путем адресе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2588</Words>
  <Application>Microsoft Office PowerPoint</Application>
  <PresentationFormat>Widescreen</PresentationFormat>
  <Paragraphs>559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Calibri</vt:lpstr>
      <vt:lpstr>Calibri Light</vt:lpstr>
      <vt:lpstr>Courier New</vt:lpstr>
      <vt:lpstr>Wingdings</vt:lpstr>
      <vt:lpstr>Office Theme</vt:lpstr>
      <vt:lpstr>Увод у организацију и архитектуру рачунара 1</vt:lpstr>
      <vt:lpstr>Меморија</vt:lpstr>
      <vt:lpstr>Меморија</vt:lpstr>
      <vt:lpstr>Основне карактеристике</vt:lpstr>
      <vt:lpstr>Трајање записа</vt:lpstr>
      <vt:lpstr>Тип носиоца</vt:lpstr>
      <vt:lpstr>Капацитет</vt:lpstr>
      <vt:lpstr>Јединица преноса</vt:lpstr>
      <vt:lpstr>Адресибилност</vt:lpstr>
      <vt:lpstr>Цена</vt:lpstr>
      <vt:lpstr>Могући начини приступа</vt:lpstr>
      <vt:lpstr>Могући начини приступа (2)</vt:lpstr>
      <vt:lpstr>Могући начини приступа (3)</vt:lpstr>
      <vt:lpstr>Могући начини приступа (4)</vt:lpstr>
      <vt:lpstr>Могући начини приступа (5)</vt:lpstr>
      <vt:lpstr>Перформансе</vt:lpstr>
      <vt:lpstr>Могућност промене садржаја</vt:lpstr>
      <vt:lpstr>Хијерархија меморија</vt:lpstr>
      <vt:lpstr>Хијерархија меморија (2)</vt:lpstr>
      <vt:lpstr>Основне врсте меморије</vt:lpstr>
      <vt:lpstr>ROM</vt:lpstr>
      <vt:lpstr>Врсте ROM-а</vt:lpstr>
      <vt:lpstr>RАM</vt:lpstr>
      <vt:lpstr>Меморија</vt:lpstr>
      <vt:lpstr>Статички RАM</vt:lpstr>
      <vt:lpstr>Динамички RАM</vt:lpstr>
      <vt:lpstr>Технологије израде DRAM-а</vt:lpstr>
      <vt:lpstr>Меморија од D флип-флопова</vt:lpstr>
      <vt:lpstr>Меморија имплементирана  матрицом 4х3 D флип-флопа</vt:lpstr>
      <vt:lpstr>Меморија од D флип-флопова (2)</vt:lpstr>
      <vt:lpstr>Ограничења и проблеми</vt:lpstr>
      <vt:lpstr>Блок дијаграм меморије 4х3</vt:lpstr>
      <vt:lpstr>Прављење већих меморија</vt:lpstr>
      <vt:lpstr>Прављење већих меморија (2)</vt:lpstr>
      <vt:lpstr>Логички дијаграм меморије 2х16  изграђене од 4 чипа 1x8</vt:lpstr>
      <vt:lpstr>Примери меморијских чипова</vt:lpstr>
      <vt:lpstr>Примери меморијских чипова (2)</vt:lpstr>
      <vt:lpstr>Дизајн већих меморија</vt:lpstr>
      <vt:lpstr>Дизајн већих меморија (2)</vt:lpstr>
      <vt:lpstr>Дизајн већих меморија (3)</vt:lpstr>
      <vt:lpstr>Дизајн меморије 64М х 32  од чипова 16М х 16</vt:lpstr>
      <vt:lpstr>Меморија</vt:lpstr>
      <vt:lpstr>Намена кеша</vt:lpstr>
      <vt:lpstr>Хијерархија меморија (подсећање)</vt:lpstr>
      <vt:lpstr>Примери брзина и величина кеш меморија </vt:lpstr>
      <vt:lpstr>Принцип рада кеша</vt:lpstr>
      <vt:lpstr>Основне операције кеша</vt:lpstr>
      <vt:lpstr>Читање у случају поготка</vt:lpstr>
      <vt:lpstr>Читање у случају поготка (2)</vt:lpstr>
      <vt:lpstr>Читање у случају промашаја</vt:lpstr>
      <vt:lpstr>Читање у случају промашаја (2)</vt:lpstr>
      <vt:lpstr>Писање у случају промашаја</vt:lpstr>
      <vt:lpstr>Писање у случају поготка</vt:lpstr>
      <vt:lpstr>Писање у случају поготка (2)</vt:lpstr>
      <vt:lpstr>Зашто кеш ради?</vt:lpstr>
      <vt:lpstr>Зашто кеш ради? (2)</vt:lpstr>
      <vt:lpstr>Зашто кеш ради? (3)</vt:lpstr>
      <vt:lpstr>Зашто кеш ради? (4)</vt:lpstr>
      <vt:lpstr>Понашање програма</vt:lpstr>
      <vt:lpstr>Принцип локалности</vt:lpstr>
      <vt:lpstr>Просторна локалност</vt:lpstr>
      <vt:lpstr>Временска локалност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611</cp:revision>
  <dcterms:created xsi:type="dcterms:W3CDTF">2016-10-06T08:55:14Z</dcterms:created>
  <dcterms:modified xsi:type="dcterms:W3CDTF">2016-12-08T11:03:48Z</dcterms:modified>
</cp:coreProperties>
</file>