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9"/>
  </p:notesMasterIdLst>
  <p:sldIdLst>
    <p:sldId id="256" r:id="rId2"/>
    <p:sldId id="452" r:id="rId3"/>
    <p:sldId id="319" r:id="rId4"/>
    <p:sldId id="320" r:id="rId5"/>
    <p:sldId id="322" r:id="rId6"/>
    <p:sldId id="323" r:id="rId7"/>
    <p:sldId id="453" r:id="rId8"/>
    <p:sldId id="325" r:id="rId9"/>
    <p:sldId id="326" r:id="rId10"/>
    <p:sldId id="327" r:id="rId11"/>
    <p:sldId id="329" r:id="rId12"/>
    <p:sldId id="330" r:id="rId13"/>
    <p:sldId id="331" r:id="rId14"/>
    <p:sldId id="332" r:id="rId15"/>
    <p:sldId id="333" r:id="rId16"/>
    <p:sldId id="336" r:id="rId17"/>
    <p:sldId id="339" r:id="rId18"/>
    <p:sldId id="456" r:id="rId19"/>
    <p:sldId id="341" r:id="rId20"/>
    <p:sldId id="343" r:id="rId21"/>
    <p:sldId id="345" r:id="rId22"/>
    <p:sldId id="454" r:id="rId23"/>
    <p:sldId id="348" r:id="rId24"/>
    <p:sldId id="349" r:id="rId25"/>
    <p:sldId id="455" r:id="rId26"/>
    <p:sldId id="352" r:id="rId27"/>
    <p:sldId id="354" r:id="rId28"/>
    <p:sldId id="355" r:id="rId29"/>
    <p:sldId id="356" r:id="rId30"/>
    <p:sldId id="357" r:id="rId31"/>
    <p:sldId id="358" r:id="rId32"/>
    <p:sldId id="372" r:id="rId33"/>
    <p:sldId id="374" r:id="rId34"/>
    <p:sldId id="375" r:id="rId35"/>
    <p:sldId id="376" r:id="rId36"/>
    <p:sldId id="377" r:id="rId37"/>
    <p:sldId id="457" r:id="rId38"/>
    <p:sldId id="378" r:id="rId39"/>
    <p:sldId id="379" r:id="rId40"/>
    <p:sldId id="380" r:id="rId41"/>
    <p:sldId id="381" r:id="rId42"/>
    <p:sldId id="382" r:id="rId43"/>
    <p:sldId id="383" r:id="rId44"/>
    <p:sldId id="384" r:id="rId45"/>
    <p:sldId id="385" r:id="rId46"/>
    <p:sldId id="386" r:id="rId47"/>
    <p:sldId id="387" r:id="rId48"/>
    <p:sldId id="389" r:id="rId49"/>
    <p:sldId id="390" r:id="rId50"/>
    <p:sldId id="391" r:id="rId51"/>
    <p:sldId id="392" r:id="rId52"/>
    <p:sldId id="393" r:id="rId53"/>
    <p:sldId id="394" r:id="rId54"/>
    <p:sldId id="395" r:id="rId55"/>
    <p:sldId id="396" r:id="rId56"/>
    <p:sldId id="397" r:id="rId57"/>
    <p:sldId id="398" r:id="rId58"/>
    <p:sldId id="399" r:id="rId59"/>
    <p:sldId id="400" r:id="rId60"/>
    <p:sldId id="401" r:id="rId61"/>
    <p:sldId id="405" r:id="rId62"/>
    <p:sldId id="406" r:id="rId63"/>
    <p:sldId id="407" r:id="rId64"/>
    <p:sldId id="408" r:id="rId65"/>
    <p:sldId id="409" r:id="rId66"/>
    <p:sldId id="458" r:id="rId67"/>
    <p:sldId id="410" r:id="rId68"/>
    <p:sldId id="411" r:id="rId69"/>
    <p:sldId id="419" r:id="rId70"/>
    <p:sldId id="420" r:id="rId71"/>
    <p:sldId id="439" r:id="rId72"/>
    <p:sldId id="440" r:id="rId73"/>
    <p:sldId id="447" r:id="rId74"/>
    <p:sldId id="448" r:id="rId75"/>
    <p:sldId id="449" r:id="rId76"/>
    <p:sldId id="450" r:id="rId77"/>
    <p:sldId id="451" r:id="rId7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83522" autoAdjust="0"/>
  </p:normalViewPr>
  <p:slideViewPr>
    <p:cSldViewPr snapToGrid="0">
      <p:cViewPr varScale="1">
        <p:scale>
          <a:sx n="71" d="100"/>
          <a:sy n="71" d="100"/>
        </p:scale>
        <p:origin x="11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C37E8-B257-48FF-995E-2961B1C43090}" type="datetimeFigureOut">
              <a:rPr lang="sr-Latn-RS" smtClean="0"/>
              <a:t>1.12.2016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1EDE12-75A6-4CFC-BB8F-CA8B23DAFC65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395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1EDE12-75A6-4CFC-BB8F-CA8B23DAFC65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462052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2519917-1327-437C-A861-047CFFCF2532}" type="slidenum">
              <a:rPr lang="en-US" altLang="sr-Latn-RS"/>
              <a:pPr/>
              <a:t>12</a:t>
            </a:fld>
            <a:endParaRPr lang="en-US" altLang="sr-Latn-RS"/>
          </a:p>
        </p:txBody>
      </p:sp>
      <p:sp>
        <p:nvSpPr>
          <p:cNvPr id="1740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0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606132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E9725DF-FA8A-40B7-A20B-FDB1E674E999}" type="slidenum">
              <a:rPr lang="en-US" altLang="sr-Latn-RS"/>
              <a:pPr/>
              <a:t>13</a:t>
            </a:fld>
            <a:endParaRPr lang="en-US" altLang="sr-Latn-RS"/>
          </a:p>
        </p:txBody>
      </p:sp>
      <p:sp>
        <p:nvSpPr>
          <p:cNvPr id="1751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2377558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B42002-0C17-4C59-A087-BE068D00E6CA}" type="slidenum">
              <a:rPr lang="en-US" altLang="sr-Latn-RS"/>
              <a:pPr/>
              <a:t>14</a:t>
            </a:fld>
            <a:endParaRPr lang="en-US" altLang="sr-Latn-RS"/>
          </a:p>
        </p:txBody>
      </p:sp>
      <p:sp>
        <p:nvSpPr>
          <p:cNvPr id="1761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61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471422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C1A096-233B-4706-993A-2F68BBB35362}" type="slidenum">
              <a:rPr lang="en-US" altLang="sr-Latn-RS"/>
              <a:pPr/>
              <a:t>15</a:t>
            </a:fld>
            <a:endParaRPr lang="en-US" altLang="sr-Latn-RS"/>
          </a:p>
        </p:txBody>
      </p:sp>
      <p:sp>
        <p:nvSpPr>
          <p:cNvPr id="1771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71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500469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4AB168B-77A7-47A9-AC9F-E64F55B7247C}" type="slidenum">
              <a:rPr lang="en-US" altLang="sr-Latn-RS"/>
              <a:pPr/>
              <a:t>16</a:t>
            </a:fld>
            <a:endParaRPr lang="en-US" altLang="sr-Latn-RS"/>
          </a:p>
        </p:txBody>
      </p:sp>
      <p:sp>
        <p:nvSpPr>
          <p:cNvPr id="1802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0669204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22C6215-767B-45E0-A57F-9FFBE6C154AD}" type="slidenum">
              <a:rPr lang="en-US" altLang="sr-Latn-RS"/>
              <a:pPr/>
              <a:t>17</a:t>
            </a:fld>
            <a:endParaRPr lang="en-US" altLang="sr-Latn-RS"/>
          </a:p>
        </p:txBody>
      </p:sp>
      <p:sp>
        <p:nvSpPr>
          <p:cNvPr id="1832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32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228414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CB7A4CC-09BC-4B34-B045-F51AD550EEF7}" type="slidenum">
              <a:rPr lang="en-US" altLang="sr-Latn-RS"/>
              <a:pPr/>
              <a:t>19</a:t>
            </a:fld>
            <a:endParaRPr lang="en-US" altLang="sr-Latn-RS"/>
          </a:p>
        </p:txBody>
      </p:sp>
      <p:sp>
        <p:nvSpPr>
          <p:cNvPr id="1853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53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2635149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6396B76-B56D-40C0-A551-462AA04A336A}" type="slidenum">
              <a:rPr lang="en-US" altLang="sr-Latn-RS"/>
              <a:pPr/>
              <a:t>20</a:t>
            </a:fld>
            <a:endParaRPr lang="en-US" altLang="sr-Latn-RS"/>
          </a:p>
        </p:txBody>
      </p:sp>
      <p:sp>
        <p:nvSpPr>
          <p:cNvPr id="1873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73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996980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38C28FF-9FFE-44C2-908C-7150FFF19174}" type="slidenum">
              <a:rPr lang="en-US" altLang="sr-Latn-RS"/>
              <a:pPr/>
              <a:t>21</a:t>
            </a:fld>
            <a:endParaRPr lang="en-US" altLang="sr-Latn-RS"/>
          </a:p>
        </p:txBody>
      </p:sp>
      <p:sp>
        <p:nvSpPr>
          <p:cNvPr id="1894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94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4375105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00C0E03-83F1-474E-B452-B5210F34C4C6}" type="slidenum">
              <a:rPr lang="en-US" altLang="sr-Latn-RS"/>
              <a:pPr/>
              <a:t>22</a:t>
            </a:fld>
            <a:endParaRPr lang="en-US" altLang="sr-Latn-RS"/>
          </a:p>
        </p:txBody>
      </p:sp>
      <p:sp>
        <p:nvSpPr>
          <p:cNvPr id="1781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74346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E74B7E0-A3AB-4F81-A9F0-8CB64B06BC0A}" type="slidenum">
              <a:rPr lang="en-US" altLang="sr-Latn-RS"/>
              <a:pPr/>
              <a:t>3</a:t>
            </a:fld>
            <a:endParaRPr lang="en-US" altLang="sr-Latn-RS"/>
          </a:p>
        </p:txBody>
      </p:sp>
      <p:sp>
        <p:nvSpPr>
          <p:cNvPr id="162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2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98520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053587-5F84-4826-92E8-107D781DE91A}" type="slidenum">
              <a:rPr lang="en-US" altLang="sr-Latn-RS"/>
              <a:pPr/>
              <a:t>25</a:t>
            </a:fld>
            <a:endParaRPr lang="en-US" altLang="sr-Latn-RS"/>
          </a:p>
        </p:txBody>
      </p:sp>
      <p:sp>
        <p:nvSpPr>
          <p:cNvPr id="1843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3621792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00270A-5644-40C2-B790-FA9BB445939D}" type="slidenum">
              <a:rPr lang="en-US" altLang="sr-Latn-RS"/>
              <a:pPr/>
              <a:t>4</a:t>
            </a:fld>
            <a:endParaRPr lang="en-US" altLang="sr-Latn-RS"/>
          </a:p>
        </p:txBody>
      </p:sp>
      <p:sp>
        <p:nvSpPr>
          <p:cNvPr id="1638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2728800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D3C000-850D-403E-9EF9-A073DDDE3D0B}" type="slidenum">
              <a:rPr lang="en-US" altLang="sr-Latn-RS"/>
              <a:pPr/>
              <a:t>5</a:t>
            </a:fld>
            <a:endParaRPr lang="en-US" altLang="sr-Latn-RS"/>
          </a:p>
        </p:txBody>
      </p:sp>
      <p:sp>
        <p:nvSpPr>
          <p:cNvPr id="1658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58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791966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C86850F-64D6-488D-B4FB-063542E913B2}" type="slidenum">
              <a:rPr lang="en-US" altLang="sr-Latn-RS"/>
              <a:pPr/>
              <a:t>6</a:t>
            </a:fld>
            <a:endParaRPr lang="en-US" altLang="sr-Latn-RS"/>
          </a:p>
        </p:txBody>
      </p:sp>
      <p:sp>
        <p:nvSpPr>
          <p:cNvPr id="166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69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667831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E0E05F7-F093-4C96-A32C-5AF9B0ED3D1D}" type="slidenum">
              <a:rPr lang="en-US" altLang="sr-Latn-RS"/>
              <a:pPr/>
              <a:t>8</a:t>
            </a:fld>
            <a:endParaRPr lang="en-US" altLang="sr-Latn-RS"/>
          </a:p>
        </p:txBody>
      </p:sp>
      <p:sp>
        <p:nvSpPr>
          <p:cNvPr id="1689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89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103712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2DE5985-5CA6-4388-BA70-2007A460B6A8}" type="slidenum">
              <a:rPr lang="en-US" altLang="sr-Latn-RS"/>
              <a:pPr/>
              <a:t>9</a:t>
            </a:fld>
            <a:endParaRPr lang="en-US" altLang="sr-Latn-RS"/>
          </a:p>
        </p:txBody>
      </p:sp>
      <p:sp>
        <p:nvSpPr>
          <p:cNvPr id="1699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99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402889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7FCBAA-71B6-437C-9436-EF60766082F7}" type="slidenum">
              <a:rPr lang="en-US" altLang="sr-Latn-RS"/>
              <a:pPr/>
              <a:t>10</a:t>
            </a:fld>
            <a:endParaRPr lang="en-US" altLang="sr-Latn-RS"/>
          </a:p>
        </p:txBody>
      </p:sp>
      <p:sp>
        <p:nvSpPr>
          <p:cNvPr id="1710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10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6198771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D50CE4E-F900-4F78-A7E8-C9EAFA74330B}" type="slidenum">
              <a:rPr lang="en-US" altLang="sr-Latn-RS"/>
              <a:pPr/>
              <a:t>11</a:t>
            </a:fld>
            <a:endParaRPr lang="en-US" altLang="sr-Latn-RS"/>
          </a:p>
        </p:txBody>
      </p:sp>
      <p:sp>
        <p:nvSpPr>
          <p:cNvPr id="1730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42875" y="768350"/>
            <a:ext cx="6818313" cy="38369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 altLang="sr-Latn-RS"/>
          </a:p>
        </p:txBody>
      </p:sp>
    </p:spTree>
    <p:extLst>
      <p:ext uri="{BB962C8B-B14F-4D97-AF65-F5344CB8AC3E}">
        <p14:creationId xmlns:p14="http://schemas.microsoft.com/office/powerpoint/2010/main" val="1567658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163DD-6B1E-488C-A6E8-F988776111B6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227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0BEBE-8174-448A-B863-DEE2B9EBFF1B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265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4F089-2A7E-4E77-BDB8-65D3BD97B6BF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248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8EC8-A19D-4028-B478-CCA016188914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94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1ACA6-AC48-46A0-A352-AD344E3906E4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7629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79656-3324-4A14-B011-D8B091B2105D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2079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5776-719D-4983-AA65-5E7D856CC76C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692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E9EEA-C0CB-4134-ADC5-C93A186963C8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3687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987CA-39BA-44FD-8BDC-4C1D53014B8C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48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4C8C2-2647-448E-8AC1-53EFB5C53B01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9001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4A22D-C680-407C-BA05-006EF7E34D58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6837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50800" dist="38100" dir="10800000" algn="ctr" rotWithShape="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31236-4A28-476C-9E80-7EF0D3EB9D4D}" type="datetime1">
              <a:rPr lang="sr-Latn-RS" smtClean="0"/>
              <a:t>1.12.2016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A902A-3BDE-4C1D-8463-A2BEC2DF5949}" type="slidenum">
              <a:rPr lang="sr-Latn-RS" smtClean="0"/>
              <a:t>‹#›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70502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Увод у организацију и архитектуру рачунара 1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Александар Картељ</a:t>
            </a:r>
          </a:p>
          <a:p>
            <a:r>
              <a:rPr lang="en-US" dirty="0"/>
              <a:t>k</a:t>
            </a:r>
            <a:r>
              <a:rPr lang="sr-Latn-RS" dirty="0" smtClean="0"/>
              <a:t>artelj</a:t>
            </a:r>
            <a:r>
              <a:rPr lang="en-US" dirty="0" smtClean="0"/>
              <a:t>@matf.bg.ac.rs</a:t>
            </a:r>
            <a:endParaRPr lang="sr-Latn-RS" dirty="0"/>
          </a:p>
        </p:txBody>
      </p:sp>
      <p:sp>
        <p:nvSpPr>
          <p:cNvPr id="8" name="TextBox 7"/>
          <p:cNvSpPr txBox="1"/>
          <p:nvPr/>
        </p:nvSpPr>
        <p:spPr>
          <a:xfrm>
            <a:off x="2947595" y="4980543"/>
            <a:ext cx="711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Напомена: садржај ових слајдова је преузет од проф. Саше Малкова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695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Системска магистрала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Налази се унутар процесорског система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Повезује процесорске јединице са меморијом и улазно/излазним подсистемом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Употребљава се и термин </a:t>
            </a:r>
            <a:r>
              <a:rPr lang="sr-Cyrl-CS" altLang="sr-Latn-RS" i="1"/>
              <a:t>интерна (унутрашња) магистрала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10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0" y="322729"/>
            <a:ext cx="9144000" cy="274638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 dirty="0"/>
              <a:t>Системска </a:t>
            </a:r>
            <a:r>
              <a:rPr lang="sr-Cyrl-CS" altLang="sr-Latn-RS" dirty="0" smtClean="0"/>
              <a:t>магистрала (2)</a:t>
            </a:r>
            <a:endParaRPr lang="sr-Cyrl-CS" altLang="sr-Latn-RS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317" y="1108038"/>
            <a:ext cx="6691282" cy="5040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11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599" y="122238"/>
            <a:ext cx="9015805" cy="1096962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 dirty="0"/>
              <a:t>Спољашња (екстерна)</a:t>
            </a:r>
            <a:r>
              <a:rPr lang="en-US" altLang="sr-Latn-RS" dirty="0"/>
              <a:t> </a:t>
            </a:r>
            <a:r>
              <a:rPr lang="sr-Cyrl-CS" altLang="sr-Latn-RS" dirty="0"/>
              <a:t>магистрала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Повезује уређаје који су ван процесорског система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Latn-CS" altLang="sr-Latn-RS" i="1"/>
              <a:t>USB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Latn-CS" altLang="sr-Latn-RS" i="1"/>
              <a:t>FireWire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серијски интерфејс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паралелни интерфејс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12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Дељење магистрале</a:t>
            </a:r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Магистрала је дељени ресурс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Свака компонента повезана магистралом је корисник магистрале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При дељењу магистрале постоји могућност истовремених активности на магистрали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Истовремена употреба магистрале од стране више компоненти доводи до неисправности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13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Трансакције магистрале</a:t>
            </a:r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Трансакција магистрале (енгл. </a:t>
            </a:r>
            <a:r>
              <a:rPr lang="sr-Latn-CS" altLang="sr-Latn-RS" i="1" dirty="0"/>
              <a:t>bus transaction</a:t>
            </a:r>
            <a:r>
              <a:rPr lang="sr-Cyrl-CS" altLang="sr-Latn-RS" dirty="0"/>
              <a:t>) је целовит низ поступака на магистрали које чине </a:t>
            </a:r>
            <a:r>
              <a:rPr lang="sr-Cyrl-CS" altLang="sr-Latn-RS" i="1" dirty="0"/>
              <a:t>добро дефинисану активност</a:t>
            </a:r>
            <a:r>
              <a:rPr lang="sr-Cyrl-CS" altLang="sr-Latn-RS" dirty="0"/>
              <a:t> 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Примери активности: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читање из меморије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писање у меморију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читање са улазног уређаја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писање на улазном уређају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...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14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Трансакције магистрале (2)</a:t>
            </a:r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spcBef>
                <a:spcPts val="550"/>
              </a:spcBef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У оквиру једне трансакције препознају се:</a:t>
            </a:r>
          </a:p>
          <a:p>
            <a:pPr marL="800100" lvl="1" indent="-457200">
              <a:spcBef>
                <a:spcPts val="525"/>
              </a:spcBef>
              <a:buClr>
                <a:srgbClr val="419028"/>
              </a:buClr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600" dirty="0"/>
              <a:t>главни корисник (енгл. </a:t>
            </a:r>
            <a:r>
              <a:rPr lang="sr-Latn-CS" altLang="sr-Latn-RS" sz="2600" i="1" dirty="0"/>
              <a:t>master</a:t>
            </a:r>
            <a:r>
              <a:rPr lang="sr-Cyrl-CS" altLang="sr-Latn-RS" sz="2600" dirty="0"/>
              <a:t>)</a:t>
            </a:r>
          </a:p>
          <a:p>
            <a:pPr marL="985838" lvl="2" indent="-292100">
              <a:spcBef>
                <a:spcPts val="450"/>
              </a:spcBef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200" dirty="0"/>
              <a:t>започиње трансакцију</a:t>
            </a:r>
          </a:p>
          <a:p>
            <a:pPr marL="800100" lvl="1" indent="-457200">
              <a:spcBef>
                <a:spcPts val="525"/>
              </a:spcBef>
              <a:buClr>
                <a:srgbClr val="419028"/>
              </a:buClr>
              <a:buSzPct val="70000"/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600" dirty="0"/>
              <a:t>подређени корисник (енгл. </a:t>
            </a:r>
            <a:r>
              <a:rPr lang="sr-Latn-CS" altLang="sr-Latn-RS" sz="2600" i="1" dirty="0"/>
              <a:t>slave</a:t>
            </a:r>
            <a:r>
              <a:rPr lang="sr-Cyrl-CS" altLang="sr-Latn-RS" sz="2600" dirty="0"/>
              <a:t>)</a:t>
            </a:r>
          </a:p>
          <a:p>
            <a:pPr marL="985838" lvl="2" indent="-292100">
              <a:spcBef>
                <a:spcPts val="450"/>
              </a:spcBef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200" dirty="0"/>
              <a:t>одговара на захтев главног </a:t>
            </a:r>
            <a:r>
              <a:rPr lang="sr-Cyrl-CS" altLang="sr-Latn-RS" sz="2200" dirty="0" smtClean="0"/>
              <a:t>корисника</a:t>
            </a:r>
            <a:endParaRPr lang="sr-Cyrl-CS" altLang="sr-Latn-RS" sz="22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15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 dirty="0"/>
              <a:t>Контролни </a:t>
            </a:r>
            <a:r>
              <a:rPr lang="sr-Cyrl-CS" altLang="sr-Latn-RS" dirty="0" smtClean="0"/>
              <a:t>сигнали</a:t>
            </a:r>
            <a:endParaRPr lang="sr-Cyrl-CS" altLang="sr-Latn-RS" dirty="0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301675"/>
            <a:ext cx="8504816" cy="5175325"/>
          </a:xfrm>
          <a:ln/>
        </p:spPr>
        <p:txBody>
          <a:bodyPr/>
          <a:lstStyle/>
          <a:p>
            <a:pPr marL="341313" indent="-341313">
              <a:spcBef>
                <a:spcPts val="550"/>
              </a:spcBef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400" dirty="0"/>
              <a:t>Радом магистрале се управља посредством контролних сигнала </a:t>
            </a:r>
            <a:r>
              <a:rPr lang="sr-Cyrl-CS" altLang="sr-Latn-RS" sz="2400" dirty="0" smtClean="0"/>
              <a:t>путем</a:t>
            </a:r>
          </a:p>
          <a:p>
            <a:pPr marL="341313" indent="-341313">
              <a:spcBef>
                <a:spcPts val="550"/>
              </a:spcBef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400" dirty="0" smtClean="0"/>
              <a:t>Основни контролни сигнали су:</a:t>
            </a:r>
            <a:endParaRPr lang="sr-Cyrl-RS" altLang="sr-Latn-RS" sz="2200" dirty="0" smtClean="0"/>
          </a:p>
          <a:p>
            <a:pPr marL="0" indent="0">
              <a:spcBef>
                <a:spcPts val="550"/>
              </a:spcBef>
              <a:buClr>
                <a:srgbClr val="2C3D09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RS" altLang="sr-Latn-RS" sz="2200" i="1" dirty="0" smtClean="0"/>
              <a:t>1) </a:t>
            </a:r>
            <a:r>
              <a:rPr lang="sr-Latn-CS" altLang="sr-Latn-RS" sz="2200" i="1" dirty="0" smtClean="0"/>
              <a:t>Memor</a:t>
            </a:r>
            <a:r>
              <a:rPr lang="en-US" altLang="sr-Latn-RS" sz="2200" i="1" dirty="0"/>
              <a:t>y Read, Memory Write</a:t>
            </a:r>
          </a:p>
          <a:p>
            <a:pPr marL="690563" lvl="1" indent="-347663">
              <a:spcBef>
                <a:spcPts val="525"/>
              </a:spcBef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100" dirty="0"/>
              <a:t>Означавају да је трансакција једна од операција са </a:t>
            </a:r>
            <a:r>
              <a:rPr lang="sr-Cyrl-CS" altLang="sr-Latn-RS" sz="2100" dirty="0" smtClean="0"/>
              <a:t>меморијом</a:t>
            </a:r>
            <a:endParaRPr lang="en-US" altLang="sr-Latn-RS" sz="1600" dirty="0"/>
          </a:p>
          <a:p>
            <a:pPr marL="0" indent="0">
              <a:spcBef>
                <a:spcPts val="550"/>
              </a:spcBef>
              <a:buClr>
                <a:srgbClr val="2C3D09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RS" altLang="sr-Latn-RS" sz="2200" i="1" dirty="0" smtClean="0"/>
              <a:t>2) </a:t>
            </a:r>
            <a:r>
              <a:rPr lang="en-US" altLang="sr-Latn-RS" sz="2200" i="1" dirty="0" smtClean="0"/>
              <a:t>I/O </a:t>
            </a:r>
            <a:r>
              <a:rPr lang="en-US" altLang="sr-Latn-RS" sz="2200" i="1" dirty="0"/>
              <a:t>Read, I/O Write</a:t>
            </a:r>
          </a:p>
          <a:p>
            <a:pPr marL="690563" lvl="1" indent="-347663">
              <a:spcBef>
                <a:spcPts val="525"/>
              </a:spcBef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100" dirty="0"/>
              <a:t>Означавају да трансакција обухвата улазно/излазну </a:t>
            </a:r>
            <a:r>
              <a:rPr lang="sr-Cyrl-CS" altLang="sr-Latn-RS" sz="2100" dirty="0" smtClean="0"/>
              <a:t>операцију</a:t>
            </a:r>
            <a:endParaRPr lang="en-US" altLang="sr-Latn-RS" sz="1600" dirty="0" smtClean="0"/>
          </a:p>
          <a:p>
            <a:pPr marL="0" indent="0">
              <a:spcBef>
                <a:spcPts val="550"/>
              </a:spcBef>
              <a:buClr>
                <a:srgbClr val="2C3D09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RS" altLang="sr-Latn-RS" sz="2200" i="1" dirty="0" smtClean="0"/>
              <a:t>3) </a:t>
            </a:r>
            <a:r>
              <a:rPr lang="en-US" altLang="sr-Latn-RS" sz="2200" i="1" dirty="0" smtClean="0"/>
              <a:t>Ready</a:t>
            </a:r>
          </a:p>
          <a:p>
            <a:pPr marL="690563" lvl="1" indent="-347663">
              <a:spcBef>
                <a:spcPts val="525"/>
              </a:spcBef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100" dirty="0" smtClean="0"/>
              <a:t>Овај </a:t>
            </a:r>
            <a:r>
              <a:rPr lang="sr-Cyrl-CS" altLang="sr-Latn-RS" sz="2100" dirty="0"/>
              <a:t>сигнал обично поставља подређена компонента</a:t>
            </a:r>
          </a:p>
          <a:p>
            <a:pPr marL="690563" lvl="1" indent="-347663">
              <a:spcBef>
                <a:spcPts val="525"/>
              </a:spcBef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100" dirty="0"/>
              <a:t>Обавештава главну компоненту да је потребно још времена да би се извршила операција</a:t>
            </a:r>
          </a:p>
          <a:p>
            <a:pPr marL="690563" lvl="1" indent="-347663">
              <a:spcBef>
                <a:spcPts val="525"/>
              </a:spcBef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sz="2100" dirty="0"/>
              <a:t>Главна операција обично реагује преласком у стање чекања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16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 dirty="0"/>
              <a:t>Контролни сигнали </a:t>
            </a:r>
            <a:r>
              <a:rPr lang="sr-Cyrl-CS" altLang="sr-Latn-RS" dirty="0" smtClean="0"/>
              <a:t>(</a:t>
            </a:r>
            <a:r>
              <a:rPr lang="sr-Cyrl-RS" altLang="sr-Latn-RS" dirty="0"/>
              <a:t>2</a:t>
            </a:r>
            <a:r>
              <a:rPr lang="sr-Cyrl-CS" altLang="sr-Latn-RS" dirty="0" smtClean="0"/>
              <a:t>)</a:t>
            </a:r>
            <a:endParaRPr lang="sr-Cyrl-CS" altLang="sr-Latn-RS" dirty="0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0" indent="0">
              <a:buClr>
                <a:srgbClr val="2C3D09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RS" altLang="sr-Latn-RS" i="1" dirty="0" smtClean="0"/>
              <a:t>4) </a:t>
            </a:r>
            <a:r>
              <a:rPr lang="en-US" altLang="sr-Latn-RS" i="1" dirty="0" smtClean="0"/>
              <a:t>Clock</a:t>
            </a:r>
            <a:endParaRPr lang="en-US" altLang="sr-Latn-RS" i="1" dirty="0"/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Сигнал који служи за синхронизацију рада свих компоненти рачунарског система</a:t>
            </a:r>
          </a:p>
          <a:p>
            <a:pPr marL="1279525" lvl="3" indent="-290513">
              <a:buClr>
                <a:srgbClr val="2C3D09"/>
              </a:buClr>
              <a:buSzPct val="7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altLang="sr-Latn-RS" dirty="0"/>
          </a:p>
          <a:p>
            <a:pPr marL="0" indent="0">
              <a:buClr>
                <a:srgbClr val="2C3D09"/>
              </a:buClr>
              <a:buSzPct val="70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RS" altLang="sr-Latn-RS" i="1" dirty="0" smtClean="0"/>
              <a:t>5) </a:t>
            </a:r>
            <a:r>
              <a:rPr lang="en-US" altLang="sr-Latn-RS" i="1" dirty="0" smtClean="0"/>
              <a:t>Reset</a:t>
            </a:r>
            <a:endParaRPr lang="en-US" altLang="sr-Latn-RS" i="1" dirty="0"/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Сигнал који иницијализује рад система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17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Магистрала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Карактеристике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18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82488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Карактеристике магистрале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550"/>
              </a:spcBef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Основне карактеристике магистрале се одређују тако да уравнотеже захтеве и трошкове:</a:t>
            </a:r>
          </a:p>
          <a:p>
            <a:pPr marL="800100" lvl="1" indent="-457200">
              <a:lnSpc>
                <a:spcPct val="80000"/>
              </a:lnSpc>
              <a:spcBef>
                <a:spcPts val="525"/>
              </a:spcBef>
              <a:buClr>
                <a:srgbClr val="419028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Ширина </a:t>
            </a:r>
            <a:r>
              <a:rPr lang="sr-Cyrl-CS" altLang="sr-Latn-RS" dirty="0" smtClean="0"/>
              <a:t>магистрале</a:t>
            </a:r>
          </a:p>
          <a:p>
            <a:pPr marL="800100" lvl="1" indent="-457200">
              <a:lnSpc>
                <a:spcPct val="80000"/>
              </a:lnSpc>
              <a:spcBef>
                <a:spcPts val="525"/>
              </a:spcBef>
              <a:buClr>
                <a:srgbClr val="419028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Тип магистрале</a:t>
            </a:r>
            <a:r>
              <a:rPr lang="sr-Latn-RS" altLang="sr-Latn-RS" dirty="0" smtClean="0"/>
              <a:t> </a:t>
            </a:r>
            <a:r>
              <a:rPr lang="sr-Cyrl-RS" altLang="sr-Latn-RS" dirty="0" smtClean="0"/>
              <a:t>према начину употребе</a:t>
            </a:r>
          </a:p>
          <a:p>
            <a:pPr marL="800100" lvl="1" indent="-457200">
              <a:lnSpc>
                <a:spcPct val="80000"/>
              </a:lnSpc>
              <a:spcBef>
                <a:spcPts val="525"/>
              </a:spcBef>
              <a:buClr>
                <a:srgbClr val="419028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RS" altLang="sr-Latn-RS" dirty="0" smtClean="0"/>
              <a:t>Тип магистрале према подешавању времена</a:t>
            </a:r>
          </a:p>
          <a:p>
            <a:pPr marL="800100" lvl="1" indent="-457200">
              <a:lnSpc>
                <a:spcPct val="80000"/>
              </a:lnSpc>
              <a:spcBef>
                <a:spcPts val="525"/>
              </a:spcBef>
              <a:buClr>
                <a:srgbClr val="419028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Операције магистрале</a:t>
            </a:r>
          </a:p>
          <a:p>
            <a:pPr marL="800100" lvl="1" indent="-457200">
              <a:lnSpc>
                <a:spcPct val="80000"/>
              </a:lnSpc>
              <a:spcBef>
                <a:spcPts val="525"/>
              </a:spcBef>
              <a:buClr>
                <a:srgbClr val="419028"/>
              </a:buClr>
              <a:buSzPct val="70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Арбитража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19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Преглед основних компоненти</a:t>
            </a:r>
            <a:endParaRPr lang="sr-Latn-R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Процесор, магистрала, меморија, ...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227001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Ширина магистрале података</a:t>
            </a:r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Ширина магистрале података одређује величину података који се преносе магистралом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Основна мотивација за проширивање је подизање пропусности магистрале, а тиме и перформанси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Основна мотивација за сужавање је смањивање сложености и смањивање </a:t>
            </a:r>
            <a:r>
              <a:rPr lang="sr-Cyrl-CS" altLang="sr-Latn-RS" dirty="0" smtClean="0"/>
              <a:t>трошкова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Ширина магистрале података не мора бити иста као ширина речи процесора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20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Ширина адресне магистрале</a:t>
            </a:r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Ширина адресне магистрале одређује величину адресног простора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Ако је ширина магистрале </a:t>
            </a:r>
            <a:r>
              <a:rPr lang="sr-Latn-CS" altLang="sr-Latn-RS" i="1"/>
              <a:t>n</a:t>
            </a:r>
            <a:r>
              <a:rPr lang="sr-Cyrl-CS" altLang="sr-Latn-RS"/>
              <a:t> адресних линија, број адресибилних локација је 2</a:t>
            </a:r>
            <a:r>
              <a:rPr lang="sr-Latn-CS" altLang="sr-Latn-RS" i="1" baseline="30000"/>
              <a:t>n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Једна адресибилна локација садржи једну меморијску реч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Меморијска реч је обично величине 1 бајт, али не мора бити тако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Основна мотивација за проширивање је повећавање адресног простора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Основна мотивација за сужавање је смањивање сложености и смањивање трошкова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21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9704294" cy="1096962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RS" altLang="sr-Latn-RS" dirty="0" smtClean="0"/>
              <a:t>Типови</a:t>
            </a:r>
            <a:r>
              <a:rPr lang="sr-Cyrl-CS" altLang="sr-Latn-RS" dirty="0" smtClean="0"/>
              <a:t> магистрала према начину употребе</a:t>
            </a:r>
            <a:endParaRPr lang="sr-Cyrl-CS" altLang="sr-Latn-RS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Магистрала може да буде 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u="sng" dirty="0"/>
              <a:t>посвећена</a:t>
            </a:r>
            <a:r>
              <a:rPr lang="sr-Cyrl-CS" altLang="sr-Latn-RS" dirty="0"/>
              <a:t> једној улози 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нпр. адресна магистрала служи само за преношење адреса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има већу пропусност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сложенија за имплементацију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u="sng" dirty="0"/>
              <a:t>мултиплексирана</a:t>
            </a:r>
            <a:r>
              <a:rPr lang="sr-Cyrl-CS" altLang="sr-Latn-RS" dirty="0"/>
              <a:t> магистрала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иста магистрала преноси адресе, податке и контролне 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једноставнија за имплементацију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има нижу пропусност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22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07270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 smtClean="0"/>
              <a:t>Веза са ширином магистрале</a:t>
            </a:r>
            <a:endParaRPr lang="en-US" altLang="sr-Latn-RS" dirty="0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Ширине магистрала утичу на </a:t>
            </a:r>
            <a:r>
              <a:rPr lang="sr-Cyrl-CS" altLang="sr-Latn-RS" dirty="0" smtClean="0"/>
              <a:t>трошкове</a:t>
            </a:r>
          </a:p>
          <a:p>
            <a:pPr marL="0" indent="0">
              <a:buNone/>
            </a:pPr>
            <a:endParaRPr lang="sr-Cyrl-CS" altLang="sr-Latn-RS" dirty="0"/>
          </a:p>
          <a:p>
            <a:r>
              <a:rPr lang="sr-Cyrl-CS" altLang="sr-Latn-RS" dirty="0"/>
              <a:t>Ради смањивања трошкова </a:t>
            </a:r>
            <a:r>
              <a:rPr lang="sr-Cyrl-CS" altLang="sr-Latn-RS" dirty="0" smtClean="0"/>
              <a:t>често се </a:t>
            </a:r>
            <a:r>
              <a:rPr lang="sr-Cyrl-CS" altLang="sr-Latn-RS" dirty="0"/>
              <a:t>уместо посвећених магистрала података и адреса може употребљавати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јединствена мултиплексирана </a:t>
            </a:r>
            <a:r>
              <a:rPr lang="sr-Cyrl-CS" altLang="sr-Latn-RS" dirty="0"/>
              <a:t>магистрала </a:t>
            </a:r>
          </a:p>
          <a:p>
            <a:pPr lvl="1"/>
            <a:r>
              <a:rPr lang="sr-Cyrl-CS" altLang="sr-Latn-RS" dirty="0"/>
              <a:t>назива се </a:t>
            </a:r>
            <a:r>
              <a:rPr lang="sr-Cyrl-CS" altLang="sr-Latn-RS" i="1" dirty="0"/>
              <a:t>магистрала адреса и података </a:t>
            </a:r>
            <a:r>
              <a:rPr lang="sr-Cyrl-CS" altLang="sr-Latn-RS" dirty="0"/>
              <a:t>(енгл. </a:t>
            </a:r>
            <a:r>
              <a:rPr lang="sr-Latn-CS" altLang="sr-Latn-RS" i="1" dirty="0"/>
              <a:t>AD-bus</a:t>
            </a:r>
            <a:r>
              <a:rPr lang="sr-Cyrl-CS" altLang="sr-Latn-RS" dirty="0" smtClean="0"/>
              <a:t>)</a:t>
            </a:r>
          </a:p>
          <a:p>
            <a:endParaRPr lang="sr-Cyrl-CS" altLang="sr-Latn-RS" dirty="0" smtClean="0"/>
          </a:p>
          <a:p>
            <a:r>
              <a:rPr lang="sr-Cyrl-CS" altLang="sr-Latn-RS" dirty="0" smtClean="0"/>
              <a:t>Мултиплексирањем </a:t>
            </a:r>
            <a:r>
              <a:rPr lang="sr-Cyrl-CS" altLang="sr-Latn-RS" dirty="0"/>
              <a:t>се смањује ефикасност </a:t>
            </a:r>
            <a:r>
              <a:rPr lang="sr-Cyrl-CS" altLang="sr-Latn-RS" dirty="0" smtClean="0"/>
              <a:t>магистрале</a:t>
            </a:r>
          </a:p>
          <a:p>
            <a:pPr lvl="1"/>
            <a:r>
              <a:rPr lang="sr-Cyrl-CS" altLang="sr-Latn-RS" dirty="0"/>
              <a:t>операције се успоравају због повећавања броја корака</a:t>
            </a:r>
          </a:p>
          <a:p>
            <a:endParaRPr lang="sr-Cyrl-CS" altLang="sr-Latn-RS" dirty="0"/>
          </a:p>
          <a:p>
            <a:endParaRPr lang="sr-Cyrl-CS" altLang="sr-Latn-R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Мултиплексиране </a:t>
            </a:r>
            <a:r>
              <a:rPr lang="sr-Cyrl-CS" altLang="sr-Latn-RS" dirty="0" smtClean="0"/>
              <a:t>магистрале - операције</a:t>
            </a:r>
            <a:endParaRPr lang="en-US" altLang="sr-Latn-RS" dirty="0"/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200" dirty="0"/>
              <a:t>Пример рада – читање из меморије: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процесор најпре ставља на магистралу адресу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меморијска јединица чита адресу и приступа локацији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у међувремену процесор уклања адресу са магистрале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меморијска јединица на магистралу поставља прочитан податак</a:t>
            </a:r>
          </a:p>
          <a:p>
            <a:pPr lvl="3"/>
            <a:endParaRPr lang="sr-Cyrl-CS" altLang="sr-Latn-RS" sz="1600" dirty="0"/>
          </a:p>
          <a:p>
            <a:r>
              <a:rPr lang="sr-Cyrl-CS" altLang="sr-Latn-RS" sz="2200" dirty="0"/>
              <a:t>Пример рада – писање у меморију: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процесор најпре ставља на магистралу адресу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меморијска јединица чита адресу и приступа локацији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процесор уклања адресу са магистрале и поставља податак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sz="2100" dirty="0"/>
              <a:t>меморијска јединица чита податак и уписује га у меморији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98812" y="350838"/>
            <a:ext cx="8553226" cy="1096962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 dirty="0" smtClean="0"/>
              <a:t>Типови магистрала </a:t>
            </a:r>
            <a:br>
              <a:rPr lang="sr-Cyrl-CS" altLang="sr-Latn-RS" dirty="0" smtClean="0"/>
            </a:br>
            <a:r>
              <a:rPr lang="sr-Cyrl-CS" altLang="sr-Latn-RS" dirty="0" smtClean="0"/>
              <a:t>према подешавању времена</a:t>
            </a:r>
            <a:endParaRPr lang="sr-Cyrl-CS" altLang="sr-Latn-RS" dirty="0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022438" y="1692275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/>
              <a:t>Магистрала може бити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Синхрона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Часовник обезбеђује синхронизацију свих операција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Асинхрона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Не користи се часовник за синхронизацију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 dirty="0" smtClean="0"/>
              <a:t>Користе се операције руковања и додатни синхонизациони сигнали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87304559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Синхрона магистрала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Код синхроне магистрале часовник обезбеђује синхронизацију свих поступака на магистрали</a:t>
            </a:r>
          </a:p>
          <a:p>
            <a:r>
              <a:rPr lang="sr-Cyrl-CS" altLang="sr-Latn-RS"/>
              <a:t>Промене других сигнала се одвијају у односу на узлазне и силазне рубове часовника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Операција читања (1)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Операција читања из меморије се састоји од три основна поступка:</a:t>
            </a:r>
          </a:p>
          <a:p>
            <a:pPr lvl="1"/>
            <a:r>
              <a:rPr lang="sr-Cyrl-CS" altLang="sr-Latn-RS" dirty="0"/>
              <a:t>процесор поставља захтев за читање</a:t>
            </a:r>
          </a:p>
          <a:p>
            <a:pPr lvl="1"/>
            <a:r>
              <a:rPr lang="sr-Cyrl-CS" altLang="sr-Latn-RS" dirty="0"/>
              <a:t>меморија извршава операцију читања</a:t>
            </a:r>
          </a:p>
          <a:p>
            <a:pPr lvl="1"/>
            <a:r>
              <a:rPr lang="sr-Cyrl-CS" altLang="sr-Latn-RS" dirty="0"/>
              <a:t>процесор преузима прочитане </a:t>
            </a:r>
            <a:r>
              <a:rPr lang="sr-Cyrl-CS" altLang="sr-Latn-RS" dirty="0" smtClean="0"/>
              <a:t>податке</a:t>
            </a:r>
          </a:p>
          <a:p>
            <a:r>
              <a:rPr lang="sr-Cyrl-CS" altLang="sr-Latn-RS" dirty="0" smtClean="0"/>
              <a:t>Операција писања у меморију се ради доста слично, </a:t>
            </a:r>
            <a:br>
              <a:rPr lang="sr-Cyrl-CS" altLang="sr-Latn-RS" dirty="0" smtClean="0"/>
            </a:br>
            <a:r>
              <a:rPr lang="sr-Cyrl-CS" altLang="sr-Latn-RS" dirty="0" smtClean="0"/>
              <a:t>па је нећемо анализирати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Операција </a:t>
            </a:r>
            <a:r>
              <a:rPr lang="sr-Cyrl-CS" altLang="sr-Latn-RS" dirty="0" smtClean="0"/>
              <a:t>читања</a:t>
            </a:r>
            <a:endParaRPr lang="sr-Cyrl-CS" altLang="sr-Latn-RS" dirty="0"/>
          </a:p>
        </p:txBody>
      </p:sp>
      <p:pic>
        <p:nvPicPr>
          <p:cNvPr id="789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369" y="1715921"/>
            <a:ext cx="6596231" cy="4640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Операција читања (2)</a:t>
            </a:r>
          </a:p>
        </p:txBody>
      </p:sp>
      <p:sp>
        <p:nvSpPr>
          <p:cNvPr id="80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У циклусу Т1 процесор поставља захтев за читање</a:t>
            </a:r>
          </a:p>
          <a:p>
            <a:pPr lvl="1"/>
            <a:r>
              <a:rPr lang="sr-Cyrl-CS" altLang="sr-Latn-RS"/>
              <a:t>током активног стања циклуса Т1 процесор поставља на адресну магистралу исправну адресу меморијске локације са које је потребно читати</a:t>
            </a:r>
          </a:p>
          <a:p>
            <a:pPr lvl="1"/>
            <a:r>
              <a:rPr lang="sr-Cyrl-CS" altLang="sr-Latn-RS"/>
              <a:t>након тога процесор поставља два контролна сигнала ради идентификовања врсте операције:</a:t>
            </a:r>
          </a:p>
          <a:p>
            <a:pPr lvl="2"/>
            <a:r>
              <a:rPr lang="sr-Cyrl-CS" altLang="sr-Latn-RS"/>
              <a:t>сигнал “</a:t>
            </a:r>
            <a:r>
              <a:rPr lang="sr-Latn-CS" altLang="sr-Latn-RS" i="1"/>
              <a:t>IO/memory</a:t>
            </a:r>
            <a:r>
              <a:rPr lang="en-US" altLang="sr-Latn-RS" i="1"/>
              <a:t>’</a:t>
            </a:r>
            <a:r>
              <a:rPr lang="sr-Cyrl-CS" altLang="sr-Latn-RS" i="1"/>
              <a:t> </a:t>
            </a:r>
            <a:r>
              <a:rPr lang="sr-Cyrl-CS" altLang="sr-Latn-RS"/>
              <a:t>“</a:t>
            </a:r>
            <a:r>
              <a:rPr lang="sr-Latn-CS" altLang="sr-Latn-RS"/>
              <a:t> </a:t>
            </a:r>
            <a:r>
              <a:rPr lang="sr-Cyrl-CS" altLang="sr-Latn-RS"/>
              <a:t>се поставља на ниско стање, што означава меморијску операцију</a:t>
            </a:r>
          </a:p>
          <a:p>
            <a:pPr lvl="2"/>
            <a:r>
              <a:rPr lang="sr-Cyrl-CS" altLang="sr-Latn-RS"/>
              <a:t>сигнал “</a:t>
            </a:r>
            <a:r>
              <a:rPr lang="sr-Latn-CS" altLang="sr-Latn-RS" i="1"/>
              <a:t>read</a:t>
            </a:r>
            <a:r>
              <a:rPr lang="en-US" altLang="sr-Latn-RS" i="1"/>
              <a:t>’</a:t>
            </a:r>
            <a:r>
              <a:rPr lang="sr-Latn-CS" altLang="sr-Latn-RS" i="1"/>
              <a:t>/</a:t>
            </a:r>
            <a:r>
              <a:rPr lang="en-US" altLang="sr-Latn-RS" i="1"/>
              <a:t>write</a:t>
            </a:r>
            <a:r>
              <a:rPr lang="sr-Cyrl-CS" altLang="sr-Latn-RS"/>
              <a:t>“</a:t>
            </a:r>
            <a:r>
              <a:rPr lang="sr-Latn-CS" altLang="sr-Latn-RS"/>
              <a:t> </a:t>
            </a:r>
            <a:r>
              <a:rPr lang="sr-Cyrl-CS" altLang="sr-Latn-RS"/>
              <a:t>се поставља на ниско стање, што означава операцију читања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29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Основне компоненте</a:t>
            </a: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Из угла ахитектуре, основне компоненте рачунарског система су: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централна јединица за обраду (процесор, </a:t>
            </a:r>
            <a:r>
              <a:rPr lang="sr-Latn-CS" altLang="sr-Latn-RS" i="1"/>
              <a:t>CPU</a:t>
            </a:r>
            <a:r>
              <a:rPr lang="sr-Cyrl-CS" altLang="sr-Latn-RS"/>
              <a:t>)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меморијска јединица (меморија)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улазно/излазни уређаји (</a:t>
            </a:r>
            <a:r>
              <a:rPr lang="sr-Latn-CS" altLang="sr-Latn-RS" i="1"/>
              <a:t>I</a:t>
            </a:r>
            <a:r>
              <a:rPr lang="sr-Latn-CS" altLang="sr-Latn-RS"/>
              <a:t>/</a:t>
            </a:r>
            <a:r>
              <a:rPr lang="sr-Latn-CS" altLang="sr-Latn-RS" i="1"/>
              <a:t>O</a:t>
            </a:r>
            <a:r>
              <a:rPr lang="sr-Latn-CS" altLang="sr-Latn-RS"/>
              <a:t>)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њихово повезивање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Операција читања (3)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/>
              <a:t>Меморија извршава операцију читања од тренутка постављања контролног сигнала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меморија чита адресу са адресне магистрале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поставља на магистралу података прочитану вредност</a:t>
            </a:r>
          </a:p>
          <a:p>
            <a:pPr lvl="3">
              <a:lnSpc>
                <a:spcPct val="90000"/>
              </a:lnSpc>
            </a:pPr>
            <a:endParaRPr lang="sr-Cyrl-CS" altLang="sr-Latn-RS"/>
          </a:p>
          <a:p>
            <a:pPr>
              <a:lnSpc>
                <a:spcPct val="90000"/>
              </a:lnSpc>
            </a:pPr>
            <a:r>
              <a:rPr lang="sr-Cyrl-CS" altLang="sr-Latn-RS"/>
              <a:t>Меморија завршава операцију читања најраније на силазном рубу циклуса Т2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ако је операција извршена, поставља ниско стање сигнала “</a:t>
            </a:r>
            <a:r>
              <a:rPr lang="en-US" altLang="sr-Latn-RS" i="1"/>
              <a:t>ready’</a:t>
            </a:r>
            <a:r>
              <a:rPr lang="sr-Cyrl-CS" altLang="sr-Latn-RS" i="1"/>
              <a:t> </a:t>
            </a:r>
            <a:r>
              <a:rPr lang="sr-Cyrl-CS" altLang="sr-Latn-RS"/>
              <a:t>“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ако је меморија спорија, она означава да операција још није извршена одржавањем активног стања сигнала “</a:t>
            </a:r>
            <a:r>
              <a:rPr lang="en-US" altLang="sr-Latn-RS" i="1"/>
              <a:t>ready’</a:t>
            </a:r>
            <a:r>
              <a:rPr lang="sr-Cyrl-CS" altLang="sr-Latn-RS" i="1"/>
              <a:t> </a:t>
            </a:r>
            <a:r>
              <a:rPr lang="sr-Cyrl-CS" altLang="sr-Latn-RS"/>
              <a:t>“ све док не постави прочитане податке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(потенцијално и више циклуса)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Операција читања (4)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/>
              <a:t>Процесор преузима прочитане податке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почев од неактивног стања циклуса Т2 процесор проверава сигнал “</a:t>
            </a:r>
            <a:r>
              <a:rPr lang="en-US" altLang="sr-Latn-RS" i="1"/>
              <a:t>ready’</a:t>
            </a:r>
            <a:r>
              <a:rPr lang="en-US" altLang="sr-Latn-RS"/>
              <a:t> </a:t>
            </a:r>
            <a:r>
              <a:rPr lang="sr-Cyrl-CS" altLang="sr-Latn-RS"/>
              <a:t>”</a:t>
            </a:r>
            <a:endParaRPr lang="en-US" altLang="sr-Latn-RS"/>
          </a:p>
          <a:p>
            <a:pPr lvl="2">
              <a:lnSpc>
                <a:spcPct val="90000"/>
              </a:lnSpc>
            </a:pPr>
            <a:r>
              <a:rPr lang="sr-Cyrl-CS" altLang="sr-Latn-RS"/>
              <a:t>ниско стање означава да су подаци прочитани и спремни за преузимање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активно стање означава да меморија захтева додатно време (бар још један циклус) да би поставила прочитане податке на магистралу</a:t>
            </a:r>
          </a:p>
          <a:p>
            <a:pPr lvl="1">
              <a:lnSpc>
                <a:spcPct val="90000"/>
              </a:lnSpc>
            </a:pPr>
            <a:r>
              <a:rPr lang="sr-Cyrl-CS" altLang="sr-Latn-RS"/>
              <a:t>ако су подаци присутни (ниско стање сигнала “</a:t>
            </a:r>
            <a:r>
              <a:rPr lang="en-US" altLang="sr-Latn-RS" i="1"/>
              <a:t>ready’</a:t>
            </a:r>
            <a:r>
              <a:rPr lang="en-US" altLang="sr-Latn-RS"/>
              <a:t> </a:t>
            </a:r>
            <a:r>
              <a:rPr lang="sr-Cyrl-CS" altLang="sr-Latn-RS"/>
              <a:t>”)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процесор чита податке са магистрале података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склања адресу са адресне магистрале</a:t>
            </a:r>
          </a:p>
          <a:p>
            <a:pPr lvl="2">
              <a:lnSpc>
                <a:spcPct val="90000"/>
              </a:lnSpc>
            </a:pPr>
            <a:r>
              <a:rPr lang="sr-Cyrl-CS" altLang="sr-Latn-RS"/>
              <a:t>деактивира контролне сигнале “</a:t>
            </a:r>
            <a:r>
              <a:rPr lang="sr-Latn-CS" altLang="sr-Latn-RS" i="1"/>
              <a:t>IO/memory</a:t>
            </a:r>
            <a:r>
              <a:rPr lang="en-US" altLang="sr-Latn-RS" i="1"/>
              <a:t>’</a:t>
            </a:r>
            <a:r>
              <a:rPr lang="sr-Cyrl-CS" altLang="sr-Latn-RS" i="1"/>
              <a:t> </a:t>
            </a:r>
            <a:r>
              <a:rPr lang="sr-Cyrl-CS" altLang="sr-Latn-RS"/>
              <a:t>“и “</a:t>
            </a:r>
            <a:r>
              <a:rPr lang="sr-Latn-CS" altLang="sr-Latn-RS" i="1"/>
              <a:t>read</a:t>
            </a:r>
            <a:r>
              <a:rPr lang="en-US" altLang="sr-Latn-RS" i="1"/>
              <a:t>’</a:t>
            </a:r>
            <a:r>
              <a:rPr lang="sr-Latn-CS" altLang="sr-Latn-RS" i="1"/>
              <a:t>/</a:t>
            </a:r>
            <a:r>
              <a:rPr lang="en-US" altLang="sr-Latn-RS" i="1"/>
              <a:t>write</a:t>
            </a:r>
            <a:r>
              <a:rPr lang="sr-Cyrl-CS" altLang="sr-Latn-RS"/>
              <a:t>“</a:t>
            </a:r>
            <a:endParaRPr lang="en-US" altLang="sr-Latn-RS"/>
          </a:p>
          <a:p>
            <a:pPr lvl="1">
              <a:lnSpc>
                <a:spcPct val="90000"/>
              </a:lnSpc>
            </a:pPr>
            <a:r>
              <a:rPr lang="sr-Cyrl-CS" altLang="sr-Latn-RS"/>
              <a:t>операција је завршена најраније на силазном рубу циклуса Т3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Асинхрона магистрала</a:t>
            </a:r>
          </a:p>
        </p:txBody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асинхроне магистрале не употребљава се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часовник </a:t>
            </a:r>
            <a:r>
              <a:rPr lang="sr-Cyrl-CS" altLang="sr-Latn-RS" dirty="0"/>
              <a:t>за синхронизацију рада на магистрали</a:t>
            </a:r>
          </a:p>
          <a:p>
            <a:r>
              <a:rPr lang="sr-Cyrl-CS" altLang="sr-Latn-RS" dirty="0"/>
              <a:t>Употребљавају се операције руковања </a:t>
            </a:r>
            <a:br>
              <a:rPr lang="sr-Cyrl-CS" altLang="sr-Latn-RS" dirty="0"/>
            </a:br>
            <a:r>
              <a:rPr lang="sr-Cyrl-CS" altLang="sr-Latn-RS" dirty="0" smtClean="0"/>
              <a:t>и </a:t>
            </a:r>
            <a:r>
              <a:rPr lang="sr-Cyrl-CS" altLang="sr-Latn-RS" dirty="0"/>
              <a:t>додатни синхронизациони сигнали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За асинхроне магистрале је уобичајено четворофазно руковање</a:t>
            </a:r>
          </a:p>
          <a:p>
            <a:pPr lvl="1"/>
            <a:r>
              <a:rPr lang="sr-Cyrl-CS" altLang="sr-Latn-RS" dirty="0"/>
              <a:t>додатни сигнали су </a:t>
            </a:r>
          </a:p>
          <a:p>
            <a:pPr lvl="2"/>
            <a:r>
              <a:rPr lang="sr-Cyrl-CS" altLang="sr-Latn-RS" i="1" dirty="0"/>
              <a:t>главна синхронизација</a:t>
            </a:r>
            <a:r>
              <a:rPr lang="sr-Cyrl-CS" altLang="sr-Latn-RS" dirty="0"/>
              <a:t> (</a:t>
            </a:r>
            <a:r>
              <a:rPr lang="sr-Latn-CS" altLang="sr-Latn-RS" i="1" dirty="0"/>
              <a:t>MSYN</a:t>
            </a:r>
            <a:r>
              <a:rPr lang="sr-Cyrl-CS" altLang="sr-Latn-RS" dirty="0"/>
              <a:t>) и </a:t>
            </a:r>
          </a:p>
          <a:p>
            <a:pPr lvl="2"/>
            <a:r>
              <a:rPr lang="sr-Cyrl-CS" altLang="sr-Latn-RS" i="1" dirty="0"/>
              <a:t>подређена синхронизација </a:t>
            </a:r>
            <a:r>
              <a:rPr lang="sr-Cyrl-CS" altLang="sr-Latn-RS" dirty="0"/>
              <a:t>(</a:t>
            </a:r>
            <a:r>
              <a:rPr lang="sr-Latn-CS" altLang="sr-Latn-RS" i="1" dirty="0"/>
              <a:t>SSYN</a:t>
            </a:r>
            <a:r>
              <a:rPr lang="sr-Cyrl-CS" altLang="sr-Latn-RS" dirty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 smtClean="0"/>
              <a:t>Четворофазно руковање у случају читања</a:t>
            </a:r>
            <a:endParaRPr lang="sr-Cyrl-CS" altLang="sr-Latn-RS" dirty="0"/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500" dirty="0" smtClean="0"/>
              <a:t>процесор</a:t>
            </a:r>
            <a:endParaRPr lang="sr-Cyrl-CS" altLang="sr-Latn-RS" sz="2500" dirty="0"/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поставља адресу и контролне сигнале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поставља главни синхронизациони сигнал (</a:t>
            </a:r>
            <a:r>
              <a:rPr lang="en-US" altLang="sr-Latn-RS" sz="2200" i="1" dirty="0"/>
              <a:t>MSYN</a:t>
            </a:r>
            <a:r>
              <a:rPr lang="sr-Cyrl-CS" altLang="sr-Latn-RS" sz="2200" dirty="0"/>
              <a:t>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500" dirty="0"/>
              <a:t>меморија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чита упућене податке обавља операцију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поставља податке на магистралу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поставља подређени синхронизациони сигнал (</a:t>
            </a:r>
            <a:r>
              <a:rPr lang="sr-Latn-CS" altLang="sr-Latn-RS" sz="2200" i="1" dirty="0"/>
              <a:t>S</a:t>
            </a:r>
            <a:r>
              <a:rPr lang="en-US" altLang="sr-Latn-RS" sz="2200" i="1" dirty="0"/>
              <a:t>SYN</a:t>
            </a:r>
            <a:r>
              <a:rPr lang="sr-Cyrl-CS" altLang="sr-Latn-RS" sz="2200" dirty="0"/>
              <a:t>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500" dirty="0"/>
              <a:t>процесор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чита одговор са магистрале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поништава адресну магистралу и контролне сигнале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искључује сигнал </a:t>
            </a:r>
            <a:r>
              <a:rPr lang="sr-Latn-CS" altLang="sr-Latn-RS" sz="2200" i="1" dirty="0"/>
              <a:t>MSYN</a:t>
            </a:r>
            <a:endParaRPr lang="sr-Cyrl-CS" altLang="sr-Latn-RS" sz="2200" dirty="0"/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sr-Cyrl-CS" altLang="sr-Latn-RS" sz="2500" dirty="0"/>
              <a:t>меморија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поништава магистралу података</a:t>
            </a:r>
          </a:p>
          <a:p>
            <a:pPr lvl="1">
              <a:lnSpc>
                <a:spcPct val="80000"/>
              </a:lnSpc>
            </a:pPr>
            <a:r>
              <a:rPr lang="sr-Cyrl-CS" altLang="sr-Latn-RS" sz="2200" dirty="0"/>
              <a:t>искључује сигнал </a:t>
            </a:r>
            <a:r>
              <a:rPr lang="sr-Latn-CS" altLang="sr-Latn-RS" sz="2200" i="1" dirty="0"/>
              <a:t>SSYN</a:t>
            </a:r>
            <a:endParaRPr lang="sr-Cyrl-CS" altLang="sr-Latn-RS" sz="22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855362" cy="1325563"/>
          </a:xfrm>
        </p:spPr>
        <p:txBody>
          <a:bodyPr>
            <a:normAutofit/>
          </a:bodyPr>
          <a:lstStyle/>
          <a:p>
            <a:r>
              <a:rPr lang="sr-Cyrl-CS" altLang="sr-Latn-RS" dirty="0" smtClean="0"/>
              <a:t>Четворофазно руковање у случају читања (2)</a:t>
            </a:r>
            <a:endParaRPr lang="sr-Cyrl-CS" altLang="sr-Latn-RS" dirty="0"/>
          </a:p>
        </p:txBody>
      </p:sp>
      <p:pic>
        <p:nvPicPr>
          <p:cNvPr id="8243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742" y="1405307"/>
            <a:ext cx="7822602" cy="476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Особине асинхроне магистрале</a:t>
            </a:r>
          </a:p>
        </p:txBody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Ослобођене су везивања за часовник</a:t>
            </a:r>
          </a:p>
          <a:p>
            <a:r>
              <a:rPr lang="sr-Cyrl-CS" altLang="sr-Latn-RS" dirty="0"/>
              <a:t>Флексибилније у погледу трајања операција</a:t>
            </a:r>
          </a:p>
          <a:p>
            <a:pPr lvl="1"/>
            <a:r>
              <a:rPr lang="sr-Cyrl-CS" altLang="sr-Latn-RS" dirty="0"/>
              <a:t>операције не морају да трају цео број </a:t>
            </a:r>
            <a:r>
              <a:rPr lang="sr-Cyrl-CS" altLang="sr-Latn-RS" dirty="0" smtClean="0"/>
              <a:t>циклуса</a:t>
            </a:r>
          </a:p>
          <a:p>
            <a:r>
              <a:rPr lang="sr-Cyrl-CS" altLang="sr-Latn-RS" dirty="0" smtClean="0"/>
              <a:t>Флексибилније су у погледу уређаја</a:t>
            </a:r>
          </a:p>
          <a:p>
            <a:pPr lvl="1"/>
            <a:r>
              <a:rPr lang="sr-Cyrl-CS" altLang="sr-Latn-RS" dirty="0" smtClean="0"/>
              <a:t>брзина </a:t>
            </a:r>
            <a:r>
              <a:rPr lang="sr-Cyrl-CS" altLang="sr-Latn-RS" dirty="0"/>
              <a:t>рада се прилагођава брзини уређаја</a:t>
            </a:r>
          </a:p>
          <a:p>
            <a:r>
              <a:rPr lang="sr-Cyrl-CS" altLang="sr-Latn-RS" dirty="0" smtClean="0"/>
              <a:t>Сложеније </a:t>
            </a:r>
            <a:r>
              <a:rPr lang="sr-Cyrl-CS" altLang="sr-Latn-RS" dirty="0"/>
              <a:t>су за имплементацију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Синхроне и асинхроне маг.</a:t>
            </a:r>
          </a:p>
        </p:txBody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Системске магистрале су по правилу синхроне</a:t>
            </a:r>
          </a:p>
          <a:p>
            <a:pPr lvl="1"/>
            <a:r>
              <a:rPr lang="sr-Cyrl-CS" altLang="sr-Latn-RS" dirty="0"/>
              <a:t>делом из историјских разлога</a:t>
            </a:r>
          </a:p>
          <a:p>
            <a:pPr lvl="2"/>
            <a:r>
              <a:rPr lang="sr-Cyrl-CS" altLang="sr-Latn-RS" dirty="0"/>
              <a:t>раније разлике у брзини рада уређаја нису биле велике као што су данас</a:t>
            </a:r>
          </a:p>
          <a:p>
            <a:pPr lvl="1"/>
            <a:r>
              <a:rPr lang="sr-Cyrl-CS" altLang="sr-Latn-RS" dirty="0"/>
              <a:t>делом због једноставности</a:t>
            </a:r>
          </a:p>
          <a:p>
            <a:r>
              <a:rPr lang="sr-Cyrl-CS" altLang="sr-Latn-RS" dirty="0"/>
              <a:t>Пројектанти се чешће одлучују да примене више различитих синхроних магистрала него једну асинхрону</a:t>
            </a:r>
          </a:p>
          <a:p>
            <a:pPr lvl="1"/>
            <a:r>
              <a:rPr lang="sr-Cyrl-CS" altLang="sr-Latn-RS" dirty="0"/>
              <a:t>на пример, посебне магистрале за меморију, кеш и друге спољне уређаје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Магистрала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Арбитража ресурса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65102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Арбитража магистрале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 smtClean="0"/>
              <a:t>Присетимо се, магистрала је дељени ресурс!</a:t>
            </a:r>
          </a:p>
          <a:p>
            <a:r>
              <a:rPr lang="sr-Cyrl-CS" altLang="sr-Latn-RS" dirty="0" smtClean="0"/>
              <a:t>Магистрале </a:t>
            </a:r>
            <a:r>
              <a:rPr lang="sr-Cyrl-CS" altLang="sr-Latn-RS" dirty="0"/>
              <a:t>које могу имати више потенцијалних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главних </a:t>
            </a:r>
            <a:r>
              <a:rPr lang="sr-Cyrl-CS" altLang="sr-Latn-RS" dirty="0"/>
              <a:t>уређаја морају имати механизам </a:t>
            </a:r>
            <a:r>
              <a:rPr lang="sr-Cyrl-CS" altLang="sr-Latn-RS" i="1" dirty="0"/>
              <a:t>арбитраже</a:t>
            </a:r>
          </a:p>
          <a:p>
            <a:r>
              <a:rPr lang="sr-Cyrl-CS" altLang="sr-Latn-RS" dirty="0"/>
              <a:t>Механизам арбитраже служи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за </a:t>
            </a:r>
            <a:r>
              <a:rPr lang="sr-Cyrl-CS" altLang="sr-Latn-RS" dirty="0"/>
              <a:t>додељивање магистрале главном уређају</a:t>
            </a:r>
          </a:p>
          <a:p>
            <a:r>
              <a:rPr lang="sr-Cyrl-CS" altLang="sr-Latn-RS" dirty="0"/>
              <a:t>На системској магистрали је главни уређај најчешће процесор, али то може бити и контролер </a:t>
            </a:r>
            <a:r>
              <a:rPr lang="sr-Latn-CS" altLang="sr-Latn-RS" i="1" dirty="0" smtClean="0"/>
              <a:t>DMA</a:t>
            </a:r>
            <a:r>
              <a:rPr lang="en-US" altLang="sr-Latn-RS" i="1" dirty="0" smtClean="0"/>
              <a:t>*</a:t>
            </a:r>
            <a:endParaRPr lang="sr-Latn-CS" altLang="sr-Latn-RS" i="1" dirty="0" smtClean="0"/>
          </a:p>
          <a:p>
            <a:pPr lvl="1"/>
            <a:r>
              <a:rPr lang="en-US" altLang="sr-Latn-RS" dirty="0" smtClean="0">
                <a:solidFill>
                  <a:schemeClr val="bg2">
                    <a:lumMod val="25000"/>
                  </a:schemeClr>
                </a:solidFill>
              </a:rPr>
              <a:t>DMA –</a:t>
            </a:r>
            <a:r>
              <a:rPr lang="sr-Cyrl-RS" altLang="sr-Latn-RS" dirty="0" smtClean="0">
                <a:solidFill>
                  <a:schemeClr val="bg2">
                    <a:lumMod val="25000"/>
                  </a:schemeClr>
                </a:solidFill>
              </a:rPr>
              <a:t>механизам рада са меморијом који растерећује процесор </a:t>
            </a:r>
            <a:br>
              <a:rPr lang="sr-Cyrl-RS" altLang="sr-Latn-RS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sr-Cyrl-RS" altLang="sr-Latn-RS" dirty="0" smtClean="0">
                <a:solidFill>
                  <a:schemeClr val="bg2">
                    <a:lumMod val="25000"/>
                  </a:schemeClr>
                </a:solidFill>
              </a:rPr>
              <a:t>(обрадићемо касније)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Врсте арбитраже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Арбитража се може одвијати статички или динамички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dirty="0"/>
              <a:t>Статичка арбитража подразумева да се расподела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међу </a:t>
            </a:r>
            <a:r>
              <a:rPr lang="sr-Cyrl-CS" altLang="sr-Latn-RS" dirty="0"/>
              <a:t>главним уређајима одиграва на унапред одређен начин</a:t>
            </a:r>
          </a:p>
          <a:p>
            <a:pPr marL="914400" lvl="1" indent="-457200">
              <a:buFont typeface="+mj-lt"/>
              <a:buAutoNum type="arabicPeriod"/>
            </a:pPr>
            <a:r>
              <a:rPr lang="sr-Cyrl-CS" altLang="sr-Latn-RS" dirty="0" smtClean="0"/>
              <a:t>Динамичка </a:t>
            </a:r>
            <a:r>
              <a:rPr lang="sr-Cyrl-CS" altLang="sr-Latn-RS" dirty="0"/>
              <a:t>арбитража одлучује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на </a:t>
            </a:r>
            <a:r>
              <a:rPr lang="sr-Cyrl-CS" altLang="sr-Latn-RS" dirty="0"/>
              <a:t>основу захтева пристиглих од </a:t>
            </a:r>
            <a:r>
              <a:rPr lang="sr-Cyrl-CS" altLang="sr-Latn-RS" dirty="0" smtClean="0"/>
              <a:t>уређаја</a:t>
            </a:r>
            <a:endParaRPr lang="sr-Latn-RS" altLang="sr-Latn-RS" dirty="0" smtClean="0"/>
          </a:p>
          <a:p>
            <a:pPr marL="457200" lvl="1" indent="0">
              <a:buNone/>
            </a:pPr>
            <a:endParaRPr lang="sr-Cyrl-CS" altLang="sr-Latn-RS" dirty="0"/>
          </a:p>
          <a:p>
            <a:r>
              <a:rPr lang="sr-Cyrl-CS" altLang="sr-Latn-RS" dirty="0"/>
              <a:t>Већина имплементација почива на динамичкој арбитражи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39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Основне компоненте</a:t>
            </a:r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954214"/>
            <a:ext cx="7689850" cy="421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Статичка арбитража</a:t>
            </a: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Расподела међу главним уређајима </a:t>
            </a:r>
            <a:r>
              <a:rPr lang="sr-Cyrl-CS" altLang="sr-Latn-RS" dirty="0" smtClean="0"/>
              <a:t>на </a:t>
            </a:r>
            <a:r>
              <a:rPr lang="sr-Cyrl-CS" altLang="sr-Latn-RS" dirty="0"/>
              <a:t>унапред одређен начин</a:t>
            </a:r>
          </a:p>
          <a:p>
            <a:pPr lvl="1"/>
            <a:r>
              <a:rPr lang="sr-Cyrl-CS" altLang="sr-Latn-RS" dirty="0"/>
              <a:t>нпр, додељивањем магистрале редом, “у круг”</a:t>
            </a:r>
          </a:p>
          <a:p>
            <a:r>
              <a:rPr lang="sr-Cyrl-CS" altLang="sr-Latn-RS" dirty="0"/>
              <a:t>Добре стране</a:t>
            </a:r>
          </a:p>
          <a:p>
            <a:pPr lvl="1"/>
            <a:r>
              <a:rPr lang="sr-Cyrl-CS" altLang="sr-Latn-RS" dirty="0"/>
              <a:t>једноставност</a:t>
            </a:r>
          </a:p>
          <a:p>
            <a:r>
              <a:rPr lang="sr-Cyrl-CS" altLang="sr-Latn-RS" dirty="0"/>
              <a:t>Недостаци</a:t>
            </a:r>
          </a:p>
          <a:p>
            <a:pPr lvl="1"/>
            <a:r>
              <a:rPr lang="sr-Cyrl-CS" altLang="sr-Latn-RS" dirty="0"/>
              <a:t>додељивање чак и када уређајима није потребна </a:t>
            </a:r>
          </a:p>
          <a:p>
            <a:pPr lvl="1"/>
            <a:r>
              <a:rPr lang="sr-Cyrl-CS" altLang="sr-Latn-RS" dirty="0"/>
              <a:t>неефикасност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Динамичка </a:t>
            </a:r>
            <a:r>
              <a:rPr lang="sr-Cyrl-CS" altLang="sr-Latn-RS" dirty="0" smtClean="0"/>
              <a:t>арбитража</a:t>
            </a:r>
            <a:endParaRPr lang="sr-Cyrl-CS" altLang="sr-Latn-RS" dirty="0"/>
          </a:p>
        </p:txBody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Потенцијални главни уређај захтева магистралу,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а </a:t>
            </a:r>
            <a:r>
              <a:rPr lang="sr-Cyrl-CS" altLang="sr-Latn-RS" dirty="0"/>
              <a:t>она се арбитражом додељује као одговор на захтев</a:t>
            </a:r>
          </a:p>
          <a:p>
            <a:pPr>
              <a:lnSpc>
                <a:spcPct val="90000"/>
              </a:lnSpc>
            </a:pPr>
            <a:endParaRPr lang="sr-Cyrl-CS" altLang="sr-Latn-RS" dirty="0" smtClean="0"/>
          </a:p>
          <a:p>
            <a:pPr>
              <a:lnSpc>
                <a:spcPct val="90000"/>
              </a:lnSpc>
            </a:pPr>
            <a:r>
              <a:rPr lang="sr-Cyrl-CS" altLang="sr-Latn-RS" dirty="0" smtClean="0"/>
              <a:t>Сваки </a:t>
            </a:r>
            <a:r>
              <a:rPr lang="sr-Cyrl-CS" altLang="sr-Latn-RS" dirty="0"/>
              <a:t>главни уређај има додатне </a:t>
            </a:r>
            <a:r>
              <a:rPr lang="sr-Cyrl-CS" altLang="sr-Latn-RS" dirty="0" smtClean="0"/>
              <a:t>линије 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за </a:t>
            </a:r>
            <a:r>
              <a:rPr lang="sr-Cyrl-CS" altLang="sr-Latn-RS" dirty="0"/>
              <a:t>захтевање и одобравање употребе магистрале</a:t>
            </a:r>
          </a:p>
          <a:p>
            <a:pPr lvl="1">
              <a:lnSpc>
                <a:spcPct val="90000"/>
              </a:lnSpc>
            </a:pPr>
            <a:r>
              <a:rPr lang="sr-Cyrl-RS" altLang="sr-Latn-RS" dirty="0" smtClean="0"/>
              <a:t>Линија за захтев </a:t>
            </a:r>
            <a:r>
              <a:rPr lang="sr-Cyrl-CS" altLang="sr-Latn-RS" dirty="0" smtClean="0"/>
              <a:t>(</a:t>
            </a:r>
            <a:r>
              <a:rPr lang="en-US" altLang="sr-Latn-RS" i="1" dirty="0"/>
              <a:t>request line</a:t>
            </a:r>
            <a:r>
              <a:rPr lang="sr-Cyrl-CS" altLang="sr-Latn-RS" dirty="0"/>
              <a:t>) </a:t>
            </a:r>
            <a:endParaRPr lang="sr-Cyrl-CS" altLang="sr-Latn-RS" dirty="0" smtClean="0"/>
          </a:p>
          <a:p>
            <a:pPr lvl="1">
              <a:lnSpc>
                <a:spcPct val="90000"/>
              </a:lnSpc>
            </a:pPr>
            <a:r>
              <a:rPr lang="sr-Cyrl-CS" altLang="sr-Latn-RS" dirty="0" smtClean="0"/>
              <a:t>Линија којом му се одобрава захтев </a:t>
            </a:r>
            <a:r>
              <a:rPr lang="en-US" altLang="sr-Latn-RS" dirty="0" smtClean="0"/>
              <a:t>(</a:t>
            </a:r>
            <a:r>
              <a:rPr lang="en-US" altLang="sr-Latn-RS" i="1" dirty="0"/>
              <a:t>grant line</a:t>
            </a:r>
            <a:r>
              <a:rPr lang="en-US" altLang="sr-Latn-RS" dirty="0" smtClean="0"/>
              <a:t>)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 smtClean="0"/>
              <a:t>Карактеристике динамичке </a:t>
            </a:r>
            <a:r>
              <a:rPr lang="sr-Cyrl-CS" altLang="sr-Latn-RS" dirty="0"/>
              <a:t>арбитраже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Динамичке арбитраже се могу разликовати по:</a:t>
            </a:r>
          </a:p>
          <a:p>
            <a:pPr lvl="1"/>
            <a:r>
              <a:rPr lang="sr-Cyrl-CS" altLang="sr-Latn-RS"/>
              <a:t>организацији (начину имплементације)</a:t>
            </a:r>
          </a:p>
          <a:p>
            <a:pPr lvl="1"/>
            <a:r>
              <a:rPr lang="sr-Cyrl-CS" altLang="sr-Latn-RS"/>
              <a:t>политици додељивања </a:t>
            </a:r>
          </a:p>
          <a:p>
            <a:pPr lvl="1"/>
            <a:r>
              <a:rPr lang="sr-Cyrl-CS" altLang="sr-Latn-RS"/>
              <a:t>политици ослобађања</a:t>
            </a:r>
          </a:p>
          <a:p>
            <a:pPr lvl="1"/>
            <a:r>
              <a:rPr lang="sr-Cyrl-CS" altLang="sr-Latn-RS"/>
              <a:t>обради захтева</a:t>
            </a:r>
          </a:p>
          <a:p>
            <a:pPr lvl="1"/>
            <a:r>
              <a:rPr lang="sr-Cyrl-CS" altLang="sr-Latn-RS"/>
              <a:t>обради дозвола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 smtClean="0"/>
              <a:t>Карактеристике динамичке </a:t>
            </a:r>
            <a:r>
              <a:rPr lang="sr-Cyrl-CS" altLang="sr-Latn-RS" dirty="0"/>
              <a:t>арбитраже</a:t>
            </a:r>
          </a:p>
        </p:txBody>
      </p:sp>
      <p:pic>
        <p:nvPicPr>
          <p:cNvPr id="84378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857375"/>
            <a:ext cx="8634412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Политике </a:t>
            </a:r>
            <a:r>
              <a:rPr lang="sr-Cyrl-CS" altLang="sr-Latn-RS" dirty="0" smtClean="0"/>
              <a:t>додељивања (</a:t>
            </a:r>
            <a:r>
              <a:rPr lang="sr-Latn-RS" altLang="sr-Latn-RS" dirty="0" smtClean="0"/>
              <a:t>allocation policy)</a:t>
            </a:r>
            <a:endParaRPr lang="sr-Cyrl-CS" altLang="sr-Latn-RS" dirty="0"/>
          </a:p>
        </p:txBody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Постоје четири основна типа политика додељивања магистрале:</a:t>
            </a:r>
          </a:p>
          <a:p>
            <a:pPr lvl="1"/>
            <a:r>
              <a:rPr lang="sr-Cyrl-CS" altLang="sr-Latn-RS" dirty="0"/>
              <a:t>политике фиксних приоритета</a:t>
            </a:r>
          </a:p>
          <a:p>
            <a:pPr lvl="1"/>
            <a:r>
              <a:rPr lang="sr-Cyrl-CS" altLang="sr-Latn-RS" dirty="0"/>
              <a:t>политике ротирајућих приоритета</a:t>
            </a:r>
          </a:p>
          <a:p>
            <a:pPr lvl="1"/>
            <a:r>
              <a:rPr lang="sr-Cyrl-CS" altLang="sr-Latn-RS" dirty="0"/>
              <a:t>равноправне политике</a:t>
            </a:r>
          </a:p>
          <a:p>
            <a:pPr lvl="1"/>
            <a:r>
              <a:rPr lang="sr-Cyrl-CS" altLang="sr-Latn-RS" dirty="0"/>
              <a:t>хибридне </a:t>
            </a:r>
            <a:r>
              <a:rPr lang="sr-Cyrl-CS" altLang="sr-Latn-RS" dirty="0" smtClean="0"/>
              <a:t>политике (комбинације претходних, прескочићемо)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Политике фиксних приоритета</a:t>
            </a:r>
          </a:p>
        </p:txBody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sz="2600" dirty="0"/>
              <a:t>Сваком главном уређају се додели фиксан приоритет</a:t>
            </a:r>
          </a:p>
          <a:p>
            <a:r>
              <a:rPr lang="sr-Cyrl-CS" altLang="sr-Latn-RS" sz="2600" dirty="0"/>
              <a:t>Када више главних уређаја захтева магистралу, </a:t>
            </a:r>
            <a:r>
              <a:rPr lang="sr-Latn-RS" altLang="sr-Latn-RS" sz="2600" dirty="0" smtClean="0"/>
              <a:t/>
            </a:r>
            <a:br>
              <a:rPr lang="sr-Latn-RS" altLang="sr-Latn-RS" sz="2600" dirty="0" smtClean="0"/>
            </a:br>
            <a:r>
              <a:rPr lang="sr-Cyrl-CS" altLang="sr-Latn-RS" sz="2600" dirty="0" smtClean="0"/>
              <a:t>добија </a:t>
            </a:r>
            <a:r>
              <a:rPr lang="sr-Cyrl-CS" altLang="sr-Latn-RS" sz="2600" dirty="0"/>
              <a:t>је онај са највишим </a:t>
            </a:r>
            <a:r>
              <a:rPr lang="sr-Cyrl-CS" altLang="sr-Latn-RS" sz="2600" dirty="0" smtClean="0"/>
              <a:t>приоритетом</a:t>
            </a:r>
            <a:endParaRPr lang="sr-Cyrl-CS" altLang="sr-Latn-RS" sz="2600" dirty="0"/>
          </a:p>
          <a:p>
            <a:r>
              <a:rPr lang="sr-Cyrl-CS" altLang="sr-Latn-RS" sz="2600" dirty="0"/>
              <a:t>Веома је важно да се приоритети пажљиво доделе</a:t>
            </a:r>
          </a:p>
          <a:p>
            <a:pPr lvl="1"/>
            <a:r>
              <a:rPr lang="sr-Cyrl-CS" altLang="sr-Latn-RS" sz="2200" dirty="0"/>
              <a:t>у супротном уређај са вишим приоритетом може вечито преузимати магистралу од других уређаја (тзв. </a:t>
            </a:r>
            <a:r>
              <a:rPr lang="sr-Cyrl-CS" altLang="sr-Latn-RS" sz="2200" i="1" dirty="0"/>
              <a:t>изгладњивање</a:t>
            </a:r>
            <a:r>
              <a:rPr lang="sr-Cyrl-CS" altLang="sr-Latn-RS" sz="2200" dirty="0" smtClean="0"/>
              <a:t>)</a:t>
            </a:r>
            <a:endParaRPr lang="sr-Cyrl-CS" altLang="sr-Latn-RS" sz="2200" dirty="0"/>
          </a:p>
          <a:p>
            <a:r>
              <a:rPr lang="sr-Cyrl-CS" altLang="sr-Latn-RS" sz="2600" dirty="0"/>
              <a:t>Ова политика се обично употребљава за У/И уређаје и за услуге </a:t>
            </a:r>
            <a:r>
              <a:rPr lang="sr-Latn-CS" altLang="sr-Latn-RS" sz="2600" i="1" dirty="0"/>
              <a:t>DMA</a:t>
            </a:r>
            <a:endParaRPr lang="en-US" altLang="sr-Latn-RS" sz="26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45</a:t>
            </a:fld>
            <a:endParaRPr lang="sr-Latn-R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Политике ротирајућих приоритета</a:t>
            </a:r>
          </a:p>
        </p:txBody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овом случају приоритети главних уређаја нису фиксни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већ </a:t>
            </a:r>
            <a:r>
              <a:rPr lang="sr-Cyrl-CS" altLang="sr-Latn-RS" dirty="0"/>
              <a:t>представљају функцију времена чекања на магистралу</a:t>
            </a:r>
          </a:p>
          <a:p>
            <a:pPr lvl="1"/>
            <a:r>
              <a:rPr lang="sr-Cyrl-CS" altLang="sr-Latn-RS" dirty="0"/>
              <a:t>што дуже уређај чека, то му је већи </a:t>
            </a:r>
            <a:r>
              <a:rPr lang="sr-Cyrl-CS" altLang="sr-Latn-RS" dirty="0" smtClean="0"/>
              <a:t>приоритет</a:t>
            </a:r>
          </a:p>
          <a:p>
            <a:pPr marL="457200" lvl="1" indent="0">
              <a:buNone/>
            </a:pPr>
            <a:endParaRPr lang="sr-Cyrl-CS" altLang="sr-Latn-RS" dirty="0"/>
          </a:p>
          <a:p>
            <a:r>
              <a:rPr lang="sr-Cyrl-CS" altLang="sr-Latn-RS" dirty="0"/>
              <a:t>Оваквом политиком се избегава изгладњивање</a:t>
            </a:r>
          </a:p>
          <a:p>
            <a:endParaRPr lang="sr-Cyrl-CS" altLang="sr-Latn-RS" dirty="0" smtClean="0"/>
          </a:p>
          <a:p>
            <a:r>
              <a:rPr lang="sr-Cyrl-CS" altLang="sr-Latn-RS" dirty="0" smtClean="0"/>
              <a:t>Подваријанта </a:t>
            </a:r>
            <a:r>
              <a:rPr lang="sr-Cyrl-CS" altLang="sr-Latn-RS" dirty="0"/>
              <a:t>ове политике је да да се уређају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који </a:t>
            </a:r>
            <a:r>
              <a:rPr lang="sr-Cyrl-CS" altLang="sr-Latn-RS" dirty="0"/>
              <a:t>је управо добио магистралу спусти приоритет</a:t>
            </a:r>
          </a:p>
          <a:p>
            <a:pPr lvl="1"/>
            <a:r>
              <a:rPr lang="sr-Cyrl-CS" altLang="sr-Latn-RS" dirty="0"/>
              <a:t>ако се при томе приоритет увек спусти на најнижи,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добија </a:t>
            </a:r>
            <a:r>
              <a:rPr lang="sr-Cyrl-CS" altLang="sr-Latn-RS" dirty="0"/>
              <a:t>се расподела приоритета “у круг” (</a:t>
            </a:r>
            <a:r>
              <a:rPr lang="en-US" altLang="sr-Latn-RS" i="1" dirty="0"/>
              <a:t>round robin</a:t>
            </a:r>
            <a:r>
              <a:rPr lang="sr-Cyrl-CS" altLang="sr-Latn-RS" dirty="0" smtClean="0"/>
              <a:t>)</a:t>
            </a:r>
            <a:endParaRPr lang="en-U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46</a:t>
            </a:fld>
            <a:endParaRPr lang="sr-Latn-R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Равноправне политике</a:t>
            </a:r>
          </a:p>
        </p:txBody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336" y="1825625"/>
            <a:ext cx="10880463" cy="435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 sz="2600" dirty="0"/>
              <a:t>Равноправност је важан критеријум додељивања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у основном облику спречава изгладњивање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на пример, ротирајуће политике су </a:t>
            </a:r>
            <a:r>
              <a:rPr lang="sr-Cyrl-CS" altLang="sr-Latn-RS" sz="2200" dirty="0" smtClean="0"/>
              <a:t>равноправне (не морају користити приоритете)</a:t>
            </a:r>
            <a:endParaRPr lang="sr-Cyrl-CS" altLang="sr-Latn-RS" sz="1800" dirty="0"/>
          </a:p>
          <a:p>
            <a:pPr>
              <a:lnSpc>
                <a:spcPct val="90000"/>
              </a:lnSpc>
            </a:pPr>
            <a:r>
              <a:rPr lang="sr-Cyrl-CS" altLang="sr-Latn-RS" dirty="0"/>
              <a:t>Примери равноправности: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сви захтеви у предефинисаном прозору времена </a:t>
            </a:r>
            <a:r>
              <a:rPr lang="sr-Cyrl-CS" altLang="sr-Latn-RS" sz="2200" dirty="0" smtClean="0"/>
              <a:t/>
            </a:r>
            <a:br>
              <a:rPr lang="sr-Cyrl-CS" altLang="sr-Latn-RS" sz="2200" dirty="0" smtClean="0"/>
            </a:br>
            <a:r>
              <a:rPr lang="sr-Cyrl-CS" altLang="sr-Latn-RS" sz="2200" dirty="0" smtClean="0"/>
              <a:t>морају </a:t>
            </a:r>
            <a:r>
              <a:rPr lang="sr-Cyrl-CS" altLang="sr-Latn-RS" sz="2200" dirty="0"/>
              <a:t>бити задовољени пре одобравања захтева у наредном прозору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захтев не сме да чека дуже од </a:t>
            </a:r>
            <a:r>
              <a:rPr lang="sr-Cyrl-CS" altLang="sr-Latn-RS" sz="2200" i="1" dirty="0"/>
              <a:t>М</a:t>
            </a:r>
            <a:r>
              <a:rPr lang="sr-Cyrl-CS" altLang="sr-Latn-RS" sz="2200" dirty="0"/>
              <a:t> </a:t>
            </a:r>
            <a:r>
              <a:rPr lang="sr-Latn-CS" altLang="sr-Latn-RS" sz="2200" i="1" dirty="0" smtClean="0"/>
              <a:t>ms</a:t>
            </a:r>
            <a:endParaRPr lang="sr-Cyrl-RS" altLang="sr-Latn-RS" sz="2200" i="1" dirty="0" smtClean="0"/>
          </a:p>
          <a:p>
            <a:pPr marL="0" indent="0">
              <a:buNone/>
            </a:pPr>
            <a:endParaRPr lang="sr-Cyrl-CS" altLang="sr-Latn-RS" sz="26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47</a:t>
            </a:fld>
            <a:endParaRPr lang="sr-Latn-R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Политике </a:t>
            </a:r>
            <a:r>
              <a:rPr lang="sr-Cyrl-CS" altLang="sr-Latn-RS" dirty="0" smtClean="0"/>
              <a:t>ослобађања (</a:t>
            </a:r>
            <a:r>
              <a:rPr lang="sr-Latn-RS" altLang="sr-Latn-RS" dirty="0" smtClean="0"/>
              <a:t>release policy)</a:t>
            </a:r>
            <a:endParaRPr lang="sr-Cyrl-CS" altLang="sr-Latn-RS" dirty="0"/>
          </a:p>
        </p:txBody>
      </p:sp>
      <p:sp>
        <p:nvSpPr>
          <p:cNvPr id="85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Политике ослобађања магистрале се односе на услове под којима тренутни главни уређај ослобађа магистралу за друге уређаје</a:t>
            </a:r>
          </a:p>
          <a:p>
            <a:r>
              <a:rPr lang="sr-Cyrl-CS" altLang="sr-Latn-RS" dirty="0"/>
              <a:t>Деле се на:</a:t>
            </a:r>
          </a:p>
          <a:p>
            <a:pPr lvl="1"/>
            <a:r>
              <a:rPr lang="sr-Cyrl-CS" altLang="sr-Latn-RS" dirty="0"/>
              <a:t>политике без </a:t>
            </a:r>
            <a:r>
              <a:rPr lang="sr-Cyrl-CS" altLang="sr-Latn-RS" dirty="0" smtClean="0"/>
              <a:t>прекидања</a:t>
            </a:r>
            <a:endParaRPr lang="sr-Cyrl-CS" altLang="sr-Latn-RS" dirty="0"/>
          </a:p>
          <a:p>
            <a:pPr lvl="1"/>
            <a:r>
              <a:rPr lang="sr-Cyrl-CS" altLang="sr-Latn-RS" dirty="0"/>
              <a:t>политике са </a:t>
            </a:r>
            <a:r>
              <a:rPr lang="sr-Cyrl-CS" altLang="sr-Latn-RS" dirty="0" smtClean="0"/>
              <a:t>прекидањем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Политике без планирања</a:t>
            </a:r>
          </a:p>
        </p:txBody>
      </p:sp>
      <p:sp>
        <p:nvSpPr>
          <p:cNvPr id="83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Главни уређај, који употребљава магистралу, </a:t>
            </a:r>
            <a:r>
              <a:rPr lang="sr-Latn-RS" altLang="sr-Latn-RS" dirty="0" smtClean="0"/>
              <a:t/>
            </a:r>
            <a:br>
              <a:rPr lang="sr-Latn-RS" altLang="sr-Latn-RS" dirty="0" smtClean="0"/>
            </a:br>
            <a:r>
              <a:rPr lang="sr-Cyrl-CS" altLang="sr-Latn-RS" dirty="0" smtClean="0"/>
              <a:t>ослобађа </a:t>
            </a:r>
            <a:r>
              <a:rPr lang="sr-Cyrl-CS" altLang="sr-Latn-RS" dirty="0"/>
              <a:t>магистралу </a:t>
            </a:r>
            <a:r>
              <a:rPr lang="sr-Cyrl-CS" altLang="sr-Latn-RS" dirty="0" smtClean="0"/>
              <a:t>добровољно – </a:t>
            </a:r>
            <a:r>
              <a:rPr lang="sr-Cyrl-CS" altLang="sr-Latn-RS" u="sng" dirty="0" smtClean="0"/>
              <a:t>не може бити прекинут</a:t>
            </a:r>
            <a:endParaRPr lang="sr-Cyrl-CS" altLang="sr-Latn-RS" u="sng" dirty="0"/>
          </a:p>
          <a:p>
            <a:r>
              <a:rPr lang="sr-Cyrl-CS" altLang="sr-Latn-RS" dirty="0"/>
              <a:t>Деле се на: </a:t>
            </a:r>
          </a:p>
          <a:p>
            <a:pPr lvl="1"/>
            <a:r>
              <a:rPr lang="sr-Cyrl-CS" altLang="sr-Latn-RS" dirty="0"/>
              <a:t>политике засноване на трансакцијама</a:t>
            </a:r>
          </a:p>
          <a:p>
            <a:pPr lvl="1"/>
            <a:r>
              <a:rPr lang="sr-Cyrl-CS" altLang="sr-Latn-RS" dirty="0"/>
              <a:t>политике засноване на захтевима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49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Компоненте процесора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Имплементатори виде три основне компоненте процесора: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контролна јединица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чита инструкције из главне меморије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декодира их и распознаје тип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управља радом процесора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регистри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локални меморијски простор процесора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начелно су сви исте величине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аритметичко логичка јединица (једна или више)	</a:t>
            </a:r>
          </a:p>
          <a:p>
            <a:pPr marL="985838" lvl="2" indent="-292100">
              <a:buClr>
                <a:srgbClr val="97CC4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имплементација конкретних аритметичких и логичких операција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Политике </a:t>
            </a:r>
            <a:r>
              <a:rPr lang="sr-Cyrl-CS" altLang="sr-Latn-RS" dirty="0" smtClean="0"/>
              <a:t>засноване </a:t>
            </a:r>
            <a:r>
              <a:rPr lang="sr-Cyrl-CS" altLang="sr-Latn-RS" dirty="0"/>
              <a:t>на трансакцијама</a:t>
            </a:r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sr-Cyrl-CS" altLang="sr-Latn-RS" sz="2600" dirty="0"/>
              <a:t>Магистрала се ослобађа када се заврши текућа трансакција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/>
              <a:t>Ако је уређају поново потребна магистрала, </a:t>
            </a:r>
            <a:r>
              <a:rPr lang="sr-Latn-RS" altLang="sr-Latn-RS" sz="2600" dirty="0" smtClean="0"/>
              <a:t/>
            </a:r>
            <a:br>
              <a:rPr lang="sr-Latn-RS" altLang="sr-Latn-RS" sz="2600" dirty="0" smtClean="0"/>
            </a:br>
            <a:r>
              <a:rPr lang="sr-Cyrl-CS" altLang="sr-Latn-RS" sz="2600" dirty="0" smtClean="0"/>
              <a:t>он </a:t>
            </a:r>
            <a:r>
              <a:rPr lang="sr-Cyrl-CS" altLang="sr-Latn-RS" sz="2600" dirty="0"/>
              <a:t>мора да пошаље нови захтев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/>
              <a:t>Предности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најједноставнија политика за имплементацију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ослобађањем магистрале после сваке трансакције гарантује се равноправност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/>
              <a:t>Слабости</a:t>
            </a:r>
          </a:p>
          <a:p>
            <a:pPr lvl="1">
              <a:lnSpc>
                <a:spcPct val="90000"/>
              </a:lnSpc>
            </a:pPr>
            <a:r>
              <a:rPr lang="sr-Cyrl-RS" altLang="sr-Latn-RS" sz="2200" dirty="0"/>
              <a:t>с</a:t>
            </a:r>
            <a:r>
              <a:rPr lang="sr-Cyrl-RS" altLang="sr-Latn-RS" sz="2200" dirty="0" smtClean="0"/>
              <a:t>мањене перформансе ако већину захтева шаље исти уређај</a:t>
            </a:r>
            <a:endParaRPr lang="sr-Cyrl-CS" altLang="sr-Latn-RS" sz="2200" dirty="0"/>
          </a:p>
          <a:p>
            <a:pPr lvl="1"/>
            <a:r>
              <a:rPr lang="sr-Cyrl-CS" altLang="sr-Latn-RS" sz="2200" dirty="0" smtClean="0"/>
              <a:t>Нпр. у једнопроцесорским системима:</a:t>
            </a:r>
            <a:endParaRPr lang="sr-Cyrl-CS" altLang="sr-Latn-RS" sz="2200" dirty="0"/>
          </a:p>
          <a:p>
            <a:pPr lvl="2"/>
            <a:r>
              <a:rPr lang="sr-Cyrl-CS" altLang="sr-Latn-RS" dirty="0"/>
              <a:t>већина захтева стиже од процесора</a:t>
            </a:r>
          </a:p>
          <a:p>
            <a:pPr lvl="2"/>
            <a:r>
              <a:rPr lang="sr-Cyrl-CS" altLang="sr-Latn-RS" dirty="0"/>
              <a:t>захтеви за </a:t>
            </a:r>
            <a:r>
              <a:rPr lang="sr-Latn-CS" altLang="sr-Latn-RS" dirty="0"/>
              <a:t>DMA</a:t>
            </a:r>
            <a:r>
              <a:rPr lang="sr-Cyrl-CS" altLang="sr-Latn-RS" dirty="0"/>
              <a:t> стижу релативно ретко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Политике </a:t>
            </a:r>
            <a:r>
              <a:rPr lang="sr-Cyrl-CS" altLang="sr-Latn-RS" dirty="0" smtClean="0"/>
              <a:t>засноване </a:t>
            </a:r>
            <a:r>
              <a:rPr lang="sr-Cyrl-CS" altLang="sr-Latn-RS" dirty="0"/>
              <a:t>на захтевима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Главни уређај ослобађа магистралу на крају текуће трансакције само ако постоје захтеви од других уређаја</a:t>
            </a:r>
          </a:p>
          <a:p>
            <a:r>
              <a:rPr lang="sr-Cyrl-CS" altLang="sr-Latn-RS" dirty="0" smtClean="0"/>
              <a:t>Предности</a:t>
            </a:r>
            <a:endParaRPr lang="sr-Cyrl-CS" altLang="sr-Latn-RS" dirty="0"/>
          </a:p>
          <a:p>
            <a:pPr lvl="1"/>
            <a:r>
              <a:rPr lang="sr-Cyrl-CS" altLang="sr-Latn-RS" dirty="0"/>
              <a:t>ефикаснија употреба у односу на </a:t>
            </a:r>
            <a:r>
              <a:rPr lang="sr-Cyrl-CS" altLang="sr-Latn-RS" dirty="0" smtClean="0"/>
              <a:t>политике </a:t>
            </a:r>
            <a:r>
              <a:rPr lang="sr-Cyrl-CS" altLang="sr-Latn-RS" dirty="0"/>
              <a:t>засноване на трансакцијама</a:t>
            </a:r>
          </a:p>
          <a:p>
            <a:r>
              <a:rPr lang="sr-Cyrl-CS" altLang="sr-Latn-RS" dirty="0"/>
              <a:t>Слабости</a:t>
            </a:r>
          </a:p>
          <a:p>
            <a:pPr lvl="1"/>
            <a:r>
              <a:rPr lang="sr-Cyrl-CS" altLang="sr-Latn-RS" dirty="0"/>
              <a:t>нешто сложенија имплементација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Политике са </a:t>
            </a:r>
            <a:r>
              <a:rPr lang="sr-Cyrl-CS" altLang="sr-Latn-RS" dirty="0" smtClean="0"/>
              <a:t>прекидима</a:t>
            </a:r>
            <a:endParaRPr lang="sr-Cyrl-CS" altLang="sr-Latn-RS" dirty="0"/>
          </a:p>
        </p:txBody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 случају политика без </a:t>
            </a:r>
            <a:r>
              <a:rPr lang="sr-Cyrl-CS" altLang="sr-Latn-RS" dirty="0" smtClean="0"/>
              <a:t>прекида један </a:t>
            </a:r>
            <a:r>
              <a:rPr lang="sr-Cyrl-CS" altLang="sr-Latn-RS" dirty="0"/>
              <a:t>уређај може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да </a:t>
            </a:r>
            <a:r>
              <a:rPr lang="sr-Cyrl-CS" altLang="sr-Latn-RS" dirty="0"/>
              <a:t>задржи магистралу дуже време</a:t>
            </a:r>
          </a:p>
          <a:p>
            <a:pPr lvl="1"/>
            <a:r>
              <a:rPr lang="sr-Cyrl-CS" altLang="sr-Latn-RS" dirty="0" smtClean="0"/>
              <a:t>то </a:t>
            </a:r>
            <a:r>
              <a:rPr lang="sr-Cyrl-CS" altLang="sr-Latn-RS" dirty="0"/>
              <a:t>производи проблеме у случају услуга које морају радити у реалном времену</a:t>
            </a:r>
          </a:p>
          <a:p>
            <a:pPr lvl="3"/>
            <a:endParaRPr lang="sr-Cyrl-CS" altLang="sr-Latn-RS" dirty="0"/>
          </a:p>
          <a:p>
            <a:r>
              <a:rPr lang="sr-Cyrl-CS" altLang="sr-Latn-RS" dirty="0"/>
              <a:t>Политике са </a:t>
            </a:r>
            <a:r>
              <a:rPr lang="sr-Cyrl-CS" altLang="sr-Latn-RS" dirty="0" smtClean="0"/>
              <a:t>прекидима омогућавају </a:t>
            </a:r>
            <a:r>
              <a:rPr lang="sr-Cyrl-CS" altLang="sr-Latn-RS" dirty="0"/>
              <a:t>да дугачка трансакција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буде </a:t>
            </a:r>
            <a:r>
              <a:rPr lang="sr-Cyrl-CS" altLang="sr-Latn-RS" dirty="0"/>
              <a:t>принудно прекинута у одређеним </a:t>
            </a:r>
            <a:r>
              <a:rPr lang="sr-Cyrl-CS" altLang="sr-Latn-RS" dirty="0" smtClean="0"/>
              <a:t>случајевима</a:t>
            </a:r>
          </a:p>
          <a:p>
            <a:pPr marL="0" indent="0">
              <a:buNone/>
            </a:pPr>
            <a:endParaRPr lang="sr-Cyrl-CS" altLang="sr-Latn-RS" dirty="0" smtClean="0"/>
          </a:p>
          <a:p>
            <a:r>
              <a:rPr lang="sr-Cyrl-CS" altLang="sr-Latn-RS" dirty="0" smtClean="0"/>
              <a:t>Сложенија имплементација, нећемо их разматрати...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Организација арбитраже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Cyrl-CS" altLang="sr-Latn-RS" sz="2600" dirty="0"/>
              <a:t>Арбитража се имплементира централизовано и дистрибуирано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/>
              <a:t>У случају централизоване имплементације 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један централни арбитар прима захтеве од свих главних уређаја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на основу политике додељивања арбитар додељује магистралу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по завршетку трансакције, главни уређај ослобађа магистралу у складу са политиком ослобађања</a:t>
            </a:r>
          </a:p>
          <a:p>
            <a:pPr>
              <a:lnSpc>
                <a:spcPct val="90000"/>
              </a:lnSpc>
            </a:pPr>
            <a:r>
              <a:rPr lang="sr-Cyrl-CS" altLang="sr-Latn-RS" sz="2600" dirty="0"/>
              <a:t>У случају дистрибуиране имплементације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хардвер за арбитражу је дистрибуиран по главним уређајима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дистрибуиран алгоритам се употребљава за одређивање главног уређаја </a:t>
            </a:r>
            <a:r>
              <a:rPr lang="sr-Cyrl-CS" altLang="sr-Latn-RS" sz="2200" dirty="0" smtClean="0"/>
              <a:t/>
            </a:r>
            <a:br>
              <a:rPr lang="sr-Cyrl-CS" altLang="sr-Latn-RS" sz="2200" dirty="0" smtClean="0"/>
            </a:br>
            <a:r>
              <a:rPr lang="sr-Cyrl-CS" altLang="sr-Latn-RS" sz="2200" dirty="0" smtClean="0"/>
              <a:t>коме </a:t>
            </a:r>
            <a:r>
              <a:rPr lang="sr-Cyrl-CS" altLang="sr-Latn-RS" sz="2200" dirty="0"/>
              <a:t>ће се доделити магистрала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Централизована арбитража</a:t>
            </a:r>
          </a:p>
        </p:txBody>
      </p:sp>
      <p:sp>
        <p:nvSpPr>
          <p:cNvPr id="85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Може да се имплементира на више начина</a:t>
            </a:r>
          </a:p>
          <a:p>
            <a:r>
              <a:rPr lang="sr-Cyrl-CS" altLang="sr-Latn-RS" dirty="0"/>
              <a:t>Разматрамо три основна механизма</a:t>
            </a:r>
          </a:p>
          <a:p>
            <a:pPr lvl="1"/>
            <a:r>
              <a:rPr lang="sr-Cyrl-CS" altLang="sr-Latn-RS" dirty="0"/>
              <a:t>Уланчавање</a:t>
            </a:r>
          </a:p>
          <a:p>
            <a:pPr lvl="1"/>
            <a:r>
              <a:rPr lang="sr-Cyrl-CS" altLang="sr-Latn-RS" dirty="0"/>
              <a:t>Независни захтеви</a:t>
            </a:r>
          </a:p>
          <a:p>
            <a:pPr lvl="1"/>
            <a:r>
              <a:rPr lang="sr-Cyrl-CS" altLang="sr-Latn-RS" dirty="0"/>
              <a:t>Хибридна </a:t>
            </a:r>
            <a:r>
              <a:rPr lang="sr-Cyrl-CS" altLang="sr-Latn-RS" dirty="0" smtClean="0"/>
              <a:t>схема (комбинација претходних, прескочићемо)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 smtClean="0"/>
              <a:t>Уланчавање</a:t>
            </a:r>
            <a:endParaRPr lang="sr-Cyrl-CS" altLang="sr-Latn-RS" dirty="0"/>
          </a:p>
        </p:txBody>
      </p:sp>
      <p:sp>
        <p:nvSpPr>
          <p:cNvPr id="85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Уланчавање користи једну линију за захтеве,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коју </a:t>
            </a:r>
            <a:r>
              <a:rPr lang="sr-Cyrl-CS" altLang="sr-Latn-RS" dirty="0"/>
              <a:t>деле сви главни уређаји</a:t>
            </a:r>
          </a:p>
          <a:p>
            <a:pPr lvl="1"/>
            <a:r>
              <a:rPr lang="sr-Cyrl-CS" altLang="sr-Latn-RS" dirty="0"/>
              <a:t>Када централни арбитар прими захтев, он шаље одобрење за употребу магистрале првом главном уређају у ланцу</a:t>
            </a:r>
          </a:p>
          <a:p>
            <a:pPr lvl="1"/>
            <a:r>
              <a:rPr lang="sr-Cyrl-CS" altLang="sr-Latn-RS" dirty="0"/>
              <a:t>Уређај у ланцу прослеђује сигнал ако није захтевао магистралу,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а </a:t>
            </a:r>
            <a:r>
              <a:rPr lang="sr-Cyrl-CS" altLang="sr-Latn-RS" dirty="0"/>
              <a:t>не прослеђује га ако јесте</a:t>
            </a:r>
          </a:p>
          <a:p>
            <a:pPr lvl="1"/>
            <a:r>
              <a:rPr lang="sr-Cyrl-CS" altLang="sr-Latn-RS" dirty="0"/>
              <a:t>Тако се сигнал за одобравање прослеђује низ ланац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све </a:t>
            </a:r>
            <a:r>
              <a:rPr lang="sr-Cyrl-CS" altLang="sr-Latn-RS" dirty="0"/>
              <a:t>док не дође до неког од уређаја који су захтевали магистралу</a:t>
            </a:r>
          </a:p>
          <a:p>
            <a:pPr lvl="1"/>
            <a:r>
              <a:rPr lang="sr-Cyrl-CS" altLang="sr-Latn-RS" dirty="0"/>
              <a:t>Први такав уређај у ланцу добија магистралу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Уланчавање (2)</a:t>
            </a:r>
          </a:p>
        </p:txBody>
      </p:sp>
      <p:pic>
        <p:nvPicPr>
          <p:cNvPr id="856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224088"/>
            <a:ext cx="8686800" cy="288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Уланчавање (3)</a:t>
            </a:r>
          </a:p>
        </p:txBody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Предности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једноставна имплементација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захтева само три контролне линије по уређају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арбитар не ограничава број уређаја</a:t>
            </a:r>
          </a:p>
          <a:p>
            <a:pPr>
              <a:lnSpc>
                <a:spcPct val="90000"/>
              </a:lnSpc>
            </a:pPr>
            <a:r>
              <a:rPr lang="sr-Cyrl-CS" altLang="sr-Latn-RS" dirty="0" smtClean="0"/>
              <a:t>Недостаци</a:t>
            </a:r>
            <a:endParaRPr lang="sr-Cyrl-CS" altLang="sr-Latn-RS" dirty="0"/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имплементира </a:t>
            </a:r>
            <a:r>
              <a:rPr lang="sr-Cyrl-CS" altLang="sr-Latn-RS" dirty="0" smtClean="0"/>
              <a:t>само политику </a:t>
            </a:r>
            <a:r>
              <a:rPr lang="sr-Cyrl-CS" altLang="sr-Latn-RS" dirty="0"/>
              <a:t>фиксних приоритета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уређај </a:t>
            </a:r>
            <a:r>
              <a:rPr lang="sr-Cyrl-CS" altLang="sr-Latn-RS" dirty="0" smtClean="0"/>
              <a:t>има </a:t>
            </a:r>
            <a:r>
              <a:rPr lang="sr-Cyrl-CS" altLang="sr-Latn-RS" dirty="0"/>
              <a:t>виши приоритет ако је ближи арбитру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трајање арбитраже је пропорционално броју главних уређаја</a:t>
            </a:r>
          </a:p>
          <a:p>
            <a:pPr lvl="1">
              <a:lnSpc>
                <a:spcPct val="90000"/>
              </a:lnSpc>
            </a:pPr>
            <a:r>
              <a:rPr lang="sr-Cyrl-CS" altLang="sr-Latn-RS" dirty="0"/>
              <a:t>схема није отпорна на отказивање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ако неки уређај откаже, ниједан уређај нижег приоритета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не </a:t>
            </a:r>
            <a:r>
              <a:rPr lang="sr-Cyrl-CS" altLang="sr-Latn-RS" dirty="0"/>
              <a:t>може добити магистралу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Независни </a:t>
            </a:r>
            <a:r>
              <a:rPr lang="sr-Cyrl-CS" altLang="sr-Latn-RS" dirty="0" smtClean="0"/>
              <a:t>захтеви</a:t>
            </a:r>
            <a:endParaRPr lang="sr-Cyrl-CS" altLang="sr-Latn-RS" dirty="0"/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Арбитар се повезује са сваким уређајем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путем </a:t>
            </a:r>
            <a:r>
              <a:rPr lang="sr-Cyrl-CS" altLang="sr-Latn-RS" dirty="0"/>
              <a:t>посебних линија за захтеве и одобравање</a:t>
            </a:r>
          </a:p>
          <a:p>
            <a:pPr lvl="1"/>
            <a:r>
              <a:rPr lang="sr-Cyrl-CS" altLang="sr-Latn-RS" dirty="0" smtClean="0"/>
              <a:t>Када </a:t>
            </a:r>
            <a:r>
              <a:rPr lang="sr-Cyrl-CS" altLang="sr-Latn-RS" dirty="0"/>
              <a:t>главни уређај захтева магистралу,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шаље </a:t>
            </a:r>
            <a:r>
              <a:rPr lang="sr-Cyrl-CS" altLang="sr-Latn-RS" dirty="0"/>
              <a:t>захтев путем своје линије захтева</a:t>
            </a:r>
          </a:p>
          <a:p>
            <a:pPr lvl="1"/>
            <a:r>
              <a:rPr lang="sr-Cyrl-CS" altLang="sr-Latn-RS" dirty="0" smtClean="0"/>
              <a:t>Када </a:t>
            </a:r>
            <a:r>
              <a:rPr lang="sr-Cyrl-CS" altLang="sr-Latn-RS" dirty="0"/>
              <a:t>арбитар прими захтев, на основу политике додељивања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одређује </a:t>
            </a:r>
            <a:r>
              <a:rPr lang="sr-Cyrl-CS" altLang="sr-Latn-RS" dirty="0"/>
              <a:t>који уређај ће добити магистралу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6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Независни захтеви (2)</a:t>
            </a:r>
          </a:p>
        </p:txBody>
      </p:sp>
      <p:pic>
        <p:nvPicPr>
          <p:cNvPr id="8663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0238"/>
            <a:ext cx="8688388" cy="434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59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Компоненте процесора</a:t>
            </a:r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7124700" cy="481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Независни захтеви (3)</a:t>
            </a:r>
          </a:p>
        </p:txBody>
      </p:sp>
      <p:sp>
        <p:nvSpPr>
          <p:cNvPr id="86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Предности</a:t>
            </a:r>
          </a:p>
          <a:p>
            <a:pPr lvl="1"/>
            <a:r>
              <a:rPr lang="sr-Cyrl-CS" altLang="sr-Latn-RS" dirty="0"/>
              <a:t>могу се имплементирати различите политике додељивања магистрале</a:t>
            </a:r>
          </a:p>
          <a:p>
            <a:pPr lvl="1"/>
            <a:r>
              <a:rPr lang="sr-Cyrl-CS" altLang="sr-Latn-RS" dirty="0"/>
              <a:t>кратко (константно) време додељивања, независно од броја уређаја</a:t>
            </a:r>
          </a:p>
          <a:p>
            <a:pPr lvl="1"/>
            <a:r>
              <a:rPr lang="sr-Cyrl-CS" altLang="sr-Latn-RS" dirty="0"/>
              <a:t>добра отпорност на отказе</a:t>
            </a:r>
          </a:p>
          <a:p>
            <a:r>
              <a:rPr lang="sr-Cyrl-CS" altLang="sr-Latn-RS" dirty="0"/>
              <a:t>Недостаци</a:t>
            </a:r>
          </a:p>
          <a:p>
            <a:pPr lvl="1"/>
            <a:r>
              <a:rPr lang="sr-Cyrl-CS" altLang="sr-Latn-RS" dirty="0"/>
              <a:t>сложенија имплементација</a:t>
            </a:r>
          </a:p>
          <a:p>
            <a:pPr lvl="1"/>
            <a:r>
              <a:rPr lang="sr-Cyrl-CS" altLang="sr-Latn-RS" dirty="0"/>
              <a:t>број уређаја је ограничен бројем </a:t>
            </a:r>
            <a:r>
              <a:rPr lang="sr-Cyrl-CS" altLang="sr-Latn-RS" dirty="0" smtClean="0"/>
              <a:t>линија</a:t>
            </a:r>
            <a:endParaRPr lang="sr-Cyrl-CS" altLang="sr-Latn-R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Дистрибуирана арбитража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Главни уређаји сами одређују ко ће добити магистралу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за </a:t>
            </a:r>
            <a:r>
              <a:rPr lang="sr-Cyrl-CS" altLang="sr-Latn-RS" dirty="0"/>
              <a:t>наредну трансакцију</a:t>
            </a:r>
          </a:p>
          <a:p>
            <a:r>
              <a:rPr lang="sr-Cyrl-CS" altLang="sr-Latn-RS" dirty="0"/>
              <a:t>Хардвер за арбитражу је дистрибуиран између главних уређаја</a:t>
            </a:r>
          </a:p>
          <a:p>
            <a:r>
              <a:rPr lang="sr-Cyrl-CS" altLang="sr-Latn-RS" dirty="0"/>
              <a:t>Могуће су различите схеме уланчавања и независних захтева,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као </a:t>
            </a:r>
            <a:r>
              <a:rPr lang="sr-Cyrl-CS" altLang="sr-Latn-RS" dirty="0"/>
              <a:t>и у случају централизоване арбитраже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Дистрибуирано уланчавање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876878" cy="4351338"/>
          </a:xfrm>
        </p:spPr>
        <p:txBody>
          <a:bodyPr/>
          <a:lstStyle/>
          <a:p>
            <a:r>
              <a:rPr lang="sr-Cyrl-CS" altLang="sr-Latn-RS" dirty="0"/>
              <a:t>При уланчавању арбитар само иницијализује сигнал за одобравање</a:t>
            </a:r>
          </a:p>
          <a:p>
            <a:r>
              <a:rPr lang="sr-Cyrl-CS" altLang="sr-Latn-RS" dirty="0"/>
              <a:t>Исто се може постићи и без арбитра</a:t>
            </a:r>
          </a:p>
          <a:p>
            <a:pPr lvl="1"/>
            <a:r>
              <a:rPr lang="sr-Cyrl-CS" altLang="sr-Latn-RS" dirty="0"/>
              <a:t>линија захтева се повезује тако да има ниско стање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ако </a:t>
            </a:r>
            <a:r>
              <a:rPr lang="sr-Cyrl-CS" altLang="sr-Latn-RS" dirty="0"/>
              <a:t>један или више уређаја </a:t>
            </a:r>
            <a:r>
              <a:rPr lang="sr-Cyrl-CS" altLang="sr-Latn-RS" dirty="0" smtClean="0"/>
              <a:t>захтева </a:t>
            </a:r>
            <a:r>
              <a:rPr lang="sr-Cyrl-CS" altLang="sr-Latn-RS" dirty="0"/>
              <a:t>магистралу</a:t>
            </a:r>
          </a:p>
          <a:p>
            <a:pPr lvl="1"/>
            <a:r>
              <a:rPr lang="sr-Cyrl-CS" altLang="sr-Latn-RS" dirty="0"/>
              <a:t>тренутни главни уређај одржава стање линије заузетости</a:t>
            </a:r>
          </a:p>
          <a:p>
            <a:pPr lvl="1"/>
            <a:r>
              <a:rPr lang="sr-Cyrl-CS" altLang="sr-Latn-RS" dirty="0"/>
              <a:t>извор линије одобравања се везује на уземљење, </a:t>
            </a:r>
            <a:r>
              <a:rPr lang="sr-Cyrl-CS" altLang="sr-Latn-RS" dirty="0" smtClean="0"/>
              <a:t/>
            </a:r>
            <a:br>
              <a:rPr lang="sr-Cyrl-CS" altLang="sr-Latn-RS" dirty="0" smtClean="0"/>
            </a:br>
            <a:r>
              <a:rPr lang="sr-Cyrl-CS" altLang="sr-Latn-RS" dirty="0" smtClean="0"/>
              <a:t>тако </a:t>
            </a:r>
            <a:r>
              <a:rPr lang="sr-Cyrl-CS" altLang="sr-Latn-RS" dirty="0"/>
              <a:t>да увек има ниско стање</a:t>
            </a:r>
          </a:p>
          <a:p>
            <a:pPr lvl="1"/>
            <a:r>
              <a:rPr lang="sr-Cyrl-CS" altLang="sr-Latn-RS" dirty="0"/>
              <a:t>све остало је неизмењено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Дистрибуирано </a:t>
            </a:r>
            <a:r>
              <a:rPr lang="sr-Cyrl-CS" altLang="sr-Latn-RS" dirty="0" smtClean="0"/>
              <a:t>уланчавање (2)</a:t>
            </a:r>
            <a:endParaRPr lang="sr-Cyrl-CS" altLang="sr-Latn-RS" dirty="0"/>
          </a:p>
        </p:txBody>
      </p:sp>
      <p:pic>
        <p:nvPicPr>
          <p:cNvPr id="8714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09838"/>
            <a:ext cx="8763000" cy="282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Дистрибуирани независни захтеви</a:t>
            </a:r>
          </a:p>
        </p:txBody>
      </p:sp>
      <p:sp>
        <p:nvSpPr>
          <p:cNvPr id="86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Употребљавају се независне линије захтева и одобравања</a:t>
            </a:r>
          </a:p>
          <a:p>
            <a:r>
              <a:rPr lang="sr-Cyrl-CS" altLang="sr-Latn-RS" dirty="0"/>
              <a:t>Поступак је као у случају централизоване арбитраже</a:t>
            </a:r>
          </a:p>
          <a:p>
            <a:r>
              <a:rPr lang="sr-Cyrl-CS" altLang="sr-Latn-RS" dirty="0"/>
              <a:t>Наредни пример је сличнан политици фиксних приоритета</a:t>
            </a:r>
          </a:p>
          <a:p>
            <a:r>
              <a:rPr lang="sr-Cyrl-CS" altLang="sr-Latn-RS" dirty="0"/>
              <a:t>Изгладњивање се разрешава тако што уређај највишег приоритета који је управо употребљавао магистралу неће поставити нов захтев све док сви уређаји нижег приоритета који су захтевали магистралу не добију одобрење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altLang="sr-Latn-RS" dirty="0"/>
              <a:t>Дистрибуирани независни </a:t>
            </a:r>
            <a:r>
              <a:rPr lang="sr-Cyrl-CS" altLang="sr-Latn-RS" dirty="0" smtClean="0"/>
              <a:t>захтеви (2)</a:t>
            </a:r>
            <a:endParaRPr lang="sr-Cyrl-CS" altLang="sr-Latn-RS" dirty="0"/>
          </a:p>
        </p:txBody>
      </p:sp>
      <p:pic>
        <p:nvPicPr>
          <p:cNvPr id="87040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38" y="2406650"/>
            <a:ext cx="8716962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Магистрала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Кратак преглед неких историјски или тренутно битнијих магистрала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1666431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Примери магистрала</a:t>
            </a:r>
          </a:p>
        </p:txBody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На </a:t>
            </a:r>
            <a:r>
              <a:rPr lang="sr-Latn-CS" altLang="sr-Latn-RS" i="1" dirty="0"/>
              <a:t>PC</a:t>
            </a:r>
            <a:r>
              <a:rPr lang="sr-Cyrl-CS" altLang="sr-Latn-RS" dirty="0"/>
              <a:t> рачунарима постоји више врста магистрала</a:t>
            </a:r>
          </a:p>
          <a:p>
            <a:pPr lvl="1"/>
            <a:r>
              <a:rPr lang="sr-Cyrl-CS" altLang="sr-Latn-RS" dirty="0"/>
              <a:t>магистрала кеша</a:t>
            </a:r>
          </a:p>
          <a:p>
            <a:pPr lvl="1"/>
            <a:r>
              <a:rPr lang="sr-Cyrl-CS" altLang="sr-Latn-RS" dirty="0"/>
              <a:t>магистрала меморије</a:t>
            </a:r>
          </a:p>
          <a:p>
            <a:pPr lvl="1"/>
            <a:r>
              <a:rPr lang="sr-Latn-CS" altLang="sr-Latn-RS" i="1" dirty="0"/>
              <a:t>PCI</a:t>
            </a:r>
            <a:endParaRPr lang="sr-Cyrl-CS" altLang="sr-Latn-RS" dirty="0"/>
          </a:p>
          <a:p>
            <a:pPr lvl="1"/>
            <a:r>
              <a:rPr lang="sr-Latn-CS" altLang="sr-Latn-RS" i="1" dirty="0"/>
              <a:t>PCI</a:t>
            </a:r>
            <a:r>
              <a:rPr lang="sr-Cyrl-CS" altLang="sr-Latn-RS" i="1" dirty="0"/>
              <a:t>-</a:t>
            </a:r>
            <a:r>
              <a:rPr lang="sr-Latn-CS" altLang="sr-Latn-RS" i="1" dirty="0"/>
              <a:t>X</a:t>
            </a:r>
            <a:r>
              <a:rPr lang="sr-Cyrl-CS" altLang="sr-Latn-RS" dirty="0"/>
              <a:t> </a:t>
            </a:r>
          </a:p>
          <a:p>
            <a:pPr lvl="1"/>
            <a:r>
              <a:rPr lang="sr-Latn-CS" altLang="sr-Latn-RS" i="1" dirty="0"/>
              <a:t>ISA</a:t>
            </a:r>
            <a:r>
              <a:rPr lang="sr-Cyrl-CS" altLang="sr-Latn-RS" dirty="0"/>
              <a:t> </a:t>
            </a:r>
            <a:endParaRPr lang="sr-Latn-CS" altLang="sr-Latn-RS" dirty="0"/>
          </a:p>
          <a:p>
            <a:pPr lvl="1"/>
            <a:r>
              <a:rPr lang="sr-Latn-CS" altLang="sr-Latn-RS" i="1" dirty="0"/>
              <a:t>AGP </a:t>
            </a:r>
            <a:endParaRPr lang="sr-Cyrl-CS" altLang="sr-Latn-RS" dirty="0"/>
          </a:p>
          <a:p>
            <a:pPr lvl="1"/>
            <a:r>
              <a:rPr lang="sr-Latn-RS" altLang="sr-Latn-RS" dirty="0" smtClean="0"/>
              <a:t>PCI Express</a:t>
            </a:r>
          </a:p>
          <a:p>
            <a:pPr lvl="1"/>
            <a:r>
              <a:rPr lang="sr-Cyrl-RS" altLang="sr-Latn-RS" dirty="0" smtClean="0"/>
              <a:t>...</a:t>
            </a:r>
            <a:endParaRPr lang="sr-Cyrl-CS" altLang="sr-Latn-RS" dirty="0" smtClean="0"/>
          </a:p>
          <a:p>
            <a:pPr lvl="1"/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93956" y="343609"/>
            <a:ext cx="10515600" cy="1325563"/>
          </a:xfrm>
        </p:spPr>
        <p:txBody>
          <a:bodyPr>
            <a:normAutofit/>
          </a:bodyPr>
          <a:lstStyle/>
          <a:p>
            <a:r>
              <a:rPr lang="sr-Cyrl-RS" altLang="sr-Latn-RS" dirty="0" smtClean="0"/>
              <a:t>Пример једне шеме</a:t>
            </a:r>
            <a:br>
              <a:rPr lang="sr-Cyrl-RS" altLang="sr-Latn-RS" dirty="0" smtClean="0"/>
            </a:br>
            <a:r>
              <a:rPr lang="sr-Cyrl-RS" altLang="sr-Latn-RS" dirty="0" smtClean="0"/>
              <a:t>повезаности</a:t>
            </a:r>
            <a:endParaRPr lang="sr-Cyrl-CS" altLang="sr-Latn-RS" dirty="0"/>
          </a:p>
        </p:txBody>
      </p:sp>
      <p:pic>
        <p:nvPicPr>
          <p:cNvPr id="863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283" y="141133"/>
            <a:ext cx="5748280" cy="621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68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Магистрала </a:t>
            </a:r>
            <a:r>
              <a:rPr lang="sr-Latn-CS" altLang="sr-Latn-RS" i="1" dirty="0" smtClean="0"/>
              <a:t>PCI</a:t>
            </a:r>
            <a:endParaRPr lang="sr-Cyrl-CS" altLang="sr-Latn-RS" dirty="0"/>
          </a:p>
        </p:txBody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/>
              <a:t>Рад на магистрали </a:t>
            </a:r>
            <a:r>
              <a:rPr lang="sr-Latn-CS" altLang="sr-Latn-RS" i="1"/>
              <a:t>PCI </a:t>
            </a:r>
            <a:r>
              <a:rPr lang="sr-Cyrl-CS" altLang="sr-Latn-RS"/>
              <a:t>је започео </a:t>
            </a:r>
            <a:r>
              <a:rPr lang="sr-Latn-CS" altLang="sr-Latn-RS" i="1"/>
              <a:t>Intel</a:t>
            </a:r>
            <a:r>
              <a:rPr lang="sr-Cyrl-CS" altLang="sr-Latn-RS"/>
              <a:t> 1990. године</a:t>
            </a:r>
          </a:p>
          <a:p>
            <a:pPr lvl="1"/>
            <a:r>
              <a:rPr lang="sr-Latn-CS" altLang="sr-Latn-RS" i="1"/>
              <a:t>Peripheral Component Interconnect </a:t>
            </a:r>
            <a:r>
              <a:rPr lang="sr-Latn-CS" altLang="sr-Latn-RS"/>
              <a:t>(</a:t>
            </a:r>
            <a:r>
              <a:rPr lang="sr-Latn-CS" altLang="sr-Latn-RS" i="1"/>
              <a:t>PCI</a:t>
            </a:r>
            <a:r>
              <a:rPr lang="sr-Latn-CS" altLang="sr-Latn-RS"/>
              <a:t>)</a:t>
            </a:r>
            <a:endParaRPr lang="sr-Cyrl-CS" altLang="sr-Latn-RS"/>
          </a:p>
          <a:p>
            <a:pPr lvl="1"/>
            <a:r>
              <a:rPr lang="sr-Cyrl-CS" altLang="sr-Latn-RS"/>
              <a:t>сви патенти су објављени у јавном власништву, ради ширег прихватања</a:t>
            </a:r>
          </a:p>
          <a:p>
            <a:pPr lvl="1"/>
            <a:r>
              <a:rPr lang="sr-Cyrl-CS" altLang="sr-Latn-RS"/>
              <a:t>оригинална спецификација је названа </a:t>
            </a:r>
            <a:r>
              <a:rPr lang="sr-Latn-CS" altLang="sr-Latn-RS" i="1"/>
              <a:t>V1.0</a:t>
            </a:r>
            <a:endParaRPr lang="sr-Cyrl-CS" altLang="sr-Latn-RS"/>
          </a:p>
          <a:p>
            <a:pPr lvl="1"/>
            <a:r>
              <a:rPr lang="sr-Cyrl-CS" altLang="sr-Latn-RS"/>
              <a:t>верзија </a:t>
            </a:r>
            <a:r>
              <a:rPr lang="sr-Latn-CS" altLang="sr-Latn-RS" i="1"/>
              <a:t>V2.0</a:t>
            </a:r>
            <a:r>
              <a:rPr lang="en-US" altLang="sr-Latn-RS"/>
              <a:t> </a:t>
            </a:r>
            <a:r>
              <a:rPr lang="sr-Cyrl-CS" altLang="sr-Latn-RS"/>
              <a:t>је објављена 1993. године</a:t>
            </a:r>
          </a:p>
          <a:p>
            <a:pPr lvl="1"/>
            <a:r>
              <a:rPr lang="sr-Cyrl-CS" altLang="sr-Latn-RS"/>
              <a:t>верзија </a:t>
            </a:r>
            <a:r>
              <a:rPr lang="sr-Latn-CS" altLang="sr-Latn-RS" i="1"/>
              <a:t>V2.</a:t>
            </a:r>
            <a:r>
              <a:rPr lang="sr-Cyrl-CS" altLang="sr-Latn-RS" i="1"/>
              <a:t>1</a:t>
            </a:r>
            <a:r>
              <a:rPr lang="en-US" altLang="sr-Latn-RS"/>
              <a:t> </a:t>
            </a:r>
            <a:r>
              <a:rPr lang="sr-Cyrl-CS" altLang="sr-Latn-RS"/>
              <a:t>је објављена 1995. године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69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Магистрала</a:t>
            </a:r>
            <a:endParaRPr lang="sr-Latn-R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Основни аспекти</a:t>
            </a:r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553068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Магистрала </a:t>
            </a:r>
            <a:r>
              <a:rPr lang="sr-Latn-CS" altLang="sr-Latn-RS" i="1"/>
              <a:t>PCI</a:t>
            </a:r>
            <a:r>
              <a:rPr lang="sr-Cyrl-CS" altLang="sr-Latn-RS" i="1"/>
              <a:t> </a:t>
            </a:r>
            <a:r>
              <a:rPr lang="sr-Cyrl-CS" altLang="sr-Latn-RS"/>
              <a:t>(2)</a:t>
            </a:r>
          </a:p>
        </p:txBody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altLang="sr-Latn-RS" dirty="0"/>
              <a:t>Основне карактеристике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независна од процесора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изворно 32-битна, на 33.33 </a:t>
            </a:r>
            <a:r>
              <a:rPr lang="sr-Latn-CS" altLang="sr-Latn-RS" sz="2200" i="1" dirty="0"/>
              <a:t>MHz</a:t>
            </a:r>
            <a:r>
              <a:rPr lang="sr-Cyrl-CS" altLang="sr-Latn-RS" sz="2200" dirty="0"/>
              <a:t>, пропусност 133 </a:t>
            </a:r>
            <a:r>
              <a:rPr lang="sr-Latn-CS" altLang="sr-Latn-RS" sz="2200" i="1" dirty="0"/>
              <a:t>MB/s</a:t>
            </a:r>
            <a:endParaRPr lang="sr-Cyrl-CS" altLang="sr-Latn-RS" sz="2200" i="1" dirty="0"/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касније 64-битна, на 66 </a:t>
            </a:r>
            <a:r>
              <a:rPr lang="sr-Latn-CS" altLang="sr-Latn-RS" i="1" dirty="0"/>
              <a:t>MHz</a:t>
            </a:r>
            <a:r>
              <a:rPr lang="sr-Cyrl-CS" altLang="sr-Latn-RS" dirty="0"/>
              <a:t>, пропусност </a:t>
            </a:r>
            <a:r>
              <a:rPr lang="sr-Latn-RS" altLang="sr-Latn-RS" dirty="0" smtClean="0"/>
              <a:t> </a:t>
            </a:r>
            <a:r>
              <a:rPr lang="sr-Cyrl-CS" altLang="sr-Latn-RS" dirty="0" smtClean="0"/>
              <a:t>528 </a:t>
            </a:r>
            <a:r>
              <a:rPr lang="sr-Latn-CS" altLang="sr-Latn-RS" i="1" dirty="0"/>
              <a:t>MB/s</a:t>
            </a:r>
            <a:endParaRPr lang="sr-Cyrl-CS" altLang="sr-Latn-RS" i="1" dirty="0"/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најчешће имплементирана као 64-битна, на 33.33 </a:t>
            </a:r>
            <a:r>
              <a:rPr lang="sr-Latn-CS" altLang="sr-Latn-RS" i="1" dirty="0"/>
              <a:t>MHz</a:t>
            </a:r>
            <a:r>
              <a:rPr lang="sr-Cyrl-CS" altLang="sr-Latn-RS" dirty="0"/>
              <a:t>, пропусност 266 </a:t>
            </a:r>
            <a:r>
              <a:rPr lang="sr-Latn-CS" altLang="sr-Latn-RS" i="1" dirty="0"/>
              <a:t>MB/s</a:t>
            </a:r>
            <a:endParaRPr lang="sr-Cyrl-CS" altLang="sr-Latn-RS" i="1" dirty="0"/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синхрона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200" dirty="0"/>
              <a:t>милтиплексирана (адресе и подаци)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/>
              <a:t>довољно 64 линије за 64-битне адресе и 64-битне податке</a:t>
            </a:r>
          </a:p>
          <a:p>
            <a:pPr lvl="1">
              <a:lnSpc>
                <a:spcPct val="90000"/>
              </a:lnSpc>
            </a:pPr>
            <a:r>
              <a:rPr lang="sr-Cyrl-CS" altLang="sr-Latn-RS" sz="2100" dirty="0" smtClean="0"/>
              <a:t>централизовани </a:t>
            </a:r>
            <a:r>
              <a:rPr lang="sr-Cyrl-CS" altLang="sr-Latn-RS" sz="2100" dirty="0"/>
              <a:t>арбитар</a:t>
            </a:r>
          </a:p>
          <a:p>
            <a:pPr lvl="2">
              <a:lnSpc>
                <a:spcPct val="90000"/>
              </a:lnSpc>
            </a:pPr>
            <a:r>
              <a:rPr lang="sr-Cyrl-CS" altLang="sr-Latn-RS" dirty="0" smtClean="0"/>
              <a:t>са независним линијама захтева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70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Магистрала </a:t>
            </a:r>
            <a:r>
              <a:rPr lang="sr-Latn-CS" altLang="sr-Latn-RS" i="1"/>
              <a:t>PCI</a:t>
            </a:r>
            <a:r>
              <a:rPr lang="sr-Cyrl-CS" altLang="sr-Latn-RS" i="1"/>
              <a:t>-</a:t>
            </a:r>
            <a:r>
              <a:rPr lang="sr-Latn-CS" altLang="sr-Latn-RS" i="1"/>
              <a:t>X</a:t>
            </a:r>
            <a:endParaRPr lang="sr-Cyrl-CS" altLang="sr-Latn-RS"/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altLang="sr-Latn-RS" dirty="0" smtClean="0"/>
              <a:t>Хијеархијско проширење за </a:t>
            </a:r>
            <a:r>
              <a:rPr lang="sr-Latn-RS" altLang="sr-Latn-RS" dirty="0" smtClean="0"/>
              <a:t>PCI</a:t>
            </a:r>
          </a:p>
          <a:p>
            <a:r>
              <a:rPr lang="sr-Cyrl-RS" altLang="sr-Latn-RS" dirty="0" smtClean="0"/>
              <a:t>Појавила се 1998. године</a:t>
            </a:r>
            <a:endParaRPr lang="sr-Latn-RS" altLang="sr-Latn-RS" dirty="0" smtClean="0"/>
          </a:p>
          <a:p>
            <a:r>
              <a:rPr lang="sr-Cyrl-CS" altLang="sr-Latn-RS" dirty="0" smtClean="0"/>
              <a:t>Основне </a:t>
            </a:r>
            <a:r>
              <a:rPr lang="sr-Cyrl-CS" altLang="sr-Latn-RS" dirty="0"/>
              <a:t>карактеристике магистрале </a:t>
            </a:r>
            <a:r>
              <a:rPr lang="sr-Latn-CS" altLang="sr-Latn-RS" i="1" dirty="0"/>
              <a:t>PCI</a:t>
            </a:r>
            <a:r>
              <a:rPr lang="sr-Cyrl-CS" altLang="sr-Latn-RS" i="1" dirty="0"/>
              <a:t>-</a:t>
            </a:r>
            <a:r>
              <a:rPr lang="sr-Latn-CS" altLang="sr-Latn-RS" i="1" dirty="0"/>
              <a:t>X</a:t>
            </a:r>
            <a:endParaRPr lang="sr-Cyrl-CS" altLang="sr-Latn-RS" i="1" dirty="0"/>
          </a:p>
          <a:p>
            <a:pPr lvl="1"/>
            <a:r>
              <a:rPr lang="sr-Cyrl-CS" altLang="sr-Latn-RS" dirty="0"/>
              <a:t>64-битна</a:t>
            </a:r>
          </a:p>
          <a:p>
            <a:pPr lvl="1"/>
            <a:r>
              <a:rPr lang="sr-Cyrl-CS" altLang="sr-Latn-RS" dirty="0"/>
              <a:t>133 </a:t>
            </a:r>
            <a:r>
              <a:rPr lang="sr-Latn-CS" altLang="sr-Latn-RS" i="1" dirty="0"/>
              <a:t>MHz</a:t>
            </a:r>
            <a:r>
              <a:rPr lang="sr-Cyrl-CS" altLang="sr-Latn-RS" i="1" dirty="0"/>
              <a:t> </a:t>
            </a:r>
            <a:r>
              <a:rPr lang="sr-Cyrl-CS" altLang="sr-Latn-RS" dirty="0"/>
              <a:t>(постоје и режими на 66 и 100 </a:t>
            </a:r>
            <a:r>
              <a:rPr lang="sr-Latn-CS" altLang="sr-Latn-RS" i="1" dirty="0"/>
              <a:t>MHz</a:t>
            </a:r>
            <a:r>
              <a:rPr lang="sr-Cyrl-CS" altLang="sr-Latn-RS" dirty="0"/>
              <a:t>)</a:t>
            </a:r>
          </a:p>
          <a:p>
            <a:pPr lvl="1"/>
            <a:r>
              <a:rPr lang="sr-Cyrl-CS" altLang="sr-Latn-RS" dirty="0"/>
              <a:t>1064 </a:t>
            </a:r>
            <a:r>
              <a:rPr lang="sr-Latn-CS" altLang="sr-Latn-RS" i="1" dirty="0"/>
              <a:t>MB/s</a:t>
            </a:r>
            <a:endParaRPr lang="en-US" altLang="sr-Latn-RS" i="1" dirty="0"/>
          </a:p>
          <a:p>
            <a:pPr lvl="2"/>
            <a:r>
              <a:rPr lang="sr-Cyrl-CS" altLang="sr-Latn-RS" dirty="0"/>
              <a:t>у режимима </a:t>
            </a:r>
            <a:r>
              <a:rPr lang="sr-Latn-CS" altLang="sr-Latn-RS" i="1" dirty="0"/>
              <a:t>DDR </a:t>
            </a:r>
            <a:r>
              <a:rPr lang="en-US" altLang="sr-Latn-RS" dirty="0"/>
              <a:t> </a:t>
            </a:r>
            <a:r>
              <a:rPr lang="sr-Cyrl-CS" altLang="sr-Latn-RS" dirty="0"/>
              <a:t>и </a:t>
            </a:r>
            <a:r>
              <a:rPr lang="sr-Latn-CS" altLang="sr-Latn-RS" i="1" dirty="0"/>
              <a:t>QDR</a:t>
            </a:r>
            <a:r>
              <a:rPr lang="sr-Cyrl-CS" altLang="sr-Latn-RS" dirty="0"/>
              <a:t> и до 4264  </a:t>
            </a:r>
            <a:r>
              <a:rPr lang="sr-Latn-CS" altLang="sr-Latn-RS" i="1" dirty="0"/>
              <a:t>MB/s</a:t>
            </a:r>
            <a:endParaRPr lang="sr-Cyrl-CS" altLang="sr-Latn-RS" dirty="0"/>
          </a:p>
          <a:p>
            <a:pPr lvl="1"/>
            <a:r>
              <a:rPr lang="sr-Cyrl-CS" altLang="sr-Latn-RS" u="sng" dirty="0"/>
              <a:t>Подржава до 256 </a:t>
            </a:r>
            <a:r>
              <a:rPr lang="sr-Cyrl-CS" altLang="sr-Latn-RS" i="1" u="sng" dirty="0"/>
              <a:t>сегмената</a:t>
            </a:r>
          </a:p>
          <a:p>
            <a:pPr lvl="2"/>
            <a:r>
              <a:rPr lang="sr-Cyrl-CS" altLang="sr-Latn-RS" dirty="0"/>
              <a:t>Сваки од сегмената може да има своју брзину рада</a:t>
            </a:r>
          </a:p>
          <a:p>
            <a:pPr lvl="1"/>
            <a:r>
              <a:rPr lang="sr-Cyrl-CS" altLang="sr-Latn-RS" dirty="0"/>
              <a:t>Компатибилна наниже са магистралом </a:t>
            </a:r>
            <a:r>
              <a:rPr lang="sr-Latn-CS" altLang="sr-Latn-RS" i="1" dirty="0"/>
              <a:t>PCI</a:t>
            </a:r>
            <a:endParaRPr lang="sr-Cyrl-CS" altLang="sr-Latn-RS" dirty="0"/>
          </a:p>
          <a:p>
            <a:pPr lvl="2"/>
            <a:r>
              <a:rPr lang="sr-Cyrl-CS" altLang="sr-Latn-RS" dirty="0"/>
              <a:t>на нивоу сегмената – сваки сегмент ради илу у режиму </a:t>
            </a:r>
            <a:r>
              <a:rPr lang="sr-Latn-CS" altLang="sr-Latn-RS" i="1" dirty="0"/>
              <a:t>PCI</a:t>
            </a:r>
            <a:r>
              <a:rPr lang="sr-Cyrl-CS" altLang="sr-Latn-RS" dirty="0"/>
              <a:t> или у режиму </a:t>
            </a:r>
            <a:r>
              <a:rPr lang="sr-Latn-CS" altLang="sr-Latn-RS" i="1" dirty="0"/>
              <a:t>PCI-X</a:t>
            </a:r>
            <a:endParaRPr lang="sr-Cyrl-CS" altLang="sr-Latn-R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71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sr-Cyrl-CS" altLang="sr-Latn-RS" dirty="0"/>
              <a:t>Магистрала </a:t>
            </a:r>
            <a:r>
              <a:rPr lang="sr-Latn-CS" altLang="sr-Latn-RS" i="1" dirty="0"/>
              <a:t>PCI</a:t>
            </a:r>
            <a:r>
              <a:rPr lang="sr-Cyrl-CS" altLang="sr-Latn-RS" i="1" dirty="0"/>
              <a:t>-</a:t>
            </a:r>
            <a:r>
              <a:rPr lang="sr-Latn-CS" altLang="sr-Latn-RS" i="1" dirty="0"/>
              <a:t>X</a:t>
            </a:r>
            <a:r>
              <a:rPr lang="sr-Cyrl-CS" altLang="sr-Latn-RS" i="1" dirty="0"/>
              <a:t> – </a:t>
            </a:r>
            <a:r>
              <a:rPr lang="sr-Cyrl-CS" altLang="sr-Latn-RS" dirty="0"/>
              <a:t>Пример сегмената</a:t>
            </a:r>
          </a:p>
        </p:txBody>
      </p:sp>
      <p:pic>
        <p:nvPicPr>
          <p:cNvPr id="8355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056" y="1024442"/>
            <a:ext cx="8739187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72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dirty="0"/>
              <a:t>Магистрала </a:t>
            </a:r>
            <a:r>
              <a:rPr lang="sr-Latn-CS" altLang="sr-Latn-RS" i="1" dirty="0"/>
              <a:t>PCI</a:t>
            </a:r>
            <a:r>
              <a:rPr lang="sr-Cyrl-CS" altLang="sr-Latn-RS" i="1" dirty="0"/>
              <a:t> </a:t>
            </a:r>
            <a:r>
              <a:rPr lang="sr-Latn-CS" altLang="sr-Latn-RS" i="1" dirty="0" smtClean="0"/>
              <a:t>Express</a:t>
            </a:r>
            <a:endParaRPr lang="sr-Cyrl-CS" altLang="sr-Latn-RS" dirty="0"/>
          </a:p>
        </p:txBody>
      </p:sp>
      <p:sp>
        <p:nvSpPr>
          <p:cNvPr id="91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801574" cy="4351338"/>
          </a:xfrm>
        </p:spPr>
        <p:txBody>
          <a:bodyPr/>
          <a:lstStyle/>
          <a:p>
            <a:r>
              <a:rPr lang="sr-Cyrl-RS" altLang="sr-Latn-RS" dirty="0" smtClean="0"/>
              <a:t>Прва верзија 2004. године, а последња 2011. године</a:t>
            </a:r>
            <a:endParaRPr lang="sr-Latn-RS" altLang="sr-Latn-RS" dirty="0" smtClean="0"/>
          </a:p>
          <a:p>
            <a:r>
              <a:rPr lang="sr-Cyrl-CS" altLang="sr-Latn-RS" dirty="0" smtClean="0"/>
              <a:t>Основне </a:t>
            </a:r>
            <a:r>
              <a:rPr lang="sr-Cyrl-CS" altLang="sr-Latn-RS" dirty="0"/>
              <a:t>карактеристике магистрале </a:t>
            </a:r>
            <a:r>
              <a:rPr lang="sr-Latn-CS" altLang="sr-Latn-RS" i="1" dirty="0"/>
              <a:t>PCI Express</a:t>
            </a:r>
            <a:r>
              <a:rPr lang="sr-Cyrl-CS" altLang="sr-Latn-RS" i="1" dirty="0"/>
              <a:t>:</a:t>
            </a:r>
          </a:p>
          <a:p>
            <a:pPr lvl="1"/>
            <a:r>
              <a:rPr lang="sr-Cyrl-CS" altLang="sr-Latn-RS" dirty="0"/>
              <a:t>серијска архитектура</a:t>
            </a:r>
          </a:p>
          <a:p>
            <a:pPr lvl="2"/>
            <a:r>
              <a:rPr lang="sr-Cyrl-CS" altLang="sr-Latn-RS" dirty="0"/>
              <a:t>комуникација се, у основи, одвија серијски, а не паралелно</a:t>
            </a:r>
          </a:p>
          <a:p>
            <a:pPr lvl="1"/>
            <a:r>
              <a:rPr lang="sr-Cyrl-CS" altLang="sr-Latn-RS" u="sng" dirty="0"/>
              <a:t>уместо дељене магистрале, сваки уређај има сопствену везу са прекидачем (</a:t>
            </a:r>
            <a:r>
              <a:rPr lang="sr-Latn-CS" altLang="sr-Latn-RS" i="1" u="sng" dirty="0"/>
              <a:t>switch</a:t>
            </a:r>
            <a:r>
              <a:rPr lang="sr-Cyrl-CS" altLang="sr-Latn-RS" u="sng" dirty="0"/>
              <a:t>) </a:t>
            </a:r>
          </a:p>
          <a:p>
            <a:pPr lvl="2"/>
            <a:r>
              <a:rPr lang="sr-Cyrl-CS" altLang="sr-Latn-RS" dirty="0"/>
              <a:t>као да сваки уређај има своју посвећену </a:t>
            </a:r>
            <a:r>
              <a:rPr lang="sr-Cyrl-CS" altLang="sr-Latn-RS" dirty="0" smtClean="0"/>
              <a:t>магистралу</a:t>
            </a:r>
          </a:p>
          <a:p>
            <a:pPr lvl="2"/>
            <a:r>
              <a:rPr lang="sr-Cyrl-CS" altLang="sr-Latn-RS" dirty="0"/>
              <a:t>с</a:t>
            </a:r>
            <a:r>
              <a:rPr lang="sr-Cyrl-CS" altLang="sr-Latn-RS" dirty="0" smtClean="0"/>
              <a:t>амим тим проблеми арбитраже, мултиплексирања операција итд. </a:t>
            </a:r>
            <a:r>
              <a:rPr lang="sr-Cyrl-CS" altLang="sr-Latn-RS" dirty="0"/>
              <a:t>н</a:t>
            </a:r>
            <a:r>
              <a:rPr lang="sr-Cyrl-CS" altLang="sr-Latn-RS" dirty="0" smtClean="0"/>
              <a:t>естају!</a:t>
            </a:r>
            <a:endParaRPr lang="sr-Cyrl-CS" altLang="sr-Latn-R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73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Магистрала </a:t>
            </a:r>
            <a:r>
              <a:rPr lang="sr-Latn-CS" altLang="sr-Latn-RS" i="1"/>
              <a:t>PCI</a:t>
            </a:r>
            <a:r>
              <a:rPr lang="sr-Cyrl-CS" altLang="sr-Latn-RS" i="1"/>
              <a:t> </a:t>
            </a:r>
            <a:r>
              <a:rPr lang="sr-Latn-CS" altLang="sr-Latn-RS" i="1"/>
              <a:t>Express </a:t>
            </a:r>
            <a:r>
              <a:rPr lang="sr-Latn-CS" altLang="sr-Latn-RS"/>
              <a:t>(2)</a:t>
            </a:r>
            <a:endParaRPr lang="sr-Cyrl-CS" altLang="sr-Latn-RS"/>
          </a:p>
        </p:txBody>
      </p:sp>
      <p:pic>
        <p:nvPicPr>
          <p:cNvPr id="920582" name="Picture 6" descr="point-to-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971801"/>
            <a:ext cx="4019550" cy="325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0584" name="Picture 8" descr="shared-bu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0"/>
            <a:ext cx="4572000" cy="2668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0585" name="Text Box 9"/>
          <p:cNvSpPr txBox="1">
            <a:spLocks noChangeArrowheads="1"/>
          </p:cNvSpPr>
          <p:nvPr/>
        </p:nvSpPr>
        <p:spPr bwMode="auto">
          <a:xfrm>
            <a:off x="2819401" y="4267200"/>
            <a:ext cx="228917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r>
              <a:rPr lang="sr-Cyrl-CS" altLang="sr-Latn-RS" sz="1900"/>
              <a:t>Дељена магистрала</a:t>
            </a:r>
            <a:endParaRPr lang="en-US" altLang="sr-Latn-RS" sz="1900"/>
          </a:p>
        </p:txBody>
      </p:sp>
      <p:sp>
        <p:nvSpPr>
          <p:cNvPr id="920586" name="Text Box 10"/>
          <p:cNvSpPr txBox="1">
            <a:spLocks noChangeArrowheads="1"/>
          </p:cNvSpPr>
          <p:nvPr/>
        </p:nvSpPr>
        <p:spPr bwMode="auto">
          <a:xfrm>
            <a:off x="6262688" y="6124575"/>
            <a:ext cx="3948112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r>
              <a:rPr lang="sr-Cyrl-CS" altLang="sr-Latn-RS" sz="1900"/>
              <a:t>Управљана магистрала без дељења</a:t>
            </a:r>
            <a:endParaRPr lang="en-US" altLang="sr-Latn-RS" sz="1900"/>
          </a:p>
        </p:txBody>
      </p:sp>
      <p:sp>
        <p:nvSpPr>
          <p:cNvPr id="920587" name="Line 11"/>
          <p:cNvSpPr>
            <a:spLocks noChangeShapeType="1"/>
          </p:cNvSpPr>
          <p:nvPr/>
        </p:nvSpPr>
        <p:spPr bwMode="auto">
          <a:xfrm flipV="1">
            <a:off x="1981200" y="1828800"/>
            <a:ext cx="4267200" cy="2667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endParaRPr lang="sr-Latn-RS"/>
          </a:p>
        </p:txBody>
      </p:sp>
      <p:sp>
        <p:nvSpPr>
          <p:cNvPr id="920588" name="Line 12"/>
          <p:cNvSpPr>
            <a:spLocks noChangeShapeType="1"/>
          </p:cNvSpPr>
          <p:nvPr/>
        </p:nvSpPr>
        <p:spPr bwMode="auto">
          <a:xfrm flipH="1" flipV="1">
            <a:off x="1981200" y="1905000"/>
            <a:ext cx="4267200" cy="2590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endParaRPr lang="sr-Latn-R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74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Магистрала </a:t>
            </a:r>
            <a:r>
              <a:rPr lang="sr-Latn-CS" altLang="sr-Latn-RS" i="1"/>
              <a:t>PCI Express </a:t>
            </a:r>
            <a:r>
              <a:rPr lang="sr-Latn-CS" altLang="sr-Latn-RS"/>
              <a:t>(3)</a:t>
            </a:r>
            <a:endParaRPr lang="sr-Cyrl-CS" altLang="sr-Latn-RS"/>
          </a:p>
        </p:txBody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199" y="1825625"/>
            <a:ext cx="10769301" cy="4351338"/>
          </a:xfrm>
        </p:spPr>
        <p:txBody>
          <a:bodyPr/>
          <a:lstStyle/>
          <a:p>
            <a:r>
              <a:rPr lang="sr-Cyrl-CS" altLang="sr-Latn-RS" dirty="0"/>
              <a:t>Карактеристични елементи архитектуре:</a:t>
            </a:r>
          </a:p>
          <a:p>
            <a:pPr lvl="1"/>
            <a:r>
              <a:rPr lang="sr-Cyrl-CS" altLang="sr-Latn-RS" dirty="0"/>
              <a:t>свака веза уређаја и прекидача се састоји од једног или више канала (</a:t>
            </a:r>
            <a:r>
              <a:rPr lang="sr-Latn-CS" altLang="sr-Latn-RS" i="1" dirty="0"/>
              <a:t>lane</a:t>
            </a:r>
            <a:r>
              <a:rPr lang="sr-Cyrl-CS" altLang="sr-Latn-RS" dirty="0"/>
              <a:t>)</a:t>
            </a:r>
          </a:p>
          <a:p>
            <a:pPr lvl="2"/>
            <a:r>
              <a:rPr lang="sr-Cyrl-CS" altLang="sr-Latn-RS" dirty="0"/>
              <a:t>канал је основни носилац комуникације</a:t>
            </a:r>
          </a:p>
          <a:p>
            <a:pPr lvl="1"/>
            <a:r>
              <a:rPr lang="sr-Cyrl-CS" altLang="sr-Latn-RS" dirty="0"/>
              <a:t>један канал се састоји од две једносмерне линије</a:t>
            </a:r>
          </a:p>
          <a:p>
            <a:pPr lvl="2"/>
            <a:r>
              <a:rPr lang="sr-Cyrl-CS" altLang="sr-Latn-RS" dirty="0"/>
              <a:t>једна за пренос сигнала од прекидача према уређају</a:t>
            </a:r>
          </a:p>
          <a:p>
            <a:pPr lvl="2"/>
            <a:r>
              <a:rPr lang="sr-Cyrl-CS" altLang="sr-Latn-RS" dirty="0"/>
              <a:t>једна за пренос сигнала од уређаја према прекидачу</a:t>
            </a:r>
          </a:p>
          <a:p>
            <a:pPr lvl="1"/>
            <a:r>
              <a:rPr lang="sr-Cyrl-CS" altLang="sr-Latn-RS" dirty="0"/>
              <a:t>дуплекс</a:t>
            </a:r>
          </a:p>
          <a:p>
            <a:pPr lvl="2"/>
            <a:r>
              <a:rPr lang="sr-Cyrl-CS" altLang="sr-Latn-RS" dirty="0"/>
              <a:t>омогућена је истовремена комуникација у оба смера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75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Магистрала </a:t>
            </a:r>
            <a:r>
              <a:rPr lang="sr-Latn-CS" altLang="sr-Latn-RS" i="1"/>
              <a:t>PCI</a:t>
            </a:r>
            <a:r>
              <a:rPr lang="sr-Cyrl-CS" altLang="sr-Latn-RS" i="1"/>
              <a:t> </a:t>
            </a:r>
            <a:r>
              <a:rPr lang="sr-Latn-CS" altLang="sr-Latn-RS" i="1"/>
              <a:t>Express </a:t>
            </a:r>
            <a:r>
              <a:rPr lang="sr-Latn-CS" altLang="sr-Latn-RS"/>
              <a:t>(4)</a:t>
            </a:r>
            <a:endParaRPr lang="sr-Cyrl-CS" altLang="sr-Latn-RS"/>
          </a:p>
        </p:txBody>
      </p:sp>
      <p:sp>
        <p:nvSpPr>
          <p:cNvPr id="921605" name="Text Box 5"/>
          <p:cNvSpPr txBox="1">
            <a:spLocks noChangeArrowheads="1"/>
          </p:cNvSpPr>
          <p:nvPr/>
        </p:nvSpPr>
        <p:spPr bwMode="auto">
          <a:xfrm>
            <a:off x="4876800" y="5638800"/>
            <a:ext cx="188118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folHlink"/>
                    </a:gs>
                    <a:gs pos="100000">
                      <a:schemeClr val="bg1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/>
          <a:p>
            <a:r>
              <a:rPr lang="sr-Cyrl-CS" altLang="sr-Latn-RS" sz="1900"/>
              <a:t>Канали и линије</a:t>
            </a:r>
            <a:endParaRPr lang="en-US" altLang="sr-Latn-RS" sz="1900"/>
          </a:p>
        </p:txBody>
      </p:sp>
      <p:pic>
        <p:nvPicPr>
          <p:cNvPr id="921610" name="Picture 10" descr="lanes-lin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828800"/>
            <a:ext cx="2981325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76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/>
              <a:t>Магистрала </a:t>
            </a:r>
            <a:r>
              <a:rPr lang="sr-Latn-CS" altLang="sr-Latn-RS" i="1"/>
              <a:t>PCI</a:t>
            </a:r>
            <a:r>
              <a:rPr lang="sr-Cyrl-CS" altLang="sr-Latn-RS" i="1"/>
              <a:t> </a:t>
            </a:r>
            <a:r>
              <a:rPr lang="sr-Latn-CS" altLang="sr-Latn-RS" i="1"/>
              <a:t>Express </a:t>
            </a:r>
            <a:r>
              <a:rPr lang="sr-Latn-CS" altLang="sr-Latn-RS"/>
              <a:t>(5)</a:t>
            </a:r>
            <a:endParaRPr lang="sr-Cyrl-CS" altLang="sr-Latn-RS"/>
          </a:p>
        </p:txBody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altLang="sr-Latn-RS" dirty="0"/>
              <a:t>Основне карактеристике магистрале </a:t>
            </a:r>
            <a:r>
              <a:rPr lang="sr-Latn-CS" altLang="sr-Latn-RS" i="1" dirty="0"/>
              <a:t>PCI Express</a:t>
            </a:r>
            <a:r>
              <a:rPr lang="sr-Cyrl-CS" altLang="sr-Latn-RS" i="1" dirty="0"/>
              <a:t>:</a:t>
            </a:r>
          </a:p>
          <a:p>
            <a:pPr lvl="1"/>
            <a:r>
              <a:rPr lang="sr-Latn-CS" altLang="sr-Latn-RS" dirty="0"/>
              <a:t>2.5</a:t>
            </a:r>
            <a:r>
              <a:rPr lang="sr-Cyrl-CS" altLang="sr-Latn-RS" dirty="0"/>
              <a:t> </a:t>
            </a:r>
            <a:r>
              <a:rPr lang="en-US" altLang="sr-Latn-RS" i="1" dirty="0"/>
              <a:t>G</a:t>
            </a:r>
            <a:r>
              <a:rPr lang="sr-Latn-CS" altLang="sr-Latn-RS" i="1" dirty="0"/>
              <a:t>Hz</a:t>
            </a:r>
            <a:endParaRPr lang="sr-Cyrl-CS" altLang="sr-Latn-RS" i="1" dirty="0"/>
          </a:p>
          <a:p>
            <a:pPr lvl="1"/>
            <a:r>
              <a:rPr lang="sr-Cyrl-CS" altLang="sr-Latn-RS" dirty="0"/>
              <a:t>до 256 </a:t>
            </a:r>
            <a:r>
              <a:rPr lang="sr-Latn-CS" altLang="sr-Latn-RS" i="1" dirty="0"/>
              <a:t>MB/s</a:t>
            </a:r>
            <a:r>
              <a:rPr lang="sr-Cyrl-CS" altLang="sr-Latn-RS" i="1" dirty="0"/>
              <a:t> </a:t>
            </a:r>
            <a:r>
              <a:rPr lang="sr-Cyrl-CS" altLang="sr-Latn-RS" dirty="0"/>
              <a:t>кроз један канал у једном смеру</a:t>
            </a:r>
          </a:p>
          <a:p>
            <a:pPr lvl="1"/>
            <a:r>
              <a:rPr lang="sr-Cyrl-CS" altLang="sr-Latn-RS" dirty="0"/>
              <a:t>до 512 </a:t>
            </a:r>
            <a:r>
              <a:rPr lang="sr-Latn-CS" altLang="sr-Latn-RS" i="1" dirty="0"/>
              <a:t>MB/s</a:t>
            </a:r>
            <a:r>
              <a:rPr lang="sr-Cyrl-CS" altLang="sr-Latn-RS" i="1" dirty="0"/>
              <a:t> </a:t>
            </a:r>
            <a:r>
              <a:rPr lang="sr-Cyrl-CS" altLang="sr-Latn-RS" dirty="0"/>
              <a:t>кроз један канал у два смера (дуплекс)</a:t>
            </a:r>
            <a:endParaRPr lang="en-US" altLang="sr-Latn-RS" i="1" dirty="0"/>
          </a:p>
          <a:p>
            <a:pPr lvl="1"/>
            <a:r>
              <a:rPr lang="sr-Cyrl-CS" altLang="sr-Latn-RS" dirty="0"/>
              <a:t>брзина се може подизати додавањем канала</a:t>
            </a:r>
          </a:p>
          <a:p>
            <a:pPr lvl="2"/>
            <a:r>
              <a:rPr lang="sr-Cyrl-CS" altLang="sr-Latn-RS" dirty="0"/>
              <a:t>х1, х2, х4, х8, х16, х32 (до 16 </a:t>
            </a:r>
            <a:r>
              <a:rPr lang="sr-Latn-CS" altLang="sr-Latn-RS" i="1" dirty="0"/>
              <a:t>GB/s</a:t>
            </a:r>
            <a:r>
              <a:rPr lang="sr-Cyrl-CS" altLang="sr-Latn-RS" dirty="0"/>
              <a:t>)</a:t>
            </a:r>
          </a:p>
          <a:p>
            <a:pPr lvl="1"/>
            <a:endParaRPr lang="sr-Cyrl-CS" altLang="sr-Latn-RS" dirty="0"/>
          </a:p>
          <a:p>
            <a:pPr lvl="1"/>
            <a:r>
              <a:rPr lang="sr-Cyrl-CS" altLang="sr-Latn-RS" dirty="0"/>
              <a:t>условна компатибилност са </a:t>
            </a:r>
            <a:r>
              <a:rPr lang="sr-Latn-CS" altLang="sr-Latn-RS" i="1" dirty="0"/>
              <a:t>PCI</a:t>
            </a:r>
            <a:r>
              <a:rPr lang="sr-Cyrl-CS" altLang="sr-Latn-RS" i="1" dirty="0"/>
              <a:t> </a:t>
            </a:r>
            <a:r>
              <a:rPr lang="sr-Cyrl-CS" altLang="sr-Latn-RS" dirty="0"/>
              <a:t>магистралом</a:t>
            </a:r>
          </a:p>
          <a:p>
            <a:pPr lvl="2"/>
            <a:r>
              <a:rPr lang="sr-Cyrl-CS" altLang="sr-Latn-RS" dirty="0"/>
              <a:t>мост према магистрали </a:t>
            </a:r>
            <a:r>
              <a:rPr lang="sr-Latn-CS" altLang="sr-Latn-RS" i="1" dirty="0"/>
              <a:t>PCI</a:t>
            </a:r>
            <a:r>
              <a:rPr lang="sr-Cyrl-CS" altLang="sr-Latn-RS" dirty="0"/>
              <a:t> се повезује као један уређај на магистрали</a:t>
            </a:r>
            <a:r>
              <a:rPr lang="en-US" altLang="sr-Latn-RS" dirty="0"/>
              <a:t> </a:t>
            </a:r>
            <a:r>
              <a:rPr lang="en-US" altLang="sr-Latn-RS" i="1" dirty="0"/>
              <a:t>PCI Express</a:t>
            </a:r>
            <a:endParaRPr lang="sr-Cyrl-CS" altLang="sr-Latn-R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77</a:t>
            </a:fld>
            <a:endParaRPr lang="sr-Latn-R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sr-Cyrl-CS" altLang="sr-Latn-RS"/>
              <a:t>Магистрала</a:t>
            </a:r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Магистрала је подсистем који повезује компоненте рачунарског система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Може да се састоји од компоненти, као што су: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адресна магистрала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магистрала података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контролна магистрала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8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122238"/>
            <a:ext cx="7696200" cy="109696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sr-Latn-RS" dirty="0"/>
              <a:t>M</a:t>
            </a:r>
            <a:r>
              <a:rPr lang="sr-Cyrl-CS" altLang="sr-Latn-RS" dirty="0"/>
              <a:t>агистрала</a:t>
            </a:r>
            <a:r>
              <a:rPr lang="en-US" altLang="sr-Latn-RS" dirty="0"/>
              <a:t> (2)</a:t>
            </a:r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09800" y="1447800"/>
            <a:ext cx="8229600" cy="5029200"/>
          </a:xfrm>
          <a:ln/>
        </p:spPr>
        <p:txBody>
          <a:bodyPr/>
          <a:lstStyle/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Адресна магистрала преноси податке о меморијским адресама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Њена ширина одређује величину адресног простора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Магистрала података преноси податке</a:t>
            </a:r>
          </a:p>
          <a:p>
            <a:pPr marL="690563" lvl="1" indent="-347663">
              <a:buClr>
                <a:srgbClr val="419028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Њена ширина одређује величину података који се преносе</a:t>
            </a:r>
          </a:p>
          <a:p>
            <a:pPr marL="341313" indent="-341313">
              <a:buClr>
                <a:srgbClr val="2C3D09"/>
              </a:buClr>
              <a:buSzPct val="70000"/>
              <a:buFont typeface="Wingdings" panose="05000000000000000000" pitchFamily="2" charset="2"/>
              <a:buChar char="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sr-Cyrl-CS" altLang="sr-Latn-RS"/>
              <a:t>Контролна магистрала преноси контролне сигнале (кодиране операције)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Увод у организацију и архитектуру рачунара 1</a:t>
            </a:r>
            <a:endParaRPr lang="sr-Latn-R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902A-3BDE-4C1D-8463-A2BEC2DF5949}" type="slidenum">
              <a:rPr lang="sr-Latn-RS" smtClean="0"/>
              <a:t>9</a:t>
            </a:fld>
            <a:endParaRPr lang="sr-Latn-R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2920</Words>
  <Application>Microsoft Office PowerPoint</Application>
  <PresentationFormat>Widescreen</PresentationFormat>
  <Paragraphs>628</Paragraphs>
  <Slides>77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2" baseType="lpstr">
      <vt:lpstr>Arial</vt:lpstr>
      <vt:lpstr>Calibri</vt:lpstr>
      <vt:lpstr>Calibri Light</vt:lpstr>
      <vt:lpstr>Wingdings</vt:lpstr>
      <vt:lpstr>Office Theme</vt:lpstr>
      <vt:lpstr>Увод у организацију и архитектуру рачунара 1</vt:lpstr>
      <vt:lpstr>Преглед основних компоненти</vt:lpstr>
      <vt:lpstr>Основне компоненте</vt:lpstr>
      <vt:lpstr>Основне компоненте</vt:lpstr>
      <vt:lpstr>Компоненте процесора</vt:lpstr>
      <vt:lpstr>Компоненте процесора</vt:lpstr>
      <vt:lpstr>Магистрала</vt:lpstr>
      <vt:lpstr>Магистрала</vt:lpstr>
      <vt:lpstr>Mагистрала (2)</vt:lpstr>
      <vt:lpstr>Системска магистрала</vt:lpstr>
      <vt:lpstr>Системска магистрала (2)</vt:lpstr>
      <vt:lpstr>Спољашња (екстерна) магистрала</vt:lpstr>
      <vt:lpstr>Дељење магистрале</vt:lpstr>
      <vt:lpstr>Трансакције магистрале</vt:lpstr>
      <vt:lpstr>Трансакције магистрале (2)</vt:lpstr>
      <vt:lpstr>Контролни сигнали</vt:lpstr>
      <vt:lpstr>Контролни сигнали (2)</vt:lpstr>
      <vt:lpstr>Магистрала</vt:lpstr>
      <vt:lpstr>Карактеристике магистрале</vt:lpstr>
      <vt:lpstr>Ширина магистрале података</vt:lpstr>
      <vt:lpstr>Ширина адресне магистрале</vt:lpstr>
      <vt:lpstr>Типови магистрала према начину употребе</vt:lpstr>
      <vt:lpstr>Веза са ширином магистрале</vt:lpstr>
      <vt:lpstr>Мултиплексиране магистрале - операције</vt:lpstr>
      <vt:lpstr>Типови магистрала  према подешавању времена</vt:lpstr>
      <vt:lpstr>Синхрона магистрала</vt:lpstr>
      <vt:lpstr>Операција читања (1)</vt:lpstr>
      <vt:lpstr>Операција читања</vt:lpstr>
      <vt:lpstr>Операција читања (2)</vt:lpstr>
      <vt:lpstr>Операција читања (3)</vt:lpstr>
      <vt:lpstr>Операција читања (4)</vt:lpstr>
      <vt:lpstr>Асинхрона магистрала</vt:lpstr>
      <vt:lpstr>Четворофазно руковање у случају читања</vt:lpstr>
      <vt:lpstr>Четворофазно руковање у случају читања (2)</vt:lpstr>
      <vt:lpstr>Особине асинхроне магистрале</vt:lpstr>
      <vt:lpstr>Синхроне и асинхроне маг.</vt:lpstr>
      <vt:lpstr>Магистрала</vt:lpstr>
      <vt:lpstr>Арбитража магистрале</vt:lpstr>
      <vt:lpstr>Врсте арбитраже</vt:lpstr>
      <vt:lpstr>Статичка арбитража</vt:lpstr>
      <vt:lpstr>Динамичка арбитража</vt:lpstr>
      <vt:lpstr>Карактеристике динамичке арбитраже</vt:lpstr>
      <vt:lpstr>Карактеристике динамичке арбитраже</vt:lpstr>
      <vt:lpstr>Политике додељивања (allocation policy)</vt:lpstr>
      <vt:lpstr>Политике фиксних приоритета</vt:lpstr>
      <vt:lpstr>Политике ротирајућих приоритета</vt:lpstr>
      <vt:lpstr>Равноправне политике</vt:lpstr>
      <vt:lpstr>Политике ослобађања (release policy)</vt:lpstr>
      <vt:lpstr>Политике без планирања</vt:lpstr>
      <vt:lpstr>Политике засноване на трансакцијама</vt:lpstr>
      <vt:lpstr>Политике засноване на захтевима</vt:lpstr>
      <vt:lpstr>Политике са прекидима</vt:lpstr>
      <vt:lpstr>Организација арбитраже</vt:lpstr>
      <vt:lpstr>Централизована арбитража</vt:lpstr>
      <vt:lpstr>Уланчавање</vt:lpstr>
      <vt:lpstr>Уланчавање (2)</vt:lpstr>
      <vt:lpstr>Уланчавање (3)</vt:lpstr>
      <vt:lpstr>Независни захтеви</vt:lpstr>
      <vt:lpstr>Независни захтеви (2)</vt:lpstr>
      <vt:lpstr>Независни захтеви (3)</vt:lpstr>
      <vt:lpstr>Дистрибуирана арбитража</vt:lpstr>
      <vt:lpstr>Дистрибуирано уланчавање</vt:lpstr>
      <vt:lpstr>Дистрибуирано уланчавање (2)</vt:lpstr>
      <vt:lpstr>Дистрибуирани независни захтеви</vt:lpstr>
      <vt:lpstr>Дистрибуирани независни захтеви (2)</vt:lpstr>
      <vt:lpstr>Магистрала</vt:lpstr>
      <vt:lpstr>Примери магистрала</vt:lpstr>
      <vt:lpstr>Пример једне шеме повезаности</vt:lpstr>
      <vt:lpstr>Магистрала PCI</vt:lpstr>
      <vt:lpstr>Магистрала PCI (2)</vt:lpstr>
      <vt:lpstr>Магистрала PCI-X</vt:lpstr>
      <vt:lpstr>Магистрала PCI-X – Пример сегмената</vt:lpstr>
      <vt:lpstr>Магистрала PCI Express</vt:lpstr>
      <vt:lpstr>Магистрала PCI Express (2)</vt:lpstr>
      <vt:lpstr>Магистрала PCI Express (3)</vt:lpstr>
      <vt:lpstr>Магистрала PCI Express (4)</vt:lpstr>
      <vt:lpstr>Магистрала PCI Express (5)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Увод у организацију и архитектуру рачунара 1</dc:title>
  <dc:creator>aca</dc:creator>
  <cp:lastModifiedBy>aca</cp:lastModifiedBy>
  <cp:revision>584</cp:revision>
  <dcterms:created xsi:type="dcterms:W3CDTF">2016-10-06T08:55:14Z</dcterms:created>
  <dcterms:modified xsi:type="dcterms:W3CDTF">2016-12-01T11:49:43Z</dcterms:modified>
</cp:coreProperties>
</file>