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337" r:id="rId13"/>
    <p:sldId id="273" r:id="rId14"/>
    <p:sldId id="274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335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6" r:id="rId43"/>
    <p:sldId id="307" r:id="rId44"/>
    <p:sldId id="308" r:id="rId45"/>
    <p:sldId id="336" r:id="rId46"/>
    <p:sldId id="310" r:id="rId47"/>
    <p:sldId id="311" r:id="rId48"/>
    <p:sldId id="312" r:id="rId49"/>
    <p:sldId id="313" r:id="rId50"/>
    <p:sldId id="314" r:id="rId51"/>
    <p:sldId id="315" r:id="rId52"/>
    <p:sldId id="316" r:id="rId53"/>
    <p:sldId id="317" r:id="rId54"/>
    <p:sldId id="318" r:id="rId55"/>
    <p:sldId id="319" r:id="rId56"/>
    <p:sldId id="320" r:id="rId57"/>
    <p:sldId id="321" r:id="rId58"/>
    <p:sldId id="322" r:id="rId59"/>
    <p:sldId id="323" r:id="rId60"/>
    <p:sldId id="324" r:id="rId61"/>
    <p:sldId id="325" r:id="rId62"/>
    <p:sldId id="326" r:id="rId63"/>
    <p:sldId id="327" r:id="rId64"/>
    <p:sldId id="328" r:id="rId65"/>
    <p:sldId id="329" r:id="rId66"/>
    <p:sldId id="330" r:id="rId67"/>
    <p:sldId id="331" r:id="rId68"/>
    <p:sldId id="332" r:id="rId69"/>
    <p:sldId id="333" r:id="rId7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83522" autoAdjust="0"/>
  </p:normalViewPr>
  <p:slideViewPr>
    <p:cSldViewPr snapToGrid="0">
      <p:cViewPr varScale="1">
        <p:scale>
          <a:sx n="71" d="100"/>
          <a:sy n="71" d="100"/>
        </p:scale>
        <p:origin x="11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C37E8-B257-48FF-995E-2961B1C43090}" type="datetimeFigureOut">
              <a:rPr lang="sr-Latn-RS" smtClean="0"/>
              <a:t>10.11.2016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DE12-75A6-4CFC-BB8F-CA8B23DAFC6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955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6205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44F4-24DC-4FB2-9134-D7F5221D87A7}" type="datetime1">
              <a:rPr lang="sr-Latn-RS" smtClean="0"/>
              <a:t>10.11.2016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227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24DA-B0DA-4744-8988-91924496D0F4}" type="datetime1">
              <a:rPr lang="sr-Latn-RS" smtClean="0"/>
              <a:t>10.11.2016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265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BB76-4EAC-4262-9367-F2383B016DBA}" type="datetime1">
              <a:rPr lang="sr-Latn-RS" smtClean="0"/>
              <a:t>10.11.2016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484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8"/>
            <a:ext cx="10261600" cy="1096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447800"/>
            <a:ext cx="10972800" cy="5029200"/>
          </a:xfrm>
        </p:spPr>
        <p:txBody>
          <a:bodyPr/>
          <a:lstStyle/>
          <a:p>
            <a:pPr lvl="0"/>
            <a:endParaRPr lang="sr-Latn-RS" noProof="0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00929-37F2-4554-B30F-D70C918CB3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70048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8"/>
            <a:ext cx="10261600" cy="1096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447800"/>
            <a:ext cx="5384800" cy="5029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447800"/>
            <a:ext cx="53848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9D58C-DBC5-4CAF-8583-3C7E967F9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8630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DB68-0A92-41D9-965F-C28A05EA10D9}" type="datetime1">
              <a:rPr lang="sr-Latn-RS" smtClean="0"/>
              <a:t>10.11.2016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94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68DE-DA8F-435A-9161-91A354837C6A}" type="datetime1">
              <a:rPr lang="sr-Latn-RS" smtClean="0"/>
              <a:t>10.11.2016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7629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21F0-CE07-48B6-B211-308922C27BD5}" type="datetime1">
              <a:rPr lang="sr-Latn-RS" smtClean="0"/>
              <a:t>10.11.2016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079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F4E0-4CEB-4B70-B2F8-3417026B693E}" type="datetime1">
              <a:rPr lang="sr-Latn-RS" smtClean="0"/>
              <a:t>10.11.2016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692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C47C-A71B-41B2-B049-1585A41C18E9}" type="datetime1">
              <a:rPr lang="sr-Latn-RS" smtClean="0"/>
              <a:t>10.11.2016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687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E076-FBB0-4F4B-943C-D9689373DE76}" type="datetime1">
              <a:rPr lang="sr-Latn-RS" smtClean="0"/>
              <a:t>10.11.2016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2148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F976-9737-4FE9-AEE8-94B46D82388E}" type="datetime1">
              <a:rPr lang="sr-Latn-RS" smtClean="0"/>
              <a:t>10.11.2016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001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891C-2861-4D6D-9CB8-CAE3ED1BB46F}" type="datetime1">
              <a:rPr lang="sr-Latn-RS" smtClean="0"/>
              <a:t>10.11.2016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37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50800" dist="38100" dir="10800000" algn="ctr" rotWithShape="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A2D04-8DD6-48B1-8361-389486A04C8D}" type="datetime1">
              <a:rPr lang="sr-Latn-RS" smtClean="0"/>
              <a:t>10.11.2016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Cyrl-RS" dirty="0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A902A-3BDE-4C1D-8463-A2BEC2DF5949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0502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en-US" dirty="0"/>
              <a:t>k</a:t>
            </a:r>
            <a:r>
              <a:rPr lang="sr-Latn-RS" dirty="0" smtClean="0"/>
              <a:t>artelj</a:t>
            </a:r>
            <a:r>
              <a:rPr lang="en-US" dirty="0" smtClean="0"/>
              <a:t>@matf.bg.ac.rs</a:t>
            </a:r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</a:t>
            </a:fld>
            <a:endParaRPr lang="sr-Latn-RS"/>
          </a:p>
        </p:txBody>
      </p:sp>
      <p:sp>
        <p:nvSpPr>
          <p:cNvPr id="8" name="TextBox 7"/>
          <p:cNvSpPr txBox="1"/>
          <p:nvPr/>
        </p:nvSpPr>
        <p:spPr>
          <a:xfrm>
            <a:off x="2947595" y="4980543"/>
            <a:ext cx="711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u="sng" dirty="0" smtClean="0"/>
              <a:t>Напомена: садржај ових слајдова је преузет од проф. Саше Малкова</a:t>
            </a:r>
          </a:p>
        </p:txBody>
      </p:sp>
    </p:spTree>
    <p:extLst>
      <p:ext uri="{BB962C8B-B14F-4D97-AF65-F5344CB8AC3E}">
        <p14:creationId xmlns:p14="http://schemas.microsoft.com/office/powerpoint/2010/main" val="3369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Логичке функције реда 1</a:t>
            </a:r>
          </a:p>
        </p:txBody>
      </p:sp>
      <p:pic>
        <p:nvPicPr>
          <p:cNvPr id="2048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2636838"/>
            <a:ext cx="8610600" cy="2163762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10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CS" altLang="sr-Latn-RS" dirty="0"/>
              <a:t>Логичке функције реда 2</a:t>
            </a:r>
          </a:p>
        </p:txBody>
      </p:sp>
      <p:pic>
        <p:nvPicPr>
          <p:cNvPr id="2150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" r="62877"/>
          <a:stretch>
            <a:fillRect/>
          </a:stretch>
        </p:blipFill>
        <p:spPr bwMode="auto">
          <a:xfrm>
            <a:off x="2836433" y="1543797"/>
            <a:ext cx="2743313" cy="4995115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11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CS" altLang="sr-Latn-RS" dirty="0"/>
              <a:t>Логичке функције реда </a:t>
            </a:r>
            <a:r>
              <a:rPr lang="sr-Cyrl-CS" altLang="sr-Latn-RS" dirty="0" smtClean="0"/>
              <a:t>2 (2)</a:t>
            </a:r>
            <a:endParaRPr lang="sr-Cyrl-CS" altLang="sr-Latn-RS" dirty="0"/>
          </a:p>
        </p:txBody>
      </p:sp>
      <p:pic>
        <p:nvPicPr>
          <p:cNvPr id="24581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67952"/>
            <a:ext cx="7694407" cy="4956649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9976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Пун систем функција	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Пун систем функција је скуп функција на основу кога се могу извести све остале функције</a:t>
            </a:r>
          </a:p>
          <a:p>
            <a:pPr eaLnBrk="1" hangingPunct="1"/>
            <a:endParaRPr lang="sr-Cyrl-CS" altLang="sr-Latn-RS" smtClean="0"/>
          </a:p>
          <a:p>
            <a:pPr eaLnBrk="1" hangingPunct="1"/>
            <a:r>
              <a:rPr lang="sr-Cyrl-CS" altLang="sr-Latn-RS" smtClean="0"/>
              <a:t>Ако се из неког система функција могу извести све функције неког пуног система функција, онда је и тај систем пун систем функција</a:t>
            </a:r>
            <a:endParaRPr lang="en-US" altLang="sr-Latn-R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Неки пуни системи функција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sr-Latn-RS" smtClean="0"/>
              <a:t>{ </a:t>
            </a:r>
            <a:r>
              <a:rPr lang="en-US" altLang="sr-Latn-RS" smtClean="0">
                <a:sym typeface="Symbol" panose="05050102010706020507" pitchFamily="18" charset="2"/>
              </a:rPr>
              <a:t>, , </a:t>
            </a:r>
            <a:r>
              <a:rPr lang="en-US" altLang="sr-Latn-RS" smtClean="0"/>
              <a:t>¬ }</a:t>
            </a:r>
          </a:p>
          <a:p>
            <a:pPr lvl="1" eaLnBrk="1" hangingPunct="1"/>
            <a:r>
              <a:rPr lang="sr-Cyrl-CS" altLang="sr-Latn-RS" smtClean="0"/>
              <a:t>проверити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14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Неки пуни системи </a:t>
            </a:r>
            <a:r>
              <a:rPr lang="sr-Cyrl-CS" altLang="sr-Latn-RS" dirty="0" smtClean="0"/>
              <a:t>функција (2)</a:t>
            </a:r>
            <a:endParaRPr lang="sr-Cyrl-CS" altLang="sr-Latn-RS" dirty="0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sr-Latn-RS" smtClean="0"/>
              <a:t>{ </a:t>
            </a:r>
            <a:r>
              <a:rPr lang="en-US" altLang="sr-Latn-RS" smtClean="0">
                <a:sym typeface="Symbol" panose="05050102010706020507" pitchFamily="18" charset="2"/>
              </a:rPr>
              <a:t>, </a:t>
            </a:r>
            <a:r>
              <a:rPr lang="en-US" altLang="sr-Latn-RS" smtClean="0"/>
              <a:t>¬ }</a:t>
            </a:r>
            <a:endParaRPr lang="sr-Cyrl-CS" altLang="sr-Latn-RS" smtClean="0"/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проверити</a:t>
            </a:r>
          </a:p>
          <a:p>
            <a:pPr lvl="1" eaLnBrk="1" hangingPunct="1">
              <a:lnSpc>
                <a:spcPct val="90000"/>
              </a:lnSpc>
            </a:pPr>
            <a:endParaRPr lang="en-US" altLang="sr-Latn-RS" smtClean="0"/>
          </a:p>
          <a:p>
            <a:pPr eaLnBrk="1" hangingPunct="1">
              <a:lnSpc>
                <a:spcPct val="90000"/>
              </a:lnSpc>
            </a:pPr>
            <a:r>
              <a:rPr lang="en-US" altLang="sr-Latn-RS" smtClean="0"/>
              <a:t>{ </a:t>
            </a:r>
            <a:r>
              <a:rPr lang="en-US" altLang="sr-Latn-RS" smtClean="0">
                <a:sym typeface="Symbol" panose="05050102010706020507" pitchFamily="18" charset="2"/>
              </a:rPr>
              <a:t>, </a:t>
            </a:r>
            <a:r>
              <a:rPr lang="en-US" altLang="sr-Latn-RS" smtClean="0"/>
              <a:t>¬ }</a:t>
            </a:r>
            <a:endParaRPr lang="sr-Cyrl-CS" altLang="sr-Latn-RS" smtClean="0"/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показати</a:t>
            </a:r>
          </a:p>
          <a:p>
            <a:pPr lvl="1" eaLnBrk="1" hangingPunct="1">
              <a:lnSpc>
                <a:spcPct val="90000"/>
              </a:lnSpc>
            </a:pPr>
            <a:endParaRPr lang="en-US" altLang="sr-Latn-RS" smtClean="0"/>
          </a:p>
          <a:p>
            <a:pPr eaLnBrk="1" hangingPunct="1">
              <a:lnSpc>
                <a:spcPct val="90000"/>
              </a:lnSpc>
            </a:pPr>
            <a:r>
              <a:rPr lang="en-US" altLang="sr-Latn-RS" smtClean="0"/>
              <a:t>{ </a:t>
            </a:r>
            <a:r>
              <a:rPr lang="en-US" altLang="sr-Latn-RS" sz="2200">
                <a:sym typeface="Symbol" panose="05050102010706020507" pitchFamily="18" charset="2"/>
              </a:rPr>
              <a:t></a:t>
            </a:r>
            <a:r>
              <a:rPr lang="en-US" altLang="sr-Latn-RS" smtClean="0"/>
              <a:t> }</a:t>
            </a:r>
            <a:endParaRPr lang="sr-Cyrl-CS" altLang="sr-Latn-RS" smtClean="0"/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показати</a:t>
            </a:r>
          </a:p>
          <a:p>
            <a:pPr lvl="1" eaLnBrk="1" hangingPunct="1">
              <a:lnSpc>
                <a:spcPct val="90000"/>
              </a:lnSpc>
            </a:pPr>
            <a:endParaRPr lang="en-US" altLang="sr-Latn-RS" smtClean="0"/>
          </a:p>
          <a:p>
            <a:pPr eaLnBrk="1" hangingPunct="1">
              <a:lnSpc>
                <a:spcPct val="90000"/>
              </a:lnSpc>
            </a:pPr>
            <a:r>
              <a:rPr lang="en-US" altLang="sr-Latn-RS" smtClean="0"/>
              <a:t>{ </a:t>
            </a:r>
            <a:r>
              <a:rPr lang="en-US" altLang="sr-Latn-RS" sz="2200">
                <a:sym typeface="Symbol" panose="05050102010706020507" pitchFamily="18" charset="2"/>
              </a:rPr>
              <a:t></a:t>
            </a:r>
            <a:r>
              <a:rPr lang="en-US" altLang="sr-Latn-RS" smtClean="0"/>
              <a:t> }</a:t>
            </a:r>
            <a:endParaRPr lang="sr-Cyrl-CS" altLang="sr-Latn-RS" smtClean="0"/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показати</a:t>
            </a:r>
            <a:endParaRPr lang="en-US" altLang="sr-Latn-R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15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Нормалне форме функција</a:t>
            </a:r>
            <a:endParaRPr lang="en-US" altLang="sr-Latn-RS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sr-Cyrl-CS" altLang="sr-Latn-RS" smtClean="0"/>
              <a:t>Елементарна конјункција</a:t>
            </a:r>
          </a:p>
          <a:p>
            <a:pPr lvl="1" eaLnBrk="1" hangingPunct="1"/>
            <a:r>
              <a:rPr lang="sr-Cyrl-CS" altLang="sr-Latn-RS" smtClean="0"/>
              <a:t>логички израз који не садржи дисјункцију</a:t>
            </a:r>
          </a:p>
          <a:p>
            <a:pPr lvl="1" eaLnBrk="1" hangingPunct="1"/>
            <a:r>
              <a:rPr lang="sr-Cyrl-CS" altLang="sr-Latn-RS" smtClean="0"/>
              <a:t>тј. садржи само негацију и конјункцију</a:t>
            </a:r>
          </a:p>
          <a:p>
            <a:pPr lvl="1" eaLnBrk="1" hangingPunct="1"/>
            <a:r>
              <a:rPr lang="sr-Cyrl-CS" altLang="sr-Latn-RS" smtClean="0"/>
              <a:t>пример:</a:t>
            </a:r>
          </a:p>
          <a:p>
            <a:pPr lvl="2" eaLnBrk="1" hangingPunct="1"/>
            <a:r>
              <a:rPr lang="sr-Cyrl-CS" altLang="sr-Latn-RS" smtClean="0"/>
              <a:t>А </a:t>
            </a:r>
            <a:r>
              <a:rPr lang="sr-Latn-CS" altLang="sr-Latn-RS" smtClean="0"/>
              <a:t>B C</a:t>
            </a:r>
            <a:r>
              <a:rPr lang="en-US" altLang="sr-Latn-RS" smtClean="0"/>
              <a:t>’ D E’</a:t>
            </a:r>
            <a:endParaRPr lang="sr-Cyrl-CS" altLang="sr-Latn-RS" smtClean="0"/>
          </a:p>
          <a:p>
            <a:pPr lvl="1" eaLnBrk="1" hangingPunct="1"/>
            <a:endParaRPr lang="sr-Cyrl-CS" altLang="sr-Latn-RS" smtClean="0"/>
          </a:p>
          <a:p>
            <a:pPr eaLnBrk="1" hangingPunct="1"/>
            <a:r>
              <a:rPr lang="sr-Cyrl-CS" altLang="sr-Latn-RS" smtClean="0"/>
              <a:t>Елементарна дисјункција</a:t>
            </a:r>
          </a:p>
          <a:p>
            <a:pPr lvl="1" eaLnBrk="1" hangingPunct="1"/>
            <a:r>
              <a:rPr lang="sr-Cyrl-CS" altLang="sr-Latn-RS" smtClean="0"/>
              <a:t>логички израз који не садржи конјункцију</a:t>
            </a:r>
          </a:p>
          <a:p>
            <a:pPr lvl="1" eaLnBrk="1" hangingPunct="1"/>
            <a:r>
              <a:rPr lang="sr-Cyrl-CS" altLang="sr-Latn-RS" smtClean="0"/>
              <a:t>тј. садржи само негацију и дисјункцију</a:t>
            </a:r>
          </a:p>
          <a:p>
            <a:pPr lvl="1" eaLnBrk="1" hangingPunct="1"/>
            <a:r>
              <a:rPr lang="sr-Cyrl-CS" altLang="sr-Latn-RS" smtClean="0"/>
              <a:t>пример:</a:t>
            </a:r>
          </a:p>
          <a:p>
            <a:pPr lvl="2" eaLnBrk="1" hangingPunct="1"/>
            <a:r>
              <a:rPr lang="sr-Cyrl-CS" altLang="sr-Latn-RS" smtClean="0"/>
              <a:t>А </a:t>
            </a:r>
            <a:r>
              <a:rPr lang="en-US" altLang="sr-Latn-RS" smtClean="0"/>
              <a:t>+ </a:t>
            </a:r>
            <a:r>
              <a:rPr lang="sr-Latn-CS" altLang="sr-Latn-RS" smtClean="0"/>
              <a:t>B</a:t>
            </a:r>
            <a:r>
              <a:rPr lang="en-US" altLang="sr-Latn-RS" smtClean="0"/>
              <a:t>’ + </a:t>
            </a:r>
            <a:r>
              <a:rPr lang="sr-Latn-CS" altLang="sr-Latn-RS" smtClean="0"/>
              <a:t>C</a:t>
            </a:r>
            <a:r>
              <a:rPr lang="en-US" altLang="sr-Latn-RS" smtClean="0"/>
              <a:t> + D’ + E</a:t>
            </a:r>
            <a:endParaRPr lang="sr-Cyrl-CS" altLang="sr-Latn-R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Нормалне форме </a:t>
            </a:r>
            <a:r>
              <a:rPr lang="sr-Cyrl-CS" altLang="sr-Latn-RS" dirty="0" smtClean="0"/>
              <a:t>функција (2)</a:t>
            </a:r>
            <a:endParaRPr lang="en-US" altLang="sr-Latn-RS" dirty="0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Савршена елементарна конјункција</a:t>
            </a:r>
          </a:p>
          <a:p>
            <a:pPr lvl="1" eaLnBrk="1" hangingPunct="1"/>
            <a:r>
              <a:rPr lang="sr-Cyrl-CS" altLang="sr-Latn-RS" smtClean="0"/>
              <a:t>елементарна конјункција која садржи све променљиве из скупа променљивих (обично “све аргументе функције”)</a:t>
            </a:r>
          </a:p>
          <a:p>
            <a:pPr lvl="1" eaLnBrk="1" hangingPunct="1"/>
            <a:endParaRPr lang="sr-Cyrl-CS" altLang="sr-Latn-RS" smtClean="0"/>
          </a:p>
          <a:p>
            <a:pPr eaLnBrk="1" hangingPunct="1"/>
            <a:r>
              <a:rPr lang="sr-Cyrl-CS" altLang="sr-Latn-RS" smtClean="0"/>
              <a:t>Савршена елементарна дисјункција</a:t>
            </a:r>
          </a:p>
          <a:p>
            <a:pPr lvl="1" eaLnBrk="1" hangingPunct="1"/>
            <a:r>
              <a:rPr lang="sr-Cyrl-CS" altLang="sr-Latn-RS" smtClean="0"/>
              <a:t>елементарна дисјункција која садржи све променљиве из скупа променљивих (обично “све аргументе функције”)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17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Нормалне форме </a:t>
            </a:r>
            <a:r>
              <a:rPr lang="sr-Cyrl-CS" altLang="sr-Latn-RS" dirty="0" smtClean="0"/>
              <a:t>функција (3)</a:t>
            </a:r>
            <a:endParaRPr lang="en-US" altLang="sr-Latn-RS" dirty="0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Дисјунктивна форма</a:t>
            </a:r>
          </a:p>
          <a:p>
            <a:pPr lvl="1" eaLnBrk="1" hangingPunct="1"/>
            <a:r>
              <a:rPr lang="sr-Cyrl-CS" altLang="sr-Latn-RS" smtClean="0"/>
              <a:t>логички израз који се састоји од елементарних конјункција међусобно повезаних операцијама дисјункције</a:t>
            </a:r>
          </a:p>
          <a:p>
            <a:pPr lvl="1" eaLnBrk="1" hangingPunct="1"/>
            <a:endParaRPr lang="sr-Cyrl-CS" altLang="sr-Latn-RS" smtClean="0"/>
          </a:p>
          <a:p>
            <a:pPr eaLnBrk="1" hangingPunct="1"/>
            <a:r>
              <a:rPr lang="sr-Cyrl-CS" altLang="sr-Latn-RS" smtClean="0"/>
              <a:t>Конјунктивна форма</a:t>
            </a:r>
          </a:p>
          <a:p>
            <a:pPr lvl="1" eaLnBrk="1" hangingPunct="1"/>
            <a:r>
              <a:rPr lang="sr-Cyrl-CS" altLang="sr-Latn-RS" smtClean="0"/>
              <a:t>логички израз који се састоји од елементарних дисјункција међусобно повезаних операцијама конјункције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18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Нормалне форме функција</a:t>
            </a:r>
            <a:endParaRPr lang="en-US" altLang="sr-Latn-RS" smtClean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Савршена дисјунктивна нормална форма</a:t>
            </a:r>
          </a:p>
          <a:p>
            <a:pPr lvl="1" eaLnBrk="1" hangingPunct="1"/>
            <a:r>
              <a:rPr lang="sr-Cyrl-CS" altLang="sr-Latn-RS" smtClean="0"/>
              <a:t>дисјунктивна форма у којој су све конјункције савршене елементарне конјункције</a:t>
            </a:r>
          </a:p>
          <a:p>
            <a:pPr lvl="1" eaLnBrk="1" hangingPunct="1"/>
            <a:r>
              <a:rPr lang="sr-Cyrl-CS" altLang="sr-Latn-RS" smtClean="0"/>
              <a:t>СДНФ (енгл. </a:t>
            </a:r>
            <a:r>
              <a:rPr lang="en-US" altLang="sr-Latn-RS" i="1" smtClean="0"/>
              <a:t>SOP</a:t>
            </a:r>
            <a:r>
              <a:rPr lang="sr-Latn-CS" altLang="sr-Latn-RS" i="1" smtClean="0"/>
              <a:t> – </a:t>
            </a:r>
            <a:r>
              <a:rPr lang="en-US" altLang="sr-Latn-RS" i="1" smtClean="0"/>
              <a:t>sum of products</a:t>
            </a:r>
            <a:r>
              <a:rPr lang="sr-Cyrl-CS" altLang="sr-Latn-RS" smtClean="0"/>
              <a:t>)</a:t>
            </a:r>
            <a:endParaRPr lang="sr-Latn-CS" altLang="sr-Latn-RS" smtClean="0"/>
          </a:p>
          <a:p>
            <a:pPr lvl="1" eaLnBrk="1" hangingPunct="1"/>
            <a:endParaRPr lang="sr-Cyrl-CS" altLang="sr-Latn-RS" smtClean="0"/>
          </a:p>
          <a:p>
            <a:pPr eaLnBrk="1" hangingPunct="1"/>
            <a:r>
              <a:rPr lang="sr-Cyrl-CS" altLang="sr-Latn-RS" smtClean="0"/>
              <a:t>Савршена конјунктивна нормална форма</a:t>
            </a:r>
          </a:p>
          <a:p>
            <a:pPr lvl="1" eaLnBrk="1" hangingPunct="1"/>
            <a:r>
              <a:rPr lang="sr-Cyrl-CS" altLang="sr-Latn-RS" smtClean="0"/>
              <a:t>конјунктивна форма у којој су све дисјункције савршене елементарне дисјункције</a:t>
            </a:r>
          </a:p>
          <a:p>
            <a:pPr lvl="1" eaLnBrk="1" hangingPunct="1"/>
            <a:r>
              <a:rPr lang="sr-Cyrl-CS" altLang="sr-Latn-RS" smtClean="0"/>
              <a:t>СКНФ (енгл. </a:t>
            </a:r>
            <a:r>
              <a:rPr lang="sr-Latn-CS" altLang="sr-Latn-RS" i="1" smtClean="0"/>
              <a:t>POS – product of sums</a:t>
            </a:r>
            <a:r>
              <a:rPr lang="sr-Cyrl-CS" altLang="sr-Latn-RS" smtClean="0"/>
              <a:t>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19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Основи дигиталне логике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Булова алгебра</a:t>
            </a:r>
            <a:endParaRPr lang="sr-Latn-R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9181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Улога СКНФ и СДНФ</a:t>
            </a:r>
            <a:endParaRPr lang="en-US" altLang="sr-Latn-RS" smtClean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Свака логичка функција се може дефинисати у облику СКНФ и СДНФ</a:t>
            </a:r>
            <a:endParaRPr lang="en-U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r>
              <a:rPr lang="sr-Cyrl-CS" altLang="sr-Latn-RS" smtClean="0"/>
              <a:t>Који је облик бољи зависи од функције, тј. од броја 0 и 1 у резултатима</a:t>
            </a:r>
            <a:endParaRPr lang="en-US" altLang="sr-Latn-R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20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Алтернативни запис СДНФ</a:t>
            </a:r>
            <a:endParaRPr lang="en-US" altLang="sr-Latn-RS" smtClean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CS" altLang="sr-Latn-RS" smtClean="0"/>
              <a:t>Сваки улаз се посматра као један бит неозначеног целог броја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пример:</a:t>
            </a:r>
            <a:r>
              <a:rPr lang="en-US" altLang="sr-Latn-RS" smtClean="0"/>
              <a:t> </a:t>
            </a:r>
            <a:r>
              <a:rPr lang="sr-Latn-CS" altLang="sr-Latn-RS" i="1" smtClean="0"/>
              <a:t>F</a:t>
            </a:r>
            <a:r>
              <a:rPr lang="sr-Latn-CS" altLang="sr-Latn-RS" smtClean="0"/>
              <a:t>(</a:t>
            </a:r>
            <a:r>
              <a:rPr lang="sr-Latn-CS" altLang="sr-Latn-RS" i="1" smtClean="0"/>
              <a:t>A</a:t>
            </a:r>
            <a:r>
              <a:rPr lang="sr-Cyrl-CS" altLang="sr-Latn-RS" i="1" baseline="-25000" smtClean="0"/>
              <a:t>1</a:t>
            </a:r>
            <a:r>
              <a:rPr lang="sr-Latn-CS" altLang="sr-Latn-RS" smtClean="0"/>
              <a:t>,</a:t>
            </a:r>
            <a:r>
              <a:rPr lang="sr-Cyrl-CS" altLang="sr-Latn-RS" smtClean="0"/>
              <a:t> 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2</a:t>
            </a:r>
            <a:r>
              <a:rPr lang="sr-Latn-CS" altLang="sr-Latn-RS" smtClean="0"/>
              <a:t>,</a:t>
            </a:r>
            <a:r>
              <a:rPr lang="sr-Cyrl-CS" altLang="sr-Latn-RS" smtClean="0"/>
              <a:t> 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3</a:t>
            </a:r>
            <a:r>
              <a:rPr lang="sr-Latn-CS" altLang="sr-Latn-RS" smtClean="0"/>
              <a:t>)</a:t>
            </a:r>
            <a:r>
              <a:rPr lang="sr-Cyrl-CS" altLang="sr-Latn-RS" smtClean="0"/>
              <a:t> се посматра као запис неозначеног целог броја од 3 бита: </a:t>
            </a:r>
            <a:r>
              <a:rPr lang="sr-Latn-CS" altLang="sr-Latn-RS" i="1" smtClean="0"/>
              <a:t>A</a:t>
            </a:r>
            <a:r>
              <a:rPr lang="sr-Cyrl-CS" altLang="sr-Latn-RS" i="1" baseline="-25000" smtClean="0"/>
              <a:t>1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2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3</a:t>
            </a:r>
            <a:r>
              <a:rPr lang="sr-Cyrl-CS" altLang="sr-Latn-RS" smtClean="0"/>
              <a:t>=</a:t>
            </a:r>
            <a:r>
              <a:rPr lang="sr-Latn-CS" altLang="sr-Latn-RS" i="1" smtClean="0"/>
              <a:t>b</a:t>
            </a:r>
            <a:r>
              <a:rPr lang="sr-Latn-CS" altLang="sr-Latn-RS" i="1" baseline="-25000" smtClean="0"/>
              <a:t>2</a:t>
            </a:r>
            <a:r>
              <a:rPr lang="sr-Latn-CS" altLang="sr-Latn-RS" i="1" smtClean="0"/>
              <a:t>b</a:t>
            </a:r>
            <a:r>
              <a:rPr lang="sr-Latn-CS" altLang="sr-Latn-RS" i="1" baseline="-25000" smtClean="0"/>
              <a:t>1</a:t>
            </a:r>
            <a:r>
              <a:rPr lang="sr-Latn-CS" altLang="sr-Latn-RS" i="1" smtClean="0"/>
              <a:t>b</a:t>
            </a:r>
            <a:r>
              <a:rPr lang="sr-Latn-CS" altLang="sr-Latn-RS" i="1" baseline="-25000" smtClean="0"/>
              <a:t>0</a:t>
            </a:r>
            <a:endParaRPr lang="sr-Cyrl-CS" altLang="sr-Latn-RS" baseline="-25000" smtClean="0"/>
          </a:p>
          <a:p>
            <a:pPr eaLnBrk="1" hangingPunct="1">
              <a:lnSpc>
                <a:spcPct val="90000"/>
              </a:lnSpc>
            </a:pPr>
            <a:r>
              <a:rPr lang="sr-Cyrl-CS" altLang="sr-Latn-RS" smtClean="0"/>
              <a:t>СДНФ</a:t>
            </a:r>
            <a:r>
              <a:rPr lang="sr-Latn-CS" altLang="sr-Latn-RS" smtClean="0"/>
              <a:t> </a:t>
            </a:r>
            <a:r>
              <a:rPr lang="sr-Cyrl-CS" altLang="sr-Latn-RS" smtClean="0"/>
              <a:t>се записује у облику ∑(</a:t>
            </a:r>
            <a:r>
              <a:rPr lang="sr-Latn-CS" altLang="sr-Latn-RS" i="1" smtClean="0"/>
              <a:t>n</a:t>
            </a:r>
            <a:r>
              <a:rPr lang="sr-Latn-CS" altLang="sr-Latn-RS" baseline="-25000" smtClean="0"/>
              <a:t>1</a:t>
            </a:r>
            <a:r>
              <a:rPr lang="sr-Latn-CS" altLang="sr-Latn-RS" smtClean="0"/>
              <a:t>,</a:t>
            </a:r>
            <a:r>
              <a:rPr lang="sr-Latn-CS" altLang="sr-Latn-RS" i="1" smtClean="0"/>
              <a:t>n</a:t>
            </a:r>
            <a:r>
              <a:rPr lang="sr-Latn-CS" altLang="sr-Latn-RS" baseline="-25000" smtClean="0"/>
              <a:t>2</a:t>
            </a:r>
            <a:r>
              <a:rPr lang="sr-Latn-CS" altLang="sr-Latn-RS" smtClean="0"/>
              <a:t>,...,</a:t>
            </a:r>
            <a:r>
              <a:rPr lang="sr-Latn-CS" altLang="sr-Latn-RS" i="1" smtClean="0"/>
              <a:t>n</a:t>
            </a:r>
            <a:r>
              <a:rPr lang="sr-Latn-CS" altLang="sr-Latn-RS" i="1" baseline="-25000" smtClean="0"/>
              <a:t>k</a:t>
            </a:r>
            <a:r>
              <a:rPr lang="sr-Cyrl-CS" altLang="sr-Latn-RS" smtClean="0"/>
              <a:t>)</a:t>
            </a:r>
            <a:r>
              <a:rPr lang="sr-Latn-CS" altLang="sr-Latn-RS" smtClean="0"/>
              <a:t>, </a:t>
            </a:r>
            <a:r>
              <a:rPr lang="sr-Cyrl-CS" altLang="sr-Latn-RS" smtClean="0"/>
              <a:t>где су </a:t>
            </a:r>
            <a:r>
              <a:rPr lang="sr-Latn-CS" altLang="sr-Latn-RS" i="1" smtClean="0"/>
              <a:t>n</a:t>
            </a:r>
            <a:r>
              <a:rPr lang="sr-Latn-CS" altLang="sr-Latn-RS" baseline="-25000" smtClean="0"/>
              <a:t>1</a:t>
            </a:r>
            <a:r>
              <a:rPr lang="sr-Latn-CS" altLang="sr-Latn-RS" smtClean="0"/>
              <a:t>,</a:t>
            </a:r>
            <a:r>
              <a:rPr lang="sr-Latn-CS" altLang="sr-Latn-RS" i="1" smtClean="0"/>
              <a:t>n</a:t>
            </a:r>
            <a:r>
              <a:rPr lang="sr-Latn-CS" altLang="sr-Latn-RS" baseline="-25000" smtClean="0"/>
              <a:t>2</a:t>
            </a:r>
            <a:r>
              <a:rPr lang="sr-Latn-CS" altLang="sr-Latn-RS" smtClean="0"/>
              <a:t>,...,</a:t>
            </a:r>
            <a:r>
              <a:rPr lang="sr-Latn-CS" altLang="sr-Latn-RS" i="1" smtClean="0"/>
              <a:t>n</a:t>
            </a:r>
            <a:r>
              <a:rPr lang="sr-Latn-CS" altLang="sr-Latn-RS" i="1" baseline="-25000" smtClean="0"/>
              <a:t>k</a:t>
            </a:r>
            <a:r>
              <a:rPr lang="sr-Cyrl-CS" altLang="sr-Latn-RS" i="1" baseline="-25000" smtClean="0"/>
              <a:t> </a:t>
            </a:r>
            <a:r>
              <a:rPr lang="sr-Cyrl-CS" altLang="sr-Latn-RS" smtClean="0"/>
              <a:t>бројеви који одговарају записима оних савршених елементарних конјункција аргумената који се функцијом сликају у 1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на пример:</a:t>
            </a:r>
          </a:p>
          <a:p>
            <a:pPr lvl="2" eaLnBrk="1" hangingPunct="1">
              <a:lnSpc>
                <a:spcPct val="90000"/>
              </a:lnSpc>
            </a:pPr>
            <a:r>
              <a:rPr lang="sr-Latn-CS" altLang="sr-Latn-RS" i="1" smtClean="0"/>
              <a:t>A</a:t>
            </a:r>
            <a:r>
              <a:rPr lang="sr-Cyrl-CS" altLang="sr-Latn-RS" i="1" baseline="-25000" smtClean="0"/>
              <a:t>1</a:t>
            </a:r>
            <a:r>
              <a:rPr lang="en-US" altLang="sr-Latn-RS" smtClean="0"/>
              <a:t>’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2</a:t>
            </a:r>
            <a:r>
              <a:rPr lang="en-US" altLang="sr-Latn-RS" smtClean="0"/>
              <a:t>’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3</a:t>
            </a:r>
            <a:r>
              <a:rPr lang="en-US" altLang="sr-Latn-RS" i="1" baseline="-25000" smtClean="0"/>
              <a:t> </a:t>
            </a:r>
            <a:r>
              <a:rPr lang="en-US" altLang="sr-Latn-RS" smtClean="0"/>
              <a:t>= 001</a:t>
            </a:r>
            <a:r>
              <a:rPr lang="en-US" altLang="sr-Latn-RS" baseline="-25000" smtClean="0"/>
              <a:t>2</a:t>
            </a:r>
            <a:r>
              <a:rPr lang="en-US" altLang="sr-Latn-RS" smtClean="0"/>
              <a:t> = 1</a:t>
            </a:r>
          </a:p>
          <a:p>
            <a:pPr lvl="2" eaLnBrk="1" hangingPunct="1">
              <a:lnSpc>
                <a:spcPct val="90000"/>
              </a:lnSpc>
            </a:pPr>
            <a:r>
              <a:rPr lang="sr-Latn-CS" altLang="sr-Latn-RS" i="1" smtClean="0"/>
              <a:t>A</a:t>
            </a:r>
            <a:r>
              <a:rPr lang="sr-Cyrl-CS" altLang="sr-Latn-RS" i="1" baseline="-25000" smtClean="0"/>
              <a:t>1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2</a:t>
            </a:r>
            <a:r>
              <a:rPr lang="en-US" altLang="sr-Latn-RS" i="1" smtClean="0"/>
              <a:t>’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3</a:t>
            </a:r>
            <a:r>
              <a:rPr lang="en-US" altLang="sr-Latn-RS" i="1" baseline="-25000" smtClean="0"/>
              <a:t> </a:t>
            </a:r>
            <a:r>
              <a:rPr lang="en-US" altLang="sr-Latn-RS" smtClean="0"/>
              <a:t>= 101</a:t>
            </a:r>
            <a:r>
              <a:rPr lang="en-US" altLang="sr-Latn-RS" baseline="-25000" smtClean="0"/>
              <a:t>2</a:t>
            </a:r>
            <a:r>
              <a:rPr lang="en-US" altLang="sr-Latn-RS" smtClean="0"/>
              <a:t> = 5</a:t>
            </a:r>
          </a:p>
          <a:p>
            <a:pPr lvl="2" eaLnBrk="1" hangingPunct="1">
              <a:lnSpc>
                <a:spcPct val="90000"/>
              </a:lnSpc>
            </a:pPr>
            <a:r>
              <a:rPr lang="sr-Latn-CS" altLang="sr-Latn-RS" i="1" smtClean="0"/>
              <a:t>A</a:t>
            </a:r>
            <a:r>
              <a:rPr lang="sr-Cyrl-CS" altLang="sr-Latn-RS" i="1" baseline="-25000" smtClean="0"/>
              <a:t>1</a:t>
            </a:r>
            <a:r>
              <a:rPr lang="en-US" altLang="sr-Latn-RS" smtClean="0"/>
              <a:t>’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2</a:t>
            </a:r>
            <a:r>
              <a:rPr lang="en-US" altLang="sr-Latn-RS" smtClean="0"/>
              <a:t>’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3</a:t>
            </a:r>
            <a:r>
              <a:rPr lang="en-US" altLang="sr-Latn-RS" i="1" baseline="-25000" smtClean="0"/>
              <a:t>  </a:t>
            </a:r>
            <a:r>
              <a:rPr lang="en-US" altLang="sr-Latn-RS" smtClean="0"/>
              <a:t>+ </a:t>
            </a:r>
            <a:r>
              <a:rPr lang="sr-Latn-CS" altLang="sr-Latn-RS" i="1" smtClean="0"/>
              <a:t>A</a:t>
            </a:r>
            <a:r>
              <a:rPr lang="sr-Cyrl-CS" altLang="sr-Latn-RS" i="1" baseline="-25000" smtClean="0"/>
              <a:t>1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2</a:t>
            </a:r>
            <a:r>
              <a:rPr lang="en-US" altLang="sr-Latn-RS" i="1" smtClean="0"/>
              <a:t>’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3</a:t>
            </a:r>
            <a:r>
              <a:rPr lang="en-US" altLang="sr-Latn-RS" i="1" baseline="-25000" smtClean="0"/>
              <a:t> </a:t>
            </a:r>
            <a:r>
              <a:rPr lang="en-US" altLang="sr-Latn-RS" smtClean="0"/>
              <a:t>= </a:t>
            </a:r>
            <a:r>
              <a:rPr lang="sr-Cyrl-CS" altLang="sr-Latn-RS" smtClean="0"/>
              <a:t>∑</a:t>
            </a:r>
            <a:r>
              <a:rPr lang="en-US" altLang="sr-Latn-RS" smtClean="0"/>
              <a:t>(1,5)</a:t>
            </a:r>
            <a:endParaRPr lang="sr-Cyrl-CS" altLang="sr-Latn-R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21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Алтернативни запис С</a:t>
            </a:r>
            <a:r>
              <a:rPr lang="sr-Latn-CS" altLang="sr-Latn-RS" smtClean="0"/>
              <a:t>K</a:t>
            </a:r>
            <a:r>
              <a:rPr lang="sr-Cyrl-CS" altLang="sr-Latn-RS" smtClean="0"/>
              <a:t>НФ</a:t>
            </a:r>
            <a:endParaRPr lang="en-US" altLang="sr-Latn-RS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Слично као у случају СДНФ</a:t>
            </a:r>
          </a:p>
          <a:p>
            <a:pPr eaLnBrk="1" hangingPunct="1"/>
            <a:r>
              <a:rPr lang="sr-Cyrl-CS" altLang="sr-Latn-RS" smtClean="0"/>
              <a:t>СДНФ</a:t>
            </a:r>
            <a:r>
              <a:rPr lang="sr-Latn-CS" altLang="sr-Latn-RS" smtClean="0"/>
              <a:t> </a:t>
            </a:r>
            <a:r>
              <a:rPr lang="sr-Cyrl-CS" altLang="sr-Latn-RS" smtClean="0"/>
              <a:t>се записује у облику ∏(</a:t>
            </a:r>
            <a:r>
              <a:rPr lang="sr-Latn-CS" altLang="sr-Latn-RS" i="1" smtClean="0"/>
              <a:t>n</a:t>
            </a:r>
            <a:r>
              <a:rPr lang="sr-Latn-CS" altLang="sr-Latn-RS" baseline="-25000" smtClean="0"/>
              <a:t>1</a:t>
            </a:r>
            <a:r>
              <a:rPr lang="sr-Latn-CS" altLang="sr-Latn-RS" smtClean="0"/>
              <a:t>,</a:t>
            </a:r>
            <a:r>
              <a:rPr lang="sr-Latn-CS" altLang="sr-Latn-RS" i="1" smtClean="0"/>
              <a:t>n</a:t>
            </a:r>
            <a:r>
              <a:rPr lang="sr-Latn-CS" altLang="sr-Latn-RS" baseline="-25000" smtClean="0"/>
              <a:t>2</a:t>
            </a:r>
            <a:r>
              <a:rPr lang="sr-Latn-CS" altLang="sr-Latn-RS" smtClean="0"/>
              <a:t>,...,</a:t>
            </a:r>
            <a:r>
              <a:rPr lang="sr-Latn-CS" altLang="sr-Latn-RS" i="1" smtClean="0"/>
              <a:t>n</a:t>
            </a:r>
            <a:r>
              <a:rPr lang="sr-Latn-CS" altLang="sr-Latn-RS" i="1" baseline="-25000" smtClean="0"/>
              <a:t>k</a:t>
            </a:r>
            <a:r>
              <a:rPr lang="sr-Cyrl-CS" altLang="sr-Latn-RS" smtClean="0"/>
              <a:t>)</a:t>
            </a:r>
            <a:r>
              <a:rPr lang="sr-Latn-CS" altLang="sr-Latn-RS" smtClean="0"/>
              <a:t>, </a:t>
            </a:r>
            <a:r>
              <a:rPr lang="sr-Cyrl-CS" altLang="sr-Latn-RS" smtClean="0"/>
              <a:t>где су </a:t>
            </a:r>
            <a:r>
              <a:rPr lang="sr-Latn-CS" altLang="sr-Latn-RS" i="1" smtClean="0"/>
              <a:t>n</a:t>
            </a:r>
            <a:r>
              <a:rPr lang="sr-Latn-CS" altLang="sr-Latn-RS" baseline="-25000" smtClean="0"/>
              <a:t>1</a:t>
            </a:r>
            <a:r>
              <a:rPr lang="sr-Latn-CS" altLang="sr-Latn-RS" smtClean="0"/>
              <a:t>,</a:t>
            </a:r>
            <a:r>
              <a:rPr lang="sr-Latn-CS" altLang="sr-Latn-RS" i="1" smtClean="0"/>
              <a:t>n</a:t>
            </a:r>
            <a:r>
              <a:rPr lang="sr-Latn-CS" altLang="sr-Latn-RS" baseline="-25000" smtClean="0"/>
              <a:t>2</a:t>
            </a:r>
            <a:r>
              <a:rPr lang="sr-Latn-CS" altLang="sr-Latn-RS" smtClean="0"/>
              <a:t>,...,</a:t>
            </a:r>
            <a:r>
              <a:rPr lang="sr-Latn-CS" altLang="sr-Latn-RS" i="1" smtClean="0"/>
              <a:t>n</a:t>
            </a:r>
            <a:r>
              <a:rPr lang="sr-Latn-CS" altLang="sr-Latn-RS" i="1" baseline="-25000" smtClean="0"/>
              <a:t>k</a:t>
            </a:r>
            <a:r>
              <a:rPr lang="sr-Cyrl-CS" altLang="sr-Latn-RS" i="1" baseline="-25000" smtClean="0"/>
              <a:t> </a:t>
            </a:r>
            <a:r>
              <a:rPr lang="sr-Cyrl-CS" altLang="sr-Latn-RS" smtClean="0"/>
              <a:t>бројеви који одговарају записима савршених елементарних дисјункција аргумената који се функцијом сликају у 1</a:t>
            </a:r>
          </a:p>
          <a:p>
            <a:pPr lvl="1" eaLnBrk="1" hangingPunct="1"/>
            <a:r>
              <a:rPr lang="sr-Cyrl-CS" altLang="sr-Latn-RS" smtClean="0"/>
              <a:t>на пример:</a:t>
            </a:r>
          </a:p>
          <a:p>
            <a:pPr lvl="2" eaLnBrk="1" hangingPunct="1"/>
            <a:r>
              <a:rPr lang="sr-Cyrl-CS" altLang="sr-Latn-RS" smtClean="0"/>
              <a:t>(</a:t>
            </a:r>
            <a:r>
              <a:rPr lang="sr-Latn-CS" altLang="sr-Latn-RS" i="1" smtClean="0"/>
              <a:t>A</a:t>
            </a:r>
            <a:r>
              <a:rPr lang="sr-Cyrl-CS" altLang="sr-Latn-RS" i="1" baseline="-25000" smtClean="0"/>
              <a:t>1</a:t>
            </a:r>
            <a:r>
              <a:rPr lang="en-US" altLang="sr-Latn-RS" smtClean="0"/>
              <a:t>’</a:t>
            </a:r>
            <a:r>
              <a:rPr lang="sr-Cyrl-CS" altLang="sr-Latn-RS" smtClean="0"/>
              <a:t> + 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2</a:t>
            </a:r>
            <a:r>
              <a:rPr lang="en-US" altLang="sr-Latn-RS" smtClean="0"/>
              <a:t>’</a:t>
            </a:r>
            <a:r>
              <a:rPr lang="sr-Cyrl-CS" altLang="sr-Latn-RS" smtClean="0"/>
              <a:t> + 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3</a:t>
            </a:r>
            <a:r>
              <a:rPr lang="sr-Cyrl-CS" altLang="sr-Latn-RS" smtClean="0"/>
              <a:t>) * (</a:t>
            </a:r>
            <a:r>
              <a:rPr lang="sr-Latn-CS" altLang="sr-Latn-RS" i="1" smtClean="0"/>
              <a:t>A</a:t>
            </a:r>
            <a:r>
              <a:rPr lang="sr-Cyrl-CS" altLang="sr-Latn-RS" i="1" baseline="-25000" smtClean="0"/>
              <a:t>1</a:t>
            </a:r>
            <a:r>
              <a:rPr lang="sr-Cyrl-CS" altLang="sr-Latn-RS" smtClean="0"/>
              <a:t> + 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2</a:t>
            </a:r>
            <a:r>
              <a:rPr lang="en-US" altLang="sr-Latn-RS" i="1" smtClean="0"/>
              <a:t>’</a:t>
            </a:r>
            <a:r>
              <a:rPr lang="sr-Cyrl-CS" altLang="sr-Latn-RS" smtClean="0"/>
              <a:t> + </a:t>
            </a:r>
            <a:r>
              <a:rPr lang="sr-Cyrl-CS" altLang="sr-Latn-RS" i="1" smtClean="0"/>
              <a:t>А</a:t>
            </a:r>
            <a:r>
              <a:rPr lang="sr-Cyrl-CS" altLang="sr-Latn-RS" i="1" baseline="-25000" smtClean="0"/>
              <a:t>3</a:t>
            </a:r>
            <a:r>
              <a:rPr lang="en-US" altLang="sr-Latn-RS" i="1" baseline="-25000" smtClean="0"/>
              <a:t> </a:t>
            </a:r>
            <a:r>
              <a:rPr lang="sr-Cyrl-CS" altLang="sr-Latn-RS" smtClean="0"/>
              <a:t>)</a:t>
            </a:r>
            <a:r>
              <a:rPr lang="en-US" altLang="sr-Latn-RS" i="1" baseline="-25000" smtClean="0"/>
              <a:t> </a:t>
            </a:r>
            <a:r>
              <a:rPr lang="en-US" altLang="sr-Latn-RS" smtClean="0"/>
              <a:t>= </a:t>
            </a:r>
            <a:r>
              <a:rPr lang="sr-Cyrl-CS" altLang="sr-Latn-RS" smtClean="0"/>
              <a:t>∏</a:t>
            </a:r>
            <a:r>
              <a:rPr lang="en-US" altLang="sr-Latn-RS" smtClean="0"/>
              <a:t>(1,</a:t>
            </a:r>
            <a:r>
              <a:rPr lang="sr-Cyrl-CS" altLang="sr-Latn-RS" smtClean="0"/>
              <a:t> </a:t>
            </a:r>
            <a:r>
              <a:rPr lang="en-US" altLang="sr-Latn-RS" smtClean="0"/>
              <a:t>5)</a:t>
            </a:r>
            <a:endParaRPr lang="sr-Cyrl-CS" altLang="sr-Latn-R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6665" name="Group 73"/>
          <p:cNvGraphicFramePr>
            <a:graphicFrameLocks noGrp="1"/>
          </p:cNvGraphicFramePr>
          <p:nvPr>
            <p:ph idx="1"/>
          </p:nvPr>
        </p:nvGraphicFramePr>
        <p:xfrm>
          <a:off x="3048000" y="1766889"/>
          <a:ext cx="6172200" cy="4391028"/>
        </p:xfrm>
        <a:graphic>
          <a:graphicData uri="http://schemas.openxmlformats.org/drawingml/2006/table">
            <a:tbl>
              <a:tblPr/>
              <a:tblGrid>
                <a:gridCol w="1543050"/>
                <a:gridCol w="1543050"/>
                <a:gridCol w="1543050"/>
                <a:gridCol w="1543050"/>
              </a:tblGrid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А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B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C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F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D00929-37F2-4554-B30F-D70C918CB34F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sr-Cyrl-CS" altLang="sr-Latn-RS" dirty="0" smtClean="0"/>
              <a:t>Пример</a:t>
            </a:r>
            <a:endParaRPr lang="en-US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Пример (2)</a:t>
            </a:r>
            <a:endParaRPr lang="en-US" altLang="sr-Latn-RS" dirty="0" smtClean="0"/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СДНФ:</a:t>
            </a:r>
            <a:endParaRPr lang="en-US" altLang="sr-Latn-RS" smtClean="0"/>
          </a:p>
          <a:p>
            <a:pPr lvl="1" eaLnBrk="1" hangingPunct="1"/>
            <a:r>
              <a:rPr lang="sr-Cyrl-CS" altLang="sr-Latn-RS" smtClean="0"/>
              <a:t>дисјункција производа који дају 1</a:t>
            </a:r>
          </a:p>
          <a:p>
            <a:pPr lvl="1" eaLnBrk="1" hangingPunct="1"/>
            <a:r>
              <a:rPr lang="sr-Cyrl-CS" altLang="sr-Latn-RS" smtClean="0"/>
              <a:t>А</a:t>
            </a:r>
            <a:r>
              <a:rPr lang="en-US" altLang="sr-Latn-RS" smtClean="0"/>
              <a:t>’B’C’ + A’B’C + AB’C’</a:t>
            </a:r>
          </a:p>
          <a:p>
            <a:pPr eaLnBrk="1" hangingPunct="1"/>
            <a:endParaRPr lang="sr-Cyrl-CS" altLang="sr-Latn-RS" smtClean="0"/>
          </a:p>
          <a:p>
            <a:pPr eaLnBrk="1" hangingPunct="1"/>
            <a:r>
              <a:rPr lang="sr-Cyrl-CS" altLang="sr-Latn-RS" smtClean="0"/>
              <a:t>СКНФ:</a:t>
            </a:r>
          </a:p>
          <a:p>
            <a:pPr lvl="1" eaLnBrk="1" hangingPunct="1"/>
            <a:r>
              <a:rPr lang="sr-Cyrl-CS" altLang="sr-Latn-RS" smtClean="0"/>
              <a:t>негација дисјункције производа који дају 0</a:t>
            </a:r>
          </a:p>
          <a:p>
            <a:pPr lvl="1" eaLnBrk="1" hangingPunct="1"/>
            <a:r>
              <a:rPr lang="sr-Cyrl-CS" altLang="sr-Latn-RS" smtClean="0"/>
              <a:t>(А</a:t>
            </a:r>
            <a:r>
              <a:rPr lang="en-US" altLang="sr-Latn-RS" smtClean="0"/>
              <a:t>’BC’ + A’BC + AB’C + ABC’ + ABC</a:t>
            </a:r>
            <a:r>
              <a:rPr lang="sr-Cyrl-CS" altLang="sr-Latn-RS" smtClean="0"/>
              <a:t>)</a:t>
            </a:r>
            <a:r>
              <a:rPr lang="en-US" altLang="sr-Latn-RS" smtClean="0"/>
              <a:t>’</a:t>
            </a:r>
            <a:br>
              <a:rPr lang="en-US" altLang="sr-Latn-RS" smtClean="0"/>
            </a:br>
            <a:r>
              <a:rPr lang="en-US" altLang="sr-Latn-RS" smtClean="0"/>
              <a:t>= (A+B’+C)(A+B’+C’)(A’+B+C’)(A’+B’+C)(A’+B’+C’)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24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Основи дигиталне логике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Логичка кола и логички елементи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33098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Зашто баш дигитална логика?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Развој аутоматских рачунских уређаја заснован на дигиталним концептима је</a:t>
            </a:r>
          </a:p>
          <a:p>
            <a:pPr lvl="1" eaLnBrk="1" hangingPunct="1"/>
            <a:r>
              <a:rPr lang="sr-Cyrl-CS" altLang="sr-Latn-RS" smtClean="0"/>
              <a:t>једноставнији</a:t>
            </a:r>
          </a:p>
          <a:p>
            <a:pPr lvl="1" eaLnBrk="1" hangingPunct="1"/>
            <a:r>
              <a:rPr lang="sr-Cyrl-CS" altLang="sr-Latn-RS" smtClean="0"/>
              <a:t>ефикаснији</a:t>
            </a:r>
          </a:p>
          <a:p>
            <a:pPr lvl="1" eaLnBrk="1" hangingPunct="1"/>
            <a:r>
              <a:rPr lang="sr-Cyrl-CS" altLang="sr-Latn-RS" smtClean="0"/>
              <a:t>поузданији</a:t>
            </a:r>
          </a:p>
          <a:p>
            <a:pPr lvl="1" eaLnBrk="1" hangingPunct="1"/>
            <a:r>
              <a:rPr lang="sr-Cyrl-CS" altLang="sr-Latn-RS" smtClean="0"/>
              <a:t>јевтинији</a:t>
            </a:r>
          </a:p>
          <a:p>
            <a:pPr lvl="1" eaLnBrk="1" hangingPunct="1"/>
            <a:r>
              <a:rPr lang="sr-Cyrl-CS" altLang="sr-Latn-RS" smtClean="0"/>
              <a:t>...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Cyrl-CS" altLang="sr-Latn-RS" smtClean="0"/>
              <a:t>	него у случају аналогне логике</a:t>
            </a:r>
            <a:endParaRPr lang="en-US" altLang="sr-Latn-R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Транзистори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Основна јединица имплементације дигиталног рачунара је </a:t>
            </a:r>
            <a:r>
              <a:rPr lang="sr-Cyrl-CS" altLang="sr-Latn-RS" b="1" smtClean="0"/>
              <a:t>транзистор</a:t>
            </a:r>
            <a:endParaRPr lang="sr-Cyrl-CS" altLang="sr-Latn-RS" smtClean="0"/>
          </a:p>
          <a:p>
            <a:pPr lvl="1" eaLnBrk="1" hangingPunct="1"/>
            <a:r>
              <a:rPr lang="sr-Cyrl-CS" altLang="sr-Latn-RS" smtClean="0"/>
              <a:t>Емитер је извор електрона (негативни крај)</a:t>
            </a:r>
          </a:p>
          <a:p>
            <a:pPr lvl="1" eaLnBrk="1" hangingPunct="1"/>
            <a:r>
              <a:rPr lang="sr-Cyrl-CS" altLang="sr-Latn-RS" smtClean="0"/>
              <a:t>Колектор је сакупљач електрона (позитиван крај)</a:t>
            </a:r>
          </a:p>
          <a:p>
            <a:pPr lvl="1" eaLnBrk="1" hangingPunct="1"/>
            <a:r>
              <a:rPr lang="sr-Cyrl-CS" altLang="sr-Latn-RS" smtClean="0"/>
              <a:t>База је попут прекидача:</a:t>
            </a:r>
          </a:p>
          <a:p>
            <a:pPr lvl="2" eaLnBrk="1" hangingPunct="1"/>
            <a:r>
              <a:rPr lang="sr-Cyrl-CS" altLang="sr-Latn-RS" smtClean="0"/>
              <a:t>висок потенцијал (уобичајено изнад 2</a:t>
            </a:r>
            <a:r>
              <a:rPr lang="sr-Latn-CS" altLang="sr-Latn-RS" smtClean="0"/>
              <a:t>V</a:t>
            </a:r>
            <a:r>
              <a:rPr lang="sr-Cyrl-CS" altLang="sr-Latn-RS" smtClean="0"/>
              <a:t>) омогућава проток</a:t>
            </a:r>
          </a:p>
          <a:p>
            <a:pPr lvl="2" eaLnBrk="1" hangingPunct="1"/>
            <a:r>
              <a:rPr lang="sr-Cyrl-CS" altLang="sr-Latn-RS" smtClean="0"/>
              <a:t>низак потенцијал (уобичајено испод 0,8</a:t>
            </a:r>
            <a:r>
              <a:rPr lang="sr-Latn-CS" altLang="sr-Latn-RS" smtClean="0"/>
              <a:t>V</a:t>
            </a:r>
            <a:r>
              <a:rPr lang="sr-Cyrl-CS" altLang="sr-Latn-RS" smtClean="0"/>
              <a:t>) спречава проток</a:t>
            </a:r>
          </a:p>
          <a:p>
            <a:pPr lvl="2" eaLnBrk="1" hangingPunct="1"/>
            <a:endParaRPr lang="sr-Cyrl-CS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en-US" altLang="sr-Latn-RS" smtClean="0"/>
          </a:p>
        </p:txBody>
      </p:sp>
      <p:pic>
        <p:nvPicPr>
          <p:cNvPr id="389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648200"/>
            <a:ext cx="173990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27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Транзистори (2)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Уобичајено је:</a:t>
            </a:r>
          </a:p>
          <a:p>
            <a:pPr lvl="1" eaLnBrk="1" hangingPunct="1"/>
            <a:r>
              <a:rPr lang="sr-Cyrl-CS" altLang="sr-Latn-RS" smtClean="0"/>
              <a:t>емитери се везују за уземљење</a:t>
            </a:r>
          </a:p>
          <a:p>
            <a:pPr lvl="1" eaLnBrk="1" hangingPunct="1"/>
            <a:r>
              <a:rPr lang="sr-Cyrl-CS" altLang="sr-Latn-RS" smtClean="0"/>
              <a:t>извор напајања обезбеђује напон од +5</a:t>
            </a:r>
            <a:r>
              <a:rPr lang="sr-Latn-CS" altLang="sr-Latn-RS" smtClean="0"/>
              <a:t>V</a:t>
            </a:r>
            <a:r>
              <a:rPr lang="sr-Cyrl-CS" altLang="sr-Latn-RS" smtClean="0"/>
              <a:t> у односу на уземљење (тачан напон зависи од имплементације)</a:t>
            </a:r>
          </a:p>
          <a:p>
            <a:pPr lvl="1" eaLnBrk="1" hangingPunct="1"/>
            <a:r>
              <a:rPr lang="sr-Cyrl-CS" altLang="sr-Latn-RS" smtClean="0"/>
              <a:t>одсуство напона представља вредност 0</a:t>
            </a:r>
            <a:endParaRPr lang="en-US" altLang="sr-Latn-RS" smtClean="0"/>
          </a:p>
          <a:p>
            <a:pPr lvl="1" eaLnBrk="1" hangingPunct="1"/>
            <a:r>
              <a:rPr lang="sr-Cyrl-CS" altLang="sr-Latn-RS" smtClean="0"/>
              <a:t>постојање напона представља вредност 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28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Транзистори (3)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Негација (</a:t>
            </a:r>
            <a:r>
              <a:rPr lang="sr-Latn-RS" altLang="sr-Latn-RS" dirty="0" smtClean="0"/>
              <a:t>NOT)</a:t>
            </a:r>
            <a:r>
              <a:rPr lang="sr-Cyrl-CS" altLang="sr-Latn-RS" dirty="0" smtClean="0"/>
              <a:t>– транзисторска и шематска репрезентација:</a:t>
            </a:r>
          </a:p>
          <a:p>
            <a:pPr lvl="1"/>
            <a:r>
              <a:rPr lang="sr-Cyrl-CS" altLang="sr-Latn-RS" dirty="0" smtClean="0"/>
              <a:t>У десном дијаграму је нацртано цело коло са диодом</a:t>
            </a:r>
          </a:p>
          <a:p>
            <a:pPr eaLnBrk="1" hangingPunct="1"/>
            <a:endParaRPr lang="sr-Cyrl-CS" altLang="sr-Latn-RS" dirty="0" smtClean="0"/>
          </a:p>
          <a:p>
            <a:pPr eaLnBrk="1" hangingPunct="1"/>
            <a:endParaRPr lang="sr-Cyrl-CS" altLang="sr-Latn-RS" dirty="0" smtClean="0"/>
          </a:p>
          <a:p>
            <a:pPr eaLnBrk="1" hangingPunct="1"/>
            <a:endParaRPr lang="sr-Cyrl-CS" altLang="sr-Latn-RS" dirty="0" smtClean="0"/>
          </a:p>
          <a:p>
            <a:pPr eaLnBrk="1" hangingPunct="1"/>
            <a:endParaRPr lang="sr-Cyrl-CS" altLang="sr-Latn-RS" dirty="0" smtClean="0"/>
          </a:p>
          <a:p>
            <a:pPr eaLnBrk="1" hangingPunct="1"/>
            <a:endParaRPr lang="sr-Cyrl-CS" altLang="sr-Latn-RS" dirty="0" smtClean="0"/>
          </a:p>
          <a:p>
            <a:pPr eaLnBrk="1" hangingPunct="1"/>
            <a:endParaRPr lang="sr-Cyrl-CS" altLang="sr-Latn-RS" dirty="0" smtClean="0"/>
          </a:p>
          <a:p>
            <a:pPr eaLnBrk="1" hangingPunct="1"/>
            <a:endParaRPr lang="sr-Cyrl-CS" altLang="sr-Latn-RS" dirty="0" smtClean="0"/>
          </a:p>
          <a:p>
            <a:pPr eaLnBrk="1" hangingPunct="1"/>
            <a:endParaRPr lang="sr-Cyrl-CS" altLang="sr-Latn-RS" dirty="0" smtClean="0"/>
          </a:p>
          <a:p>
            <a:pPr eaLnBrk="1" hangingPunct="1"/>
            <a:endParaRPr lang="en-US" altLang="sr-Latn-R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29</a:t>
            </a:fld>
            <a:endParaRPr lang="sr-Latn-R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4" y="2941152"/>
            <a:ext cx="5757750" cy="3112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Алгебра логике</a:t>
            </a:r>
            <a:endParaRPr lang="sr-Latn-CS" altLang="sr-Latn-RS" smtClean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Алгебра логике је структура </a:t>
            </a:r>
            <a:r>
              <a:rPr lang="en-US" altLang="sr-Latn-RS" smtClean="0"/>
              <a:t>{ S; </a:t>
            </a:r>
            <a:r>
              <a:rPr lang="en-US" altLang="sr-Latn-RS" smtClean="0">
                <a:sym typeface="Symbol" panose="05050102010706020507" pitchFamily="18" charset="2"/>
              </a:rPr>
              <a:t>, , </a:t>
            </a:r>
            <a:r>
              <a:rPr lang="en-US" altLang="sr-Latn-RS" smtClean="0"/>
              <a:t>¬ }</a:t>
            </a:r>
          </a:p>
          <a:p>
            <a:pPr lvl="1" eaLnBrk="1" hangingPunct="1"/>
            <a:r>
              <a:rPr lang="sr-Cyrl-CS" altLang="sr-Latn-RS" smtClean="0"/>
              <a:t>Константе: </a:t>
            </a:r>
            <a:r>
              <a:rPr lang="en-US" altLang="sr-Latn-RS" smtClean="0"/>
              <a:t>S={</a:t>
            </a:r>
            <a:r>
              <a:rPr lang="sr-Latn-CS" altLang="sr-Latn-RS" smtClean="0"/>
              <a:t> </a:t>
            </a:r>
            <a:r>
              <a:rPr lang="en-US" altLang="sr-Latn-RS" smtClean="0">
                <a:latin typeface="Lucida Sans Unicode" panose="020B0602030504020204" pitchFamily="34" charset="0"/>
              </a:rPr>
              <a:t>⊤</a:t>
            </a:r>
            <a:r>
              <a:rPr lang="sr-Latn-CS" altLang="sr-Latn-RS" smtClean="0">
                <a:latin typeface="Lucida Sans Unicode" panose="020B0602030504020204" pitchFamily="34" charset="0"/>
              </a:rPr>
              <a:t>, </a:t>
            </a:r>
            <a:r>
              <a:rPr lang="en-US" altLang="sr-Latn-RS" smtClean="0">
                <a:latin typeface="Lucida Sans Unicode" panose="020B0602030504020204" pitchFamily="34" charset="0"/>
              </a:rPr>
              <a:t>⊥</a:t>
            </a:r>
            <a:r>
              <a:rPr lang="en-US" altLang="sr-Latn-RS" smtClean="0"/>
              <a:t> }</a:t>
            </a:r>
            <a:endParaRPr lang="sr-Latn-CS" altLang="sr-Latn-RS" smtClean="0"/>
          </a:p>
          <a:p>
            <a:pPr lvl="1" eaLnBrk="1" hangingPunct="1"/>
            <a:r>
              <a:rPr lang="sr-Cyrl-CS" altLang="sr-Latn-RS" smtClean="0"/>
              <a:t>Унарна операција: </a:t>
            </a:r>
            <a:r>
              <a:rPr lang="en-US" altLang="sr-Latn-RS" smtClean="0"/>
              <a:t>¬</a:t>
            </a:r>
          </a:p>
          <a:p>
            <a:pPr lvl="1" eaLnBrk="1" hangingPunct="1"/>
            <a:r>
              <a:rPr lang="sr-Cyrl-CS" altLang="sr-Latn-RS" smtClean="0"/>
              <a:t>Бинарне операције: </a:t>
            </a:r>
            <a:r>
              <a:rPr lang="en-US" altLang="sr-Latn-RS" smtClean="0">
                <a:sym typeface="Symbol" panose="05050102010706020507" pitchFamily="18" charset="2"/>
              </a:rPr>
              <a:t>, </a:t>
            </a:r>
            <a:endParaRPr lang="en-US" altLang="sr-Latn-R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</a:t>
            </a:fld>
            <a:endParaRPr lang="sr-Latn-R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Логичка кола</a:t>
            </a:r>
            <a:endParaRPr lang="en-US" altLang="sr-Latn-RS" smtClean="0"/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Логичка кола су апстрактна дигитална кола која имплементирају логичке функције</a:t>
            </a:r>
          </a:p>
          <a:p>
            <a:pPr eaLnBrk="1" hangingPunct="1"/>
            <a:r>
              <a:rPr lang="sr-Cyrl-CS" altLang="sr-Latn-RS" smtClean="0"/>
              <a:t>Представљају апстракцију електричних (оптичких и других) кола</a:t>
            </a:r>
            <a:endParaRPr lang="en-US" altLang="sr-Latn-R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30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Логички елементи</a:t>
            </a:r>
            <a:endParaRPr lang="en-US" altLang="sr-Latn-RS" smtClean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Логички елементи су елементарна дигитална кола која имплементирају елементарне логичке функције</a:t>
            </a:r>
          </a:p>
          <a:p>
            <a:pPr eaLnBrk="1" hangingPunct="1"/>
            <a:r>
              <a:rPr lang="sr-Cyrl-CS" altLang="sr-Latn-RS" smtClean="0"/>
              <a:t>Обично логички елементи имплементирају функције које чине неки пун систем функција</a:t>
            </a:r>
            <a:endParaRPr lang="en-US" altLang="sr-Latn-R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31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Уобичајени логички елементи</a:t>
            </a:r>
            <a:endParaRPr lang="en-US" altLang="sr-Latn-RS" smtClean="0"/>
          </a:p>
        </p:txBody>
      </p:sp>
      <p:graphicFrame>
        <p:nvGraphicFramePr>
          <p:cNvPr id="358438" name="Group 38"/>
          <p:cNvGraphicFramePr>
            <a:graphicFrameLocks noGrp="1"/>
          </p:cNvGraphicFramePr>
          <p:nvPr>
            <p:ph idx="1"/>
          </p:nvPr>
        </p:nvGraphicFramePr>
        <p:xfrm>
          <a:off x="2209800" y="1447800"/>
          <a:ext cx="8229600" cy="50292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Функција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Назив логичког елемента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Назив на енглеском</a:t>
                      </a:r>
                      <a:endParaRPr kumimoji="0" lang="en-US" altLang="sr-Latn-R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Негација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НЕ-елемент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NOT-element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Конјункција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И-елемент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AND-element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Дисјункција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ИЛИ-елемент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OR-element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Шеферова функција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НИ-елемент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NAND-element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Пирсова функција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НИЛИ-елемент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NOR-element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D00929-37F2-4554-B30F-D70C918CB34F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И - елемент</a:t>
            </a:r>
            <a:endParaRPr lang="en-US" altLang="sr-Latn-R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33</a:t>
            </a:fld>
            <a:endParaRPr lang="sr-Latn-R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2" y="2667794"/>
            <a:ext cx="4714875" cy="266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ИЛИ - елемент</a:t>
            </a:r>
            <a:endParaRPr lang="en-US" altLang="sr-Latn-R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34</a:t>
            </a:fld>
            <a:endParaRPr lang="sr-Latn-R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2" y="2239169"/>
            <a:ext cx="4714875" cy="3524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НЕ - елемент</a:t>
            </a:r>
            <a:endParaRPr lang="en-US" altLang="sr-Latn-R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35</a:t>
            </a:fld>
            <a:endParaRPr lang="sr-Latn-R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2" y="2896394"/>
            <a:ext cx="4714875" cy="220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НИ - елемент</a:t>
            </a:r>
            <a:endParaRPr lang="en-US" altLang="sr-Latn-R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36</a:t>
            </a:fld>
            <a:endParaRPr lang="sr-Latn-R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2" y="1428750"/>
            <a:ext cx="4714875" cy="400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НИЛИ - елемент</a:t>
            </a:r>
            <a:endParaRPr lang="en-US" altLang="sr-Latn-R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37</a:t>
            </a:fld>
            <a:endParaRPr lang="sr-Latn-R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2" y="1738312"/>
            <a:ext cx="4714875" cy="338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ЕИЛИ (ексклузивно ИЛИ)- елемент</a:t>
            </a:r>
            <a:endParaRPr lang="en-US" altLang="sr-Latn-R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38</a:t>
            </a:fld>
            <a:endParaRPr lang="sr-Latn-R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75" y="1690688"/>
            <a:ext cx="5048250" cy="4524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Софтвер</a:t>
            </a:r>
            <a:endParaRPr lang="en-US" altLang="sr-Latn-RS" smtClean="0"/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sr-Cyrl-CS" altLang="sr-Latn-RS" smtClean="0"/>
              <a:t>Постоји више програма за вежбање пројектовања логичких кола и симулирање њиховог рада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sr-Cyrl-CS" altLang="sr-Latn-RS" smtClean="0"/>
          </a:p>
          <a:p>
            <a:pPr lvl="1" eaLnBrk="1" hangingPunct="1">
              <a:lnSpc>
                <a:spcPct val="90000"/>
              </a:lnSpc>
            </a:pPr>
            <a:r>
              <a:rPr lang="en-US" altLang="sr-Latn-RS" i="1" smtClean="0"/>
              <a:t>CEDAR Logic</a:t>
            </a:r>
          </a:p>
          <a:p>
            <a:pPr lvl="2" eaLnBrk="1" hangingPunct="1">
              <a:lnSpc>
                <a:spcPct val="90000"/>
              </a:lnSpc>
            </a:pPr>
            <a:r>
              <a:rPr lang="sr-Cyrl-CS" altLang="sr-Latn-RS" smtClean="0"/>
              <a:t>подржава релативно сложена кола</a:t>
            </a:r>
            <a:endParaRPr lang="en-US" altLang="sr-Latn-RS" smtClean="0"/>
          </a:p>
          <a:p>
            <a:pPr lvl="1" eaLnBrk="1" hangingPunct="1">
              <a:lnSpc>
                <a:spcPct val="90000"/>
              </a:lnSpc>
            </a:pPr>
            <a:r>
              <a:rPr lang="sr-Latn-CS" altLang="sr-Latn-RS" i="1" smtClean="0"/>
              <a:t>L</a:t>
            </a:r>
            <a:r>
              <a:rPr lang="en-US" altLang="sr-Latn-RS" i="1" smtClean="0"/>
              <a:t>ogisim</a:t>
            </a:r>
            <a:endParaRPr lang="sr-Cyrl-CS" altLang="sr-Latn-RS" i="1" smtClean="0"/>
          </a:p>
          <a:p>
            <a:pPr lvl="2" eaLnBrk="1" hangingPunct="1">
              <a:lnSpc>
                <a:spcPct val="90000"/>
              </a:lnSpc>
            </a:pPr>
            <a:r>
              <a:rPr lang="sr-Cyrl-CS" altLang="sr-Latn-RS" smtClean="0"/>
              <a:t>постоји за различите ОС</a:t>
            </a:r>
          </a:p>
          <a:p>
            <a:pPr lvl="2" eaLnBrk="1" hangingPunct="1">
              <a:lnSpc>
                <a:spcPct val="90000"/>
              </a:lnSpc>
            </a:pPr>
            <a:r>
              <a:rPr lang="sr-Cyrl-CS" altLang="sr-Latn-RS" smtClean="0"/>
              <a:t>могућност чувања и употребе модула (“кола”)</a:t>
            </a:r>
            <a:endParaRPr lang="en-US" altLang="sr-Latn-RS" smtClean="0"/>
          </a:p>
          <a:p>
            <a:pPr lvl="1" eaLnBrk="1" hangingPunct="1">
              <a:lnSpc>
                <a:spcPct val="90000"/>
              </a:lnSpc>
            </a:pPr>
            <a:r>
              <a:rPr lang="en-US" altLang="sr-Latn-RS" i="1" smtClean="0"/>
              <a:t>Logic Circuit Designer</a:t>
            </a:r>
            <a:endParaRPr lang="sr-Cyrl-CS" altLang="sr-Latn-RS" i="1" smtClean="0"/>
          </a:p>
          <a:p>
            <a:pPr lvl="2" eaLnBrk="1" hangingPunct="1">
              <a:lnSpc>
                <a:spcPct val="90000"/>
              </a:lnSpc>
            </a:pPr>
            <a:r>
              <a:rPr lang="sr-Cyrl-CS" altLang="sr-Latn-RS" smtClean="0"/>
              <a:t>могућност чувања и употребе модула (“кола”)</a:t>
            </a:r>
            <a:endParaRPr lang="en-US" altLang="sr-Latn-RS" smtClean="0"/>
          </a:p>
          <a:p>
            <a:pPr lvl="1" eaLnBrk="1" hangingPunct="1">
              <a:lnSpc>
                <a:spcPct val="90000"/>
              </a:lnSpc>
            </a:pPr>
            <a:r>
              <a:rPr lang="en-US" altLang="sr-Latn-RS" i="1" smtClean="0"/>
              <a:t>Logic Gate Simulator</a:t>
            </a:r>
            <a:endParaRPr lang="sr-Cyrl-CS" altLang="sr-Latn-RS" i="1" smtClean="0"/>
          </a:p>
          <a:p>
            <a:pPr lvl="2" eaLnBrk="1" hangingPunct="1">
              <a:lnSpc>
                <a:spcPct val="90000"/>
              </a:lnSpc>
            </a:pPr>
            <a:r>
              <a:rPr lang="sr-Cyrl-CS" altLang="sr-Latn-RS" smtClean="0"/>
              <a:t>могућност чувања и употребе модула (“кола”)</a:t>
            </a:r>
            <a:endParaRPr lang="en-US" altLang="sr-Latn-RS" i="1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39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Алгебра </a:t>
            </a:r>
            <a:r>
              <a:rPr lang="sr-Cyrl-CS" altLang="sr-Latn-RS" dirty="0" smtClean="0"/>
              <a:t>логике</a:t>
            </a:r>
            <a:r>
              <a:rPr lang="sr-Latn-RS" altLang="sr-Latn-RS" dirty="0" smtClean="0"/>
              <a:t> (2)</a:t>
            </a:r>
            <a:endParaRPr lang="sr-Cyrl-CS" altLang="sr-Latn-RS" dirty="0" smtClean="0"/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Рачунарска нотација:</a:t>
            </a:r>
          </a:p>
          <a:p>
            <a:pPr lvl="1" eaLnBrk="1" hangingPunct="1"/>
            <a:r>
              <a:rPr lang="sr-Cyrl-CS" altLang="sr-Latn-RS" smtClean="0"/>
              <a:t>Константе: 0, 1</a:t>
            </a:r>
          </a:p>
          <a:p>
            <a:pPr lvl="1" eaLnBrk="1" hangingPunct="1"/>
            <a:r>
              <a:rPr lang="sr-Cyrl-CS" altLang="sr-Latn-RS" smtClean="0"/>
              <a:t>Променљиве: </a:t>
            </a:r>
            <a:r>
              <a:rPr lang="en-US" altLang="sr-Latn-RS" smtClean="0"/>
              <a:t>A, B, C, ...</a:t>
            </a:r>
            <a:endParaRPr lang="sr-Cyrl-CS" altLang="sr-Latn-RS" smtClean="0"/>
          </a:p>
          <a:p>
            <a:pPr lvl="1" eaLnBrk="1" hangingPunct="1"/>
            <a:r>
              <a:rPr lang="sr-Cyrl-CS" altLang="sr-Latn-RS" smtClean="0"/>
              <a:t>Операције: ~А (или А</a:t>
            </a:r>
            <a:r>
              <a:rPr lang="en-US" altLang="sr-Latn-RS" smtClean="0"/>
              <a:t>’</a:t>
            </a:r>
            <a:r>
              <a:rPr lang="sr-Latn-CS" altLang="sr-Latn-RS" smtClean="0"/>
              <a:t>...)</a:t>
            </a:r>
            <a:r>
              <a:rPr lang="sr-Cyrl-CS" altLang="sr-Latn-RS" smtClean="0"/>
              <a:t>, </a:t>
            </a:r>
            <a:r>
              <a:rPr lang="sr-Latn-CS" altLang="sr-Latn-RS" smtClean="0"/>
              <a:t>A</a:t>
            </a:r>
            <a:r>
              <a:rPr lang="en-US" altLang="sr-Latn-RS" smtClean="0"/>
              <a:t>·</a:t>
            </a:r>
            <a:r>
              <a:rPr lang="sr-Latn-CS" altLang="sr-Latn-RS" smtClean="0"/>
              <a:t>B (</a:t>
            </a:r>
            <a:r>
              <a:rPr lang="sr-Cyrl-CS" altLang="sr-Latn-RS" smtClean="0"/>
              <a:t>или </a:t>
            </a:r>
            <a:r>
              <a:rPr lang="sr-Latn-CS" altLang="sr-Latn-RS" smtClean="0"/>
              <a:t>AB), A+B</a:t>
            </a:r>
            <a:endParaRPr lang="en-US" altLang="sr-Latn-R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</a:t>
            </a:fld>
            <a:endParaRPr lang="sr-Latn-R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sr-Latn-RS" dirty="0" err="1"/>
              <a:t>Logisim</a:t>
            </a:r>
            <a:endParaRPr lang="en-US" altLang="sr-Latn-RS" dirty="0"/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480" y="468854"/>
            <a:ext cx="7696200" cy="577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40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Задаци</a:t>
            </a:r>
            <a:endParaRPr lang="en-US" altLang="sr-Latn-RS" smtClean="0"/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r-Cyrl-CS" altLang="sr-Latn-RS" smtClean="0"/>
              <a:t>1. Направити по логичко коло за сваку од бинарних логичких функција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Cyrl-CS" altLang="sr-Latn-RS" smtClean="0"/>
              <a:t>2. Направити логичко коло за изабрану функцију 3 променљиве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Cyrl-CS" altLang="sr-Latn-RS" smtClean="0"/>
              <a:t>3. Направити логичко коло за изабрану функцију 4 променљиве</a:t>
            </a:r>
            <a:endParaRPr lang="en-US" altLang="sr-Latn-R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41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Пројектовање логичких кола</a:t>
            </a:r>
            <a:endParaRPr lang="en-US" altLang="sr-Latn-RS" smtClean="0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Одређивање проблема</a:t>
            </a:r>
          </a:p>
          <a:p>
            <a:pPr lvl="1" eaLnBrk="1" hangingPunct="1"/>
            <a:r>
              <a:rPr lang="sr-Cyrl-CS" altLang="sr-Latn-RS" smtClean="0"/>
              <a:t>често интегрисано са наредним кораком</a:t>
            </a:r>
          </a:p>
          <a:p>
            <a:pPr eaLnBrk="1" hangingPunct="1"/>
            <a:r>
              <a:rPr lang="sr-Cyrl-CS" altLang="sr-Latn-RS" smtClean="0"/>
              <a:t>Извођење истинитосне таблице</a:t>
            </a:r>
          </a:p>
          <a:p>
            <a:pPr eaLnBrk="1" hangingPunct="1"/>
            <a:r>
              <a:rPr lang="sr-Cyrl-CS" altLang="sr-Latn-RS" smtClean="0"/>
              <a:t>Извођење логичког израза</a:t>
            </a:r>
          </a:p>
          <a:p>
            <a:pPr lvl="1" eaLnBrk="1" hangingPunct="1"/>
            <a:r>
              <a:rPr lang="sr-Cyrl-CS" altLang="sr-Latn-RS" smtClean="0"/>
              <a:t>обично СДНФ, непосредно из таблице</a:t>
            </a:r>
          </a:p>
          <a:p>
            <a:pPr lvl="1" eaLnBrk="1" hangingPunct="1"/>
            <a:r>
              <a:rPr lang="sr-Cyrl-CS" altLang="sr-Latn-RS" smtClean="0"/>
              <a:t>некада и без претходног корака</a:t>
            </a:r>
          </a:p>
          <a:p>
            <a:pPr eaLnBrk="1" hangingPunct="1"/>
            <a:r>
              <a:rPr lang="sr-Cyrl-CS" altLang="sr-Latn-RS" smtClean="0"/>
              <a:t>Упрошћавање логичког израза</a:t>
            </a:r>
          </a:p>
          <a:p>
            <a:pPr lvl="1" eaLnBrk="1" hangingPunct="1"/>
            <a:r>
              <a:rPr lang="sr-Cyrl-CS" altLang="sr-Latn-RS" smtClean="0"/>
              <a:t>свођење на минималан облик</a:t>
            </a:r>
          </a:p>
          <a:p>
            <a:pPr eaLnBrk="1" hangingPunct="1"/>
            <a:r>
              <a:rPr lang="sr-Cyrl-CS" altLang="sr-Latn-RS" smtClean="0"/>
              <a:t>Обликовање логичког кола</a:t>
            </a:r>
            <a:endParaRPr lang="en-US" altLang="sr-Latn-RS" b="1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Пример</a:t>
            </a:r>
            <a:endParaRPr lang="en-US" altLang="sr-Latn-RS" dirty="0" smtClean="0"/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/>
            <a:r>
              <a:rPr lang="sr-Cyrl-CS" altLang="sr-Latn-RS" smtClean="0"/>
              <a:t>Направити логичко коло за функцију три аргумента која израчунава вредност која је заступљенија на улазима:</a:t>
            </a:r>
          </a:p>
          <a:p>
            <a:pPr marL="495300" indent="-495300"/>
            <a:endParaRPr lang="sr-Cyrl-CS" altLang="sr-Latn-RS" smtClean="0"/>
          </a:p>
          <a:p>
            <a:pPr marL="495300" indent="-495300"/>
            <a:endParaRPr lang="sr-Cyrl-CS" altLang="sr-Latn-RS" smtClean="0"/>
          </a:p>
          <a:p>
            <a:pPr marL="495300" indent="-495300"/>
            <a:endParaRPr lang="sr-Cyrl-CS" altLang="sr-Latn-RS" smtClean="0"/>
          </a:p>
          <a:p>
            <a:pPr marL="495300" indent="-495300">
              <a:buFont typeface="Wingdings" panose="05000000000000000000" pitchFamily="2" charset="2"/>
              <a:buAutoNum type="arabicPeriod"/>
            </a:pPr>
            <a:endParaRPr lang="sr-Cyrl-CS" altLang="sr-Latn-RS" smtClean="0"/>
          </a:p>
          <a:p>
            <a:pPr marL="495300" indent="-495300">
              <a:buFont typeface="Wingdings" panose="05000000000000000000" pitchFamily="2" charset="2"/>
              <a:buAutoNum type="arabicPeriod"/>
            </a:pPr>
            <a:endParaRPr lang="sr-Cyrl-CS" altLang="sr-Latn-RS" smtClean="0"/>
          </a:p>
          <a:p>
            <a:pPr marL="495300" indent="-495300">
              <a:buFont typeface="Wingdings" panose="05000000000000000000" pitchFamily="2" charset="2"/>
              <a:buAutoNum type="arabicPeriod"/>
            </a:pPr>
            <a:endParaRPr lang="sr-Cyrl-CS" altLang="sr-Latn-RS" smtClean="0"/>
          </a:p>
          <a:p>
            <a:pPr marL="495300" indent="-495300">
              <a:buFont typeface="Wingdings" panose="05000000000000000000" pitchFamily="2" charset="2"/>
              <a:buAutoNum type="arabicPeriod"/>
            </a:pPr>
            <a:endParaRPr lang="en-US" altLang="sr-Latn-RS" smtClean="0"/>
          </a:p>
        </p:txBody>
      </p:sp>
      <p:pic>
        <p:nvPicPr>
          <p:cNvPr id="393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124200"/>
            <a:ext cx="179070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3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3352800"/>
            <a:ext cx="3916363" cy="294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95300" indent="-495300"/>
            <a:r>
              <a:rPr lang="sr-Cyrl-CS" altLang="sr-Latn-RS" dirty="0"/>
              <a:t>Направити логичко коло за функцију три аргумента која израчунава вредност која је мање заступљена на улазима:</a:t>
            </a:r>
          </a:p>
          <a:p>
            <a:pPr marL="495300" indent="-495300"/>
            <a:endParaRPr lang="sr-Cyrl-CS" altLang="sr-Latn-RS" sz="2200" dirty="0"/>
          </a:p>
          <a:p>
            <a:pPr marL="495300" indent="-495300"/>
            <a:endParaRPr lang="sr-Cyrl-CS" altLang="sr-Latn-RS" sz="2200" dirty="0"/>
          </a:p>
          <a:p>
            <a:pPr marL="495300" indent="-495300"/>
            <a:endParaRPr lang="sr-Cyrl-CS" altLang="sr-Latn-RS" sz="2200" dirty="0"/>
          </a:p>
          <a:p>
            <a:pPr marL="495300" indent="-495300">
              <a:buFont typeface="Wingdings" panose="05000000000000000000" pitchFamily="2" charset="2"/>
              <a:buAutoNum type="arabicPeriod"/>
            </a:pPr>
            <a:endParaRPr lang="sr-Cyrl-CS" altLang="sr-Latn-RS" sz="2200" dirty="0"/>
          </a:p>
          <a:p>
            <a:pPr marL="495300" indent="-495300">
              <a:buFont typeface="Wingdings" panose="05000000000000000000" pitchFamily="2" charset="2"/>
              <a:buAutoNum type="arabicPeriod"/>
            </a:pPr>
            <a:endParaRPr lang="sr-Cyrl-CS" altLang="sr-Latn-RS" sz="2200" dirty="0"/>
          </a:p>
          <a:p>
            <a:pPr marL="495300" indent="-495300">
              <a:buFont typeface="Wingdings" panose="05000000000000000000" pitchFamily="2" charset="2"/>
              <a:buAutoNum type="arabicPeriod"/>
            </a:pPr>
            <a:endParaRPr lang="sr-Cyrl-CS" altLang="sr-Latn-RS" sz="2200" dirty="0"/>
          </a:p>
          <a:p>
            <a:pPr marL="495300" indent="-495300">
              <a:buFont typeface="Wingdings" panose="05000000000000000000" pitchFamily="2" charset="2"/>
              <a:buAutoNum type="arabicPeriod"/>
            </a:pPr>
            <a:endParaRPr lang="en-US" altLang="sr-Latn-RS" sz="2200" dirty="0"/>
          </a:p>
        </p:txBody>
      </p:sp>
      <p:graphicFrame>
        <p:nvGraphicFramePr>
          <p:cNvPr id="396363" name="Group 7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82089453"/>
              </p:ext>
            </p:extLst>
          </p:nvPr>
        </p:nvGraphicFramePr>
        <p:xfrm>
          <a:off x="6451600" y="1211132"/>
          <a:ext cx="4038600" cy="502920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</a:t>
                      </a:r>
                      <a:endParaRPr kumimoji="0" lang="en-US" altLang="sr-Latn-R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B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C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F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</a:t>
                      </a:r>
                      <a:endParaRPr kumimoji="0" lang="en-US" altLang="sr-Latn-R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A9D58C-DBC5-4CAF-8583-3C7E967F9479}" type="slidenum">
              <a:rPr lang="en-US" altLang="en-US" smtClean="0"/>
              <a:pPr>
                <a:defRPr/>
              </a:pPr>
              <a:t>44</a:t>
            </a:fld>
            <a:endParaRPr lang="en-US" alt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sr-Cyrl-CS" altLang="sr-Latn-RS" dirty="0" smtClean="0"/>
              <a:t>Пример (2)</a:t>
            </a:r>
            <a:endParaRPr lang="en-US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Основи дигиталне логике</a:t>
            </a:r>
            <a:endParaRPr lang="sr-Latn-R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Минимизација логичких функција</a:t>
            </a:r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9D58C-DBC5-4CAF-8583-3C7E967F9479}" type="slidenum">
              <a:rPr lang="en-US" altLang="en-US" smtClean="0"/>
              <a:pPr>
                <a:defRPr/>
              </a:pPr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1271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Минимизација логичких </a:t>
            </a:r>
            <a:r>
              <a:rPr lang="sr-Cyrl-CS" altLang="sr-Latn-RS" dirty="0" smtClean="0"/>
              <a:t>функција</a:t>
            </a:r>
            <a:endParaRPr lang="en-US" altLang="sr-Latn-RS" dirty="0" smtClean="0"/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Свака логичка функција се може изразити на више различитих начина</a:t>
            </a:r>
          </a:p>
          <a:p>
            <a:pPr eaLnBrk="1" hangingPunct="1"/>
            <a:r>
              <a:rPr lang="sr-Cyrl-CS" altLang="sr-Latn-RS" smtClean="0"/>
              <a:t>Свака логичка функција се може записати у облику СДНФ и СКНФ</a:t>
            </a:r>
          </a:p>
          <a:p>
            <a:pPr eaLnBrk="1" hangingPunct="1"/>
            <a:r>
              <a:rPr lang="sr-Cyrl-CS" altLang="sr-Latn-RS" smtClean="0"/>
              <a:t>Да би се записивање и имплементација функција учинили поједноставили, потребно је минимизовати функције</a:t>
            </a:r>
          </a:p>
          <a:p>
            <a:pPr lvl="1" eaLnBrk="1" hangingPunct="1"/>
            <a:r>
              <a:rPr lang="sr-Cyrl-CS" altLang="sr-Latn-RS" b="1" smtClean="0"/>
              <a:t>минимизовање логичке функције је проналажење њеног најједноставнијег записа</a:t>
            </a:r>
            <a:endParaRPr lang="en-US" altLang="sr-Latn-RS" b="1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Методи минимизације</a:t>
            </a:r>
            <a:endParaRPr lang="en-US" altLang="sr-Latn-RS" smtClean="0"/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Алгебарске трансформације</a:t>
            </a:r>
          </a:p>
          <a:p>
            <a:pPr eaLnBrk="1" hangingPunct="1"/>
            <a:r>
              <a:rPr lang="sr-Cyrl-CS" altLang="sr-Latn-RS" smtClean="0"/>
              <a:t>Карноове мапе</a:t>
            </a:r>
          </a:p>
          <a:p>
            <a:pPr eaLnBrk="1" hangingPunct="1"/>
            <a:r>
              <a:rPr lang="sr-Cyrl-CS" altLang="sr-Latn-RS" smtClean="0"/>
              <a:t>Таблична метода Квин-Мек Класког</a:t>
            </a:r>
            <a:endParaRPr lang="en-US" altLang="sr-Latn-R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47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Алгебарске трансформације</a:t>
            </a:r>
            <a:endParaRPr lang="en-US" altLang="sr-Latn-RS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Почивају на примени законитости и правила идентитата Булове алгебре</a:t>
            </a:r>
            <a:endParaRPr lang="en-US" altLang="sr-Latn-R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48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Пример</a:t>
            </a:r>
            <a:endParaRPr lang="en-US" altLang="sr-Latn-RS" smtClean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sr-Cyrl-CS" altLang="sr-Latn-RS" smtClean="0"/>
              <a:t>Пример: пронаћи минимал</a:t>
            </a:r>
            <a:r>
              <a:rPr lang="en-US" altLang="sr-Latn-RS" smtClean="0"/>
              <a:t>a</a:t>
            </a:r>
            <a:r>
              <a:rPr lang="sr-Cyrl-CS" altLang="sr-Latn-RS" smtClean="0"/>
              <a:t>н запис функције</a:t>
            </a:r>
          </a:p>
          <a:p>
            <a:pPr lvl="1" eaLnBrk="1" hangingPunct="1"/>
            <a:r>
              <a:rPr lang="en-US" altLang="sr-Latn-RS" smtClean="0"/>
              <a:t>F = </a:t>
            </a:r>
            <a:r>
              <a:rPr lang="sr-Cyrl-CS" altLang="sr-Latn-RS" smtClean="0"/>
              <a:t>А</a:t>
            </a:r>
            <a:r>
              <a:rPr lang="en-US" altLang="sr-Latn-RS" smtClean="0"/>
              <a:t>’BC’ + A’BC + ABC’</a:t>
            </a:r>
          </a:p>
          <a:p>
            <a:pPr eaLnBrk="1" hangingPunct="1"/>
            <a:r>
              <a:rPr lang="sr-Cyrl-CS" altLang="sr-Latn-RS" smtClean="0"/>
              <a:t>корак 1:</a:t>
            </a:r>
            <a:r>
              <a:rPr lang="en-US" altLang="sr-Latn-RS" smtClean="0"/>
              <a:t> </a:t>
            </a:r>
            <a:r>
              <a:rPr lang="sr-Cyrl-CS" altLang="sr-Latn-RS" smtClean="0"/>
              <a:t>идемпотенција и комутација</a:t>
            </a:r>
          </a:p>
          <a:p>
            <a:pPr lvl="1" eaLnBrk="1" hangingPunct="1"/>
            <a:r>
              <a:rPr lang="en-US" altLang="sr-Latn-RS" smtClean="0"/>
              <a:t>F = </a:t>
            </a:r>
            <a:r>
              <a:rPr lang="sr-Cyrl-CS" altLang="sr-Latn-RS" smtClean="0"/>
              <a:t>А</a:t>
            </a:r>
            <a:r>
              <a:rPr lang="en-US" altLang="sr-Latn-RS" smtClean="0"/>
              <a:t>’BC’ + A’BC + ABC’ + A’BC’</a:t>
            </a:r>
            <a:endParaRPr lang="sr-Cyrl-CS" altLang="sr-Latn-RS" smtClean="0"/>
          </a:p>
          <a:p>
            <a:pPr eaLnBrk="1" hangingPunct="1"/>
            <a:r>
              <a:rPr lang="sr-Cyrl-CS" altLang="sr-Latn-RS" smtClean="0"/>
              <a:t>корак 2:</a:t>
            </a:r>
            <a:r>
              <a:rPr lang="en-US" altLang="sr-Latn-RS" smtClean="0"/>
              <a:t> </a:t>
            </a:r>
            <a:r>
              <a:rPr lang="sr-Cyrl-CS" altLang="sr-Latn-RS" smtClean="0"/>
              <a:t>закон дистрибуције</a:t>
            </a:r>
          </a:p>
          <a:p>
            <a:pPr lvl="1" eaLnBrk="1" hangingPunct="1"/>
            <a:r>
              <a:rPr lang="en-US" altLang="sr-Latn-RS" smtClean="0"/>
              <a:t>F = </a:t>
            </a:r>
            <a:r>
              <a:rPr lang="sr-Cyrl-CS" altLang="sr-Latn-RS" smtClean="0"/>
              <a:t>А</a:t>
            </a:r>
            <a:r>
              <a:rPr lang="en-US" altLang="sr-Latn-RS" smtClean="0"/>
              <a:t>’B</a:t>
            </a:r>
            <a:r>
              <a:rPr lang="sr-Cyrl-CS" altLang="sr-Latn-RS" smtClean="0"/>
              <a:t>(</a:t>
            </a:r>
            <a:r>
              <a:rPr lang="en-US" altLang="sr-Latn-RS" smtClean="0"/>
              <a:t>C’ + C</a:t>
            </a:r>
            <a:r>
              <a:rPr lang="sr-Cyrl-CS" altLang="sr-Latn-RS" smtClean="0"/>
              <a:t>)</a:t>
            </a:r>
            <a:r>
              <a:rPr lang="en-US" altLang="sr-Latn-RS" smtClean="0"/>
              <a:t> + </a:t>
            </a:r>
            <a:r>
              <a:rPr lang="sr-Cyrl-CS" altLang="sr-Latn-RS" smtClean="0"/>
              <a:t>(</a:t>
            </a:r>
            <a:r>
              <a:rPr lang="en-US" altLang="sr-Latn-RS" smtClean="0"/>
              <a:t>A</a:t>
            </a:r>
            <a:r>
              <a:rPr lang="sr-Cyrl-CS" altLang="sr-Latn-RS" smtClean="0"/>
              <a:t> + </a:t>
            </a:r>
            <a:r>
              <a:rPr lang="en-US" altLang="sr-Latn-RS" smtClean="0"/>
              <a:t>A’</a:t>
            </a:r>
            <a:r>
              <a:rPr lang="sr-Cyrl-CS" altLang="sr-Latn-RS" smtClean="0"/>
              <a:t>)</a:t>
            </a:r>
            <a:r>
              <a:rPr lang="en-US" altLang="sr-Latn-RS" smtClean="0"/>
              <a:t>BC’</a:t>
            </a:r>
            <a:endParaRPr lang="sr-Cyrl-CS" altLang="sr-Latn-RS" smtClean="0"/>
          </a:p>
          <a:p>
            <a:pPr eaLnBrk="1" hangingPunct="1"/>
            <a:r>
              <a:rPr lang="sr-Cyrl-CS" altLang="sr-Latn-RS" smtClean="0"/>
              <a:t>корак 3: закон о инверзним елементима</a:t>
            </a:r>
          </a:p>
          <a:p>
            <a:pPr lvl="1" eaLnBrk="1" hangingPunct="1"/>
            <a:r>
              <a:rPr lang="en-US" altLang="sr-Latn-RS" smtClean="0"/>
              <a:t>F = </a:t>
            </a:r>
            <a:r>
              <a:rPr lang="sr-Cyrl-CS" altLang="sr-Latn-RS" smtClean="0"/>
              <a:t>А</a:t>
            </a:r>
            <a:r>
              <a:rPr lang="en-US" altLang="sr-Latn-RS" smtClean="0"/>
              <a:t>’B + BC’</a:t>
            </a:r>
            <a:endParaRPr lang="sr-Cyrl-CS" altLang="sr-Latn-RS" smtClean="0"/>
          </a:p>
          <a:p>
            <a:pPr eaLnBrk="1" hangingPunct="1"/>
            <a:r>
              <a:rPr lang="sr-Cyrl-CS" altLang="sr-Latn-RS" smtClean="0"/>
              <a:t>корак 4: закон дистрибуције</a:t>
            </a:r>
          </a:p>
          <a:p>
            <a:pPr lvl="1" eaLnBrk="1" hangingPunct="1"/>
            <a:r>
              <a:rPr lang="en-US" altLang="sr-Latn-RS" smtClean="0"/>
              <a:t>F = B(</a:t>
            </a:r>
            <a:r>
              <a:rPr lang="sr-Cyrl-CS" altLang="sr-Latn-RS" smtClean="0"/>
              <a:t>А</a:t>
            </a:r>
            <a:r>
              <a:rPr lang="en-US" altLang="sr-Latn-RS" smtClean="0"/>
              <a:t>’ + C’)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49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047" y="186784"/>
            <a:ext cx="10261600" cy="1096962"/>
          </a:xfrm>
        </p:spPr>
        <p:txBody>
          <a:bodyPr/>
          <a:lstStyle/>
          <a:p>
            <a:pPr eaLnBrk="1" hangingPunct="1"/>
            <a:r>
              <a:rPr lang="sr-Cyrl-CS" altLang="sr-Latn-RS" dirty="0" smtClean="0"/>
              <a:t>Законитости</a:t>
            </a:r>
          </a:p>
        </p:txBody>
      </p:sp>
      <p:graphicFrame>
        <p:nvGraphicFramePr>
          <p:cNvPr id="332832" name="Group 32"/>
          <p:cNvGraphicFramePr>
            <a:graphicFrameLocks noGrp="1"/>
          </p:cNvGraphicFramePr>
          <p:nvPr>
            <p:ph idx="1"/>
          </p:nvPr>
        </p:nvGraphicFramePr>
        <p:xfrm>
          <a:off x="2209800" y="1447800"/>
          <a:ext cx="8229600" cy="50292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006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AB = BA</a:t>
                      </a:r>
                      <a:endParaRPr kumimoji="0" lang="en-US" altLang="sr-Latn-R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A+B = B+A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Закон комутације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(AB)C = A(BC)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Latn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(A+B</a:t>
                      </a: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)+C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Закон асоцијације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A(B+C) = AB+AC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A+(BC) = (A+B)(A+C)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Закон дистрибуције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1</a:t>
                      </a:r>
                      <a:r>
                        <a:rPr kumimoji="0" lang="el-GR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·</a:t>
                      </a: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 = A</a:t>
                      </a:r>
                      <a:endParaRPr kumimoji="0" lang="el-GR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0+A =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Неутрални елемент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 A’ =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A+A’ =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Инверзни елемент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D00929-37F2-4554-B30F-D70C918CB34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Карноове мапе</a:t>
            </a:r>
            <a:endParaRPr lang="en-US" altLang="sr-Latn-RS" smtClean="0"/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Почивају на представљању табела у облику који се лако може оптимизовати</a:t>
            </a:r>
          </a:p>
          <a:p>
            <a:pPr lvl="1" eaLnBrk="1" hangingPunct="1"/>
            <a:r>
              <a:rPr lang="sr-Cyrl-CS" altLang="sr-Latn-RS" smtClean="0"/>
              <a:t>једноставно за аутоматизацију</a:t>
            </a:r>
          </a:p>
          <a:p>
            <a:pPr eaLnBrk="1" hangingPunct="1"/>
            <a:r>
              <a:rPr lang="sr-Cyrl-CS" altLang="sr-Latn-RS" smtClean="0"/>
              <a:t>Основна идеја:</a:t>
            </a:r>
          </a:p>
          <a:p>
            <a:pPr lvl="1" eaLnBrk="1" hangingPunct="1"/>
            <a:r>
              <a:rPr lang="sr-Cyrl-CS" altLang="sr-Latn-RS" smtClean="0"/>
              <a:t>прави се вишедимензиона мрежа</a:t>
            </a:r>
          </a:p>
          <a:p>
            <a:pPr lvl="1" eaLnBrk="1" hangingPunct="1"/>
            <a:r>
              <a:rPr lang="sr-Cyrl-CS" altLang="sr-Latn-RS" smtClean="0"/>
              <a:t>на свакој димензији се наводе највише по два аргумента функције</a:t>
            </a:r>
          </a:p>
          <a:p>
            <a:pPr lvl="1" eaLnBrk="1" hangingPunct="1"/>
            <a:r>
              <a:rPr lang="sr-Cyrl-CS" altLang="sr-Latn-RS" smtClean="0"/>
              <a:t>вредности аргумената се наводе таквим редом да се мења по тачно један бит (Хамингова дистанца 1):</a:t>
            </a:r>
          </a:p>
          <a:p>
            <a:pPr lvl="2" eaLnBrk="1" hangingPunct="1"/>
            <a:r>
              <a:rPr lang="sr-Cyrl-CS" altLang="sr-Latn-RS" smtClean="0"/>
              <a:t>00, 01, 11, 10</a:t>
            </a:r>
            <a:endParaRPr lang="en-US" altLang="sr-Latn-R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50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Примери</a:t>
            </a:r>
            <a:endParaRPr lang="en-US" altLang="sr-Latn-RS" smtClean="0"/>
          </a:p>
        </p:txBody>
      </p:sp>
      <p:pic>
        <p:nvPicPr>
          <p:cNvPr id="6554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05001"/>
            <a:ext cx="1803400" cy="178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5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43401"/>
            <a:ext cx="3119438" cy="177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54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1" y="2590801"/>
            <a:ext cx="3148013" cy="30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51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Карноове мапе (2)</a:t>
            </a:r>
            <a:endParaRPr lang="en-US" altLang="sr-Latn-RS" smtClean="0"/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Основу за упрошћавање представља правило:</a:t>
            </a:r>
          </a:p>
          <a:p>
            <a:pPr lvl="1" eaLnBrk="1" hangingPunct="1"/>
            <a:r>
              <a:rPr lang="sr-Cyrl-CS" altLang="sr-Latn-RS" i="1" smtClean="0"/>
              <a:t>А</a:t>
            </a:r>
            <a:r>
              <a:rPr lang="sr-Cyrl-CS" altLang="sr-Latn-RS" baseline="-25000" smtClean="0"/>
              <a:t>1</a:t>
            </a:r>
            <a:r>
              <a:rPr lang="sr-Cyrl-CS" altLang="sr-Latn-RS" i="1" smtClean="0"/>
              <a:t>А</a:t>
            </a:r>
            <a:r>
              <a:rPr lang="sr-Cyrl-CS" altLang="sr-Latn-RS" baseline="-25000" smtClean="0"/>
              <a:t>2</a:t>
            </a:r>
            <a:r>
              <a:rPr lang="sr-Cyrl-CS" altLang="sr-Latn-RS" smtClean="0"/>
              <a:t>...</a:t>
            </a:r>
            <a:r>
              <a:rPr lang="sr-Latn-CS" altLang="sr-Latn-RS" i="1" smtClean="0"/>
              <a:t>A</a:t>
            </a:r>
            <a:r>
              <a:rPr lang="sr-Latn-CS" altLang="sr-Latn-RS" i="1" baseline="-25000" smtClean="0"/>
              <a:t>k</a:t>
            </a:r>
            <a:r>
              <a:rPr lang="sr-Latn-CS" altLang="sr-Latn-RS" smtClean="0"/>
              <a:t>...</a:t>
            </a:r>
            <a:r>
              <a:rPr lang="sr-Cyrl-CS" altLang="sr-Latn-RS" i="1" smtClean="0"/>
              <a:t>А</a:t>
            </a:r>
            <a:r>
              <a:rPr lang="sr-Latn-CS" altLang="sr-Latn-RS" i="1" baseline="-25000" smtClean="0"/>
              <a:t>n</a:t>
            </a:r>
            <a:r>
              <a:rPr lang="sr-Latn-CS" altLang="sr-Latn-RS" smtClean="0"/>
              <a:t> + </a:t>
            </a:r>
            <a:r>
              <a:rPr lang="sr-Cyrl-CS" altLang="sr-Latn-RS" i="1" smtClean="0"/>
              <a:t>А</a:t>
            </a:r>
            <a:r>
              <a:rPr lang="sr-Cyrl-CS" altLang="sr-Latn-RS" baseline="-25000" smtClean="0"/>
              <a:t>1</a:t>
            </a:r>
            <a:r>
              <a:rPr lang="sr-Cyrl-CS" altLang="sr-Latn-RS" i="1" smtClean="0"/>
              <a:t>А</a:t>
            </a:r>
            <a:r>
              <a:rPr lang="sr-Cyrl-CS" altLang="sr-Latn-RS" baseline="-25000" smtClean="0"/>
              <a:t>2</a:t>
            </a:r>
            <a:r>
              <a:rPr lang="sr-Cyrl-CS" altLang="sr-Latn-RS" smtClean="0"/>
              <a:t>...</a:t>
            </a:r>
            <a:r>
              <a:rPr lang="sr-Latn-CS" altLang="sr-Latn-RS" i="1" smtClean="0"/>
              <a:t>A</a:t>
            </a:r>
            <a:r>
              <a:rPr lang="sr-Latn-CS" altLang="sr-Latn-RS" i="1" baseline="-25000" smtClean="0"/>
              <a:t>k</a:t>
            </a:r>
            <a:r>
              <a:rPr lang="en-US" altLang="sr-Latn-RS" smtClean="0"/>
              <a:t>’.</a:t>
            </a:r>
            <a:r>
              <a:rPr lang="sr-Latn-CS" altLang="sr-Latn-RS" smtClean="0"/>
              <a:t>..</a:t>
            </a:r>
            <a:r>
              <a:rPr lang="sr-Cyrl-CS" altLang="sr-Latn-RS" i="1" smtClean="0"/>
              <a:t>А</a:t>
            </a:r>
            <a:r>
              <a:rPr lang="sr-Latn-CS" altLang="sr-Latn-RS" i="1" baseline="-25000" smtClean="0"/>
              <a:t>n</a:t>
            </a:r>
            <a:r>
              <a:rPr lang="en-US" altLang="sr-Latn-RS" smtClean="0"/>
              <a:t> = </a:t>
            </a:r>
            <a:r>
              <a:rPr lang="sr-Cyrl-CS" altLang="sr-Latn-RS" i="1" smtClean="0"/>
              <a:t>А</a:t>
            </a:r>
            <a:r>
              <a:rPr lang="sr-Cyrl-CS" altLang="sr-Latn-RS" baseline="-25000" smtClean="0"/>
              <a:t>1</a:t>
            </a:r>
            <a:r>
              <a:rPr lang="sr-Cyrl-CS" altLang="sr-Latn-RS" i="1" smtClean="0"/>
              <a:t>А</a:t>
            </a:r>
            <a:r>
              <a:rPr lang="sr-Cyrl-CS" altLang="sr-Latn-RS" baseline="-25000" smtClean="0"/>
              <a:t>2</a:t>
            </a:r>
            <a:r>
              <a:rPr lang="sr-Cyrl-CS" altLang="sr-Latn-RS" smtClean="0"/>
              <a:t>...</a:t>
            </a:r>
            <a:r>
              <a:rPr lang="sr-Latn-CS" altLang="sr-Latn-RS" i="1" smtClean="0"/>
              <a:t>A</a:t>
            </a:r>
            <a:r>
              <a:rPr lang="sr-Latn-CS" altLang="sr-Latn-RS" i="1" baseline="-25000" smtClean="0"/>
              <a:t>k</a:t>
            </a:r>
            <a:r>
              <a:rPr lang="en-US" altLang="sr-Latn-RS" i="1" baseline="-25000" smtClean="0"/>
              <a:t>-1 </a:t>
            </a:r>
            <a:r>
              <a:rPr lang="sr-Latn-CS" altLang="sr-Latn-RS" i="1" smtClean="0"/>
              <a:t>A</a:t>
            </a:r>
            <a:r>
              <a:rPr lang="sr-Latn-CS" altLang="sr-Latn-RS" i="1" baseline="-25000" smtClean="0"/>
              <a:t>k</a:t>
            </a:r>
            <a:r>
              <a:rPr lang="en-US" altLang="sr-Latn-RS" i="1" baseline="-25000" smtClean="0"/>
              <a:t>+1</a:t>
            </a:r>
            <a:r>
              <a:rPr lang="en-US" altLang="sr-Latn-RS" smtClean="0"/>
              <a:t>.</a:t>
            </a:r>
            <a:r>
              <a:rPr lang="sr-Latn-CS" altLang="sr-Latn-RS" smtClean="0"/>
              <a:t>..</a:t>
            </a:r>
            <a:r>
              <a:rPr lang="sr-Cyrl-CS" altLang="sr-Latn-RS" i="1" smtClean="0"/>
              <a:t>А</a:t>
            </a:r>
            <a:r>
              <a:rPr lang="sr-Latn-CS" altLang="sr-Latn-RS" i="1" baseline="-25000" smtClean="0"/>
              <a:t>n</a:t>
            </a:r>
            <a:endParaRPr lang="en-US" altLang="sr-Latn-RS" i="1" baseline="-25000" smtClean="0"/>
          </a:p>
          <a:p>
            <a:pPr eaLnBrk="1" hangingPunct="1"/>
            <a:endParaRPr lang="sr-Cyrl-CS" altLang="sr-Latn-RS" smtClean="0"/>
          </a:p>
          <a:p>
            <a:pPr eaLnBrk="1" hangingPunct="1"/>
            <a:r>
              <a:rPr lang="sr-Cyrl-CS" altLang="sr-Latn-RS" smtClean="0"/>
              <a:t>Како се суседни квадрати у Карноовим мапама увек разликују за по највише један бит, ако одговарају истим вредностима функције онда се одговарајући бит може елиминисати</a:t>
            </a:r>
          </a:p>
          <a:p>
            <a:pPr eaLnBrk="1" hangingPunct="1"/>
            <a:r>
              <a:rPr lang="sr-Cyrl-CS" altLang="sr-Latn-RS" smtClean="0"/>
              <a:t>И квадрати на крајњим супротним странама се сматрају за суседне</a:t>
            </a:r>
            <a:endParaRPr lang="en-US" altLang="sr-Latn-RS" i="1" baseline="-250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Карноове мапе (3)</a:t>
            </a:r>
            <a:endParaRPr lang="en-US" altLang="sr-Latn-RS" smtClean="0"/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СДНФ има по дисјункт за сваки квадрат у мапи који садржи јединицу</a:t>
            </a:r>
          </a:p>
          <a:p>
            <a:pPr eaLnBrk="1" hangingPunct="1"/>
            <a:r>
              <a:rPr lang="sr-Cyrl-CS" altLang="sr-Latn-RS" smtClean="0"/>
              <a:t>Ако два суседна квадрата имају садрже јединицу, два дисјункта којима они одговарају се могу заменити једним, који не садржи аргумент који се разликује</a:t>
            </a:r>
          </a:p>
          <a:p>
            <a:pPr eaLnBrk="1" hangingPunct="1"/>
            <a:r>
              <a:rPr lang="sr-Cyrl-CS" altLang="sr-Latn-RS" smtClean="0"/>
              <a:t>...слично и за четири квадрата, 4х1 или 2х2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Пример</a:t>
            </a:r>
            <a:endParaRPr lang="en-US" altLang="sr-Latn-RS" smtClean="0"/>
          </a:p>
        </p:txBody>
      </p:sp>
      <p:pic>
        <p:nvPicPr>
          <p:cNvPr id="6861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08"/>
          <a:stretch>
            <a:fillRect/>
          </a:stretch>
        </p:blipFill>
        <p:spPr>
          <a:xfrm>
            <a:off x="4038601" y="1687513"/>
            <a:ext cx="4327525" cy="4011612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54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Карноове мапе (4)</a:t>
            </a:r>
            <a:endParaRPr lang="en-US" altLang="sr-Latn-RS" smtClean="0"/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sr-Cyrl-CS" altLang="sr-Latn-RS" smtClean="0"/>
              <a:t>Уопштено: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област реда 0 је јединични квадрат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област реда </a:t>
            </a:r>
            <a:r>
              <a:rPr lang="sr-Latn-CS" altLang="sr-Latn-RS" i="1" smtClean="0"/>
              <a:t>n</a:t>
            </a:r>
            <a:r>
              <a:rPr lang="sr-Latn-CS" altLang="sr-Latn-RS" smtClean="0"/>
              <a:t>+1</a:t>
            </a:r>
            <a:r>
              <a:rPr lang="sr-Cyrl-CS" altLang="sr-Latn-RS" smtClean="0"/>
              <a:t> је унија две суседне области реда </a:t>
            </a:r>
            <a:r>
              <a:rPr lang="sr-Latn-CS" altLang="sr-Latn-RS" i="1" smtClean="0"/>
              <a:t>n</a:t>
            </a:r>
            <a:endParaRPr lang="sr-Cyrl-CS" altLang="sr-Latn-RS" i="1" smtClean="0"/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ако две суседне области реда </a:t>
            </a:r>
            <a:r>
              <a:rPr lang="sr-Latn-CS" altLang="sr-Latn-RS" i="1" smtClean="0"/>
              <a:t>n</a:t>
            </a:r>
            <a:r>
              <a:rPr lang="sr-Cyrl-CS" altLang="sr-Latn-RS" smtClean="0"/>
              <a:t> садрже јединице, оне се замењују једном облашћу реда </a:t>
            </a:r>
            <a:r>
              <a:rPr lang="sr-Latn-CS" altLang="sr-Latn-RS" i="1" smtClean="0"/>
              <a:t>n</a:t>
            </a:r>
            <a:r>
              <a:rPr lang="sr-Cyrl-CS" altLang="sr-Latn-RS" smtClean="0"/>
              <a:t>+1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претходни корак се примењује докле год је могуће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почев од области највишег реда </a:t>
            </a:r>
          </a:p>
          <a:p>
            <a:pPr lvl="2" eaLnBrk="1" hangingPunct="1">
              <a:lnSpc>
                <a:spcPct val="90000"/>
              </a:lnSpc>
            </a:pPr>
            <a:r>
              <a:rPr lang="sr-Cyrl-CS" altLang="sr-Latn-RS" smtClean="0"/>
              <a:t>ако област није у потпуности обухваћена другим областима вишег или истог реда, прави се дисјункт</a:t>
            </a:r>
          </a:p>
          <a:p>
            <a:pPr lvl="3" eaLnBrk="1" hangingPunct="1">
              <a:lnSpc>
                <a:spcPct val="90000"/>
              </a:lnSpc>
            </a:pPr>
            <a:r>
              <a:rPr lang="sr-Cyrl-CS" altLang="sr-Latn-RS" smtClean="0"/>
              <a:t>дисјункт се састоји само од аргумената који су константни за дату област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провери се редундантност</a:t>
            </a:r>
          </a:p>
          <a:p>
            <a:pPr lvl="1" eaLnBrk="1" hangingPunct="1">
              <a:lnSpc>
                <a:spcPct val="90000"/>
              </a:lnSpc>
            </a:pPr>
            <a:r>
              <a:rPr lang="sr-Cyrl-CS" altLang="sr-Latn-RS" smtClean="0"/>
              <a:t>добијени израз је минимизована функција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55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Пример</a:t>
            </a:r>
            <a:endParaRPr lang="sr-Cyrl-CS" altLang="sr-Latn-RS" dirty="0" smtClean="0"/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Функција три аргумента рачуна ону вредност која је заступљенија у аргументима</a:t>
            </a:r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en-US" altLang="sr-Latn-RS" i="1" baseline="-25000" smtClean="0"/>
          </a:p>
        </p:txBody>
      </p:sp>
      <p:pic>
        <p:nvPicPr>
          <p:cNvPr id="706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3200"/>
            <a:ext cx="4572000" cy="361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Пример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Функција три аргумента рачуна парност</a:t>
            </a:r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sr-Cyrl-CS" altLang="sr-Latn-RS" smtClean="0"/>
          </a:p>
          <a:p>
            <a:pPr eaLnBrk="1" hangingPunct="1"/>
            <a:endParaRPr lang="en-US" altLang="sr-Latn-RS" i="1" baseline="-25000" smtClean="0"/>
          </a:p>
        </p:txBody>
      </p:sp>
      <p:pic>
        <p:nvPicPr>
          <p:cNvPr id="716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14600"/>
            <a:ext cx="4724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57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Пример</a:t>
            </a:r>
          </a:p>
        </p:txBody>
      </p:sp>
      <p:pic>
        <p:nvPicPr>
          <p:cNvPr id="7270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2401" y="2725739"/>
            <a:ext cx="4202113" cy="3595687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7271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1"/>
            <a:ext cx="8229600" cy="1196975"/>
          </a:xfrm>
        </p:spPr>
        <p:txBody>
          <a:bodyPr/>
          <a:lstStyle/>
          <a:p>
            <a:pPr eaLnBrk="1" hangingPunct="1"/>
            <a:r>
              <a:rPr lang="sr-Cyrl-CS" altLang="sr-Latn-RS" smtClean="0"/>
              <a:t>Пример функције три аргумента код које постоје суседне области на супротним крајевима мапе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58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Пример</a:t>
            </a:r>
          </a:p>
        </p:txBody>
      </p:sp>
      <p:pic>
        <p:nvPicPr>
          <p:cNvPr id="7373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2057400"/>
            <a:ext cx="4354513" cy="388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59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821167" y="186784"/>
            <a:ext cx="10261600" cy="1096962"/>
          </a:xfrm>
        </p:spPr>
        <p:txBody>
          <a:bodyPr/>
          <a:lstStyle/>
          <a:p>
            <a:pPr eaLnBrk="1" hangingPunct="1"/>
            <a:r>
              <a:rPr lang="sr-Cyrl-RS" altLang="sr-Latn-RS" dirty="0" smtClean="0"/>
              <a:t>Законитости (2)</a:t>
            </a:r>
            <a:endParaRPr lang="sr-Cyrl-CS" altLang="sr-Latn-RS" dirty="0" smtClean="0"/>
          </a:p>
        </p:txBody>
      </p:sp>
      <p:graphicFrame>
        <p:nvGraphicFramePr>
          <p:cNvPr id="345124" name="Group 36"/>
          <p:cNvGraphicFramePr>
            <a:graphicFrameLocks noGrp="1"/>
          </p:cNvGraphicFramePr>
          <p:nvPr>
            <p:ph idx="1"/>
          </p:nvPr>
        </p:nvGraphicFramePr>
        <p:xfrm>
          <a:off x="2209800" y="1447801"/>
          <a:ext cx="8229600" cy="4949826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А </a:t>
                      </a:r>
                      <a:r>
                        <a:rPr kumimoji="0" lang="el-GR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·</a:t>
                      </a: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 0 </a:t>
                      </a: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=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 + 1 =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Нула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 </a:t>
                      </a:r>
                      <a:r>
                        <a:rPr kumimoji="0" lang="el-GR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·</a:t>
                      </a: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 A = 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 + A =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Идемпотенција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 (A + B) = 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 + (AB) =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Апсорпција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A’’ = A</a:t>
                      </a:r>
                      <a:endParaRPr kumimoji="0" lang="el-GR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sr-Latn-R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Двострука негација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(AB)’ = A’ + B’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(A+B)’ = A’ B’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Resavska BG TT" pitchFamily="2" charset="-1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r-Cyrl-CS" altLang="sr-Latn-R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esavska BG TT" pitchFamily="2" charset="-18"/>
                        </a:rPr>
                        <a:t>Де Морганова правила</a:t>
                      </a:r>
                      <a:endParaRPr kumimoji="0" lang="en-US" altLang="sr-Latn-R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esavska BG TT" pitchFamily="2" charset="-1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D00929-37F2-4554-B30F-D70C918CB34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Пример</a:t>
            </a:r>
          </a:p>
        </p:txBody>
      </p:sp>
      <p:pic>
        <p:nvPicPr>
          <p:cNvPr id="7475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2057400"/>
            <a:ext cx="4244975" cy="379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60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Пример</a:t>
            </a:r>
          </a:p>
        </p:txBody>
      </p:sp>
      <p:pic>
        <p:nvPicPr>
          <p:cNvPr id="7578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2133600"/>
            <a:ext cx="4244975" cy="379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61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Пример</a:t>
            </a:r>
          </a:p>
        </p:txBody>
      </p:sp>
      <p:pic>
        <p:nvPicPr>
          <p:cNvPr id="76805" name="Picture 4"/>
          <p:cNvPicPr>
            <a:picLocks noChangeAspect="1" noChangeArrowheads="1"/>
          </p:cNvPicPr>
          <p:nvPr/>
        </p:nvPicPr>
        <p:blipFill>
          <a:blip r:embed="rId2">
            <a:lum contrast="6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133601"/>
            <a:ext cx="4298950" cy="38258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Непотпуне мапе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Ако је функција дефинисана само за неки домен аргумената, онда се мапа може правити са три вредности: 0, 1 и недефинисано.</a:t>
            </a:r>
          </a:p>
          <a:p>
            <a:pPr eaLnBrk="1" hangingPunct="1"/>
            <a:r>
              <a:rPr lang="sr-Cyrl-CS" altLang="sr-Latn-RS" smtClean="0"/>
              <a:t>Недефинисани квадрати се могу слободно употребљавати као да садрже било 1 било 0, тако да се добије мање дисјунката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CS" altLang="sr-Latn-RS" dirty="0"/>
              <a:t>Једноцифрени </a:t>
            </a:r>
            <a:r>
              <a:rPr lang="sr-Latn-CS" altLang="sr-Latn-RS" dirty="0"/>
              <a:t>BCD</a:t>
            </a:r>
            <a:r>
              <a:rPr lang="sr-Cyrl-CS" altLang="sr-Latn-RS" dirty="0"/>
              <a:t> полусабирач</a:t>
            </a:r>
          </a:p>
        </p:txBody>
      </p:sp>
      <p:graphicFrame>
        <p:nvGraphicFramePr>
          <p:cNvPr id="437251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8015105"/>
              </p:ext>
            </p:extLst>
          </p:nvPr>
        </p:nvGraphicFramePr>
        <p:xfrm>
          <a:off x="3336663" y="1219200"/>
          <a:ext cx="4925210" cy="5120500"/>
        </p:xfrm>
        <a:graphic>
          <a:graphicData uri="http://schemas.openxmlformats.org/drawingml/2006/table">
            <a:tbl>
              <a:tblPr/>
              <a:tblGrid>
                <a:gridCol w="382339"/>
                <a:gridCol w="521593"/>
                <a:gridCol w="517929"/>
                <a:gridCol w="521594"/>
                <a:gridCol w="519150"/>
                <a:gridCol w="382339"/>
                <a:gridCol w="521593"/>
                <a:gridCol w="517929"/>
                <a:gridCol w="521594"/>
                <a:gridCol w="519150"/>
              </a:tblGrid>
              <a:tr h="315092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Улаз</a:t>
                      </a:r>
                      <a:endParaRPr kumimoji="0" lang="en-U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Излаз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315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 8421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 8421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315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A9D58C-DBC5-4CAF-8583-3C7E967F9479}" type="slidenum">
              <a:rPr lang="en-US" altLang="en-US" smtClean="0"/>
              <a:pPr>
                <a:defRPr/>
              </a:pPr>
              <a:t>64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CS" altLang="sr-Latn-RS" dirty="0"/>
              <a:t>Једноцифрени </a:t>
            </a:r>
            <a:r>
              <a:rPr lang="sr-Latn-CS" altLang="sr-Latn-RS" dirty="0"/>
              <a:t>BCD</a:t>
            </a:r>
            <a:r>
              <a:rPr lang="sr-Cyrl-CS" altLang="sr-Latn-RS" dirty="0"/>
              <a:t> </a:t>
            </a:r>
            <a:r>
              <a:rPr lang="sr-Cyrl-CS" altLang="sr-Latn-RS" dirty="0" smtClean="0"/>
              <a:t>полусабирач (2)</a:t>
            </a:r>
            <a:endParaRPr lang="sr-Cyrl-CS" altLang="sr-Latn-RS" dirty="0"/>
          </a:p>
        </p:txBody>
      </p:sp>
      <p:pic>
        <p:nvPicPr>
          <p:cNvPr id="79877" name="Picture 3"/>
          <p:cNvPicPr>
            <a:picLocks noChangeAspect="1" noChangeArrowheads="1"/>
          </p:cNvPicPr>
          <p:nvPr/>
        </p:nvPicPr>
        <p:blipFill>
          <a:blip r:embed="rId2" cstate="print">
            <a:lum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40" y="1219200"/>
            <a:ext cx="6536488" cy="2507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878" name="Picture 4"/>
          <p:cNvPicPr>
            <a:picLocks noChangeAspect="1" noChangeArrowheads="1"/>
          </p:cNvPicPr>
          <p:nvPr/>
        </p:nvPicPr>
        <p:blipFill>
          <a:blip r:embed="rId3" cstate="print">
            <a:lum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829" y="3807484"/>
            <a:ext cx="6411412" cy="254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A9D58C-DBC5-4CAF-8583-3C7E967F9479}" type="slidenum">
              <a:rPr lang="en-US" altLang="en-US" smtClean="0"/>
              <a:pPr>
                <a:defRPr/>
              </a:pPr>
              <a:t>65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Пример редундантности</a:t>
            </a:r>
          </a:p>
        </p:txBody>
      </p:sp>
      <p:pic>
        <p:nvPicPr>
          <p:cNvPr id="8090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2006600"/>
            <a:ext cx="7391400" cy="3365500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Седмоделни дисплеј 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5181600" cy="5029200"/>
          </a:xfrm>
        </p:spPr>
        <p:txBody>
          <a:bodyPr/>
          <a:lstStyle/>
          <a:p>
            <a:pPr eaLnBrk="1" hangingPunct="1"/>
            <a:r>
              <a:rPr lang="sr-Cyrl-CS" altLang="sr-Latn-RS" smtClean="0"/>
              <a:t>4 улаза </a:t>
            </a:r>
          </a:p>
          <a:p>
            <a:pPr lvl="1" eaLnBrk="1" hangingPunct="1"/>
            <a:r>
              <a:rPr lang="sr-Cyrl-CS" altLang="sr-Latn-RS" smtClean="0"/>
              <a:t>битови једне </a:t>
            </a:r>
            <a:r>
              <a:rPr lang="en-US" altLang="sr-Latn-RS" smtClean="0"/>
              <a:t>BCD</a:t>
            </a:r>
            <a:r>
              <a:rPr lang="sr-Latn-CS" altLang="sr-Latn-RS" smtClean="0"/>
              <a:t> </a:t>
            </a:r>
            <a:r>
              <a:rPr lang="sr-Cyrl-CS" altLang="sr-Latn-RS" smtClean="0"/>
              <a:t>цифре</a:t>
            </a:r>
          </a:p>
          <a:p>
            <a:pPr eaLnBrk="1" hangingPunct="1"/>
            <a:r>
              <a:rPr lang="sr-Cyrl-CS" altLang="sr-Latn-RS" smtClean="0"/>
              <a:t>7 излаза </a:t>
            </a:r>
          </a:p>
          <a:p>
            <a:pPr lvl="1" eaLnBrk="1" hangingPunct="1"/>
            <a:r>
              <a:rPr lang="sr-Cyrl-CS" altLang="sr-Latn-RS" smtClean="0"/>
              <a:t>за сваки сегмент дисплеја по један бит, који означава да ли је укључен или искључен</a:t>
            </a:r>
          </a:p>
        </p:txBody>
      </p:sp>
      <p:pic>
        <p:nvPicPr>
          <p:cNvPr id="819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895600"/>
            <a:ext cx="12001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67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347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95376994"/>
              </p:ext>
            </p:extLst>
          </p:nvPr>
        </p:nvGraphicFramePr>
        <p:xfrm>
          <a:off x="3430795" y="1332529"/>
          <a:ext cx="5045334" cy="5120640"/>
        </p:xfrm>
        <a:graphic>
          <a:graphicData uri="http://schemas.openxmlformats.org/drawingml/2006/table">
            <a:tbl>
              <a:tblPr/>
              <a:tblGrid>
                <a:gridCol w="375372"/>
                <a:gridCol w="512088"/>
                <a:gridCol w="508491"/>
                <a:gridCol w="512089"/>
                <a:gridCol w="509690"/>
                <a:gridCol w="375372"/>
                <a:gridCol w="375372"/>
                <a:gridCol w="375372"/>
                <a:gridCol w="375372"/>
                <a:gridCol w="375372"/>
                <a:gridCol w="375372"/>
                <a:gridCol w="375372"/>
              </a:tblGrid>
              <a:tr h="327404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Улаз</a:t>
                      </a:r>
                      <a:endParaRPr kumimoji="0" lang="en-U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Излаз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Код 8421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Сегменти дисплеја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  <a:endParaRPr kumimoji="0" lang="en-U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344488" indent="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693738" indent="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989013" indent="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1282700" indent="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17399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1971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26543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111500" indent="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A9D58C-DBC5-4CAF-8583-3C7E967F9479}" type="slidenum">
              <a:rPr lang="en-US" altLang="en-US" smtClean="0"/>
              <a:pPr>
                <a:defRPr/>
              </a:pPr>
              <a:t>68</a:t>
            </a:fld>
            <a:endParaRPr lang="en-US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sr-Cyrl-CS" altLang="sr-Latn-RS" dirty="0" smtClean="0"/>
              <a:t>Седмоделни </a:t>
            </a:r>
            <a:r>
              <a:rPr lang="sr-Cyrl-CS" altLang="sr-Latn-RS" dirty="0" smtClean="0"/>
              <a:t>дисплеј (2) </a:t>
            </a:r>
            <a:endParaRPr lang="sr-Cyrl-CS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dirty="0" smtClean="0"/>
              <a:t>Седмоделни дисплеј </a:t>
            </a:r>
            <a:r>
              <a:rPr lang="sr-Cyrl-CS" altLang="sr-Latn-RS" dirty="0" smtClean="0"/>
              <a:t>(3) </a:t>
            </a:r>
            <a:endParaRPr lang="sr-Cyrl-CS" altLang="sr-Latn-RS" dirty="0" smtClean="0"/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1"/>
            <a:ext cx="8229600" cy="1038225"/>
          </a:xfrm>
        </p:spPr>
        <p:txBody>
          <a:bodyPr/>
          <a:lstStyle/>
          <a:p>
            <a:pPr eaLnBrk="1" hangingPunct="1"/>
            <a:r>
              <a:rPr lang="sr-Cyrl-CS" altLang="sr-Latn-RS" smtClean="0"/>
              <a:t>Минимизација сегмента </a:t>
            </a:r>
            <a:r>
              <a:rPr lang="en-US" altLang="sr-Latn-RS" i="1" smtClean="0"/>
              <a:t>d</a:t>
            </a:r>
            <a:r>
              <a:rPr lang="sr-Cyrl-CS" altLang="sr-Latn-RS" smtClean="0"/>
              <a:t> са и без недефинисаних вредности</a:t>
            </a:r>
            <a:endParaRPr lang="en-US" altLang="sr-Latn-RS" smtClean="0"/>
          </a:p>
        </p:txBody>
      </p:sp>
      <p:pic>
        <p:nvPicPr>
          <p:cNvPr id="4423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71"/>
          <a:stretch>
            <a:fillRect/>
          </a:stretch>
        </p:blipFill>
        <p:spPr bwMode="auto">
          <a:xfrm>
            <a:off x="2438400" y="2895601"/>
            <a:ext cx="358140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23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29"/>
          <a:stretch>
            <a:fillRect/>
          </a:stretch>
        </p:blipFill>
        <p:spPr bwMode="auto">
          <a:xfrm>
            <a:off x="6019800" y="2895601"/>
            <a:ext cx="370840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69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Логичке функције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Свака функција са доменом </a:t>
            </a:r>
            <a:r>
              <a:rPr lang="sr-Latn-CS" altLang="sr-Latn-RS" i="1" smtClean="0"/>
              <a:t>S</a:t>
            </a:r>
            <a:r>
              <a:rPr lang="sr-Latn-CS" altLang="sr-Latn-RS" i="1" baseline="30000" smtClean="0"/>
              <a:t>n</a:t>
            </a:r>
            <a:r>
              <a:rPr lang="sr-Latn-CS" altLang="sr-Latn-RS" baseline="30000" smtClean="0"/>
              <a:t> </a:t>
            </a:r>
            <a:r>
              <a:rPr lang="sr-Cyrl-CS" altLang="sr-Latn-RS" smtClean="0"/>
              <a:t>и кодоменом </a:t>
            </a:r>
            <a:r>
              <a:rPr lang="sr-Latn-CS" altLang="sr-Latn-RS" i="1" smtClean="0"/>
              <a:t>S</a:t>
            </a:r>
            <a:r>
              <a:rPr lang="sr-Cyrl-CS" altLang="sr-Latn-RS" smtClean="0"/>
              <a:t> назива се </a:t>
            </a:r>
            <a:r>
              <a:rPr lang="sr-Cyrl-CS" altLang="sr-Latn-RS" b="1" smtClean="0"/>
              <a:t>логичка функција</a:t>
            </a:r>
            <a:r>
              <a:rPr lang="sr-Cyrl-CS" altLang="sr-Latn-RS" smtClean="0"/>
              <a:t>:</a:t>
            </a:r>
            <a:endParaRPr lang="sr-Latn-CS" altLang="sr-Latn-RS" smtClean="0"/>
          </a:p>
          <a:p>
            <a:pPr eaLnBrk="1" hangingPunct="1"/>
            <a:endParaRPr lang="sr-Latn-CS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i="1" smtClean="0"/>
              <a:t>				f</a:t>
            </a:r>
            <a:r>
              <a:rPr lang="sr-Latn-CS" altLang="sr-Latn-RS" smtClean="0"/>
              <a:t>: </a:t>
            </a:r>
            <a:r>
              <a:rPr lang="sr-Latn-CS" altLang="sr-Latn-RS" i="1" smtClean="0"/>
              <a:t>S</a:t>
            </a:r>
            <a:r>
              <a:rPr lang="sr-Latn-CS" altLang="sr-Latn-RS" smtClean="0"/>
              <a:t> </a:t>
            </a:r>
            <a:r>
              <a:rPr lang="sr-Latn-CS" altLang="sr-Latn-RS" smtClean="0">
                <a:sym typeface="Symbol" panose="05050102010706020507" pitchFamily="18" charset="2"/>
              </a:rPr>
              <a:t></a:t>
            </a:r>
            <a:r>
              <a:rPr lang="sr-Latn-CS" altLang="sr-Latn-RS" smtClean="0"/>
              <a:t> </a:t>
            </a:r>
            <a:r>
              <a:rPr lang="sr-Latn-CS" altLang="sr-Latn-RS" i="1" smtClean="0"/>
              <a:t>S</a:t>
            </a:r>
            <a:r>
              <a:rPr lang="sr-Latn-CS" altLang="sr-Latn-RS" smtClean="0"/>
              <a:t> </a:t>
            </a:r>
            <a:r>
              <a:rPr lang="sr-Latn-CS" altLang="sr-Latn-RS" smtClean="0">
                <a:sym typeface="Symbol" panose="05050102010706020507" pitchFamily="18" charset="2"/>
              </a:rPr>
              <a:t></a:t>
            </a:r>
            <a:r>
              <a:rPr lang="sr-Latn-CS" altLang="sr-Latn-RS" smtClean="0"/>
              <a:t> ... </a:t>
            </a:r>
            <a:r>
              <a:rPr lang="sr-Latn-CS" altLang="sr-Latn-RS" smtClean="0">
                <a:sym typeface="Symbol" panose="05050102010706020507" pitchFamily="18" charset="2"/>
              </a:rPr>
              <a:t></a:t>
            </a:r>
            <a:r>
              <a:rPr lang="sr-Latn-CS" altLang="sr-Latn-RS" smtClean="0"/>
              <a:t> </a:t>
            </a:r>
            <a:r>
              <a:rPr lang="sr-Latn-CS" altLang="sr-Latn-RS" i="1" smtClean="0"/>
              <a:t>S</a:t>
            </a:r>
            <a:r>
              <a:rPr lang="sr-Latn-CS" altLang="sr-Latn-RS" smtClean="0"/>
              <a:t> </a:t>
            </a:r>
            <a:r>
              <a:rPr lang="sr-Latn-CS" altLang="sr-Latn-RS" smtClean="0">
                <a:sym typeface="Symbol" panose="05050102010706020507" pitchFamily="18" charset="2"/>
              </a:rPr>
              <a:t> </a:t>
            </a:r>
            <a:r>
              <a:rPr lang="sr-Latn-CS" altLang="sr-Latn-RS" i="1" smtClean="0">
                <a:sym typeface="Symbol" panose="05050102010706020507" pitchFamily="18" charset="2"/>
              </a:rPr>
              <a:t>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70560" y="272845"/>
            <a:ext cx="10261600" cy="1096962"/>
          </a:xfrm>
        </p:spPr>
        <p:txBody>
          <a:bodyPr/>
          <a:lstStyle/>
          <a:p>
            <a:pPr eaLnBrk="1" hangingPunct="1"/>
            <a:r>
              <a:rPr lang="sr-Cyrl-CS" altLang="sr-Latn-RS" dirty="0" smtClean="0"/>
              <a:t>Логичке </a:t>
            </a:r>
            <a:r>
              <a:rPr lang="sr-Cyrl-CS" altLang="sr-Latn-RS" dirty="0" smtClean="0"/>
              <a:t>функције (2)</a:t>
            </a:r>
            <a:endParaRPr lang="sr-Cyrl-CS" altLang="sr-Latn-RS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z="2200"/>
              <a:t>Колико постоји различитих логичких функција реда </a:t>
            </a:r>
            <a:r>
              <a:rPr lang="sr-Latn-CS" altLang="sr-Latn-RS" sz="2200" i="1"/>
              <a:t>n</a:t>
            </a:r>
            <a:r>
              <a:rPr lang="sr-Cyrl-CS" altLang="sr-Latn-RS" sz="2200"/>
              <a:t> </a:t>
            </a:r>
            <a:br>
              <a:rPr lang="sr-Cyrl-CS" altLang="sr-Latn-RS" sz="2200"/>
            </a:br>
            <a:r>
              <a:rPr lang="sr-Cyrl-CS" altLang="sr-Latn-RS" sz="2200"/>
              <a:t>(са </a:t>
            </a:r>
            <a:r>
              <a:rPr lang="sr-Latn-CS" altLang="sr-Latn-RS" sz="2200" i="1"/>
              <a:t>n</a:t>
            </a:r>
            <a:r>
              <a:rPr lang="sr-Cyrl-CS" altLang="sr-Latn-RS" sz="2200"/>
              <a:t> аргумената)?</a:t>
            </a:r>
            <a:endParaRPr lang="sr-Latn-CS" altLang="sr-Latn-RS" sz="2200"/>
          </a:p>
        </p:txBody>
      </p:sp>
      <p:graphicFrame>
        <p:nvGraphicFramePr>
          <p:cNvPr id="3563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989764" y="2552700"/>
          <a:ext cx="286067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215713" imgH="203024" progId="Equation.3">
                  <p:embed/>
                </p:oleObj>
              </mc:Choice>
              <mc:Fallback>
                <p:oleObj name="Equation" r:id="rId3" imgW="215713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764" y="2552700"/>
                        <a:ext cx="2860675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A9D58C-DBC5-4CAF-8583-3C7E967F9479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Логичке функције реда 0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sr-Latn-RS" smtClean="0"/>
              <a:t>Логичке функције без аргумената:</a:t>
            </a:r>
          </a:p>
          <a:p>
            <a:pPr lvl="1" eaLnBrk="1" hangingPunct="1"/>
            <a:r>
              <a:rPr lang="sr-Latn-CS" altLang="sr-Latn-RS" i="1" smtClean="0"/>
              <a:t>f</a:t>
            </a:r>
            <a:r>
              <a:rPr lang="sr-Latn-CS" altLang="sr-Latn-RS" baseline="-25000" smtClean="0"/>
              <a:t>00</a:t>
            </a:r>
            <a:r>
              <a:rPr lang="sr-Latn-CS" altLang="sr-Latn-RS" smtClean="0"/>
              <a:t> (</a:t>
            </a:r>
            <a:r>
              <a:rPr lang="sr-Latn-CS" altLang="sr-Latn-RS" i="1" smtClean="0"/>
              <a:t>x</a:t>
            </a:r>
            <a:r>
              <a:rPr lang="sr-Latn-CS" altLang="sr-Latn-RS" smtClean="0"/>
              <a:t>) = 0</a:t>
            </a:r>
          </a:p>
          <a:p>
            <a:pPr lvl="1" eaLnBrk="1" hangingPunct="1"/>
            <a:r>
              <a:rPr lang="sr-Latn-CS" altLang="sr-Latn-RS" i="1" smtClean="0"/>
              <a:t>f</a:t>
            </a:r>
            <a:r>
              <a:rPr lang="sr-Latn-CS" altLang="sr-Latn-RS" baseline="-25000" smtClean="0"/>
              <a:t>01</a:t>
            </a:r>
            <a:r>
              <a:rPr lang="sr-Latn-CS" altLang="sr-Latn-RS" smtClean="0"/>
              <a:t> (</a:t>
            </a:r>
            <a:r>
              <a:rPr lang="sr-Latn-CS" altLang="sr-Latn-RS" i="1" smtClean="0"/>
              <a:t>x</a:t>
            </a:r>
            <a:r>
              <a:rPr lang="sr-Latn-CS" altLang="sr-Latn-RS" smtClean="0"/>
              <a:t>) = 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9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2607</Words>
  <Application>Microsoft Office PowerPoint</Application>
  <PresentationFormat>Widescreen</PresentationFormat>
  <Paragraphs>749</Paragraphs>
  <Slides>69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8" baseType="lpstr">
      <vt:lpstr>Arial</vt:lpstr>
      <vt:lpstr>Calibri</vt:lpstr>
      <vt:lpstr>Calibri Light</vt:lpstr>
      <vt:lpstr>Lucida Sans Unicode</vt:lpstr>
      <vt:lpstr>Resavska BG TT</vt:lpstr>
      <vt:lpstr>Symbol</vt:lpstr>
      <vt:lpstr>Wingdings</vt:lpstr>
      <vt:lpstr>Office Theme</vt:lpstr>
      <vt:lpstr>Equation</vt:lpstr>
      <vt:lpstr>Увод у организацију и архитектуру рачунара 1</vt:lpstr>
      <vt:lpstr>Основи дигиталне логике</vt:lpstr>
      <vt:lpstr>Алгебра логике</vt:lpstr>
      <vt:lpstr>Алгебра логике (2)</vt:lpstr>
      <vt:lpstr>Законитости</vt:lpstr>
      <vt:lpstr>Законитости (2)</vt:lpstr>
      <vt:lpstr>Логичке функције</vt:lpstr>
      <vt:lpstr>Логичке функције (2)</vt:lpstr>
      <vt:lpstr>Логичке функције реда 0</vt:lpstr>
      <vt:lpstr>Логичке функције реда 1</vt:lpstr>
      <vt:lpstr>Логичке функције реда 2</vt:lpstr>
      <vt:lpstr>Логичке функције реда 2 (2)</vt:lpstr>
      <vt:lpstr>Пун систем функција </vt:lpstr>
      <vt:lpstr>Неки пуни системи функција</vt:lpstr>
      <vt:lpstr>Неки пуни системи функција (2)</vt:lpstr>
      <vt:lpstr>Нормалне форме функција</vt:lpstr>
      <vt:lpstr>Нормалне форме функција (2)</vt:lpstr>
      <vt:lpstr>Нормалне форме функција (3)</vt:lpstr>
      <vt:lpstr>Нормалне форме функција</vt:lpstr>
      <vt:lpstr>Улога СКНФ и СДНФ</vt:lpstr>
      <vt:lpstr>Алтернативни запис СДНФ</vt:lpstr>
      <vt:lpstr>Алтернативни запис СKНФ</vt:lpstr>
      <vt:lpstr>Пример</vt:lpstr>
      <vt:lpstr>Пример (2)</vt:lpstr>
      <vt:lpstr>Основи дигиталне логике</vt:lpstr>
      <vt:lpstr>Зашто баш дигитална логика?</vt:lpstr>
      <vt:lpstr>Транзистори</vt:lpstr>
      <vt:lpstr>Транзистори (2)</vt:lpstr>
      <vt:lpstr>Транзистори (3)</vt:lpstr>
      <vt:lpstr>Логичка кола</vt:lpstr>
      <vt:lpstr>Логички елементи</vt:lpstr>
      <vt:lpstr>Уобичајени логички елементи</vt:lpstr>
      <vt:lpstr>И - елемент</vt:lpstr>
      <vt:lpstr>ИЛИ - елемент</vt:lpstr>
      <vt:lpstr>НЕ - елемент</vt:lpstr>
      <vt:lpstr>НИ - елемент</vt:lpstr>
      <vt:lpstr>НИЛИ - елемент</vt:lpstr>
      <vt:lpstr>ЕИЛИ (ексклузивно ИЛИ)- елемент</vt:lpstr>
      <vt:lpstr>Софтвер</vt:lpstr>
      <vt:lpstr>Logisim</vt:lpstr>
      <vt:lpstr>Задаци</vt:lpstr>
      <vt:lpstr>Пројектовање логичких кола</vt:lpstr>
      <vt:lpstr>Пример</vt:lpstr>
      <vt:lpstr>Пример (2)</vt:lpstr>
      <vt:lpstr>Основи дигиталне логике</vt:lpstr>
      <vt:lpstr>Минимизација логичких функција</vt:lpstr>
      <vt:lpstr>Методи минимизације</vt:lpstr>
      <vt:lpstr>Алгебарске трансформације</vt:lpstr>
      <vt:lpstr>Пример</vt:lpstr>
      <vt:lpstr>Карноове мапе</vt:lpstr>
      <vt:lpstr>Примери</vt:lpstr>
      <vt:lpstr>Карноове мапе (2)</vt:lpstr>
      <vt:lpstr>Карноове мапе (3)</vt:lpstr>
      <vt:lpstr>Пример</vt:lpstr>
      <vt:lpstr>Карноове мапе (4)</vt:lpstr>
      <vt:lpstr>Пример</vt:lpstr>
      <vt:lpstr>Пример</vt:lpstr>
      <vt:lpstr>Пример</vt:lpstr>
      <vt:lpstr>Пример</vt:lpstr>
      <vt:lpstr>Пример</vt:lpstr>
      <vt:lpstr>Пример</vt:lpstr>
      <vt:lpstr>Пример</vt:lpstr>
      <vt:lpstr>Непотпуне мапе</vt:lpstr>
      <vt:lpstr>Једноцифрени BCD полусабирач</vt:lpstr>
      <vt:lpstr>Једноцифрени BCD полусабирач (2)</vt:lpstr>
      <vt:lpstr>Пример редундантности</vt:lpstr>
      <vt:lpstr>Седмоделни дисплеј </vt:lpstr>
      <vt:lpstr>Седмоделни дисплеј (2) </vt:lpstr>
      <vt:lpstr>Седмоделни дисплеј (3)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Увод у организацију и архитектуру рачунара 1</dc:title>
  <dc:creator>aca</dc:creator>
  <cp:lastModifiedBy>aca</cp:lastModifiedBy>
  <cp:revision>490</cp:revision>
  <dcterms:created xsi:type="dcterms:W3CDTF">2016-10-06T08:55:14Z</dcterms:created>
  <dcterms:modified xsi:type="dcterms:W3CDTF">2016-11-10T12:20:36Z</dcterms:modified>
</cp:coreProperties>
</file>