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57" r:id="rId3"/>
    <p:sldId id="260" r:id="rId4"/>
    <p:sldId id="258" r:id="rId5"/>
    <p:sldId id="259" r:id="rId6"/>
    <p:sldId id="257" r:id="rId7"/>
    <p:sldId id="262" r:id="rId8"/>
    <p:sldId id="268" r:id="rId9"/>
    <p:sldId id="269" r:id="rId10"/>
    <p:sldId id="263" r:id="rId11"/>
    <p:sldId id="270" r:id="rId12"/>
    <p:sldId id="271" r:id="rId13"/>
    <p:sldId id="272" r:id="rId14"/>
    <p:sldId id="264" r:id="rId15"/>
    <p:sldId id="340" r:id="rId16"/>
    <p:sldId id="265" r:id="rId17"/>
    <p:sldId id="341" r:id="rId18"/>
    <p:sldId id="342" r:id="rId19"/>
    <p:sldId id="343" r:id="rId20"/>
    <p:sldId id="344" r:id="rId21"/>
    <p:sldId id="345" r:id="rId22"/>
    <p:sldId id="266" r:id="rId23"/>
    <p:sldId id="346" r:id="rId24"/>
    <p:sldId id="347" r:id="rId25"/>
    <p:sldId id="348" r:id="rId26"/>
    <p:sldId id="349" r:id="rId27"/>
    <p:sldId id="350" r:id="rId28"/>
    <p:sldId id="351" r:id="rId29"/>
    <p:sldId id="267" r:id="rId30"/>
    <p:sldId id="352" r:id="rId31"/>
    <p:sldId id="353" r:id="rId32"/>
    <p:sldId id="354" r:id="rId33"/>
    <p:sldId id="261" r:id="rId34"/>
    <p:sldId id="273" r:id="rId35"/>
    <p:sldId id="274" r:id="rId36"/>
    <p:sldId id="275" r:id="rId37"/>
    <p:sldId id="355" r:id="rId38"/>
    <p:sldId id="278" r:id="rId39"/>
    <p:sldId id="280" r:id="rId40"/>
    <p:sldId id="358" r:id="rId41"/>
    <p:sldId id="281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70" r:id="rId53"/>
    <p:sldId id="369" r:id="rId54"/>
    <p:sldId id="371" r:id="rId55"/>
    <p:sldId id="372" r:id="rId56"/>
    <p:sldId id="373" r:id="rId57"/>
    <p:sldId id="374" r:id="rId5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83522" autoAdjust="0"/>
  </p:normalViewPr>
  <p:slideViewPr>
    <p:cSldViewPr snapToGrid="0">
      <p:cViewPr varScale="1">
        <p:scale>
          <a:sx n="49" d="100"/>
          <a:sy n="49" d="100"/>
        </p:scale>
        <p:origin x="62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27.10.2016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4364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Код</a:t>
            </a:r>
            <a:r>
              <a:rPr lang="sr-Cyrl-RS" baseline="0" dirty="0" smtClean="0"/>
              <a:t> прве групе је 0 фиксирана на </a:t>
            </a:r>
            <a:r>
              <a:rPr lang="sr-Latn-RS" baseline="0" dirty="0" smtClean="0"/>
              <a:t>b</a:t>
            </a:r>
            <a:r>
              <a:rPr lang="sr-Cyrl-RS" baseline="0" dirty="0" smtClean="0"/>
              <a:t>9, и тако се разликује од свих осталих група, јер оне имају </a:t>
            </a:r>
            <a:r>
              <a:rPr lang="sr-Latn-RS" baseline="0" dirty="0" smtClean="0"/>
              <a:t>1 </a:t>
            </a:r>
            <a:r>
              <a:rPr lang="sr-Cyrl-RS" baseline="0" dirty="0" smtClean="0"/>
              <a:t>на </a:t>
            </a:r>
            <a:r>
              <a:rPr lang="sr-Latn-RS" baseline="0" dirty="0" smtClean="0"/>
              <a:t>b9</a:t>
            </a:r>
            <a:r>
              <a:rPr lang="sr-Cyrl-RS" baseline="0" dirty="0" smtClean="0"/>
              <a:t>.</a:t>
            </a:r>
            <a:endParaRPr lang="sr-Latn-RS" baseline="0" dirty="0" smtClean="0"/>
          </a:p>
          <a:p>
            <a:r>
              <a:rPr lang="sr-Cyrl-RS" baseline="0" dirty="0" smtClean="0"/>
              <a:t>Друга група задржава дакле </a:t>
            </a:r>
            <a:r>
              <a:rPr lang="sr-Latn-RS" baseline="0" dirty="0" smtClean="0"/>
              <a:t>b9 </a:t>
            </a:r>
            <a:r>
              <a:rPr lang="sr-Cyrl-RS" baseline="0" dirty="0" smtClean="0"/>
              <a:t>на 1, док варира </a:t>
            </a:r>
            <a:r>
              <a:rPr lang="sr-Latn-RS" baseline="0" dirty="0" smtClean="0"/>
              <a:t>b8 </a:t>
            </a:r>
            <a:r>
              <a:rPr lang="sr-Cyrl-RS" baseline="0" dirty="0" smtClean="0"/>
              <a:t>и </a:t>
            </a:r>
            <a:r>
              <a:rPr lang="sr-Latn-RS" baseline="0" dirty="0" smtClean="0"/>
              <a:t>b7 na 3 </a:t>
            </a:r>
            <a:r>
              <a:rPr lang="sr-Cyrl-RS" baseline="0" dirty="0" smtClean="0"/>
              <a:t>могућа начина, док је </a:t>
            </a:r>
            <a:r>
              <a:rPr lang="sr-Latn-RS" baseline="0" dirty="0" smtClean="0"/>
              <a:t>4 </a:t>
            </a:r>
            <a:r>
              <a:rPr lang="sr-Cyrl-RS" baseline="0" dirty="0" smtClean="0"/>
              <a:t>начин (11) резервисан за трећу групу. </a:t>
            </a:r>
          </a:p>
          <a:p>
            <a:r>
              <a:rPr lang="sr-Cyrl-RS" baseline="0" dirty="0" smtClean="0"/>
              <a:t>Трећа група задржава 1 на </a:t>
            </a:r>
            <a:r>
              <a:rPr lang="sr-Latn-RS" baseline="0" dirty="0" smtClean="0"/>
              <a:t>b9 </a:t>
            </a:r>
            <a:r>
              <a:rPr lang="sr-Cyrl-RS" baseline="0" dirty="0" smtClean="0"/>
              <a:t>и 11 на </a:t>
            </a:r>
            <a:r>
              <a:rPr lang="sr-Latn-RS" baseline="0" dirty="0" smtClean="0"/>
              <a:t>b8b7, </a:t>
            </a:r>
            <a:r>
              <a:rPr lang="sr-Cyrl-RS" baseline="0" dirty="0" smtClean="0"/>
              <a:t>док варира </a:t>
            </a:r>
            <a:r>
              <a:rPr lang="sr-Latn-RS" baseline="0" dirty="0" smtClean="0"/>
              <a:t>b5 </a:t>
            </a:r>
            <a:r>
              <a:rPr lang="sr-Cyrl-RS" baseline="0" dirty="0" smtClean="0"/>
              <a:t>и </a:t>
            </a:r>
            <a:r>
              <a:rPr lang="sr-Latn-RS" baseline="0" dirty="0" smtClean="0"/>
              <a:t>b4 </a:t>
            </a:r>
            <a:r>
              <a:rPr lang="sr-Cyrl-RS" baseline="0" dirty="0" smtClean="0"/>
              <a:t>на три начина, преостали начин остаје резервисан за последњу групу. </a:t>
            </a:r>
          </a:p>
          <a:p>
            <a:r>
              <a:rPr lang="sr-Cyrl-RS" baseline="0" dirty="0" smtClean="0"/>
              <a:t>У четвртој групи су варијације за </a:t>
            </a:r>
            <a:r>
              <a:rPr lang="sr-Latn-RS" baseline="0" dirty="0" smtClean="0"/>
              <a:t>b2b1 </a:t>
            </a:r>
            <a:r>
              <a:rPr lang="sr-Cyrl-RS" baseline="0" dirty="0" smtClean="0"/>
              <a:t>фиксиране на 00, јер нам треба 1000 троцифрених бројева, а имамо на располагању 24, па су још три комбинације по 8 бројева вишак. 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40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2895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09DE-80BB-44CD-B267-BFEFDB1D8D91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7B6-2BAA-4F9C-B1BA-43E7FDCC21CE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C7BE-BB32-4BAE-9B4F-74CCF3D7B70D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06B6-7C07-4381-AB6A-A6CF838A44C9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D4FB-7F13-4C5D-9FC5-B1273CB44DBF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CDC9-04C7-420B-8124-87E97FF4208D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0DF6-A963-46D3-A646-C483F0F2A231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F096-A23B-4C0A-8F32-34207BA26A90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A8E2-47E7-4BBA-AC63-7293B9DDF570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6E65-60FC-4097-9CAD-6082397300CB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5771-56DF-460C-88D3-ECCB70D602C7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4903-763E-4E4D-AB80-5988E6ADEDFC}" type="datetime1">
              <a:rPr lang="sr-Latn-RS" smtClean="0"/>
              <a:t>27.10.2016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4411" cy="1325563"/>
          </a:xfrm>
        </p:spPr>
        <p:txBody>
          <a:bodyPr/>
          <a:lstStyle/>
          <a:p>
            <a:r>
              <a:rPr lang="sr-Cyrl-RS" dirty="0" smtClean="0"/>
              <a:t>Промена знака – знак и апсолутна вредност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Комплементира се бит за знак броја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855335"/>
            <a:ext cx="7772401" cy="204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4411" cy="1325563"/>
          </a:xfrm>
        </p:spPr>
        <p:txBody>
          <a:bodyPr/>
          <a:lstStyle/>
          <a:p>
            <a:r>
              <a:rPr lang="sr-Cyrl-RS" dirty="0" smtClean="0"/>
              <a:t>Промена знака – непотпуни комплемент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Комплементирање сваке цифре у запису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562" y="2819769"/>
            <a:ext cx="7105779" cy="213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4411" cy="1325563"/>
          </a:xfrm>
        </p:spPr>
        <p:txBody>
          <a:bodyPr/>
          <a:lstStyle/>
          <a:p>
            <a:r>
              <a:rPr lang="sr-Cyrl-RS" dirty="0" smtClean="0"/>
              <a:t>Промена знака – потпуни комплемент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Два корака: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Комплементирање сваке цифре укључујући и место за знак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Добијени број се сабере са 1 и игнорише евентуално прекорачење</a:t>
            </a:r>
          </a:p>
          <a:p>
            <a:pPr marL="914400" lvl="1" indent="-457200">
              <a:buFont typeface="+mj-lt"/>
              <a:buAutoNum type="arabicPeriod"/>
            </a:pP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62" y="3282377"/>
            <a:ext cx="5081338" cy="28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4411" cy="1325563"/>
          </a:xfrm>
        </p:spPr>
        <p:txBody>
          <a:bodyPr/>
          <a:lstStyle/>
          <a:p>
            <a:r>
              <a:rPr lang="sr-Cyrl-RS" dirty="0" smtClean="0"/>
              <a:t>Промена знака – потпуни комплемент (2)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705" y="1942097"/>
            <a:ext cx="8085221" cy="406994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42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Прекорачење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351338"/>
          </a:xfrm>
        </p:spPr>
        <p:txBody>
          <a:bodyPr>
            <a:normAutofit/>
          </a:bodyPr>
          <a:lstStyle/>
          <a:p>
            <a:r>
              <a:rPr lang="sr-Cyrl-RS" dirty="0" smtClean="0"/>
              <a:t>При сабирању бројева </a:t>
            </a:r>
            <a:r>
              <a:rPr lang="sr-Latn-RS" dirty="0" smtClean="0"/>
              <a:t>A </a:t>
            </a:r>
            <a:r>
              <a:rPr lang="sr-Cyrl-RS" dirty="0" smtClean="0"/>
              <a:t>и </a:t>
            </a:r>
            <a:r>
              <a:rPr lang="sr-Latn-RS" dirty="0" smtClean="0"/>
              <a:t>B </a:t>
            </a:r>
            <a:r>
              <a:rPr lang="sr-Cyrl-RS" dirty="0" smtClean="0"/>
              <a:t>који су записани са </a:t>
            </a:r>
            <a:r>
              <a:rPr lang="sr-Latn-RS" dirty="0" smtClean="0"/>
              <a:t>n </a:t>
            </a:r>
            <a:r>
              <a:rPr lang="sr-Cyrl-RS" dirty="0" smtClean="0"/>
              <a:t>цифара, може се добити број </a:t>
            </a:r>
            <a:r>
              <a:rPr lang="sr-Latn-RS" dirty="0" smtClean="0"/>
              <a:t>C </a:t>
            </a:r>
            <a:r>
              <a:rPr lang="sr-Cyrl-RS" dirty="0" smtClean="0"/>
              <a:t>за чији тачан запис је потребна </a:t>
            </a:r>
            <a:r>
              <a:rPr lang="sr-Latn-RS" dirty="0" smtClean="0"/>
              <a:t>n+1 </a:t>
            </a:r>
            <a:r>
              <a:rPr lang="sr-Cyrl-RS" dirty="0" smtClean="0"/>
              <a:t>цифра</a:t>
            </a:r>
          </a:p>
          <a:p>
            <a:r>
              <a:rPr lang="sr-Cyrl-RS" dirty="0" smtClean="0"/>
              <a:t>Ова ситуација се назива </a:t>
            </a:r>
            <a:r>
              <a:rPr lang="sr-Cyrl-RS" u="sng" dirty="0" smtClean="0"/>
              <a:t>прекорачење</a:t>
            </a:r>
          </a:p>
          <a:p>
            <a:r>
              <a:rPr lang="sr-Cyrl-RS" dirty="0" smtClean="0"/>
              <a:t>На бројеве А и </a:t>
            </a:r>
            <a:r>
              <a:rPr lang="sr-Latn-RS" dirty="0" smtClean="0"/>
              <a:t>B </a:t>
            </a:r>
            <a:r>
              <a:rPr lang="sr-Cyrl-RS" dirty="0" smtClean="0"/>
              <a:t>се додаје једна цифра вишка на највишу позицију</a:t>
            </a:r>
          </a:p>
          <a:p>
            <a:pPr lvl="1"/>
            <a:r>
              <a:rPr lang="sr-Cyrl-RS" dirty="0" smtClean="0"/>
              <a:t>Код сабирања се прекорачење препознаје тако што збир има различит знак у односу на операнде – односно различиту цифру вишка</a:t>
            </a:r>
          </a:p>
          <a:p>
            <a:r>
              <a:rPr lang="sr-Cyrl-RS" dirty="0" smtClean="0"/>
              <a:t>Генерише се специјални </a:t>
            </a:r>
            <a:r>
              <a:rPr lang="sr-Latn-RS" dirty="0" smtClean="0"/>
              <a:t>(overflow) </a:t>
            </a:r>
            <a:r>
              <a:rPr lang="sr-Cyrl-RS" dirty="0" smtClean="0"/>
              <a:t>сигнал у </a:t>
            </a:r>
            <a:r>
              <a:rPr lang="sr-Latn-RS" dirty="0" smtClean="0"/>
              <a:t>ALU</a:t>
            </a:r>
            <a:endParaRPr lang="sr-Cyrl-RS" dirty="0" smtClean="0"/>
          </a:p>
          <a:p>
            <a:r>
              <a:rPr lang="sr-Cyrl-RS" dirty="0" smtClean="0"/>
              <a:t>Може се десити и код множења, ако није одвојено довољно простора за производ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32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Прекорачење</a:t>
            </a:r>
            <a:r>
              <a:rPr lang="sr-Latn-RS" dirty="0" smtClean="0"/>
              <a:t> </a:t>
            </a:r>
            <a:r>
              <a:rPr lang="sr-Cyrl-RS" dirty="0" smtClean="0"/>
              <a:t>код потпуног комплемента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Код потпуног комплемента је могуће одредити прекорачење и без додавања цифре вишка</a:t>
            </a:r>
          </a:p>
          <a:p>
            <a:r>
              <a:rPr lang="sr-Cyrl-RS" dirty="0" smtClean="0"/>
              <a:t>Логичка формула за детекцију прекорачења је:</a:t>
            </a:r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Проверити је</a:t>
            </a:r>
            <a:r>
              <a:rPr lang="en-US" dirty="0"/>
              <a:t> </a:t>
            </a:r>
            <a:r>
              <a:rPr lang="sr-Cyrl-RS" dirty="0" smtClean="0"/>
              <a:t>на четворобитним бројевима (3 и 5) или (-4 и -7). </a:t>
            </a:r>
          </a:p>
          <a:p>
            <a:r>
              <a:rPr lang="sr-Cyrl-RS" dirty="0" smtClean="0"/>
              <a:t>Проверити да ли ради у запису знак и апсолутна вредност.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100" y="3373534"/>
            <a:ext cx="6981805" cy="6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Сабирање и одузимање</a:t>
            </a:r>
            <a:r>
              <a:rPr lang="sr-Latn-R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неозначених бројева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Записи се поравнају у складу са тежинама цифара</a:t>
            </a:r>
          </a:p>
          <a:p>
            <a:r>
              <a:rPr lang="sr-Cyrl-RS" dirty="0" smtClean="0"/>
              <a:t>Само се врши бинарно сабирање сваке две поравнате цифре</a:t>
            </a:r>
          </a:p>
          <a:p>
            <a:r>
              <a:rPr lang="sr-Cyrl-RS" dirty="0" smtClean="0"/>
              <a:t>Могућ је пренос у износу од 1 на вишу позицију</a:t>
            </a:r>
          </a:p>
          <a:p>
            <a:r>
              <a:rPr lang="sr-Cyrl-RS" dirty="0" smtClean="0"/>
              <a:t>Пренос на позицију најмање тежине је подразумевано 0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40872"/>
            <a:ext cx="10388950" cy="21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Сабирање и одузимање</a:t>
            </a:r>
            <a:br>
              <a:rPr lang="sr-Cyrl-RS" dirty="0" smtClean="0"/>
            </a:br>
            <a:r>
              <a:rPr lang="sr-Cyrl-RS" dirty="0" smtClean="0"/>
              <a:t>знак и апсолутна вредност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825625"/>
            <a:ext cx="11357810" cy="4351338"/>
          </a:xfrm>
        </p:spPr>
        <p:txBody>
          <a:bodyPr/>
          <a:lstStyle/>
          <a:p>
            <a:r>
              <a:rPr lang="sr-Cyrl-RS" dirty="0" smtClean="0"/>
              <a:t>Ако су бројеви истог знака, онда је и резултат сабирања тог истог знака</a:t>
            </a:r>
          </a:p>
          <a:p>
            <a:r>
              <a:rPr lang="sr-Cyrl-RS" dirty="0" smtClean="0"/>
              <a:t>Ако су бројеви различитог знака, знак ће бити једнак сабирку који има већу апсолутну вредност</a:t>
            </a:r>
          </a:p>
          <a:p>
            <a:r>
              <a:rPr lang="sr-Cyrl-RS" dirty="0" smtClean="0"/>
              <a:t>Апсолутна вредност је разлика веће и мање апс. </a:t>
            </a:r>
            <a:r>
              <a:rPr lang="sr-Cyrl-RS" dirty="0"/>
              <a:t>в</a:t>
            </a:r>
            <a:r>
              <a:rPr lang="sr-Cyrl-RS" dirty="0" smtClean="0"/>
              <a:t>р. бројева</a:t>
            </a:r>
          </a:p>
          <a:p>
            <a:r>
              <a:rPr lang="sr-Cyrl-RS" dirty="0" smtClean="0"/>
              <a:t>Одузимање се своди на сабирање  уз промену знака операнду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45939"/>
            <a:ext cx="10647947" cy="203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Сабирање и одузимање</a:t>
            </a:r>
            <a:br>
              <a:rPr lang="sr-Cyrl-RS" dirty="0" smtClean="0"/>
            </a:br>
            <a:r>
              <a:rPr lang="sr-Cyrl-RS" dirty="0" smtClean="0"/>
              <a:t>непотпуни комплемент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663989" cy="4351338"/>
          </a:xfrm>
        </p:spPr>
        <p:txBody>
          <a:bodyPr/>
          <a:lstStyle/>
          <a:p>
            <a:r>
              <a:rPr lang="sr-Cyrl-RS" dirty="0" smtClean="0"/>
              <a:t>Најпре се рачуна међурезултат сабирањем као да су неозначени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У другом кораку се пренос са бита највеће тежине дода на међурезултат. 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899" y="2339376"/>
            <a:ext cx="5592841" cy="1334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568" y="4822557"/>
            <a:ext cx="4423501" cy="145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Сабирање и одузимање</a:t>
            </a:r>
            <a:br>
              <a:rPr lang="sr-Cyrl-RS" dirty="0" smtClean="0"/>
            </a:br>
            <a:r>
              <a:rPr lang="sr-Cyrl-RS" dirty="0" smtClean="0"/>
              <a:t>непотпуни комплемент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663989" cy="4351338"/>
          </a:xfrm>
        </p:spPr>
        <p:txBody>
          <a:bodyPr/>
          <a:lstStyle/>
          <a:p>
            <a:r>
              <a:rPr lang="sr-Cyrl-RS" dirty="0" smtClean="0"/>
              <a:t>Одузимање се своди на сабирање са негираним операндом. 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199" y="2665683"/>
            <a:ext cx="3609430" cy="29490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65684"/>
            <a:ext cx="3200400" cy="28190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963" y="2628594"/>
            <a:ext cx="3242873" cy="285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Аритметичко логичка јединица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8820" y="1825625"/>
            <a:ext cx="8674359" cy="43513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68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Сабирање и одузимање</a:t>
            </a:r>
            <a:br>
              <a:rPr lang="sr-Cyrl-RS" dirty="0" smtClean="0"/>
            </a:br>
            <a:r>
              <a:rPr lang="sr-Cyrl-RS" dirty="0" smtClean="0"/>
              <a:t>потпуни комплемент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8158" cy="4351338"/>
          </a:xfrm>
        </p:spPr>
        <p:txBody>
          <a:bodyPr/>
          <a:lstStyle/>
          <a:p>
            <a:r>
              <a:rPr lang="sr-Cyrl-RS" dirty="0" smtClean="0"/>
              <a:t>Најпре се рачуна међурезултат као и збир неозначених бројева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Коначан резултат се добија простим уклањањем преноса са највише позиције и провером прекорачења</a:t>
            </a:r>
          </a:p>
          <a:p>
            <a:r>
              <a:rPr lang="sr-Cyrl-RS" dirty="0" smtClean="0"/>
              <a:t>Одузимање се, као и раније, своди на сабирање са промењеним знаком операнда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929" y="2518609"/>
            <a:ext cx="4989843" cy="123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Сабирање и одузимање</a:t>
            </a:r>
            <a:br>
              <a:rPr lang="sr-Cyrl-RS" dirty="0" smtClean="0"/>
            </a:br>
            <a:r>
              <a:rPr lang="sr-Cyrl-RS" dirty="0" smtClean="0"/>
              <a:t>потпуни комплемент (2)</a:t>
            </a:r>
            <a:endParaRPr lang="sr-Latn-R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430" y="1557228"/>
            <a:ext cx="10668001" cy="493258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4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Множење неозначених бројева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Стандардно множење са потписивањем делимичних збирова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921" y="2496436"/>
            <a:ext cx="8896279" cy="38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Множење неозначених бројева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Множење </a:t>
            </a:r>
            <a:r>
              <a:rPr lang="sr-Cyrl-RS" dirty="0"/>
              <a:t>неким степеном двојке одговара померању регистра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936" y="2422945"/>
            <a:ext cx="8941264" cy="388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Множење неозначених бројева (3)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Побољшања: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Проблем је памћење делимичних резултата</a:t>
            </a:r>
          </a:p>
          <a:p>
            <a:pPr lvl="1"/>
            <a:r>
              <a:rPr lang="sr-Cyrl-RS" dirty="0" smtClean="0"/>
              <a:t>Боље је имати само један међурезултат (активни резултат)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Потребно је рачунати међузбирове само за позиције које одговарају бинарним јединицама</a:t>
            </a:r>
          </a:p>
          <a:p>
            <a:r>
              <a:rPr lang="sr-Cyrl-RS" dirty="0" smtClean="0"/>
              <a:t>Хардверску имплементацију у домену дигиталне логике</a:t>
            </a:r>
          </a:p>
          <a:p>
            <a:pPr lvl="1"/>
            <a:r>
              <a:rPr lang="sr-Cyrl-RS" dirty="0" smtClean="0"/>
              <a:t>Овде дајемо само идеју</a:t>
            </a:r>
          </a:p>
          <a:p>
            <a:pPr lvl="1"/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97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Идеја хардверског множења неозн. бр.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2" y="1825625"/>
            <a:ext cx="11582400" cy="4351338"/>
          </a:xfrm>
        </p:spPr>
        <p:txBody>
          <a:bodyPr/>
          <a:lstStyle/>
          <a:p>
            <a:r>
              <a:rPr lang="sr-Cyrl-RS" dirty="0" smtClean="0"/>
              <a:t>Потребна су три регистра </a:t>
            </a:r>
            <a:r>
              <a:rPr lang="sr-Latn-RS" dirty="0" smtClean="0"/>
              <a:t>A, M </a:t>
            </a:r>
            <a:r>
              <a:rPr lang="sr-Cyrl-RS" dirty="0" smtClean="0"/>
              <a:t>и </a:t>
            </a:r>
            <a:r>
              <a:rPr lang="sr-Latn-RS" dirty="0" smtClean="0"/>
              <a:t>P </a:t>
            </a:r>
            <a:r>
              <a:rPr lang="sr-Cyrl-RS" dirty="0" smtClean="0"/>
              <a:t>и један једнобитни регистар </a:t>
            </a:r>
            <a:r>
              <a:rPr lang="sr-Latn-RS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Множеник се уписује у </a:t>
            </a:r>
            <a:r>
              <a:rPr lang="sr-Latn-RS" dirty="0" smtClean="0"/>
              <a:t>M, </a:t>
            </a:r>
            <a:r>
              <a:rPr lang="sr-Cyrl-RS" dirty="0" smtClean="0"/>
              <a:t>а множилац у </a:t>
            </a:r>
            <a:r>
              <a:rPr lang="sr-Latn-RS" dirty="0" smtClean="0"/>
              <a:t>P, </a:t>
            </a:r>
            <a:r>
              <a:rPr lang="en-US" dirty="0" smtClean="0"/>
              <a:t>A </a:t>
            </a:r>
            <a:r>
              <a:rPr lang="sr-Cyrl-RS" dirty="0" smtClean="0"/>
              <a:t>и </a:t>
            </a:r>
            <a:r>
              <a:rPr lang="sr-Latn-RS" dirty="0" smtClean="0"/>
              <a:t>C </a:t>
            </a:r>
            <a:r>
              <a:rPr lang="sr-Cyrl-RS" dirty="0" smtClean="0"/>
              <a:t>су на нули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Бит множиоца са помера ка већој позицији (иницијално на најнижој)</a:t>
            </a:r>
          </a:p>
          <a:p>
            <a:pPr lvl="1"/>
            <a:r>
              <a:rPr lang="sr-Cyrl-RS" dirty="0" smtClean="0"/>
              <a:t>Уколико је вредност бита 1, врши се сабирање </a:t>
            </a:r>
            <a:r>
              <a:rPr lang="sr-Latn-RS" dirty="0" smtClean="0"/>
              <a:t>M </a:t>
            </a:r>
            <a:r>
              <a:rPr lang="sr-Cyrl-RS" dirty="0" smtClean="0"/>
              <a:t>и </a:t>
            </a:r>
            <a:r>
              <a:rPr lang="sr-Latn-RS" dirty="0" smtClean="0"/>
              <a:t>A</a:t>
            </a:r>
            <a:r>
              <a:rPr lang="en-US" dirty="0" smtClean="0"/>
              <a:t>, </a:t>
            </a:r>
            <a:r>
              <a:rPr lang="sr-Cyrl-RS" dirty="0" smtClean="0"/>
              <a:t>иначе ништа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Померање садржаја регистара </a:t>
            </a:r>
            <a:r>
              <a:rPr lang="sr-Latn-RS" dirty="0" smtClean="0"/>
              <a:t>C, A </a:t>
            </a:r>
            <a:r>
              <a:rPr lang="sr-Cyrl-RS" dirty="0" smtClean="0"/>
              <a:t>и </a:t>
            </a:r>
            <a:r>
              <a:rPr lang="sr-Latn-RS" dirty="0" smtClean="0"/>
              <a:t>P </a:t>
            </a:r>
            <a:r>
              <a:rPr lang="sr-Cyrl-RS" dirty="0" smtClean="0"/>
              <a:t>удесно </a:t>
            </a:r>
            <a:br>
              <a:rPr lang="sr-Cyrl-RS" dirty="0" smtClean="0"/>
            </a:br>
            <a:r>
              <a:rPr lang="sr-Cyrl-RS" dirty="0" smtClean="0"/>
              <a:t>(сва три се посматрају спојено)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Ако нису обрађени сви битови множиоца, враћамо се на корак 2.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Завршено, вредност производа је уписана у регистрима </a:t>
            </a:r>
            <a:r>
              <a:rPr lang="sr-Latn-RS" dirty="0" smtClean="0"/>
              <a:t>A </a:t>
            </a:r>
            <a:r>
              <a:rPr lang="sr-Cyrl-RS" dirty="0" smtClean="0"/>
              <a:t>и </a:t>
            </a:r>
            <a:r>
              <a:rPr lang="sr-Latn-RS" dirty="0" smtClean="0"/>
              <a:t>P (</a:t>
            </a:r>
            <a:r>
              <a:rPr lang="sr-Cyrl-RS" dirty="0" smtClean="0"/>
              <a:t>посматрају се као један регистар)</a:t>
            </a:r>
            <a:endParaRPr lang="sr-Latn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13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Идеја хардверског множења неозн. бр. (2)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612" y="1270060"/>
            <a:ext cx="8077200" cy="50862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42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Множење означених бројева</a:t>
            </a:r>
            <a:br>
              <a:rPr lang="sr-Cyrl-RS" dirty="0" smtClean="0"/>
            </a:br>
            <a:r>
              <a:rPr lang="sr-Cyrl-RS" dirty="0" smtClean="0"/>
              <a:t>у потпуном комплементу – Бутов алгоритам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Потребна су четири регистра, </a:t>
            </a:r>
            <a:r>
              <a:rPr lang="sr-Latn-RS" dirty="0" smtClean="0"/>
              <a:t>A, M, P </a:t>
            </a:r>
            <a:r>
              <a:rPr lang="sr-Cyrl-RS" dirty="0" smtClean="0"/>
              <a:t>и једнобитни </a:t>
            </a:r>
            <a:r>
              <a:rPr lang="sr-Latn-RS" dirty="0" smtClean="0"/>
              <a:t>P</a:t>
            </a:r>
            <a:r>
              <a:rPr lang="sr-Latn-RS" baseline="-25000" dirty="0" smtClean="0"/>
              <a:t>-1</a:t>
            </a:r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Иницијализација као код претходног алгоритма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Пореде се бит најмање тежине у </a:t>
            </a:r>
            <a:r>
              <a:rPr lang="sr-Latn-RS" dirty="0" smtClean="0"/>
              <a:t>P </a:t>
            </a:r>
            <a:r>
              <a:rPr lang="sr-Cyrl-RS" dirty="0" smtClean="0"/>
              <a:t>и вредност </a:t>
            </a:r>
            <a:r>
              <a:rPr lang="sr-Latn-RS" dirty="0"/>
              <a:t>P</a:t>
            </a:r>
            <a:r>
              <a:rPr lang="sr-Latn-RS" baseline="-25000" dirty="0"/>
              <a:t>-1</a:t>
            </a:r>
            <a:endParaRPr lang="sr-Cyrl-RS" dirty="0"/>
          </a:p>
          <a:p>
            <a:pPr lvl="1"/>
            <a:r>
              <a:rPr lang="sr-Cyrl-RS" dirty="0" smtClean="0"/>
              <a:t>Ако су различити </a:t>
            </a:r>
            <a:r>
              <a:rPr lang="en-US" dirty="0" smtClean="0"/>
              <a:t>01</a:t>
            </a:r>
            <a:r>
              <a:rPr lang="sr-Cyrl-RS" dirty="0" smtClean="0"/>
              <a:t>, онда се множеник и А саберу</a:t>
            </a:r>
          </a:p>
          <a:p>
            <a:pPr lvl="1"/>
            <a:r>
              <a:rPr lang="sr-Cyrl-RS" dirty="0" smtClean="0"/>
              <a:t>Ако су различити 10, тада се множеник одузме од А</a:t>
            </a:r>
          </a:p>
          <a:p>
            <a:pPr lvl="1"/>
            <a:r>
              <a:rPr lang="sr-Cyrl-RS" dirty="0" smtClean="0"/>
              <a:t>Ако су једнаки (00 или 11), онда нема акције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Померају се спојени регистри </a:t>
            </a:r>
            <a:r>
              <a:rPr lang="sr-Latn-RS" dirty="0" smtClean="0"/>
              <a:t>A, P </a:t>
            </a:r>
            <a:r>
              <a:rPr lang="sr-Cyrl-RS" dirty="0" smtClean="0"/>
              <a:t>и </a:t>
            </a:r>
            <a:r>
              <a:rPr lang="sr-Latn-RS" dirty="0" smtClean="0"/>
              <a:t>P</a:t>
            </a:r>
            <a:r>
              <a:rPr lang="sr-Latn-RS" baseline="-25000" dirty="0" smtClean="0"/>
              <a:t>-1</a:t>
            </a:r>
            <a:r>
              <a:rPr lang="sr-Cyrl-RS" baseline="-25000" dirty="0" smtClean="0"/>
              <a:t> </a:t>
            </a:r>
            <a:r>
              <a:rPr lang="sr-Cyrl-RS" dirty="0" smtClean="0"/>
              <a:t>удесно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Ако нису обрађени сви битови множиоца, враћамо се на 2.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Резултат је уписан у спојене регистре </a:t>
            </a:r>
            <a:r>
              <a:rPr lang="sr-Latn-RS" dirty="0" smtClean="0"/>
              <a:t>A </a:t>
            </a:r>
            <a:r>
              <a:rPr lang="sr-Cyrl-RS" dirty="0" smtClean="0"/>
              <a:t>и </a:t>
            </a:r>
            <a:r>
              <a:rPr lang="sr-Latn-RS" dirty="0" smtClean="0"/>
              <a:t>P</a:t>
            </a:r>
            <a:endParaRPr lang="sr-Cyrl-RS" dirty="0"/>
          </a:p>
          <a:p>
            <a:pPr marL="514350" indent="-514350">
              <a:buFont typeface="+mj-lt"/>
              <a:buAutoNum type="arabicPeriod"/>
            </a:pPr>
            <a:endParaRPr lang="sr-Cyrl-RS" dirty="0" smtClean="0"/>
          </a:p>
          <a:p>
            <a:pPr marL="457200" lvl="1" indent="0">
              <a:buNone/>
            </a:pPr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8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Множење означених бројева</a:t>
            </a:r>
            <a:br>
              <a:rPr lang="sr-Cyrl-RS" dirty="0" smtClean="0"/>
            </a:br>
            <a:r>
              <a:rPr lang="sr-Cyrl-RS" dirty="0" smtClean="0"/>
              <a:t>у потпуном комплементу – Бутов алгоритам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457200" lvl="1" indent="0">
              <a:buNone/>
            </a:pPr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831" y="1637299"/>
            <a:ext cx="6914337" cy="471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Дељење</a:t>
            </a:r>
            <a:r>
              <a:rPr lang="sr-Latn-RS" dirty="0" smtClean="0"/>
              <a:t> </a:t>
            </a:r>
            <a:r>
              <a:rPr lang="sr-Cyrl-RS" dirty="0" smtClean="0"/>
              <a:t>неозначених бројева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72763"/>
            <a:ext cx="9893968" cy="392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Рачунарска аритметика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Цели бројеви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15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Дељење неозначених бројева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5" y="1690688"/>
            <a:ext cx="11101136" cy="466566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Три регистра </a:t>
            </a:r>
            <a:r>
              <a:rPr lang="sr-Latn-RS" dirty="0" smtClean="0"/>
              <a:t>P, A </a:t>
            </a:r>
            <a:r>
              <a:rPr lang="sr-Cyrl-RS" dirty="0" smtClean="0"/>
              <a:t>и </a:t>
            </a:r>
            <a:r>
              <a:rPr lang="sr-Latn-RS" dirty="0" smtClean="0"/>
              <a:t>M, </a:t>
            </a:r>
            <a:r>
              <a:rPr lang="sr-Cyrl-RS" dirty="0" smtClean="0"/>
              <a:t>и бројач иницијално постављен на број битова у регистрима</a:t>
            </a:r>
          </a:p>
          <a:p>
            <a:r>
              <a:rPr lang="sr-Cyrl-RS" dirty="0" smtClean="0"/>
              <a:t>У </a:t>
            </a:r>
            <a:r>
              <a:rPr lang="sr-Latn-RS" dirty="0" smtClean="0"/>
              <a:t>P </a:t>
            </a:r>
            <a:r>
              <a:rPr lang="sr-Cyrl-RS" dirty="0" smtClean="0"/>
              <a:t>се уписује дељеник, у М делилац, а у А нула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 и </a:t>
            </a:r>
            <a:r>
              <a:rPr lang="sr-Latn-RS" dirty="0" smtClean="0"/>
              <a:t>P </a:t>
            </a:r>
            <a:r>
              <a:rPr lang="sr-Cyrl-RS" dirty="0" smtClean="0"/>
              <a:t>се померају улево за један бит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Од А се одузима М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Ако је А веће или једнако од 0, у бит најмање тежине </a:t>
            </a:r>
            <a:r>
              <a:rPr lang="sr-Latn-RS" dirty="0" smtClean="0"/>
              <a:t>P </a:t>
            </a:r>
            <a:r>
              <a:rPr lang="sr-Cyrl-RS" dirty="0" smtClean="0"/>
              <a:t>се уписује 1, а иначе 0. Садржај </a:t>
            </a:r>
            <a:r>
              <a:rPr lang="sr-Latn-RS" dirty="0" smtClean="0"/>
              <a:t>M </a:t>
            </a:r>
            <a:r>
              <a:rPr lang="sr-Cyrl-RS" dirty="0" smtClean="0"/>
              <a:t>се сабира са </a:t>
            </a:r>
            <a:r>
              <a:rPr lang="sr-Latn-RS" dirty="0" smtClean="0"/>
              <a:t>A </a:t>
            </a:r>
            <a:r>
              <a:rPr lang="sr-Cyrl-RS" dirty="0" smtClean="0"/>
              <a:t>ради враћања претходног стања.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Вредност бројача се смањује за 1 и ако је бројач већи од 0, врамо се на корак 1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Завршено, количник је уписан у регистру </a:t>
            </a:r>
            <a:r>
              <a:rPr lang="sr-Latn-RS" dirty="0" smtClean="0"/>
              <a:t>P, </a:t>
            </a:r>
            <a:r>
              <a:rPr lang="sr-Cyrl-RS" dirty="0" smtClean="0"/>
              <a:t>а остатак у </a:t>
            </a:r>
            <a:r>
              <a:rPr lang="sr-Latn-RS" dirty="0" smtClean="0"/>
              <a:t>A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01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Дељење неозначених бројева (</a:t>
            </a:r>
            <a:r>
              <a:rPr lang="sr-Latn-RS" dirty="0" smtClean="0"/>
              <a:t>3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432" y="1690688"/>
            <a:ext cx="11101136" cy="466566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Три регистра </a:t>
            </a:r>
            <a:r>
              <a:rPr lang="sr-Latn-RS" dirty="0" smtClean="0"/>
              <a:t>P, A </a:t>
            </a:r>
            <a:r>
              <a:rPr lang="sr-Cyrl-RS" dirty="0" smtClean="0"/>
              <a:t>и </a:t>
            </a:r>
            <a:r>
              <a:rPr lang="sr-Latn-RS" dirty="0" smtClean="0"/>
              <a:t>M, </a:t>
            </a:r>
            <a:r>
              <a:rPr lang="sr-Cyrl-RS" dirty="0" smtClean="0"/>
              <a:t>и бројач иницијално постављен на број битова у регистрима</a:t>
            </a:r>
          </a:p>
          <a:p>
            <a:r>
              <a:rPr lang="sr-Cyrl-RS" dirty="0" smtClean="0"/>
              <a:t>У </a:t>
            </a:r>
            <a:r>
              <a:rPr lang="sr-Latn-RS" dirty="0" smtClean="0"/>
              <a:t>P </a:t>
            </a:r>
            <a:r>
              <a:rPr lang="sr-Cyrl-RS" dirty="0" smtClean="0"/>
              <a:t>се уписује дељеник, у М делилац, а у А нула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 и </a:t>
            </a:r>
            <a:r>
              <a:rPr lang="sr-Latn-RS" dirty="0" smtClean="0"/>
              <a:t>P </a:t>
            </a:r>
            <a:r>
              <a:rPr lang="sr-Cyrl-RS" dirty="0" smtClean="0"/>
              <a:t>се померају улево за један бит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Од А се одузима М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Ако је А веће или једнако од 0, у бит најмање тежине </a:t>
            </a:r>
            <a:r>
              <a:rPr lang="sr-Latn-RS" dirty="0" smtClean="0"/>
              <a:t>P </a:t>
            </a:r>
            <a:r>
              <a:rPr lang="sr-Cyrl-RS" dirty="0" smtClean="0"/>
              <a:t>се уписује 1, а иначе 0. Садржај </a:t>
            </a:r>
            <a:r>
              <a:rPr lang="sr-Latn-RS" dirty="0" smtClean="0"/>
              <a:t>M </a:t>
            </a:r>
            <a:r>
              <a:rPr lang="sr-Cyrl-RS" dirty="0" smtClean="0"/>
              <a:t>се сабира са </a:t>
            </a:r>
            <a:r>
              <a:rPr lang="sr-Latn-RS" dirty="0" smtClean="0"/>
              <a:t>A </a:t>
            </a:r>
            <a:r>
              <a:rPr lang="sr-Cyrl-RS" dirty="0" smtClean="0"/>
              <a:t>ради враћања претходног стања.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Вредност бројача се смањује за 1 и ако је бројач већи од 0, врамо се на корак 1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Завршено, количник је уписан у регистру </a:t>
            </a:r>
            <a:r>
              <a:rPr lang="sr-Latn-RS" dirty="0" smtClean="0"/>
              <a:t>P, </a:t>
            </a:r>
            <a:r>
              <a:rPr lang="sr-Cyrl-RS" dirty="0" smtClean="0"/>
              <a:t>а остатак у </a:t>
            </a:r>
            <a:r>
              <a:rPr lang="sr-Latn-RS" dirty="0" smtClean="0"/>
              <a:t>A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74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Дељење неозначених бројева (</a:t>
            </a:r>
            <a:r>
              <a:rPr lang="sr-Cyrl-RS" dirty="0"/>
              <a:t>4</a:t>
            </a:r>
            <a:r>
              <a:rPr lang="sr-Cyrl-RS" dirty="0" smtClean="0"/>
              <a:t>)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8781" y="1341438"/>
            <a:ext cx="6314437" cy="50149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250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Рачунарска аритметика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Бинарно кодирани декадни бројеви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53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Бинарно кодирани декадни бројеви</a:t>
            </a:r>
            <a:r>
              <a:rPr lang="en-US" dirty="0" smtClean="0"/>
              <a:t> (BCD)</a:t>
            </a: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Мотивација: омогућавање тачног записа мешовитих бројева</a:t>
            </a:r>
          </a:p>
          <a:p>
            <a:pPr lvl="1"/>
            <a:r>
              <a:rPr lang="sr-Cyrl-RS" dirty="0" smtClean="0"/>
              <a:t>Видели смо раније примере када неки разломљени број не можемо тачно запамтити</a:t>
            </a:r>
          </a:p>
          <a:p>
            <a:r>
              <a:rPr lang="sr-Cyrl-RS" dirty="0" smtClean="0"/>
              <a:t>Сваку цифру чувамо засебно са најмање 4 бинарне цифре</a:t>
            </a:r>
          </a:p>
          <a:p>
            <a:r>
              <a:rPr lang="sr-Cyrl-RS" dirty="0" smtClean="0"/>
              <a:t>Кодирање декадних цифара мора бити једнозначно</a:t>
            </a:r>
          </a:p>
          <a:p>
            <a:r>
              <a:rPr lang="sr-Cyrl-RS" dirty="0" smtClean="0"/>
              <a:t>Пожељне особине за извођење аритметичких операција:</a:t>
            </a:r>
          </a:p>
          <a:p>
            <a:pPr lvl="1"/>
            <a:r>
              <a:rPr lang="sr-Cyrl-RS" dirty="0" smtClean="0"/>
              <a:t>Највећој цифри (9) придружити највећу бинарну вредност</a:t>
            </a:r>
          </a:p>
          <a:p>
            <a:pPr lvl="1"/>
            <a:r>
              <a:rPr lang="sr-Cyrl-RS" dirty="0" smtClean="0"/>
              <a:t>(Не)парним декадним одговарају (не)парни бинарни</a:t>
            </a:r>
          </a:p>
          <a:p>
            <a:pPr lvl="1"/>
            <a:r>
              <a:rPr lang="sr-Cyrl-RS" dirty="0" smtClean="0"/>
              <a:t>Комплементарност кода – ако су </a:t>
            </a:r>
            <a:r>
              <a:rPr lang="sr-Latn-RS" dirty="0" smtClean="0"/>
              <a:t>a+b</a:t>
            </a:r>
            <a:r>
              <a:rPr lang="en-US" dirty="0" smtClean="0"/>
              <a:t>=9, </a:t>
            </a:r>
            <a:r>
              <a:rPr lang="sr-Cyrl-RS" dirty="0" smtClean="0"/>
              <a:t>онда и бинарне кодне репрезентације треба да буду комплементарне</a:t>
            </a:r>
          </a:p>
          <a:p>
            <a:pPr lvl="1"/>
            <a:endParaRPr lang="sr-Cyrl-RS" dirty="0" smtClean="0"/>
          </a:p>
          <a:p>
            <a:pPr lvl="1"/>
            <a:endParaRPr lang="sr-Cyrl-RS" dirty="0" smtClean="0"/>
          </a:p>
          <a:p>
            <a:pPr lvl="1"/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14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Примери кодирања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737558" cy="461441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4900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Грејов код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79" y="1540042"/>
            <a:ext cx="11341767" cy="463692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Грејов код поставља услов да бинарне репрезентације узастопних декадних бројева имају </a:t>
            </a:r>
            <a:r>
              <a:rPr lang="sr-Cyrl-RS" u="sng" dirty="0" smtClean="0"/>
              <a:t>разлику на само једном биту</a:t>
            </a:r>
            <a:r>
              <a:rPr lang="sr-Latn-RS" u="sng" dirty="0" smtClean="0"/>
              <a:t> (</a:t>
            </a:r>
            <a:r>
              <a:rPr lang="sr-Cyrl-RS" u="sng" dirty="0" smtClean="0"/>
              <a:t>практично</a:t>
            </a:r>
            <a:r>
              <a:rPr lang="en-US" u="sng" dirty="0" smtClean="0"/>
              <a:t>?)</a:t>
            </a:r>
            <a:endParaRPr lang="sr-Cyrl-RS" u="sng" dirty="0" smtClean="0"/>
          </a:p>
          <a:p>
            <a:r>
              <a:rPr lang="sr-Cyrl-RS" dirty="0" smtClean="0"/>
              <a:t>Постоји више начина да се конструише Грејов код</a:t>
            </a:r>
          </a:p>
          <a:p>
            <a:pPr lvl="1"/>
            <a:r>
              <a:rPr lang="sr-Cyrl-RS" dirty="0" smtClean="0"/>
              <a:t>Функција кодирања није јединствена</a:t>
            </a:r>
          </a:p>
          <a:p>
            <a:r>
              <a:rPr lang="sr-Cyrl-RS" dirty="0" smtClean="0"/>
              <a:t>Често употребљавана Грејова функција кодирања је:</a:t>
            </a:r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Где је </a:t>
            </a:r>
            <a:r>
              <a:rPr lang="sr-Latn-RS" dirty="0" smtClean="0"/>
              <a:t>n – </a:t>
            </a:r>
            <a:r>
              <a:rPr lang="sr-Cyrl-RS" dirty="0" smtClean="0"/>
              <a:t>дужина записа, а </a:t>
            </a:r>
            <a:r>
              <a:rPr lang="sr-Latn-RS" dirty="0" smtClean="0"/>
              <a:t>i </a:t>
            </a:r>
            <a:r>
              <a:rPr lang="sr-Cyrl-RS" dirty="0" smtClean="0"/>
              <a:t>је број који представљамо, док је </a:t>
            </a:r>
            <a:r>
              <a:rPr lang="sr-Latn-RS" baseline="-25000" dirty="0" smtClean="0"/>
              <a:t>n</a:t>
            </a:r>
            <a:r>
              <a:rPr lang="sr-Latn-RS" dirty="0" smtClean="0"/>
              <a:t>i </a:t>
            </a:r>
            <a:r>
              <a:rPr lang="sr-Cyrl-RS" dirty="0" smtClean="0"/>
              <a:t>одговарајућа бинарна репрезентација броја </a:t>
            </a:r>
            <a:r>
              <a:rPr lang="sr-Latn-RS" dirty="0" smtClean="0"/>
              <a:t>i</a:t>
            </a:r>
          </a:p>
          <a:p>
            <a:r>
              <a:rPr lang="sr-Cyrl-RS" dirty="0" smtClean="0"/>
              <a:t>Заокружени знак плус је ексклузивна дисјункција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708" y="3750018"/>
            <a:ext cx="3105727" cy="61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57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Грејов код (2)</a:t>
            </a:r>
            <a:endParaRPr lang="sr-Latn-R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070" y="1876926"/>
            <a:ext cx="10871730" cy="405962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9031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Означени бинарно кодирани декадни бр.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Знак и апсолутна вредност</a:t>
            </a:r>
          </a:p>
          <a:p>
            <a:pPr lvl="1"/>
            <a:r>
              <a:rPr lang="sr-Cyrl-RS" dirty="0" smtClean="0"/>
              <a:t>За запис знака се оставља додатна декадна цифра</a:t>
            </a:r>
          </a:p>
          <a:p>
            <a:pPr lvl="1"/>
            <a:r>
              <a:rPr lang="sr-Cyrl-RS" dirty="0" smtClean="0"/>
              <a:t>Које ће вредности представљати знакове зависи од имплементације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10-ти комплемент</a:t>
            </a:r>
          </a:p>
          <a:p>
            <a:pPr lvl="1"/>
            <a:r>
              <a:rPr lang="sr-Cyrl-RS" dirty="0" smtClean="0"/>
              <a:t>Негација броја се добија комплементирањем према основи 10</a:t>
            </a:r>
          </a:p>
          <a:p>
            <a:pPr lvl="1"/>
            <a:r>
              <a:rPr lang="sr-Cyrl-RS" dirty="0" smtClean="0"/>
              <a:t>То значи да ће нула означавати позитивне, а деветка негативне бројеве</a:t>
            </a:r>
          </a:p>
          <a:p>
            <a:r>
              <a:rPr lang="sr-Cyrl-RS" dirty="0" smtClean="0"/>
              <a:t>Најчешће се користи запис </a:t>
            </a:r>
            <a:r>
              <a:rPr lang="sr-Cyrl-RS" u="sng" dirty="0" smtClean="0"/>
              <a:t>знак и апсолутна вредност</a:t>
            </a:r>
            <a:endParaRPr lang="sr-Latn-R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678375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Чен-Хо кодирање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Кодира три декадне цифре у 10 бита (оптимизовано)</a:t>
            </a:r>
          </a:p>
          <a:p>
            <a:r>
              <a:rPr lang="sr-Cyrl-RS" dirty="0" smtClean="0"/>
              <a:t>20% ефикасније од </a:t>
            </a:r>
            <a:r>
              <a:rPr lang="sr-Latn-RS" dirty="0" smtClean="0"/>
              <a:t>BCD </a:t>
            </a:r>
            <a:r>
              <a:rPr lang="sr-Cyrl-RS" dirty="0" smtClean="0"/>
              <a:t>записа</a:t>
            </a:r>
          </a:p>
          <a:p>
            <a:r>
              <a:rPr lang="sr-Cyrl-RS" dirty="0" smtClean="0"/>
              <a:t>Дели цифре на мале (0-7) и велике (8,9)</a:t>
            </a:r>
          </a:p>
          <a:p>
            <a:pPr lvl="1"/>
            <a:r>
              <a:rPr lang="sr-Cyrl-RS" dirty="0" smtClean="0"/>
              <a:t>За мале довољна три бита, а за велике један за међусобну разлику</a:t>
            </a:r>
          </a:p>
          <a:p>
            <a:r>
              <a:rPr lang="sr-Cyrl-RS" dirty="0" smtClean="0"/>
              <a:t>Примери комбинација:</a:t>
            </a:r>
          </a:p>
          <a:p>
            <a:pPr lvl="1"/>
            <a:r>
              <a:rPr lang="sr-Cyrl-RS" dirty="0" smtClean="0"/>
              <a:t>Све три цифре мале: 3</a:t>
            </a:r>
            <a:r>
              <a:rPr lang="sr-Latn-RS" dirty="0"/>
              <a:t> </a:t>
            </a:r>
            <a:r>
              <a:rPr lang="sr-Cyrl-RS" dirty="0" smtClean="0"/>
              <a:t>+ 3  + 3</a:t>
            </a:r>
            <a:r>
              <a:rPr lang="sr-Latn-RS" dirty="0" smtClean="0"/>
              <a:t> </a:t>
            </a:r>
            <a:r>
              <a:rPr lang="sr-Cyrl-RS" dirty="0" smtClean="0"/>
              <a:t>за цифре + 1 бит да означи комбинацију</a:t>
            </a:r>
          </a:p>
          <a:p>
            <a:pPr lvl="1"/>
            <a:r>
              <a:rPr lang="sr-Cyrl-RS" dirty="0" smtClean="0"/>
              <a:t>Две цифре мале: 3 + </a:t>
            </a:r>
            <a:r>
              <a:rPr lang="sr-Latn-RS" dirty="0" smtClean="0"/>
              <a:t>3</a:t>
            </a:r>
            <a:r>
              <a:rPr lang="sr-Cyrl-RS" dirty="0" smtClean="0"/>
              <a:t> + 1</a:t>
            </a:r>
            <a:r>
              <a:rPr lang="sr-Latn-RS" dirty="0" smtClean="0"/>
              <a:t> </a:t>
            </a:r>
            <a:r>
              <a:rPr lang="sr-Cyrl-RS" dirty="0" smtClean="0"/>
              <a:t>за цифре + 3 бита за комбинацију</a:t>
            </a:r>
          </a:p>
          <a:p>
            <a:pPr lvl="1"/>
            <a:r>
              <a:rPr lang="sr-Cyrl-RS" dirty="0" smtClean="0"/>
              <a:t>Једна цифра мала: 3 + 1 + 1 за цифре + 5 битова за комбинацију</a:t>
            </a:r>
          </a:p>
          <a:p>
            <a:pPr lvl="1"/>
            <a:r>
              <a:rPr lang="sr-Cyrl-RS" dirty="0" smtClean="0"/>
              <a:t>Све цифре велике: 1 + 1 + 1 за цифре + 5 за комбинацију (2 су вишак)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969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Подсећање на различите типове записа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Знак и апсолутна вредност</a:t>
            </a:r>
          </a:p>
          <a:p>
            <a:pPr lvl="1"/>
            <a:r>
              <a:rPr lang="sr-Cyrl-RS" dirty="0" smtClean="0"/>
              <a:t>Први бит означава знак</a:t>
            </a:r>
          </a:p>
          <a:p>
            <a:pPr lvl="1"/>
            <a:r>
              <a:rPr lang="sr-Cyrl-RS" dirty="0" smtClean="0"/>
              <a:t>Позитивна и негативна нула</a:t>
            </a:r>
            <a:endParaRPr lang="sr-Cyrl-RS" dirty="0"/>
          </a:p>
          <a:p>
            <a:r>
              <a:rPr lang="sr-Cyrl-RS" dirty="0" smtClean="0"/>
              <a:t>Непотпуни комплемент</a:t>
            </a:r>
          </a:p>
          <a:p>
            <a:pPr lvl="1"/>
            <a:r>
              <a:rPr lang="sr-Cyrl-RS" dirty="0" smtClean="0"/>
              <a:t>Први бит такође означава знак</a:t>
            </a:r>
          </a:p>
          <a:p>
            <a:pPr lvl="1"/>
            <a:r>
              <a:rPr lang="sr-Cyrl-RS" dirty="0" smtClean="0"/>
              <a:t>Негација број се добија комплементирањем </a:t>
            </a:r>
            <a:br>
              <a:rPr lang="sr-Cyrl-RS" dirty="0" smtClean="0"/>
            </a:br>
            <a:r>
              <a:rPr lang="sr-Cyrl-RS" dirty="0" smtClean="0"/>
              <a:t>свих цифара</a:t>
            </a:r>
          </a:p>
          <a:p>
            <a:pPr lvl="1"/>
            <a:r>
              <a:rPr lang="sr-Cyrl-RS" dirty="0" smtClean="0"/>
              <a:t>Позитивна и негативна нула</a:t>
            </a:r>
            <a:endParaRPr lang="sr-Cyrl-RS" dirty="0"/>
          </a:p>
          <a:p>
            <a:r>
              <a:rPr lang="sr-Cyrl-RS" dirty="0" smtClean="0"/>
              <a:t>Потпуни комплемент</a:t>
            </a:r>
          </a:p>
          <a:p>
            <a:pPr lvl="1"/>
            <a:r>
              <a:rPr lang="sr-Cyrl-RS" dirty="0" smtClean="0"/>
              <a:t>Први бит означава знак</a:t>
            </a:r>
          </a:p>
          <a:p>
            <a:pPr lvl="1"/>
            <a:r>
              <a:rPr lang="sr-Cyrl-RS" dirty="0" smtClean="0"/>
              <a:t>Негација се добија додавањем јединце </a:t>
            </a:r>
            <a:br>
              <a:rPr lang="sr-Cyrl-RS" dirty="0" smtClean="0"/>
            </a:br>
            <a:r>
              <a:rPr lang="sr-Cyrl-RS" dirty="0" smtClean="0"/>
              <a:t>на непотпуни комплемент</a:t>
            </a:r>
          </a:p>
          <a:p>
            <a:pPr lvl="1"/>
            <a:r>
              <a:rPr lang="sr-Cyrl-RS" dirty="0" smtClean="0"/>
              <a:t>Само једна нула</a:t>
            </a:r>
          </a:p>
          <a:p>
            <a:pPr lvl="1"/>
            <a:endParaRPr lang="sr-Cyrl-RS" dirty="0" smtClean="0"/>
          </a:p>
          <a:p>
            <a:pPr lvl="1"/>
            <a:endParaRPr lang="sr-Cyrl-RS" dirty="0" smtClean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1442" y="2115286"/>
            <a:ext cx="2903463" cy="9334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7925" y="3473291"/>
            <a:ext cx="3706980" cy="944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979" y="4696359"/>
            <a:ext cx="3487926" cy="92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Чен-Хо кодирање (2)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028559"/>
              </p:ext>
            </p:extLst>
          </p:nvPr>
        </p:nvGraphicFramePr>
        <p:xfrm>
          <a:off x="399483" y="2077367"/>
          <a:ext cx="11576493" cy="3435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6719"/>
                <a:gridCol w="608622"/>
                <a:gridCol w="608622"/>
                <a:gridCol w="608622"/>
                <a:gridCol w="608622"/>
                <a:gridCol w="608622"/>
                <a:gridCol w="608622"/>
                <a:gridCol w="608622"/>
                <a:gridCol w="608622"/>
                <a:gridCol w="608622"/>
                <a:gridCol w="608622"/>
                <a:gridCol w="608622"/>
                <a:gridCol w="608622"/>
                <a:gridCol w="1458155"/>
                <a:gridCol w="1458155"/>
              </a:tblGrid>
              <a:tr h="31730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sr-Cyrl-RS" sz="1500" u="none" strike="noStrike" dirty="0">
                          <a:effectLst/>
                        </a:rPr>
                        <a:t>Бинарно кодирање</a:t>
                      </a:r>
                      <a:endParaRPr lang="sr-Cyrl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Cyrl-RS" sz="1500" u="none" strike="noStrike" dirty="0" smtClean="0">
                          <a:effectLst/>
                        </a:rPr>
                        <a:t>Децимални</a:t>
                      </a:r>
                      <a:r>
                        <a:rPr lang="sr-Cyrl-RS" sz="1500" u="none" strike="noStrike" baseline="0" dirty="0" smtClean="0">
                          <a:effectLst/>
                        </a:rPr>
                        <a:t> запис</a:t>
                      </a:r>
                      <a:endParaRPr lang="sr-Cyrl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17307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500" u="none" strike="noStrike">
                          <a:effectLst/>
                        </a:rPr>
                        <a:t>1024 стања</a:t>
                      </a:r>
                      <a:endParaRPr lang="sr-Cyrl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b9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b8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b7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b6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b5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b4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b3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b2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d2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d1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d0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500" u="none" strike="noStrike">
                          <a:effectLst/>
                        </a:rPr>
                        <a:t>Вредности</a:t>
                      </a:r>
                      <a:endParaRPr lang="sr-Cyrl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50.0% (512)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a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b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d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e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g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h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0abc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0def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0ghi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 (0–7) (0–7)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37.5% (384)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d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e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g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h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0def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0ghi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(8–9) (0–7) (0–7)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a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b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g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h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0abc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0ghi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 (8–9) (0–7)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d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e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a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b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0abc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0def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 (0–7) (8–9)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9.375% (96)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a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b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0abc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 (8–9) (8–9)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d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e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0def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(8–9) (0–7) (8–9)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317307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g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h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0ghi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(8–9) (8–9) (0–7)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  <a:tr h="579903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500" u="none" strike="noStrike">
                          <a:effectLst/>
                        </a:rPr>
                        <a:t>3.125% (8 од 32)</a:t>
                      </a:r>
                      <a:endParaRPr lang="sr-Cyrl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lvl="1" algn="r" fontAlgn="ctr"/>
                      <a:r>
                        <a:rPr lang="sr-Latn-RS" sz="1500" u="none" strike="noStrike" dirty="0">
                          <a:effectLst/>
                        </a:rPr>
                        <a:t>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 dirty="0">
                          <a:effectLst/>
                        </a:rPr>
                        <a:t>(8–9) (8–9) (8–9)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58" marR="7458" marT="74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987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DPD	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4351338"/>
          </a:xfrm>
        </p:spPr>
        <p:txBody>
          <a:bodyPr>
            <a:normAutofit/>
          </a:bodyPr>
          <a:lstStyle/>
          <a:p>
            <a:r>
              <a:rPr lang="sr-Latn-RS" dirty="0" smtClean="0"/>
              <a:t>Densely Packed Decimal</a:t>
            </a:r>
          </a:p>
          <a:p>
            <a:r>
              <a:rPr lang="sr-Cyrl-RS" dirty="0" smtClean="0"/>
              <a:t>Слично као Чен-Хо, али користи другачије уређење битова</a:t>
            </a:r>
          </a:p>
          <a:p>
            <a:r>
              <a:rPr lang="sr-Cyrl-RS" dirty="0" smtClean="0"/>
              <a:t>Кодира три декадне цифре у 10 бита</a:t>
            </a:r>
            <a:r>
              <a:rPr lang="sr-Latn-RS" dirty="0" smtClean="0"/>
              <a:t> </a:t>
            </a:r>
            <a:endParaRPr lang="sr-Cyrl-RS" dirty="0" smtClean="0"/>
          </a:p>
          <a:p>
            <a:r>
              <a:rPr lang="sr-Cyrl-RS" dirty="0" smtClean="0"/>
              <a:t>Иста идеја да се велике цифре представљају једним битом, а мале са три бита</a:t>
            </a:r>
          </a:p>
          <a:p>
            <a:r>
              <a:rPr lang="sr-Cyrl-RS" dirty="0" smtClean="0"/>
              <a:t>Предности у односу на Чен-Хо:</a:t>
            </a:r>
          </a:p>
          <a:p>
            <a:pPr lvl="1"/>
            <a:r>
              <a:rPr lang="sr-Cyrl-RS" dirty="0" smtClean="0"/>
              <a:t>1 дек. цифра се може кодирати у 4 бита, а 2. дек. </a:t>
            </a:r>
            <a:r>
              <a:rPr lang="sr-Cyrl-RS" dirty="0"/>
              <a:t>ц</a:t>
            </a:r>
            <a:r>
              <a:rPr lang="sr-Cyrl-RS" dirty="0" smtClean="0"/>
              <a:t>ифре у 7 бита, нпр. за 38 цифара Чен-Хо користи 130 бита (13</a:t>
            </a:r>
            <a:r>
              <a:rPr lang="sr-Latn-RS" dirty="0" smtClean="0"/>
              <a:t> </a:t>
            </a:r>
            <a:r>
              <a:rPr lang="sr-Cyrl-RS" dirty="0" smtClean="0"/>
              <a:t>триплета</a:t>
            </a:r>
            <a:r>
              <a:rPr lang="sr-Latn-RS" dirty="0" smtClean="0"/>
              <a:t>)</a:t>
            </a:r>
            <a:r>
              <a:rPr lang="sr-Cyrl-RS" dirty="0" smtClean="0"/>
              <a:t>, док </a:t>
            </a:r>
            <a:r>
              <a:rPr lang="sr-Latn-RS" dirty="0" smtClean="0"/>
              <a:t>DPD </a:t>
            </a:r>
            <a:r>
              <a:rPr lang="sr-Cyrl-RS" dirty="0" smtClean="0"/>
              <a:t>користи 127 бита</a:t>
            </a:r>
          </a:p>
          <a:p>
            <a:pPr lvl="1"/>
            <a:r>
              <a:rPr lang="sr-Cyrl-RS" dirty="0" smtClean="0"/>
              <a:t>Кодирање 1 или 2 дек. </a:t>
            </a:r>
            <a:r>
              <a:rPr lang="sr-Cyrl-RS" dirty="0"/>
              <a:t>ц</a:t>
            </a:r>
            <a:r>
              <a:rPr lang="sr-Cyrl-RS" dirty="0" smtClean="0"/>
              <a:t>ифре је десно поравнато, док су остали битови 0, због тога се проширење записа лако извршава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283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DPD (2)</a:t>
            </a: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553854"/>
              </p:ext>
            </p:extLst>
          </p:nvPr>
        </p:nvGraphicFramePr>
        <p:xfrm>
          <a:off x="1219198" y="1572126"/>
          <a:ext cx="7924802" cy="3640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203"/>
                <a:gridCol w="422203"/>
                <a:gridCol w="422203"/>
                <a:gridCol w="422203"/>
                <a:gridCol w="422203"/>
                <a:gridCol w="422203"/>
                <a:gridCol w="422203"/>
                <a:gridCol w="422203"/>
                <a:gridCol w="422203"/>
                <a:gridCol w="422203"/>
                <a:gridCol w="738855"/>
                <a:gridCol w="675524"/>
                <a:gridCol w="654415"/>
                <a:gridCol w="1633978"/>
              </a:tblGrid>
              <a:tr h="33201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DPD </a:t>
                      </a:r>
                      <a:r>
                        <a:rPr lang="sr-Cyrl-RS" sz="1500" u="none" strike="noStrike" dirty="0">
                          <a:effectLst/>
                        </a:rPr>
                        <a:t>кодирање</a:t>
                      </a:r>
                      <a:endParaRPr lang="sr-Cyrl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Cyrl-RS" sz="1500" u="none" strike="noStrike">
                          <a:effectLst/>
                        </a:rPr>
                        <a:t>Децимални запис</a:t>
                      </a:r>
                      <a:endParaRPr lang="sr-Cyrl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652586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b9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b8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b7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b6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b5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b4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b3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b2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d2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d1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d0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500" u="none" strike="noStrike">
                          <a:effectLst/>
                        </a:rPr>
                        <a:t>Вредности</a:t>
                      </a:r>
                      <a:endParaRPr lang="sr-Cyrl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a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d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e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g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h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0abc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0def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0ghi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 (0–7) (0–7)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a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b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d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e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0abc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0def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 (0–7) </a:t>
                      </a:r>
                      <a:r>
                        <a:rPr lang="sr-Latn-RS" sz="1500" u="sng" strike="noStrike">
                          <a:effectLst/>
                        </a:rPr>
                        <a:t>(8–9)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a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g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h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0abc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0ghi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>
                          <a:effectLst/>
                        </a:rPr>
                        <a:t>(0–7) </a:t>
                      </a:r>
                      <a:r>
                        <a:rPr lang="sr-Latn-RS" sz="1500" u="sng" strike="noStrike">
                          <a:effectLst/>
                        </a:rPr>
                        <a:t>(8–9)</a:t>
                      </a:r>
                      <a:r>
                        <a:rPr lang="sr-Latn-RS" sz="1500" u="none" strike="noStrike">
                          <a:effectLst/>
                        </a:rPr>
                        <a:t> (0–7)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g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h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d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e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100c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0def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0ghi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(0–7) (0–7)</a:t>
                      </a:r>
                      <a:endParaRPr lang="sr-Latn-RS" sz="15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g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h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0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0ghi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</a:t>
                      </a:r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(0–7)</a:t>
                      </a:r>
                      <a:endParaRPr lang="sr-Latn-RS" sz="15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d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e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0def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(0–7) </a:t>
                      </a:r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endParaRPr lang="sr-Latn-RS" sz="15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a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b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0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i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0abc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none" strike="noStrike" dirty="0">
                          <a:effectLst/>
                        </a:rPr>
                        <a:t>(0–7) </a:t>
                      </a:r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</a:t>
                      </a:r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2018"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x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x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f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>
                          <a:effectLst/>
                        </a:rPr>
                        <a:t>1</a:t>
                      </a:r>
                      <a:endParaRPr lang="sr-Latn-R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1</a:t>
                      </a:r>
                      <a:endParaRPr lang="sr-Latn-R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500" u="none" strike="noStrike" dirty="0">
                          <a:effectLst/>
                        </a:rPr>
                        <a:t>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100c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>
                          <a:effectLst/>
                        </a:rPr>
                        <a:t>100f</a:t>
                      </a:r>
                      <a:endParaRPr lang="sr-Latn-R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500" u="none" strike="noStrike" dirty="0">
                          <a:effectLst/>
                        </a:rPr>
                        <a:t>100i</a:t>
                      </a:r>
                      <a:endParaRPr lang="sr-Latn-R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</a:t>
                      </a:r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r>
                        <a:rPr lang="sr-Latn-RS" sz="1500" u="none" strike="noStrike" dirty="0">
                          <a:effectLst/>
                        </a:rPr>
                        <a:t> </a:t>
                      </a:r>
                      <a:r>
                        <a:rPr lang="sr-Latn-RS" sz="1500" u="sng" strike="noStrike" dirty="0">
                          <a:effectLst/>
                        </a:rPr>
                        <a:t>(8–9)</a:t>
                      </a:r>
                      <a:endParaRPr lang="sr-Latn-RS" sz="15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93177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Упоредна табела различитих кодирања</a:t>
            </a: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179596"/>
              </p:ext>
            </p:extLst>
          </p:nvPr>
        </p:nvGraphicFramePr>
        <p:xfrm>
          <a:off x="1925051" y="2245898"/>
          <a:ext cx="8037095" cy="3224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910"/>
                <a:gridCol w="2485892"/>
                <a:gridCol w="2018619"/>
                <a:gridCol w="2317674"/>
              </a:tblGrid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u="none" strike="noStrike" dirty="0">
                          <a:effectLst/>
                        </a:rPr>
                        <a:t>Број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BCD</a:t>
                      </a:r>
                      <a:endParaRPr lang="sr-Latn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u="none" strike="noStrike">
                          <a:effectLst/>
                        </a:rPr>
                        <a:t>Чен-Хо</a:t>
                      </a:r>
                      <a:endParaRPr lang="sr-Cyrl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DPD</a:t>
                      </a:r>
                      <a:endParaRPr lang="sr-Latn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5</a:t>
                      </a:r>
                      <a:endParaRPr lang="sr-Latn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0000 0000 0101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000 000 0101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000 000 0101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9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0000 0000 1001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110 000 0001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000 000 1001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55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0000 0101 0101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000 010 1101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000 101 0101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79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0000 0111 1001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110 011 1001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000 111 1001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80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0000 1000 0000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101 000 0000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000 000 1010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99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0000 1001 1001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111 000 1001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000 101 1111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555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0101 0101 0101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010 110 1101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101 101 0101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582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999</a:t>
                      </a:r>
                      <a:endParaRPr lang="sr-Latn-R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1001 1001 1001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111 111 1001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001 111 1111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87598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Рачунарска аритметика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Реални бројеви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142370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Реални бројеви у покретном зарезу</a:t>
            </a: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Бавићемо се само аритметиком у покретном зарезу</a:t>
            </a:r>
          </a:p>
          <a:p>
            <a:r>
              <a:rPr lang="sr-Cyrl-RS" dirty="0" smtClean="0"/>
              <a:t>Број се представља помоћу основе </a:t>
            </a:r>
            <a:r>
              <a:rPr lang="sr-Latn-RS" i="1" dirty="0" smtClean="0"/>
              <a:t>B</a:t>
            </a:r>
            <a:r>
              <a:rPr lang="sr-Latn-RS" dirty="0" smtClean="0"/>
              <a:t> </a:t>
            </a:r>
            <a:r>
              <a:rPr lang="sr-Cyrl-RS" dirty="0" smtClean="0"/>
              <a:t>која је увек парна и прецизности </a:t>
            </a:r>
            <a:r>
              <a:rPr lang="sr-Latn-RS" dirty="0" smtClean="0"/>
              <a:t>p</a:t>
            </a:r>
            <a:r>
              <a:rPr lang="en-US" dirty="0" smtClean="0"/>
              <a:t> (</a:t>
            </a:r>
            <a:r>
              <a:rPr lang="sr-Cyrl-RS" dirty="0" smtClean="0"/>
              <a:t>број значајних цифара)</a:t>
            </a:r>
            <a:endParaRPr lang="sr-Latn-RS" dirty="0" smtClean="0"/>
          </a:p>
          <a:p>
            <a:r>
              <a:rPr lang="sr-Cyrl-RS" dirty="0" smtClean="0"/>
              <a:t>Нпр. Нека је </a:t>
            </a:r>
            <a:r>
              <a:rPr lang="sr-Latn-RS" i="1" dirty="0" smtClean="0"/>
              <a:t>B</a:t>
            </a:r>
            <a:r>
              <a:rPr lang="en-US" dirty="0" smtClean="0"/>
              <a:t>=10 </a:t>
            </a:r>
            <a:r>
              <a:rPr lang="sr-Cyrl-RS" dirty="0" smtClean="0"/>
              <a:t>и </a:t>
            </a:r>
            <a:r>
              <a:rPr lang="sr-Latn-RS" i="1" dirty="0" smtClean="0"/>
              <a:t>p</a:t>
            </a:r>
            <a:r>
              <a:rPr lang="en-US" dirty="0" smtClean="0"/>
              <a:t>=4:</a:t>
            </a:r>
          </a:p>
          <a:p>
            <a:pPr lvl="1"/>
            <a:r>
              <a:rPr lang="sr-Cyrl-RS" dirty="0" smtClean="0"/>
              <a:t>0.4</a:t>
            </a:r>
            <a:r>
              <a:rPr lang="en-US" dirty="0" smtClean="0"/>
              <a:t> = 4.000 x 10</a:t>
            </a:r>
            <a:r>
              <a:rPr lang="en-US" baseline="30000" dirty="0" smtClean="0"/>
              <a:t>-1</a:t>
            </a:r>
          </a:p>
          <a:p>
            <a:pPr lvl="1"/>
            <a:r>
              <a:rPr lang="sr-Latn-RS" dirty="0" smtClean="0"/>
              <a:t>564000000000000000000000000</a:t>
            </a:r>
            <a:r>
              <a:rPr lang="en-US" dirty="0" smtClean="0"/>
              <a:t> = 5.640 x 10</a:t>
            </a:r>
            <a:r>
              <a:rPr lang="en-US" baseline="30000" dirty="0" smtClean="0"/>
              <a:t>26</a:t>
            </a:r>
          </a:p>
          <a:p>
            <a:r>
              <a:rPr lang="sr-Cyrl-RS" dirty="0" smtClean="0"/>
              <a:t>Ако је </a:t>
            </a:r>
            <a:r>
              <a:rPr lang="sr-Latn-RS" dirty="0" smtClean="0"/>
              <a:t>B</a:t>
            </a:r>
            <a:r>
              <a:rPr lang="en-US" dirty="0" smtClean="0"/>
              <a:t>=2, p=10:</a:t>
            </a:r>
          </a:p>
          <a:p>
            <a:pPr lvl="1"/>
            <a:r>
              <a:rPr lang="en-US" dirty="0" smtClean="0"/>
              <a:t>0.4 = 1.100110011 x 2</a:t>
            </a:r>
            <a:r>
              <a:rPr lang="en-US" baseline="30000" dirty="0" smtClean="0"/>
              <a:t>-2</a:t>
            </a:r>
            <a:endParaRPr lang="sr-Cyrl-RS" baseline="30000" dirty="0" smtClean="0"/>
          </a:p>
          <a:p>
            <a:r>
              <a:rPr lang="sr-Cyrl-RS" dirty="0" smtClean="0"/>
              <a:t>Обично се користе основе 2, 10 и 16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6315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Стандард </a:t>
            </a:r>
            <a:r>
              <a:rPr lang="sr-Latn-RS" dirty="0" smtClean="0"/>
              <a:t>IEEE754-2008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Прописује репрезентације реалних бројева у покретном зарезу</a:t>
            </a:r>
          </a:p>
          <a:p>
            <a:r>
              <a:rPr lang="sr-Cyrl-RS" dirty="0" smtClean="0"/>
              <a:t>Основе </a:t>
            </a:r>
            <a:r>
              <a:rPr lang="sr-Latn-RS" i="1" dirty="0" smtClean="0"/>
              <a:t>B</a:t>
            </a:r>
            <a:r>
              <a:rPr lang="en-US" dirty="0" smtClean="0"/>
              <a:t>=2 </a:t>
            </a:r>
            <a:r>
              <a:rPr lang="sr-Cyrl-RS" dirty="0" smtClean="0"/>
              <a:t>и </a:t>
            </a:r>
            <a:r>
              <a:rPr lang="sr-Latn-RS" i="1" dirty="0" smtClean="0"/>
              <a:t>B</a:t>
            </a:r>
            <a:r>
              <a:rPr lang="en-US" dirty="0" smtClean="0"/>
              <a:t>=10</a:t>
            </a:r>
          </a:p>
          <a:p>
            <a:r>
              <a:rPr lang="sr-Cyrl-RS" dirty="0" smtClean="0"/>
              <a:t> Прописује операције:</a:t>
            </a:r>
          </a:p>
          <a:p>
            <a:pPr lvl="1"/>
            <a:r>
              <a:rPr lang="sr-Cyrl-RS" dirty="0" smtClean="0"/>
              <a:t>Сабирања и дузимања</a:t>
            </a:r>
          </a:p>
          <a:p>
            <a:pPr lvl="1"/>
            <a:r>
              <a:rPr lang="sr-Cyrl-RS" dirty="0" smtClean="0"/>
              <a:t>Множења и дељења</a:t>
            </a:r>
          </a:p>
          <a:p>
            <a:pPr lvl="1"/>
            <a:r>
              <a:rPr lang="sr-Cyrl-RS" dirty="0" smtClean="0"/>
              <a:t>Спојеног вишеструког сабирања</a:t>
            </a:r>
          </a:p>
          <a:p>
            <a:pPr lvl="1"/>
            <a:r>
              <a:rPr lang="sr-Cyrl-RS" dirty="0" smtClean="0"/>
              <a:t>Кореновања</a:t>
            </a:r>
          </a:p>
          <a:p>
            <a:pPr lvl="1"/>
            <a:r>
              <a:rPr lang="sr-Cyrl-RS" dirty="0" smtClean="0"/>
              <a:t>Рачунања остатка при дељењу</a:t>
            </a:r>
          </a:p>
          <a:p>
            <a:pPr lvl="1"/>
            <a:r>
              <a:rPr lang="sr-Cyrl-RS" dirty="0" smtClean="0"/>
              <a:t>Поређења два броја</a:t>
            </a:r>
          </a:p>
          <a:p>
            <a:pPr lvl="1"/>
            <a:r>
              <a:rPr lang="sr-Cyrl-RS" dirty="0" smtClean="0"/>
              <a:t>Конверзије из (и у) целобројну вредност</a:t>
            </a:r>
          </a:p>
          <a:p>
            <a:pPr lvl="1"/>
            <a:r>
              <a:rPr lang="sr-Cyrl-RS" dirty="0" smtClean="0"/>
              <a:t>Конверзије између различитих формата у покретном зарезу,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991091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</a:t>
            </a:r>
            <a:r>
              <a:rPr lang="en-US" dirty="0" smtClean="0"/>
              <a:t>- </a:t>
            </a:r>
            <a:r>
              <a:rPr lang="sr-Cyrl-RS" dirty="0" smtClean="0"/>
              <a:t>репрезентација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0172" cy="4351338"/>
          </a:xfrm>
        </p:spPr>
        <p:txBody>
          <a:bodyPr>
            <a:normAutofit/>
          </a:bodyPr>
          <a:lstStyle/>
          <a:p>
            <a:r>
              <a:rPr lang="sr-Cyrl-RS" dirty="0" smtClean="0"/>
              <a:t>Број се представља на један од три начина:</a:t>
            </a:r>
          </a:p>
          <a:p>
            <a:pPr lvl="1"/>
            <a:r>
              <a:rPr lang="sr-Cyrl-RS" dirty="0" smtClean="0"/>
              <a:t>Уређена тројка (знак, експонент, значајни део броја) </a:t>
            </a:r>
            <a:br>
              <a:rPr lang="sr-Cyrl-RS" dirty="0" smtClean="0"/>
            </a:br>
            <a:r>
              <a:rPr lang="sr-Cyrl-RS" dirty="0" smtClean="0"/>
              <a:t>(-1)</a:t>
            </a:r>
            <a:r>
              <a:rPr lang="sr-Cyrl-RS" baseline="30000" dirty="0" smtClean="0"/>
              <a:t>знак</a:t>
            </a:r>
            <a:r>
              <a:rPr lang="sr-Cyrl-RS" dirty="0" smtClean="0"/>
              <a:t> </a:t>
            </a:r>
            <a:r>
              <a:rPr lang="sr-Latn-RS" dirty="0" smtClean="0"/>
              <a:t>x B</a:t>
            </a:r>
            <a:r>
              <a:rPr lang="sr-Cyrl-RS" baseline="30000" dirty="0" smtClean="0"/>
              <a:t>експонент</a:t>
            </a:r>
            <a:r>
              <a:rPr lang="sr-Cyrl-RS" dirty="0" smtClean="0"/>
              <a:t> </a:t>
            </a:r>
            <a:r>
              <a:rPr lang="sr-Latn-RS" dirty="0" smtClean="0"/>
              <a:t>x </a:t>
            </a:r>
            <a:r>
              <a:rPr lang="en-US" dirty="0" smtClean="0"/>
              <a:t>[</a:t>
            </a:r>
            <a:r>
              <a:rPr lang="sr-Cyrl-RS" dirty="0" smtClean="0"/>
              <a:t>значајни део</a:t>
            </a:r>
            <a:r>
              <a:rPr lang="en-US" dirty="0" smtClean="0"/>
              <a:t>]</a:t>
            </a:r>
            <a:endParaRPr lang="sr-Cyrl-RS" dirty="0" smtClean="0"/>
          </a:p>
          <a:p>
            <a:pPr lvl="1"/>
            <a:r>
              <a:rPr lang="sr-Cyrl-RS" dirty="0"/>
              <a:t>+</a:t>
            </a:r>
            <a:r>
              <a:rPr lang="en-US" dirty="0" smtClean="0"/>
              <a:t>∞</a:t>
            </a:r>
            <a:r>
              <a:rPr lang="sr-Cyrl-RS" dirty="0" smtClean="0"/>
              <a:t>, -</a:t>
            </a:r>
            <a:r>
              <a:rPr lang="en-US" dirty="0"/>
              <a:t> </a:t>
            </a:r>
            <a:r>
              <a:rPr lang="en-US" dirty="0" smtClean="0"/>
              <a:t>∞</a:t>
            </a:r>
            <a:endParaRPr lang="sr-Cyrl-RS" dirty="0" smtClean="0"/>
          </a:p>
          <a:p>
            <a:pPr lvl="1"/>
            <a:r>
              <a:rPr lang="sr-Latn-RS" dirty="0" smtClean="0"/>
              <a:t>qNaN (</a:t>
            </a:r>
            <a:r>
              <a:rPr lang="sr-Cyrl-RS" dirty="0" smtClean="0"/>
              <a:t>тихи </a:t>
            </a:r>
            <a:r>
              <a:rPr lang="sr-Latn-RS" dirty="0" smtClean="0"/>
              <a:t>NaN) </a:t>
            </a:r>
            <a:r>
              <a:rPr lang="sr-Cyrl-RS" dirty="0" smtClean="0"/>
              <a:t>и </a:t>
            </a:r>
            <a:r>
              <a:rPr lang="sr-Latn-RS" dirty="0" smtClean="0"/>
              <a:t>sNaN (</a:t>
            </a:r>
            <a:r>
              <a:rPr lang="sr-Cyrl-RS" dirty="0" smtClean="0"/>
              <a:t>сигнални </a:t>
            </a:r>
            <a:r>
              <a:rPr lang="sr-Latn-RS" dirty="0" smtClean="0"/>
              <a:t>NaN)</a:t>
            </a:r>
          </a:p>
          <a:p>
            <a:r>
              <a:rPr lang="sr-Cyrl-RS" dirty="0" smtClean="0"/>
              <a:t>Основе су 2 или 10</a:t>
            </a:r>
          </a:p>
          <a:p>
            <a:r>
              <a:rPr lang="sr-Cyrl-RS" dirty="0" smtClean="0"/>
              <a:t>Величина значајног дела је одређена параметром </a:t>
            </a:r>
            <a:r>
              <a:rPr lang="sr-Latn-RS" i="1" dirty="0" smtClean="0"/>
              <a:t>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0381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</a:t>
            </a:r>
            <a:r>
              <a:rPr lang="sr-Cyrl-RS" dirty="0" smtClean="0"/>
              <a:t>– опсег вредности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Максимална вредност експонента је </a:t>
            </a:r>
            <a:r>
              <a:rPr lang="sr-Latn-RS" i="1" dirty="0"/>
              <a:t>emax</a:t>
            </a:r>
            <a:r>
              <a:rPr lang="sr-Latn-RS" dirty="0"/>
              <a:t>, 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>а минимална </a:t>
            </a:r>
            <a:r>
              <a:rPr lang="sr-Latn-RS" i="1" dirty="0"/>
              <a:t>emin</a:t>
            </a:r>
            <a:r>
              <a:rPr lang="en-US" i="1" dirty="0"/>
              <a:t>=1-emax</a:t>
            </a:r>
          </a:p>
          <a:p>
            <a:r>
              <a:rPr lang="sr-Cyrl-RS" dirty="0"/>
              <a:t>Бројеви у интервалу </a:t>
            </a:r>
            <a:r>
              <a:rPr lang="en-US" dirty="0"/>
              <a:t>[B</a:t>
            </a:r>
            <a:r>
              <a:rPr lang="en-US" baseline="30000" dirty="0"/>
              <a:t>emin</a:t>
            </a:r>
            <a:r>
              <a:rPr lang="en-US" dirty="0"/>
              <a:t>, B</a:t>
            </a:r>
            <a:r>
              <a:rPr lang="en-US" baseline="30000" dirty="0"/>
              <a:t>emax</a:t>
            </a:r>
            <a:r>
              <a:rPr lang="en-US" dirty="0"/>
              <a:t> x (B-B</a:t>
            </a:r>
            <a:r>
              <a:rPr lang="en-US" baseline="30000" dirty="0"/>
              <a:t>1-p</a:t>
            </a:r>
            <a:r>
              <a:rPr lang="en-US" dirty="0"/>
              <a:t>)] </a:t>
            </a:r>
            <a:r>
              <a:rPr lang="sr-Cyrl-RS" dirty="0"/>
              <a:t>се називају нормални</a:t>
            </a:r>
          </a:p>
          <a:p>
            <a:r>
              <a:rPr lang="sr-Cyrl-RS" dirty="0"/>
              <a:t>Бројеви мањи по апсолутној вредности од </a:t>
            </a:r>
            <a:r>
              <a:rPr lang="sr-Latn-RS" dirty="0"/>
              <a:t>B</a:t>
            </a:r>
            <a:r>
              <a:rPr lang="sr-Latn-RS" baseline="30000" dirty="0"/>
              <a:t>emin</a:t>
            </a:r>
            <a:r>
              <a:rPr lang="en-US" dirty="0"/>
              <a:t> </a:t>
            </a:r>
            <a:r>
              <a:rPr lang="sr-Cyrl-RS" dirty="0"/>
              <a:t>називају се </a:t>
            </a:r>
            <a:r>
              <a:rPr lang="sr-Cyrl-RS" dirty="0" smtClean="0"/>
              <a:t>субнормални</a:t>
            </a:r>
            <a:endParaRPr lang="sr-Cyrl-RS" dirty="0"/>
          </a:p>
          <a:p>
            <a:pPr lvl="1"/>
            <a:r>
              <a:rPr lang="sr-Cyrl-RS" dirty="0" smtClean="0"/>
              <a:t>Значајне цифре имају водеће нуле, нпр. број 2</a:t>
            </a:r>
            <a:r>
              <a:rPr lang="sr-Cyrl-RS" baseline="30000" dirty="0" smtClean="0"/>
              <a:t>-10</a:t>
            </a:r>
            <a:r>
              <a:rPr lang="sr-Cyrl-RS" dirty="0" smtClean="0"/>
              <a:t> ако је </a:t>
            </a:r>
            <a:r>
              <a:rPr lang="sr-Latn-RS" i="1" dirty="0" smtClean="0"/>
              <a:t>emin</a:t>
            </a:r>
            <a:r>
              <a:rPr lang="en-US" i="1" dirty="0" smtClean="0"/>
              <a:t>=-9, B=2</a:t>
            </a:r>
            <a:endParaRPr lang="sr-Latn-RS" i="1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35" y="4544574"/>
            <a:ext cx="7728881" cy="13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90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– </a:t>
            </a:r>
            <a:r>
              <a:rPr lang="sr-Cyrl-RS" dirty="0" smtClean="0"/>
              <a:t>класе података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Класе података прописане стандардом:</a:t>
            </a:r>
          </a:p>
          <a:p>
            <a:pPr lvl="1"/>
            <a:r>
              <a:rPr lang="sr-Cyrl-RS" dirty="0" smtClean="0"/>
              <a:t>Нормални бројеви</a:t>
            </a:r>
          </a:p>
          <a:p>
            <a:pPr lvl="1"/>
            <a:r>
              <a:rPr lang="sr-Cyrl-RS" dirty="0" smtClean="0"/>
              <a:t>Субнормални бројеви</a:t>
            </a:r>
          </a:p>
          <a:p>
            <a:pPr lvl="1"/>
            <a:r>
              <a:rPr lang="sr-Latn-RS" dirty="0" smtClean="0"/>
              <a:t>NaN</a:t>
            </a:r>
          </a:p>
          <a:p>
            <a:pPr lvl="1"/>
            <a:r>
              <a:rPr lang="sr-Cyrl-RS" dirty="0" smtClean="0"/>
              <a:t>Бесконачно</a:t>
            </a:r>
          </a:p>
          <a:p>
            <a:pPr lvl="1"/>
            <a:r>
              <a:rPr lang="sr-Cyrl-RS" dirty="0" smtClean="0"/>
              <a:t>Означена нула</a:t>
            </a:r>
          </a:p>
          <a:p>
            <a:pPr marL="457200" lvl="1" indent="0">
              <a:buNone/>
            </a:pP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660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Примери записа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824387" cy="40108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00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Реални бројеви у декадној основи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Софтверски</a:t>
            </a:r>
          </a:p>
          <a:p>
            <a:pPr lvl="1"/>
            <a:r>
              <a:rPr lang="sr-Cyrl-RS" dirty="0"/>
              <a:t>З</a:t>
            </a:r>
            <a:r>
              <a:rPr lang="sr-Cyrl-RS" dirty="0" smtClean="0"/>
              <a:t>апис и операције се реализују софтверски</a:t>
            </a:r>
          </a:p>
          <a:p>
            <a:pPr lvl="1"/>
            <a:r>
              <a:rPr lang="sr-Cyrl-RS" dirty="0" smtClean="0"/>
              <a:t>Неефикасно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Хардверски</a:t>
            </a:r>
          </a:p>
          <a:p>
            <a:pPr lvl="1"/>
            <a:r>
              <a:rPr lang="sr-Cyrl-RS" dirty="0" smtClean="0"/>
              <a:t>Помоћу </a:t>
            </a:r>
            <a:r>
              <a:rPr lang="sr-Latn-RS" dirty="0" smtClean="0"/>
              <a:t>BCD </a:t>
            </a:r>
            <a:r>
              <a:rPr lang="sr-Cyrl-RS" dirty="0" smtClean="0"/>
              <a:t>записа</a:t>
            </a:r>
          </a:p>
          <a:p>
            <a:pPr lvl="2"/>
            <a:r>
              <a:rPr lang="sr-Cyrl-RS" dirty="0" smtClean="0"/>
              <a:t>Фиксни зарез</a:t>
            </a:r>
          </a:p>
          <a:p>
            <a:pPr lvl="2"/>
            <a:r>
              <a:rPr lang="sr-Cyrl-RS" dirty="0" smtClean="0"/>
              <a:t>Сложено извођење операција (прескочили смо овај део)</a:t>
            </a:r>
          </a:p>
          <a:p>
            <a:pPr lvl="2"/>
            <a:r>
              <a:rPr lang="sr-Cyrl-RS" dirty="0" smtClean="0"/>
              <a:t>Знатно спорије од рада у бинарној основи</a:t>
            </a:r>
          </a:p>
          <a:p>
            <a:pPr lvl="1"/>
            <a:r>
              <a:rPr lang="sr-Cyrl-RS" dirty="0" smtClean="0"/>
              <a:t>Помоћу записа у покретном зарезу (</a:t>
            </a:r>
            <a:r>
              <a:rPr lang="sr-Latn-RS" dirty="0" smtClean="0"/>
              <a:t>IEEE754-2008)</a:t>
            </a:r>
          </a:p>
          <a:p>
            <a:pPr lvl="2"/>
            <a:r>
              <a:rPr lang="sr-Cyrl-RS" dirty="0" smtClean="0"/>
              <a:t>Мали број процесора подржава овакав запис</a:t>
            </a:r>
          </a:p>
          <a:p>
            <a:pPr marL="914400" lvl="2" indent="0">
              <a:buNone/>
            </a:pPr>
            <a:endParaRPr lang="sr-Cyrl-RS" dirty="0" smtClean="0"/>
          </a:p>
          <a:p>
            <a:pPr lvl="2"/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26281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– </a:t>
            </a:r>
            <a:r>
              <a:rPr lang="sr-Cyrl-RS" dirty="0" smtClean="0"/>
              <a:t>преглед формата записа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 lvl="2"/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59" y="2585544"/>
            <a:ext cx="11261082" cy="211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944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binary32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825625"/>
            <a:ext cx="11561225" cy="4351338"/>
          </a:xfrm>
        </p:spPr>
        <p:txBody>
          <a:bodyPr/>
          <a:lstStyle/>
          <a:p>
            <a:r>
              <a:rPr lang="sr-Cyrl-RS" dirty="0" smtClean="0"/>
              <a:t>Експонент</a:t>
            </a:r>
            <a:r>
              <a:rPr lang="sr-Latn-RS" dirty="0" smtClean="0"/>
              <a:t> </a:t>
            </a:r>
            <a:r>
              <a:rPr lang="sr-Cyrl-RS" dirty="0" smtClean="0"/>
              <a:t>може бити записан или као означен или као неозначен</a:t>
            </a:r>
          </a:p>
          <a:p>
            <a:r>
              <a:rPr lang="sr-Cyrl-RS" dirty="0" smtClean="0"/>
              <a:t>Ако је неозначен, онда се права вредност добија одузимањем</a:t>
            </a:r>
            <a:r>
              <a:rPr lang="sr-Latn-RS" dirty="0" smtClean="0"/>
              <a:t> 2</a:t>
            </a:r>
            <a:r>
              <a:rPr lang="sr-Latn-RS" baseline="30000" dirty="0" smtClean="0"/>
              <a:t>w</a:t>
            </a:r>
            <a:r>
              <a:rPr lang="sr-Latn-RS" dirty="0" smtClean="0"/>
              <a:t>-1</a:t>
            </a:r>
            <a:r>
              <a:rPr lang="en-US" dirty="0" smtClean="0"/>
              <a:t>=127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sr-Cyrl-RS" dirty="0" smtClean="0"/>
              <a:t>се не записује, јер је имплицитно 1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72" y="3706331"/>
            <a:ext cx="11022570" cy="185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4862" cy="1325563"/>
          </a:xfrm>
        </p:spPr>
        <p:txBody>
          <a:bodyPr/>
          <a:lstStyle/>
          <a:p>
            <a:r>
              <a:rPr lang="sr-Latn-RS" dirty="0" smtClean="0"/>
              <a:t>IEEE754-2008 binary32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83" y="1298290"/>
            <a:ext cx="8558048" cy="505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decimal64</a:t>
            </a: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343844"/>
              </p:ext>
            </p:extLst>
          </p:nvPr>
        </p:nvGraphicFramePr>
        <p:xfrm>
          <a:off x="1466193" y="1907627"/>
          <a:ext cx="9459310" cy="1434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104"/>
                <a:gridCol w="1492431"/>
                <a:gridCol w="1888490"/>
                <a:gridCol w="4957285"/>
              </a:tblGrid>
              <a:tr h="48873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b="1" u="none" strike="noStrike" dirty="0">
                          <a:effectLst/>
                        </a:rPr>
                        <a:t>Знак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b="1" u="none" strike="noStrike" dirty="0">
                          <a:effectLst/>
                        </a:rPr>
                        <a:t>Комбинација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b="1" u="none" strike="noStrike" dirty="0">
                          <a:effectLst/>
                        </a:rPr>
                        <a:t>Део експонента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b="1" u="none" strike="noStrike" dirty="0">
                          <a:effectLst/>
                        </a:rPr>
                        <a:t>Значајне цифре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2965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u="none" strike="noStrike" dirty="0">
                          <a:effectLst/>
                        </a:rPr>
                        <a:t>1 бит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u="none" strike="noStrike">
                          <a:effectLst/>
                        </a:rPr>
                        <a:t>5 битова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u="none" strike="noStrike">
                          <a:effectLst/>
                        </a:rPr>
                        <a:t>8 битова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800" u="none" strike="noStrike">
                          <a:effectLst/>
                        </a:rPr>
                        <a:t>50 битова</a:t>
                      </a:r>
                      <a:endParaRPr lang="sr-Cyrl-R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296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>
                          <a:effectLst/>
                        </a:rPr>
                        <a:t>s</a:t>
                      </a:r>
                      <a:endParaRPr lang="sr-Latn-R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>
                          <a:effectLst/>
                        </a:rPr>
                        <a:t>mmmmm</a:t>
                      </a:r>
                      <a:endParaRPr lang="sr-Latn-R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>
                          <a:effectLst/>
                        </a:rPr>
                        <a:t>xxxxxxxx</a:t>
                      </a:r>
                      <a:endParaRPr lang="sr-Latn-R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u="none" strike="noStrike" dirty="0">
                          <a:effectLst/>
                        </a:rPr>
                        <a:t>cccccccccccccccccccccccccccccccccccccccccccccccccc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409904" y="3792686"/>
            <a:ext cx="10515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Из битова комбинације се позајмљује у одређеним случајевима 2 бита за експонент</a:t>
            </a:r>
            <a:r>
              <a:rPr lang="sr-Latn-RS" sz="2400" dirty="0" smtClean="0"/>
              <a:t> </a:t>
            </a:r>
            <a:r>
              <a:rPr lang="en-US" sz="2400" dirty="0" smtClean="0"/>
              <a:t>{00,01,10}</a:t>
            </a:r>
            <a:r>
              <a:rPr lang="sr-Cyrl-RS" sz="2400" dirty="0" smtClean="0"/>
              <a:t> (експонент се записује као неозначен)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Највећи експонент је дакле (1011111111)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=(767)</a:t>
            </a:r>
            <a:r>
              <a:rPr lang="en-US" sz="2400" baseline="-25000" dirty="0" smtClean="0"/>
              <a:t>10</a:t>
            </a:r>
            <a:endParaRPr lang="sr-Cyrl-RS" sz="2400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Вредност броја се рачуна по формули:</a:t>
            </a:r>
          </a:p>
          <a:p>
            <a:r>
              <a:rPr lang="sr-Cyrl-RS" sz="2400" dirty="0" smtClean="0"/>
              <a:t>	</a:t>
            </a:r>
          </a:p>
          <a:p>
            <a:r>
              <a:rPr lang="sr-Cyrl-RS" sz="2400" dirty="0"/>
              <a:t>	</a:t>
            </a:r>
            <a:r>
              <a:rPr lang="sr-Latn-RS" sz="2400" dirty="0" smtClean="0"/>
              <a:t>(</a:t>
            </a:r>
            <a:r>
              <a:rPr lang="sr-Latn-RS" sz="2400" dirty="0"/>
              <a:t>−</a:t>
            </a:r>
            <a:r>
              <a:rPr lang="sr-Latn-RS" sz="2400" dirty="0" smtClean="0"/>
              <a:t>1)</a:t>
            </a:r>
            <a:r>
              <a:rPr lang="sr-Cyrl-RS" sz="2400" baseline="30000" dirty="0" smtClean="0"/>
              <a:t>знак</a:t>
            </a:r>
            <a:r>
              <a:rPr lang="sr-Latn-RS" sz="2400" dirty="0"/>
              <a:t> × </a:t>
            </a:r>
            <a:r>
              <a:rPr lang="sr-Latn-RS" sz="2400" dirty="0" smtClean="0"/>
              <a:t>10</a:t>
            </a:r>
            <a:r>
              <a:rPr lang="sr-Cyrl-RS" sz="2400" baseline="30000" dirty="0" smtClean="0"/>
              <a:t>експонент</a:t>
            </a:r>
            <a:r>
              <a:rPr lang="sr-Latn-RS" sz="2400" baseline="30000" dirty="0" smtClean="0"/>
              <a:t>−383</a:t>
            </a:r>
            <a:r>
              <a:rPr lang="sr-Latn-RS" sz="2400" dirty="0"/>
              <a:t> × </a:t>
            </a:r>
            <a:r>
              <a:rPr lang="en-US" sz="2400" dirty="0" smtClean="0"/>
              <a:t>[</a:t>
            </a:r>
            <a:r>
              <a:rPr lang="sr-Cyrl-RS" sz="2400" dirty="0" smtClean="0"/>
              <a:t>значајни део</a:t>
            </a:r>
            <a:r>
              <a:rPr lang="en-US" sz="2400" dirty="0"/>
              <a:t>]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578397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decimal64 (2)</a:t>
            </a: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537258"/>
              </p:ext>
            </p:extLst>
          </p:nvPr>
        </p:nvGraphicFramePr>
        <p:xfrm>
          <a:off x="1072054" y="1923397"/>
          <a:ext cx="9963808" cy="3925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8551"/>
                <a:gridCol w="2651314"/>
                <a:gridCol w="2523024"/>
                <a:gridCol w="2180919"/>
              </a:tblGrid>
              <a:tr h="100694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b="1" u="none" strike="noStrike" dirty="0">
                          <a:effectLst/>
                        </a:rPr>
                        <a:t>Комбинација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b="1" u="none" strike="noStrike" dirty="0">
                          <a:effectLst/>
                        </a:rPr>
                        <a:t>Додатни битови експонента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b="1" u="none" strike="noStrike" dirty="0">
                          <a:effectLst/>
                        </a:rPr>
                        <a:t>Додатни значајни битови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b="1" u="none" strike="noStrike" dirty="0">
                          <a:effectLst/>
                        </a:rPr>
                        <a:t>Значење</a:t>
                      </a:r>
                      <a:endParaRPr lang="sr-Cyrl-R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00mmm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 smtClean="0">
                          <a:effectLst/>
                        </a:rPr>
                        <a:t>0</a:t>
                      </a:r>
                      <a:r>
                        <a:rPr lang="sr-Cyrl-RS" sz="2000" u="none" strike="noStrike" dirty="0" smtClean="0">
                          <a:effectLst/>
                        </a:rPr>
                        <a:t>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0xxx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u="none" strike="noStrike">
                          <a:effectLst/>
                        </a:rPr>
                        <a:t>Регуларно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01mmm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u="none" strike="noStrike" dirty="0" smtClean="0">
                          <a:effectLst/>
                        </a:rPr>
                        <a:t>0</a:t>
                      </a:r>
                      <a:r>
                        <a:rPr lang="sr-Latn-RS" sz="2000" u="none" strike="noStrike" dirty="0" smtClean="0">
                          <a:effectLst/>
                        </a:rPr>
                        <a:t>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0xxx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u="none" strike="noStrike">
                          <a:effectLst/>
                        </a:rPr>
                        <a:t>Регуларно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10mmm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0xxx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u="none" strike="noStrike">
                          <a:effectLst/>
                        </a:rPr>
                        <a:t>Регуларно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1100m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u="none" strike="noStrike" dirty="0" smtClean="0">
                          <a:effectLst/>
                        </a:rPr>
                        <a:t>0</a:t>
                      </a:r>
                      <a:r>
                        <a:rPr lang="sr-Latn-RS" sz="2000" u="none" strike="noStrike" dirty="0" smtClean="0">
                          <a:effectLst/>
                        </a:rPr>
                        <a:t>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100x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u="none" strike="noStrike">
                          <a:effectLst/>
                        </a:rPr>
                        <a:t>Регуларно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1101m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2000" u="none" strike="noStrike" dirty="0" smtClean="0">
                          <a:effectLst/>
                        </a:rPr>
                        <a:t>0</a:t>
                      </a:r>
                      <a:r>
                        <a:rPr lang="sr-Latn-RS" sz="2000" u="none" strike="noStrike" dirty="0" smtClean="0">
                          <a:effectLst/>
                        </a:rPr>
                        <a:t>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100x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u="none" strike="noStrike">
                          <a:effectLst/>
                        </a:rPr>
                        <a:t>Регуларно</a:t>
                      </a:r>
                      <a:endParaRPr lang="sr-Cyrl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1110m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 dirty="0">
                          <a:effectLst/>
                        </a:rPr>
                        <a:t>100x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u="none" strike="noStrike" dirty="0">
                          <a:effectLst/>
                        </a:rPr>
                        <a:t>Регуларно</a:t>
                      </a:r>
                      <a:endParaRPr lang="sr-Cyrl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11110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—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—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2000" u="none" strike="noStrike" dirty="0">
                          <a:effectLst/>
                        </a:rPr>
                        <a:t>±∞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483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11111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—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u="none" strike="noStrike">
                          <a:effectLst/>
                        </a:rPr>
                        <a:t>—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2000" u="none" strike="noStrike" dirty="0">
                          <a:effectLst/>
                        </a:rPr>
                        <a:t>NaN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259524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IEEE754-2008 </a:t>
            </a:r>
            <a:r>
              <a:rPr lang="sr-Cyrl-RS" dirty="0" smtClean="0"/>
              <a:t>сабирање и одузимање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2517" cy="4351338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Ако су:</a:t>
            </a:r>
          </a:p>
          <a:p>
            <a:r>
              <a:rPr lang="sr-Cyrl-RS" dirty="0" smtClean="0"/>
              <a:t>Онда се операције сабирања и одузимања  у општем случају раде: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Треба водити рачуна о специјалним вредностима (бесконачности)</a:t>
            </a:r>
          </a:p>
          <a:p>
            <a:r>
              <a:rPr lang="sr-Cyrl-RS" dirty="0" smtClean="0"/>
              <a:t>Сабирање значајних делова се врши према правилима за сабирање целих бројева у запису знак и апсолутна вредност</a:t>
            </a:r>
          </a:p>
          <a:p>
            <a:r>
              <a:rPr lang="sr-Cyrl-RS" dirty="0" smtClean="0"/>
              <a:t>Покушава се нормализација броја (тражи експонент тако да </a:t>
            </a:r>
            <a:r>
              <a:rPr lang="sr-Latn-RS" dirty="0" smtClean="0"/>
              <a:t>d</a:t>
            </a:r>
            <a:r>
              <a:rPr lang="sr-Latn-RS" baseline="-25000" dirty="0" smtClean="0"/>
              <a:t>0</a:t>
            </a:r>
            <a:r>
              <a:rPr lang="sr-Latn-RS" dirty="0" smtClean="0"/>
              <a:t> </a:t>
            </a:r>
            <a:r>
              <a:rPr lang="sr-Cyrl-RS" dirty="0" smtClean="0"/>
              <a:t>буде имплицитно 1)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390" y="1825625"/>
            <a:ext cx="3002676" cy="4761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145" y="2558886"/>
            <a:ext cx="6043581" cy="112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396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IEEE754-2008 </a:t>
            </a:r>
            <a:r>
              <a:rPr lang="sr-Cyrl-RS" dirty="0" smtClean="0"/>
              <a:t>множење и дељење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Формула: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И овде се води рачуна о специјалним вредностима</a:t>
            </a:r>
          </a:p>
          <a:p>
            <a:r>
              <a:rPr lang="sr-Cyrl-RS" dirty="0" smtClean="0"/>
              <a:t>Множење значајних деловасе врши према правилима множења целих бројева у запису знак и апсолутна вредност</a:t>
            </a:r>
          </a:p>
          <a:p>
            <a:r>
              <a:rPr lang="sr-Cyrl-RS" dirty="0" smtClean="0"/>
              <a:t>Покушава се нормализација броја</a:t>
            </a:r>
          </a:p>
          <a:p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034" y="2405091"/>
            <a:ext cx="3244137" cy="106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5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Операције над целим бројевима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Мењање дужине записа</a:t>
            </a:r>
          </a:p>
          <a:p>
            <a:r>
              <a:rPr lang="sr-Cyrl-RS" dirty="0" smtClean="0"/>
              <a:t>Промена знака</a:t>
            </a:r>
          </a:p>
          <a:p>
            <a:r>
              <a:rPr lang="sr-Cyrl-RS" dirty="0" smtClean="0"/>
              <a:t>Прекорачење</a:t>
            </a:r>
          </a:p>
          <a:p>
            <a:r>
              <a:rPr lang="sr-Cyrl-RS" dirty="0" smtClean="0"/>
              <a:t>Сабирање и одузимање</a:t>
            </a:r>
          </a:p>
          <a:p>
            <a:r>
              <a:rPr lang="sr-Cyrl-RS" dirty="0" smtClean="0"/>
              <a:t>Множење</a:t>
            </a:r>
          </a:p>
          <a:p>
            <a:r>
              <a:rPr lang="sr-Cyrl-RS" dirty="0" smtClean="0"/>
              <a:t>Дељење</a:t>
            </a:r>
          </a:p>
          <a:p>
            <a:endParaRPr lang="sr-Cyrl-RS" dirty="0" smtClean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947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Мењање дужине записа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Нека тренутна дужина записа износи </a:t>
            </a:r>
            <a:r>
              <a:rPr lang="sr-Latn-RS" dirty="0" smtClean="0"/>
              <a:t>n</a:t>
            </a:r>
          </a:p>
          <a:p>
            <a:r>
              <a:rPr lang="sr-Cyrl-RS" dirty="0" smtClean="0"/>
              <a:t>Ако је циљна дужина записа </a:t>
            </a:r>
            <a:r>
              <a:rPr lang="sr-Latn-RS" dirty="0" smtClean="0"/>
              <a:t>m,</a:t>
            </a:r>
            <a:r>
              <a:rPr lang="sr-Cyrl-RS" dirty="0" smtClean="0"/>
              <a:t> онда имамо три случаја: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dirty="0" smtClean="0"/>
              <a:t>m</a:t>
            </a:r>
            <a:r>
              <a:rPr lang="en-US" dirty="0" smtClean="0"/>
              <a:t>&lt;n – </a:t>
            </a:r>
            <a:r>
              <a:rPr lang="sr-Cyrl-RS" dirty="0" smtClean="0"/>
              <a:t>није дозвољена операција, јер се могу изгубити информације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dirty="0" smtClean="0"/>
              <a:t>m</a:t>
            </a:r>
            <a:r>
              <a:rPr lang="en-US" dirty="0" smtClean="0"/>
              <a:t>=n – </a:t>
            </a:r>
            <a:r>
              <a:rPr lang="sr-Cyrl-RS" dirty="0" smtClean="0"/>
              <a:t>нема промене дужине у овом случају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RS" dirty="0" smtClean="0"/>
              <a:t>m</a:t>
            </a:r>
            <a:r>
              <a:rPr lang="en-US" dirty="0" smtClean="0"/>
              <a:t>&gt;n – </a:t>
            </a:r>
            <a:r>
              <a:rPr lang="sr-Cyrl-RS" dirty="0" smtClean="0"/>
              <a:t>валидна промена дужине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11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Мењање дужине записа</a:t>
            </a:r>
            <a:br>
              <a:rPr lang="sr-Cyrl-RS" dirty="0" smtClean="0"/>
            </a:br>
            <a:r>
              <a:rPr lang="sr-Cyrl-RS" dirty="0" smtClean="0"/>
              <a:t>знак и апсолутна вредност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Бит за знак се помери на позицију највеће тежине, а остала места попуне нулама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514" y="2850160"/>
            <a:ext cx="8059454" cy="276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Мењање дужине записа</a:t>
            </a:r>
            <a:br>
              <a:rPr lang="sr-Cyrl-RS" dirty="0" smtClean="0"/>
            </a:br>
            <a:r>
              <a:rPr lang="sr-Cyrl-RS" dirty="0" smtClean="0"/>
              <a:t>непотпуни и потпуни комплемент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Број са највише позиције у краћем запису се дописује на све новододате позиције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648" y="3001826"/>
            <a:ext cx="8711994" cy="246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2955</Words>
  <Application>Microsoft Office PowerPoint</Application>
  <PresentationFormat>Widescreen</PresentationFormat>
  <Paragraphs>740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Увод у организацију и архитектуру рачунара 1</vt:lpstr>
      <vt:lpstr>Аритметичко логичка јединица</vt:lpstr>
      <vt:lpstr>Рачунарска аритметика</vt:lpstr>
      <vt:lpstr>Подсећање на различите типове записа</vt:lpstr>
      <vt:lpstr>Примери записа</vt:lpstr>
      <vt:lpstr>Операције над целим бројевима</vt:lpstr>
      <vt:lpstr>Мењање дужине записа</vt:lpstr>
      <vt:lpstr>Мењање дужине записа знак и апсолутна вредност</vt:lpstr>
      <vt:lpstr>Мењање дужине записа непотпуни и потпуни комплемент</vt:lpstr>
      <vt:lpstr>Промена знака – знак и апсолутна вредност</vt:lpstr>
      <vt:lpstr>Промена знака – непотпуни комплемент</vt:lpstr>
      <vt:lpstr>Промена знака – потпуни комплемент</vt:lpstr>
      <vt:lpstr>Промена знака – потпуни комплемент (2)</vt:lpstr>
      <vt:lpstr>Прекорачење</vt:lpstr>
      <vt:lpstr>Прекорачење код потпуног комплемента</vt:lpstr>
      <vt:lpstr>Сабирање и одузимање  неозначених бројева</vt:lpstr>
      <vt:lpstr>Сабирање и одузимање знак и апсолутна вредност</vt:lpstr>
      <vt:lpstr>Сабирање и одузимање непотпуни комплемент</vt:lpstr>
      <vt:lpstr>Сабирање и одузимање непотпуни комплемент (2)</vt:lpstr>
      <vt:lpstr>Сабирање и одузимање потпуни комплемент</vt:lpstr>
      <vt:lpstr>Сабирање и одузимање потпуни комплемент (2)</vt:lpstr>
      <vt:lpstr>Множење неозначених бројева</vt:lpstr>
      <vt:lpstr>Множење неозначених бројева (2)</vt:lpstr>
      <vt:lpstr>Множење неозначених бројева (3)</vt:lpstr>
      <vt:lpstr>Идеја хардверског множења неозн. бр.</vt:lpstr>
      <vt:lpstr>Идеја хардверског множења неозн. бр. (2)</vt:lpstr>
      <vt:lpstr>Множење означених бројева у потпуном комплементу – Бутов алгоритам</vt:lpstr>
      <vt:lpstr>Множење означених бројева у потпуном комплементу – Бутов алгоритам (2)</vt:lpstr>
      <vt:lpstr>Дељење неозначених бројева</vt:lpstr>
      <vt:lpstr>Дељење неозначених бројева (2)</vt:lpstr>
      <vt:lpstr>Дељење неозначених бројева (3)</vt:lpstr>
      <vt:lpstr>Дељење неозначених бројева (4)</vt:lpstr>
      <vt:lpstr>Рачунарска аритметика</vt:lpstr>
      <vt:lpstr>Бинарно кодирани декадни бројеви (BCD)</vt:lpstr>
      <vt:lpstr>Примери кодирања</vt:lpstr>
      <vt:lpstr>Грејов код</vt:lpstr>
      <vt:lpstr>Грејов код (2)</vt:lpstr>
      <vt:lpstr>Означени бинарно кодирани декадни бр.</vt:lpstr>
      <vt:lpstr>Чен-Хо кодирање</vt:lpstr>
      <vt:lpstr>Чен-Хо кодирање (2)</vt:lpstr>
      <vt:lpstr>DPD </vt:lpstr>
      <vt:lpstr>DPD (2)</vt:lpstr>
      <vt:lpstr>Упоредна табела различитих кодирања</vt:lpstr>
      <vt:lpstr>Рачунарска аритметика</vt:lpstr>
      <vt:lpstr>Реални бројеви у покретном зарезу</vt:lpstr>
      <vt:lpstr>Стандард IEEE754-2008</vt:lpstr>
      <vt:lpstr>IEEE754-2008 - репрезентација</vt:lpstr>
      <vt:lpstr>IEEE754-2008 – опсег вредности </vt:lpstr>
      <vt:lpstr>IEEE754-2008 – класе података</vt:lpstr>
      <vt:lpstr>Реални бројеви у декадној основи</vt:lpstr>
      <vt:lpstr>IEEE754-2008 – преглед формата записа</vt:lpstr>
      <vt:lpstr>IEEE754-2008 binary32</vt:lpstr>
      <vt:lpstr>IEEE754-2008 binary32</vt:lpstr>
      <vt:lpstr>IEEE754-2008 decimal64</vt:lpstr>
      <vt:lpstr>IEEE754-2008 decimal64 (2)</vt:lpstr>
      <vt:lpstr>IEEE754-2008 сабирање и одузимање</vt:lpstr>
      <vt:lpstr>IEEE754-2008 множење и дељење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467</cp:revision>
  <dcterms:created xsi:type="dcterms:W3CDTF">2016-10-06T08:55:14Z</dcterms:created>
  <dcterms:modified xsi:type="dcterms:W3CDTF">2016-10-27T10:34:49Z</dcterms:modified>
</cp:coreProperties>
</file>