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57" r:id="rId3"/>
    <p:sldId id="360" r:id="rId4"/>
    <p:sldId id="332" r:id="rId5"/>
    <p:sldId id="26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2" r:id="rId15"/>
    <p:sldId id="341" r:id="rId16"/>
    <p:sldId id="343" r:id="rId17"/>
    <p:sldId id="344" r:id="rId18"/>
    <p:sldId id="345" r:id="rId19"/>
    <p:sldId id="346" r:id="rId20"/>
    <p:sldId id="356" r:id="rId21"/>
    <p:sldId id="347" r:id="rId22"/>
    <p:sldId id="348" r:id="rId23"/>
    <p:sldId id="349" r:id="rId24"/>
    <p:sldId id="350" r:id="rId25"/>
    <p:sldId id="351" r:id="rId26"/>
    <p:sldId id="353" r:id="rId27"/>
    <p:sldId id="355" r:id="rId28"/>
    <p:sldId id="359" r:id="rId29"/>
    <p:sldId id="361" r:id="rId30"/>
    <p:sldId id="362" r:id="rId31"/>
    <p:sldId id="363" r:id="rId32"/>
    <p:sldId id="364" r:id="rId3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C37E8-B257-48FF-995E-2961B1C43090}" type="datetimeFigureOut">
              <a:rPr lang="sr-Latn-RS" smtClean="0"/>
              <a:t>13.2.2017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EDE12-75A6-4CFC-BB8F-CA8B23DAFC6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955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In a positional number system, each number is represented by a string of digits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which each digit position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has an associated weight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r</a:t>
            </a:r>
            <a:r>
              <a:rPr lang="en-US" sz="1200" i="1" kern="1200" baseline="30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,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where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r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is the radix, or base,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of the number system. The general form of a number in such a system with radix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r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Times New Roman" pitchFamily="-110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(. . .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3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2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1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0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.a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-1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-2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-3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. . .)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r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Times New Roman" pitchFamily="-110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where the value of any digit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is an integer in the range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0</a:t>
            </a:r>
            <a:r>
              <a:rPr lang="en-US" sz="1200" i="1" u="sng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&lt;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&lt; r.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The dot between</a:t>
            </a:r>
          </a:p>
          <a:p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0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and a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-1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is called the </a:t>
            </a:r>
            <a:r>
              <a:rPr lang="en-US" sz="1200" b="1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radix point.</a:t>
            </a:r>
          </a:p>
          <a:p>
            <a:endParaRPr lang="en-US" sz="1200" b="1" i="1" kern="1200" baseline="0" dirty="0" smtClean="0">
              <a:solidFill>
                <a:schemeClr val="tx1"/>
              </a:solidFill>
              <a:latin typeface="Times New Roman" pitchFamily="-110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The decimal system, then, is a special case of a positional number system with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radix 10 and with digits in the range 0 through 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245E4-CB43-F844-B5DA-3C7BAF45101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2016 Pearson Education, Inc., Hoboken, NJ.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915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In a positional number system, each number is represented by a string of digits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which each digit position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has an associated weight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r</a:t>
            </a:r>
            <a:r>
              <a:rPr lang="en-US" sz="1200" i="1" kern="1200" baseline="30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,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where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r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is the radix, or base,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of the number system. The general form of a number in such a system with radix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r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is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Times New Roman" pitchFamily="-110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(. . .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3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2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1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0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.a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-1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-2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-3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. . .)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r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Times New Roman" pitchFamily="-110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where the value of any digit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is an integer in the range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0</a:t>
            </a:r>
            <a:r>
              <a:rPr lang="en-US" sz="1200" i="1" u="sng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&lt;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&lt; r.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The dot between</a:t>
            </a:r>
          </a:p>
          <a:p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a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0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 and a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-1 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is called the </a:t>
            </a:r>
            <a:r>
              <a:rPr lang="en-US" sz="1200" b="1" i="1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radix point.</a:t>
            </a:r>
          </a:p>
          <a:p>
            <a:endParaRPr lang="en-US" sz="1200" b="1" i="1" kern="1200" baseline="0" dirty="0" smtClean="0">
              <a:solidFill>
                <a:schemeClr val="tx1"/>
              </a:solidFill>
              <a:latin typeface="Times New Roman" pitchFamily="-110" charset="0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The decimal system, then, is a special case of a positional number system with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radix 10 and with digits in the range 0 through 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245E4-CB43-F844-B5DA-3C7BAF45101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2016 Pearson Education, Inc., Hoboken, NJ.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611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09DE-80BB-44CD-B267-BFEFDB1D8D91}" type="datetime1">
              <a:rPr lang="sr-Latn-RS" smtClean="0"/>
              <a:t>13.2.2017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227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57B6-2BAA-4F9C-B1BA-43E7FDCC21CE}" type="datetime1">
              <a:rPr lang="sr-Latn-RS" smtClean="0"/>
              <a:t>13.2.2017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265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C7BE-BB32-4BAE-9B4F-74CCF3D7B70D}" type="datetime1">
              <a:rPr lang="sr-Latn-RS" smtClean="0"/>
              <a:t>13.2.2017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48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06B6-7C07-4381-AB6A-A6CF838A44C9}" type="datetime1">
              <a:rPr lang="sr-Latn-RS" smtClean="0"/>
              <a:t>13.2.2017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dirty="0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294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D4FB-7F13-4C5D-9FC5-B1273CB44DBF}" type="datetime1">
              <a:rPr lang="sr-Latn-RS" smtClean="0"/>
              <a:t>13.2.2017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7629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FCDC9-04C7-420B-8124-87E97FF4208D}" type="datetime1">
              <a:rPr lang="sr-Latn-RS" smtClean="0"/>
              <a:t>13.2.2017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2079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10DF6-A963-46D3-A646-C483F0F2A231}" type="datetime1">
              <a:rPr lang="sr-Latn-RS" smtClean="0"/>
              <a:t>13.2.2017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5692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BF096-A23B-4C0A-8F32-34207BA26A90}" type="datetime1">
              <a:rPr lang="sr-Latn-RS" smtClean="0"/>
              <a:t>13.2.2017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687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9A8E2-47E7-4BBA-AC63-7293B9DDF570}" type="datetime1">
              <a:rPr lang="sr-Latn-RS" smtClean="0"/>
              <a:t>13.2.2017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2148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6E65-60FC-4097-9CAD-6082397300CB}" type="datetime1">
              <a:rPr lang="sr-Latn-RS" smtClean="0"/>
              <a:t>13.2.2017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001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25771-56DF-460C-88D3-ECCB70D602C7}" type="datetime1">
              <a:rPr lang="sr-Latn-RS" smtClean="0"/>
              <a:t>13.2.2017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377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50800" dist="38100" dir="10800000" algn="ctr" rotWithShape="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A4903-763E-4E4D-AB80-5988E6ADEDFC}" type="datetime1">
              <a:rPr lang="sr-Latn-RS" smtClean="0"/>
              <a:t>13.2.2017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Cyrl-RS" dirty="0" smtClean="0"/>
              <a:t>Увод у организацију и архитектуру рачунара 1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A902A-3BDE-4C1D-8463-A2BEC2DF5949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0502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Увод у организацију и архитектуру рачунара 1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Александар Картељ</a:t>
            </a:r>
          </a:p>
          <a:p>
            <a:r>
              <a:rPr lang="en-US" dirty="0"/>
              <a:t>k</a:t>
            </a:r>
            <a:r>
              <a:rPr lang="sr-Latn-RS" dirty="0" smtClean="0"/>
              <a:t>artelj</a:t>
            </a:r>
            <a:r>
              <a:rPr lang="en-US" dirty="0" smtClean="0"/>
              <a:t>@matf.bg.ac.rs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6950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Запис разломљених бројева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Запис у којем тачка основе раздваја цео део од разломљеног</a:t>
            </a:r>
          </a:p>
          <a:p>
            <a:r>
              <a:rPr lang="sr-Cyrl-RS" dirty="0" smtClean="0"/>
              <a:t>Запис помоћу </a:t>
            </a:r>
            <a:r>
              <a:rPr lang="sr-Latn-RS" i="1" dirty="0" smtClean="0"/>
              <a:t>n </a:t>
            </a:r>
            <a:r>
              <a:rPr lang="sr-Cyrl-RS" dirty="0" smtClean="0"/>
              <a:t>цифара:</a:t>
            </a:r>
          </a:p>
          <a:p>
            <a:pPr lvl="1"/>
            <a:r>
              <a:rPr lang="sr-Cyrl-RS" dirty="0"/>
              <a:t>Г</a:t>
            </a:r>
            <a:r>
              <a:rPr lang="sr-Cyrl-RS" dirty="0" smtClean="0"/>
              <a:t>де је са </a:t>
            </a:r>
            <a:r>
              <a:rPr lang="sr-Latn-RS" i="1" dirty="0" smtClean="0"/>
              <a:t>m </a:t>
            </a:r>
            <a:r>
              <a:rPr lang="sr-Cyrl-RS" dirty="0" smtClean="0"/>
              <a:t>цифара записан разломљни део</a:t>
            </a:r>
          </a:p>
          <a:p>
            <a:pPr lvl="1"/>
            <a:r>
              <a:rPr lang="sr-Cyrl-RS" dirty="0" smtClean="0"/>
              <a:t>А са </a:t>
            </a:r>
            <a:r>
              <a:rPr lang="sr-Latn-RS" i="1" dirty="0" smtClean="0"/>
              <a:t>m-n </a:t>
            </a:r>
            <a:r>
              <a:rPr lang="sr-Cyrl-RS" dirty="0" smtClean="0"/>
              <a:t>цифара цео део</a:t>
            </a:r>
          </a:p>
          <a:p>
            <a:pPr lvl="1"/>
            <a:r>
              <a:rPr lang="sr-Cyrl-RS" dirty="0" smtClean="0"/>
              <a:t>Грешка уколико је </a:t>
            </a:r>
            <a:r>
              <a:rPr lang="en-US" i="1" dirty="0" smtClean="0"/>
              <a:t>m </a:t>
            </a:r>
            <a:r>
              <a:rPr lang="sr-Cyrl-RS" dirty="0" smtClean="0"/>
              <a:t>веће од </a:t>
            </a:r>
            <a:r>
              <a:rPr lang="sr-Latn-RS" i="1" dirty="0" smtClean="0"/>
              <a:t>n</a:t>
            </a:r>
          </a:p>
          <a:p>
            <a:r>
              <a:rPr lang="sr-Cyrl-RS" dirty="0" smtClean="0"/>
              <a:t>Два типа записа:</a:t>
            </a:r>
          </a:p>
          <a:p>
            <a:pPr lvl="1"/>
            <a:r>
              <a:rPr lang="sr-Cyrl-RS" dirty="0" smtClean="0"/>
              <a:t>Фиксни зарез – тачка (зарез) увек на истом месту</a:t>
            </a:r>
          </a:p>
          <a:p>
            <a:pPr lvl="1"/>
            <a:r>
              <a:rPr lang="sr-Cyrl-RS" dirty="0" smtClean="0"/>
              <a:t>Покретни зарез – тачка (зарез) се „шета“</a:t>
            </a:r>
            <a:endParaRPr lang="sr-Latn-RS" dirty="0"/>
          </a:p>
          <a:p>
            <a:pPr lvl="2"/>
            <a:r>
              <a:rPr lang="sr-Cyrl-RS" dirty="0" smtClean="0"/>
              <a:t>Број се записује као уређен пар </a:t>
            </a:r>
            <a:r>
              <a:rPr lang="sr-Latn-RS" dirty="0" smtClean="0"/>
              <a:t>(F,E) </a:t>
            </a:r>
            <a:r>
              <a:rPr lang="sr-Cyrl-RS" dirty="0" smtClean="0"/>
              <a:t>где су и </a:t>
            </a:r>
            <a:r>
              <a:rPr lang="sr-Latn-RS" dirty="0" smtClean="0"/>
              <a:t>F </a:t>
            </a:r>
            <a:r>
              <a:rPr lang="sr-Cyrl-RS" dirty="0" smtClean="0"/>
              <a:t>и </a:t>
            </a:r>
            <a:r>
              <a:rPr lang="sr-Latn-RS" dirty="0" smtClean="0"/>
              <a:t>E </a:t>
            </a:r>
            <a:r>
              <a:rPr lang="sr-Cyrl-RS" dirty="0" smtClean="0"/>
              <a:t>представљени у фискном зарезу</a:t>
            </a:r>
          </a:p>
          <a:p>
            <a:pPr lvl="2"/>
            <a:r>
              <a:rPr lang="sr-Cyrl-RS" dirty="0" smtClean="0"/>
              <a:t>Вредност се добија по формули </a:t>
            </a:r>
            <a:r>
              <a:rPr lang="sr-Latn-RS" dirty="0" smtClean="0"/>
              <a:t>F x </a:t>
            </a:r>
            <a:r>
              <a:rPr lang="sr-Latn-RS" dirty="0"/>
              <a:t>N</a:t>
            </a:r>
            <a:r>
              <a:rPr lang="sr-Latn-RS" baseline="30000" dirty="0" smtClean="0"/>
              <a:t>E</a:t>
            </a:r>
            <a:endParaRPr lang="sr-Latn-RS" baseline="30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7613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Разломљени бројеви – фиксни зарез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11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00" y="2090966"/>
            <a:ext cx="7266200" cy="322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119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Разломљени бројеви – покретни зарез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12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124" y="2122103"/>
            <a:ext cx="8998076" cy="2945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824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Превођење бројева у друге основе</a:t>
            </a:r>
            <a:endParaRPr lang="sr-Latn-R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Задатак је број дат у основи </a:t>
            </a:r>
            <a:r>
              <a:rPr lang="sr-Latn-RS" i="1" dirty="0" smtClean="0"/>
              <a:t>N:</a:t>
            </a:r>
          </a:p>
          <a:p>
            <a:pPr marL="457200" lvl="1" indent="0">
              <a:buNone/>
            </a:pPr>
            <a:r>
              <a:rPr lang="sr-Latn-RS" dirty="0" smtClean="0"/>
              <a:t>(X)</a:t>
            </a:r>
            <a:r>
              <a:rPr lang="sr-Latn-RS" baseline="-25000" dirty="0" smtClean="0"/>
              <a:t>N</a:t>
            </a:r>
            <a:r>
              <a:rPr lang="en-US" dirty="0" smtClean="0"/>
              <a:t>=x</a:t>
            </a:r>
            <a:r>
              <a:rPr lang="en-US" baseline="-25000" dirty="0" smtClean="0"/>
              <a:t>n</a:t>
            </a:r>
            <a:r>
              <a:rPr lang="en-US" dirty="0" smtClean="0"/>
              <a:t>x</a:t>
            </a:r>
            <a:r>
              <a:rPr lang="en-US" baseline="-25000" dirty="0" smtClean="0"/>
              <a:t>n-1</a:t>
            </a:r>
            <a:r>
              <a:rPr lang="en-US" dirty="0" smtClean="0"/>
              <a:t>…x</a:t>
            </a:r>
            <a:r>
              <a:rPr lang="en-US" baseline="-25000" dirty="0" smtClean="0"/>
              <a:t>0</a:t>
            </a:r>
            <a:r>
              <a:rPr lang="en-US" dirty="0" smtClean="0"/>
              <a:t>.x</a:t>
            </a:r>
            <a:r>
              <a:rPr lang="en-US" baseline="-25000" dirty="0" smtClean="0"/>
              <a:t>-1</a:t>
            </a:r>
            <a:r>
              <a:rPr lang="en-US" dirty="0" smtClean="0"/>
              <a:t>…x</a:t>
            </a:r>
            <a:r>
              <a:rPr lang="en-US" baseline="-25000" dirty="0" smtClean="0"/>
              <a:t>-m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sr-Cyrl-RS" dirty="0" smtClean="0"/>
              <a:t>Превести у број са основом </a:t>
            </a:r>
            <a:r>
              <a:rPr lang="sr-Latn-RS" i="1" dirty="0" smtClean="0"/>
              <a:t>M:</a:t>
            </a:r>
          </a:p>
          <a:p>
            <a:pPr marL="457200" lvl="1" indent="0">
              <a:buNone/>
            </a:pPr>
            <a:endParaRPr lang="sr-Latn-RS" i="1" dirty="0" smtClean="0"/>
          </a:p>
          <a:p>
            <a:pPr marL="457200" lvl="1" indent="0">
              <a:buNone/>
            </a:pPr>
            <a:r>
              <a:rPr lang="sr-Latn-RS" dirty="0"/>
              <a:t>(X)</a:t>
            </a:r>
            <a:r>
              <a:rPr lang="sr-Latn-RS" baseline="-25000" dirty="0"/>
              <a:t>N</a:t>
            </a:r>
            <a:r>
              <a:rPr lang="en-US" dirty="0" smtClean="0"/>
              <a:t>=</a:t>
            </a:r>
            <a:r>
              <a:rPr lang="sr-Latn-RS" dirty="0" smtClean="0"/>
              <a:t>y</a:t>
            </a:r>
            <a:r>
              <a:rPr lang="sr-Latn-RS" baseline="-25000" dirty="0" smtClean="0"/>
              <a:t>p</a:t>
            </a:r>
            <a:r>
              <a:rPr lang="sr-Latn-RS" dirty="0" smtClean="0"/>
              <a:t>y</a:t>
            </a:r>
            <a:r>
              <a:rPr lang="sr-Latn-RS" baseline="-25000" dirty="0" smtClean="0"/>
              <a:t>p</a:t>
            </a:r>
            <a:r>
              <a:rPr lang="en-US" baseline="-25000" dirty="0" smtClean="0"/>
              <a:t>-1</a:t>
            </a:r>
            <a:r>
              <a:rPr lang="en-US" dirty="0" smtClean="0"/>
              <a:t>…</a:t>
            </a:r>
            <a:r>
              <a:rPr lang="sr-Latn-RS" dirty="0" smtClean="0"/>
              <a:t>y</a:t>
            </a:r>
            <a:r>
              <a:rPr lang="en-US" baseline="-25000" dirty="0" smtClean="0"/>
              <a:t>0</a:t>
            </a:r>
            <a:r>
              <a:rPr lang="en-US" dirty="0" smtClean="0"/>
              <a:t>.</a:t>
            </a:r>
            <a:r>
              <a:rPr lang="sr-Latn-RS" dirty="0" smtClean="0"/>
              <a:t>y</a:t>
            </a:r>
            <a:r>
              <a:rPr lang="en-US" baseline="-25000" dirty="0" smtClean="0"/>
              <a:t>-1</a:t>
            </a:r>
            <a:r>
              <a:rPr lang="en-US" dirty="0" smtClean="0"/>
              <a:t>…</a:t>
            </a:r>
            <a:r>
              <a:rPr lang="sr-Latn-RS" dirty="0" smtClean="0"/>
              <a:t>y</a:t>
            </a:r>
            <a:r>
              <a:rPr lang="en-US" baseline="-25000" dirty="0" smtClean="0"/>
              <a:t>-</a:t>
            </a:r>
            <a:r>
              <a:rPr lang="sr-Latn-RS" baseline="-25000" dirty="0" smtClean="0"/>
              <a:t>q</a:t>
            </a:r>
          </a:p>
          <a:p>
            <a:pPr marL="457200" lvl="1" indent="0">
              <a:buNone/>
            </a:pPr>
            <a:endParaRPr lang="sr-Latn-RS" baseline="-25000" dirty="0"/>
          </a:p>
          <a:p>
            <a:r>
              <a:rPr lang="sr-Cyrl-RS" dirty="0" smtClean="0"/>
              <a:t>Јасно је да ће се током тог поступка и број цифара, као и њихове ознаке највероватније променити</a:t>
            </a:r>
          </a:p>
          <a:p>
            <a:r>
              <a:rPr lang="sr-Cyrl-RS" dirty="0" smtClean="0"/>
              <a:t>Одвојено се преводи цео и разломљени део</a:t>
            </a:r>
            <a:endParaRPr lang="en-US" dirty="0"/>
          </a:p>
          <a:p>
            <a:pPr marL="457200" lvl="1" indent="0">
              <a:buNone/>
            </a:pPr>
            <a:endParaRPr lang="sr-Latn-RS" i="1" dirty="0"/>
          </a:p>
          <a:p>
            <a:pPr marL="457200" lvl="1" indent="0">
              <a:buNone/>
            </a:pP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40677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Превођење целих бројева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Поступак: </a:t>
            </a:r>
          </a:p>
          <a:p>
            <a:pPr lvl="1"/>
            <a:r>
              <a:rPr lang="sr-Cyrl-RS" dirty="0" smtClean="0"/>
              <a:t>Вршимо целобројно дељење броја </a:t>
            </a:r>
            <a:r>
              <a:rPr lang="sr-Latn-RS" dirty="0" smtClean="0"/>
              <a:t>(X)</a:t>
            </a:r>
            <a:r>
              <a:rPr lang="sr-Latn-RS" baseline="-25000" dirty="0" smtClean="0"/>
              <a:t>N</a:t>
            </a:r>
            <a:r>
              <a:rPr lang="sr-Latn-RS" dirty="0" smtClean="0"/>
              <a:t> </a:t>
            </a:r>
            <a:r>
              <a:rPr lang="sr-Cyrl-RS" dirty="0" smtClean="0"/>
              <a:t>бројем </a:t>
            </a:r>
            <a:r>
              <a:rPr lang="sr-Latn-RS" dirty="0" smtClean="0"/>
              <a:t>M </a:t>
            </a:r>
            <a:r>
              <a:rPr lang="sr-Cyrl-RS" dirty="0" smtClean="0"/>
              <a:t>док год је то могуће</a:t>
            </a:r>
          </a:p>
          <a:p>
            <a:pPr lvl="1"/>
            <a:r>
              <a:rPr lang="sr-Cyrl-RS" dirty="0" smtClean="0"/>
              <a:t>Током тог поступка памтимо у сваком кораку остатак при дељењу</a:t>
            </a:r>
          </a:p>
          <a:p>
            <a:pPr lvl="1"/>
            <a:r>
              <a:rPr lang="sr-Cyrl-RS" dirty="0" smtClean="0"/>
              <a:t>На крају прочитамо списак остатака при дељењу у обрнутом редоследу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14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800" y="3839362"/>
            <a:ext cx="6476600" cy="233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366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Превођење целих бројева (2)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15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900" y="1493971"/>
            <a:ext cx="6578600" cy="475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210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Превођење разломљеног дела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Поступак: </a:t>
            </a:r>
          </a:p>
          <a:p>
            <a:pPr lvl="1"/>
            <a:r>
              <a:rPr lang="sr-Cyrl-RS" dirty="0"/>
              <a:t>Вршимо </a:t>
            </a:r>
            <a:r>
              <a:rPr lang="sr-Cyrl-RS" dirty="0" smtClean="0"/>
              <a:t>множење броја </a:t>
            </a:r>
            <a:r>
              <a:rPr lang="sr-Latn-RS" dirty="0"/>
              <a:t>(X)</a:t>
            </a:r>
            <a:r>
              <a:rPr lang="sr-Latn-RS" baseline="-25000" dirty="0"/>
              <a:t>N</a:t>
            </a:r>
            <a:r>
              <a:rPr lang="sr-Latn-RS" dirty="0"/>
              <a:t> </a:t>
            </a:r>
            <a:r>
              <a:rPr lang="sr-Cyrl-RS" dirty="0"/>
              <a:t>бројем </a:t>
            </a:r>
            <a:r>
              <a:rPr lang="sr-Latn-RS" dirty="0"/>
              <a:t>M </a:t>
            </a:r>
            <a:r>
              <a:rPr lang="sr-Cyrl-RS" dirty="0" smtClean="0"/>
              <a:t>и сваки пут уклањамо цео део уколико постоји</a:t>
            </a:r>
            <a:endParaRPr lang="sr-Cyrl-RS" dirty="0"/>
          </a:p>
          <a:p>
            <a:pPr lvl="1"/>
            <a:r>
              <a:rPr lang="sr-Cyrl-RS" dirty="0" smtClean="0"/>
              <a:t>Притом памтимо разломљени део за следећи корак</a:t>
            </a:r>
            <a:endParaRPr lang="sr-Cyrl-RS" dirty="0"/>
          </a:p>
          <a:p>
            <a:pPr lvl="1"/>
            <a:r>
              <a:rPr lang="sr-Cyrl-RS" dirty="0" smtClean="0"/>
              <a:t>Када се разломљени део изједначи са 0, онда смо добили тачан број</a:t>
            </a:r>
          </a:p>
          <a:p>
            <a:pPr lvl="1"/>
            <a:r>
              <a:rPr lang="sr-Cyrl-RS" dirty="0" smtClean="0"/>
              <a:t>Алтернативно, разломљени део не мора да се изједначи са 0, </a:t>
            </a:r>
            <a:br>
              <a:rPr lang="sr-Cyrl-RS" dirty="0" smtClean="0"/>
            </a:br>
            <a:r>
              <a:rPr lang="sr-Cyrl-RS" dirty="0" smtClean="0"/>
              <a:t>онда смо добили само апроксимацију броја</a:t>
            </a:r>
            <a:endParaRPr lang="sr-Cyrl-RS" dirty="0"/>
          </a:p>
          <a:p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28019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Превођење разломљеног дела (2)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17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800" y="1690688"/>
            <a:ext cx="7048500" cy="452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279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Олакшано превођење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У случајевима када је </a:t>
            </a:r>
            <a:r>
              <a:rPr lang="sr-Latn-RS" dirty="0" smtClean="0"/>
              <a:t>N </a:t>
            </a:r>
            <a:r>
              <a:rPr lang="en-US" dirty="0" smtClean="0"/>
              <a:t>= M</a:t>
            </a:r>
            <a:r>
              <a:rPr lang="en-US" baseline="30000" dirty="0" smtClean="0"/>
              <a:t>s</a:t>
            </a:r>
            <a:r>
              <a:rPr lang="en-US" dirty="0" smtClean="0"/>
              <a:t>, s&gt;1, </a:t>
            </a:r>
            <a:r>
              <a:rPr lang="sr-Cyrl-RS" dirty="0" smtClean="0"/>
              <a:t>може се користити олакшано превођење</a:t>
            </a:r>
          </a:p>
          <a:p>
            <a:r>
              <a:rPr lang="sr-Cyrl-RS" dirty="0" smtClean="0"/>
              <a:t>Тада се број </a:t>
            </a:r>
            <a:r>
              <a:rPr lang="sr-Latn-RS" dirty="0" smtClean="0"/>
              <a:t>(X)</a:t>
            </a:r>
            <a:r>
              <a:rPr lang="sr-Latn-RS" baseline="-25000" dirty="0" smtClean="0"/>
              <a:t>N</a:t>
            </a:r>
            <a:r>
              <a:rPr lang="sr-Latn-RS" dirty="0" smtClean="0"/>
              <a:t> </a:t>
            </a:r>
            <a:r>
              <a:rPr lang="sr-Cyrl-RS" dirty="0" smtClean="0"/>
              <a:t>може поделити на сегменте од по </a:t>
            </a:r>
            <a:r>
              <a:rPr lang="sr-Latn-RS" dirty="0" smtClean="0"/>
              <a:t>s </a:t>
            </a:r>
            <a:r>
              <a:rPr lang="sr-Cyrl-RS" dirty="0" smtClean="0"/>
              <a:t>цифара, </a:t>
            </a:r>
            <a:br>
              <a:rPr lang="sr-Cyrl-RS" dirty="0" smtClean="0"/>
            </a:br>
            <a:r>
              <a:rPr lang="sr-Cyrl-RS" dirty="0" smtClean="0"/>
              <a:t>и сваки сегмент превести независно</a:t>
            </a:r>
          </a:p>
          <a:p>
            <a:r>
              <a:rPr lang="sr-Cyrl-RS" dirty="0" smtClean="0"/>
              <a:t>Ово се односи и на цео и на разломљени део</a:t>
            </a:r>
          </a:p>
          <a:p>
            <a:r>
              <a:rPr lang="sr-Cyrl-RS" dirty="0" smtClean="0"/>
              <a:t>Олакшано се може преводити и у супротном смеру М</a:t>
            </a:r>
            <a:r>
              <a:rPr lang="en-US" dirty="0" smtClean="0">
                <a:sym typeface="Wingdings" panose="05000000000000000000" pitchFamily="2" charset="2"/>
              </a:rPr>
              <a:t>N</a:t>
            </a:r>
          </a:p>
          <a:p>
            <a:pPr marL="0" indent="0">
              <a:buNone/>
            </a:pP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61343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Олакшано превођење (2)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"/>
              </a:spcBef>
            </a:pPr>
            <a:r>
              <a:rPr lang="sr-Cyrl-RS" dirty="0" smtClean="0"/>
              <a:t>Превођење из бинарног у хексадекадни и обратно</a:t>
            </a:r>
          </a:p>
          <a:p>
            <a:pPr>
              <a:spcBef>
                <a:spcPts val="200"/>
              </a:spcBef>
              <a:buNone/>
            </a:pPr>
            <a:endParaRPr lang="sr-Cyrl-RS" dirty="0"/>
          </a:p>
          <a:p>
            <a:pPr lvl="1">
              <a:spcBef>
                <a:spcPts val="200"/>
              </a:spcBef>
              <a:buNone/>
            </a:pPr>
            <a:r>
              <a:rPr lang="en-US" dirty="0" smtClean="0"/>
              <a:t>0000 </a:t>
            </a:r>
            <a:r>
              <a:rPr lang="en-US" dirty="0"/>
              <a:t>= 0 	0100 = 4 	1000 = 8 	1100 = C</a:t>
            </a:r>
          </a:p>
          <a:p>
            <a:pPr lvl="1">
              <a:spcBef>
                <a:spcPts val="200"/>
              </a:spcBef>
              <a:buNone/>
            </a:pPr>
            <a:r>
              <a:rPr lang="en-US" dirty="0" smtClean="0"/>
              <a:t>0001 </a:t>
            </a:r>
            <a:r>
              <a:rPr lang="en-US" dirty="0"/>
              <a:t>= 1 	0101 = 5 	1001 = 9 	1101 = D</a:t>
            </a:r>
          </a:p>
          <a:p>
            <a:pPr lvl="1">
              <a:spcBef>
                <a:spcPts val="200"/>
              </a:spcBef>
              <a:buNone/>
            </a:pPr>
            <a:r>
              <a:rPr lang="en-US" dirty="0" smtClean="0"/>
              <a:t>0010 </a:t>
            </a:r>
            <a:r>
              <a:rPr lang="en-US" dirty="0"/>
              <a:t>= 2 	0110 = 6 	1010 = A 	1110 = E</a:t>
            </a:r>
          </a:p>
          <a:p>
            <a:pPr lvl="1">
              <a:spcBef>
                <a:spcPts val="200"/>
              </a:spcBef>
              <a:buNone/>
            </a:pPr>
            <a:r>
              <a:rPr lang="en-US" dirty="0" smtClean="0"/>
              <a:t>0011 </a:t>
            </a:r>
            <a:r>
              <a:rPr lang="en-US" dirty="0"/>
              <a:t>= 3 	0111 = 7 	1011 = B 	1111 = F</a:t>
            </a:r>
            <a:endParaRPr lang="en-US" sz="800" dirty="0"/>
          </a:p>
          <a:p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19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416100"/>
            <a:ext cx="8059734" cy="104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60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Запис података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Подаци могу бити:</a:t>
            </a:r>
          </a:p>
          <a:p>
            <a:pPr lvl="1"/>
            <a:r>
              <a:rPr lang="sr-Cyrl-RS" dirty="0" smtClean="0"/>
              <a:t>Нумерички</a:t>
            </a:r>
          </a:p>
          <a:p>
            <a:pPr lvl="2"/>
            <a:r>
              <a:rPr lang="sr-Cyrl-RS" dirty="0" smtClean="0"/>
              <a:t>Цели бројеви</a:t>
            </a:r>
          </a:p>
          <a:p>
            <a:pPr lvl="2"/>
            <a:r>
              <a:rPr lang="sr-Cyrl-RS" dirty="0" smtClean="0"/>
              <a:t>Бинарно кодирани декадни бројеви</a:t>
            </a:r>
          </a:p>
          <a:p>
            <a:pPr lvl="2"/>
            <a:r>
              <a:rPr lang="sr-Cyrl-RS" dirty="0" smtClean="0"/>
              <a:t>Реални бројеви у фиксном зарезу</a:t>
            </a:r>
          </a:p>
          <a:p>
            <a:pPr lvl="2"/>
            <a:r>
              <a:rPr lang="sr-Cyrl-RS" dirty="0" smtClean="0"/>
              <a:t>Реални бројеви у покретном зарезу</a:t>
            </a:r>
          </a:p>
          <a:p>
            <a:pPr lvl="1"/>
            <a:r>
              <a:rPr lang="sr-Cyrl-RS" dirty="0"/>
              <a:t>Знаковни (алфанумерички</a:t>
            </a:r>
            <a:r>
              <a:rPr lang="sr-Cyrl-RS" dirty="0" smtClean="0"/>
              <a:t>)</a:t>
            </a:r>
          </a:p>
          <a:p>
            <a:r>
              <a:rPr lang="sr-Cyrl-RS" dirty="0" smtClean="0"/>
              <a:t>Груписањем ових података даље можемо представљати:</a:t>
            </a:r>
          </a:p>
          <a:p>
            <a:pPr lvl="1"/>
            <a:r>
              <a:rPr lang="sr-Cyrl-RS" dirty="0" smtClean="0"/>
              <a:t>Текст</a:t>
            </a:r>
          </a:p>
          <a:p>
            <a:pPr lvl="1"/>
            <a:r>
              <a:rPr lang="sr-Cyrl-RS" dirty="0" smtClean="0"/>
              <a:t>Слике</a:t>
            </a:r>
          </a:p>
          <a:p>
            <a:pPr lvl="1"/>
            <a:r>
              <a:rPr lang="sr-Cyrl-RS" dirty="0" smtClean="0"/>
              <a:t>Звукове</a:t>
            </a:r>
          </a:p>
          <a:p>
            <a:pPr lvl="1"/>
            <a:r>
              <a:rPr lang="sr-Cyrl-RS" dirty="0" smtClean="0"/>
              <a:t>Видео садржај, 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35037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Олакшано превођење (</a:t>
            </a:r>
            <a:r>
              <a:rPr lang="en-US" dirty="0" smtClean="0"/>
              <a:t>3</a:t>
            </a:r>
            <a:r>
              <a:rPr lang="sr-Cyrl-RS" dirty="0" smtClean="0"/>
              <a:t>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 индиректан начин се, дакле, може превести из у хексадекадног у октални преко бинарног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20</a:t>
            </a:fld>
            <a:endParaRPr lang="sr-Latn-R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152567"/>
            <a:ext cx="8824866" cy="106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775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Запис означених бројева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Шта је означен, а шта неозначен број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Општи принцип репрезентације:</a:t>
            </a:r>
          </a:p>
          <a:p>
            <a:pPr lvl="1"/>
            <a:r>
              <a:rPr lang="sr-Cyrl-RS" dirty="0" smtClean="0"/>
              <a:t>Ако је </a:t>
            </a:r>
            <a:r>
              <a:rPr lang="en-US" dirty="0" smtClean="0"/>
              <a:t>(X)</a:t>
            </a:r>
            <a:r>
              <a:rPr lang="en-US" baseline="-25000" dirty="0" smtClean="0"/>
              <a:t>N</a:t>
            </a:r>
            <a:r>
              <a:rPr lang="en-US" dirty="0" smtClean="0"/>
              <a:t>=x</a:t>
            </a:r>
            <a:r>
              <a:rPr lang="en-US" baseline="-25000" dirty="0" smtClean="0"/>
              <a:t>n-2</a:t>
            </a:r>
            <a:r>
              <a:rPr lang="en-US" dirty="0" smtClean="0"/>
              <a:t>…x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sr-Cyrl-RS" dirty="0" smtClean="0"/>
              <a:t>неозначен број у систему основе </a:t>
            </a:r>
            <a:r>
              <a:rPr lang="sr-Latn-RS" dirty="0" smtClean="0"/>
              <a:t>N</a:t>
            </a:r>
            <a:r>
              <a:rPr lang="sr-Cyrl-RS" dirty="0" smtClean="0"/>
              <a:t> тада се </a:t>
            </a:r>
            <a:br>
              <a:rPr lang="sr-Cyrl-RS" dirty="0" smtClean="0"/>
            </a:br>
            <a:r>
              <a:rPr lang="sr-Cyrl-RS" dirty="0" smtClean="0"/>
              <a:t>означен представља помоћу додатне цифре на месту највеће тежине:</a:t>
            </a:r>
            <a:r>
              <a:rPr lang="sr-Cyrl-RS" dirty="0"/>
              <a:t/>
            </a:r>
            <a:br>
              <a:rPr lang="sr-Cyrl-RS" dirty="0"/>
            </a:br>
            <a:r>
              <a:rPr lang="sr-Latn-RS" dirty="0" smtClean="0"/>
              <a:t>Y </a:t>
            </a:r>
            <a:r>
              <a:rPr lang="en-US" dirty="0" smtClean="0"/>
              <a:t>= +/- X = y</a:t>
            </a:r>
            <a:r>
              <a:rPr lang="en-US" baseline="-25000" dirty="0" smtClean="0"/>
              <a:t>n-1</a:t>
            </a:r>
            <a:r>
              <a:rPr lang="en-US" dirty="0" smtClean="0"/>
              <a:t>y</a:t>
            </a:r>
            <a:r>
              <a:rPr lang="en-US" baseline="-25000" dirty="0" smtClean="0"/>
              <a:t>n-2</a:t>
            </a:r>
            <a:r>
              <a:rPr lang="en-US" dirty="0" smtClean="0"/>
              <a:t>…y</a:t>
            </a:r>
            <a:r>
              <a:rPr lang="en-US" baseline="-25000" dirty="0" smtClean="0"/>
              <a:t>0</a:t>
            </a:r>
          </a:p>
          <a:p>
            <a:r>
              <a:rPr lang="sr-Cyrl-RS" dirty="0" smtClean="0"/>
              <a:t>Познати начини записа су: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Запис са знаком и апсолутном вредности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Запис са комплементом броја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Запис са увећањем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225631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Запис знака и апсолутне вредности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Број се записује у форми:</a:t>
            </a:r>
          </a:p>
          <a:p>
            <a:pPr lvl="1"/>
            <a:r>
              <a:rPr lang="sr-Latn-RS" dirty="0"/>
              <a:t>Y </a:t>
            </a:r>
            <a:r>
              <a:rPr lang="en-US" dirty="0"/>
              <a:t>= +/- X = </a:t>
            </a:r>
            <a:r>
              <a:rPr lang="en-US" dirty="0" smtClean="0"/>
              <a:t>y</a:t>
            </a:r>
            <a:r>
              <a:rPr lang="en-US" baseline="-25000" dirty="0" smtClean="0"/>
              <a:t>n-1</a:t>
            </a:r>
            <a:r>
              <a:rPr lang="en-US" dirty="0" smtClean="0"/>
              <a:t>y</a:t>
            </a:r>
            <a:r>
              <a:rPr lang="en-US" baseline="-25000" dirty="0" smtClean="0"/>
              <a:t>n-2</a:t>
            </a:r>
            <a:r>
              <a:rPr lang="en-US" dirty="0" smtClean="0"/>
              <a:t>…y</a:t>
            </a:r>
            <a:r>
              <a:rPr lang="en-US" baseline="-25000" dirty="0" smtClean="0"/>
              <a:t>0</a:t>
            </a:r>
            <a:r>
              <a:rPr lang="sr-Cyrl-RS" baseline="-25000" dirty="0" smtClean="0"/>
              <a:t> </a:t>
            </a:r>
            <a:r>
              <a:rPr lang="sr-Cyrl-RS" dirty="0"/>
              <a:t> </a:t>
            </a:r>
            <a:r>
              <a:rPr lang="sr-Cyrl-RS" dirty="0" smtClean="0"/>
              <a:t>где је са </a:t>
            </a:r>
            <a:r>
              <a:rPr lang="en-US" dirty="0" smtClean="0"/>
              <a:t>y</a:t>
            </a:r>
            <a:r>
              <a:rPr lang="en-US" baseline="-25000" dirty="0" smtClean="0"/>
              <a:t>n-1</a:t>
            </a:r>
            <a:r>
              <a:rPr lang="sr-Latn-RS" baseline="-25000" dirty="0" smtClean="0"/>
              <a:t> </a:t>
            </a:r>
            <a:r>
              <a:rPr lang="sr-Cyrl-RS" dirty="0" smtClean="0"/>
              <a:t>представљен знак броја</a:t>
            </a:r>
            <a:br>
              <a:rPr lang="sr-Cyrl-RS" dirty="0" smtClean="0"/>
            </a:br>
            <a:r>
              <a:rPr lang="sr-Cyrl-RS" dirty="0" smtClean="0"/>
              <a:t>а са остатком цифара његова вредност</a:t>
            </a:r>
          </a:p>
          <a:p>
            <a:pPr lvl="1"/>
            <a:r>
              <a:rPr lang="sr-Cyrl-RS" dirty="0" smtClean="0"/>
              <a:t>Знак броја је позитиван ако  </a:t>
            </a:r>
            <a:r>
              <a:rPr lang="en-US" dirty="0" smtClean="0"/>
              <a:t>y</a:t>
            </a:r>
            <a:r>
              <a:rPr lang="en-US" baseline="-25000" dirty="0" smtClean="0"/>
              <a:t>n-1</a:t>
            </a:r>
            <a:r>
              <a:rPr lang="sr-Cyrl-RS" baseline="-25000" dirty="0" smtClean="0"/>
              <a:t> </a:t>
            </a:r>
            <a:r>
              <a:rPr lang="en-US" dirty="0" smtClean="0"/>
              <a:t>= 0, </a:t>
            </a:r>
            <a:r>
              <a:rPr lang="sr-Cyrl-RS" dirty="0" smtClean="0"/>
              <a:t>а негативан у случају </a:t>
            </a:r>
            <a:r>
              <a:rPr lang="en-US" dirty="0"/>
              <a:t>y</a:t>
            </a:r>
            <a:r>
              <a:rPr lang="en-US" baseline="-25000" dirty="0"/>
              <a:t>n-1</a:t>
            </a:r>
            <a:r>
              <a:rPr lang="sr-Cyrl-RS" baseline="-25000" dirty="0"/>
              <a:t> </a:t>
            </a:r>
            <a:r>
              <a:rPr lang="en-US" dirty="0"/>
              <a:t>= </a:t>
            </a:r>
            <a:r>
              <a:rPr lang="sr-Latn-RS" dirty="0" smtClean="0"/>
              <a:t>N-1</a:t>
            </a:r>
          </a:p>
          <a:p>
            <a:pPr lvl="1"/>
            <a:r>
              <a:rPr lang="sr-Latn-RS" dirty="0" smtClean="0"/>
              <a:t>N </a:t>
            </a:r>
            <a:r>
              <a:rPr lang="sr-Cyrl-RS" dirty="0" smtClean="0"/>
              <a:t>је основа система</a:t>
            </a:r>
            <a:endParaRPr lang="en-US" dirty="0" smtClean="0"/>
          </a:p>
          <a:p>
            <a:r>
              <a:rPr lang="sr-Cyrl-RS" dirty="0" smtClean="0"/>
              <a:t>Пример:</a:t>
            </a:r>
          </a:p>
          <a:p>
            <a:pPr marL="457200" lvl="1" indent="0">
              <a:buNone/>
            </a:pPr>
            <a:r>
              <a:rPr lang="sr-Cyrl-RS" dirty="0" smtClean="0"/>
              <a:t>(001101)</a:t>
            </a:r>
            <a:r>
              <a:rPr lang="sr-Cyrl-RS" baseline="-25000" dirty="0" smtClean="0"/>
              <a:t>2</a:t>
            </a:r>
            <a:r>
              <a:rPr lang="en-US" dirty="0" smtClean="0"/>
              <a:t> = (13)</a:t>
            </a:r>
            <a:r>
              <a:rPr lang="en-US" baseline="-25000" dirty="0" smtClean="0"/>
              <a:t>10</a:t>
            </a:r>
          </a:p>
          <a:p>
            <a:pPr marL="457200" lvl="1" indent="0">
              <a:buNone/>
            </a:pPr>
            <a:r>
              <a:rPr lang="en-US" dirty="0" smtClean="0"/>
              <a:t>(101101)</a:t>
            </a:r>
            <a:r>
              <a:rPr lang="en-US" baseline="-25000" dirty="0" smtClean="0"/>
              <a:t>2</a:t>
            </a:r>
            <a:r>
              <a:rPr lang="en-US" dirty="0" smtClean="0"/>
              <a:t> = (-13)</a:t>
            </a:r>
            <a:r>
              <a:rPr lang="en-US" baseline="-25000" dirty="0" smtClean="0"/>
              <a:t>10</a:t>
            </a:r>
          </a:p>
          <a:p>
            <a:pPr marL="457200" lvl="1" indent="0">
              <a:buNone/>
            </a:pPr>
            <a:r>
              <a:rPr lang="en-US" dirty="0" smtClean="0"/>
              <a:t>(012)</a:t>
            </a:r>
            <a:r>
              <a:rPr lang="en-US" baseline="-25000" dirty="0" smtClean="0"/>
              <a:t>3</a:t>
            </a:r>
            <a:r>
              <a:rPr lang="en-US" dirty="0" smtClean="0"/>
              <a:t> = (5)</a:t>
            </a:r>
            <a:r>
              <a:rPr lang="en-US" baseline="-25000" dirty="0" smtClean="0"/>
              <a:t>10</a:t>
            </a:r>
          </a:p>
          <a:p>
            <a:pPr marL="457200" lvl="1" indent="0">
              <a:buNone/>
            </a:pPr>
            <a:r>
              <a:rPr lang="en-US" dirty="0" smtClean="0"/>
              <a:t>(212)</a:t>
            </a:r>
            <a:r>
              <a:rPr lang="en-US" baseline="-25000" dirty="0" smtClean="0"/>
              <a:t>3</a:t>
            </a:r>
            <a:r>
              <a:rPr lang="en-US" dirty="0" smtClean="0"/>
              <a:t> = (-5)</a:t>
            </a:r>
            <a:r>
              <a:rPr lang="en-US" baseline="-25000" dirty="0" smtClean="0"/>
              <a:t>10</a:t>
            </a:r>
            <a:endParaRPr lang="sr-Cyrl-RS" baseline="-25000" dirty="0" smtClean="0"/>
          </a:p>
          <a:p>
            <a:pPr marL="457200" lvl="1" indent="0">
              <a:buNone/>
            </a:pP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181165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Запис знака и апсолутне вредности (2)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Колики је опсег вредности за бројеве дужине </a:t>
            </a:r>
            <a:r>
              <a:rPr lang="sr-Latn-RS" dirty="0" smtClean="0"/>
              <a:t>m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Како се мења знак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Да ли сваки број има јединствену репрезентацију</a:t>
            </a:r>
            <a:r>
              <a:rPr lang="en-US" dirty="0"/>
              <a:t>?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13389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Запис помоћу комплемента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Позитивни бројеви се записују исто као у запису знак и апсолутна вредност</a:t>
            </a:r>
          </a:p>
          <a:p>
            <a:r>
              <a:rPr lang="sr-Cyrl-RS" dirty="0" smtClean="0"/>
              <a:t>Најчешће се користе два типа комплемента:</a:t>
            </a:r>
          </a:p>
          <a:p>
            <a:pPr lvl="1"/>
            <a:r>
              <a:rPr lang="sr-Cyrl-RS" dirty="0" smtClean="0"/>
              <a:t>Непотпуни (или 1-комплемент)</a:t>
            </a:r>
          </a:p>
          <a:p>
            <a:pPr lvl="1"/>
            <a:r>
              <a:rPr lang="sr-Cyrl-RS" dirty="0" smtClean="0"/>
              <a:t>Потпуни (2-комплемент)</a:t>
            </a:r>
          </a:p>
          <a:p>
            <a:r>
              <a:rPr lang="sr-Cyrl-RS" dirty="0" smtClean="0"/>
              <a:t>У непотпуном се свака цифра замени својом комплементарном</a:t>
            </a:r>
          </a:p>
          <a:p>
            <a:pPr lvl="1"/>
            <a:r>
              <a:rPr lang="sr-Cyrl-RS" dirty="0" smtClean="0"/>
              <a:t>Нпр. у бинарном систему се 0</a:t>
            </a:r>
            <a:r>
              <a:rPr lang="en-US" dirty="0" smtClean="0">
                <a:sym typeface="Wingdings" panose="05000000000000000000" pitchFamily="2" charset="2"/>
              </a:rPr>
              <a:t>1, </a:t>
            </a:r>
            <a:r>
              <a:rPr lang="sr-Cyrl-RS" dirty="0" smtClean="0">
                <a:sym typeface="Wingdings" panose="05000000000000000000" pitchFamily="2" charset="2"/>
              </a:rPr>
              <a:t>а 1</a:t>
            </a:r>
            <a:r>
              <a:rPr lang="en-US" dirty="0" smtClean="0">
                <a:sym typeface="Wingdings" panose="05000000000000000000" pitchFamily="2" charset="2"/>
              </a:rPr>
              <a:t>0</a:t>
            </a:r>
          </a:p>
          <a:p>
            <a:pPr lvl="1"/>
            <a:r>
              <a:rPr lang="sr-Cyrl-RS" dirty="0" smtClean="0"/>
              <a:t>Негација броја (001101)</a:t>
            </a:r>
            <a:r>
              <a:rPr lang="sr-Cyrl-RS" baseline="-25000" dirty="0" smtClean="0"/>
              <a:t>2 </a:t>
            </a:r>
            <a:r>
              <a:rPr lang="sr-Cyrl-RS" dirty="0" smtClean="0"/>
              <a:t>је дакле (110010)</a:t>
            </a:r>
            <a:r>
              <a:rPr lang="sr-Cyrl-RS" baseline="-25000" dirty="0" smtClean="0"/>
              <a:t>2</a:t>
            </a:r>
          </a:p>
          <a:p>
            <a:r>
              <a:rPr lang="sr-Cyrl-RS" dirty="0" smtClean="0"/>
              <a:t>У потпуном комплементу се на непотпуни комплемент и са њим се потом сабере вредност 1:</a:t>
            </a:r>
          </a:p>
          <a:p>
            <a:pPr lvl="1"/>
            <a:r>
              <a:rPr lang="sr-Cyrl-RS" dirty="0"/>
              <a:t>Негација броја (001101)</a:t>
            </a:r>
            <a:r>
              <a:rPr lang="sr-Cyrl-RS" baseline="-25000" dirty="0"/>
              <a:t>2 </a:t>
            </a:r>
            <a:r>
              <a:rPr lang="sr-Cyrl-RS" baseline="-25000" dirty="0" smtClean="0"/>
              <a:t> </a:t>
            </a:r>
            <a:r>
              <a:rPr lang="sr-Latn-RS" dirty="0" smtClean="0">
                <a:sym typeface="Wingdings" panose="05000000000000000000" pitchFamily="2" charset="2"/>
              </a:rPr>
              <a:t>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sr-Cyrl-RS" dirty="0"/>
              <a:t>(</a:t>
            </a:r>
            <a:r>
              <a:rPr lang="sr-Cyrl-RS" dirty="0" smtClean="0"/>
              <a:t>110010)</a:t>
            </a:r>
            <a:r>
              <a:rPr lang="sr-Cyrl-RS" baseline="-25000" dirty="0" smtClean="0"/>
              <a:t>2</a:t>
            </a:r>
            <a:r>
              <a:rPr lang="en-US" baseline="-25000" dirty="0" smtClean="0"/>
              <a:t> </a:t>
            </a:r>
            <a:r>
              <a:rPr lang="en-US" dirty="0" smtClean="0"/>
              <a:t>+ (1)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sr-Cyrl-RS" dirty="0"/>
              <a:t>(</a:t>
            </a:r>
            <a:r>
              <a:rPr lang="sr-Cyrl-RS" dirty="0" smtClean="0"/>
              <a:t>11001</a:t>
            </a:r>
            <a:r>
              <a:rPr lang="en-US" dirty="0" smtClean="0"/>
              <a:t>1</a:t>
            </a:r>
            <a:r>
              <a:rPr lang="sr-Cyrl-RS" dirty="0" smtClean="0"/>
              <a:t>)</a:t>
            </a:r>
            <a:r>
              <a:rPr lang="sr-Cyrl-RS" baseline="-25000" dirty="0" smtClean="0"/>
              <a:t>2</a:t>
            </a:r>
            <a:r>
              <a:rPr lang="en-US" baseline="-25000" dirty="0" smtClean="0"/>
              <a:t> 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38029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Запис помоћу комплемента (2)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Да ли непотпуни комплемент има јединствену репрезентацију за сваки број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Да ли потпуни комплемент има јединствену репрезентацију за сваки број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Видећемо код аритметике да потпуни комплемент има одређене предности...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915094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Запис уз додавање увећања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Специјалан случај записа помоћу комплемента у коме се на вредност комплемента дода константа </a:t>
            </a:r>
            <a:r>
              <a:rPr lang="sr-Latn-RS" dirty="0" smtClean="0"/>
              <a:t>k</a:t>
            </a:r>
          </a:p>
          <a:p>
            <a:r>
              <a:rPr lang="sr-Cyrl-RS" dirty="0" smtClean="0"/>
              <a:t>Вредност </a:t>
            </a:r>
            <a:r>
              <a:rPr lang="sr-Latn-RS" dirty="0" smtClean="0"/>
              <a:t>k </a:t>
            </a:r>
            <a:r>
              <a:rPr lang="sr-Cyrl-RS" dirty="0" smtClean="0"/>
              <a:t>се назива увећање или вишак</a:t>
            </a:r>
          </a:p>
          <a:p>
            <a:r>
              <a:rPr lang="sr-Cyrl-RS" dirty="0" smtClean="0"/>
              <a:t>Неки вид уопштења потпуног комплемента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41833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Поређење записа означених бројева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27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24100"/>
            <a:ext cx="8611163" cy="314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2083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Запис знаковних података и текста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Бројевима (кодовима) се додељују знакови</a:t>
            </a:r>
          </a:p>
          <a:p>
            <a:r>
              <a:rPr lang="sr-Cyrl-RS" dirty="0" smtClean="0"/>
              <a:t>Примери неких познатијих знаковних кодова:</a:t>
            </a:r>
          </a:p>
          <a:p>
            <a:pPr lvl="1"/>
            <a:r>
              <a:rPr lang="sr-Latn-RS" dirty="0" smtClean="0"/>
              <a:t>ASCII – 7 </a:t>
            </a:r>
            <a:r>
              <a:rPr lang="sr-Cyrl-RS" dirty="0" smtClean="0"/>
              <a:t>битни код, 8. бит се користи за контролу парности</a:t>
            </a:r>
          </a:p>
          <a:p>
            <a:pPr lvl="1"/>
            <a:r>
              <a:rPr lang="sr-Latn-RS" dirty="0" smtClean="0"/>
              <a:t>EBCDIC – 8 </a:t>
            </a:r>
            <a:r>
              <a:rPr lang="sr-Cyrl-RS" dirty="0" smtClean="0"/>
              <a:t>битни код</a:t>
            </a:r>
          </a:p>
          <a:p>
            <a:pPr lvl="1"/>
            <a:r>
              <a:rPr lang="sr-Latn-RS" dirty="0" smtClean="0"/>
              <a:t>ISO-8 – 8 </a:t>
            </a:r>
            <a:r>
              <a:rPr lang="sr-Cyrl-RS" dirty="0" smtClean="0"/>
              <a:t>битни код, првих 127 позиција као у </a:t>
            </a:r>
            <a:r>
              <a:rPr lang="sr-Latn-RS" dirty="0" smtClean="0"/>
              <a:t>ASCII</a:t>
            </a:r>
          </a:p>
          <a:p>
            <a:pPr lvl="1"/>
            <a:r>
              <a:rPr lang="sr-Latn-RS" dirty="0" smtClean="0"/>
              <a:t>UNICODE – 16-</a:t>
            </a:r>
            <a:r>
              <a:rPr lang="sr-Cyrl-RS" dirty="0" smtClean="0"/>
              <a:t>битни код</a:t>
            </a:r>
          </a:p>
          <a:p>
            <a:pPr lvl="1"/>
            <a:r>
              <a:rPr lang="sr-Latn-RS" dirty="0" smtClean="0"/>
              <a:t>UTF-8 – </a:t>
            </a:r>
            <a:r>
              <a:rPr lang="sr-Cyrl-RS" dirty="0" smtClean="0"/>
              <a:t>кодирање </a:t>
            </a:r>
            <a:r>
              <a:rPr lang="sr-Latn-RS" dirty="0" smtClean="0"/>
              <a:t>UNICODE </a:t>
            </a:r>
            <a:r>
              <a:rPr lang="sr-Cyrl-RS" dirty="0" smtClean="0"/>
              <a:t>карактера променљивом дужином (од 1-4 бајта)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575208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ASCII </a:t>
            </a:r>
            <a:r>
              <a:rPr lang="sr-Cyrl-RS" dirty="0" smtClean="0"/>
              <a:t>код</a:t>
            </a:r>
            <a:endParaRPr lang="sr-Latn-R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96730"/>
            <a:ext cx="6978348" cy="505962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8782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Мерне јединице података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877" y="2268638"/>
            <a:ext cx="8236479" cy="269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8430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Запис слика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Два основна механизма:</a:t>
            </a:r>
          </a:p>
          <a:p>
            <a:pPr lvl="1"/>
            <a:r>
              <a:rPr lang="sr-Cyrl-RS" dirty="0" smtClean="0"/>
              <a:t>Растерски запис </a:t>
            </a:r>
            <a:r>
              <a:rPr lang="sr-Cyrl-RS" dirty="0" smtClean="0"/>
              <a:t>– матрица тачака (пиксела)</a:t>
            </a:r>
          </a:p>
          <a:p>
            <a:pPr lvl="1"/>
            <a:r>
              <a:rPr lang="sr-Cyrl-RS" smtClean="0"/>
              <a:t>Векторски запис </a:t>
            </a:r>
            <a:r>
              <a:rPr lang="sr-Cyrl-RS" dirty="0" smtClean="0"/>
              <a:t>– описивање објеката (фигура)</a:t>
            </a:r>
          </a:p>
          <a:p>
            <a:r>
              <a:rPr lang="sr-Cyrl-RS" dirty="0" smtClean="0"/>
              <a:t>Може се користити и комбиновани запис</a:t>
            </a:r>
          </a:p>
          <a:p>
            <a:r>
              <a:rPr lang="sr-Cyrl-RS" dirty="0" smtClean="0"/>
              <a:t>Модели боја:</a:t>
            </a:r>
          </a:p>
          <a:p>
            <a:pPr lvl="1"/>
            <a:r>
              <a:rPr lang="sr-Cyrl-RS" dirty="0" smtClean="0"/>
              <a:t>Црно-беле слике – колико података за сваки пиксел</a:t>
            </a:r>
            <a:r>
              <a:rPr lang="en-US" dirty="0" smtClean="0"/>
              <a:t>?</a:t>
            </a:r>
          </a:p>
          <a:p>
            <a:pPr lvl="1"/>
            <a:r>
              <a:rPr lang="sr-Cyrl-RS" dirty="0" smtClean="0"/>
              <a:t>Сиве нијансе (</a:t>
            </a:r>
            <a:r>
              <a:rPr lang="sr-Latn-RS" dirty="0" smtClean="0"/>
              <a:t>grayscale)</a:t>
            </a:r>
          </a:p>
          <a:p>
            <a:pPr lvl="1"/>
            <a:r>
              <a:rPr lang="sr-Cyrl-RS" dirty="0" smtClean="0"/>
              <a:t>Опис свим бојама:</a:t>
            </a:r>
          </a:p>
          <a:p>
            <a:pPr lvl="2"/>
            <a:r>
              <a:rPr lang="sr-Latn-RS" dirty="0" smtClean="0"/>
              <a:t>RGB </a:t>
            </a:r>
            <a:r>
              <a:rPr lang="sr-Cyrl-RS" dirty="0" smtClean="0"/>
              <a:t>(</a:t>
            </a:r>
            <a:r>
              <a:rPr lang="sr-Latn-RS" dirty="0" smtClean="0"/>
              <a:t>red, green, blue) </a:t>
            </a:r>
            <a:r>
              <a:rPr lang="sr-Cyrl-RS" dirty="0" smtClean="0"/>
              <a:t>модел</a:t>
            </a:r>
            <a:r>
              <a:rPr lang="sr-Latn-RS" dirty="0" smtClean="0"/>
              <a:t> </a:t>
            </a:r>
            <a:r>
              <a:rPr lang="sr-Cyrl-RS" dirty="0" smtClean="0"/>
              <a:t>за мониторе – 8 битова, 16 битова, 32 бита, ...</a:t>
            </a:r>
          </a:p>
          <a:p>
            <a:pPr lvl="2"/>
            <a:r>
              <a:rPr lang="sr-Latn-RS" dirty="0" smtClean="0"/>
              <a:t>CMYK (cyan, magenta, yellow, k-</a:t>
            </a:r>
            <a:r>
              <a:rPr lang="sr-Cyrl-RS" dirty="0" smtClean="0"/>
              <a:t>црна)</a:t>
            </a:r>
            <a:r>
              <a:rPr lang="sr-Latn-RS" dirty="0" smtClean="0"/>
              <a:t> </a:t>
            </a:r>
            <a:r>
              <a:rPr lang="sr-Cyrl-RS" dirty="0" smtClean="0"/>
              <a:t>модел за штампаче</a:t>
            </a:r>
          </a:p>
          <a:p>
            <a:pPr lvl="2"/>
            <a:r>
              <a:rPr lang="sr-Latn-RS" dirty="0" smtClean="0"/>
              <a:t>HSV (hue, saturation, value)</a:t>
            </a:r>
            <a:r>
              <a:rPr lang="sr-Cyrl-RS" dirty="0"/>
              <a:t> </a:t>
            </a:r>
            <a:r>
              <a:rPr lang="sr-Cyrl-RS" dirty="0" smtClean="0"/>
              <a:t>модел за обраду слика</a:t>
            </a:r>
          </a:p>
          <a:p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985911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Запис слика (2)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Израчунати потребну количину меморије за слику у резолуцији 8</a:t>
            </a:r>
            <a:r>
              <a:rPr lang="sr-Latn-RS" dirty="0" smtClean="0"/>
              <a:t>00 </a:t>
            </a:r>
            <a:r>
              <a:rPr lang="en-US" dirty="0" smtClean="0"/>
              <a:t>x 600 </a:t>
            </a:r>
            <a:r>
              <a:rPr lang="sr-Cyrl-RS" dirty="0" smtClean="0"/>
              <a:t>која користи </a:t>
            </a:r>
            <a:r>
              <a:rPr lang="sr-Latn-RS" dirty="0" smtClean="0"/>
              <a:t>RGB </a:t>
            </a:r>
            <a:r>
              <a:rPr lang="sr-Cyrl-RS" dirty="0" smtClean="0"/>
              <a:t>модел и по 8 битова за сваку боју</a:t>
            </a:r>
            <a:r>
              <a:rPr lang="en-US" dirty="0" smtClean="0"/>
              <a:t>?</a:t>
            </a:r>
            <a:endParaRPr lang="sr-Cyrl-RS" dirty="0" smtClean="0"/>
          </a:p>
          <a:p>
            <a:endParaRPr lang="sr-Cyrl-RS" dirty="0" smtClean="0"/>
          </a:p>
          <a:p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31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36" y="2828811"/>
            <a:ext cx="5524729" cy="352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5214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Запис звука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 smtClean="0"/>
              <a:t>Дигитализација (памћење) звука се врши мерењем и записивањем ваздушног притиска у кратким интервалима</a:t>
            </a:r>
          </a:p>
          <a:p>
            <a:r>
              <a:rPr lang="sr-Cyrl-RS" dirty="0" smtClean="0"/>
              <a:t>Величина интервала је обрнуто сразмерна брзини узорковања (</a:t>
            </a:r>
            <a:r>
              <a:rPr lang="sr-Latn-RS" dirty="0" smtClean="0"/>
              <a:t>sampling rate)</a:t>
            </a:r>
          </a:p>
          <a:p>
            <a:r>
              <a:rPr lang="sr-Cyrl-RS" dirty="0" smtClean="0"/>
              <a:t>Људско ухо чује распон фреквенција од 20</a:t>
            </a:r>
            <a:r>
              <a:rPr lang="sr-Latn-RS" dirty="0" smtClean="0"/>
              <a:t>Hz do 20KHz</a:t>
            </a:r>
          </a:p>
          <a:p>
            <a:r>
              <a:rPr lang="sr-Cyrl-RS" dirty="0" smtClean="0"/>
              <a:t>Према теорији информација потребно је највише дуплот толико узорковати, у пракси обично 44</a:t>
            </a:r>
            <a:r>
              <a:rPr lang="sr-Latn-RS" dirty="0" smtClean="0"/>
              <a:t>KHz</a:t>
            </a:r>
          </a:p>
          <a:p>
            <a:r>
              <a:rPr lang="sr-Cyrl-RS" dirty="0" smtClean="0"/>
              <a:t>Обично се памти 2 бајта по узорку, што омогућава око 65</a:t>
            </a:r>
            <a:r>
              <a:rPr lang="sr-Latn-RS" dirty="0" smtClean="0"/>
              <a:t>K </a:t>
            </a:r>
            <a:r>
              <a:rPr lang="sr-Cyrl-RS" dirty="0" smtClean="0"/>
              <a:t>амплитуда</a:t>
            </a:r>
          </a:p>
          <a:p>
            <a:r>
              <a:rPr lang="sr-Cyrl-RS" dirty="0" smtClean="0"/>
              <a:t>Дакле, минут аудио садржаја би могао да заузима:</a:t>
            </a:r>
            <a:br>
              <a:rPr lang="sr-Cyrl-RS" dirty="0" smtClean="0"/>
            </a:br>
            <a:r>
              <a:rPr lang="sr-Cyrl-RS" dirty="0" smtClean="0"/>
              <a:t>	44000</a:t>
            </a:r>
            <a:r>
              <a:rPr lang="sr-Latn-RS" dirty="0" smtClean="0"/>
              <a:t> </a:t>
            </a:r>
            <a:r>
              <a:rPr lang="sr-Cyrl-RS" dirty="0" smtClean="0"/>
              <a:t>узорака</a:t>
            </a:r>
            <a:r>
              <a:rPr lang="en-US" dirty="0" smtClean="0"/>
              <a:t>/sec</a:t>
            </a:r>
            <a:r>
              <a:rPr lang="sr-Cyrl-RS" dirty="0" smtClean="0"/>
              <a:t> </a:t>
            </a:r>
            <a:r>
              <a:rPr lang="sr-Latn-RS" dirty="0" smtClean="0"/>
              <a:t>x 60 s</a:t>
            </a:r>
            <a:r>
              <a:rPr lang="en-US" dirty="0" err="1" smtClean="0"/>
              <a:t>ec</a:t>
            </a:r>
            <a:r>
              <a:rPr lang="en-US" dirty="0" smtClean="0"/>
              <a:t> x 2 B/</a:t>
            </a:r>
            <a:r>
              <a:rPr lang="sr-Cyrl-RS" dirty="0" smtClean="0"/>
              <a:t>узорку </a:t>
            </a:r>
            <a:r>
              <a:rPr lang="en-US" smtClean="0"/>
              <a:t>= 528000B ~ 5MB </a:t>
            </a:r>
            <a:endParaRPr lang="sr-Cyrl-R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84201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Бројевни системи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r-Cyrl-RS" b="1" dirty="0" smtClean="0"/>
              <a:t>Непозициони – </a:t>
            </a:r>
            <a:r>
              <a:rPr lang="sr-Cyrl-RS" dirty="0" smtClean="0"/>
              <a:t>цифра има исту вредност без обзира на позицију у запису броја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b="1" dirty="0" smtClean="0"/>
              <a:t>Позициони – </a:t>
            </a:r>
            <a:r>
              <a:rPr lang="sr-Cyrl-RS" dirty="0" smtClean="0"/>
              <a:t>вредност цифре зависи од њене позиције у запису броја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</a:t>
            </a:fld>
            <a:endParaRPr lang="sr-Latn-R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590925"/>
            <a:ext cx="3457575" cy="245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93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1" y="533400"/>
            <a:ext cx="7556313" cy="1116106"/>
          </a:xfrm>
        </p:spPr>
        <p:txBody>
          <a:bodyPr>
            <a:normAutofit/>
          </a:bodyPr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Позициони бројевни систем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1" y="2209801"/>
            <a:ext cx="7962714" cy="4144963"/>
          </a:xfrm>
        </p:spPr>
        <p:txBody>
          <a:bodyPr>
            <a:normAutofit/>
          </a:bodyPr>
          <a:lstStyle/>
          <a:p>
            <a:r>
              <a:rPr lang="sr-Cyrl-RS" dirty="0" smtClean="0"/>
              <a:t>Број је представљен путем ниске цифара</a:t>
            </a:r>
          </a:p>
          <a:p>
            <a:r>
              <a:rPr lang="sr-Cyrl-RS" dirty="0" smtClean="0"/>
              <a:t>Цифра на позицији </a:t>
            </a:r>
            <a:r>
              <a:rPr lang="sr-Latn-RS" i="1" dirty="0" smtClean="0"/>
              <a:t>i </a:t>
            </a:r>
            <a:r>
              <a:rPr lang="sr-Cyrl-RS" dirty="0" smtClean="0"/>
              <a:t>има придружену тежину </a:t>
            </a:r>
            <a:r>
              <a:rPr lang="sr-Latn-RS" i="1" dirty="0" err="1"/>
              <a:t>N</a:t>
            </a:r>
            <a:r>
              <a:rPr lang="en-US" i="1" baseline="30000" dirty="0" err="1" smtClean="0"/>
              <a:t>i</a:t>
            </a:r>
            <a:endParaRPr lang="sr-Cyrl-RS" i="1" baseline="30000" dirty="0" smtClean="0"/>
          </a:p>
          <a:p>
            <a:r>
              <a:rPr lang="sr-Latn-RS" i="1" dirty="0"/>
              <a:t>N</a:t>
            </a:r>
            <a:r>
              <a:rPr lang="sr-Latn-RS" i="1" dirty="0" smtClean="0"/>
              <a:t> </a:t>
            </a:r>
            <a:r>
              <a:rPr lang="sr-Cyrl-RS" dirty="0" smtClean="0"/>
              <a:t>се назива основа (база) бројевног система</a:t>
            </a:r>
            <a:endParaRPr lang="en-US" dirty="0" smtClean="0"/>
          </a:p>
          <a:p>
            <a:r>
              <a:rPr lang="sr-Cyrl-RS" dirty="0" smtClean="0"/>
              <a:t>Општа форма броја у таквом систему се записује: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( . . . </a:t>
            </a:r>
            <a:r>
              <a:rPr lang="en-US" i="1" dirty="0" smtClean="0"/>
              <a:t>a</a:t>
            </a:r>
            <a:r>
              <a:rPr lang="en-US" i="1" baseline="-25000" dirty="0" smtClean="0"/>
              <a:t>3</a:t>
            </a:r>
            <a:r>
              <a:rPr lang="en-US" i="1" dirty="0" smtClean="0"/>
              <a:t>a</a:t>
            </a:r>
            <a:r>
              <a:rPr lang="en-US" i="1" baseline="-25000" dirty="0" smtClean="0"/>
              <a:t>2</a:t>
            </a:r>
            <a:r>
              <a:rPr lang="en-US" i="1" dirty="0" smtClean="0"/>
              <a:t>a</a:t>
            </a:r>
            <a:r>
              <a:rPr lang="en-US" i="1" baseline="-25000" dirty="0" smtClean="0"/>
              <a:t>1</a:t>
            </a:r>
            <a:r>
              <a:rPr lang="en-US" i="1" dirty="0" smtClean="0"/>
              <a:t>a</a:t>
            </a:r>
            <a:r>
              <a:rPr lang="en-US" i="1" baseline="-25000" dirty="0" smtClean="0"/>
              <a:t>0</a:t>
            </a:r>
            <a:r>
              <a:rPr lang="en-US" i="1" dirty="0" smtClean="0"/>
              <a:t>.a</a:t>
            </a:r>
            <a:r>
              <a:rPr lang="en-US" i="1" baseline="-25000" dirty="0" smtClean="0"/>
              <a:t>-1</a:t>
            </a:r>
            <a:r>
              <a:rPr lang="en-US" i="1" dirty="0" smtClean="0"/>
              <a:t>a</a:t>
            </a:r>
            <a:r>
              <a:rPr lang="en-US" i="1" baseline="-25000" dirty="0" smtClean="0"/>
              <a:t>-2</a:t>
            </a:r>
            <a:r>
              <a:rPr lang="en-US" i="1" dirty="0" smtClean="0"/>
              <a:t>a</a:t>
            </a:r>
            <a:r>
              <a:rPr lang="en-US" i="1" baseline="-25000" dirty="0" smtClean="0"/>
              <a:t>-3 </a:t>
            </a:r>
            <a:r>
              <a:rPr lang="en-US" i="1" dirty="0" smtClean="0"/>
              <a:t>. . . )</a:t>
            </a:r>
            <a:r>
              <a:rPr lang="sr-Latn-RS" i="1" baseline="-25000" dirty="0"/>
              <a:t>N</a:t>
            </a:r>
            <a:endParaRPr lang="en-US" i="1" baseline="-25000" dirty="0" smtClean="0"/>
          </a:p>
          <a:p>
            <a:r>
              <a:rPr lang="sr-Cyrl-RS" dirty="0" smtClean="0"/>
              <a:t>Опсег вредности за било коју цифру</a:t>
            </a:r>
            <a:r>
              <a:rPr lang="en-US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sr-Cyrl-RS" dirty="0" smtClean="0"/>
              <a:t>је цео број из опсега</a:t>
            </a:r>
            <a:r>
              <a:rPr lang="en-US" i="1" dirty="0" smtClean="0"/>
              <a:t> 0 </a:t>
            </a:r>
            <a:r>
              <a:rPr lang="en-US" i="1" u="sng" dirty="0" smtClean="0"/>
              <a:t>&lt;</a:t>
            </a:r>
            <a:r>
              <a:rPr lang="en-US" i="1" dirty="0" smtClean="0"/>
              <a:t>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&lt; </a:t>
            </a:r>
            <a:r>
              <a:rPr lang="sr-Latn-RS" i="1" dirty="0" smtClean="0"/>
              <a:t>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2016 Pearson Education, Inc., Hoboken, NJ. All rights reserved.</a:t>
            </a:r>
            <a:endParaRPr lang="en-US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1" y="533400"/>
            <a:ext cx="7556313" cy="1116106"/>
          </a:xfrm>
        </p:spPr>
        <p:txBody>
          <a:bodyPr>
            <a:normAutofit/>
          </a:bodyPr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Вредност броја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1" y="2209801"/>
            <a:ext cx="7556313" cy="4144963"/>
          </a:xfrm>
        </p:spPr>
        <p:txBody>
          <a:bodyPr>
            <a:normAutofit/>
          </a:bodyPr>
          <a:lstStyle/>
          <a:p>
            <a:r>
              <a:rPr lang="sr-Cyrl-RS" dirty="0" smtClean="0"/>
              <a:t>Вредност записаног броја се</a:t>
            </a:r>
            <a:r>
              <a:rPr lang="sr-Latn-RS" dirty="0"/>
              <a:t> </a:t>
            </a:r>
            <a:r>
              <a:rPr lang="sr-Cyrl-RS" dirty="0" smtClean="0"/>
              <a:t>најчешће рачуна према формули:</a:t>
            </a:r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en-US" dirty="0"/>
              <a:t>( . . . </a:t>
            </a:r>
            <a:r>
              <a:rPr lang="en-US" i="1" dirty="0"/>
              <a:t>a</a:t>
            </a:r>
            <a:r>
              <a:rPr lang="en-US" i="1" baseline="-25000" dirty="0"/>
              <a:t>3</a:t>
            </a:r>
            <a:r>
              <a:rPr lang="en-US" i="1" dirty="0"/>
              <a:t>a</a:t>
            </a:r>
            <a:r>
              <a:rPr lang="en-US" i="1" baseline="-25000" dirty="0"/>
              <a:t>2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i="1" dirty="0"/>
              <a:t>a</a:t>
            </a:r>
            <a:r>
              <a:rPr lang="en-US" i="1" baseline="-25000" dirty="0"/>
              <a:t>0</a:t>
            </a:r>
            <a:r>
              <a:rPr lang="en-US" i="1" dirty="0"/>
              <a:t>.a</a:t>
            </a:r>
            <a:r>
              <a:rPr lang="en-US" i="1" baseline="-25000" dirty="0"/>
              <a:t>-1</a:t>
            </a:r>
            <a:r>
              <a:rPr lang="en-US" i="1" dirty="0"/>
              <a:t>a</a:t>
            </a:r>
            <a:r>
              <a:rPr lang="en-US" i="1" baseline="-25000" dirty="0"/>
              <a:t>-2</a:t>
            </a:r>
            <a:r>
              <a:rPr lang="en-US" i="1" dirty="0"/>
              <a:t>a</a:t>
            </a:r>
            <a:r>
              <a:rPr lang="en-US" i="1" baseline="-25000" dirty="0"/>
              <a:t>-3 </a:t>
            </a:r>
            <a:r>
              <a:rPr lang="en-US" i="1" dirty="0"/>
              <a:t>. . . </a:t>
            </a:r>
            <a:r>
              <a:rPr lang="en-US" i="1" dirty="0" smtClean="0"/>
              <a:t>)</a:t>
            </a:r>
            <a:r>
              <a:rPr lang="sr-Latn-RS" i="1" baseline="-25000" dirty="0"/>
              <a:t>N</a:t>
            </a:r>
            <a:r>
              <a:rPr lang="en-US" i="1" dirty="0" smtClean="0"/>
              <a:t>=</a:t>
            </a:r>
          </a:p>
          <a:p>
            <a:pPr marL="0" indent="0">
              <a:buNone/>
            </a:pPr>
            <a:r>
              <a:rPr lang="en-US" i="1" baseline="-25000" dirty="0"/>
              <a:t>	</a:t>
            </a:r>
            <a:r>
              <a:rPr lang="en-US" i="1" dirty="0" smtClean="0"/>
              <a:t>…+a</a:t>
            </a:r>
            <a:r>
              <a:rPr lang="en-US" i="1" baseline="-25000" dirty="0" smtClean="0"/>
              <a:t>3</a:t>
            </a:r>
            <a:r>
              <a:rPr lang="sr-Latn-RS" i="1" dirty="0"/>
              <a:t>N</a:t>
            </a:r>
            <a:r>
              <a:rPr lang="en-US" i="1" baseline="30000" dirty="0" smtClean="0"/>
              <a:t>3</a:t>
            </a:r>
            <a:r>
              <a:rPr lang="en-US" i="1" dirty="0" smtClean="0"/>
              <a:t> +a</a:t>
            </a:r>
            <a:r>
              <a:rPr lang="en-US" i="1" baseline="-25000" dirty="0" smtClean="0"/>
              <a:t>2</a:t>
            </a:r>
            <a:r>
              <a:rPr lang="sr-Latn-RS" i="1" dirty="0"/>
              <a:t>N</a:t>
            </a:r>
            <a:r>
              <a:rPr lang="en-US" i="1" baseline="30000" dirty="0" smtClean="0"/>
              <a:t>2</a:t>
            </a:r>
            <a:r>
              <a:rPr lang="en-US" i="1" dirty="0" smtClean="0"/>
              <a:t> + a</a:t>
            </a:r>
            <a:r>
              <a:rPr lang="en-US" i="1" baseline="-25000" dirty="0" smtClean="0"/>
              <a:t>0</a:t>
            </a:r>
            <a:r>
              <a:rPr lang="sr-Latn-RS" i="1" dirty="0"/>
              <a:t>N</a:t>
            </a:r>
            <a:r>
              <a:rPr lang="en-US" i="1" baseline="30000" dirty="0" smtClean="0"/>
              <a:t>0</a:t>
            </a:r>
            <a:r>
              <a:rPr lang="en-US" i="1" dirty="0" smtClean="0"/>
              <a:t> + a</a:t>
            </a:r>
            <a:r>
              <a:rPr lang="en-US" i="1" baseline="-25000" dirty="0" smtClean="0"/>
              <a:t>-1</a:t>
            </a:r>
            <a:r>
              <a:rPr lang="sr-Latn-RS" i="1" dirty="0"/>
              <a:t>N</a:t>
            </a:r>
            <a:r>
              <a:rPr lang="en-US" i="1" baseline="30000" dirty="0" smtClean="0"/>
              <a:t>-1</a:t>
            </a:r>
            <a:r>
              <a:rPr lang="en-US" i="1" dirty="0" smtClean="0"/>
              <a:t> +…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2016 Pearson Education, Inc., Hoboken, NJ.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288520"/>
      </p:ext>
    </p:extLst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Неки битнији позициони системи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825625"/>
            <a:ext cx="11401425" cy="4351338"/>
          </a:xfrm>
        </p:spPr>
        <p:txBody>
          <a:bodyPr/>
          <a:lstStyle/>
          <a:p>
            <a:r>
              <a:rPr lang="sr-Cyrl-RS" u="sng" dirty="0" smtClean="0"/>
              <a:t>Унарни систем</a:t>
            </a:r>
            <a:r>
              <a:rPr lang="sr-Cyrl-RS" dirty="0" smtClean="0"/>
              <a:t> – цифра </a:t>
            </a:r>
            <a:r>
              <a:rPr lang="en-US" dirty="0" smtClean="0"/>
              <a:t>{1}</a:t>
            </a:r>
          </a:p>
          <a:p>
            <a:pPr lvl="1"/>
            <a:r>
              <a:rPr lang="en-US" dirty="0" smtClean="0"/>
              <a:t>(11111)</a:t>
            </a:r>
            <a:r>
              <a:rPr lang="en-US" baseline="-25000" dirty="0" smtClean="0"/>
              <a:t>1</a:t>
            </a:r>
            <a:r>
              <a:rPr lang="en-US" dirty="0" smtClean="0"/>
              <a:t>=(5)</a:t>
            </a:r>
            <a:r>
              <a:rPr lang="en-US" baseline="-25000" dirty="0" smtClean="0"/>
              <a:t>10</a:t>
            </a:r>
            <a:endParaRPr lang="sr-Cyrl-RS" baseline="-25000" dirty="0" smtClean="0"/>
          </a:p>
          <a:p>
            <a:r>
              <a:rPr lang="sr-Cyrl-RS" u="sng" dirty="0" smtClean="0"/>
              <a:t>Бинарни систем </a:t>
            </a:r>
            <a:r>
              <a:rPr lang="sr-Cyrl-RS" dirty="0" smtClean="0"/>
              <a:t>– цифре </a:t>
            </a:r>
            <a:r>
              <a:rPr lang="en-US" dirty="0" smtClean="0"/>
              <a:t>{0, 1}</a:t>
            </a:r>
          </a:p>
          <a:p>
            <a:pPr lvl="1"/>
            <a:r>
              <a:rPr lang="sr-Cyrl-RS" dirty="0" smtClean="0"/>
              <a:t>Користи се у савременим дигиталним рачунарима</a:t>
            </a:r>
            <a:endParaRPr lang="en-US" dirty="0" smtClean="0"/>
          </a:p>
          <a:p>
            <a:pPr lvl="1"/>
            <a:r>
              <a:rPr lang="sr-Cyrl-RS" dirty="0" smtClean="0"/>
              <a:t>Пример: (01110)</a:t>
            </a:r>
            <a:r>
              <a:rPr lang="sr-Cyrl-RS" baseline="-25000" dirty="0" smtClean="0"/>
              <a:t>2</a:t>
            </a:r>
            <a:r>
              <a:rPr lang="sr-Cyrl-RS" dirty="0" smtClean="0"/>
              <a:t> </a:t>
            </a:r>
            <a:r>
              <a:rPr lang="en-US" dirty="0" smtClean="0"/>
              <a:t>= 0x2</a:t>
            </a:r>
            <a:r>
              <a:rPr lang="en-US" baseline="30000" dirty="0" smtClean="0"/>
              <a:t>4</a:t>
            </a:r>
            <a:r>
              <a:rPr lang="en-US" dirty="0" smtClean="0"/>
              <a:t>+1x2</a:t>
            </a:r>
            <a:r>
              <a:rPr lang="en-US" baseline="30000" dirty="0" smtClean="0"/>
              <a:t>3</a:t>
            </a:r>
            <a:r>
              <a:rPr lang="en-US" dirty="0" smtClean="0"/>
              <a:t>+1x2</a:t>
            </a:r>
            <a:r>
              <a:rPr lang="en-US" baseline="30000" dirty="0" smtClean="0"/>
              <a:t>2</a:t>
            </a:r>
            <a:r>
              <a:rPr lang="en-US" dirty="0" smtClean="0"/>
              <a:t>+1x2</a:t>
            </a:r>
            <a:r>
              <a:rPr lang="en-US" baseline="30000" dirty="0" smtClean="0"/>
              <a:t>1</a:t>
            </a:r>
            <a:r>
              <a:rPr lang="en-US" dirty="0" smtClean="0"/>
              <a:t>+0x2</a:t>
            </a:r>
            <a:r>
              <a:rPr lang="en-US" baseline="30000" dirty="0" smtClean="0"/>
              <a:t>0</a:t>
            </a:r>
            <a:r>
              <a:rPr lang="en-US" dirty="0" smtClean="0"/>
              <a:t> = (8)</a:t>
            </a:r>
            <a:r>
              <a:rPr lang="en-US" baseline="-25000" dirty="0" smtClean="0"/>
              <a:t>10</a:t>
            </a:r>
            <a:r>
              <a:rPr lang="en-US" dirty="0" smtClean="0"/>
              <a:t>+(4)</a:t>
            </a:r>
            <a:r>
              <a:rPr lang="en-US" baseline="-25000" dirty="0" smtClean="0"/>
              <a:t>10</a:t>
            </a:r>
            <a:r>
              <a:rPr lang="en-US" dirty="0" smtClean="0"/>
              <a:t>+(2)</a:t>
            </a:r>
            <a:r>
              <a:rPr lang="en-US" baseline="-25000" dirty="0" smtClean="0"/>
              <a:t>10</a:t>
            </a:r>
            <a:r>
              <a:rPr lang="en-US" dirty="0" smtClean="0"/>
              <a:t>=(14)</a:t>
            </a:r>
            <a:r>
              <a:rPr lang="en-US" baseline="-25000" dirty="0" smtClean="0"/>
              <a:t>10</a:t>
            </a:r>
            <a:endParaRPr lang="sr-Cyrl-RS" baseline="-25000" dirty="0" smtClean="0"/>
          </a:p>
          <a:p>
            <a:r>
              <a:rPr lang="sr-Cyrl-RS" u="sng" dirty="0" smtClean="0"/>
              <a:t>Троични систем </a:t>
            </a:r>
            <a:r>
              <a:rPr lang="sr-Cyrl-RS" dirty="0" smtClean="0"/>
              <a:t>– цифре </a:t>
            </a:r>
            <a:r>
              <a:rPr lang="en-US" dirty="0" smtClean="0"/>
              <a:t>{0, 1, 2}</a:t>
            </a:r>
          </a:p>
          <a:p>
            <a:r>
              <a:rPr lang="sr-Cyrl-RS" u="sng" dirty="0" smtClean="0"/>
              <a:t>Балансирани троични систем </a:t>
            </a:r>
            <a:r>
              <a:rPr lang="sr-Cyrl-RS" dirty="0" smtClean="0"/>
              <a:t>– цифре </a:t>
            </a:r>
            <a:r>
              <a:rPr lang="en-US" dirty="0" smtClean="0"/>
              <a:t>{-1, 0, 1}</a:t>
            </a:r>
          </a:p>
          <a:p>
            <a:pPr lvl="1"/>
            <a:r>
              <a:rPr lang="sr-Cyrl-RS" dirty="0" smtClean="0"/>
              <a:t>Пример: (110-11)</a:t>
            </a:r>
            <a:r>
              <a:rPr lang="sr-Latn-RS" baseline="-25000" dirty="0" smtClean="0"/>
              <a:t>bt</a:t>
            </a:r>
            <a:r>
              <a:rPr lang="sr-Latn-RS" dirty="0" smtClean="0"/>
              <a:t> </a:t>
            </a:r>
            <a:r>
              <a:rPr lang="en-US" dirty="0" smtClean="0"/>
              <a:t>= 1x3</a:t>
            </a:r>
            <a:r>
              <a:rPr lang="en-US" baseline="30000" dirty="0" smtClean="0"/>
              <a:t>4</a:t>
            </a:r>
            <a:r>
              <a:rPr lang="en-US" dirty="0" smtClean="0"/>
              <a:t>+1x3</a:t>
            </a:r>
            <a:r>
              <a:rPr lang="en-US" baseline="30000" dirty="0" smtClean="0"/>
              <a:t>3</a:t>
            </a:r>
            <a:r>
              <a:rPr lang="en-US" dirty="0" smtClean="0"/>
              <a:t>+0x3</a:t>
            </a:r>
            <a:r>
              <a:rPr lang="en-US" baseline="30000" dirty="0" smtClean="0"/>
              <a:t>2</a:t>
            </a:r>
            <a:r>
              <a:rPr lang="en-US" dirty="0" smtClean="0"/>
              <a:t>-1x3</a:t>
            </a:r>
            <a:r>
              <a:rPr lang="en-US" baseline="30000" dirty="0" smtClean="0"/>
              <a:t>1</a:t>
            </a:r>
            <a:r>
              <a:rPr lang="en-US" dirty="0" smtClean="0"/>
              <a:t>+1x3</a:t>
            </a:r>
            <a:r>
              <a:rPr lang="en-US" baseline="30000" dirty="0" smtClean="0"/>
              <a:t>0</a:t>
            </a:r>
            <a:r>
              <a:rPr lang="en-US" dirty="0" smtClean="0"/>
              <a:t> = (81)</a:t>
            </a:r>
            <a:r>
              <a:rPr lang="en-US" baseline="-25000" dirty="0" smtClean="0"/>
              <a:t>10</a:t>
            </a:r>
            <a:r>
              <a:rPr lang="en-US" dirty="0" smtClean="0"/>
              <a:t>+(27)</a:t>
            </a:r>
            <a:r>
              <a:rPr lang="en-US" baseline="-25000" dirty="0" smtClean="0"/>
              <a:t>10</a:t>
            </a:r>
            <a:r>
              <a:rPr lang="en-US" dirty="0" smtClean="0"/>
              <a:t>-(3)</a:t>
            </a:r>
            <a:r>
              <a:rPr lang="en-US" baseline="-25000" dirty="0" smtClean="0"/>
              <a:t>10</a:t>
            </a:r>
            <a:r>
              <a:rPr lang="en-US" dirty="0" smtClean="0"/>
              <a:t>+(1)</a:t>
            </a:r>
            <a:r>
              <a:rPr lang="en-US" baseline="-25000" dirty="0" smtClean="0"/>
              <a:t>10</a:t>
            </a:r>
            <a:r>
              <a:rPr lang="en-US" dirty="0" smtClean="0"/>
              <a:t> = (106)</a:t>
            </a:r>
            <a:r>
              <a:rPr lang="en-US" baseline="-25000" dirty="0" smtClean="0"/>
              <a:t>10</a:t>
            </a:r>
          </a:p>
          <a:p>
            <a:r>
              <a:rPr lang="sr-Cyrl-RS" u="sng" dirty="0" smtClean="0"/>
              <a:t>Октални систем </a:t>
            </a:r>
            <a:r>
              <a:rPr lang="sr-Cyrl-RS" dirty="0" smtClean="0"/>
              <a:t>– цифре </a:t>
            </a:r>
            <a:r>
              <a:rPr lang="en-US" dirty="0" smtClean="0"/>
              <a:t>{0, 1, 2, 3, 4, 5, 6, 7}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42727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Неки битнији позициони системи</a:t>
            </a:r>
            <a:r>
              <a:rPr lang="en-US" dirty="0" smtClean="0"/>
              <a:t> (2)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49" y="1825625"/>
            <a:ext cx="11334751" cy="4351338"/>
          </a:xfrm>
        </p:spPr>
        <p:txBody>
          <a:bodyPr/>
          <a:lstStyle/>
          <a:p>
            <a:r>
              <a:rPr lang="sr-Cyrl-RS" u="sng" dirty="0"/>
              <a:t>Декадни </a:t>
            </a:r>
            <a:r>
              <a:rPr lang="sr-Cyrl-RS" u="sng" dirty="0" smtClean="0"/>
              <a:t>систем</a:t>
            </a:r>
            <a:r>
              <a:rPr lang="en-US" dirty="0" smtClean="0"/>
              <a:t> </a:t>
            </a:r>
            <a:r>
              <a:rPr lang="sr-Cyrl-RS" dirty="0" smtClean="0"/>
              <a:t>користи </a:t>
            </a:r>
            <a:r>
              <a:rPr lang="sr-Cyrl-RS" dirty="0"/>
              <a:t>цифре</a:t>
            </a:r>
            <a:r>
              <a:rPr lang="sr-Latn-RS" dirty="0"/>
              <a:t> </a:t>
            </a:r>
            <a:r>
              <a:rPr lang="en-US" dirty="0"/>
              <a:t>{0, 1,</a:t>
            </a:r>
            <a:r>
              <a:rPr lang="sr-Cyrl-RS" dirty="0"/>
              <a:t> </a:t>
            </a:r>
            <a:r>
              <a:rPr lang="en-US" dirty="0"/>
              <a:t>2, 3, 4, 5, 6, 7, 8, 9</a:t>
            </a:r>
            <a:r>
              <a:rPr lang="en-US" dirty="0" smtClean="0"/>
              <a:t>}</a:t>
            </a:r>
          </a:p>
          <a:p>
            <a:pPr lvl="1"/>
            <a:r>
              <a:rPr lang="sr-Cyrl-RS" dirty="0" smtClean="0"/>
              <a:t>Људи највише користе овај систем, зашто</a:t>
            </a:r>
            <a:r>
              <a:rPr lang="en-US" dirty="0" smtClean="0"/>
              <a:t>?</a:t>
            </a:r>
            <a:endParaRPr lang="sr-Cyrl-RS" dirty="0" smtClean="0"/>
          </a:p>
          <a:p>
            <a:r>
              <a:rPr lang="sr-Cyrl-RS" u="sng" dirty="0" smtClean="0"/>
              <a:t>Хексадекадни систем</a:t>
            </a:r>
            <a:r>
              <a:rPr lang="sr-Cyrl-RS" dirty="0" smtClean="0"/>
              <a:t> користи </a:t>
            </a:r>
            <a:r>
              <a:rPr lang="en-US" dirty="0" smtClean="0"/>
              <a:t>{0, 1, 2, 3, 4, 5, 6, 7, 8, 9, A, B, C, D, E, F}</a:t>
            </a:r>
          </a:p>
          <a:p>
            <a:pPr lvl="1"/>
            <a:r>
              <a:rPr lang="sr-Cyrl-RS" dirty="0" smtClean="0"/>
              <a:t>Пример: (</a:t>
            </a:r>
            <a:r>
              <a:rPr lang="sr-Latn-RS" dirty="0" smtClean="0"/>
              <a:t>CDE92)</a:t>
            </a:r>
            <a:r>
              <a:rPr lang="sr-Latn-RS" baseline="-25000" dirty="0" smtClean="0"/>
              <a:t>16</a:t>
            </a:r>
            <a:r>
              <a:rPr lang="en-US" dirty="0" smtClean="0"/>
              <a:t>=12x16</a:t>
            </a:r>
            <a:r>
              <a:rPr lang="en-US" baseline="30000" dirty="0" smtClean="0"/>
              <a:t>4</a:t>
            </a:r>
            <a:r>
              <a:rPr lang="en-US" dirty="0" smtClean="0"/>
              <a:t>+13x16</a:t>
            </a:r>
            <a:r>
              <a:rPr lang="en-US" baseline="30000" dirty="0" smtClean="0"/>
              <a:t>3</a:t>
            </a:r>
            <a:r>
              <a:rPr lang="en-US" dirty="0" smtClean="0"/>
              <a:t>+14x16</a:t>
            </a:r>
            <a:r>
              <a:rPr lang="en-US" baseline="30000" dirty="0" smtClean="0"/>
              <a:t>2</a:t>
            </a:r>
            <a:r>
              <a:rPr lang="en-US" dirty="0" smtClean="0"/>
              <a:t>+9x16</a:t>
            </a:r>
            <a:r>
              <a:rPr lang="en-US" baseline="30000" dirty="0" smtClean="0"/>
              <a:t>1</a:t>
            </a:r>
            <a:r>
              <a:rPr lang="en-US" dirty="0" smtClean="0"/>
              <a:t>+2x16</a:t>
            </a:r>
            <a:r>
              <a:rPr lang="en-US" baseline="30000" dirty="0" smtClean="0"/>
              <a:t>0</a:t>
            </a:r>
            <a:br>
              <a:rPr lang="en-US" baseline="30000" dirty="0" smtClean="0"/>
            </a:br>
            <a:r>
              <a:rPr lang="en-US" baseline="30000" dirty="0" smtClean="0"/>
              <a:t>			</a:t>
            </a:r>
            <a:r>
              <a:rPr lang="en-US" dirty="0" smtClean="0"/>
              <a:t>     =(786432)</a:t>
            </a:r>
            <a:r>
              <a:rPr lang="en-US" baseline="-25000" dirty="0" smtClean="0"/>
              <a:t>10</a:t>
            </a:r>
            <a:r>
              <a:rPr lang="en-US" dirty="0" smtClean="0"/>
              <a:t>+(53248)</a:t>
            </a:r>
            <a:r>
              <a:rPr lang="en-US" baseline="-25000" dirty="0" smtClean="0"/>
              <a:t>10</a:t>
            </a:r>
            <a:r>
              <a:rPr lang="en-US" dirty="0" smtClean="0"/>
              <a:t>+(3584)</a:t>
            </a:r>
            <a:r>
              <a:rPr lang="en-US" baseline="-25000" dirty="0" smtClean="0"/>
              <a:t>10</a:t>
            </a:r>
            <a:r>
              <a:rPr lang="en-US" dirty="0" smtClean="0"/>
              <a:t>+(144)</a:t>
            </a:r>
            <a:r>
              <a:rPr lang="en-US" baseline="-25000" dirty="0" smtClean="0"/>
              <a:t>10</a:t>
            </a:r>
            <a:r>
              <a:rPr lang="en-US" dirty="0" smtClean="0"/>
              <a:t>+(2)</a:t>
            </a:r>
            <a:r>
              <a:rPr lang="en-US" baseline="-25000" dirty="0" smtClean="0"/>
              <a:t>10</a:t>
            </a:r>
            <a:r>
              <a:rPr lang="en-US" dirty="0" smtClean="0"/>
              <a:t>=(843410)</a:t>
            </a:r>
            <a:r>
              <a:rPr lang="en-US" baseline="-25000" dirty="0" smtClean="0"/>
              <a:t>10</a:t>
            </a:r>
          </a:p>
          <a:p>
            <a:pPr lvl="1"/>
            <a:r>
              <a:rPr lang="sr-Cyrl-RS" dirty="0" smtClean="0"/>
              <a:t>Такође битан у рачунарству</a:t>
            </a:r>
          </a:p>
          <a:p>
            <a:r>
              <a:rPr lang="sr-Cyrl-RS" u="sng" dirty="0" smtClean="0"/>
              <a:t>Систем са негативном основом</a:t>
            </a:r>
            <a:r>
              <a:rPr lang="sr-Cyrl-RS" dirty="0" smtClean="0"/>
              <a:t> – основа </a:t>
            </a:r>
            <a:r>
              <a:rPr lang="sr-Latn-RS" i="1" dirty="0" smtClean="0"/>
              <a:t>r </a:t>
            </a:r>
            <a:r>
              <a:rPr lang="sr-Cyrl-RS" dirty="0" smtClean="0"/>
              <a:t>може бити негативна</a:t>
            </a:r>
          </a:p>
          <a:p>
            <a:pPr lvl="1"/>
            <a:r>
              <a:rPr lang="sr-Cyrl-RS" dirty="0" smtClean="0"/>
              <a:t>Какве су последице</a:t>
            </a:r>
            <a:r>
              <a:rPr lang="en-US" dirty="0" smtClean="0"/>
              <a:t>, </a:t>
            </a:r>
            <a:r>
              <a:rPr lang="sr-Cyrl-RS" dirty="0" smtClean="0"/>
              <a:t>нпр. Израчунати декадну вредност броја (123)</a:t>
            </a:r>
            <a:r>
              <a:rPr lang="sr-Cyrl-RS" baseline="-25000" dirty="0" smtClean="0"/>
              <a:t>-5</a:t>
            </a:r>
            <a:r>
              <a:rPr lang="en-US" dirty="0" smtClean="0"/>
              <a:t>?</a:t>
            </a:r>
            <a:endParaRPr lang="sr-Cyrl-RS" dirty="0" smtClean="0"/>
          </a:p>
          <a:p>
            <a:r>
              <a:rPr lang="sr-Cyrl-RS" u="sng" dirty="0" smtClean="0"/>
              <a:t>Систем са променљивом основом</a:t>
            </a:r>
            <a:r>
              <a:rPr lang="sr-Latn-RS" dirty="0"/>
              <a:t> </a:t>
            </a:r>
            <a:r>
              <a:rPr lang="sr-Latn-RS" dirty="0" smtClean="0"/>
              <a:t>– </a:t>
            </a:r>
            <a:r>
              <a:rPr lang="sr-Cyrl-RS" dirty="0" smtClean="0"/>
              <a:t>вредности позиција се задају</a:t>
            </a:r>
            <a:endParaRPr lang="sr-Latn-RS" dirty="0" smtClean="0"/>
          </a:p>
          <a:p>
            <a:pPr lvl="1"/>
            <a:r>
              <a:rPr lang="sr-Cyrl-RS" dirty="0" smtClean="0"/>
              <a:t>Нпр. Израчунати вредност броја 1234 у основи </a:t>
            </a:r>
            <a:r>
              <a:rPr lang="en-US" dirty="0" smtClean="0"/>
              <a:t>(1,2,1,4)?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87471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Законитости позиционих система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Повећањем основе бројевног система смањује се дужина записа</a:t>
            </a:r>
          </a:p>
          <a:p>
            <a:r>
              <a:rPr lang="sr-Cyrl-RS" dirty="0" smtClean="0"/>
              <a:t>У свим бројевним системима се број који представља основу записује као </a:t>
            </a:r>
            <a:r>
              <a:rPr lang="sr-Latn-RS" dirty="0" smtClean="0"/>
              <a:t>10</a:t>
            </a:r>
            <a:endParaRPr lang="en-US" dirty="0"/>
          </a:p>
          <a:p>
            <a:pPr lvl="1"/>
            <a:r>
              <a:rPr lang="sr-Cyrl-RS" dirty="0" smtClean="0"/>
              <a:t>Пробајте нпр. за основе 2, 4, -13, ...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84271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1786</Words>
  <Application>Microsoft Office PowerPoint</Application>
  <PresentationFormat>Widescreen</PresentationFormat>
  <Paragraphs>265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Wingdings</vt:lpstr>
      <vt:lpstr>Office Theme</vt:lpstr>
      <vt:lpstr>Увод у организацију и архитектуру рачунара 1</vt:lpstr>
      <vt:lpstr>Запис података</vt:lpstr>
      <vt:lpstr>Мерне јединице података</vt:lpstr>
      <vt:lpstr>Бројевни системи</vt:lpstr>
      <vt:lpstr>Позициони бројевни систем</vt:lpstr>
      <vt:lpstr>Вредност броја</vt:lpstr>
      <vt:lpstr>Неки битнији позициони системи</vt:lpstr>
      <vt:lpstr>Неки битнији позициони системи (2)</vt:lpstr>
      <vt:lpstr>Законитости позиционих система</vt:lpstr>
      <vt:lpstr>Запис разломљених бројева</vt:lpstr>
      <vt:lpstr>Разломљени бројеви – фиксни зарез</vt:lpstr>
      <vt:lpstr>Разломљени бројеви – покретни зарез</vt:lpstr>
      <vt:lpstr>Превођење бројева у друге основе</vt:lpstr>
      <vt:lpstr>Превођење целих бројева</vt:lpstr>
      <vt:lpstr>Превођење целих бројева (2)</vt:lpstr>
      <vt:lpstr>Превођење разломљеног дела</vt:lpstr>
      <vt:lpstr>Превођење разломљеног дела (2)</vt:lpstr>
      <vt:lpstr>Олакшано превођење</vt:lpstr>
      <vt:lpstr>Олакшано превођење (2)</vt:lpstr>
      <vt:lpstr>Олакшано превођење (3)</vt:lpstr>
      <vt:lpstr>Запис означених бројева</vt:lpstr>
      <vt:lpstr>Запис знака и апсолутне вредности</vt:lpstr>
      <vt:lpstr>Запис знака и апсолутне вредности (2)</vt:lpstr>
      <vt:lpstr>Запис помоћу комплемента</vt:lpstr>
      <vt:lpstr>Запис помоћу комплемента (2)</vt:lpstr>
      <vt:lpstr>Запис уз додавање увећања</vt:lpstr>
      <vt:lpstr>Поређење записа означених бројева</vt:lpstr>
      <vt:lpstr>Запис знаковних података и текста</vt:lpstr>
      <vt:lpstr>ASCII код</vt:lpstr>
      <vt:lpstr>Запис слика</vt:lpstr>
      <vt:lpstr>Запис слика (2)</vt:lpstr>
      <vt:lpstr>Запис звука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Увод у организацију и архитектуру рачунара 1</dc:title>
  <dc:creator>aca</dc:creator>
  <cp:lastModifiedBy>aca</cp:lastModifiedBy>
  <cp:revision>334</cp:revision>
  <dcterms:created xsi:type="dcterms:W3CDTF">2016-10-06T08:55:14Z</dcterms:created>
  <dcterms:modified xsi:type="dcterms:W3CDTF">2017-02-13T13:40:16Z</dcterms:modified>
</cp:coreProperties>
</file>