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1" r:id="rId4"/>
    <p:sldId id="260" r:id="rId5"/>
    <p:sldId id="304" r:id="rId6"/>
    <p:sldId id="290" r:id="rId7"/>
    <p:sldId id="261" r:id="rId8"/>
    <p:sldId id="305" r:id="rId9"/>
    <p:sldId id="306" r:id="rId10"/>
    <p:sldId id="263" r:id="rId11"/>
    <p:sldId id="262" r:id="rId12"/>
    <p:sldId id="264" r:id="rId13"/>
    <p:sldId id="307" r:id="rId14"/>
    <p:sldId id="308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74" r:id="rId23"/>
    <p:sldId id="275" r:id="rId24"/>
    <p:sldId id="277" r:id="rId25"/>
    <p:sldId id="278" r:id="rId26"/>
    <p:sldId id="280" r:id="rId27"/>
    <p:sldId id="279" r:id="rId28"/>
    <p:sldId id="294" r:id="rId29"/>
    <p:sldId id="281" r:id="rId30"/>
    <p:sldId id="283" r:id="rId31"/>
    <p:sldId id="285" r:id="rId32"/>
    <p:sldId id="286" r:id="rId33"/>
    <p:sldId id="287" r:id="rId34"/>
    <p:sldId id="300" r:id="rId35"/>
    <p:sldId id="309" r:id="rId36"/>
    <p:sldId id="310" r:id="rId37"/>
    <p:sldId id="311" r:id="rId38"/>
    <p:sldId id="312" r:id="rId3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CF26C-3B9E-EC4D-B017-A6EDD2D78F18}" type="doc">
      <dgm:prSet loTypeId="urn:microsoft.com/office/officeart/2005/8/layout/cycle4#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CAEE6A-D8FA-1A4E-8E6A-4450A6DD048D}">
      <dgm:prSet/>
      <dgm:spPr/>
      <dgm:t>
        <a:bodyPr/>
        <a:lstStyle/>
        <a:p>
          <a:pPr rtl="0"/>
          <a:r>
            <a: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Архитектура рачунара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8287C0-0BBB-B04A-B8B2-AB36598391AC}" type="parTrans" cxnId="{D3324486-6DB6-E64B-B1A8-C30BAEA50D60}">
      <dgm:prSet/>
      <dgm:spPr/>
      <dgm:t>
        <a:bodyPr/>
        <a:lstStyle/>
        <a:p>
          <a:endParaRPr lang="en-US"/>
        </a:p>
      </dgm:t>
    </dgm:pt>
    <dgm:pt modelId="{06346C9A-108C-B141-813D-843AF3CECB9B}" type="sibTrans" cxnId="{D3324486-6DB6-E64B-B1A8-C30BAEA50D60}">
      <dgm:prSet/>
      <dgm:spPr/>
      <dgm:t>
        <a:bodyPr/>
        <a:lstStyle/>
        <a:p>
          <a:endParaRPr lang="en-US"/>
        </a:p>
      </dgm:t>
    </dgm:pt>
    <dgm:pt modelId="{28315CB9-8304-2142-842C-3463531B3569}">
      <dgm:prSet custT="1"/>
      <dgm:spPr/>
      <dgm:t>
        <a:bodyPr/>
        <a:lstStyle/>
        <a:p>
          <a:pPr rtl="0"/>
          <a:r>
            <a:rPr lang="sr-Cyrl-RS" sz="1300" dirty="0" smtClean="0"/>
            <a:t>Атрибути ситема који су видљиви програмеру</a:t>
          </a:r>
          <a:endParaRPr lang="en-US" sz="1300" dirty="0"/>
        </a:p>
      </dgm:t>
    </dgm:pt>
    <dgm:pt modelId="{A7B6E241-54E6-4343-8A9E-03120641D454}" type="parTrans" cxnId="{0982BD52-6017-0E45-866D-E6B00540A5AF}">
      <dgm:prSet/>
      <dgm:spPr/>
      <dgm:t>
        <a:bodyPr/>
        <a:lstStyle/>
        <a:p>
          <a:endParaRPr lang="en-US"/>
        </a:p>
      </dgm:t>
    </dgm:pt>
    <dgm:pt modelId="{8805F3BF-5747-FA44-B2D6-8E46921DD5F2}" type="sibTrans" cxnId="{0982BD52-6017-0E45-866D-E6B00540A5AF}">
      <dgm:prSet/>
      <dgm:spPr/>
      <dgm:t>
        <a:bodyPr/>
        <a:lstStyle/>
        <a:p>
          <a:endParaRPr lang="en-US"/>
        </a:p>
      </dgm:t>
    </dgm:pt>
    <dgm:pt modelId="{21A469AC-73E4-2148-8557-29B0050DEDC0}">
      <dgm:prSet custT="1"/>
      <dgm:spPr/>
      <dgm:t>
        <a:bodyPr/>
        <a:lstStyle/>
        <a:p>
          <a:pPr rtl="0"/>
          <a:r>
            <a:rPr lang="sr-Cyrl-RS" sz="1300" dirty="0" smtClean="0"/>
            <a:t>Имају директан утицаја на логику програма</a:t>
          </a:r>
          <a:endParaRPr lang="en-US" sz="1300" dirty="0"/>
        </a:p>
      </dgm:t>
    </dgm:pt>
    <dgm:pt modelId="{94BC96F5-293D-3C4D-A2F1-79679BBF38E8}" type="parTrans" cxnId="{174D5ABD-454D-0D4F-8354-0209701BD34D}">
      <dgm:prSet/>
      <dgm:spPr/>
      <dgm:t>
        <a:bodyPr/>
        <a:lstStyle/>
        <a:p>
          <a:endParaRPr lang="en-US"/>
        </a:p>
      </dgm:t>
    </dgm:pt>
    <dgm:pt modelId="{C5D2949D-BDAD-0542-A3C2-B076CCD0AE72}" type="sibTrans" cxnId="{174D5ABD-454D-0D4F-8354-0209701BD34D}">
      <dgm:prSet/>
      <dgm:spPr/>
      <dgm:t>
        <a:bodyPr/>
        <a:lstStyle/>
        <a:p>
          <a:endParaRPr lang="en-US"/>
        </a:p>
      </dgm:t>
    </dgm:pt>
    <dgm:pt modelId="{308789E6-82F7-DB43-B928-143FCBCCB864}">
      <dgm:prSet/>
      <dgm:spPr/>
      <dgm:t>
        <a:bodyPr/>
        <a:lstStyle/>
        <a:p>
          <a:pPr rtl="0"/>
          <a:r>
            <a: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Атрибути архитектуре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24C361-90FF-A246-9A34-69E4A6A8AF57}" type="parTrans" cxnId="{30023AC5-9093-4448-B688-57B5C6556549}">
      <dgm:prSet/>
      <dgm:spPr/>
      <dgm:t>
        <a:bodyPr/>
        <a:lstStyle/>
        <a:p>
          <a:endParaRPr lang="en-US"/>
        </a:p>
      </dgm:t>
    </dgm:pt>
    <dgm:pt modelId="{616A0DCE-F636-194D-9DA8-C39FF48D7209}" type="sibTrans" cxnId="{30023AC5-9093-4448-B688-57B5C6556549}">
      <dgm:prSet/>
      <dgm:spPr/>
      <dgm:t>
        <a:bodyPr/>
        <a:lstStyle/>
        <a:p>
          <a:endParaRPr lang="en-US"/>
        </a:p>
      </dgm:t>
    </dgm:pt>
    <dgm:pt modelId="{CE5F8666-70FC-564C-8B7D-337BE33E4106}">
      <dgm:prSet custT="1"/>
      <dgm:spPr/>
      <dgm:t>
        <a:bodyPr/>
        <a:lstStyle/>
        <a:p>
          <a:pPr rtl="0"/>
          <a:r>
            <a:rPr lang="sr-Cyrl-RS" sz="1300" dirty="0" smtClean="0"/>
            <a:t>Скуп инструкција</a:t>
          </a:r>
          <a:endParaRPr lang="en-US" sz="1300" dirty="0"/>
        </a:p>
      </dgm:t>
    </dgm:pt>
    <dgm:pt modelId="{76348B6E-B52D-394F-A7D3-0CFAABB89617}" type="parTrans" cxnId="{1387E257-C914-334F-A738-A616B99E545F}">
      <dgm:prSet/>
      <dgm:spPr/>
      <dgm:t>
        <a:bodyPr/>
        <a:lstStyle/>
        <a:p>
          <a:endParaRPr lang="en-US"/>
        </a:p>
      </dgm:t>
    </dgm:pt>
    <dgm:pt modelId="{AC6E989A-20AA-194C-A7C6-0BE634EC1713}" type="sibTrans" cxnId="{1387E257-C914-334F-A738-A616B99E545F}">
      <dgm:prSet/>
      <dgm:spPr/>
      <dgm:t>
        <a:bodyPr/>
        <a:lstStyle/>
        <a:p>
          <a:endParaRPr lang="en-US"/>
        </a:p>
      </dgm:t>
    </dgm:pt>
    <dgm:pt modelId="{74536227-6FB9-EA42-B0D1-89175BB10E79}">
      <dgm:prSet/>
      <dgm:spPr/>
      <dgm:t>
        <a:bodyPr/>
        <a:lstStyle/>
        <a:p>
          <a:pPr rtl="0"/>
          <a:r>
            <a: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Организација</a:t>
          </a:r>
        </a:p>
        <a:p>
          <a:pPr rtl="0"/>
          <a:r>
            <a: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рачунара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4E1031-08A1-144E-B04B-64D102B658EE}" type="parTrans" cxnId="{8E989642-BD8C-7744-8EF6-FBB60B8A00FD}">
      <dgm:prSet/>
      <dgm:spPr/>
      <dgm:t>
        <a:bodyPr/>
        <a:lstStyle/>
        <a:p>
          <a:endParaRPr lang="en-US"/>
        </a:p>
      </dgm:t>
    </dgm:pt>
    <dgm:pt modelId="{134FF832-CB26-164C-83F8-265482D291A9}" type="sibTrans" cxnId="{8E989642-BD8C-7744-8EF6-FBB60B8A00FD}">
      <dgm:prSet/>
      <dgm:spPr/>
      <dgm:t>
        <a:bodyPr/>
        <a:lstStyle/>
        <a:p>
          <a:endParaRPr lang="en-US"/>
        </a:p>
      </dgm:t>
    </dgm:pt>
    <dgm:pt modelId="{4ABB395C-A2BC-EB46-8166-8924AE293271}">
      <dgm:prSet custT="1"/>
      <dgm:spPr/>
      <dgm:t>
        <a:bodyPr/>
        <a:lstStyle/>
        <a:p>
          <a:pPr rtl="0"/>
          <a:r>
            <a:rPr lang="sr-Cyrl-RS" sz="1300" dirty="0" smtClean="0"/>
            <a:t>Оперативне јединице које реализују спецификацију</a:t>
          </a:r>
          <a:br>
            <a:rPr lang="sr-Cyrl-RS" sz="1300" dirty="0" smtClean="0"/>
          </a:br>
          <a:r>
            <a:rPr lang="sr-Cyrl-RS" sz="1300" dirty="0" smtClean="0"/>
            <a:t> дату архитектуром</a:t>
          </a:r>
          <a:endParaRPr lang="en-US" sz="1300" dirty="0"/>
        </a:p>
      </dgm:t>
    </dgm:pt>
    <dgm:pt modelId="{39F91221-9930-CA4C-BDE4-128319DAD71D}" type="parTrans" cxnId="{B9F257A1-A141-2245-873F-A8263CDB5102}">
      <dgm:prSet/>
      <dgm:spPr/>
      <dgm:t>
        <a:bodyPr/>
        <a:lstStyle/>
        <a:p>
          <a:endParaRPr lang="en-US"/>
        </a:p>
      </dgm:t>
    </dgm:pt>
    <dgm:pt modelId="{FAA95E30-E469-594E-8C2C-8129BB965E39}" type="sibTrans" cxnId="{B9F257A1-A141-2245-873F-A8263CDB5102}">
      <dgm:prSet/>
      <dgm:spPr/>
      <dgm:t>
        <a:bodyPr/>
        <a:lstStyle/>
        <a:p>
          <a:endParaRPr lang="en-US"/>
        </a:p>
      </dgm:t>
    </dgm:pt>
    <dgm:pt modelId="{54AC2B3A-9757-C341-B161-89A6E0CA9575}">
      <dgm:prSet/>
      <dgm:spPr/>
      <dgm:t>
        <a:bodyPr/>
        <a:lstStyle/>
        <a:p>
          <a:pPr rtl="0"/>
          <a:r>
            <a: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Атрибути организације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493404-DFEF-9E42-ABB4-FBBE426B3AF9}" type="parTrans" cxnId="{734FF944-1D40-0F41-B4EE-7FBCB36088CC}">
      <dgm:prSet/>
      <dgm:spPr/>
      <dgm:t>
        <a:bodyPr/>
        <a:lstStyle/>
        <a:p>
          <a:endParaRPr lang="en-US"/>
        </a:p>
      </dgm:t>
    </dgm:pt>
    <dgm:pt modelId="{D8E9FC16-4D96-4648-AE70-EC41FE4D60A6}" type="sibTrans" cxnId="{734FF944-1D40-0F41-B4EE-7FBCB36088CC}">
      <dgm:prSet/>
      <dgm:spPr/>
      <dgm:t>
        <a:bodyPr/>
        <a:lstStyle/>
        <a:p>
          <a:endParaRPr lang="en-US"/>
        </a:p>
      </dgm:t>
    </dgm:pt>
    <dgm:pt modelId="{601FD3FE-0540-834F-BCAB-697B63FDDAF5}">
      <dgm:prSet custT="1"/>
      <dgm:spPr/>
      <dgm:t>
        <a:bodyPr/>
        <a:lstStyle/>
        <a:p>
          <a:pPr rtl="0"/>
          <a:r>
            <a:rPr lang="sr-Cyrl-RS" sz="1300" dirty="0" smtClean="0"/>
            <a:t>Детаљи о хардверу видљиви програмеру: контролни сигнали, интерфејси између рачунара, меморије итд.</a:t>
          </a:r>
          <a:endParaRPr lang="en-US" sz="1300" dirty="0"/>
        </a:p>
      </dgm:t>
    </dgm:pt>
    <dgm:pt modelId="{7AC73AAD-48BD-0141-801C-7F03F555A865}" type="parTrans" cxnId="{1014AC31-BFCA-4C40-9E55-38A36284F8BC}">
      <dgm:prSet/>
      <dgm:spPr/>
      <dgm:t>
        <a:bodyPr/>
        <a:lstStyle/>
        <a:p>
          <a:endParaRPr lang="en-US"/>
        </a:p>
      </dgm:t>
    </dgm:pt>
    <dgm:pt modelId="{2B5FD2A9-EFF7-224B-968B-602AA09A0E4E}" type="sibTrans" cxnId="{1014AC31-BFCA-4C40-9E55-38A36284F8BC}">
      <dgm:prSet/>
      <dgm:spPr/>
      <dgm:t>
        <a:bodyPr/>
        <a:lstStyle/>
        <a:p>
          <a:endParaRPr lang="en-US"/>
        </a:p>
      </dgm:t>
    </dgm:pt>
    <dgm:pt modelId="{79EE2D61-1EE6-4E52-B806-A242BC94FDEB}">
      <dgm:prSet custT="1"/>
      <dgm:spPr/>
      <dgm:t>
        <a:bodyPr/>
        <a:lstStyle/>
        <a:p>
          <a:pPr rtl="0"/>
          <a:r>
            <a:rPr lang="sr-Cyrl-RS" sz="1300" dirty="0" smtClean="0"/>
            <a:t>Број битова који рачунар користи (32 бита или 64)</a:t>
          </a:r>
          <a:r>
            <a:rPr lang="en-US" sz="1300" dirty="0" smtClean="0"/>
            <a:t>I</a:t>
          </a:r>
          <a:endParaRPr lang="en-US" sz="1300" dirty="0"/>
        </a:p>
      </dgm:t>
    </dgm:pt>
    <dgm:pt modelId="{E4788B4A-522B-487A-BFF5-718607A59946}" type="parTrans" cxnId="{8076DB35-4E6B-4179-A382-268C84E99937}">
      <dgm:prSet/>
      <dgm:spPr/>
      <dgm:t>
        <a:bodyPr/>
        <a:lstStyle/>
        <a:p>
          <a:endParaRPr lang="sr-Latn-RS"/>
        </a:p>
      </dgm:t>
    </dgm:pt>
    <dgm:pt modelId="{DC54A9D9-7A64-414A-886B-805D00343696}" type="sibTrans" cxnId="{8076DB35-4E6B-4179-A382-268C84E99937}">
      <dgm:prSet/>
      <dgm:spPr/>
      <dgm:t>
        <a:bodyPr/>
        <a:lstStyle/>
        <a:p>
          <a:endParaRPr lang="sr-Latn-RS"/>
        </a:p>
      </dgm:t>
    </dgm:pt>
    <dgm:pt modelId="{4AE50812-C95D-47CA-8475-E05F42BF35EB}">
      <dgm:prSet custT="1"/>
      <dgm:spPr/>
      <dgm:t>
        <a:bodyPr/>
        <a:lstStyle/>
        <a:p>
          <a:pPr rtl="0"/>
          <a:r>
            <a:rPr lang="sr-Cyrl-RS" sz="1300" dirty="0" smtClean="0"/>
            <a:t>Типови адресирања</a:t>
          </a:r>
          <a:endParaRPr lang="en-US" sz="1300" dirty="0"/>
        </a:p>
      </dgm:t>
    </dgm:pt>
    <dgm:pt modelId="{AB036CCD-ADCD-493F-A868-DF24707C2798}" type="parTrans" cxnId="{7D496581-DBA8-4198-8797-5AD295C24027}">
      <dgm:prSet/>
      <dgm:spPr/>
      <dgm:t>
        <a:bodyPr/>
        <a:lstStyle/>
        <a:p>
          <a:endParaRPr lang="sr-Latn-RS"/>
        </a:p>
      </dgm:t>
    </dgm:pt>
    <dgm:pt modelId="{1CCFB157-B00D-49CA-A455-0B3F022D189F}" type="sibTrans" cxnId="{7D496581-DBA8-4198-8797-5AD295C24027}">
      <dgm:prSet/>
      <dgm:spPr/>
      <dgm:t>
        <a:bodyPr/>
        <a:lstStyle/>
        <a:p>
          <a:endParaRPr lang="sr-Latn-RS"/>
        </a:p>
      </dgm:t>
    </dgm:pt>
    <dgm:pt modelId="{CDA0A06D-0FB6-1E45-90C3-5F07AC6489BF}" type="pres">
      <dgm:prSet presAssocID="{218CF26C-3B9E-EC4D-B017-A6EDD2D78F1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230A46-0396-8548-BFE6-7DE77B7F5698}" type="pres">
      <dgm:prSet presAssocID="{218CF26C-3B9E-EC4D-B017-A6EDD2D78F18}" presName="children" presStyleCnt="0"/>
      <dgm:spPr/>
    </dgm:pt>
    <dgm:pt modelId="{9355E2DA-ED4B-FF45-A420-CEC2FAD4F47F}" type="pres">
      <dgm:prSet presAssocID="{218CF26C-3B9E-EC4D-B017-A6EDD2D78F18}" presName="child1group" presStyleCnt="0"/>
      <dgm:spPr/>
    </dgm:pt>
    <dgm:pt modelId="{EAF475D4-71BA-AC4A-A978-8E1A58675943}" type="pres">
      <dgm:prSet presAssocID="{218CF26C-3B9E-EC4D-B017-A6EDD2D78F18}" presName="child1" presStyleLbl="bgAcc1" presStyleIdx="0" presStyleCnt="4" custScaleX="194191" custLinFactNeighborX="-22066"/>
      <dgm:spPr/>
      <dgm:t>
        <a:bodyPr/>
        <a:lstStyle/>
        <a:p>
          <a:endParaRPr lang="en-US"/>
        </a:p>
      </dgm:t>
    </dgm:pt>
    <dgm:pt modelId="{8DC48612-CC3B-434C-BDCA-2D368136FE30}" type="pres">
      <dgm:prSet presAssocID="{218CF26C-3B9E-EC4D-B017-A6EDD2D78F1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50470-D0B6-4E4B-B2CF-C9FC9D98A3AF}" type="pres">
      <dgm:prSet presAssocID="{218CF26C-3B9E-EC4D-B017-A6EDD2D78F18}" presName="child2group" presStyleCnt="0"/>
      <dgm:spPr/>
    </dgm:pt>
    <dgm:pt modelId="{D6EE7FF3-03D5-1248-B164-AC203683EA31}" type="pres">
      <dgm:prSet presAssocID="{218CF26C-3B9E-EC4D-B017-A6EDD2D78F18}" presName="child2" presStyleLbl="bgAcc1" presStyleIdx="1" presStyleCnt="4" custScaleX="196781" custLinFactNeighborX="30397"/>
      <dgm:spPr/>
      <dgm:t>
        <a:bodyPr/>
        <a:lstStyle/>
        <a:p>
          <a:endParaRPr lang="en-US"/>
        </a:p>
      </dgm:t>
    </dgm:pt>
    <dgm:pt modelId="{7378E5CD-5D97-4946-88A6-1649F23BF4FB}" type="pres">
      <dgm:prSet presAssocID="{218CF26C-3B9E-EC4D-B017-A6EDD2D78F1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BE95B-2F90-7845-93AC-93020A91204D}" type="pres">
      <dgm:prSet presAssocID="{218CF26C-3B9E-EC4D-B017-A6EDD2D78F18}" presName="child3group" presStyleCnt="0"/>
      <dgm:spPr/>
    </dgm:pt>
    <dgm:pt modelId="{F4B243E3-6A78-9746-BEE9-84ACAEA02E36}" type="pres">
      <dgm:prSet presAssocID="{218CF26C-3B9E-EC4D-B017-A6EDD2D78F18}" presName="child3" presStyleLbl="bgAcc1" presStyleIdx="2" presStyleCnt="4" custScaleX="174197" custLinFactNeighborX="25644" custLinFactNeighborY="-7481"/>
      <dgm:spPr/>
      <dgm:t>
        <a:bodyPr/>
        <a:lstStyle/>
        <a:p>
          <a:endParaRPr lang="en-US"/>
        </a:p>
      </dgm:t>
    </dgm:pt>
    <dgm:pt modelId="{28FF47C2-252F-AD4F-9FFC-C7380D031906}" type="pres">
      <dgm:prSet presAssocID="{218CF26C-3B9E-EC4D-B017-A6EDD2D78F1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D66DE-4C1F-C044-A0CF-897ECE7AFBB6}" type="pres">
      <dgm:prSet presAssocID="{218CF26C-3B9E-EC4D-B017-A6EDD2D78F18}" presName="child4group" presStyleCnt="0"/>
      <dgm:spPr/>
    </dgm:pt>
    <dgm:pt modelId="{82886FAE-83A2-704D-92D1-F4CC571A92A1}" type="pres">
      <dgm:prSet presAssocID="{218CF26C-3B9E-EC4D-B017-A6EDD2D78F18}" presName="child4" presStyleLbl="bgAcc1" presStyleIdx="3" presStyleCnt="4" custScaleX="158486" custLinFactNeighborX="-33386" custLinFactNeighborY="-9975"/>
      <dgm:spPr/>
      <dgm:t>
        <a:bodyPr/>
        <a:lstStyle/>
        <a:p>
          <a:endParaRPr lang="en-US"/>
        </a:p>
      </dgm:t>
    </dgm:pt>
    <dgm:pt modelId="{946504B0-6F32-CA4D-B160-51F1CA3B2486}" type="pres">
      <dgm:prSet presAssocID="{218CF26C-3B9E-EC4D-B017-A6EDD2D78F1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011C0-D512-5B43-AFFF-B5EF3477E6BC}" type="pres">
      <dgm:prSet presAssocID="{218CF26C-3B9E-EC4D-B017-A6EDD2D78F18}" presName="childPlaceholder" presStyleCnt="0"/>
      <dgm:spPr/>
    </dgm:pt>
    <dgm:pt modelId="{0176A4A2-93EB-3B4F-8E44-E15DD76601A9}" type="pres">
      <dgm:prSet presAssocID="{218CF26C-3B9E-EC4D-B017-A6EDD2D78F18}" presName="circle" presStyleCnt="0"/>
      <dgm:spPr/>
    </dgm:pt>
    <dgm:pt modelId="{0995DE62-81B9-0E4E-9982-90865C30B506}" type="pres">
      <dgm:prSet presAssocID="{218CF26C-3B9E-EC4D-B017-A6EDD2D78F1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301CE-27B0-6744-BFE7-3637DF690F07}" type="pres">
      <dgm:prSet presAssocID="{218CF26C-3B9E-EC4D-B017-A6EDD2D78F1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C8C78-AEC8-1E4B-9265-AE1BCBD2AB12}" type="pres">
      <dgm:prSet presAssocID="{218CF26C-3B9E-EC4D-B017-A6EDD2D78F1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6FD03-EE72-914E-B7C9-68870374A795}" type="pres">
      <dgm:prSet presAssocID="{218CF26C-3B9E-EC4D-B017-A6EDD2D78F1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26F6B-04DC-E742-8F5F-D9B2D824E236}" type="pres">
      <dgm:prSet presAssocID="{218CF26C-3B9E-EC4D-B017-A6EDD2D78F18}" presName="quadrantPlaceholder" presStyleCnt="0"/>
      <dgm:spPr/>
    </dgm:pt>
    <dgm:pt modelId="{1A971C7A-02BC-2144-9C44-48A4E03337B1}" type="pres">
      <dgm:prSet presAssocID="{218CF26C-3B9E-EC4D-B017-A6EDD2D78F18}" presName="center1" presStyleLbl="fgShp" presStyleIdx="0" presStyleCnt="2"/>
      <dgm:spPr/>
    </dgm:pt>
    <dgm:pt modelId="{290E4CF8-E8EE-584A-BC6F-814759FDAB7A}" type="pres">
      <dgm:prSet presAssocID="{218CF26C-3B9E-EC4D-B017-A6EDD2D78F18}" presName="center2" presStyleLbl="fgShp" presStyleIdx="1" presStyleCnt="2"/>
      <dgm:spPr/>
    </dgm:pt>
  </dgm:ptLst>
  <dgm:cxnLst>
    <dgm:cxn modelId="{734FF944-1D40-0F41-B4EE-7FBCB36088CC}" srcId="{218CF26C-3B9E-EC4D-B017-A6EDD2D78F18}" destId="{54AC2B3A-9757-C341-B161-89A6E0CA9575}" srcOrd="3" destOrd="0" parTransId="{83493404-DFEF-9E42-ABB4-FBBE426B3AF9}" sibTransId="{D8E9FC16-4D96-4648-AE70-EC41FE4D60A6}"/>
    <dgm:cxn modelId="{6B791303-1F42-4B72-9C9D-84E367D4EDE2}" type="presOf" srcId="{79EE2D61-1EE6-4E52-B806-A242BC94FDEB}" destId="{D6EE7FF3-03D5-1248-B164-AC203683EA31}" srcOrd="0" destOrd="1" presId="urn:microsoft.com/office/officeart/2005/8/layout/cycle4#1"/>
    <dgm:cxn modelId="{486BB596-98AA-4EC2-B44E-83280F08241C}" type="presOf" srcId="{308789E6-82F7-DB43-B928-143FCBCCB864}" destId="{E56301CE-27B0-6744-BFE7-3637DF690F07}" srcOrd="0" destOrd="0" presId="urn:microsoft.com/office/officeart/2005/8/layout/cycle4#1"/>
    <dgm:cxn modelId="{52E5EB55-5017-427F-A242-2431986759DA}" type="presOf" srcId="{218CF26C-3B9E-EC4D-B017-A6EDD2D78F18}" destId="{CDA0A06D-0FB6-1E45-90C3-5F07AC6489BF}" srcOrd="0" destOrd="0" presId="urn:microsoft.com/office/officeart/2005/8/layout/cycle4#1"/>
    <dgm:cxn modelId="{7D496581-DBA8-4198-8797-5AD295C24027}" srcId="{308789E6-82F7-DB43-B928-143FCBCCB864}" destId="{4AE50812-C95D-47CA-8475-E05F42BF35EB}" srcOrd="2" destOrd="0" parTransId="{AB036CCD-ADCD-493F-A868-DF24707C2798}" sibTransId="{1CCFB157-B00D-49CA-A455-0B3F022D189F}"/>
    <dgm:cxn modelId="{30023AC5-9093-4448-B688-57B5C6556549}" srcId="{218CF26C-3B9E-EC4D-B017-A6EDD2D78F18}" destId="{308789E6-82F7-DB43-B928-143FCBCCB864}" srcOrd="1" destOrd="0" parTransId="{FB24C361-90FF-A246-9A34-69E4A6A8AF57}" sibTransId="{616A0DCE-F636-194D-9DA8-C39FF48D7209}"/>
    <dgm:cxn modelId="{0F055C8F-BF53-4A60-99AE-3D7D6BFB4CA4}" type="presOf" srcId="{4ABB395C-A2BC-EB46-8166-8924AE293271}" destId="{F4B243E3-6A78-9746-BEE9-84ACAEA02E36}" srcOrd="0" destOrd="0" presId="urn:microsoft.com/office/officeart/2005/8/layout/cycle4#1"/>
    <dgm:cxn modelId="{8E989642-BD8C-7744-8EF6-FBB60B8A00FD}" srcId="{218CF26C-3B9E-EC4D-B017-A6EDD2D78F18}" destId="{74536227-6FB9-EA42-B0D1-89175BB10E79}" srcOrd="2" destOrd="0" parTransId="{0F4E1031-08A1-144E-B04B-64D102B658EE}" sibTransId="{134FF832-CB26-164C-83F8-265482D291A9}"/>
    <dgm:cxn modelId="{174D5ABD-454D-0D4F-8354-0209701BD34D}" srcId="{B0CAEE6A-D8FA-1A4E-8E6A-4450A6DD048D}" destId="{21A469AC-73E4-2148-8557-29B0050DEDC0}" srcOrd="1" destOrd="0" parTransId="{94BC96F5-293D-3C4D-A2F1-79679BBF38E8}" sibTransId="{C5D2949D-BDAD-0542-A3C2-B076CCD0AE72}"/>
    <dgm:cxn modelId="{B9F257A1-A141-2245-873F-A8263CDB5102}" srcId="{74536227-6FB9-EA42-B0D1-89175BB10E79}" destId="{4ABB395C-A2BC-EB46-8166-8924AE293271}" srcOrd="0" destOrd="0" parTransId="{39F91221-9930-CA4C-BDE4-128319DAD71D}" sibTransId="{FAA95E30-E469-594E-8C2C-8129BB965E39}"/>
    <dgm:cxn modelId="{1387E257-C914-334F-A738-A616B99E545F}" srcId="{308789E6-82F7-DB43-B928-143FCBCCB864}" destId="{CE5F8666-70FC-564C-8B7D-337BE33E4106}" srcOrd="0" destOrd="0" parTransId="{76348B6E-B52D-394F-A7D3-0CFAABB89617}" sibTransId="{AC6E989A-20AA-194C-A7C6-0BE634EC1713}"/>
    <dgm:cxn modelId="{6A2BD895-CC0A-4FEF-82CF-75EA0960E245}" type="presOf" srcId="{4AE50812-C95D-47CA-8475-E05F42BF35EB}" destId="{D6EE7FF3-03D5-1248-B164-AC203683EA31}" srcOrd="0" destOrd="2" presId="urn:microsoft.com/office/officeart/2005/8/layout/cycle4#1"/>
    <dgm:cxn modelId="{0982BD52-6017-0E45-866D-E6B00540A5AF}" srcId="{B0CAEE6A-D8FA-1A4E-8E6A-4450A6DD048D}" destId="{28315CB9-8304-2142-842C-3463531B3569}" srcOrd="0" destOrd="0" parTransId="{A7B6E241-54E6-4343-8A9E-03120641D454}" sibTransId="{8805F3BF-5747-FA44-B2D6-8E46921DD5F2}"/>
    <dgm:cxn modelId="{EBB85E7F-B2DE-4209-B9DB-B7017ACE9FC9}" type="presOf" srcId="{21A469AC-73E4-2148-8557-29B0050DEDC0}" destId="{8DC48612-CC3B-434C-BDCA-2D368136FE30}" srcOrd="1" destOrd="1" presId="urn:microsoft.com/office/officeart/2005/8/layout/cycle4#1"/>
    <dgm:cxn modelId="{357CE512-BA3E-4F32-A1BF-467F1733402A}" type="presOf" srcId="{4ABB395C-A2BC-EB46-8166-8924AE293271}" destId="{28FF47C2-252F-AD4F-9FFC-C7380D031906}" srcOrd="1" destOrd="0" presId="urn:microsoft.com/office/officeart/2005/8/layout/cycle4#1"/>
    <dgm:cxn modelId="{5E355EB5-0371-4AC4-B671-EF5D68504EFB}" type="presOf" srcId="{CE5F8666-70FC-564C-8B7D-337BE33E4106}" destId="{D6EE7FF3-03D5-1248-B164-AC203683EA31}" srcOrd="0" destOrd="0" presId="urn:microsoft.com/office/officeart/2005/8/layout/cycle4#1"/>
    <dgm:cxn modelId="{D3324486-6DB6-E64B-B1A8-C30BAEA50D60}" srcId="{218CF26C-3B9E-EC4D-B017-A6EDD2D78F18}" destId="{B0CAEE6A-D8FA-1A4E-8E6A-4450A6DD048D}" srcOrd="0" destOrd="0" parTransId="{688287C0-0BBB-B04A-B8B2-AB36598391AC}" sibTransId="{06346C9A-108C-B141-813D-843AF3CECB9B}"/>
    <dgm:cxn modelId="{92781E98-F399-4CE1-9E6F-80343093A175}" type="presOf" srcId="{28315CB9-8304-2142-842C-3463531B3569}" destId="{EAF475D4-71BA-AC4A-A978-8E1A58675943}" srcOrd="0" destOrd="0" presId="urn:microsoft.com/office/officeart/2005/8/layout/cycle4#1"/>
    <dgm:cxn modelId="{3F2E53D4-8140-4974-9C87-DC89D507805E}" type="presOf" srcId="{601FD3FE-0540-834F-BCAB-697B63FDDAF5}" destId="{946504B0-6F32-CA4D-B160-51F1CA3B2486}" srcOrd="1" destOrd="0" presId="urn:microsoft.com/office/officeart/2005/8/layout/cycle4#1"/>
    <dgm:cxn modelId="{CD2CCE2B-4A1C-40BC-8F9F-D3B3F57CFED6}" type="presOf" srcId="{28315CB9-8304-2142-842C-3463531B3569}" destId="{8DC48612-CC3B-434C-BDCA-2D368136FE30}" srcOrd="1" destOrd="0" presId="urn:microsoft.com/office/officeart/2005/8/layout/cycle4#1"/>
    <dgm:cxn modelId="{4DB2397E-9C06-4D34-A4E5-E7EE0D9ADF2A}" type="presOf" srcId="{601FD3FE-0540-834F-BCAB-697B63FDDAF5}" destId="{82886FAE-83A2-704D-92D1-F4CC571A92A1}" srcOrd="0" destOrd="0" presId="urn:microsoft.com/office/officeart/2005/8/layout/cycle4#1"/>
    <dgm:cxn modelId="{36DFEB84-30C5-4B8C-8DF7-5D023CE747E1}" type="presOf" srcId="{21A469AC-73E4-2148-8557-29B0050DEDC0}" destId="{EAF475D4-71BA-AC4A-A978-8E1A58675943}" srcOrd="0" destOrd="1" presId="urn:microsoft.com/office/officeart/2005/8/layout/cycle4#1"/>
    <dgm:cxn modelId="{08B53568-FE1E-4092-B41C-45FF1AA41CCE}" type="presOf" srcId="{54AC2B3A-9757-C341-B161-89A6E0CA9575}" destId="{84C6FD03-EE72-914E-B7C9-68870374A795}" srcOrd="0" destOrd="0" presId="urn:microsoft.com/office/officeart/2005/8/layout/cycle4#1"/>
    <dgm:cxn modelId="{B66072D3-6C71-4C5C-B158-F160851EB24C}" type="presOf" srcId="{CE5F8666-70FC-564C-8B7D-337BE33E4106}" destId="{7378E5CD-5D97-4946-88A6-1649F23BF4FB}" srcOrd="1" destOrd="0" presId="urn:microsoft.com/office/officeart/2005/8/layout/cycle4#1"/>
    <dgm:cxn modelId="{1014AC31-BFCA-4C40-9E55-38A36284F8BC}" srcId="{54AC2B3A-9757-C341-B161-89A6E0CA9575}" destId="{601FD3FE-0540-834F-BCAB-697B63FDDAF5}" srcOrd="0" destOrd="0" parTransId="{7AC73AAD-48BD-0141-801C-7F03F555A865}" sibTransId="{2B5FD2A9-EFF7-224B-968B-602AA09A0E4E}"/>
    <dgm:cxn modelId="{369D797D-08FE-4AA5-84DA-B2619CB95948}" type="presOf" srcId="{74536227-6FB9-EA42-B0D1-89175BB10E79}" destId="{48FC8C78-AEC8-1E4B-9265-AE1BCBD2AB12}" srcOrd="0" destOrd="0" presId="urn:microsoft.com/office/officeart/2005/8/layout/cycle4#1"/>
    <dgm:cxn modelId="{AD351143-C998-4988-ACDC-A5A298B143B5}" type="presOf" srcId="{4AE50812-C95D-47CA-8475-E05F42BF35EB}" destId="{7378E5CD-5D97-4946-88A6-1649F23BF4FB}" srcOrd="1" destOrd="2" presId="urn:microsoft.com/office/officeart/2005/8/layout/cycle4#1"/>
    <dgm:cxn modelId="{374FB39E-FE4D-4FE2-9292-39E46DA0DB1A}" type="presOf" srcId="{B0CAEE6A-D8FA-1A4E-8E6A-4450A6DD048D}" destId="{0995DE62-81B9-0E4E-9982-90865C30B506}" srcOrd="0" destOrd="0" presId="urn:microsoft.com/office/officeart/2005/8/layout/cycle4#1"/>
    <dgm:cxn modelId="{8076DB35-4E6B-4179-A382-268C84E99937}" srcId="{308789E6-82F7-DB43-B928-143FCBCCB864}" destId="{79EE2D61-1EE6-4E52-B806-A242BC94FDEB}" srcOrd="1" destOrd="0" parTransId="{E4788B4A-522B-487A-BFF5-718607A59946}" sibTransId="{DC54A9D9-7A64-414A-886B-805D00343696}"/>
    <dgm:cxn modelId="{3B08499B-9610-4EB1-A9C5-606EEB689831}" type="presOf" srcId="{79EE2D61-1EE6-4E52-B806-A242BC94FDEB}" destId="{7378E5CD-5D97-4946-88A6-1649F23BF4FB}" srcOrd="1" destOrd="1" presId="urn:microsoft.com/office/officeart/2005/8/layout/cycle4#1"/>
    <dgm:cxn modelId="{473633EA-4269-4005-9C25-A6EF291DA934}" type="presParOf" srcId="{CDA0A06D-0FB6-1E45-90C3-5F07AC6489BF}" destId="{AE230A46-0396-8548-BFE6-7DE77B7F5698}" srcOrd="0" destOrd="0" presId="urn:microsoft.com/office/officeart/2005/8/layout/cycle4#1"/>
    <dgm:cxn modelId="{F7A67789-1A05-4D98-B031-EB75C147C3B8}" type="presParOf" srcId="{AE230A46-0396-8548-BFE6-7DE77B7F5698}" destId="{9355E2DA-ED4B-FF45-A420-CEC2FAD4F47F}" srcOrd="0" destOrd="0" presId="urn:microsoft.com/office/officeart/2005/8/layout/cycle4#1"/>
    <dgm:cxn modelId="{C41BC4BE-3EA9-44FA-B013-32D3A04FE8B1}" type="presParOf" srcId="{9355E2DA-ED4B-FF45-A420-CEC2FAD4F47F}" destId="{EAF475D4-71BA-AC4A-A978-8E1A58675943}" srcOrd="0" destOrd="0" presId="urn:microsoft.com/office/officeart/2005/8/layout/cycle4#1"/>
    <dgm:cxn modelId="{AF1A25BE-80D7-4545-9C19-7C1766AA8E41}" type="presParOf" srcId="{9355E2DA-ED4B-FF45-A420-CEC2FAD4F47F}" destId="{8DC48612-CC3B-434C-BDCA-2D368136FE30}" srcOrd="1" destOrd="0" presId="urn:microsoft.com/office/officeart/2005/8/layout/cycle4#1"/>
    <dgm:cxn modelId="{C73DAE7C-ADFC-4DD8-BF7E-975E7A60E439}" type="presParOf" srcId="{AE230A46-0396-8548-BFE6-7DE77B7F5698}" destId="{36650470-D0B6-4E4B-B2CF-C9FC9D98A3AF}" srcOrd="1" destOrd="0" presId="urn:microsoft.com/office/officeart/2005/8/layout/cycle4#1"/>
    <dgm:cxn modelId="{3D3FEB08-3029-4003-B3E5-23AAC45B2A45}" type="presParOf" srcId="{36650470-D0B6-4E4B-B2CF-C9FC9D98A3AF}" destId="{D6EE7FF3-03D5-1248-B164-AC203683EA31}" srcOrd="0" destOrd="0" presId="urn:microsoft.com/office/officeart/2005/8/layout/cycle4#1"/>
    <dgm:cxn modelId="{695335CA-B7A3-47A7-A56A-ACC6A217B939}" type="presParOf" srcId="{36650470-D0B6-4E4B-B2CF-C9FC9D98A3AF}" destId="{7378E5CD-5D97-4946-88A6-1649F23BF4FB}" srcOrd="1" destOrd="0" presId="urn:microsoft.com/office/officeart/2005/8/layout/cycle4#1"/>
    <dgm:cxn modelId="{422215CA-E971-42DC-ADD9-3DAD88E83271}" type="presParOf" srcId="{AE230A46-0396-8548-BFE6-7DE77B7F5698}" destId="{079BE95B-2F90-7845-93AC-93020A91204D}" srcOrd="2" destOrd="0" presId="urn:microsoft.com/office/officeart/2005/8/layout/cycle4#1"/>
    <dgm:cxn modelId="{1EBF5461-D14C-4EF2-B15B-23C12A52BDD5}" type="presParOf" srcId="{079BE95B-2F90-7845-93AC-93020A91204D}" destId="{F4B243E3-6A78-9746-BEE9-84ACAEA02E36}" srcOrd="0" destOrd="0" presId="urn:microsoft.com/office/officeart/2005/8/layout/cycle4#1"/>
    <dgm:cxn modelId="{29B06311-C167-454B-91B7-F8C4AE3FE4A1}" type="presParOf" srcId="{079BE95B-2F90-7845-93AC-93020A91204D}" destId="{28FF47C2-252F-AD4F-9FFC-C7380D031906}" srcOrd="1" destOrd="0" presId="urn:microsoft.com/office/officeart/2005/8/layout/cycle4#1"/>
    <dgm:cxn modelId="{46B2A20D-41A4-4D6E-91BB-DB659548BFEF}" type="presParOf" srcId="{AE230A46-0396-8548-BFE6-7DE77B7F5698}" destId="{857D66DE-4C1F-C044-A0CF-897ECE7AFBB6}" srcOrd="3" destOrd="0" presId="urn:microsoft.com/office/officeart/2005/8/layout/cycle4#1"/>
    <dgm:cxn modelId="{42375861-8091-486B-A2ED-F1FC58A6586B}" type="presParOf" srcId="{857D66DE-4C1F-C044-A0CF-897ECE7AFBB6}" destId="{82886FAE-83A2-704D-92D1-F4CC571A92A1}" srcOrd="0" destOrd="0" presId="urn:microsoft.com/office/officeart/2005/8/layout/cycle4#1"/>
    <dgm:cxn modelId="{9A029A4D-ACF7-4B21-9845-2A71430C3708}" type="presParOf" srcId="{857D66DE-4C1F-C044-A0CF-897ECE7AFBB6}" destId="{946504B0-6F32-CA4D-B160-51F1CA3B2486}" srcOrd="1" destOrd="0" presId="urn:microsoft.com/office/officeart/2005/8/layout/cycle4#1"/>
    <dgm:cxn modelId="{1F737518-1FDC-464C-B741-D5F8D17F669B}" type="presParOf" srcId="{AE230A46-0396-8548-BFE6-7DE77B7F5698}" destId="{B36011C0-D512-5B43-AFFF-B5EF3477E6BC}" srcOrd="4" destOrd="0" presId="urn:microsoft.com/office/officeart/2005/8/layout/cycle4#1"/>
    <dgm:cxn modelId="{FC7DD761-F7AB-467E-9B46-24431506372A}" type="presParOf" srcId="{CDA0A06D-0FB6-1E45-90C3-5F07AC6489BF}" destId="{0176A4A2-93EB-3B4F-8E44-E15DD76601A9}" srcOrd="1" destOrd="0" presId="urn:microsoft.com/office/officeart/2005/8/layout/cycle4#1"/>
    <dgm:cxn modelId="{2D466042-AFB9-44FA-B0AB-19481007B616}" type="presParOf" srcId="{0176A4A2-93EB-3B4F-8E44-E15DD76601A9}" destId="{0995DE62-81B9-0E4E-9982-90865C30B506}" srcOrd="0" destOrd="0" presId="urn:microsoft.com/office/officeart/2005/8/layout/cycle4#1"/>
    <dgm:cxn modelId="{C821EDCE-735E-42CB-B6DA-DAC8A3254F4E}" type="presParOf" srcId="{0176A4A2-93EB-3B4F-8E44-E15DD76601A9}" destId="{E56301CE-27B0-6744-BFE7-3637DF690F07}" srcOrd="1" destOrd="0" presId="urn:microsoft.com/office/officeart/2005/8/layout/cycle4#1"/>
    <dgm:cxn modelId="{3C1841ED-1990-4042-B03A-91F6D5513551}" type="presParOf" srcId="{0176A4A2-93EB-3B4F-8E44-E15DD76601A9}" destId="{48FC8C78-AEC8-1E4B-9265-AE1BCBD2AB12}" srcOrd="2" destOrd="0" presId="urn:microsoft.com/office/officeart/2005/8/layout/cycle4#1"/>
    <dgm:cxn modelId="{68EE2A53-C037-465F-BF2E-220BC7086A3F}" type="presParOf" srcId="{0176A4A2-93EB-3B4F-8E44-E15DD76601A9}" destId="{84C6FD03-EE72-914E-B7C9-68870374A795}" srcOrd="3" destOrd="0" presId="urn:microsoft.com/office/officeart/2005/8/layout/cycle4#1"/>
    <dgm:cxn modelId="{018B0081-8058-43E4-9979-C28B5144EDD3}" type="presParOf" srcId="{0176A4A2-93EB-3B4F-8E44-E15DD76601A9}" destId="{D6826F6B-04DC-E742-8F5F-D9B2D824E236}" srcOrd="4" destOrd="0" presId="urn:microsoft.com/office/officeart/2005/8/layout/cycle4#1"/>
    <dgm:cxn modelId="{A897F574-9439-47DE-B91B-6ECE2F60DD80}" type="presParOf" srcId="{CDA0A06D-0FB6-1E45-90C3-5F07AC6489BF}" destId="{1A971C7A-02BC-2144-9C44-48A4E03337B1}" srcOrd="2" destOrd="0" presId="urn:microsoft.com/office/officeart/2005/8/layout/cycle4#1"/>
    <dgm:cxn modelId="{691AB695-A78A-4858-8113-F7D27BE09931}" type="presParOf" srcId="{CDA0A06D-0FB6-1E45-90C3-5F07AC6489BF}" destId="{290E4CF8-E8EE-584A-BC6F-814759FDAB7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C37E8-B257-48FF-995E-2961B1C43090}" type="datetimeFigureOut">
              <a:rPr lang="sr-Latn-RS" smtClean="0"/>
              <a:t>6.10.2016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DE12-75A6-4CFC-BB8F-CA8B23DAFC6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95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9CD7E-4F7A-9B44-863C-1B45C56F48E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Both the structure and functioning of a computer are, in essence, simple. Figure 1.1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depicts the basic functions that a computer can perform. In general terms, there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only four: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Data Processing.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data may take a wide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variety of forms, and the range of processing requirements is broad. However, we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shall see that there are only a few fundamental methods or types of data processing.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Data Storage.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Even if the computer is processing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data on the fly (i.e., data come in and get processed, and the results go out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immediately), the computer must temporarily store at least those pieces of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that are being worked on at any given moment. Thus, there is at least a short-term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data storage function. Equally important, the computer performs a long-term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storage function. Files of data are stored on the computer for subsequent retrieval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update.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Data Movement. 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computer’s operating environment consists of devices that serve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either sources or destinations of data. When data are received from or delivered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device that is directly connected to the computer, the process is known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input–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output (I/O), and the device is referred to as a peripheral. When data are moved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over longer distances, to or from a remote device, the process is known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data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communications.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Control. 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Within the computer, a control unit manages the computer’s resources and orchestrates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performance of its functional parts in response to those instructions.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Hoboken, 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3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74719-171D-B949-8C83-D2F8F6712CF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 describing computers, a distinction is often made between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computer architecture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computer organization.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Although it is difficult to give precise definitions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for these terms, a consensus exists about the general areas covered by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(e.g., see [VRAN80], [SIEW82], and [BELL78a]); an interesting alternative view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is presented in [REDD76].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Computer architecture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refers to those attributes of a system visible to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programmer or, put another way, those attributes that have a direct impact 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logical execution of a program.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term that is often used interchangeably with computer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architecture is </a:t>
            </a:r>
            <a:r>
              <a:rPr kumimoji="1"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instruction set architecture (ISA)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. The ISA defines instruction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formats, instruction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opcodes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, registers, instruction and data memory; the effect of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executed instructions on the registers and memory; and an algorithm for controlling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instruction execution.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Computer organization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refers to the operational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units and their interconnections that realize the architectural specifications.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Examples of architectural attributes include the instruction set, the number of bits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used to represent various data types (e.g., numbers, characters), I/O mechanisms,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techniques for addressing memory. Organizational attributes include those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hardware details transparent to the programmer, such as control signals; interfaces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between the computer and peripherals; and the memory technology used.</a:t>
            </a:r>
            <a:endParaRPr kumimoji="1" lang="en-GB" sz="1200" kern="1200" baseline="0" dirty="0" smtClean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endParaRPr kumimoji="1" lang="en-GB" sz="1200" kern="1200" baseline="0" dirty="0" smtClean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For example, it is an architectural design issue whether a computer will have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multiply instruction. It is an organizational issue whether that instruction will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be implemented by a special multiply unit or by a mechanism that makes repeated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use of the add unit of the system. The organizational decision may be based on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anticipated frequency of use of the multiply instruction, the relative speed of the two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approaches, and the cost and physical size of a special multiply unit.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Historically, and still today, the distinction between architecture and organization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has been an important one. Many computer manufacturers offer a family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computer models, all with the same architecture but with differences in organization.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Consequently, the different models in the family have different price and performance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characteristics. Furthermore, a particular architecture may span many years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encompass a number of different computer models, its organization changing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changing technology.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Hoboken, 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0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87B7E-A7A7-0248-A667-EB469C7EC78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has become widely accepted to classify computers into generations based on the fundamental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hardware technology employed (Table 1.2). Each new generation is characterized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greater processing performance, larger memory capacity, and smaller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size than the previous one.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Hoboken, 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8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About the same time, 16-bit microprocessors began to be developed. However, 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was not until the end of the 1970s that powerful, general-purpose 16-bit microprocessors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appeared. One of these was the 8086. The next step in this trend occurred in 1981,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both Bell Labs and Hewlett-Packard developed 32-bit, single-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chip microprocessors. Intel introduced its own 32-bit microprocessor, the 80386, in 1985 (Table 1.3).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Hoboken, 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7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About the same time, 16-bit microprocessors began to be developed. However, 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was not until the end of the 1970s that powerful, general-purpose 16-bit microprocessors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appeared. One of these was the 8086. The next step in this trend occurred in 1981,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both Bell Labs and Hewlett-Packard developed 32-bit, single-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chip microprocessors. Intel introduced its own 32-bit microprocessor, the 80386, in 1985 (Table 1.3).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Hoboken, 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28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About the same time, 16-bit microprocessors began to be developed. However, 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was not until the end of the 1970s that powerful, general-purpose 16-bit microprocessors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appeared. One of these was the 8086. The next step in this trend occurred in 1981,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both Bell Labs and Hewlett-Packard developed 32-bit, single-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chip microprocessors. Intel introduced its own 32-bit microprocessor, the 80386, in 1985 (Table 1.3).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Hoboken, 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9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About the same time, 16-bit microprocessors began to be developed. However, 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was not until the end of the 1970s that powerful, general-purpose 16-bit microprocessors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appeared. One of these was the 8086. The next step in this trend occurred in 1981,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both Bell Labs and Hewlett-Packard developed 32-bit, single-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chip microprocessors. Intel introduced its own 32-bit microprocessor, the 80386, in 1985 (Table 1.3).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Hoboken, 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1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About the same time, 16-bit microprocessors began to be developed. However, 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was not until the end of the 1970s that powerful, general-purpose 16-bit microprocessors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appeared. One of these was the 8086. The next step in this trend occurred in 1981,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both Bell Labs and Hewlett-Packard developed 32-bit, single-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chip microprocessors. Intel introduced its own 32-bit microprocessor, the 80386, in 1985 (Table 1.3).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Hoboken, 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9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209DE-80BB-44CD-B267-BFEFDB1D8D91}" type="datetime1">
              <a:rPr lang="sr-Latn-RS" smtClean="0"/>
              <a:t>6.10.2016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227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57B6-2BAA-4F9C-B1BA-43E7FDCC21CE}" type="datetime1">
              <a:rPr lang="sr-Latn-RS" smtClean="0"/>
              <a:t>6.10.2016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265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C7BE-BB32-4BAE-9B4F-74CCF3D7B70D}" type="datetime1">
              <a:rPr lang="sr-Latn-RS" smtClean="0"/>
              <a:t>6.10.2016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48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06B6-7C07-4381-AB6A-A6CF838A44C9}" type="datetime1">
              <a:rPr lang="sr-Latn-RS" smtClean="0"/>
              <a:t>6.10.2016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294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D4FB-7F13-4C5D-9FC5-B1273CB44DBF}" type="datetime1">
              <a:rPr lang="sr-Latn-RS" smtClean="0"/>
              <a:t>6.10.2016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629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CDC9-04C7-420B-8124-87E97FF4208D}" type="datetime1">
              <a:rPr lang="sr-Latn-RS" smtClean="0"/>
              <a:t>6.10.2016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7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0DF6-A963-46D3-A646-C483F0F2A231}" type="datetime1">
              <a:rPr lang="sr-Latn-RS" smtClean="0"/>
              <a:t>6.10.2016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69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F096-A23B-4C0A-8F32-34207BA26A90}" type="datetime1">
              <a:rPr lang="sr-Latn-RS" smtClean="0"/>
              <a:t>6.10.2016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687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A8E2-47E7-4BBA-AC63-7293B9DDF570}" type="datetime1">
              <a:rPr lang="sr-Latn-RS" smtClean="0"/>
              <a:t>6.10.2016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148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E65-60FC-4097-9CAD-6082397300CB}" type="datetime1">
              <a:rPr lang="sr-Latn-RS" smtClean="0"/>
              <a:t>6.10.2016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001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5771-56DF-460C-88D3-ECCB70D602C7}" type="datetime1">
              <a:rPr lang="sr-Latn-RS" smtClean="0"/>
              <a:t>6.10.2016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377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4903-763E-4E4D-AB80-5988E6ADEDFC}" type="datetime1">
              <a:rPr lang="sr-Latn-RS" smtClean="0"/>
              <a:t>6.10.2016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dirty="0" smtClean="0"/>
              <a:t>Увод у организацију и архитектуру рачунара 1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902A-3BDE-4C1D-8463-A2BEC2DF5949}" type="slidenum">
              <a:rPr lang="sr-Latn-RS" smtClean="0"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050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Увод у организацију и архитектуру рачунара 1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Александар Картељ</a:t>
            </a:r>
          </a:p>
          <a:p>
            <a:r>
              <a:rPr lang="en-US" dirty="0"/>
              <a:t>k</a:t>
            </a:r>
            <a:r>
              <a:rPr lang="sr-Latn-RS" dirty="0" smtClean="0"/>
              <a:t>artelj</a:t>
            </a:r>
            <a:r>
              <a:rPr lang="en-US" dirty="0" smtClean="0"/>
              <a:t>@matf.bg.ac.rs</a:t>
            </a:r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695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Литература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Ненад Митић, Увод у организацију рачунара, Математички факултет, 2013. </a:t>
            </a:r>
            <a:endParaRPr lang="en-US" dirty="0" smtClean="0"/>
          </a:p>
          <a:p>
            <a:r>
              <a:rPr lang="en-US" dirty="0" err="1"/>
              <a:t>Sivarama</a:t>
            </a:r>
            <a:r>
              <a:rPr lang="en-US" dirty="0"/>
              <a:t> </a:t>
            </a:r>
            <a:r>
              <a:rPr lang="en-US" dirty="0" err="1"/>
              <a:t>Dandamudi</a:t>
            </a:r>
            <a:r>
              <a:rPr lang="en-US" dirty="0"/>
              <a:t>: Fundamentals of Computer Organization and Design, Springer, 2002.</a:t>
            </a:r>
          </a:p>
          <a:p>
            <a:r>
              <a:rPr lang="en-US" dirty="0" smtClean="0"/>
              <a:t>William Stallings, Computer Organization and Architecture, 10</a:t>
            </a:r>
            <a:r>
              <a:rPr lang="en-US" baseline="30000" dirty="0" smtClean="0"/>
              <a:t>th</a:t>
            </a:r>
            <a:r>
              <a:rPr lang="en-US" dirty="0" smtClean="0"/>
              <a:t> Edition, Pearson, 2016.</a:t>
            </a:r>
            <a:endParaRPr lang="sr-Cyrl-RS" dirty="0" smtClean="0"/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0305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Начин полагања испита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Предиспитне обавезе: 40 поена</a:t>
            </a:r>
          </a:p>
          <a:p>
            <a:pPr lvl="1"/>
            <a:r>
              <a:rPr lang="sr-Cyrl-RS" dirty="0" smtClean="0"/>
              <a:t>Колоквијум</a:t>
            </a:r>
            <a:r>
              <a:rPr lang="sr-Latn-RS" dirty="0" smtClean="0"/>
              <a:t> (</a:t>
            </a:r>
            <a:r>
              <a:rPr lang="sr-Cyrl-RS" dirty="0" smtClean="0"/>
              <a:t>задаци и теорија)</a:t>
            </a:r>
          </a:p>
          <a:p>
            <a:pPr lvl="1"/>
            <a:r>
              <a:rPr lang="sr-Cyrl-RS" dirty="0" smtClean="0"/>
              <a:t>Можда још нешто...</a:t>
            </a:r>
          </a:p>
          <a:p>
            <a:r>
              <a:rPr lang="sr-Cyrl-RS" dirty="0" smtClean="0"/>
              <a:t>Завршни испит (писмени): 60 поена</a:t>
            </a:r>
          </a:p>
          <a:p>
            <a:pPr lvl="1"/>
            <a:r>
              <a:rPr lang="sr-Cyrl-RS" dirty="0" smtClean="0"/>
              <a:t>Задаци 30 поена</a:t>
            </a:r>
          </a:p>
          <a:p>
            <a:pPr lvl="1"/>
            <a:r>
              <a:rPr lang="sr-Cyrl-RS" dirty="0" smtClean="0"/>
              <a:t>Теорија 30 поена</a:t>
            </a:r>
          </a:p>
          <a:p>
            <a:pPr lvl="1"/>
            <a:r>
              <a:rPr lang="sr-Cyrl-RS" dirty="0" smtClean="0"/>
              <a:t>Минимум је 10 поена на задацима и 10 поена на теорији</a:t>
            </a:r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2115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Историја рачунара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Премеханички, механички, електрични и електронски рачунари</a:t>
            </a:r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0107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Аналогно и дигитално</a:t>
            </a:r>
            <a:endParaRPr lang="sr-Latn-R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Или континуално и дискретно</a:t>
            </a:r>
          </a:p>
          <a:p>
            <a:r>
              <a:rPr lang="sr-Cyrl-RS" dirty="0" smtClean="0"/>
              <a:t>Ми живимо у аналогном свету</a:t>
            </a:r>
          </a:p>
          <a:p>
            <a:pPr lvl="1"/>
            <a:r>
              <a:rPr lang="sr-Cyrl-RS" dirty="0" smtClean="0"/>
              <a:t>Има бесконачно много боја</a:t>
            </a:r>
          </a:p>
          <a:p>
            <a:pPr lvl="1"/>
            <a:r>
              <a:rPr lang="sr-Cyrl-RS" dirty="0" smtClean="0"/>
              <a:t>Бесконачно много тонова</a:t>
            </a:r>
          </a:p>
          <a:p>
            <a:pPr lvl="1"/>
            <a:r>
              <a:rPr lang="sr-Cyrl-RS" dirty="0" smtClean="0"/>
              <a:t>Бесконачно много сигнала, ...</a:t>
            </a:r>
          </a:p>
          <a:p>
            <a:r>
              <a:rPr lang="sr-Cyrl-RS" dirty="0" smtClean="0"/>
              <a:t>Дигитални свет је коначан</a:t>
            </a:r>
          </a:p>
          <a:p>
            <a:pPr lvl="1"/>
            <a:r>
              <a:rPr lang="sr-Cyrl-RS" dirty="0" smtClean="0"/>
              <a:t>У рачунару нема бесконачно много боја</a:t>
            </a:r>
          </a:p>
          <a:p>
            <a:pPr lvl="1"/>
            <a:r>
              <a:rPr lang="sr-Cyrl-RS" dirty="0" smtClean="0"/>
              <a:t>Или тонова</a:t>
            </a:r>
          </a:p>
          <a:p>
            <a:pPr lvl="1"/>
            <a:r>
              <a:rPr lang="sr-Cyrl-RS" dirty="0" smtClean="0"/>
              <a:t>Само нашем оку или уху тако делује,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912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Аналогно и дигитално (2)</a:t>
            </a:r>
            <a:endParaRPr lang="sr-Latn-R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 ли је уметничка слика аналогна</a:t>
            </a:r>
            <a:r>
              <a:rPr lang="en-US" dirty="0" smtClean="0"/>
              <a:t> </a:t>
            </a:r>
            <a:r>
              <a:rPr lang="sr-Cyrl-RS" dirty="0" smtClean="0"/>
              <a:t>или дигитална</a:t>
            </a:r>
            <a:r>
              <a:rPr lang="en-US" dirty="0" smtClean="0"/>
              <a:t>?</a:t>
            </a:r>
          </a:p>
          <a:p>
            <a:r>
              <a:rPr lang="sr-Cyrl-RS" dirty="0" smtClean="0"/>
              <a:t>Да ли је списак простив бројева до 1000 написан на парчету папира аналоган или дигиталан</a:t>
            </a:r>
            <a:r>
              <a:rPr lang="en-US" dirty="0"/>
              <a:t>?</a:t>
            </a:r>
            <a:endParaRPr lang="sr-Cyrl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14</a:t>
            </a:fld>
            <a:endParaRPr lang="sr-Latn-R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52" y="3148313"/>
            <a:ext cx="4823508" cy="334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53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Аналогна рачунска средства</a:t>
            </a:r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Примери аналогних рачунских средстава:</a:t>
            </a:r>
          </a:p>
          <a:p>
            <a:pPr lvl="1"/>
            <a:r>
              <a:rPr lang="sr-Latn-RS" dirty="0" smtClean="0"/>
              <a:t>Antikythera (</a:t>
            </a:r>
            <a:r>
              <a:rPr lang="sr-Cyrl-RS" dirty="0" smtClean="0"/>
              <a:t>Родос, п.н.е)</a:t>
            </a:r>
          </a:p>
          <a:p>
            <a:pPr lvl="2"/>
            <a:r>
              <a:rPr lang="sr-Cyrl-RS" dirty="0" smtClean="0"/>
              <a:t>астрономски уређај </a:t>
            </a:r>
          </a:p>
          <a:p>
            <a:pPr lvl="1"/>
            <a:r>
              <a:rPr lang="sr-Cyrl-RS" dirty="0" smtClean="0"/>
              <a:t>Клизајући лењир (17. век)</a:t>
            </a:r>
          </a:p>
          <a:p>
            <a:pPr lvl="1"/>
            <a:r>
              <a:rPr lang="sr-Cyrl-RS" dirty="0" smtClean="0"/>
              <a:t>Диференцијални анализатор (20. век)</a:t>
            </a:r>
          </a:p>
          <a:p>
            <a:pPr lvl="2"/>
            <a:r>
              <a:rPr lang="sr-Cyrl-RS" dirty="0" smtClean="0"/>
              <a:t>решавање општих диференцијалних једначина</a:t>
            </a:r>
          </a:p>
          <a:p>
            <a:r>
              <a:rPr lang="sr-Cyrl-RS" dirty="0" smtClean="0"/>
              <a:t>Аналогни рачунари изводе операције над физичким величинама уместо над бројевима</a:t>
            </a:r>
          </a:p>
          <a:p>
            <a:pPr lvl="1"/>
            <a:r>
              <a:rPr lang="sr-Cyrl-RS" dirty="0" smtClean="0"/>
              <a:t>Нпр. </a:t>
            </a:r>
            <a:r>
              <a:rPr lang="sr-Cyrl-RS" dirty="0"/>
              <a:t>п</a:t>
            </a:r>
            <a:r>
              <a:rPr lang="sr-Cyrl-RS" dirty="0" smtClean="0"/>
              <a:t>отенциометар се механички помера у зависности од напона</a:t>
            </a:r>
            <a:endParaRPr lang="sr-Cyrl-RS" dirty="0"/>
          </a:p>
          <a:p>
            <a:r>
              <a:rPr lang="sr-Cyrl-RS" dirty="0" smtClean="0"/>
              <a:t>Нису програмабилни</a:t>
            </a:r>
          </a:p>
          <a:p>
            <a:r>
              <a:rPr lang="sr-Cyrl-RS" dirty="0" smtClean="0"/>
              <a:t>Тачност зависи од прецизности израде средства</a:t>
            </a:r>
          </a:p>
          <a:p>
            <a:endParaRPr lang="sr-Cyrl-R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2251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Аналогна рачунска средства (2)</a:t>
            </a:r>
            <a:endParaRPr lang="sr-Latn-R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950" y="2057851"/>
            <a:ext cx="3173400" cy="21275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16</a:t>
            </a:fld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1742950" y="4367882"/>
            <a:ext cx="303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Диференцијални анализатор</a:t>
            </a:r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665" y="2474553"/>
            <a:ext cx="4205400" cy="277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3391" y="5353579"/>
            <a:ext cx="361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Аналогни рачунар 1960-тих година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1380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Дигитална рачунска средства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Улазне и излатне информације су бројеви</a:t>
            </a:r>
          </a:p>
          <a:p>
            <a:r>
              <a:rPr lang="sr-Cyrl-RS" dirty="0" smtClean="0"/>
              <a:t>Примери:</a:t>
            </a:r>
          </a:p>
          <a:p>
            <a:pPr lvl="1"/>
            <a:r>
              <a:rPr lang="sr-Cyrl-RS" dirty="0" smtClean="0"/>
              <a:t>Абакус</a:t>
            </a:r>
            <a:endParaRPr lang="sr-Latn-RS" dirty="0" smtClean="0"/>
          </a:p>
          <a:p>
            <a:pPr lvl="1"/>
            <a:r>
              <a:rPr lang="sr-Cyrl-RS" dirty="0" smtClean="0"/>
              <a:t>Модерни рачунар</a:t>
            </a:r>
          </a:p>
          <a:p>
            <a:r>
              <a:rPr lang="sr-Cyrl-RS" dirty="0" smtClean="0"/>
              <a:t>Тачност не зависи од прецизности израде средства</a:t>
            </a:r>
          </a:p>
          <a:p>
            <a:r>
              <a:rPr lang="sr-Cyrl-RS" dirty="0" smtClean="0"/>
              <a:t>Нпр. </a:t>
            </a:r>
            <a:r>
              <a:rPr lang="sr-Cyrl-RS" dirty="0"/>
              <a:t>ш</a:t>
            </a:r>
            <a:r>
              <a:rPr lang="sr-Cyrl-RS" dirty="0" smtClean="0"/>
              <a:t>ифра записана бројевима на старој потамнелој хартији и новом папиру има исту вредност</a:t>
            </a:r>
          </a:p>
          <a:p>
            <a:r>
              <a:rPr lang="sr-Cyrl-RS" dirty="0" smtClean="0"/>
              <a:t>Шта је дигитализација</a:t>
            </a:r>
            <a:r>
              <a:rPr lang="en-US" dirty="0"/>
              <a:t>?</a:t>
            </a:r>
            <a:endParaRPr lang="sr-Cyrl-RS" dirty="0" smtClean="0"/>
          </a:p>
          <a:p>
            <a:pPr lvl="1"/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4129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Премеханички период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Око 3000. године п.н.е</a:t>
            </a:r>
          </a:p>
          <a:p>
            <a:pPr lvl="1"/>
            <a:r>
              <a:rPr lang="sr-Cyrl-RS" dirty="0" smtClean="0"/>
              <a:t>Сумери урезивали знаке на глиненим плочицама</a:t>
            </a:r>
          </a:p>
          <a:p>
            <a:pPr lvl="1"/>
            <a:r>
              <a:rPr lang="sr-Cyrl-RS" dirty="0" smtClean="0"/>
              <a:t>Клинасто писмо</a:t>
            </a:r>
          </a:p>
          <a:p>
            <a:r>
              <a:rPr lang="sr-Cyrl-RS" dirty="0" smtClean="0"/>
              <a:t>Око 2000. године п.н.е</a:t>
            </a:r>
          </a:p>
          <a:p>
            <a:pPr lvl="1"/>
            <a:r>
              <a:rPr lang="sr-Cyrl-RS" dirty="0" smtClean="0"/>
              <a:t>Раскинули везу између записа речи и слика</a:t>
            </a:r>
          </a:p>
          <a:p>
            <a:pPr lvl="1"/>
            <a:r>
              <a:rPr lang="sr-Cyrl-RS" dirty="0" smtClean="0"/>
              <a:t>Симболи не описују појам него слог или глас</a:t>
            </a:r>
          </a:p>
          <a:p>
            <a:r>
              <a:rPr lang="sr-Cyrl-RS" dirty="0" smtClean="0"/>
              <a:t>Грци и Римљани даље преузели и унапредили</a:t>
            </a:r>
          </a:p>
          <a:p>
            <a:r>
              <a:rPr lang="sr-Cyrl-RS" dirty="0" smtClean="0"/>
              <a:t>Египћани – писање на папирусу</a:t>
            </a:r>
          </a:p>
          <a:p>
            <a:r>
              <a:rPr lang="sr-Cyrl-RS" dirty="0" smtClean="0"/>
              <a:t>Почетком нове ере – производња папира у Кини</a:t>
            </a:r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555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Премеханички период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Развој бројчаних система:</a:t>
            </a:r>
          </a:p>
          <a:p>
            <a:pPr lvl="1"/>
            <a:r>
              <a:rPr lang="sr-Cyrl-RS" dirty="0" smtClean="0"/>
              <a:t>Непозициони (египатски, римски, ...)</a:t>
            </a:r>
          </a:p>
          <a:p>
            <a:pPr lvl="1"/>
            <a:r>
              <a:rPr lang="sr-Cyrl-RS" dirty="0" smtClean="0"/>
              <a:t>Позициони (Индуси почетком нове ере и Арапски касније)</a:t>
            </a:r>
          </a:p>
          <a:p>
            <a:pPr lvl="1"/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19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60" y="3538248"/>
            <a:ext cx="5799334" cy="1624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5944" y="5297247"/>
            <a:ext cx="85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Абакус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2282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Рачунарски систем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Скуп машина (хардвера) и програма (софтвера) организованих ради вршења аутоматске обраде података.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45" y="3390654"/>
            <a:ext cx="4064352" cy="26113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8290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Механички период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15. век - Штампарске пресе (Јохан Гутенберг)</a:t>
            </a:r>
          </a:p>
          <a:p>
            <a:r>
              <a:rPr lang="sr-Cyrl-RS" dirty="0" smtClean="0"/>
              <a:t>17. век</a:t>
            </a:r>
          </a:p>
          <a:p>
            <a:pPr lvl="1"/>
            <a:r>
              <a:rPr lang="sr-Cyrl-RS" dirty="0" smtClean="0"/>
              <a:t>Логаритми и писање децималне тачке у бројевима (Џон Непер)</a:t>
            </a:r>
          </a:p>
          <a:p>
            <a:pPr lvl="1"/>
            <a:r>
              <a:rPr lang="sr-Cyrl-RS" dirty="0" smtClean="0"/>
              <a:t>Клизајући лењир – шибер (Вилијем Аутред)</a:t>
            </a:r>
          </a:p>
          <a:p>
            <a:pPr lvl="1"/>
            <a:r>
              <a:rPr lang="sr-Cyrl-RS" dirty="0" smtClean="0"/>
              <a:t>Шикардова машина – одузимање и сабирање шестоцифрених бројева</a:t>
            </a:r>
          </a:p>
          <a:p>
            <a:pPr lvl="1"/>
            <a:r>
              <a:rPr lang="sr-Cyrl-RS" dirty="0" smtClean="0"/>
              <a:t>Лајбницова машина – одузимање, сабирање, множење до 12 цифара</a:t>
            </a:r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20</a:t>
            </a:fld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47918"/>
            <a:ext cx="3571754" cy="1722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7695" y="6184125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Шибер</a:t>
            </a:r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77" y="4355836"/>
            <a:ext cx="1909200" cy="1526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7852" y="5965909"/>
            <a:ext cx="215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Шикардова машина</a:t>
            </a:r>
            <a:endParaRPr lang="sr-Latn-R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738" y="4500977"/>
            <a:ext cx="3024416" cy="1155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23305" y="5732091"/>
            <a:ext cx="217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Лајбницова машина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8455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Механички период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19. век - Бебиџова диференцијска машина</a:t>
            </a:r>
          </a:p>
          <a:p>
            <a:pPr lvl="1"/>
            <a:r>
              <a:rPr lang="sr-Cyrl-RS" dirty="0" smtClean="0"/>
              <a:t>Рачунање квадрата и кубова шестоцифрених бројева</a:t>
            </a:r>
          </a:p>
          <a:p>
            <a:pPr lvl="1"/>
            <a:r>
              <a:rPr lang="sr-Cyrl-RS" dirty="0" smtClean="0"/>
              <a:t>Зупчаници и полуге</a:t>
            </a:r>
          </a:p>
          <a:p>
            <a:pPr lvl="1"/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21</a:t>
            </a:fld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77" y="3212057"/>
            <a:ext cx="2376491" cy="31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7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Електромеханички период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Развој телекомуникација</a:t>
            </a:r>
          </a:p>
          <a:p>
            <a:pPr lvl="1"/>
            <a:r>
              <a:rPr lang="sr-Cyrl-RS" dirty="0" smtClean="0"/>
              <a:t>1830. г. Телеграф</a:t>
            </a:r>
          </a:p>
          <a:p>
            <a:pPr lvl="1"/>
            <a:r>
              <a:rPr lang="sr-Cyrl-RS" dirty="0" smtClean="0"/>
              <a:t>1876. г. Телефон</a:t>
            </a:r>
          </a:p>
          <a:p>
            <a:pPr lvl="1"/>
            <a:r>
              <a:rPr lang="sr-Cyrl-RS" dirty="0" smtClean="0"/>
              <a:t>1894. г. Радио</a:t>
            </a:r>
          </a:p>
          <a:p>
            <a:r>
              <a:rPr lang="sr-Cyrl-RS" dirty="0" smtClean="0"/>
              <a:t>1854. г. „Математичка анализа логике“ Џорџ Бул – булова алгебра</a:t>
            </a:r>
          </a:p>
          <a:p>
            <a:r>
              <a:rPr lang="sr-Cyrl-RS" dirty="0" smtClean="0"/>
              <a:t>1884. г. Машина са бушеним картицама – Херман Холерит</a:t>
            </a:r>
            <a:endParaRPr lang="sr-Latn-RS" dirty="0"/>
          </a:p>
          <a:p>
            <a:r>
              <a:rPr lang="sr-Cyrl-RS" dirty="0" smtClean="0"/>
              <a:t>Током другог светског рата – немачка Енигма и пољска Бомба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1264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Електромеханички период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1944. г. </a:t>
            </a:r>
            <a:r>
              <a:rPr lang="sr-Latn-RS" dirty="0" smtClean="0"/>
              <a:t>MARK I – </a:t>
            </a:r>
            <a:r>
              <a:rPr lang="sr-Cyrl-RS" dirty="0" smtClean="0"/>
              <a:t>први програмабилни калкулатор</a:t>
            </a:r>
          </a:p>
          <a:p>
            <a:r>
              <a:rPr lang="sr-Cyrl-RS" dirty="0" smtClean="0"/>
              <a:t>800 км жице</a:t>
            </a:r>
          </a:p>
          <a:p>
            <a:r>
              <a:rPr lang="sr-Cyrl-RS" dirty="0" smtClean="0"/>
              <a:t>3 милина спојева</a:t>
            </a:r>
          </a:p>
          <a:p>
            <a:r>
              <a:rPr lang="sr-Cyrl-RS" dirty="0" smtClean="0"/>
              <a:t>Сабирање и множења</a:t>
            </a:r>
            <a:br>
              <a:rPr lang="sr-Cyrl-RS" dirty="0" smtClean="0"/>
            </a:br>
            <a:r>
              <a:rPr lang="sr-Cyrl-RS" dirty="0" smtClean="0"/>
              <a:t>за око секунду</a:t>
            </a:r>
          </a:p>
          <a:p>
            <a:r>
              <a:rPr lang="sr-Cyrl-RS" dirty="0" smtClean="0"/>
              <a:t>Улаз и излаз на</a:t>
            </a:r>
            <a:br>
              <a:rPr lang="sr-Cyrl-RS" dirty="0" smtClean="0"/>
            </a:br>
            <a:r>
              <a:rPr lang="sr-Cyrl-RS" dirty="0" smtClean="0"/>
              <a:t>бушеним картицама</a:t>
            </a:r>
            <a:br>
              <a:rPr lang="sr-Cyrl-RS" dirty="0" smtClean="0"/>
            </a:br>
            <a:r>
              <a:rPr lang="sr-Cyrl-RS" dirty="0" smtClean="0"/>
              <a:t>или папирним тракама</a:t>
            </a:r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23</a:t>
            </a:fld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868" y="3064747"/>
            <a:ext cx="4034742" cy="31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94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Електронски период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1903. г. Електронско логичко коло или прекида – Никола Тесла</a:t>
            </a:r>
          </a:p>
          <a:p>
            <a:r>
              <a:rPr lang="sr-Cyrl-RS" dirty="0" smtClean="0"/>
              <a:t>1906. г. Вакумска цев</a:t>
            </a:r>
          </a:p>
          <a:p>
            <a:r>
              <a:rPr lang="sr-Cyrl-RS" dirty="0" smtClean="0"/>
              <a:t>1919. г. Први флип-флоп електронски елемент</a:t>
            </a:r>
          </a:p>
          <a:p>
            <a:r>
              <a:rPr lang="sr-Cyrl-RS" dirty="0" smtClean="0"/>
              <a:t>1927. г. Телевизија</a:t>
            </a:r>
          </a:p>
          <a:p>
            <a:r>
              <a:rPr lang="sr-Cyrl-RS" dirty="0" smtClean="0"/>
              <a:t>1941. г. </a:t>
            </a:r>
            <a:r>
              <a:rPr lang="sr-Latn-RS" dirty="0" smtClean="0"/>
              <a:t>ABC – </a:t>
            </a:r>
            <a:r>
              <a:rPr lang="sr-Cyrl-RS" dirty="0" smtClean="0"/>
              <a:t>калкулатор за решавање система лин. Једначина</a:t>
            </a:r>
          </a:p>
          <a:p>
            <a:pPr lvl="1"/>
            <a:r>
              <a:rPr lang="sr-Cyrl-RS" dirty="0" smtClean="0"/>
              <a:t>300 вакумских цеви</a:t>
            </a:r>
          </a:p>
          <a:p>
            <a:r>
              <a:rPr lang="sr-Cyrl-RS" dirty="0" smtClean="0"/>
              <a:t>1943. г. Колос – декриптовање порука са немачке Енигме</a:t>
            </a:r>
          </a:p>
          <a:p>
            <a:pPr lvl="1"/>
            <a:r>
              <a:rPr lang="sr-Cyrl-RS" dirty="0" smtClean="0"/>
              <a:t>2400 вакумских цеви</a:t>
            </a:r>
          </a:p>
          <a:p>
            <a:pPr lvl="1"/>
            <a:r>
              <a:rPr lang="sr-Cyrl-RS" dirty="0" smtClean="0"/>
              <a:t>Алан Тјуринг</a:t>
            </a:r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7957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Електронски период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1946. г. </a:t>
            </a:r>
            <a:r>
              <a:rPr lang="sr-Latn-RS" dirty="0" smtClean="0"/>
              <a:t>ENIAC</a:t>
            </a:r>
          </a:p>
          <a:p>
            <a:pPr lvl="1"/>
            <a:r>
              <a:rPr lang="en-US" dirty="0" smtClean="0"/>
              <a:t>30 </a:t>
            </a:r>
            <a:r>
              <a:rPr lang="sr-Cyrl-RS" dirty="0" smtClean="0"/>
              <a:t>тона</a:t>
            </a:r>
          </a:p>
          <a:p>
            <a:pPr lvl="1"/>
            <a:r>
              <a:rPr lang="sr-Cyrl-RS" dirty="0" smtClean="0"/>
              <a:t>30 метара дужина</a:t>
            </a:r>
          </a:p>
          <a:p>
            <a:pPr lvl="1"/>
            <a:r>
              <a:rPr lang="sr-Cyrl-RS" dirty="0" smtClean="0"/>
              <a:t>~18000 вакумских цеви</a:t>
            </a:r>
          </a:p>
          <a:p>
            <a:pPr lvl="1"/>
            <a:r>
              <a:rPr lang="sr-Cyrl-RS" dirty="0" smtClean="0"/>
              <a:t>5000 сабирања у секунди</a:t>
            </a:r>
          </a:p>
          <a:p>
            <a:pPr lvl="1"/>
            <a:r>
              <a:rPr lang="sr-Cyrl-RS" dirty="0" smtClean="0"/>
              <a:t>Програмирање:</a:t>
            </a:r>
          </a:p>
          <a:p>
            <a:pPr lvl="2"/>
            <a:r>
              <a:rPr lang="sr-Cyrl-RS" dirty="0" smtClean="0"/>
              <a:t>Премошћавањем жица</a:t>
            </a:r>
          </a:p>
          <a:p>
            <a:pPr lvl="1"/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25</a:t>
            </a:fld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239" y="2013883"/>
            <a:ext cx="4205400" cy="33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28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Електронски период (3)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1945. г. Нацрт рачунара </a:t>
            </a:r>
            <a:r>
              <a:rPr lang="sr-Latn-RS" dirty="0" smtClean="0"/>
              <a:t>EDVAC </a:t>
            </a:r>
            <a:r>
              <a:rPr lang="sr-Cyrl-RS" dirty="0" smtClean="0"/>
              <a:t>који може да памти програме</a:t>
            </a:r>
          </a:p>
          <a:p>
            <a:pPr lvl="1"/>
            <a:r>
              <a:rPr lang="sr-Cyrl-RS" dirty="0" smtClean="0"/>
              <a:t>Џон Фон Нојман</a:t>
            </a:r>
          </a:p>
          <a:p>
            <a:pPr lvl="1"/>
            <a:r>
              <a:rPr lang="sr-Cyrl-RS" dirty="0" smtClean="0"/>
              <a:t>Фон Нојманова архитектура рачунара</a:t>
            </a:r>
          </a:p>
          <a:p>
            <a:r>
              <a:rPr lang="sr-Cyrl-RS" dirty="0" smtClean="0"/>
              <a:t>1949. г. </a:t>
            </a:r>
            <a:r>
              <a:rPr lang="sr-Latn-RS" dirty="0" smtClean="0"/>
              <a:t>EDSAC – </a:t>
            </a:r>
            <a:r>
              <a:rPr lang="sr-Cyrl-RS" dirty="0" smtClean="0"/>
              <a:t>први рачунар са запамћеним програмима</a:t>
            </a:r>
          </a:p>
          <a:p>
            <a:pPr lvl="1"/>
            <a:r>
              <a:rPr lang="sr-Cyrl-RS" dirty="0" smtClean="0"/>
              <a:t>256 речи дужине 35 бита</a:t>
            </a:r>
          </a:p>
          <a:p>
            <a:pPr lvl="1"/>
            <a:r>
              <a:rPr lang="sr-Cyrl-RS" dirty="0" smtClean="0"/>
              <a:t>Меморија са сталним садржајем за иницијално покретање </a:t>
            </a:r>
          </a:p>
          <a:p>
            <a:pPr lvl="1"/>
            <a:r>
              <a:rPr lang="sr-Cyrl-RS" dirty="0" smtClean="0"/>
              <a:t>Такт од 500</a:t>
            </a:r>
            <a:r>
              <a:rPr lang="sr-Latn-RS" dirty="0" smtClean="0"/>
              <a:t>kHz</a:t>
            </a:r>
            <a:endParaRPr lang="sr-Cyrl-RS" dirty="0" smtClean="0"/>
          </a:p>
          <a:p>
            <a:r>
              <a:rPr lang="sr-Cyrl-RS" dirty="0" smtClean="0"/>
              <a:t>...</a:t>
            </a:r>
            <a:endParaRPr lang="sr-Latn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51309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Генерације електронских рачунара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Вакумске цеви, транзистори и интегрисана кола</a:t>
            </a:r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88739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2475" y="484094"/>
            <a:ext cx="7556313" cy="1432738"/>
          </a:xfrm>
        </p:spPr>
        <p:txBody>
          <a:bodyPr/>
          <a:lstStyle/>
          <a:p>
            <a:pPr algn="ctr"/>
            <a:r>
              <a:rPr lang="sr-Cyrl-R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Генерације рачунара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64082"/>
              </p:ext>
            </p:extLst>
          </p:nvPr>
        </p:nvGraphicFramePr>
        <p:xfrm>
          <a:off x="1450788" y="2568734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569"/>
                <a:gridCol w="1932972"/>
                <a:gridCol w="2742468"/>
                <a:gridCol w="2170991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Генерација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Датуми оквирни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Технологија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Брзина</a:t>
                      </a:r>
                      <a:r>
                        <a:rPr lang="sr-Cyrl-RS" baseline="0" dirty="0" smtClean="0"/>
                        <a:t> (оп. у сек.)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1946-1957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Вакумске цеви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40.000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1957-1964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Транзистор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200.000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1965-1971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Мала и средња ИК (</a:t>
                      </a:r>
                      <a:r>
                        <a:rPr lang="sr-Latn-RS" dirty="0" smtClean="0"/>
                        <a:t>SSI)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1.000.000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4а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1972-1977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Велика ИК</a:t>
                      </a:r>
                      <a:r>
                        <a:rPr lang="sr-Latn-RS" dirty="0" smtClean="0"/>
                        <a:t> (LSI)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10.000.000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4б (5)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1978-1991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Веома велика ИК</a:t>
                      </a:r>
                      <a:r>
                        <a:rPr lang="sr-Latn-RS" dirty="0" smtClean="0"/>
                        <a:t> (VLSI)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100.000.000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4ц (6)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1991-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Изузетно</a:t>
                      </a:r>
                      <a:r>
                        <a:rPr lang="sr-Cyrl-RS" baseline="0" dirty="0" smtClean="0"/>
                        <a:t> велика ИК</a:t>
                      </a:r>
                      <a:r>
                        <a:rPr lang="sr-Latn-RS" baseline="0" dirty="0" smtClean="0"/>
                        <a:t> (ULSI)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1.000.000.000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44778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Прва генерација</a:t>
            </a:r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Вакумске цеви</a:t>
            </a:r>
          </a:p>
          <a:p>
            <a:r>
              <a:rPr lang="en-US" dirty="0" smtClean="0"/>
              <a:t>I/O - </a:t>
            </a:r>
            <a:r>
              <a:rPr lang="sr-Cyrl-RS" dirty="0" smtClean="0"/>
              <a:t>Бушене картице, папирне и магнетне траке</a:t>
            </a:r>
          </a:p>
          <a:p>
            <a:r>
              <a:rPr lang="sr-Cyrl-RS" dirty="0" smtClean="0"/>
              <a:t>Програмирање - машински језик и асемблер</a:t>
            </a:r>
          </a:p>
          <a:p>
            <a:r>
              <a:rPr lang="sr-Cyrl-RS" dirty="0" smtClean="0"/>
              <a:t>Пример - </a:t>
            </a:r>
            <a:r>
              <a:rPr lang="sr-Latn-RS" dirty="0" smtClean="0"/>
              <a:t>UNIVAC</a:t>
            </a:r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29</a:t>
            </a:fld>
            <a:endParaRPr lang="sr-Latn-R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514" y="3453202"/>
            <a:ext cx="3353886" cy="2555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254" y="637794"/>
            <a:ext cx="1512666" cy="20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0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r-Cyrl-RS" dirty="0" smtClean="0"/>
              <a:t>Функције рачунарског система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1" y="1556792"/>
            <a:ext cx="8709658" cy="4968552"/>
          </a:xfrm>
        </p:spPr>
        <p:txBody>
          <a:bodyPr>
            <a:normAutofit/>
          </a:bodyPr>
          <a:lstStyle/>
          <a:p>
            <a:r>
              <a:rPr lang="sr-Cyrl-RS" dirty="0" smtClean="0"/>
              <a:t>Четири основне функције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Обрада података</a:t>
            </a:r>
            <a:endParaRPr lang="en-US" dirty="0" smtClean="0"/>
          </a:p>
          <a:p>
            <a:pPr lvl="2"/>
            <a:r>
              <a:rPr lang="sr-Cyrl-RS" dirty="0" smtClean="0"/>
              <a:t>Сортирање, агрегирање, аритметичке операције, ...</a:t>
            </a:r>
            <a:endParaRPr lang="en-US" dirty="0" smtClean="0"/>
          </a:p>
          <a:p>
            <a:pPr lvl="1"/>
            <a:r>
              <a:rPr lang="sr-Cyrl-RS" dirty="0" smtClean="0"/>
              <a:t>Чување података</a:t>
            </a:r>
            <a:endParaRPr lang="en-US" dirty="0" smtClean="0"/>
          </a:p>
          <a:p>
            <a:pPr lvl="2"/>
            <a:r>
              <a:rPr lang="sr-Cyrl-RS" dirty="0" smtClean="0"/>
              <a:t>Краткорочно</a:t>
            </a:r>
            <a:endParaRPr lang="en-US" dirty="0" smtClean="0"/>
          </a:p>
          <a:p>
            <a:pPr lvl="2"/>
            <a:r>
              <a:rPr lang="sr-Cyrl-RS" dirty="0" smtClean="0"/>
              <a:t>Дугорочно</a:t>
            </a:r>
            <a:endParaRPr lang="en-US" dirty="0" smtClean="0"/>
          </a:p>
          <a:p>
            <a:pPr lvl="1"/>
            <a:r>
              <a:rPr lang="sr-Cyrl-RS" dirty="0" smtClean="0"/>
              <a:t>Пренос података</a:t>
            </a:r>
            <a:endParaRPr lang="en-US" dirty="0" smtClean="0"/>
          </a:p>
          <a:p>
            <a:pPr lvl="2"/>
            <a:r>
              <a:rPr lang="sr-Cyrl-RS" dirty="0" smtClean="0"/>
              <a:t>Улаз и излаз (ка и од периферног уређаја)</a:t>
            </a:r>
          </a:p>
          <a:p>
            <a:pPr lvl="2"/>
            <a:r>
              <a:rPr lang="sr-Cyrl-RS" dirty="0" smtClean="0"/>
              <a:t>Комуникације – пренос на веће удаљености путем мреже</a:t>
            </a:r>
            <a:endParaRPr lang="en-US" dirty="0" smtClean="0"/>
          </a:p>
          <a:p>
            <a:pPr lvl="1"/>
            <a:r>
              <a:rPr lang="sr-Cyrl-RS" dirty="0" smtClean="0"/>
              <a:t>Контрола</a:t>
            </a:r>
            <a:endParaRPr lang="en-US" dirty="0" smtClean="0"/>
          </a:p>
          <a:p>
            <a:pPr lvl="2"/>
            <a:r>
              <a:rPr lang="sr-Cyrl-RS" dirty="0" smtClean="0"/>
              <a:t>Управљање ресурсима рачунара и подацима у складу са задатим инструкцијама програма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38226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Друга генерација</a:t>
            </a:r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Транзистори</a:t>
            </a:r>
          </a:p>
          <a:p>
            <a:r>
              <a:rPr lang="sr-Latn-RS" dirty="0" smtClean="0"/>
              <a:t>1947. </a:t>
            </a:r>
            <a:r>
              <a:rPr lang="sr-Cyrl-RS" dirty="0" smtClean="0"/>
              <a:t>г. Од германијума</a:t>
            </a:r>
          </a:p>
          <a:p>
            <a:r>
              <a:rPr lang="sr-Cyrl-RS" dirty="0" smtClean="0"/>
              <a:t>1954. г. Од силицијума</a:t>
            </a:r>
          </a:p>
          <a:p>
            <a:r>
              <a:rPr lang="sr-Cyrl-RS" dirty="0" smtClean="0"/>
              <a:t>Чврст проводник, мањи, поузданији, мање загревање</a:t>
            </a:r>
          </a:p>
          <a:p>
            <a:r>
              <a:rPr lang="sr-Cyrl-RS" dirty="0" smtClean="0"/>
              <a:t>1951. г. </a:t>
            </a:r>
            <a:r>
              <a:rPr lang="sr-Cyrl-RS" dirty="0"/>
              <a:t>м</a:t>
            </a:r>
            <a:r>
              <a:rPr lang="sr-Cyrl-RS" dirty="0" smtClean="0"/>
              <a:t>еморија – магнетна језгра – први магнетни дискови</a:t>
            </a:r>
          </a:p>
          <a:p>
            <a:r>
              <a:rPr lang="sr-Cyrl-RS" dirty="0" smtClean="0"/>
              <a:t>Програмирање: виши програмски језици (</a:t>
            </a:r>
            <a:r>
              <a:rPr lang="sr-Latn-RS" dirty="0" smtClean="0"/>
              <a:t>Fortran, Lisp, Cobol)</a:t>
            </a:r>
          </a:p>
          <a:p>
            <a:endParaRPr 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30</a:t>
            </a:fld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68" y="1027906"/>
            <a:ext cx="1732886" cy="17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8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Трећа генерација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Интегрисано коло уместо појединачних транзистора</a:t>
            </a:r>
            <a:endParaRPr lang="sr-Latn-RS" dirty="0" smtClean="0"/>
          </a:p>
          <a:p>
            <a:r>
              <a:rPr lang="sr-Cyrl-RS" dirty="0" smtClean="0"/>
              <a:t>Нови програмски језици</a:t>
            </a:r>
          </a:p>
          <a:p>
            <a:r>
              <a:rPr lang="sr-Cyrl-RS" dirty="0" smtClean="0"/>
              <a:t>Развој оперативних система:</a:t>
            </a:r>
          </a:p>
          <a:p>
            <a:pPr lvl="1"/>
            <a:r>
              <a:rPr lang="sr-Cyrl-RS" dirty="0" smtClean="0"/>
              <a:t>Мултипрограмирање</a:t>
            </a:r>
          </a:p>
          <a:p>
            <a:pPr lvl="1"/>
            <a:r>
              <a:rPr lang="sr-Cyrl-RS" dirty="0" smtClean="0"/>
              <a:t>Дељење времена</a:t>
            </a:r>
          </a:p>
          <a:p>
            <a:r>
              <a:rPr lang="sr-Cyrl-RS" dirty="0" smtClean="0"/>
              <a:t>Развој комуникација</a:t>
            </a:r>
          </a:p>
          <a:p>
            <a:r>
              <a:rPr lang="en-US" dirty="0" smtClean="0"/>
              <a:t>1946. </a:t>
            </a:r>
            <a:r>
              <a:rPr lang="sr-Cyrl-RS" dirty="0" smtClean="0"/>
              <a:t>г. </a:t>
            </a:r>
            <a:r>
              <a:rPr lang="sr-Latn-RS" dirty="0" smtClean="0"/>
              <a:t>IBM System </a:t>
            </a:r>
            <a:r>
              <a:rPr lang="en-US" dirty="0" smtClean="0"/>
              <a:t>/ 360</a:t>
            </a:r>
            <a:endParaRPr lang="sr-Cyrl-RS" dirty="0" smtClean="0"/>
          </a:p>
          <a:p>
            <a:pPr lvl="1"/>
            <a:r>
              <a:rPr lang="sr-Cyrl-RS" dirty="0" smtClean="0"/>
              <a:t>Развој 5 милијарди долара</a:t>
            </a:r>
          </a:p>
          <a:p>
            <a:pPr lvl="1"/>
            <a:r>
              <a:rPr lang="sr-Cyrl-RS" dirty="0" smtClean="0"/>
              <a:t>Прва унапред планирана фамилија рачунара</a:t>
            </a:r>
          </a:p>
          <a:p>
            <a:pPr lvl="1"/>
            <a:r>
              <a:rPr lang="sr-Cyrl-RS" dirty="0" smtClean="0"/>
              <a:t>Сви рачунари у фамилији сличан скуп инструкција, </a:t>
            </a:r>
            <a:r>
              <a:rPr lang="sr-Latn-RS" dirty="0" smtClean="0"/>
              <a:t>OS</a:t>
            </a:r>
            <a:r>
              <a:rPr lang="en-US" dirty="0" smtClean="0"/>
              <a:t>, </a:t>
            </a:r>
            <a:r>
              <a:rPr lang="sr-Cyrl-RS" dirty="0" smtClean="0"/>
              <a:t>итд.</a:t>
            </a:r>
          </a:p>
          <a:p>
            <a:pPr lvl="1"/>
            <a:endParaRPr lang="sr-Cyrl-RS" dirty="0" smtClean="0"/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31</a:t>
            </a:fld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358" y="2608662"/>
            <a:ext cx="5905096" cy="2195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24" y="72020"/>
            <a:ext cx="2433563" cy="20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9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Трећа генерација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1964. г. Компанија </a:t>
            </a:r>
            <a:r>
              <a:rPr lang="sr-Latn-RS" dirty="0" smtClean="0"/>
              <a:t>DEC</a:t>
            </a:r>
          </a:p>
          <a:p>
            <a:pPr lvl="1"/>
            <a:r>
              <a:rPr lang="sr-Latn-RS" dirty="0" smtClean="0"/>
              <a:t>PDP-8 - </a:t>
            </a:r>
            <a:r>
              <a:rPr lang="sr-Cyrl-RS" dirty="0"/>
              <a:t>п</a:t>
            </a:r>
            <a:r>
              <a:rPr lang="sr-Cyrl-RS" dirty="0" smtClean="0"/>
              <a:t>рви минирачунар </a:t>
            </a:r>
          </a:p>
          <a:p>
            <a:pPr lvl="1"/>
            <a:r>
              <a:rPr lang="sr-Cyrl-RS" dirty="0" smtClean="0"/>
              <a:t>Јефтин – 16000 долара</a:t>
            </a:r>
          </a:p>
          <a:p>
            <a:pPr lvl="1"/>
            <a:r>
              <a:rPr lang="sr-Cyrl-RS" dirty="0" smtClean="0"/>
              <a:t>Уведен концепт магистрале</a:t>
            </a:r>
          </a:p>
          <a:p>
            <a:pPr lvl="1"/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32</a:t>
            </a:fld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143" y="4130756"/>
            <a:ext cx="6841257" cy="15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Четврта генерација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Даље смањивање интегрисаних кола</a:t>
            </a:r>
          </a:p>
          <a:p>
            <a:r>
              <a:rPr lang="sr-Latn-RS" dirty="0" smtClean="0"/>
              <a:t>LSI – large scale integration</a:t>
            </a:r>
          </a:p>
          <a:p>
            <a:r>
              <a:rPr lang="sr-Latn-RS" dirty="0" smtClean="0"/>
              <a:t>VLSI – very large scale integration</a:t>
            </a:r>
          </a:p>
          <a:p>
            <a:r>
              <a:rPr lang="sr-Latn-RS" dirty="0" smtClean="0"/>
              <a:t>ULSI – ultra large scale integration</a:t>
            </a:r>
          </a:p>
          <a:p>
            <a:r>
              <a:rPr lang="sr-Cyrl-RS" dirty="0" smtClean="0"/>
              <a:t>1971. г. Појава микропроцесора </a:t>
            </a:r>
            <a:endParaRPr lang="sr-Latn-RS" dirty="0"/>
          </a:p>
          <a:p>
            <a:pPr lvl="1"/>
            <a:r>
              <a:rPr lang="sr-Latn-RS" dirty="0" smtClean="0"/>
              <a:t>Intel 4004</a:t>
            </a:r>
          </a:p>
          <a:p>
            <a:r>
              <a:rPr lang="sr-Latn-RS" dirty="0" smtClean="0"/>
              <a:t>1975. </a:t>
            </a:r>
            <a:r>
              <a:rPr lang="sr-Cyrl-RS" dirty="0" smtClean="0"/>
              <a:t>г. </a:t>
            </a:r>
            <a:r>
              <a:rPr lang="sr-Latn-RS" dirty="0" smtClean="0"/>
              <a:t>PC </a:t>
            </a:r>
            <a:r>
              <a:rPr lang="sr-Cyrl-RS" dirty="0" smtClean="0"/>
              <a:t>рачунари</a:t>
            </a:r>
            <a:endParaRPr lang="sr-Latn-RS" dirty="0" smtClean="0"/>
          </a:p>
          <a:p>
            <a:pPr lvl="1"/>
            <a:r>
              <a:rPr lang="sr-Latn-RS" dirty="0" smtClean="0"/>
              <a:t>Altair 8800</a:t>
            </a:r>
            <a:endParaRPr lang="sr-Cyrl-RS" dirty="0" smtClean="0"/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33</a:t>
            </a:fld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982" y="2614357"/>
            <a:ext cx="3354000" cy="294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8349" y="5798916"/>
            <a:ext cx="120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Altair 8800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01121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8077200" cy="9953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Еволуција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микропроцесора (1970. г. 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41482"/>
              </p:ext>
            </p:extLst>
          </p:nvPr>
        </p:nvGraphicFramePr>
        <p:xfrm>
          <a:off x="1524000" y="2097053"/>
          <a:ext cx="863600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683"/>
                <a:gridCol w="964985"/>
                <a:gridCol w="1439334"/>
                <a:gridCol w="1439334"/>
                <a:gridCol w="1439334"/>
                <a:gridCol w="1439334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Карактеристика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4004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8008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8080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8086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8088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Објављен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1971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1972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1974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1978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1979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Брзина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108 </a:t>
                      </a:r>
                      <a:r>
                        <a:rPr lang="sr-Latn-RS" dirty="0" smtClean="0"/>
                        <a:t>kHz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108kHz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2MHz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8MHz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8MHz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Ширина</a:t>
                      </a:r>
                      <a:r>
                        <a:rPr lang="sr-Cyrl-RS" baseline="0" dirty="0" smtClean="0"/>
                        <a:t> магистрале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4 бита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8 битова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8 битова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16 битова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8 битова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Број</a:t>
                      </a:r>
                      <a:r>
                        <a:rPr lang="sr-Cyrl-RS" baseline="0" dirty="0" smtClean="0"/>
                        <a:t> транзистора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2300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3500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6000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29000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29000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46070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8077200" cy="9953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Еволуција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микропроцесора (19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 г. 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9982"/>
              </p:ext>
            </p:extLst>
          </p:nvPr>
        </p:nvGraphicFramePr>
        <p:xfrm>
          <a:off x="1964265" y="2455869"/>
          <a:ext cx="719667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683"/>
                <a:gridCol w="964985"/>
                <a:gridCol w="1439334"/>
                <a:gridCol w="1439334"/>
                <a:gridCol w="1439334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Карактеристика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80286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386</a:t>
                      </a:r>
                      <a:r>
                        <a:rPr lang="en-US" dirty="0" smtClean="0"/>
                        <a:t>TM</a:t>
                      </a:r>
                      <a:r>
                        <a:rPr lang="en-US" baseline="0" dirty="0" smtClean="0"/>
                        <a:t> DX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386TM SX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486 TM</a:t>
                      </a:r>
                      <a:r>
                        <a:rPr lang="en-US" baseline="0" dirty="0" smtClean="0"/>
                        <a:t> DX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Објављен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1985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1988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1989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Брзина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6MHz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16MHz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16MHz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25MHz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Ширина</a:t>
                      </a:r>
                      <a:r>
                        <a:rPr lang="sr-Cyrl-RS" baseline="0" dirty="0" smtClean="0"/>
                        <a:t> магистрале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</a:t>
                      </a:r>
                      <a:r>
                        <a:rPr lang="sr-Cyrl-RS" dirty="0" smtClean="0"/>
                        <a:t>бита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32 бита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16 бита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32 бита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Број</a:t>
                      </a:r>
                      <a:r>
                        <a:rPr lang="sr-Cyrl-RS" baseline="0" dirty="0" smtClean="0"/>
                        <a:t> транзистора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134000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275000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275000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1.2М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697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8077200" cy="9953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Еволуција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микропроцесора (19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 г. 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36</a:t>
            </a:fld>
            <a:endParaRPr lang="sr-Latn-R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50100"/>
              </p:ext>
            </p:extLst>
          </p:nvPr>
        </p:nvGraphicFramePr>
        <p:xfrm>
          <a:off x="1964265" y="2455869"/>
          <a:ext cx="719667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683"/>
                <a:gridCol w="1226487"/>
                <a:gridCol w="1177832"/>
                <a:gridCol w="1439334"/>
                <a:gridCol w="1439334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Карактеристика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486</a:t>
                      </a:r>
                      <a:r>
                        <a:rPr lang="sr-Latn-RS" dirty="0" smtClean="0"/>
                        <a:t>TM</a:t>
                      </a:r>
                      <a:r>
                        <a:rPr lang="sr-Latn-RS" baseline="0" dirty="0" smtClean="0"/>
                        <a:t> SX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Pentium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Pentium</a:t>
                      </a:r>
                      <a:r>
                        <a:rPr lang="sr-Latn-RS" baseline="0" dirty="0" smtClean="0"/>
                        <a:t> Pro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Pentium </a:t>
                      </a:r>
                      <a:r>
                        <a:rPr lang="en-US" dirty="0" smtClean="0"/>
                        <a:t>II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Објављен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1995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1997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Брзина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16MHz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60MHz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150MHz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200MHz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Ширина</a:t>
                      </a:r>
                      <a:r>
                        <a:rPr lang="sr-Cyrl-RS" baseline="0" dirty="0" smtClean="0"/>
                        <a:t> магистрале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</a:t>
                      </a:r>
                      <a:r>
                        <a:rPr lang="sr-Cyrl-RS" dirty="0" smtClean="0"/>
                        <a:t>бита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32 бита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r>
                        <a:rPr lang="sr-Cyrl-RS" dirty="0" smtClean="0"/>
                        <a:t> бита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r>
                        <a:rPr lang="sr-Cyrl-RS" dirty="0" smtClean="0"/>
                        <a:t> бита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Број</a:t>
                      </a:r>
                      <a:r>
                        <a:rPr lang="sr-Cyrl-RS" baseline="0" dirty="0" smtClean="0"/>
                        <a:t> транзистора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1.185 M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 M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 M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 M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32366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8077200" cy="9953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Еволуција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микропроцесора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скорији процесори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888210"/>
              </p:ext>
            </p:extLst>
          </p:nvPr>
        </p:nvGraphicFramePr>
        <p:xfrm>
          <a:off x="2126311" y="2502168"/>
          <a:ext cx="719667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683"/>
                <a:gridCol w="1226487"/>
                <a:gridCol w="1319514"/>
                <a:gridCol w="1297652"/>
                <a:gridCol w="1439334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Карактеристика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Pentium</a:t>
                      </a:r>
                      <a:r>
                        <a:rPr lang="sr-Latn-RS" baseline="0" dirty="0" smtClean="0"/>
                        <a:t> III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Pentium IV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Core 2 Duo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Core i7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Објављен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sr-Latn-RS" dirty="0" smtClean="0"/>
                        <a:t>999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2000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2006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2013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Брзина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450</a:t>
                      </a:r>
                      <a:r>
                        <a:rPr lang="en-US" dirty="0" smtClean="0"/>
                        <a:t>MHz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1.3G</a:t>
                      </a:r>
                      <a:r>
                        <a:rPr lang="en-US" dirty="0" smtClean="0"/>
                        <a:t>Hz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sr-Latn-RS" dirty="0" smtClean="0"/>
                        <a:t>.06G</a:t>
                      </a:r>
                      <a:r>
                        <a:rPr lang="en-US" dirty="0" smtClean="0"/>
                        <a:t>Hz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4G</a:t>
                      </a:r>
                      <a:r>
                        <a:rPr lang="en-US" dirty="0" smtClean="0"/>
                        <a:t>Hz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Ширина</a:t>
                      </a:r>
                      <a:r>
                        <a:rPr lang="sr-Cyrl-RS" baseline="0" dirty="0" smtClean="0"/>
                        <a:t> магистрале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64</a:t>
                      </a:r>
                      <a:r>
                        <a:rPr lang="en-US" dirty="0" smtClean="0"/>
                        <a:t> </a:t>
                      </a:r>
                      <a:r>
                        <a:rPr lang="sr-Cyrl-RS" dirty="0" smtClean="0"/>
                        <a:t>бита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64</a:t>
                      </a:r>
                      <a:r>
                        <a:rPr lang="sr-Cyrl-RS" dirty="0" smtClean="0"/>
                        <a:t> бита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r>
                        <a:rPr lang="sr-Cyrl-RS" dirty="0" smtClean="0"/>
                        <a:t> бита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r>
                        <a:rPr lang="sr-Cyrl-RS" dirty="0" smtClean="0"/>
                        <a:t> бита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Број</a:t>
                      </a:r>
                      <a:r>
                        <a:rPr lang="sr-Cyrl-RS" baseline="0" dirty="0" smtClean="0"/>
                        <a:t> транзистора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9.5</a:t>
                      </a:r>
                      <a:r>
                        <a:rPr lang="en-US" dirty="0" smtClean="0"/>
                        <a:t> M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42</a:t>
                      </a:r>
                      <a:r>
                        <a:rPr lang="en-US" dirty="0" smtClean="0"/>
                        <a:t> M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167</a:t>
                      </a:r>
                      <a:r>
                        <a:rPr lang="en-US" dirty="0" smtClean="0"/>
                        <a:t> M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1.86</a:t>
                      </a:r>
                      <a:r>
                        <a:rPr lang="en-US" dirty="0" smtClean="0"/>
                        <a:t> </a:t>
                      </a:r>
                      <a:r>
                        <a:rPr lang="sr-Latn-RS" dirty="0" smtClean="0"/>
                        <a:t>G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1162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8077200" cy="995362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Муров Закон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1069975"/>
            <a:ext cx="7296150" cy="3524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1478" y="4782483"/>
            <a:ext cx="87933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1965. г. Гордон Мур – сувласник Интела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Број транзистора се удвостручава сваке године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Темпо се успорио 1970. г. на удвостручавање сваких 18 месеци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Од тада држи тај тренд стабилно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62583850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Основни елементи рачунарског система</a:t>
            </a:r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</a:t>
            </a:fld>
            <a:endParaRPr lang="sr-Latn-RS"/>
          </a:p>
        </p:txBody>
      </p:sp>
      <p:sp>
        <p:nvSpPr>
          <p:cNvPr id="6" name="Text Placeholder 2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8000"/>
            </a:pPr>
            <a:r>
              <a:rPr lang="en-US" sz="2100" dirty="0"/>
              <a:t> </a:t>
            </a:r>
            <a:r>
              <a:rPr lang="sr-Cyrl-RS" sz="2400" dirty="0" smtClean="0"/>
              <a:t>Централни процесор </a:t>
            </a:r>
            <a:r>
              <a:rPr lang="sr-Latn-RS" sz="2400" dirty="0" smtClean="0"/>
              <a:t>(CPU) </a:t>
            </a:r>
            <a:r>
              <a:rPr lang="en-US" sz="2400" dirty="0" smtClean="0"/>
              <a:t>– </a:t>
            </a:r>
            <a:r>
              <a:rPr lang="sr-Cyrl-RS" sz="2400" dirty="0" smtClean="0"/>
              <a:t>контролише ток операција рачунара и извршава обраду података</a:t>
            </a:r>
            <a:endParaRPr lang="en-US" sz="2400" dirty="0"/>
          </a:p>
          <a:p>
            <a:pPr>
              <a:buClr>
                <a:schemeClr val="accent1">
                  <a:lumMod val="75000"/>
                </a:schemeClr>
              </a:buClr>
              <a:buSzPct val="128000"/>
            </a:pPr>
            <a:r>
              <a:rPr lang="en-US" sz="2400" dirty="0"/>
              <a:t> </a:t>
            </a:r>
            <a:r>
              <a:rPr lang="sr-Cyrl-RS" sz="2400" dirty="0" smtClean="0"/>
              <a:t>Главна меморија – чување података при раду рачунара</a:t>
            </a:r>
            <a:endParaRPr lang="en-US" sz="2400" dirty="0"/>
          </a:p>
          <a:p>
            <a:pPr>
              <a:buClr>
                <a:schemeClr val="accent1">
                  <a:lumMod val="75000"/>
                </a:schemeClr>
              </a:buClr>
              <a:buSzPct val="128000"/>
            </a:pPr>
            <a:r>
              <a:rPr lang="en-US" sz="2400" dirty="0"/>
              <a:t> </a:t>
            </a:r>
            <a:r>
              <a:rPr lang="sr-Cyrl-RS" sz="2400" dirty="0" smtClean="0"/>
              <a:t>Улазно излазни подсистем (</a:t>
            </a:r>
            <a:r>
              <a:rPr lang="en-US" sz="2400" dirty="0" smtClean="0"/>
              <a:t>I/O</a:t>
            </a:r>
            <a:r>
              <a:rPr lang="sr-Cyrl-RS" sz="2400" dirty="0" smtClean="0"/>
              <a:t>)</a:t>
            </a:r>
            <a:r>
              <a:rPr lang="en-US" sz="2400" dirty="0" smtClean="0"/>
              <a:t> –</a:t>
            </a:r>
            <a:r>
              <a:rPr lang="sr-Cyrl-RS" sz="2400" dirty="0" smtClean="0"/>
              <a:t> пренос података између рачунара и окружења</a:t>
            </a:r>
            <a:endParaRPr lang="en-US" sz="2400" dirty="0"/>
          </a:p>
          <a:p>
            <a:pPr>
              <a:buClr>
                <a:schemeClr val="accent1">
                  <a:lumMod val="75000"/>
                </a:schemeClr>
              </a:buClr>
              <a:buSzPct val="128000"/>
            </a:pPr>
            <a:r>
              <a:rPr lang="en-US" sz="2400" dirty="0"/>
              <a:t> </a:t>
            </a:r>
            <a:r>
              <a:rPr lang="sr-Cyrl-RS" sz="2400" dirty="0" smtClean="0"/>
              <a:t>Канали везе (магистрале) – механизми који омогућавају комуникацију између </a:t>
            </a:r>
            <a:r>
              <a:rPr lang="sr-Latn-RS" sz="2400" dirty="0" smtClean="0"/>
              <a:t>CPU, </a:t>
            </a:r>
            <a:r>
              <a:rPr lang="sr-Cyrl-RS" sz="2400" dirty="0" smtClean="0"/>
              <a:t>главне меморије и </a:t>
            </a:r>
            <a:r>
              <a:rPr lang="en-US" sz="2400" dirty="0" smtClean="0"/>
              <a:t>I/O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848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Шема рачунарског система</a:t>
            </a:r>
            <a:endParaRPr lang="sr-Latn-R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12" y="1215871"/>
            <a:ext cx="6005013" cy="51404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467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101356"/>
              </p:ext>
            </p:extLst>
          </p:nvPr>
        </p:nvGraphicFramePr>
        <p:xfrm>
          <a:off x="502534" y="18478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</a:t>
            </a:fld>
            <a:endParaRPr lang="sr-Latn-R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Организација и архитектура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641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Списак наставних целина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Основни термини у вези рачунарских система</a:t>
            </a:r>
          </a:p>
          <a:p>
            <a:r>
              <a:rPr lang="sr-Cyrl-RS" dirty="0" smtClean="0"/>
              <a:t>Историјат развоја рачунара</a:t>
            </a:r>
          </a:p>
          <a:p>
            <a:pPr lvl="1"/>
            <a:r>
              <a:rPr lang="sr-Cyrl-RS" dirty="0" smtClean="0"/>
              <a:t>Генерација рачунара</a:t>
            </a:r>
          </a:p>
          <a:p>
            <a:pPr lvl="1"/>
            <a:r>
              <a:rPr lang="sr-Cyrl-RS" dirty="0" smtClean="0"/>
              <a:t>Технологије израде и основни детаљи организације</a:t>
            </a:r>
          </a:p>
          <a:p>
            <a:r>
              <a:rPr lang="sr-Cyrl-RS" dirty="0" smtClean="0"/>
              <a:t>Математичке основе чувања података:</a:t>
            </a:r>
          </a:p>
          <a:p>
            <a:pPr lvl="1"/>
            <a:r>
              <a:rPr lang="sr-Cyrl-RS" dirty="0" smtClean="0"/>
              <a:t>Азбука и кодови</a:t>
            </a:r>
          </a:p>
          <a:p>
            <a:pPr lvl="1"/>
            <a:r>
              <a:rPr lang="sr-Cyrl-RS" dirty="0" smtClean="0"/>
              <a:t>Бројеви и запис</a:t>
            </a:r>
          </a:p>
          <a:p>
            <a:pPr lvl="1"/>
            <a:r>
              <a:rPr lang="sr-Cyrl-RS" dirty="0" smtClean="0"/>
              <a:t>Превођење бројева у различите основе</a:t>
            </a:r>
          </a:p>
          <a:p>
            <a:pPr lvl="1"/>
            <a:r>
              <a:rPr lang="sr-Cyrl-RS" dirty="0" smtClean="0"/>
              <a:t>Запис означених бројева</a:t>
            </a:r>
          </a:p>
          <a:p>
            <a:pPr lvl="1"/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558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Списак наставних целина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Рачунарска аритметика:</a:t>
            </a:r>
          </a:p>
          <a:p>
            <a:pPr lvl="1"/>
            <a:r>
              <a:rPr lang="sr-Cyrl-RS" dirty="0" smtClean="0"/>
              <a:t>Запис података</a:t>
            </a:r>
          </a:p>
          <a:p>
            <a:pPr lvl="1"/>
            <a:r>
              <a:rPr lang="sr-Cyrl-RS" dirty="0" smtClean="0"/>
              <a:t>Цели бројеви и целобројна аритметика</a:t>
            </a:r>
          </a:p>
          <a:p>
            <a:pPr lvl="1"/>
            <a:r>
              <a:rPr lang="sr-Cyrl-RS" dirty="0" smtClean="0"/>
              <a:t>Бинарни запис</a:t>
            </a:r>
          </a:p>
          <a:p>
            <a:pPr lvl="1"/>
            <a:r>
              <a:rPr lang="sr-Cyrl-RS" dirty="0" smtClean="0"/>
              <a:t>...</a:t>
            </a:r>
          </a:p>
          <a:p>
            <a:r>
              <a:rPr lang="sr-Cyrl-RS" dirty="0" smtClean="0"/>
              <a:t>Дигитална логика</a:t>
            </a:r>
          </a:p>
          <a:p>
            <a:r>
              <a:rPr lang="sr-Cyrl-RS" dirty="0" smtClean="0"/>
              <a:t>Откривање и корекција грешака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615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Списак наставних целина (3)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Глобална организација рачунарског система</a:t>
            </a:r>
          </a:p>
          <a:p>
            <a:r>
              <a:rPr lang="sr-Cyrl-RS" dirty="0" smtClean="0"/>
              <a:t>Магистрала</a:t>
            </a:r>
          </a:p>
          <a:p>
            <a:r>
              <a:rPr lang="sr-Cyrl-RS" dirty="0" smtClean="0"/>
              <a:t>Меморија</a:t>
            </a:r>
          </a:p>
          <a:p>
            <a:pPr lvl="1"/>
            <a:r>
              <a:rPr lang="sr-Cyrl-RS" dirty="0" smtClean="0"/>
              <a:t>Главна меморија</a:t>
            </a:r>
          </a:p>
          <a:p>
            <a:pPr lvl="1"/>
            <a:r>
              <a:rPr lang="sr-Cyrl-RS" dirty="0" smtClean="0"/>
              <a:t>Кеш меморија</a:t>
            </a:r>
          </a:p>
          <a:p>
            <a:pPr lvl="1"/>
            <a:r>
              <a:rPr lang="sr-Cyrl-RS" dirty="0" smtClean="0"/>
              <a:t>Хард диск</a:t>
            </a:r>
          </a:p>
          <a:p>
            <a:r>
              <a:rPr lang="sr-Cyrl-RS" dirty="0" smtClean="0"/>
              <a:t>Периферни уређаји</a:t>
            </a:r>
          </a:p>
          <a:p>
            <a:r>
              <a:rPr lang="sr-Cyrl-RS" dirty="0" smtClean="0"/>
              <a:t>Процесор</a:t>
            </a:r>
          </a:p>
          <a:p>
            <a:pPr lvl="1"/>
            <a:r>
              <a:rPr lang="sr-Cyrl-RS" dirty="0" smtClean="0"/>
              <a:t>Елементи процесора</a:t>
            </a:r>
          </a:p>
          <a:p>
            <a:pPr lvl="1"/>
            <a:r>
              <a:rPr lang="sr-Cyrl-RS" dirty="0" smtClean="0"/>
              <a:t>Скуп инструкција</a:t>
            </a:r>
            <a:endParaRPr lang="sr-Cyrl-RS" dirty="0"/>
          </a:p>
          <a:p>
            <a:pPr lvl="1"/>
            <a:r>
              <a:rPr lang="sr-Cyrl-RS" dirty="0" smtClean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704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2975</Words>
  <Application>Microsoft Office PowerPoint</Application>
  <PresentationFormat>Widescreen</PresentationFormat>
  <Paragraphs>549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Увод у организацију и архитектуру рачунара 1</vt:lpstr>
      <vt:lpstr>Рачунарски систем</vt:lpstr>
      <vt:lpstr>Функције рачунарског система</vt:lpstr>
      <vt:lpstr>Основни елементи рачунарског система</vt:lpstr>
      <vt:lpstr>Шема рачунарског система</vt:lpstr>
      <vt:lpstr>Организација и архитектура</vt:lpstr>
      <vt:lpstr>Списак наставних целина</vt:lpstr>
      <vt:lpstr>Списак наставних целина (2)</vt:lpstr>
      <vt:lpstr>Списак наставних целина (3)</vt:lpstr>
      <vt:lpstr>Литература</vt:lpstr>
      <vt:lpstr>Начин полагања испита</vt:lpstr>
      <vt:lpstr>Историја рачунара</vt:lpstr>
      <vt:lpstr>Аналогно и дигитално</vt:lpstr>
      <vt:lpstr>Аналогно и дигитално (2)</vt:lpstr>
      <vt:lpstr>Аналогна рачунска средства</vt:lpstr>
      <vt:lpstr>Аналогна рачунска средства (2)</vt:lpstr>
      <vt:lpstr>Дигитална рачунска средства</vt:lpstr>
      <vt:lpstr>Премеханички период</vt:lpstr>
      <vt:lpstr>Премеханички период (2)</vt:lpstr>
      <vt:lpstr>Механички период</vt:lpstr>
      <vt:lpstr>Механички период (2)</vt:lpstr>
      <vt:lpstr>Електромеханички период</vt:lpstr>
      <vt:lpstr>Електромеханички период (2)</vt:lpstr>
      <vt:lpstr>Електронски период</vt:lpstr>
      <vt:lpstr>Електронски период (2)</vt:lpstr>
      <vt:lpstr>Електронски период (3)</vt:lpstr>
      <vt:lpstr>Генерације електронских рачунара</vt:lpstr>
      <vt:lpstr>Генерације рачунара</vt:lpstr>
      <vt:lpstr>Прва генерација</vt:lpstr>
      <vt:lpstr>Друга генерација</vt:lpstr>
      <vt:lpstr>Трећа генерација</vt:lpstr>
      <vt:lpstr>Трећа генерација (2)</vt:lpstr>
      <vt:lpstr>Четврта генерација</vt:lpstr>
      <vt:lpstr>Еволуција Intel микропроцесора (1970. г. )</vt:lpstr>
      <vt:lpstr>Еволуција Intel микропроцесора (1980. г. )</vt:lpstr>
      <vt:lpstr>Еволуција Intel микропроцесора (1990. г. )</vt:lpstr>
      <vt:lpstr>Еволуција Intel микропроцесора скорији процесори</vt:lpstr>
      <vt:lpstr>Муров Закон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Увод у организацију и архитектуру рачунара 1</dc:title>
  <dc:creator>aca</dc:creator>
  <cp:lastModifiedBy>aca</cp:lastModifiedBy>
  <cp:revision>257</cp:revision>
  <dcterms:created xsi:type="dcterms:W3CDTF">2016-10-06T08:55:14Z</dcterms:created>
  <dcterms:modified xsi:type="dcterms:W3CDTF">2016-10-06T15:05:05Z</dcterms:modified>
</cp:coreProperties>
</file>