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56" r:id="rId2"/>
    <p:sldId id="258" r:id="rId3"/>
    <p:sldId id="260" r:id="rId4"/>
    <p:sldId id="262" r:id="rId5"/>
    <p:sldId id="263" r:id="rId6"/>
    <p:sldId id="266" r:id="rId7"/>
    <p:sldId id="267" r:id="rId8"/>
    <p:sldId id="273" r:id="rId9"/>
    <p:sldId id="389" r:id="rId10"/>
    <p:sldId id="391" r:id="rId11"/>
    <p:sldId id="390" r:id="rId12"/>
    <p:sldId id="388" r:id="rId13"/>
    <p:sldId id="387" r:id="rId14"/>
    <p:sldId id="276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1" r:id="rId28"/>
    <p:sldId id="293" r:id="rId29"/>
    <p:sldId id="294" r:id="rId30"/>
    <p:sldId id="295" r:id="rId31"/>
    <p:sldId id="296" r:id="rId32"/>
    <p:sldId id="297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9" r:id="rId43"/>
    <p:sldId id="310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20" r:id="rId52"/>
    <p:sldId id="321" r:id="rId53"/>
    <p:sldId id="322" r:id="rId54"/>
    <p:sldId id="323" r:id="rId55"/>
    <p:sldId id="325" r:id="rId56"/>
    <p:sldId id="326" r:id="rId57"/>
    <p:sldId id="329" r:id="rId58"/>
    <p:sldId id="330" r:id="rId59"/>
    <p:sldId id="333" r:id="rId60"/>
    <p:sldId id="334" r:id="rId61"/>
    <p:sldId id="336" r:id="rId62"/>
    <p:sldId id="338" r:id="rId63"/>
    <p:sldId id="340" r:id="rId64"/>
    <p:sldId id="342" r:id="rId65"/>
    <p:sldId id="344" r:id="rId66"/>
    <p:sldId id="345" r:id="rId67"/>
    <p:sldId id="346" r:id="rId68"/>
    <p:sldId id="347" r:id="rId69"/>
    <p:sldId id="348" r:id="rId70"/>
    <p:sldId id="350" r:id="rId71"/>
    <p:sldId id="351" r:id="rId72"/>
    <p:sldId id="352" r:id="rId73"/>
    <p:sldId id="353" r:id="rId74"/>
    <p:sldId id="392" r:id="rId75"/>
    <p:sldId id="356" r:id="rId76"/>
    <p:sldId id="357" r:id="rId77"/>
    <p:sldId id="358" r:id="rId78"/>
    <p:sldId id="360" r:id="rId79"/>
    <p:sldId id="361" r:id="rId80"/>
    <p:sldId id="362" r:id="rId81"/>
    <p:sldId id="363" r:id="rId8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2" autoAdjust="0"/>
    <p:restoredTop sz="83051" autoAdjust="0"/>
  </p:normalViewPr>
  <p:slideViewPr>
    <p:cSldViewPr snapToGrid="0">
      <p:cViewPr varScale="1">
        <p:scale>
          <a:sx n="71" d="100"/>
          <a:sy n="71" d="100"/>
        </p:scale>
        <p:origin x="998" y="53"/>
      </p:cViewPr>
      <p:guideLst/>
    </p:cSldViewPr>
  </p:slideViewPr>
  <p:outlineViewPr>
    <p:cViewPr>
      <p:scale>
        <a:sx n="33" d="100"/>
        <a:sy n="33" d="100"/>
      </p:scale>
      <p:origin x="0" y="-908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26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A614F-FC13-421D-9E0E-1DA10861142B}" type="datetimeFigureOut">
              <a:rPr lang="sr-Latn-RS" smtClean="0"/>
              <a:t>4.10.2017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60F4C-99C2-46A6-97D7-8CE6D6780FA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89892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djw@cs.washington.edu" TargetMode="External"/><Relationship Id="rId3" Type="http://schemas.openxmlformats.org/officeDocument/2006/relationships/hyperlink" Target="mailto:beth@internet2.edu" TargetMode="External"/><Relationship Id="rId7" Type="http://schemas.openxmlformats.org/officeDocument/2006/relationships/hyperlink" Target="http://www.internet2.edu/facebook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twitter.com/internet2" TargetMode="External"/><Relationship Id="rId5" Type="http://schemas.openxmlformats.org/officeDocument/2006/relationships/hyperlink" Target="http://www.internet2.edu/" TargetMode="External"/><Relationship Id="rId10" Type="http://schemas.openxmlformats.org/officeDocument/2006/relationships/hyperlink" Target="http://www.internet2.edu/pubs/Internet2-Network-Infrastructure-Topology.pdf" TargetMode="External"/><Relationship Id="rId4" Type="http://schemas.openxmlformats.org/officeDocument/2006/relationships/hyperlink" Target="tel:(734)352-7044" TargetMode="External"/><Relationship Id="rId9" Type="http://schemas.openxmlformats.org/officeDocument/2006/relationships/hyperlink" Target="mailto:info@internet2.edu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derived from CN5E Figures </a:t>
            </a:r>
            <a:r>
              <a:rPr lang="en-US" dirty="0" err="1" smtClean="0"/>
              <a:t>Ch</a:t>
            </a:r>
            <a:r>
              <a:rPr lang="en-US" baseline="0" dirty="0" smtClean="0"/>
              <a:t> 1 #2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59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Icons from Cisco icon</a:t>
            </a:r>
            <a:r>
              <a:rPr lang="en-US" baseline="0" dirty="0" smtClean="0"/>
              <a:t>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25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Icons from Cisco icon</a:t>
            </a:r>
            <a:r>
              <a:rPr lang="en-US" baseline="0" dirty="0" smtClean="0"/>
              <a:t>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25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</a:t>
            </a:r>
            <a:r>
              <a:rPr lang="en-US" baseline="0" dirty="0" smtClean="0"/>
              <a:t> links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19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 from pixabay.com. Icons from Cisco icon</a:t>
            </a:r>
            <a:r>
              <a:rPr lang="en-US" baseline="0" dirty="0" smtClean="0"/>
              <a:t>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19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Icons from Cisco icon</a:t>
            </a:r>
            <a:r>
              <a:rPr lang="en-US" baseline="0" dirty="0" smtClean="0"/>
              <a:t> library.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22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Hello David,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fine to use the maps for this course. Thank you for letting us know.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 regards,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Beth Miller,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Marketing Communications Manager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beth@internet2.edu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(734)352-7044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Visit our website: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www.internet2.edu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 us on Twitter: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www.twitter.com/internet2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us on Facebook: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www.internet2.edu/facebook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Begin forwarded message: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David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Wetherall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&lt;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djw@cs.washington.edu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November 15, 2012 8:59:05 AM EST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info@internet2.edu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Subject: permission request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Hello,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would like permission to reprint the Internet2 network topology map given at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http://www.internet2.edu/pubs/Internet2-Network-Infrastructure-Topology.pdf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part the course "Introduction to Computer Networks" by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Arvind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Krishnamurthy, David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Wetherall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John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Zahorjan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course will be offered beginning January 2013 on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Coursera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platform for massive open online courses.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making this request because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Coursera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commercial platform and thus not covered by your "non-commercial permission". However, the course is public and free to students.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let me know how to proceed. Thank you,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David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8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Underline PAN / LAN /</a:t>
            </a:r>
            <a:r>
              <a:rPr lang="en-US" baseline="0" dirty="0" smtClean="0"/>
              <a:t> MAN / WAN terms.</a:t>
            </a:r>
          </a:p>
          <a:p>
            <a:r>
              <a:rPr lang="en-US" dirty="0" smtClean="0"/>
              <a:t>Table derived from CN5E Slides </a:t>
            </a:r>
            <a:r>
              <a:rPr lang="en-US" dirty="0" err="1" smtClean="0"/>
              <a:t>Ch</a:t>
            </a:r>
            <a:r>
              <a:rPr lang="en-US" dirty="0" smtClean="0"/>
              <a:t> 1 #7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03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dirty="0" smtClean="0"/>
              <a:t>Хостови,</a:t>
            </a:r>
            <a:r>
              <a:rPr lang="sr-Cyrl-RS" baseline="0" dirty="0" smtClean="0"/>
              <a:t> рутери и везе су део мреже (апликације нису)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12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dirty="0" smtClean="0"/>
              <a:t>Рутери</a:t>
            </a:r>
            <a:r>
              <a:rPr lang="sr-Cyrl-RS" baseline="0" dirty="0" smtClean="0"/>
              <a:t> и везе су део </a:t>
            </a:r>
            <a:r>
              <a:rPr lang="sr-Latn-RS" baseline="0" dirty="0" smtClean="0"/>
              <a:t>ISP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12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Draw ISP boundary. Show “edge” too.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Icons from Cisco icon</a:t>
            </a:r>
            <a:r>
              <a:rPr lang="en-US" baseline="0" dirty="0" smtClean="0"/>
              <a:t>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12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taken from CN5E Figures </a:t>
            </a:r>
            <a:r>
              <a:rPr lang="en-US" dirty="0" err="1" smtClean="0"/>
              <a:t>Ch</a:t>
            </a:r>
            <a:r>
              <a:rPr lang="en-US" dirty="0" smtClean="0"/>
              <a:t> 1 #28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00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Icons from Cisco icon</a:t>
            </a:r>
            <a:r>
              <a:rPr lang="en-US" baseline="0" dirty="0" smtClean="0"/>
              <a:t>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12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Icons from Cisco icon</a:t>
            </a:r>
            <a:r>
              <a:rPr lang="en-US" baseline="0" dirty="0" smtClean="0"/>
              <a:t>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127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</a:t>
            </a:r>
            <a:r>
              <a:rPr lang="en-US" dirty="0" err="1" smtClean="0"/>
              <a:t>Ch</a:t>
            </a:r>
            <a:r>
              <a:rPr lang="en-US" dirty="0" smtClean="0"/>
              <a:t> 1 #2</a:t>
            </a:r>
            <a:r>
              <a:rPr lang="en-US" baseline="0" dirty="0" smtClean="0"/>
              <a:t> (repeat)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505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 is Fig</a:t>
            </a:r>
            <a:r>
              <a:rPr lang="en-US" baseline="0" dirty="0" smtClean="0"/>
              <a:t> 6-5 of CN5E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70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5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Icons from Cisco icon</a:t>
            </a:r>
            <a:r>
              <a:rPr lang="en-US" baseline="0" dirty="0" smtClean="0"/>
              <a:t> library, http://www.cisco.com/web/about/ac50/ac47/2.html.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144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Icons from Cisco icon</a:t>
            </a:r>
            <a:r>
              <a:rPr lang="en-US" baseline="0" dirty="0" smtClean="0"/>
              <a:t>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925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 nodes, links, add hosts, routers, apps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257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278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1-23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51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257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Write in layer numbers: 7, 4, 3, 2/1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925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 from CN5E</a:t>
            </a:r>
            <a:r>
              <a:rPr lang="en-US" baseline="0" dirty="0" smtClean="0"/>
              <a:t> slides 1-41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054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Underline new terms segment, packet, frame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341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Underline new terms switch, router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53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baseline="0" dirty="0" smtClean="0"/>
              <a:t>(1) </a:t>
            </a:r>
            <a:r>
              <a:rPr lang="en-US" baseline="0" dirty="0" smtClean="0"/>
              <a:t>N = </a:t>
            </a:r>
            <a:r>
              <a:rPr lang="sr-Cyrl-RS" baseline="0" dirty="0" smtClean="0"/>
              <a:t>100</a:t>
            </a:r>
            <a:r>
              <a:rPr lang="en-US" baseline="0" dirty="0" smtClean="0"/>
              <a:t> Mbps/ 5 Mbps = 20 </a:t>
            </a:r>
            <a:r>
              <a:rPr lang="sr-Cyrl-RS" baseline="0" dirty="0" smtClean="0"/>
              <a:t>корисника</a:t>
            </a:r>
          </a:p>
          <a:p>
            <a:r>
              <a:rPr lang="sr-Cyrl-RS" dirty="0" smtClean="0"/>
              <a:t>(2)</a:t>
            </a:r>
            <a:r>
              <a:rPr lang="sr-Cyrl-RS" baseline="0" dirty="0" smtClean="0"/>
              <a:t> </a:t>
            </a:r>
            <a:r>
              <a:rPr lang="en-US" baseline="0" dirty="0" smtClean="0"/>
              <a:t>p = (½)^20 (</a:t>
            </a:r>
            <a:r>
              <a:rPr lang="sr-Cyrl-RS" baseline="0" dirty="0" smtClean="0"/>
              <a:t>ово је изузетно мала вероватноћа!)</a:t>
            </a:r>
            <a:endParaRPr lang="en-US" dirty="0" smtClean="0"/>
          </a:p>
          <a:p>
            <a:r>
              <a:rPr lang="en-US" dirty="0" smtClean="0"/>
              <a:t>User icon public domain from openclipart.org or </a:t>
            </a:r>
            <a:r>
              <a:rPr lang="en-US" dirty="0" err="1" smtClean="0"/>
              <a:t>pixabay</a:t>
            </a:r>
            <a:r>
              <a:rPr lang="en-US" dirty="0" smtClean="0"/>
              <a:t> or </a:t>
            </a:r>
            <a:r>
              <a:rPr lang="en-US" dirty="0" err="1" smtClean="0"/>
              <a:t>wikimedia</a:t>
            </a:r>
            <a:r>
              <a:rPr lang="en-US" dirty="0" smtClean="0"/>
              <a:t> commons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5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Screenshot</a:t>
            </a:r>
            <a:r>
              <a:rPr lang="en-US" baseline="0" dirty="0" smtClean="0"/>
              <a:t> of using binomial applet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69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Go over paths. Icons from Cisco icon</a:t>
            </a:r>
            <a:r>
              <a:rPr lang="en-US" baseline="0" dirty="0" smtClean="0"/>
              <a:t> library,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98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Circle replica Icons from Cisco icon</a:t>
            </a:r>
            <a:r>
              <a:rPr lang="en-US" baseline="0" dirty="0" smtClean="0"/>
              <a:t>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98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from IEEE GHN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79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number of connections to show LHS</a:t>
            </a:r>
            <a:r>
              <a:rPr lang="en-US" baseline="0" dirty="0" smtClean="0"/>
              <a:t> &gt; RHS</a:t>
            </a:r>
          </a:p>
          <a:p>
            <a:r>
              <a:rPr lang="en-US" dirty="0" smtClean="0"/>
              <a:t>12 node Mesh from openclipart.org [but added missing lines!], 6 node mesh drawn from scratch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43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7B9F-D794-44FE-8761-2D4B915F430B}" type="datetimeFigureOut">
              <a:rPr lang="sr-Latn-RS" smtClean="0"/>
              <a:t>4.10.2017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Рачунарске мреже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9629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7B9F-D794-44FE-8761-2D4B915F430B}" type="datetimeFigureOut">
              <a:rPr lang="sr-Latn-RS" smtClean="0"/>
              <a:t>4.10.2017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Рачунарске мреже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9348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7B9F-D794-44FE-8761-2D4B915F430B}" type="datetimeFigureOut">
              <a:rPr lang="sr-Latn-RS" smtClean="0"/>
              <a:t>4.10.2017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Рачунарске мреже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34132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r-Cyrl-RS" dirty="0" smtClean="0"/>
              <a:t>Рачунарске мреже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4800" y="1397000"/>
            <a:ext cx="7620000" cy="477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7924800" y="2340453"/>
            <a:ext cx="36576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91048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r-Cyrl-RS" dirty="0" smtClean="0"/>
              <a:t>Рачунарске мреже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4800" y="1701800"/>
            <a:ext cx="7620000" cy="4470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7924800" y="2340453"/>
            <a:ext cx="36576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95147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r-Cyrl-RS" dirty="0" smtClean="0"/>
              <a:t>Рачунарске мреже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4800" y="1701800"/>
            <a:ext cx="7620000" cy="4470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28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r-Cyrl-RS" dirty="0" smtClean="0"/>
              <a:t>Рачунарске мреже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4800" y="1701800"/>
            <a:ext cx="7620000" cy="4470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46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r-Latn-R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7B9F-D794-44FE-8761-2D4B915F430B}" type="datetimeFigureOut">
              <a:rPr lang="sr-Latn-RS" smtClean="0"/>
              <a:t>4.10.2017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Рачунарске мреже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8699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7B9F-D794-44FE-8761-2D4B915F430B}" type="datetimeFigureOut">
              <a:rPr lang="sr-Latn-RS" smtClean="0"/>
              <a:t>4.10.2017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Рачунарске мреже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1495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7B9F-D794-44FE-8761-2D4B915F430B}" type="datetimeFigureOut">
              <a:rPr lang="sr-Latn-RS" smtClean="0"/>
              <a:t>4.10.2017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Рачунарске мреже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6411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7B9F-D794-44FE-8761-2D4B915F430B}" type="datetimeFigureOut">
              <a:rPr lang="sr-Latn-RS" smtClean="0"/>
              <a:t>4.10.2017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Рачунарске мреже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9533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7B9F-D794-44FE-8761-2D4B915F430B}" type="datetimeFigureOut">
              <a:rPr lang="sr-Latn-RS" smtClean="0"/>
              <a:t>4.10.2017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Рачунарске мреже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63070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7B9F-D794-44FE-8761-2D4B915F430B}" type="datetimeFigureOut">
              <a:rPr lang="sr-Latn-RS" smtClean="0"/>
              <a:t>4.10.2017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Рачунарске мреже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6246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7B9F-D794-44FE-8761-2D4B915F430B}" type="datetimeFigureOut">
              <a:rPr lang="sr-Latn-RS" smtClean="0"/>
              <a:t>4.10.2017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dirty="0" smtClean="0"/>
              <a:t>Рачунарске мреже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3714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7B9F-D794-44FE-8761-2D4B915F430B}" type="datetimeFigureOut">
              <a:rPr lang="sr-Latn-RS" smtClean="0"/>
              <a:t>4.10.2017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9131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17B9F-D794-44FE-8761-2D4B915F430B}" type="datetimeFigureOut">
              <a:rPr lang="sr-Latn-RS" smtClean="0"/>
              <a:t>4.10.2017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 dirty="0" smtClean="0"/>
              <a:t>Рачунарске мреже</a:t>
            </a:r>
            <a:endParaRPr lang="sr-Latn-R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C1225-ADCC-464A-9CFC-236159A2E7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847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artelj@matf.bg.ac.r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poincare.matf.bg.ac.rs/~kartelj/?content=UOSRM" TargetMode="External"/><Relationship Id="rId7" Type="http://schemas.openxmlformats.org/officeDocument/2006/relationships/hyperlink" Target="http://cet.rs/knjige/item/17490-umrezavanje-racunara-od-vrha-ka-dnu-prevod-6-izdanja" TargetMode="External"/><Relationship Id="rId2" Type="http://schemas.openxmlformats.org/officeDocument/2006/relationships/hyperlink" Target="http://poincare.matf.bg.ac.rs/~kartelj/?content=R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arsonhighered.com/product/Kurose-Computer-Networking-A-Top-Down-Approach-6th-Edition/9780132856201.html" TargetMode="External"/><Relationship Id="rId5" Type="http://schemas.openxmlformats.org/officeDocument/2006/relationships/hyperlink" Target="http://knjige.kombib.rs/racunarske-mreze-prevod-5-izdanja-978-86-7555-382-3.html" TargetMode="External"/><Relationship Id="rId4" Type="http://schemas.openxmlformats.org/officeDocument/2006/relationships/hyperlink" Target="https://www.pearsonhighered.com/program/Tanenbaum-Computer-Networks-5th-Edition/PGM270019.html" TargetMode="External"/><Relationship Id="rId9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emf"/><Relationship Id="rId4" Type="http://schemas.openxmlformats.org/officeDocument/2006/relationships/image" Target="../media/image8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355" y="1122363"/>
            <a:ext cx="11171207" cy="2387600"/>
          </a:xfrm>
        </p:spPr>
        <p:txBody>
          <a:bodyPr>
            <a:norm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Рачунарске мреже</a:t>
            </a:r>
            <a:r>
              <a:rPr lang="sr-Cyrl-RS" dirty="0" smtClean="0"/>
              <a:t/>
            </a:r>
            <a:br>
              <a:rPr lang="sr-Cyrl-RS" dirty="0" smtClean="0"/>
            </a:br>
            <a:endParaRPr lang="sr-Latn-R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Александар Картељ</a:t>
            </a:r>
          </a:p>
          <a:p>
            <a:r>
              <a:rPr lang="sr-Latn-RS" dirty="0" smtClean="0">
                <a:hlinkClick r:id="rId2"/>
              </a:rPr>
              <a:t>kartelj</a:t>
            </a:r>
            <a:r>
              <a:rPr lang="en-US" dirty="0" smtClean="0">
                <a:hlinkClick r:id="rId2"/>
              </a:rPr>
              <a:t>@matf.bg.ac.rs</a:t>
            </a:r>
            <a:endParaRPr lang="sr-Cyrl-RS" dirty="0" smtClean="0"/>
          </a:p>
          <a:p>
            <a:endParaRPr lang="en-US" dirty="0" smtClean="0"/>
          </a:p>
          <a:p>
            <a:endParaRPr lang="en-US" dirty="0"/>
          </a:p>
          <a:p>
            <a:endParaRPr lang="sr-Latn-RS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838200" y="5115674"/>
            <a:ext cx="10515600" cy="142314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dirty="0" smtClean="0"/>
              <a:t>Наставни материјали су преузети од: </a:t>
            </a:r>
            <a:r>
              <a:rPr lang="en-US" dirty="0" smtClean="0"/>
              <a:t>TANENBAUM, ANDREW S.; WETHERALL, DAVID J., COMPUTER NETWORKS, 5th Edition, © 2011</a:t>
            </a:r>
            <a:endParaRPr lang="sr-Cyrl-RS" dirty="0" smtClean="0"/>
          </a:p>
          <a:p>
            <a:r>
              <a:rPr lang="sr-Cyrl-RS" dirty="0" smtClean="0"/>
              <a:t>и прилагођени настави на Математичком факултету, Универзитета у Београду. </a:t>
            </a:r>
          </a:p>
          <a:p>
            <a:endParaRPr lang="sr-Cyrl-RS" dirty="0" smtClean="0"/>
          </a:p>
          <a:p>
            <a:r>
              <a:rPr lang="en-US" dirty="0" smtClean="0"/>
              <a:t>Slide material from: </a:t>
            </a:r>
            <a:r>
              <a:rPr lang="sr-Cyrl-RS" dirty="0" smtClean="0"/>
              <a:t> </a:t>
            </a:r>
            <a:r>
              <a:rPr lang="en-US" dirty="0" smtClean="0"/>
              <a:t>TANENBAUM, ANDREW S.; WETHERALL, DAVID J., COMPUTER NETWORKS, 5th Edition, © 2011. </a:t>
            </a:r>
            <a:endParaRPr lang="sr-Cyrl-RS" dirty="0" smtClean="0"/>
          </a:p>
          <a:p>
            <a:r>
              <a:rPr lang="en-US" dirty="0" smtClean="0"/>
              <a:t>Electronically reproduced by permission of Pearson Education, Inc., Upper Saddle River, New Jersey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77264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Преглед наставних целина</a:t>
            </a:r>
            <a:r>
              <a:rPr lang="sr-Latn-RS" dirty="0" smtClean="0"/>
              <a:t> (2)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Мрежни слој</a:t>
            </a:r>
            <a:endParaRPr lang="sr-Cyrl-RS" dirty="0"/>
          </a:p>
          <a:p>
            <a:pPr lvl="1"/>
            <a:r>
              <a:rPr lang="sr-Cyrl-RS" dirty="0" smtClean="0"/>
              <a:t>Алгоритми усмеравања (рутирања), алгоритми управљања загушењем, повезивање различитих мрежа, ...</a:t>
            </a:r>
          </a:p>
          <a:p>
            <a:r>
              <a:rPr lang="sr-Cyrl-RS" dirty="0" smtClean="0"/>
              <a:t>Транспортни слој</a:t>
            </a:r>
          </a:p>
          <a:p>
            <a:pPr lvl="1"/>
            <a:r>
              <a:rPr lang="sr-Cyrl-RS" dirty="0" smtClean="0"/>
              <a:t>Транспортни протоколи </a:t>
            </a:r>
            <a:r>
              <a:rPr lang="sr-Latn-RS" dirty="0" smtClean="0"/>
              <a:t>UDP </a:t>
            </a:r>
            <a:r>
              <a:rPr lang="sr-Cyrl-RS" dirty="0"/>
              <a:t>и</a:t>
            </a:r>
            <a:r>
              <a:rPr lang="sr-Latn-RS" dirty="0" smtClean="0"/>
              <a:t> TCP, </a:t>
            </a:r>
            <a:r>
              <a:rPr lang="sr-Cyrl-RS" dirty="0" smtClean="0"/>
              <a:t>успостављање и раскидање везе, перформансе, ...</a:t>
            </a:r>
          </a:p>
          <a:p>
            <a:r>
              <a:rPr lang="sr-Cyrl-RS" dirty="0" smtClean="0"/>
              <a:t>Апликативни слој</a:t>
            </a:r>
          </a:p>
          <a:p>
            <a:pPr lvl="1"/>
            <a:r>
              <a:rPr lang="sr-Latn-RS" dirty="0" smtClean="0"/>
              <a:t>DNS, </a:t>
            </a:r>
            <a:r>
              <a:rPr lang="sr-Cyrl-RS" dirty="0" smtClean="0"/>
              <a:t>електронска пошта, </a:t>
            </a:r>
            <a:r>
              <a:rPr lang="sr-Latn-RS" dirty="0" smtClean="0"/>
              <a:t>WWW, </a:t>
            </a:r>
            <a:r>
              <a:rPr lang="sr-Cyrl-RS" dirty="0" smtClean="0"/>
              <a:t>токови података, ...</a:t>
            </a:r>
          </a:p>
          <a:p>
            <a:r>
              <a:rPr lang="sr-Cyrl-RS" dirty="0" smtClean="0"/>
              <a:t>Безбедност у мрежи</a:t>
            </a:r>
          </a:p>
          <a:p>
            <a:pPr lvl="1"/>
            <a:r>
              <a:rPr lang="sr-Cyrl-RS" dirty="0" smtClean="0"/>
              <a:t>Криптографија, алгоритми шифровања, дигитални потписи, ...</a:t>
            </a:r>
          </a:p>
          <a:p>
            <a:pPr lvl="1"/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3795812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Преглед студентских обавеза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264153" cy="4351338"/>
          </a:xfrm>
        </p:spPr>
        <p:txBody>
          <a:bodyPr>
            <a:normAutofit/>
          </a:bodyPr>
          <a:lstStyle/>
          <a:p>
            <a:r>
              <a:rPr lang="sr-Cyrl-RS" dirty="0" smtClean="0"/>
              <a:t>Предиспитне обавезе</a:t>
            </a:r>
          </a:p>
          <a:p>
            <a:pPr lvl="1"/>
            <a:r>
              <a:rPr lang="sr-Cyrl-RS" dirty="0" smtClean="0"/>
              <a:t>Практични колоквијум: 30 поена</a:t>
            </a:r>
            <a:endParaRPr lang="sr-Cyrl-RS" dirty="0"/>
          </a:p>
          <a:p>
            <a:r>
              <a:rPr lang="sr-Cyrl-RS" dirty="0" smtClean="0"/>
              <a:t>Завршни испит</a:t>
            </a:r>
            <a:r>
              <a:rPr lang="sr-Cyrl-RS" b="1" dirty="0" smtClean="0"/>
              <a:t> </a:t>
            </a:r>
            <a:endParaRPr lang="en-US" b="1" dirty="0" smtClean="0"/>
          </a:p>
          <a:p>
            <a:pPr lvl="1"/>
            <a:r>
              <a:rPr lang="sr-Cyrl-RS" dirty="0" smtClean="0"/>
              <a:t>Практични део испита: 3</a:t>
            </a:r>
            <a:r>
              <a:rPr lang="sr-Cyrl-RS" dirty="0"/>
              <a:t>0</a:t>
            </a:r>
            <a:r>
              <a:rPr lang="sr-Cyrl-RS" dirty="0" smtClean="0"/>
              <a:t> поена</a:t>
            </a:r>
          </a:p>
          <a:p>
            <a:pPr lvl="1"/>
            <a:r>
              <a:rPr lang="sr-Cyrl-RS" dirty="0" smtClean="0"/>
              <a:t>Усмени део испита: 40 поена </a:t>
            </a:r>
            <a:endParaRPr lang="en-US" dirty="0" smtClean="0"/>
          </a:p>
          <a:p>
            <a:pPr lvl="2"/>
            <a:r>
              <a:rPr lang="sr-Cyrl-RS" b="1" dirty="0"/>
              <a:t>У</a:t>
            </a:r>
            <a:r>
              <a:rPr lang="sr-Cyrl-RS" b="1" dirty="0" smtClean="0"/>
              <a:t>слов за излазак је 15 поена на практичном делу</a:t>
            </a:r>
          </a:p>
          <a:p>
            <a:pPr lvl="2"/>
            <a:r>
              <a:rPr lang="sr-Cyrl-RS" b="1" dirty="0" smtClean="0"/>
              <a:t>Услов за излазак је и 25 поена укупно на практичном и предиспитним обавезама</a:t>
            </a:r>
          </a:p>
          <a:p>
            <a:pPr lvl="2"/>
            <a:r>
              <a:rPr lang="sr-Cyrl-RS" b="1" dirty="0" smtClean="0"/>
              <a:t>Услов за пролазну оцену је најмање 20 поена укупно на усменом </a:t>
            </a:r>
          </a:p>
          <a:p>
            <a:pPr lvl="2"/>
            <a:r>
              <a:rPr lang="sr-Cyrl-RS" b="1" dirty="0" smtClean="0"/>
              <a:t>Услов за пролазну оцену је и најмање </a:t>
            </a:r>
            <a:r>
              <a:rPr lang="en-US" b="1" dirty="0" smtClean="0"/>
              <a:t>5</a:t>
            </a:r>
            <a:r>
              <a:rPr lang="sr-Cyrl-RS" b="1" dirty="0" smtClean="0"/>
              <a:t> поен</a:t>
            </a:r>
            <a:r>
              <a:rPr lang="sr-Cyrl-RS" b="1" dirty="0" smtClean="0"/>
              <a:t>а</a:t>
            </a:r>
            <a:r>
              <a:rPr lang="sr-Cyrl-RS" b="1" dirty="0" smtClean="0"/>
              <a:t> </a:t>
            </a:r>
            <a:r>
              <a:rPr lang="sr-Cyrl-RS" b="1" dirty="0" smtClean="0"/>
              <a:t>по сваком питању</a:t>
            </a:r>
          </a:p>
          <a:p>
            <a:pPr lvl="1"/>
            <a:r>
              <a:rPr lang="sr-Cyrl-RS" dirty="0" smtClean="0"/>
              <a:t>Завршни испит је недељив</a:t>
            </a:r>
          </a:p>
          <a:p>
            <a:pPr lvl="1"/>
            <a:r>
              <a:rPr lang="sr-Cyrl-RS" dirty="0" smtClean="0"/>
              <a:t>Делимични резултат са практичног или усменог се не преноси!</a:t>
            </a:r>
          </a:p>
          <a:p>
            <a:pPr marL="457200" lvl="1" indent="0">
              <a:buNone/>
            </a:pP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769635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 материјалима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8703365" cy="4351338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 smtClean="0"/>
              <a:t>Ови слајдови се могу користити као полазна литература за курсеве:</a:t>
            </a:r>
          </a:p>
          <a:p>
            <a:pPr lvl="1"/>
            <a:r>
              <a:rPr lang="sr-Cyrl-RS" dirty="0" smtClean="0"/>
              <a:t>Рачунарске мреже (смер 4И)</a:t>
            </a:r>
          </a:p>
          <a:p>
            <a:pPr lvl="2"/>
            <a:r>
              <a:rPr lang="en-US" dirty="0">
                <a:hlinkClick r:id="rId2"/>
              </a:rPr>
              <a:t>http://poincare.matf.bg.ac.rs/~kartelj/?</a:t>
            </a:r>
            <a:r>
              <a:rPr lang="en-US" dirty="0" smtClean="0">
                <a:hlinkClick r:id="rId2"/>
              </a:rPr>
              <a:t>content=RM</a:t>
            </a:r>
            <a:endParaRPr lang="sr-Cyrl-RS" dirty="0" smtClean="0"/>
          </a:p>
          <a:p>
            <a:pPr lvl="1"/>
            <a:r>
              <a:rPr lang="sr-Cyrl-RS" dirty="0" smtClean="0"/>
              <a:t>Увод </a:t>
            </a:r>
            <a:r>
              <a:rPr lang="sr-Cyrl-RS" dirty="0" smtClean="0"/>
              <a:t>у оперативне системе и рачунарске мреже (смер 4МР</a:t>
            </a:r>
            <a:r>
              <a:rPr lang="sr-Cyrl-RS" dirty="0" smtClean="0"/>
              <a:t>)</a:t>
            </a:r>
            <a:endParaRPr lang="en-US" dirty="0" smtClean="0"/>
          </a:p>
          <a:p>
            <a:pPr lvl="2"/>
            <a:r>
              <a:rPr lang="en-US" dirty="0">
                <a:hlinkClick r:id="rId3"/>
              </a:rPr>
              <a:t>http://poincare.matf.bg.ac.rs/~kartelj/?</a:t>
            </a:r>
            <a:r>
              <a:rPr lang="en-US" dirty="0" smtClean="0">
                <a:hlinkClick r:id="rId3"/>
              </a:rPr>
              <a:t>content=UOSRM</a:t>
            </a:r>
            <a:endParaRPr lang="sr-Cyrl-RS" dirty="0" smtClean="0"/>
          </a:p>
          <a:p>
            <a:pPr lvl="1"/>
            <a:r>
              <a:rPr lang="sr-Cyrl-RS" dirty="0" smtClean="0"/>
              <a:t>Референтна </a:t>
            </a:r>
            <a:r>
              <a:rPr lang="sr-Cyrl-RS" dirty="0" smtClean="0"/>
              <a:t>литература за ова два курса су</a:t>
            </a:r>
            <a:r>
              <a:rPr lang="en-US" dirty="0" smtClean="0"/>
              <a:t> </a:t>
            </a:r>
            <a:r>
              <a:rPr lang="sr-Cyrl-RS" dirty="0" smtClean="0"/>
              <a:t>књиге:</a:t>
            </a:r>
            <a:endParaRPr lang="sr-Latn-RS" dirty="0" smtClean="0"/>
          </a:p>
          <a:p>
            <a:pPr lvl="1"/>
            <a:r>
              <a:rPr lang="en-US" sz="1600" dirty="0" smtClean="0">
                <a:hlinkClick r:id="rId4"/>
              </a:rPr>
              <a:t>Computer </a:t>
            </a:r>
            <a:r>
              <a:rPr lang="en-US" sz="1600" dirty="0">
                <a:hlinkClick r:id="rId4"/>
              </a:rPr>
              <a:t>Networks, 5th </a:t>
            </a:r>
            <a:r>
              <a:rPr lang="en-US" sz="1600" dirty="0" smtClean="0">
                <a:hlinkClick r:id="rId4"/>
              </a:rPr>
              <a:t>Edition</a:t>
            </a:r>
            <a:r>
              <a:rPr lang="sr-Latn-RS" sz="1600" dirty="0" smtClean="0">
                <a:hlinkClick r:id="rId4"/>
              </a:rPr>
              <a:t>, </a:t>
            </a:r>
            <a:r>
              <a:rPr lang="en-US" sz="1600" dirty="0" smtClean="0">
                <a:hlinkClick r:id="rId4"/>
              </a:rPr>
              <a:t>Andrew </a:t>
            </a:r>
            <a:r>
              <a:rPr lang="en-US" sz="1600" dirty="0">
                <a:hlinkClick r:id="rId4"/>
              </a:rPr>
              <a:t>S. </a:t>
            </a:r>
            <a:r>
              <a:rPr lang="en-US" sz="1600" dirty="0" smtClean="0">
                <a:hlinkClick r:id="rId4"/>
              </a:rPr>
              <a:t>Tanenbaum</a:t>
            </a:r>
            <a:r>
              <a:rPr lang="sr-Latn-RS" sz="1600" dirty="0" smtClean="0">
                <a:hlinkClick r:id="rId4"/>
              </a:rPr>
              <a:t>, </a:t>
            </a:r>
            <a:r>
              <a:rPr lang="en-US" sz="1600" dirty="0" smtClean="0">
                <a:hlinkClick r:id="rId4"/>
              </a:rPr>
              <a:t>David </a:t>
            </a:r>
            <a:r>
              <a:rPr lang="en-US" sz="1600" dirty="0">
                <a:hlinkClick r:id="rId4"/>
              </a:rPr>
              <a:t>J. </a:t>
            </a:r>
            <a:r>
              <a:rPr lang="en-US" sz="1600" dirty="0" err="1">
                <a:hlinkClick r:id="rId4"/>
              </a:rPr>
              <a:t>Wetherall</a:t>
            </a:r>
            <a:r>
              <a:rPr lang="en-US" sz="1600" dirty="0" smtClean="0">
                <a:hlinkClick r:id="rId4"/>
              </a:rPr>
              <a:t>,</a:t>
            </a:r>
            <a:r>
              <a:rPr lang="sr-Latn-RS" sz="1600" dirty="0" smtClean="0">
                <a:hlinkClick r:id="rId4"/>
              </a:rPr>
              <a:t> Pearson, 2011.</a:t>
            </a:r>
            <a:endParaRPr lang="sr-Latn-RS" sz="1600" dirty="0" smtClean="0"/>
          </a:p>
          <a:p>
            <a:pPr lvl="1"/>
            <a:r>
              <a:rPr lang="sr-Cyrl-RS" sz="1600" dirty="0" smtClean="0">
                <a:hlinkClick r:id="rId5"/>
              </a:rPr>
              <a:t>Рачунарске мреже, превод петог издања, </a:t>
            </a:r>
            <a:r>
              <a:rPr lang="en-US" sz="1600" dirty="0" smtClean="0">
                <a:hlinkClick r:id="rId5"/>
              </a:rPr>
              <a:t>Andrew S. Tanenbaum</a:t>
            </a:r>
            <a:r>
              <a:rPr lang="sr-Latn-RS" sz="1600" dirty="0" smtClean="0">
                <a:hlinkClick r:id="rId5"/>
              </a:rPr>
              <a:t>, </a:t>
            </a:r>
            <a:r>
              <a:rPr lang="en-US" sz="1600" dirty="0" smtClean="0">
                <a:hlinkClick r:id="rId5"/>
              </a:rPr>
              <a:t>David J. </a:t>
            </a:r>
            <a:r>
              <a:rPr lang="en-US" sz="1600" dirty="0" err="1" smtClean="0">
                <a:hlinkClick r:id="rId5"/>
              </a:rPr>
              <a:t>Wetherall</a:t>
            </a:r>
            <a:r>
              <a:rPr lang="en-US" sz="1600" dirty="0" smtClean="0">
                <a:hlinkClick r:id="rId5"/>
              </a:rPr>
              <a:t>,</a:t>
            </a:r>
            <a:r>
              <a:rPr lang="sr-Latn-RS" sz="1600" dirty="0" smtClean="0">
                <a:hlinkClick r:id="rId5"/>
              </a:rPr>
              <a:t> </a:t>
            </a:r>
            <a:r>
              <a:rPr lang="sr-Cyrl-RS" sz="1600" dirty="0" smtClean="0">
                <a:hlinkClick r:id="rId5"/>
              </a:rPr>
              <a:t>Микро књига</a:t>
            </a:r>
            <a:r>
              <a:rPr lang="sr-Latn-RS" sz="1600" dirty="0" smtClean="0">
                <a:hlinkClick r:id="rId5"/>
              </a:rPr>
              <a:t>, 201</a:t>
            </a:r>
            <a:r>
              <a:rPr lang="sr-Cyrl-RS" sz="1600" dirty="0" smtClean="0">
                <a:hlinkClick r:id="rId5"/>
              </a:rPr>
              <a:t>2</a:t>
            </a:r>
            <a:r>
              <a:rPr lang="sr-Latn-RS" sz="1600" dirty="0" smtClean="0">
                <a:hlinkClick r:id="rId5"/>
              </a:rPr>
              <a:t>.</a:t>
            </a:r>
            <a:endParaRPr lang="sr-Latn-RS" sz="1600" dirty="0" smtClean="0"/>
          </a:p>
          <a:p>
            <a:pPr marL="457200" lvl="1" indent="0">
              <a:buNone/>
            </a:pPr>
            <a:r>
              <a:rPr lang="sr-Cyrl-RS" sz="1600" dirty="0" smtClean="0"/>
              <a:t>или</a:t>
            </a:r>
            <a:endParaRPr lang="sr-Latn-RS" sz="1600" dirty="0" smtClean="0"/>
          </a:p>
          <a:p>
            <a:pPr lvl="1"/>
            <a:r>
              <a:rPr lang="en-US" sz="1600" dirty="0">
                <a:hlinkClick r:id="rId6"/>
              </a:rPr>
              <a:t>Computer </a:t>
            </a:r>
            <a:r>
              <a:rPr lang="en-US" sz="1600" dirty="0" smtClean="0">
                <a:hlinkClick r:id="rId6"/>
              </a:rPr>
              <a:t>Networking</a:t>
            </a:r>
            <a:r>
              <a:rPr lang="sr-Latn-RS" sz="1600" dirty="0" smtClean="0">
                <a:hlinkClick r:id="rId6"/>
              </a:rPr>
              <a:t> 6th edition</a:t>
            </a:r>
            <a:r>
              <a:rPr lang="en-US" sz="1600" dirty="0" smtClean="0">
                <a:hlinkClick r:id="rId6"/>
              </a:rPr>
              <a:t>: </a:t>
            </a:r>
            <a:r>
              <a:rPr lang="en-US" sz="1600" dirty="0">
                <a:hlinkClick r:id="rId6"/>
              </a:rPr>
              <a:t>A Top-Down </a:t>
            </a:r>
            <a:r>
              <a:rPr lang="en-US" sz="1600" dirty="0" smtClean="0">
                <a:hlinkClick r:id="rId6"/>
              </a:rPr>
              <a:t>Approach</a:t>
            </a:r>
            <a:r>
              <a:rPr lang="sr-Latn-RS" sz="1600" dirty="0" smtClean="0">
                <a:hlinkClick r:id="rId6"/>
              </a:rPr>
              <a:t>, </a:t>
            </a:r>
            <a:r>
              <a:rPr lang="sr-Latn-RS" sz="1600" dirty="0">
                <a:hlinkClick r:id="rId6"/>
              </a:rPr>
              <a:t>James F. </a:t>
            </a:r>
            <a:r>
              <a:rPr lang="sr-Latn-RS" sz="1600" dirty="0" smtClean="0">
                <a:hlinkClick r:id="rId6"/>
              </a:rPr>
              <a:t>Kurose, </a:t>
            </a:r>
            <a:r>
              <a:rPr lang="sr-Latn-RS" sz="1600" dirty="0">
                <a:hlinkClick r:id="rId6"/>
              </a:rPr>
              <a:t>Keith W. </a:t>
            </a:r>
            <a:r>
              <a:rPr lang="sr-Latn-RS" sz="1600" dirty="0" smtClean="0">
                <a:hlinkClick r:id="rId6"/>
              </a:rPr>
              <a:t>Ross, Pearson, 2013. </a:t>
            </a:r>
            <a:endParaRPr lang="sr-Latn-RS" sz="1600" dirty="0" smtClean="0"/>
          </a:p>
          <a:p>
            <a:pPr lvl="1"/>
            <a:r>
              <a:rPr lang="sr-Cyrl-RS" sz="1600" dirty="0" smtClean="0">
                <a:hlinkClick r:id="rId7"/>
              </a:rPr>
              <a:t>Умрежавање рачунара, </a:t>
            </a:r>
            <a:r>
              <a:rPr lang="sr-Latn-RS" sz="1600" dirty="0" smtClean="0">
                <a:hlinkClick r:id="rId7"/>
              </a:rPr>
              <a:t> </a:t>
            </a:r>
            <a:r>
              <a:rPr lang="sr-Cyrl-RS" sz="1600" dirty="0" smtClean="0">
                <a:hlinkClick r:id="rId7"/>
              </a:rPr>
              <a:t>превод</a:t>
            </a:r>
            <a:r>
              <a:rPr lang="sr-Latn-RS" sz="1600" dirty="0" smtClean="0">
                <a:hlinkClick r:id="rId7"/>
              </a:rPr>
              <a:t> </a:t>
            </a:r>
            <a:r>
              <a:rPr lang="sr-Cyrl-RS" sz="1600" dirty="0" smtClean="0">
                <a:hlinkClick r:id="rId7"/>
              </a:rPr>
              <a:t>шестог издања, </a:t>
            </a:r>
            <a:r>
              <a:rPr lang="sr-Latn-RS" sz="1600" dirty="0" smtClean="0">
                <a:hlinkClick r:id="rId7"/>
              </a:rPr>
              <a:t>James F. Kurose, Keith W. Ross,</a:t>
            </a:r>
            <a:r>
              <a:rPr lang="sr-Cyrl-RS" sz="1600" dirty="0" smtClean="0">
                <a:hlinkClick r:id="rId7"/>
              </a:rPr>
              <a:t> </a:t>
            </a:r>
            <a:r>
              <a:rPr lang="sr-Latn-RS" sz="1600" dirty="0" smtClean="0">
                <a:hlinkClick r:id="rId7"/>
              </a:rPr>
              <a:t>CET </a:t>
            </a:r>
            <a:r>
              <a:rPr lang="sr-Cyrl-RS" sz="1600" dirty="0" smtClean="0">
                <a:hlinkClick r:id="rId7"/>
              </a:rPr>
              <a:t> и </a:t>
            </a:r>
            <a:r>
              <a:rPr lang="sr-Latn-RS" sz="1600" dirty="0" smtClean="0">
                <a:hlinkClick r:id="rId7"/>
              </a:rPr>
              <a:t>RAF – </a:t>
            </a:r>
            <a:r>
              <a:rPr lang="sr-Cyrl-RS" sz="1600" dirty="0" smtClean="0">
                <a:hlinkClick r:id="rId7"/>
              </a:rPr>
              <a:t>рачунарски факултет, 2014.</a:t>
            </a:r>
            <a:endParaRPr lang="sr-Cyrl-RS" sz="1600" dirty="0" smtClean="0"/>
          </a:p>
          <a:p>
            <a:pPr lvl="1"/>
            <a:r>
              <a:rPr lang="sr-Cyrl-RS" sz="1600" b="1" dirty="0" smtClean="0"/>
              <a:t>Обе књиге су одличне, с тим што је код прве приступ „од дна ка врху“, а код друге „од врха ка дну“. Могу се користити и претходна издања ових књига, нпр. 4. издање прве, или 4. и 5. издање друге. </a:t>
            </a:r>
          </a:p>
          <a:p>
            <a:pPr marL="457200" lvl="1" indent="0">
              <a:buNone/>
            </a:pPr>
            <a:endParaRPr lang="sr-Latn-RS" sz="1600" dirty="0" smtClean="0"/>
          </a:p>
          <a:p>
            <a:pPr marL="0" indent="0">
              <a:buNone/>
            </a:pPr>
            <a:endParaRPr lang="sr-Cyrl-RS" dirty="0"/>
          </a:p>
          <a:p>
            <a:endParaRPr lang="sr-Latn-RS" dirty="0"/>
          </a:p>
        </p:txBody>
      </p:sp>
      <p:pic>
        <p:nvPicPr>
          <p:cNvPr id="5" name="Picture 4" descr="http://www-fp.pearsonhighered.com/bigcovers/013212695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069" y="1690688"/>
            <a:ext cx="1539679" cy="203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069" y="3984154"/>
            <a:ext cx="1539535" cy="219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44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Основе рачунарских мрежа	</a:t>
            </a:r>
            <a:endParaRPr lang="sr-Latn-R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Употребе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17644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Примери употреба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Пословне</a:t>
            </a:r>
            <a:r>
              <a:rPr lang="en-US" dirty="0" smtClean="0"/>
              <a:t>:</a:t>
            </a:r>
          </a:p>
          <a:p>
            <a:pPr lvl="1"/>
            <a:r>
              <a:rPr lang="sr-Cyrl-RS" dirty="0" smtClean="0"/>
              <a:t>Електронска пошта, размена датотека, дељени штампачи, ...</a:t>
            </a:r>
            <a:r>
              <a:rPr lang="en-US" dirty="0" smtClean="0"/>
              <a:t> </a:t>
            </a:r>
          </a:p>
          <a:p>
            <a:r>
              <a:rPr lang="sr-Cyrl-RS" dirty="0" smtClean="0"/>
              <a:t>Кућне</a:t>
            </a:r>
            <a:r>
              <a:rPr lang="en-US" dirty="0" smtClean="0"/>
              <a:t>:</a:t>
            </a:r>
          </a:p>
          <a:p>
            <a:pPr lvl="1"/>
            <a:r>
              <a:rPr lang="sr-Cyrl-RS" dirty="0" smtClean="0"/>
              <a:t>Филмови, музика, игрице, вести, аудио и видео комуникација, размена порука, електронска куповина, ...</a:t>
            </a:r>
          </a:p>
          <a:p>
            <a:r>
              <a:rPr lang="en-US" dirty="0" smtClean="0"/>
              <a:t> </a:t>
            </a:r>
            <a:r>
              <a:rPr lang="sr-Cyrl-RS" dirty="0" smtClean="0"/>
              <a:t>Мобилне</a:t>
            </a:r>
            <a:r>
              <a:rPr lang="en-US" dirty="0" smtClean="0"/>
              <a:t>:</a:t>
            </a:r>
          </a:p>
          <a:p>
            <a:pPr lvl="1"/>
            <a:r>
              <a:rPr lang="sr-Cyrl-RS" dirty="0" smtClean="0"/>
              <a:t>Позиви, </a:t>
            </a:r>
            <a:r>
              <a:rPr lang="sr-Latn-RS" dirty="0" smtClean="0"/>
              <a:t>SMS, </a:t>
            </a:r>
            <a:r>
              <a:rPr lang="sr-Cyrl-RS" dirty="0" smtClean="0"/>
              <a:t>игрице, мапе, приступ информацијама, 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8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Комуникација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VoIP (</a:t>
            </a:r>
            <a:r>
              <a:rPr lang="sr-Cyrl-RS" dirty="0" smtClean="0"/>
              <a:t>позиви преко интернета</a:t>
            </a:r>
            <a:r>
              <a:rPr lang="en-US" dirty="0" smtClean="0"/>
              <a:t>)</a:t>
            </a: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Видео конференције</a:t>
            </a:r>
          </a:p>
          <a:p>
            <a:pPr marL="0" indent="0">
              <a:buNone/>
            </a:pPr>
            <a:r>
              <a:rPr lang="sr-Cyrl-RS" dirty="0" smtClean="0"/>
              <a:t>Четовање</a:t>
            </a:r>
          </a:p>
          <a:p>
            <a:pPr marL="0" indent="0">
              <a:buNone/>
            </a:pPr>
            <a:r>
              <a:rPr lang="sr-Cyrl-RS" dirty="0" smtClean="0"/>
              <a:t>Социјалне мреже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Calibri" pitchFamily="34" charset="0"/>
              <a:buChar char="→"/>
            </a:pPr>
            <a:r>
              <a:rPr lang="sr-Cyrl-RS" dirty="0" smtClean="0"/>
              <a:t>Потребан брз приступ, односно мало кашњење за овакве примене.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4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Дељење ресурса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sr-Cyrl-RS" sz="3733" dirty="0" smtClean="0"/>
              <a:t>Више корисника приступа истим уређајима и сервисима:</a:t>
            </a:r>
            <a:endParaRPr lang="en-US" sz="3733" dirty="0"/>
          </a:p>
          <a:p>
            <a:pPr lvl="1"/>
            <a:r>
              <a:rPr lang="sr-Cyrl-RS" sz="3200" dirty="0" smtClean="0"/>
              <a:t>Нпр</a:t>
            </a:r>
            <a:r>
              <a:rPr lang="en-US" sz="3200" dirty="0" smtClean="0"/>
              <a:t>., </a:t>
            </a:r>
            <a:r>
              <a:rPr lang="en-US" sz="3200" dirty="0"/>
              <a:t>3D </a:t>
            </a:r>
            <a:r>
              <a:rPr lang="sr-Cyrl-RS" sz="3200" dirty="0" smtClean="0"/>
              <a:t>штампач, индекс претраге, рачунари на захтев (</a:t>
            </a:r>
            <a:r>
              <a:rPr lang="en-US" sz="3200" dirty="0" smtClean="0"/>
              <a:t>cloud</a:t>
            </a:r>
            <a:r>
              <a:rPr lang="sr-Cyrl-RS" sz="3200" dirty="0"/>
              <a:t>)</a:t>
            </a:r>
            <a:endParaRPr lang="en-US" sz="3200" dirty="0"/>
          </a:p>
          <a:p>
            <a:pPr lvl="2"/>
            <a:endParaRPr lang="en-US" sz="1467" dirty="0"/>
          </a:p>
          <a:p>
            <a:pPr>
              <a:buFont typeface="Calibri" pitchFamily="34" charset="0"/>
              <a:buChar char="→"/>
            </a:pPr>
            <a:r>
              <a:rPr lang="sr-Cyrl-RS" sz="3733" dirty="0" smtClean="0"/>
              <a:t>Ефективнија употреба од посвећених ресурса (када се гледа по кориснику) </a:t>
            </a:r>
            <a:endParaRPr lang="en-US" sz="3733" dirty="0" smtClean="0"/>
          </a:p>
          <a:p>
            <a:pPr lvl="1"/>
            <a:r>
              <a:rPr lang="sr-Cyrl-RS" sz="3200" dirty="0" smtClean="0"/>
              <a:t>Чак се и мрежни проток дели </a:t>
            </a:r>
            <a:r>
              <a:rPr lang="sr-Cyrl-RS" sz="3200" u="sng" dirty="0" smtClean="0"/>
              <a:t>статистичким мултиплексирањем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212721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Статистичко мултиплексирање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397000"/>
            <a:ext cx="10896600" cy="4775200"/>
          </a:xfrm>
        </p:spPr>
        <p:txBody>
          <a:bodyPr>
            <a:normAutofit/>
          </a:bodyPr>
          <a:lstStyle/>
          <a:p>
            <a:r>
              <a:rPr lang="sr-Cyrl-RS" sz="3733" dirty="0" smtClean="0"/>
              <a:t>Дељење мрежног протока међу корисницима на основу статистике захтева</a:t>
            </a:r>
            <a:endParaRPr lang="en-US" sz="3733" dirty="0" smtClean="0"/>
          </a:p>
          <a:p>
            <a:pPr lvl="1"/>
            <a:r>
              <a:rPr lang="sr-Cyrl-RS" sz="3200" dirty="0" smtClean="0"/>
              <a:t>Корисно, јер корисници најчешће не преносе ништа</a:t>
            </a:r>
          </a:p>
          <a:p>
            <a:pPr lvl="1"/>
            <a:r>
              <a:rPr lang="sr-Cyrl-RS" sz="3200" dirty="0" smtClean="0"/>
              <a:t>Функција преноса кроз време је врло скоковита.</a:t>
            </a:r>
            <a:endParaRPr lang="en-US" sz="3200" dirty="0" smtClean="0"/>
          </a:p>
          <a:p>
            <a:pPr lvl="3"/>
            <a:endParaRPr lang="en-US" sz="2400" dirty="0"/>
          </a:p>
          <a:p>
            <a:r>
              <a:rPr lang="sr-Cyrl-RS" sz="3733" dirty="0" smtClean="0"/>
              <a:t>Питање</a:t>
            </a:r>
            <a:r>
              <a:rPr lang="en-US" sz="3733" dirty="0" smtClean="0"/>
              <a:t>: </a:t>
            </a:r>
            <a:endParaRPr lang="en-US" sz="3733" dirty="0"/>
          </a:p>
          <a:p>
            <a:pPr lvl="1"/>
            <a:r>
              <a:rPr lang="sr-Cyrl-RS" sz="3200" dirty="0" smtClean="0"/>
              <a:t>Како нам ово сазнање помаже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3986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Статистичко мултиплексирање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sr-Cyrl-RS" sz="2667" dirty="0" smtClean="0"/>
              <a:t>Пример</a:t>
            </a:r>
            <a:r>
              <a:rPr lang="en-US" sz="2667" dirty="0" smtClean="0"/>
              <a:t>: </a:t>
            </a:r>
            <a:r>
              <a:rPr lang="sr-Cyrl-RS" sz="2667" dirty="0" smtClean="0"/>
              <a:t>Корисници у </a:t>
            </a:r>
            <a:r>
              <a:rPr lang="sr-Latn-RS" sz="2667" dirty="0" smtClean="0"/>
              <a:t>ISP</a:t>
            </a:r>
            <a:r>
              <a:rPr lang="en-US" sz="2667" dirty="0" smtClean="0"/>
              <a:t>*</a:t>
            </a:r>
            <a:r>
              <a:rPr lang="sr-Latn-RS" sz="2667" dirty="0" smtClean="0"/>
              <a:t> </a:t>
            </a:r>
            <a:r>
              <a:rPr lang="sr-Cyrl-RS" sz="2667" dirty="0" smtClean="0"/>
              <a:t>мрежи</a:t>
            </a:r>
            <a:endParaRPr lang="en-US" sz="2667" dirty="0"/>
          </a:p>
          <a:p>
            <a:pPr lvl="1"/>
            <a:r>
              <a:rPr lang="sr-Cyrl-RS" sz="2667" dirty="0" smtClean="0"/>
              <a:t>Мрежа има проток од </a:t>
            </a:r>
            <a:r>
              <a:rPr lang="en-US" sz="2667" dirty="0" smtClean="0"/>
              <a:t>100 Mbps</a:t>
            </a:r>
            <a:endParaRPr lang="en-US" sz="2667" dirty="0"/>
          </a:p>
          <a:p>
            <a:pPr lvl="1"/>
            <a:r>
              <a:rPr lang="sr-Cyrl-RS" sz="2667" dirty="0" smtClean="0"/>
              <a:t>Сваки корисник је претплаћен на по </a:t>
            </a:r>
            <a:r>
              <a:rPr lang="en-US" sz="2667" dirty="0" smtClean="0"/>
              <a:t>5 Mbps</a:t>
            </a:r>
            <a:endParaRPr lang="en-US" sz="2667" dirty="0"/>
          </a:p>
          <a:p>
            <a:pPr lvl="1"/>
            <a:r>
              <a:rPr lang="sr-Cyrl-RS" sz="2667" dirty="0" smtClean="0"/>
              <a:t>Међутим, корисник је активан само </a:t>
            </a:r>
            <a:r>
              <a:rPr lang="en-US" sz="2667" dirty="0" smtClean="0"/>
              <a:t>50%</a:t>
            </a:r>
            <a:r>
              <a:rPr lang="sr-Cyrl-RS" sz="2667" dirty="0"/>
              <a:t> </a:t>
            </a:r>
            <a:r>
              <a:rPr lang="sr-Cyrl-RS" sz="2667" dirty="0" smtClean="0"/>
              <a:t>времена...</a:t>
            </a:r>
            <a:endParaRPr lang="en-US" sz="2667" dirty="0"/>
          </a:p>
          <a:p>
            <a:pPr lvl="4"/>
            <a:endParaRPr lang="en-US" sz="1333" dirty="0"/>
          </a:p>
          <a:p>
            <a:r>
              <a:rPr lang="sr-Cyrl-RS" sz="2667" dirty="0" smtClean="0"/>
              <a:t>Колико корисника </a:t>
            </a:r>
            <a:r>
              <a:rPr lang="en-US" sz="2667" dirty="0" smtClean="0"/>
              <a:t>ISP </a:t>
            </a:r>
            <a:r>
              <a:rPr lang="sr-Cyrl-RS" sz="2667" dirty="0" smtClean="0"/>
              <a:t>може да подржи</a:t>
            </a:r>
            <a:r>
              <a:rPr lang="en-US" sz="2667" dirty="0" smtClean="0"/>
              <a:t>?</a:t>
            </a:r>
            <a:endParaRPr lang="en-US" sz="1067" dirty="0"/>
          </a:p>
          <a:p>
            <a:pPr lvl="1"/>
            <a:r>
              <a:rPr lang="sr-Cyrl-RS" sz="2667" dirty="0" smtClean="0"/>
              <a:t>Са посвећеним протоком за сваког корисника</a:t>
            </a:r>
            <a:r>
              <a:rPr lang="en-US" sz="2667" dirty="0" smtClean="0"/>
              <a:t>?</a:t>
            </a:r>
            <a:endParaRPr lang="en-US" sz="1600" dirty="0"/>
          </a:p>
          <a:p>
            <a:pPr lvl="1"/>
            <a:r>
              <a:rPr lang="sr-Cyrl-RS" sz="2667" dirty="0" smtClean="0"/>
              <a:t>Која је вероватноћа да комплетан проток буде искоришћен (претпостављамо да се корисници независни)</a:t>
            </a:r>
            <a:r>
              <a:rPr lang="en-US" sz="2667" dirty="0" smtClean="0"/>
              <a:t>?</a:t>
            </a:r>
            <a:endParaRPr lang="en-US" sz="2133" dirty="0"/>
          </a:p>
        </p:txBody>
      </p:sp>
      <p:grpSp>
        <p:nvGrpSpPr>
          <p:cNvPr id="38" name="Group 37"/>
          <p:cNvGrpSpPr/>
          <p:nvPr/>
        </p:nvGrpSpPr>
        <p:grpSpPr>
          <a:xfrm>
            <a:off x="7877783" y="1676320"/>
            <a:ext cx="3895788" cy="2182021"/>
            <a:chOff x="5750140" y="1247173"/>
            <a:chExt cx="2921841" cy="1636516"/>
          </a:xfrm>
        </p:grpSpPr>
        <p:sp>
          <p:nvSpPr>
            <p:cNvPr id="6" name="Cloud Callout 5"/>
            <p:cNvSpPr/>
            <p:nvPr/>
          </p:nvSpPr>
          <p:spPr>
            <a:xfrm rot="394988">
              <a:off x="6227293" y="1762289"/>
              <a:ext cx="1490016" cy="735329"/>
            </a:xfrm>
            <a:prstGeom prst="cloudCallout">
              <a:avLst>
                <a:gd name="adj1" fmla="val -8031"/>
                <a:gd name="adj2" fmla="val 16226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026" name="Picture 2" descr="http://pixabay.com/static/uploads/photo/2012/04/26/19/43/home-42914_64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1208" y="1247173"/>
              <a:ext cx="439346" cy="407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pixabay.com/static/uploads/photo/2012/04/26/19/43/home-42914_64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1208" y="2015611"/>
              <a:ext cx="439346" cy="407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pixabay.com/static/uploads/photo/2012/04/26/19/43/home-42914_64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1208" y="2475921"/>
              <a:ext cx="439346" cy="407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 flipH="1">
              <a:off x="7561654" y="1481479"/>
              <a:ext cx="379554" cy="4061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1"/>
              <a:endCxn id="6" idx="2"/>
            </p:cNvCxnSpPr>
            <p:nvPr/>
          </p:nvCxnSpPr>
          <p:spPr>
            <a:xfrm flipH="1" flipV="1">
              <a:off x="7711163" y="2215223"/>
              <a:ext cx="230045" cy="42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0" idx="1"/>
            </p:cNvCxnSpPr>
            <p:nvPr/>
          </p:nvCxnSpPr>
          <p:spPr>
            <a:xfrm flipH="1" flipV="1">
              <a:off x="7561654" y="2335058"/>
              <a:ext cx="379554" cy="3447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5885254" y="2102715"/>
              <a:ext cx="3838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705600" y="1887631"/>
              <a:ext cx="453490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/>
                <a:t>ISP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50140" y="1733550"/>
              <a:ext cx="528029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67" dirty="0"/>
                <a:t>100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328884" y="1257240"/>
              <a:ext cx="268343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67" dirty="0"/>
                <a:t>5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403638" y="2023269"/>
              <a:ext cx="268343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67" dirty="0"/>
                <a:t>5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403638" y="2475921"/>
              <a:ext cx="268343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67" dirty="0"/>
                <a:t>5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936540" y="1597946"/>
              <a:ext cx="448681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67" dirty="0"/>
                <a:t>. . .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877783" y="5629073"/>
            <a:ext cx="4171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ISP – internet service provider</a:t>
            </a:r>
          </a:p>
          <a:p>
            <a:r>
              <a:rPr lang="sr-Cyrl-RS" dirty="0" smtClean="0"/>
              <a:t>Дистрибутер услуге, нпр. </a:t>
            </a:r>
            <a:r>
              <a:rPr lang="sr-Latn-RS" dirty="0" smtClean="0"/>
              <a:t>Telekom, SBB,...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94499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19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Статистичко мултиплексирање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04800" y="1397000"/>
            <a:ext cx="5791200" cy="4775200"/>
          </a:xfrm>
        </p:spPr>
        <p:txBody>
          <a:bodyPr>
            <a:normAutofit/>
          </a:bodyPr>
          <a:lstStyle/>
          <a:p>
            <a:r>
              <a:rPr lang="sr-Cyrl-RS" dirty="0" smtClean="0"/>
              <a:t>Чак и са 30 независних корисника, и даље су шансе мале (</a:t>
            </a:r>
            <a:r>
              <a:rPr lang="sr-Latn-RS" dirty="0" smtClean="0"/>
              <a:t>~</a:t>
            </a:r>
            <a:r>
              <a:rPr lang="sr-Cyrl-RS" dirty="0" smtClean="0"/>
              <a:t>2%) да ће бити потребно више од 100 </a:t>
            </a:r>
            <a:r>
              <a:rPr lang="sr-Latn-RS" dirty="0" smtClean="0"/>
              <a:t>Mbps</a:t>
            </a:r>
            <a:endParaRPr lang="en-US" dirty="0" smtClean="0"/>
          </a:p>
          <a:p>
            <a:pPr lvl="1"/>
            <a:r>
              <a:rPr lang="sr-Cyrl-RS" dirty="0" smtClean="0"/>
              <a:t>Биномна расподела</a:t>
            </a:r>
            <a:endParaRPr lang="en-US" dirty="0" smtClean="0"/>
          </a:p>
          <a:p>
            <a:pPr lvl="3"/>
            <a:endParaRPr lang="en-US" dirty="0"/>
          </a:p>
          <a:p>
            <a:pPr>
              <a:buFont typeface="Calibri" pitchFamily="34" charset="0"/>
              <a:buChar char="→"/>
            </a:pPr>
            <a:r>
              <a:rPr lang="sr-Cyrl-RS" dirty="0" smtClean="0"/>
              <a:t>Дакле, већи број корисника са истим протоком</a:t>
            </a:r>
            <a:endParaRPr lang="en-US" dirty="0" smtClean="0"/>
          </a:p>
          <a:p>
            <a:pPr lvl="1"/>
            <a:r>
              <a:rPr lang="sr-Cyrl-RS" u="sng" dirty="0" smtClean="0"/>
              <a:t>Добит од статистичког мултиплексирања је: </a:t>
            </a:r>
            <a:r>
              <a:rPr lang="en-US" dirty="0" smtClean="0"/>
              <a:t>30/20 </a:t>
            </a:r>
            <a:r>
              <a:rPr lang="sr-Cyrl-RS" dirty="0" smtClean="0"/>
              <a:t>или</a:t>
            </a:r>
            <a:r>
              <a:rPr lang="en-US" dirty="0" smtClean="0"/>
              <a:t> 1.5X</a:t>
            </a:r>
            <a:endParaRPr lang="en-US" u="sng" dirty="0" smtClean="0"/>
          </a:p>
          <a:p>
            <a:pPr lvl="1"/>
            <a:r>
              <a:rPr lang="sr-Cyrl-RS" dirty="0" smtClean="0"/>
              <a:t>Али постоји шанса од око 2% да ће корисници имати умањен проток</a:t>
            </a:r>
            <a:endParaRPr lang="en-US" dirty="0" smtClean="0"/>
          </a:p>
        </p:txBody>
      </p:sp>
      <p:pic>
        <p:nvPicPr>
          <p:cNvPr id="7" name="Picture 6" descr="Binomial Calculator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5" t="21806" r="22095" b="31158"/>
          <a:stretch/>
        </p:blipFill>
        <p:spPr>
          <a:xfrm>
            <a:off x="6209413" y="1397001"/>
            <a:ext cx="5474587" cy="466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7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Фокус курса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016" y="1803400"/>
            <a:ext cx="8170984" cy="41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670496" y="2514600"/>
            <a:ext cx="5486400" cy="2743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3216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Достављање садржаја (</a:t>
            </a:r>
            <a:r>
              <a:rPr lang="sr-Latn-RS" dirty="0" smtClean="0"/>
              <a:t>content delivery)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799" y="1701800"/>
            <a:ext cx="10034155" cy="4470400"/>
          </a:xfrm>
        </p:spPr>
        <p:txBody>
          <a:bodyPr>
            <a:normAutofit/>
          </a:bodyPr>
          <a:lstStyle/>
          <a:p>
            <a:r>
              <a:rPr lang="sr-Cyrl-RS" dirty="0" smtClean="0"/>
              <a:t>Исти садржај већем броју корисника</a:t>
            </a:r>
            <a:endParaRPr lang="en-US" dirty="0" smtClean="0"/>
          </a:p>
          <a:p>
            <a:pPr lvl="1"/>
            <a:r>
              <a:rPr lang="sr-Cyrl-RS" dirty="0" smtClean="0"/>
              <a:t>Видео материјал, песме, апликације, веб странице, ...</a:t>
            </a:r>
            <a:endParaRPr lang="en-US" dirty="0" smtClean="0"/>
          </a:p>
          <a:p>
            <a:pPr lvl="3"/>
            <a:endParaRPr lang="en-US" dirty="0"/>
          </a:p>
          <a:p>
            <a:pPr>
              <a:buFont typeface="Calibri" pitchFamily="34" charset="0"/>
              <a:buChar char="→"/>
            </a:pPr>
            <a:r>
              <a:rPr lang="sr-Cyrl-RS" dirty="0" smtClean="0"/>
              <a:t>Ефикасније него слање копије сваком кориснику понаособ</a:t>
            </a:r>
            <a:endParaRPr lang="en-US" dirty="0" smtClean="0"/>
          </a:p>
          <a:p>
            <a:pPr lvl="1"/>
            <a:r>
              <a:rPr lang="sr-Cyrl-RS" dirty="0" smtClean="0"/>
              <a:t>Употреба дистрибуираних реплика широм мреже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757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Достављање садржаја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Слање садржаја са извора до 4 корисника узима 12 „мрежних скокова “ (</a:t>
            </a:r>
            <a:r>
              <a:rPr lang="sr-Latn-RS" sz="3733" dirty="0" smtClean="0"/>
              <a:t>network hops)</a:t>
            </a:r>
            <a:endParaRPr lang="en-US" sz="3733" dirty="0"/>
          </a:p>
        </p:txBody>
      </p:sp>
      <p:grpSp>
        <p:nvGrpSpPr>
          <p:cNvPr id="30" name="Group 29"/>
          <p:cNvGrpSpPr/>
          <p:nvPr/>
        </p:nvGrpSpPr>
        <p:grpSpPr>
          <a:xfrm>
            <a:off x="746357" y="3530599"/>
            <a:ext cx="7461165" cy="2364940"/>
            <a:chOff x="201140" y="2952750"/>
            <a:chExt cx="5595872" cy="1773705"/>
          </a:xfrm>
        </p:grpSpPr>
        <p:pic>
          <p:nvPicPr>
            <p:cNvPr id="6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730066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3730066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837" y="3028950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094" y="3486150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317" y="3943350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837" y="4393821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467" y="3730066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201140" y="4076640"/>
              <a:ext cx="804547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Извор</a:t>
              </a:r>
              <a:endParaRPr lang="en-US" sz="2667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11400" y="2952750"/>
              <a:ext cx="1185612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Корисник</a:t>
              </a:r>
              <a:endParaRPr lang="en-US" sz="2667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11400" y="4324350"/>
              <a:ext cx="1185612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Корисник</a:t>
              </a:r>
              <a:endParaRPr lang="en-US" sz="2667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99564" y="3658733"/>
              <a:ext cx="448681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/>
                <a:t>. . 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302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Достављање садржаја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701800"/>
            <a:ext cx="7848600" cy="4470400"/>
          </a:xfrm>
        </p:spPr>
        <p:txBody>
          <a:bodyPr>
            <a:normAutofit/>
          </a:bodyPr>
          <a:lstStyle/>
          <a:p>
            <a:r>
              <a:rPr lang="sr-Cyrl-RS" sz="3733" dirty="0" smtClean="0"/>
              <a:t>Слање са паметно позиционираном репликом узима</a:t>
            </a:r>
            <a:r>
              <a:rPr lang="en-US" sz="3733" dirty="0" smtClean="0"/>
              <a:t> </a:t>
            </a:r>
            <a:r>
              <a:rPr lang="en-US" sz="3733" dirty="0"/>
              <a:t>4 + 2 = 6 </a:t>
            </a:r>
            <a:r>
              <a:rPr lang="sr-Cyrl-RS" sz="3733" dirty="0" smtClean="0"/>
              <a:t>скокова</a:t>
            </a:r>
            <a:endParaRPr lang="en-US" sz="3733" dirty="0"/>
          </a:p>
        </p:txBody>
      </p:sp>
      <p:sp>
        <p:nvSpPr>
          <p:cNvPr id="24" name="TextBox 23"/>
          <p:cNvSpPr txBox="1"/>
          <p:nvPr/>
        </p:nvSpPr>
        <p:spPr>
          <a:xfrm>
            <a:off x="3941294" y="5029120"/>
            <a:ext cx="115441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667" dirty="0" smtClean="0"/>
              <a:t>Копија</a:t>
            </a:r>
            <a:endParaRPr lang="en-US" sz="2667" dirty="0"/>
          </a:p>
        </p:txBody>
      </p:sp>
      <p:grpSp>
        <p:nvGrpSpPr>
          <p:cNvPr id="19" name="Group 18"/>
          <p:cNvGrpSpPr/>
          <p:nvPr/>
        </p:nvGrpSpPr>
        <p:grpSpPr>
          <a:xfrm>
            <a:off x="746357" y="3530599"/>
            <a:ext cx="7461165" cy="2364940"/>
            <a:chOff x="201140" y="2952750"/>
            <a:chExt cx="5595872" cy="1773705"/>
          </a:xfrm>
        </p:grpSpPr>
        <p:pic>
          <p:nvPicPr>
            <p:cNvPr id="20" name="Picture 1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730066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3730066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837" y="3028950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094" y="3486150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317" y="3943350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837" y="4393821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467" y="3730066"/>
              <a:ext cx="792163" cy="33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201140" y="4076640"/>
              <a:ext cx="804547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Извор</a:t>
              </a:r>
              <a:endParaRPr lang="en-US" sz="2667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11400" y="2952750"/>
              <a:ext cx="1185612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Корисник</a:t>
              </a:r>
              <a:endParaRPr lang="en-US" sz="2667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11400" y="4324350"/>
              <a:ext cx="1185612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Корисник</a:t>
              </a:r>
              <a:endParaRPr lang="en-US" sz="2667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99564" y="3658733"/>
              <a:ext cx="448681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/>
                <a:t>. . 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45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Комуникација међу рачунарима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Рачунари могу једни са другима комуницирати</a:t>
            </a:r>
            <a:endParaRPr lang="en-US" sz="3733" dirty="0" smtClean="0"/>
          </a:p>
          <a:p>
            <a:pPr lvl="1"/>
            <a:r>
              <a:rPr lang="sr-Cyrl-RS" sz="3200" dirty="0" smtClean="0"/>
              <a:t>нпр</a:t>
            </a:r>
            <a:r>
              <a:rPr lang="en-US" sz="3200" dirty="0" smtClean="0"/>
              <a:t>., </a:t>
            </a:r>
            <a:r>
              <a:rPr lang="sr-Cyrl-RS" sz="3200" dirty="0" smtClean="0"/>
              <a:t>електронско пословање, резервације карата</a:t>
            </a:r>
            <a:endParaRPr lang="en-US" sz="3200" dirty="0" smtClean="0"/>
          </a:p>
          <a:p>
            <a:pPr lvl="3"/>
            <a:endParaRPr lang="en-US" sz="2400" dirty="0"/>
          </a:p>
          <a:p>
            <a:pPr>
              <a:buFont typeface="Calibri" pitchFamily="34" charset="0"/>
              <a:buChar char="→"/>
            </a:pPr>
            <a:r>
              <a:rPr lang="sr-Cyrl-RS" sz="3733" dirty="0" smtClean="0"/>
              <a:t>Омогућава аутоматску обраду информација над независним системима</a:t>
            </a:r>
            <a:endParaRPr lang="en-US" sz="3733" dirty="0"/>
          </a:p>
          <a:p>
            <a:endParaRPr lang="en-US" sz="3733" dirty="0"/>
          </a:p>
        </p:txBody>
      </p:sp>
    </p:spTree>
    <p:extLst>
      <p:ext uri="{BB962C8B-B14F-4D97-AF65-F5344CB8AC3E}">
        <p14:creationId xmlns:p14="http://schemas.microsoft.com/office/powerpoint/2010/main" val="12767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5531" y="274639"/>
            <a:ext cx="11820939" cy="1143000"/>
          </a:xfrm>
        </p:spPr>
        <p:txBody>
          <a:bodyPr vert="horz" lIns="0" tIns="45720" rIns="0" bIns="45720" rtlCol="0" anchor="ctr">
            <a:noAutofit/>
          </a:bodyPr>
          <a:lstStyle/>
          <a:p>
            <a:r>
              <a:rPr lang="sr-Cyrl-RS" sz="5067" dirty="0" smtClean="0"/>
              <a:t>Повезивање рачунара са уређајима</a:t>
            </a:r>
            <a:endParaRPr lang="en-US" sz="5067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Прикупљање података са сензора, манипулација уређајима</a:t>
            </a:r>
            <a:endParaRPr lang="en-US" sz="3733" dirty="0"/>
          </a:p>
          <a:p>
            <a:pPr lvl="1"/>
            <a:r>
              <a:rPr lang="sr-Cyrl-RS" sz="3200" dirty="0" smtClean="0"/>
              <a:t>Нпр., камере, локације на мобилним уређајима, детектори покрета, ...</a:t>
            </a:r>
            <a:endParaRPr lang="en-US" sz="3200" dirty="0"/>
          </a:p>
          <a:p>
            <a:pPr lvl="4"/>
            <a:endParaRPr lang="en-US" sz="1600" dirty="0"/>
          </a:p>
          <a:p>
            <a:r>
              <a:rPr lang="sr-Cyrl-RS" sz="3733" dirty="0" smtClean="0"/>
              <a:t>Ово је подручје примене у повоју, Интернет за ствари </a:t>
            </a:r>
            <a:r>
              <a:rPr lang="sr-Latn-RS" sz="3733" dirty="0" smtClean="0"/>
              <a:t/>
            </a:r>
            <a:br>
              <a:rPr lang="sr-Latn-RS" sz="3733" dirty="0" smtClean="0"/>
            </a:br>
            <a:r>
              <a:rPr lang="sr-Cyrl-RS" sz="3733" dirty="0" smtClean="0"/>
              <a:t>(</a:t>
            </a:r>
            <a:r>
              <a:rPr lang="sr-Latn-RS" sz="3733" dirty="0" smtClean="0"/>
              <a:t>IoT – Internet of Things)</a:t>
            </a:r>
            <a:endParaRPr lang="en-US" sz="3733" dirty="0"/>
          </a:p>
        </p:txBody>
      </p:sp>
    </p:spTree>
    <p:extLst>
      <p:ext uri="{BB962C8B-B14F-4D97-AF65-F5344CB8AC3E}">
        <p14:creationId xmlns:p14="http://schemas.microsoft.com/office/powerpoint/2010/main" val="9487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Вредност повезивања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Меткалфов закон</a:t>
            </a:r>
            <a:r>
              <a:rPr lang="en-US" sz="3733" dirty="0" smtClean="0"/>
              <a:t> </a:t>
            </a:r>
            <a:r>
              <a:rPr lang="en-US" sz="3733" dirty="0"/>
              <a:t>~1980:</a:t>
            </a:r>
          </a:p>
          <a:p>
            <a:pPr lvl="1"/>
            <a:r>
              <a:rPr lang="sr-Cyrl-RS" sz="3200" dirty="0" smtClean="0"/>
              <a:t>Вредност мреже са </a:t>
            </a:r>
            <a:r>
              <a:rPr lang="sr-Latn-RS" sz="3200" dirty="0" smtClean="0"/>
              <a:t>N </a:t>
            </a:r>
            <a:r>
              <a:rPr lang="sr-Cyrl-RS" sz="3200" dirty="0" smtClean="0"/>
              <a:t>чворова је пропорицонална вредности </a:t>
            </a:r>
            <a:r>
              <a:rPr lang="en-US" sz="3200" dirty="0" smtClean="0"/>
              <a:t>N</a:t>
            </a:r>
            <a:r>
              <a:rPr lang="en-US" baseline="30000" dirty="0" smtClean="0"/>
              <a:t>2</a:t>
            </a:r>
          </a:p>
          <a:p>
            <a:pPr lvl="1"/>
            <a:r>
              <a:rPr lang="sr-Cyrl-RS" sz="3200" dirty="0" smtClean="0"/>
              <a:t>Велика мрежа је вреднија него више малих са истим укупним бројем чворова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8385370" y="1803396"/>
            <a:ext cx="2714196" cy="4564654"/>
            <a:chOff x="6289027" y="1123950"/>
            <a:chExt cx="2035647" cy="3423491"/>
          </a:xfrm>
        </p:grpSpPr>
        <p:pic>
          <p:nvPicPr>
            <p:cNvPr id="7" name="Picture 2" descr="File:Robert M. Metcalfe 2469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9027" y="1123950"/>
              <a:ext cx="2035647" cy="32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859451" y="4324350"/>
              <a:ext cx="846626" cy="223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33" dirty="0"/>
                <a:t>: © 2009 IEEE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729079" y="1350709"/>
            <a:ext cx="202677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67" dirty="0"/>
              <a:t>Bob Metcalfe</a:t>
            </a:r>
          </a:p>
        </p:txBody>
      </p:sp>
    </p:spTree>
    <p:extLst>
      <p:ext uri="{BB962C8B-B14F-4D97-AF65-F5344CB8AC3E}">
        <p14:creationId xmlns:p14="http://schemas.microsoft.com/office/powerpoint/2010/main" val="260265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Вредност повезивања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Пример</a:t>
            </a:r>
            <a:r>
              <a:rPr lang="en-US" sz="3733" dirty="0" smtClean="0"/>
              <a:t>: </a:t>
            </a:r>
            <a:r>
              <a:rPr lang="sr-Cyrl-RS" sz="3733" dirty="0" smtClean="0"/>
              <a:t>обе структуре имају по 12 чворова, али је лева више повезана</a:t>
            </a:r>
            <a:endParaRPr lang="en-US" sz="3733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26</a:t>
            </a:fld>
            <a:endParaRPr lang="en-US"/>
          </a:p>
        </p:txBody>
      </p:sp>
      <p:pic>
        <p:nvPicPr>
          <p:cNvPr id="10" name="Picture 5" descr="C:\Users\djw\Downloads\downlo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1" y="2793892"/>
            <a:ext cx="2844799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9018859" y="3042438"/>
            <a:ext cx="2059491" cy="2363097"/>
            <a:chOff x="2772383" y="1028698"/>
            <a:chExt cx="3579779" cy="4107506"/>
          </a:xfrm>
        </p:grpSpPr>
        <p:cxnSp>
          <p:nvCxnSpPr>
            <p:cNvPr id="9" name="Straight Connector 8"/>
            <p:cNvCxnSpPr/>
            <p:nvPr/>
          </p:nvCxnSpPr>
          <p:spPr>
            <a:xfrm flipH="1" flipV="1">
              <a:off x="4572000" y="1028698"/>
              <a:ext cx="1752600" cy="10096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2772383" y="1031132"/>
              <a:ext cx="3570051" cy="4095345"/>
            </a:xfrm>
            <a:custGeom>
              <a:avLst/>
              <a:gdLst>
                <a:gd name="connsiteX0" fmla="*/ 3560323 w 3570051"/>
                <a:gd name="connsiteY0" fmla="*/ 1011677 h 4095345"/>
                <a:gd name="connsiteX1" fmla="*/ 3570051 w 3570051"/>
                <a:gd name="connsiteY1" fmla="*/ 3093396 h 4095345"/>
                <a:gd name="connsiteX2" fmla="*/ 1809345 w 3570051"/>
                <a:gd name="connsiteY2" fmla="*/ 4085617 h 4095345"/>
                <a:gd name="connsiteX3" fmla="*/ 29183 w 3570051"/>
                <a:gd name="connsiteY3" fmla="*/ 3093396 h 4095345"/>
                <a:gd name="connsiteX4" fmla="*/ 19455 w 3570051"/>
                <a:gd name="connsiteY4" fmla="*/ 1021404 h 4095345"/>
                <a:gd name="connsiteX5" fmla="*/ 1789889 w 3570051"/>
                <a:gd name="connsiteY5" fmla="*/ 0 h 4095345"/>
                <a:gd name="connsiteX6" fmla="*/ 3550596 w 3570051"/>
                <a:gd name="connsiteY6" fmla="*/ 3083668 h 4095345"/>
                <a:gd name="connsiteX7" fmla="*/ 19455 w 3570051"/>
                <a:gd name="connsiteY7" fmla="*/ 3093396 h 4095345"/>
                <a:gd name="connsiteX8" fmla="*/ 1789889 w 3570051"/>
                <a:gd name="connsiteY8" fmla="*/ 9728 h 4095345"/>
                <a:gd name="connsiteX9" fmla="*/ 1799617 w 3570051"/>
                <a:gd name="connsiteY9" fmla="*/ 4095345 h 4095345"/>
                <a:gd name="connsiteX10" fmla="*/ 0 w 3570051"/>
                <a:gd name="connsiteY10" fmla="*/ 1021404 h 4095345"/>
                <a:gd name="connsiteX11" fmla="*/ 3560323 w 3570051"/>
                <a:gd name="connsiteY11" fmla="*/ 1011677 h 409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70051" h="4095345">
                  <a:moveTo>
                    <a:pt x="3560323" y="1011677"/>
                  </a:moveTo>
                  <a:cubicBezTo>
                    <a:pt x="3563566" y="1705583"/>
                    <a:pt x="3566808" y="2399490"/>
                    <a:pt x="3570051" y="3093396"/>
                  </a:cubicBezTo>
                  <a:lnTo>
                    <a:pt x="1809345" y="4085617"/>
                  </a:lnTo>
                  <a:lnTo>
                    <a:pt x="29183" y="3093396"/>
                  </a:lnTo>
                  <a:cubicBezTo>
                    <a:pt x="25940" y="2402732"/>
                    <a:pt x="22698" y="1712068"/>
                    <a:pt x="19455" y="1021404"/>
                  </a:cubicBezTo>
                  <a:lnTo>
                    <a:pt x="1789889" y="0"/>
                  </a:lnTo>
                  <a:lnTo>
                    <a:pt x="3550596" y="3083668"/>
                  </a:lnTo>
                  <a:lnTo>
                    <a:pt x="19455" y="3093396"/>
                  </a:lnTo>
                  <a:lnTo>
                    <a:pt x="1789889" y="9728"/>
                  </a:lnTo>
                  <a:cubicBezTo>
                    <a:pt x="1793132" y="1371600"/>
                    <a:pt x="1796374" y="2733473"/>
                    <a:pt x="1799617" y="4095345"/>
                  </a:cubicBezTo>
                  <a:lnTo>
                    <a:pt x="0" y="1021404"/>
                  </a:lnTo>
                  <a:lnTo>
                    <a:pt x="3560323" y="1011677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572000" y="2042809"/>
              <a:ext cx="1760706" cy="3093395"/>
            </a:xfrm>
            <a:custGeom>
              <a:avLst/>
              <a:gdLst>
                <a:gd name="connsiteX0" fmla="*/ 1760706 w 1760706"/>
                <a:gd name="connsiteY0" fmla="*/ 0 h 3093395"/>
                <a:gd name="connsiteX1" fmla="*/ 9728 w 1760706"/>
                <a:gd name="connsiteY1" fmla="*/ 3064212 h 3093395"/>
                <a:gd name="connsiteX2" fmla="*/ 0 w 1760706"/>
                <a:gd name="connsiteY2" fmla="*/ 3093395 h 309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0706" h="3093395">
                  <a:moveTo>
                    <a:pt x="1760706" y="0"/>
                  </a:moveTo>
                  <a:lnTo>
                    <a:pt x="9728" y="3064212"/>
                  </a:lnTo>
                  <a:lnTo>
                    <a:pt x="0" y="3093395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821021" y="2023353"/>
              <a:ext cx="3531141" cy="2091447"/>
            </a:xfrm>
            <a:custGeom>
              <a:avLst/>
              <a:gdLst>
                <a:gd name="connsiteX0" fmla="*/ 0 w 3531141"/>
                <a:gd name="connsiteY0" fmla="*/ 2091447 h 2091447"/>
                <a:gd name="connsiteX1" fmla="*/ 3531141 w 3531141"/>
                <a:gd name="connsiteY1" fmla="*/ 0 h 209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31141" h="2091447">
                  <a:moveTo>
                    <a:pt x="0" y="2091447"/>
                  </a:moveTo>
                  <a:lnTo>
                    <a:pt x="3531141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5" name="Straight Connector 14"/>
            <p:cNvCxnSpPr>
              <a:stCxn id="12" idx="4"/>
              <a:endCxn id="12" idx="1"/>
            </p:cNvCxnSpPr>
            <p:nvPr/>
          </p:nvCxnSpPr>
          <p:spPr>
            <a:xfrm>
              <a:off x="2791838" y="2052536"/>
              <a:ext cx="3550596" cy="20719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8432801" y="3783191"/>
            <a:ext cx="524503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33" dirty="0"/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76801" y="3878671"/>
            <a:ext cx="58650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dirty="0" err="1"/>
              <a:t>vs</a:t>
            </a:r>
            <a:endParaRPr lang="en-US" sz="3733" dirty="0"/>
          </a:p>
        </p:txBody>
      </p:sp>
      <p:grpSp>
        <p:nvGrpSpPr>
          <p:cNvPr id="24" name="Group 23"/>
          <p:cNvGrpSpPr/>
          <p:nvPr/>
        </p:nvGrpSpPr>
        <p:grpSpPr>
          <a:xfrm>
            <a:off x="6373309" y="3073566"/>
            <a:ext cx="2059491" cy="2363097"/>
            <a:chOff x="2772383" y="1028698"/>
            <a:chExt cx="3579779" cy="4107506"/>
          </a:xfrm>
        </p:grpSpPr>
        <p:cxnSp>
          <p:nvCxnSpPr>
            <p:cNvPr id="25" name="Straight Connector 24"/>
            <p:cNvCxnSpPr/>
            <p:nvPr/>
          </p:nvCxnSpPr>
          <p:spPr>
            <a:xfrm flipH="1" flipV="1">
              <a:off x="4572000" y="1028698"/>
              <a:ext cx="1752600" cy="10096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25"/>
            <p:cNvSpPr/>
            <p:nvPr/>
          </p:nvSpPr>
          <p:spPr>
            <a:xfrm>
              <a:off x="2772383" y="1031132"/>
              <a:ext cx="3570051" cy="4095345"/>
            </a:xfrm>
            <a:custGeom>
              <a:avLst/>
              <a:gdLst>
                <a:gd name="connsiteX0" fmla="*/ 3560323 w 3570051"/>
                <a:gd name="connsiteY0" fmla="*/ 1011677 h 4095345"/>
                <a:gd name="connsiteX1" fmla="*/ 3570051 w 3570051"/>
                <a:gd name="connsiteY1" fmla="*/ 3093396 h 4095345"/>
                <a:gd name="connsiteX2" fmla="*/ 1809345 w 3570051"/>
                <a:gd name="connsiteY2" fmla="*/ 4085617 h 4095345"/>
                <a:gd name="connsiteX3" fmla="*/ 29183 w 3570051"/>
                <a:gd name="connsiteY3" fmla="*/ 3093396 h 4095345"/>
                <a:gd name="connsiteX4" fmla="*/ 19455 w 3570051"/>
                <a:gd name="connsiteY4" fmla="*/ 1021404 h 4095345"/>
                <a:gd name="connsiteX5" fmla="*/ 1789889 w 3570051"/>
                <a:gd name="connsiteY5" fmla="*/ 0 h 4095345"/>
                <a:gd name="connsiteX6" fmla="*/ 3550596 w 3570051"/>
                <a:gd name="connsiteY6" fmla="*/ 3083668 h 4095345"/>
                <a:gd name="connsiteX7" fmla="*/ 19455 w 3570051"/>
                <a:gd name="connsiteY7" fmla="*/ 3093396 h 4095345"/>
                <a:gd name="connsiteX8" fmla="*/ 1789889 w 3570051"/>
                <a:gd name="connsiteY8" fmla="*/ 9728 h 4095345"/>
                <a:gd name="connsiteX9" fmla="*/ 1799617 w 3570051"/>
                <a:gd name="connsiteY9" fmla="*/ 4095345 h 4095345"/>
                <a:gd name="connsiteX10" fmla="*/ 0 w 3570051"/>
                <a:gd name="connsiteY10" fmla="*/ 1021404 h 4095345"/>
                <a:gd name="connsiteX11" fmla="*/ 3560323 w 3570051"/>
                <a:gd name="connsiteY11" fmla="*/ 1011677 h 409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70051" h="4095345">
                  <a:moveTo>
                    <a:pt x="3560323" y="1011677"/>
                  </a:moveTo>
                  <a:cubicBezTo>
                    <a:pt x="3563566" y="1705583"/>
                    <a:pt x="3566808" y="2399490"/>
                    <a:pt x="3570051" y="3093396"/>
                  </a:cubicBezTo>
                  <a:lnTo>
                    <a:pt x="1809345" y="4085617"/>
                  </a:lnTo>
                  <a:lnTo>
                    <a:pt x="29183" y="3093396"/>
                  </a:lnTo>
                  <a:cubicBezTo>
                    <a:pt x="25940" y="2402732"/>
                    <a:pt x="22698" y="1712068"/>
                    <a:pt x="19455" y="1021404"/>
                  </a:cubicBezTo>
                  <a:lnTo>
                    <a:pt x="1789889" y="0"/>
                  </a:lnTo>
                  <a:lnTo>
                    <a:pt x="3550596" y="3083668"/>
                  </a:lnTo>
                  <a:lnTo>
                    <a:pt x="19455" y="3093396"/>
                  </a:lnTo>
                  <a:lnTo>
                    <a:pt x="1789889" y="9728"/>
                  </a:lnTo>
                  <a:cubicBezTo>
                    <a:pt x="1793132" y="1371600"/>
                    <a:pt x="1796374" y="2733473"/>
                    <a:pt x="1799617" y="4095345"/>
                  </a:cubicBezTo>
                  <a:lnTo>
                    <a:pt x="0" y="1021404"/>
                  </a:lnTo>
                  <a:lnTo>
                    <a:pt x="3560323" y="1011677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572000" y="2042809"/>
              <a:ext cx="1760706" cy="3093395"/>
            </a:xfrm>
            <a:custGeom>
              <a:avLst/>
              <a:gdLst>
                <a:gd name="connsiteX0" fmla="*/ 1760706 w 1760706"/>
                <a:gd name="connsiteY0" fmla="*/ 0 h 3093395"/>
                <a:gd name="connsiteX1" fmla="*/ 9728 w 1760706"/>
                <a:gd name="connsiteY1" fmla="*/ 3064212 h 3093395"/>
                <a:gd name="connsiteX2" fmla="*/ 0 w 1760706"/>
                <a:gd name="connsiteY2" fmla="*/ 3093395 h 3093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60706" h="3093395">
                  <a:moveTo>
                    <a:pt x="1760706" y="0"/>
                  </a:moveTo>
                  <a:lnTo>
                    <a:pt x="9728" y="3064212"/>
                  </a:lnTo>
                  <a:lnTo>
                    <a:pt x="0" y="3093395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821021" y="2023353"/>
              <a:ext cx="3531141" cy="2091447"/>
            </a:xfrm>
            <a:custGeom>
              <a:avLst/>
              <a:gdLst>
                <a:gd name="connsiteX0" fmla="*/ 0 w 3531141"/>
                <a:gd name="connsiteY0" fmla="*/ 2091447 h 2091447"/>
                <a:gd name="connsiteX1" fmla="*/ 3531141 w 3531141"/>
                <a:gd name="connsiteY1" fmla="*/ 0 h 209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31141" h="2091447">
                  <a:moveTo>
                    <a:pt x="0" y="2091447"/>
                  </a:moveTo>
                  <a:lnTo>
                    <a:pt x="3531141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9" name="Straight Connector 28"/>
            <p:cNvCxnSpPr>
              <a:stCxn id="26" idx="4"/>
              <a:endCxn id="26" idx="1"/>
            </p:cNvCxnSpPr>
            <p:nvPr/>
          </p:nvCxnSpPr>
          <p:spPr>
            <a:xfrm>
              <a:off x="2791838" y="2052536"/>
              <a:ext cx="3550596" cy="20719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V="1">
            <a:off x="1426346" y="3506930"/>
            <a:ext cx="199253" cy="7054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1430212" y="4208401"/>
            <a:ext cx="191363" cy="7157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625599" y="2982897"/>
            <a:ext cx="516879" cy="524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10" idx="0"/>
          </p:cNvCxnSpPr>
          <p:nvPr/>
        </p:nvCxnSpPr>
        <p:spPr>
          <a:xfrm flipV="1">
            <a:off x="2142477" y="2793892"/>
            <a:ext cx="702323" cy="1890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0"/>
          </p:cNvCxnSpPr>
          <p:nvPr/>
        </p:nvCxnSpPr>
        <p:spPr>
          <a:xfrm>
            <a:off x="2844800" y="2793892"/>
            <a:ext cx="710213" cy="1890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555014" y="2982897"/>
            <a:ext cx="512932" cy="524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064000" y="3506929"/>
            <a:ext cx="199253" cy="709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4059977" y="4212268"/>
            <a:ext cx="203199" cy="707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3555013" y="4924148"/>
            <a:ext cx="508987" cy="5125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10" idx="2"/>
          </p:cNvCxnSpPr>
          <p:nvPr/>
        </p:nvCxnSpPr>
        <p:spPr>
          <a:xfrm flipH="1">
            <a:off x="2844800" y="5436663"/>
            <a:ext cx="710213" cy="2020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0" idx="2"/>
          </p:cNvCxnSpPr>
          <p:nvPr/>
        </p:nvCxnSpPr>
        <p:spPr>
          <a:xfrm flipH="1" flipV="1">
            <a:off x="2142477" y="5436663"/>
            <a:ext cx="702323" cy="2020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1625599" y="4924148"/>
            <a:ext cx="516879" cy="5125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86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Основе рачунарских мрежа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Компоненте мреже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8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Делови мреже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28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948069" y="2627873"/>
            <a:ext cx="9788522" cy="2443651"/>
            <a:chOff x="1828799" y="2120036"/>
            <a:chExt cx="7341392" cy="1832738"/>
          </a:xfrm>
        </p:grpSpPr>
        <p:pic>
          <p:nvPicPr>
            <p:cNvPr id="5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748" y="3105150"/>
              <a:ext cx="1020763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3105149"/>
              <a:ext cx="1020763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3105150"/>
              <a:ext cx="1020763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2362200" y="2120036"/>
              <a:ext cx="536125" cy="638585"/>
              <a:chOff x="1716" y="2203"/>
              <a:chExt cx="1125" cy="1340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1716" y="2671"/>
                <a:ext cx="1125" cy="872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1716" y="2203"/>
                <a:ext cx="1125" cy="872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6719318" y="2136953"/>
              <a:ext cx="536125" cy="638585"/>
              <a:chOff x="1716" y="2133"/>
              <a:chExt cx="1125" cy="1340"/>
            </a:xfrm>
          </p:grpSpPr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1716" y="2601"/>
                <a:ext cx="1125" cy="872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1716" y="2133"/>
                <a:ext cx="1125" cy="872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</p:grpSp>
        <p:cxnSp>
          <p:nvCxnSpPr>
            <p:cNvPr id="15" name="Straight Connector 14"/>
            <p:cNvCxnSpPr>
              <a:stCxn id="9" idx="2"/>
            </p:cNvCxnSpPr>
            <p:nvPr/>
          </p:nvCxnSpPr>
          <p:spPr>
            <a:xfrm>
              <a:off x="2630263" y="2758620"/>
              <a:ext cx="2" cy="3465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2"/>
              <a:endCxn id="6" idx="0"/>
            </p:cNvCxnSpPr>
            <p:nvPr/>
          </p:nvCxnSpPr>
          <p:spPr>
            <a:xfrm>
              <a:off x="6987381" y="2775537"/>
              <a:ext cx="1" cy="3296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3"/>
              <a:endCxn id="5" idx="1"/>
            </p:cNvCxnSpPr>
            <p:nvPr/>
          </p:nvCxnSpPr>
          <p:spPr>
            <a:xfrm>
              <a:off x="2925763" y="3319463"/>
              <a:ext cx="48998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5" idx="3"/>
              <a:endCxn id="6" idx="1"/>
            </p:cNvCxnSpPr>
            <p:nvPr/>
          </p:nvCxnSpPr>
          <p:spPr>
            <a:xfrm flipV="1">
              <a:off x="4436511" y="3319462"/>
              <a:ext cx="2040489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828799" y="3630834"/>
              <a:ext cx="1173163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3733" dirty="0" smtClean="0"/>
                <a:t>чвор</a:t>
              </a:r>
              <a:endParaRPr lang="en-US" sz="3733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15199" y="2343150"/>
              <a:ext cx="1854992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3733" dirty="0" smtClean="0"/>
                <a:t>апликација</a:t>
              </a:r>
              <a:endParaRPr lang="en-US" sz="3733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42785" y="3640258"/>
              <a:ext cx="1173163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3733" dirty="0" smtClean="0"/>
                <a:t>веза</a:t>
              </a:r>
              <a:endParaRPr lang="en-US" sz="3733" dirty="0"/>
            </a:p>
          </p:txBody>
        </p:sp>
        <p:cxnSp>
          <p:nvCxnSpPr>
            <p:cNvPr id="26" name="Straight Arrow Connector 25"/>
            <p:cNvCxnSpPr>
              <a:stCxn id="24" idx="0"/>
            </p:cNvCxnSpPr>
            <p:nvPr/>
          </p:nvCxnSpPr>
          <p:spPr>
            <a:xfrm flipV="1">
              <a:off x="4429367" y="3349236"/>
              <a:ext cx="304453" cy="2910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366" y="3948163"/>
            <a:ext cx="136101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7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Делови мреже </a:t>
            </a:r>
            <a:r>
              <a:rPr lang="en-US" dirty="0" smtClean="0"/>
              <a:t>(</a:t>
            </a:r>
            <a:r>
              <a:rPr lang="sr-Cyrl-RS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29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825165" y="2475142"/>
            <a:ext cx="9922184" cy="2782660"/>
            <a:chOff x="1368874" y="1856355"/>
            <a:chExt cx="7441638" cy="2086995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2130839" y="1856355"/>
              <a:ext cx="536125" cy="638585"/>
              <a:chOff x="2030" y="2247"/>
              <a:chExt cx="1125" cy="1340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2030" y="2715"/>
                <a:ext cx="1125" cy="872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2030" y="2247"/>
                <a:ext cx="1125" cy="872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6338318" y="1878228"/>
              <a:ext cx="536125" cy="638585"/>
              <a:chOff x="1716" y="2133"/>
              <a:chExt cx="1125" cy="1340"/>
            </a:xfrm>
          </p:grpSpPr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1716" y="2601"/>
                <a:ext cx="1125" cy="872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1716" y="2133"/>
                <a:ext cx="1125" cy="872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</p:grpSp>
        <p:cxnSp>
          <p:nvCxnSpPr>
            <p:cNvPr id="15" name="Straight Connector 14"/>
            <p:cNvCxnSpPr>
              <a:stCxn id="9" idx="2"/>
            </p:cNvCxnSpPr>
            <p:nvPr/>
          </p:nvCxnSpPr>
          <p:spPr>
            <a:xfrm>
              <a:off x="2398901" y="2494939"/>
              <a:ext cx="193" cy="3797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2" idx="2"/>
            </p:cNvCxnSpPr>
            <p:nvPr/>
          </p:nvCxnSpPr>
          <p:spPr>
            <a:xfrm>
              <a:off x="6606381" y="2516812"/>
              <a:ext cx="1" cy="3296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32" idx="3"/>
              <a:endCxn id="34" idx="1"/>
            </p:cNvCxnSpPr>
            <p:nvPr/>
          </p:nvCxnSpPr>
          <p:spPr>
            <a:xfrm flipV="1">
              <a:off x="2412656" y="3185850"/>
              <a:ext cx="681700" cy="72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34" idx="3"/>
            </p:cNvCxnSpPr>
            <p:nvPr/>
          </p:nvCxnSpPr>
          <p:spPr>
            <a:xfrm flipV="1">
              <a:off x="4023043" y="3170332"/>
              <a:ext cx="2315275" cy="1551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368874" y="3630834"/>
              <a:ext cx="1414667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3733" dirty="0" smtClean="0"/>
                <a:t>рачунар</a:t>
              </a:r>
              <a:endParaRPr lang="en-US" sz="3733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934199" y="2084425"/>
              <a:ext cx="1876313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3733" dirty="0" smtClean="0"/>
                <a:t>апликација</a:t>
              </a:r>
              <a:endParaRPr lang="en-US" sz="3733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953000" y="3554634"/>
              <a:ext cx="1173163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3733" dirty="0" smtClean="0"/>
                <a:t>веза</a:t>
              </a:r>
              <a:endParaRPr lang="en-US" sz="3733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5509552" y="3260818"/>
              <a:ext cx="297523" cy="2938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521275" y="2081222"/>
              <a:ext cx="536125" cy="415323"/>
            </a:xfrm>
            <a:prstGeom prst="rect">
              <a:avLst/>
            </a:prstGeom>
            <a:solidFill>
              <a:srgbClr val="C0C0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9499" tIns="54748" rIns="109499" bIns="54748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3200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1521275" y="1858193"/>
              <a:ext cx="536125" cy="415323"/>
            </a:xfrm>
            <a:prstGeom prst="rect">
              <a:avLst/>
            </a:prstGeom>
            <a:solidFill>
              <a:srgbClr val="8E8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9499" tIns="54748" rIns="109499" bIns="54748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sz="3200"/>
            </a:p>
          </p:txBody>
        </p:sp>
        <p:cxnSp>
          <p:nvCxnSpPr>
            <p:cNvPr id="31" name="Straight Connector 30"/>
            <p:cNvCxnSpPr>
              <a:stCxn id="29" idx="2"/>
            </p:cNvCxnSpPr>
            <p:nvPr/>
          </p:nvCxnSpPr>
          <p:spPr>
            <a:xfrm>
              <a:off x="1789337" y="2496545"/>
              <a:ext cx="193" cy="3800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256" y="2822374"/>
              <a:ext cx="914400" cy="74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6304" y="2848298"/>
              <a:ext cx="914400" cy="74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356" y="2916769"/>
              <a:ext cx="928687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2971800" y="3470718"/>
              <a:ext cx="1173163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3733" dirty="0" smtClean="0"/>
                <a:t>рутер</a:t>
              </a:r>
              <a:endParaRPr lang="en-US" sz="3733" dirty="0"/>
            </a:p>
          </p:txBody>
        </p:sp>
        <p:pic>
          <p:nvPicPr>
            <p:cNvPr id="27" name="Picture 2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202" y="2947988"/>
              <a:ext cx="928687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357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FF0000"/>
                </a:solidFill>
              </a:rPr>
              <a:t>Први циљ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685783" indent="-685783">
              <a:buFont typeface="+mj-lt"/>
              <a:buAutoNum type="arabicPeriod"/>
            </a:pPr>
            <a:r>
              <a:rPr lang="sr-Cyrl-RS" sz="3733" dirty="0" smtClean="0"/>
              <a:t>Да научимо како ради Интернет</a:t>
            </a:r>
            <a:r>
              <a:rPr lang="en-US" sz="3733" dirty="0"/>
              <a:t>?</a:t>
            </a:r>
          </a:p>
          <a:p>
            <a:pPr marL="1219170" lvl="1" indent="-685783"/>
            <a:r>
              <a:rPr lang="sr-Cyrl-RS" sz="3200" dirty="0" smtClean="0"/>
              <a:t>Шта се заиста дешава када „сурфујемо“</a:t>
            </a:r>
            <a:r>
              <a:rPr lang="en-US" sz="3200" dirty="0" smtClean="0"/>
              <a:t>?</a:t>
            </a:r>
            <a:endParaRPr lang="en-US" sz="3200" dirty="0"/>
          </a:p>
          <a:p>
            <a:pPr marL="1219170" lvl="1" indent="-685783"/>
            <a:r>
              <a:rPr lang="sr-Cyrl-RS" sz="3200" dirty="0" smtClean="0"/>
              <a:t>Шта су: </a:t>
            </a:r>
            <a:r>
              <a:rPr lang="en-US" sz="3200" dirty="0" smtClean="0"/>
              <a:t>TCP/IP</a:t>
            </a:r>
            <a:r>
              <a:rPr lang="en-US" sz="3200" dirty="0"/>
              <a:t>, DNS, HTTP, NAT, VPNs, 802.11 </a:t>
            </a:r>
            <a:r>
              <a:rPr lang="sr-Cyrl-RS" sz="3200" dirty="0" smtClean="0"/>
              <a:t>итд.</a:t>
            </a:r>
            <a:r>
              <a:rPr lang="en-US" sz="3200" dirty="0" smtClean="0"/>
              <a:t>?</a:t>
            </a:r>
            <a:endParaRPr lang="en-US" sz="3200" dirty="0"/>
          </a:p>
          <a:p>
            <a:pPr marL="2971726" lvl="4" indent="-685783"/>
            <a:endParaRPr lang="en-US" sz="2133" dirty="0"/>
          </a:p>
          <a:p>
            <a:pPr marL="685783" indent="-685783">
              <a:buFont typeface="+mj-lt"/>
              <a:buAutoNum type="arabicPeriod"/>
            </a:pPr>
            <a:r>
              <a:rPr lang="sr-Cyrl-RS" sz="3733" dirty="0" smtClean="0">
                <a:solidFill>
                  <a:schemeClr val="bg1">
                    <a:lumMod val="65000"/>
                  </a:schemeClr>
                </a:solidFill>
              </a:rPr>
              <a:t>Да научимо основе рачунарских мрежа</a:t>
            </a:r>
            <a:r>
              <a:rPr lang="en-US" sz="3733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4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Компоненте мреже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709265"/>
              </p:ext>
            </p:extLst>
          </p:nvPr>
        </p:nvGraphicFramePr>
        <p:xfrm>
          <a:off x="812800" y="2006600"/>
          <a:ext cx="10566400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0056"/>
                <a:gridCol w="2863791"/>
                <a:gridCol w="3752553"/>
              </a:tblGrid>
              <a:tr h="528320">
                <a:tc>
                  <a:txBody>
                    <a:bodyPr/>
                    <a:lstStyle/>
                    <a:p>
                      <a:r>
                        <a:rPr lang="sr-Cyrl-RS" sz="27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Компонента - називи</a:t>
                      </a:r>
                      <a:endParaRPr lang="en-US" sz="27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Функција</a:t>
                      </a:r>
                      <a:endParaRPr lang="en-US" sz="27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Пример</a:t>
                      </a:r>
                      <a:endParaRPr lang="en-US" sz="27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8320">
                <a:tc>
                  <a:txBody>
                    <a:bodyPr/>
                    <a:lstStyle/>
                    <a:p>
                      <a:r>
                        <a:rPr lang="sr-Cyrl-RS" sz="2700" b="0" u="sng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Апликација,</a:t>
                      </a:r>
                      <a:r>
                        <a:rPr lang="sr-Cyrl-RS" sz="2700" b="0" u="sng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sr-Cyrl-RS" sz="2700" b="0" u="none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корисник, ...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Користи мрежу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Skype, iTunes,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Amazon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4720">
                <a:tc>
                  <a:txBody>
                    <a:bodyPr/>
                    <a:lstStyle/>
                    <a:p>
                      <a:r>
                        <a:rPr lang="sr-Cyrl-RS" sz="2700" b="0" u="sng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Рачунар</a:t>
                      </a:r>
                      <a:r>
                        <a:rPr lang="en-U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или завршни</a:t>
                      </a:r>
                      <a:r>
                        <a:rPr lang="sr-Cyrl-RS" sz="27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чвор, извор, уређај ...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Подржава апликацију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Лаптоп</a:t>
                      </a:r>
                      <a:r>
                        <a:rPr lang="en-U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мобилни</a:t>
                      </a:r>
                      <a:r>
                        <a:rPr lang="sr-Cyrl-RS" sz="27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телефон</a:t>
                      </a:r>
                      <a:r>
                        <a:rPr lang="en-U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стони рачунар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4720">
                <a:tc>
                  <a:txBody>
                    <a:bodyPr/>
                    <a:lstStyle/>
                    <a:p>
                      <a:r>
                        <a:rPr lang="sr-Cyrl-RS" sz="2700" b="0" u="sng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Рутер</a:t>
                      </a:r>
                      <a:r>
                        <a:rPr lang="en-U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</a:t>
                      </a:r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или усмеривач,</a:t>
                      </a:r>
                      <a:r>
                        <a:rPr lang="sr-Cyrl-RS" sz="27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средишњи чвор</a:t>
                      </a:r>
                      <a:endParaRPr lang="en-US" sz="2700" b="0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Прослеђује поруке између чворова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Приступна тачка, кабловски</a:t>
                      </a:r>
                      <a:r>
                        <a:rPr lang="en-U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/DSL</a:t>
                      </a:r>
                      <a:r>
                        <a:rPr lang="en-US" sz="27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sr-Cyrl-RS" sz="27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модем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8320">
                <a:tc>
                  <a:txBody>
                    <a:bodyPr/>
                    <a:lstStyle/>
                    <a:p>
                      <a:r>
                        <a:rPr lang="sr-Cyrl-RS" sz="2700" b="0" u="sng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Веза</a:t>
                      </a:r>
                      <a:r>
                        <a:rPr lang="en-U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или</a:t>
                      </a:r>
                      <a:r>
                        <a:rPr lang="en-U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канал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Спаја чворове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Жичани, бежични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50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Типови веза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u="sng" dirty="0" smtClean="0"/>
              <a:t>Пуни дуплекс</a:t>
            </a:r>
            <a:endParaRPr lang="en-US" sz="3733" u="sng" dirty="0"/>
          </a:p>
          <a:p>
            <a:pPr lvl="1"/>
            <a:r>
              <a:rPr lang="sr-Cyrl-RS" sz="3200" dirty="0" smtClean="0"/>
              <a:t>У оба смера истовремено</a:t>
            </a:r>
            <a:endParaRPr lang="en-US" sz="3200" dirty="0"/>
          </a:p>
          <a:p>
            <a:pPr lvl="3"/>
            <a:endParaRPr lang="en-US" sz="2133" dirty="0"/>
          </a:p>
          <a:p>
            <a:r>
              <a:rPr lang="sr-Cyrl-RS" sz="3733" u="sng" dirty="0" smtClean="0"/>
              <a:t>Полу-дуплекс</a:t>
            </a:r>
            <a:endParaRPr lang="en-US" sz="3733" u="sng" dirty="0"/>
          </a:p>
          <a:p>
            <a:pPr lvl="1"/>
            <a:r>
              <a:rPr lang="sr-Cyrl-RS" sz="3200" dirty="0" smtClean="0"/>
              <a:t>У оба смера</a:t>
            </a:r>
            <a:endParaRPr lang="en-US" sz="3200" dirty="0"/>
          </a:p>
          <a:p>
            <a:pPr lvl="3"/>
            <a:endParaRPr lang="en-US" sz="2133" dirty="0"/>
          </a:p>
          <a:p>
            <a:r>
              <a:rPr lang="sr-Cyrl-RS" sz="3733" u="sng" dirty="0" smtClean="0"/>
              <a:t>Симплекс</a:t>
            </a:r>
            <a:endParaRPr lang="en-US" sz="3733" u="sng" dirty="0"/>
          </a:p>
          <a:p>
            <a:pPr lvl="1"/>
            <a:r>
              <a:rPr lang="sr-Cyrl-RS" sz="3200" dirty="0" smtClean="0"/>
              <a:t>Један смер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070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Бежичне везе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Порука се </a:t>
            </a:r>
            <a:r>
              <a:rPr lang="sr-Cyrl-RS" sz="3733" u="sng" dirty="0" smtClean="0"/>
              <a:t>емитује</a:t>
            </a:r>
            <a:endParaRPr lang="en-US" sz="3733" u="sng" dirty="0"/>
          </a:p>
          <a:p>
            <a:pPr lvl="1"/>
            <a:r>
              <a:rPr lang="sr-Cyrl-RS" sz="3200" dirty="0" smtClean="0"/>
              <a:t>Прихватају је сви чворови у опсегу</a:t>
            </a:r>
          </a:p>
          <a:p>
            <a:pPr lvl="1"/>
            <a:r>
              <a:rPr lang="sr-Cyrl-RS" sz="3200" dirty="0" smtClean="0"/>
              <a:t>Мешање сигнала</a:t>
            </a:r>
            <a:endParaRPr lang="en-US" sz="3200" dirty="0"/>
          </a:p>
        </p:txBody>
      </p:sp>
      <p:pic>
        <p:nvPicPr>
          <p:cNvPr id="11" name="Picture 2" descr="http://pixabay.com/static/uploads/photo/2012/04/01/12/40/computer-23240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1" y="4851401"/>
            <a:ext cx="1270420" cy="135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4433825"/>
            <a:ext cx="986320" cy="79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1"/>
            <a:ext cx="986320" cy="79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080" y="4433824"/>
            <a:ext cx="986320" cy="79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80" y="3429001"/>
            <a:ext cx="986320" cy="79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47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Мала мрежа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Повезује неколико рачунара</a:t>
            </a:r>
            <a:endParaRPr lang="en-US" sz="3733" dirty="0"/>
          </a:p>
          <a:p>
            <a:endParaRPr lang="en-US" sz="3733" dirty="0"/>
          </a:p>
          <a:p>
            <a:endParaRPr lang="en-US" sz="3733" dirty="0"/>
          </a:p>
          <a:p>
            <a:endParaRPr lang="en-US" sz="3733" dirty="0"/>
          </a:p>
        </p:txBody>
      </p:sp>
      <p:pic>
        <p:nvPicPr>
          <p:cNvPr id="6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132" y="3365501"/>
            <a:ext cx="136101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314" y="3365499"/>
            <a:ext cx="136101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180865" y="3592108"/>
            <a:ext cx="15364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50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net2-Network-Infrastructure-Topology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2" t="19323" r="6305" b="8792"/>
          <a:stretch/>
        </p:blipFill>
        <p:spPr>
          <a:xfrm>
            <a:off x="406401" y="3923"/>
            <a:ext cx="11354823" cy="680192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42400" y="6185516"/>
            <a:ext cx="1512402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dirty="0"/>
              <a:t>Source: Internet2</a:t>
            </a:r>
          </a:p>
        </p:txBody>
      </p:sp>
    </p:spTree>
    <p:extLst>
      <p:ext uri="{BB962C8B-B14F-4D97-AF65-F5344CB8AC3E}">
        <p14:creationId xmlns:p14="http://schemas.microsoft.com/office/powerpoint/2010/main" val="164760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Примери мрежа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3733" dirty="0" smtClean="0"/>
              <a:t>[</a:t>
            </a:r>
            <a:r>
              <a:rPr lang="sr-Cyrl-RS" sz="3733" dirty="0" smtClean="0"/>
              <a:t>Наведите неколико примера</a:t>
            </a:r>
            <a:r>
              <a:rPr lang="en-US" sz="3733" dirty="0" smtClean="0"/>
              <a:t>]</a:t>
            </a:r>
            <a:endParaRPr lang="en-US" sz="3733" dirty="0"/>
          </a:p>
        </p:txBody>
      </p:sp>
    </p:spTree>
    <p:extLst>
      <p:ext uri="{BB962C8B-B14F-4D97-AF65-F5344CB8AC3E}">
        <p14:creationId xmlns:p14="http://schemas.microsoft.com/office/powerpoint/2010/main" val="427159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Примери мрежа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WiFi</a:t>
            </a:r>
            <a:r>
              <a:rPr lang="en-US" dirty="0" smtClean="0"/>
              <a:t> (802.11)</a:t>
            </a:r>
          </a:p>
          <a:p>
            <a:r>
              <a:rPr lang="sr-Cyrl-RS" dirty="0" smtClean="0"/>
              <a:t>Пословне </a:t>
            </a:r>
            <a:r>
              <a:rPr lang="en-US" dirty="0" smtClean="0"/>
              <a:t>/ Ethernet</a:t>
            </a:r>
          </a:p>
          <a:p>
            <a:r>
              <a:rPr lang="en-US" dirty="0" smtClean="0"/>
              <a:t>ISP (Internet Service Provider)</a:t>
            </a:r>
          </a:p>
          <a:p>
            <a:r>
              <a:rPr lang="sr-Cyrl-RS" dirty="0" smtClean="0"/>
              <a:t>Кабловска</a:t>
            </a:r>
            <a:r>
              <a:rPr lang="en-US" dirty="0" smtClean="0"/>
              <a:t> / DSL</a:t>
            </a:r>
          </a:p>
          <a:p>
            <a:r>
              <a:rPr lang="sr-Cyrl-RS" dirty="0" smtClean="0"/>
              <a:t>Мобилна телефонија</a:t>
            </a:r>
            <a:r>
              <a:rPr lang="en-US" dirty="0" smtClean="0"/>
              <a:t> (2G, 3G, 4G)</a:t>
            </a:r>
          </a:p>
          <a:p>
            <a:r>
              <a:rPr lang="en-US" dirty="0" err="1" smtClean="0"/>
              <a:t>Bluetoot</a:t>
            </a:r>
            <a:r>
              <a:rPr lang="sr-Latn-RS" dirty="0" smtClean="0"/>
              <a:t>h</a:t>
            </a:r>
            <a:endParaRPr lang="en-US" dirty="0" smtClean="0"/>
          </a:p>
          <a:p>
            <a:r>
              <a:rPr lang="sr-Cyrl-RS" dirty="0" smtClean="0"/>
              <a:t>Телефон</a:t>
            </a:r>
            <a:endParaRPr lang="en-US" dirty="0" smtClean="0"/>
          </a:p>
          <a:p>
            <a:r>
              <a:rPr lang="sr-Cyrl-RS" dirty="0" smtClean="0"/>
              <a:t>Сателити</a:t>
            </a:r>
            <a:r>
              <a:rPr lang="en-US" dirty="0" smtClean="0"/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336699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Рачунарске мреже према димензији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165893"/>
              </p:ext>
            </p:extLst>
          </p:nvPr>
        </p:nvGraphicFramePr>
        <p:xfrm>
          <a:off x="812801" y="1905003"/>
          <a:ext cx="10464798" cy="4218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7975"/>
                <a:gridCol w="4733366"/>
                <a:gridCol w="3693457"/>
              </a:tblGrid>
              <a:tr h="531007">
                <a:tc>
                  <a:txBody>
                    <a:bodyPr/>
                    <a:lstStyle/>
                    <a:p>
                      <a:r>
                        <a:rPr lang="sr-Cyrl-RS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Димензија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Тип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400" b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Пример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1007">
                <a:tc>
                  <a:txBody>
                    <a:bodyPr/>
                    <a:lstStyle/>
                    <a:p>
                      <a:r>
                        <a:rPr lang="sr-Cyrl-R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Непосредна</a:t>
                      </a:r>
                      <a:r>
                        <a:rPr lang="sr-Cyrl-RS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близина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Personal Area Network)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Bluetoot</a:t>
                      </a:r>
                      <a:r>
                        <a:rPr lang="sr-Latn-R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1007">
                <a:tc>
                  <a:txBody>
                    <a:bodyPr/>
                    <a:lstStyle/>
                    <a:p>
                      <a:r>
                        <a:rPr lang="sr-Cyrl-R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Зграда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LAN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(Local Area Network)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WiFi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Ethernet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1007">
                <a:tc>
                  <a:txBody>
                    <a:bodyPr/>
                    <a:lstStyle/>
                    <a:p>
                      <a:r>
                        <a:rPr lang="sr-Cyrl-R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Град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(Metropolitan Area Network)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Кабловска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DSL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1007">
                <a:tc>
                  <a:txBody>
                    <a:bodyPr/>
                    <a:lstStyle/>
                    <a:p>
                      <a:r>
                        <a:rPr lang="sr-Cyrl-R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Држава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u="sng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WAN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(Wide Area Network) 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Велики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ISP</a:t>
                      </a:r>
                      <a:r>
                        <a:rPr lang="sr-Cyrl-R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нпр. Телеком, </a:t>
                      </a:r>
                      <a:r>
                        <a:rPr lang="sr-Latn-R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SBB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6165">
                <a:tc>
                  <a:txBody>
                    <a:bodyPr/>
                    <a:lstStyle/>
                    <a:p>
                      <a:r>
                        <a:rPr lang="sr-Cyrl-R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Планета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Internet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lang="sr-Cyrl-RS" sz="24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мрежа</a:t>
                      </a:r>
                      <a:r>
                        <a:rPr lang="sr-Cyrl-RS" sz="24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свих мрежа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Интернет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Међумреже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u="sng" dirty="0" smtClean="0"/>
              <a:t>Међумрежа</a:t>
            </a:r>
            <a:r>
              <a:rPr lang="en-US" sz="3733" dirty="0" smtClean="0"/>
              <a:t>, </a:t>
            </a:r>
            <a:r>
              <a:rPr lang="sr-Cyrl-RS" sz="3733" dirty="0" smtClean="0"/>
              <a:t>или </a:t>
            </a:r>
            <a:r>
              <a:rPr lang="sr-Cyrl-RS" sz="3733" u="sng" dirty="0" smtClean="0"/>
              <a:t>интернет</a:t>
            </a:r>
            <a:r>
              <a:rPr lang="en-US" sz="3733" dirty="0" smtClean="0"/>
              <a:t>, </a:t>
            </a:r>
            <a:r>
              <a:rPr lang="sr-Cyrl-RS" sz="3733" dirty="0" smtClean="0"/>
              <a:t> се добија повезивањем више различитих мрежа</a:t>
            </a:r>
            <a:endParaRPr lang="en-US" sz="3200" dirty="0"/>
          </a:p>
          <a:p>
            <a:pPr lvl="4"/>
            <a:endParaRPr lang="en-US" sz="1333" dirty="0"/>
          </a:p>
          <a:p>
            <a:r>
              <a:rPr lang="sr-Cyrl-RS" sz="3733" dirty="0" smtClean="0"/>
              <a:t>Интернет (велико почетно слово) је интернет који сви користимо</a:t>
            </a:r>
            <a:endParaRPr lang="en-US" sz="3733" dirty="0"/>
          </a:p>
        </p:txBody>
      </p:sp>
    </p:spTree>
    <p:extLst>
      <p:ext uri="{BB962C8B-B14F-4D97-AF65-F5344CB8AC3E}">
        <p14:creationId xmlns:p14="http://schemas.microsoft.com/office/powerpoint/2010/main" val="1342856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Границе мреже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Означите мрежу</a:t>
            </a:r>
            <a:r>
              <a:rPr lang="en-US" sz="3733" dirty="0" smtClean="0"/>
              <a:t>?</a:t>
            </a:r>
            <a:endParaRPr lang="en-US" sz="3733" dirty="0"/>
          </a:p>
        </p:txBody>
      </p:sp>
      <p:grpSp>
        <p:nvGrpSpPr>
          <p:cNvPr id="57" name="Group 56"/>
          <p:cNvGrpSpPr/>
          <p:nvPr/>
        </p:nvGrpSpPr>
        <p:grpSpPr>
          <a:xfrm>
            <a:off x="362211" y="2801478"/>
            <a:ext cx="8555878" cy="2456324"/>
            <a:chOff x="1368874" y="1825855"/>
            <a:chExt cx="7169687" cy="2117495"/>
          </a:xfrm>
        </p:grpSpPr>
        <p:grpSp>
          <p:nvGrpSpPr>
            <p:cNvPr id="58" name="Group 57"/>
            <p:cNvGrpSpPr>
              <a:grpSpLocks/>
            </p:cNvGrpSpPr>
            <p:nvPr/>
          </p:nvGrpSpPr>
          <p:grpSpPr bwMode="auto">
            <a:xfrm>
              <a:off x="1809163" y="1825855"/>
              <a:ext cx="536125" cy="700537"/>
              <a:chOff x="1355" y="2183"/>
              <a:chExt cx="1125" cy="1470"/>
            </a:xfrm>
          </p:grpSpPr>
          <p:sp>
            <p:nvSpPr>
              <p:cNvPr id="75" name="Rectangle 74"/>
              <p:cNvSpPr>
                <a:spLocks noChangeArrowheads="1"/>
              </p:cNvSpPr>
              <p:nvPr/>
            </p:nvSpPr>
            <p:spPr bwMode="auto">
              <a:xfrm>
                <a:off x="1355" y="2651"/>
                <a:ext cx="1125" cy="1002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76" name="Rectangle 75"/>
              <p:cNvSpPr>
                <a:spLocks noChangeArrowheads="1"/>
              </p:cNvSpPr>
              <p:nvPr/>
            </p:nvSpPr>
            <p:spPr bwMode="auto">
              <a:xfrm>
                <a:off x="1355" y="2183"/>
                <a:ext cx="1125" cy="1002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</p:grpSp>
        <p:grpSp>
          <p:nvGrpSpPr>
            <p:cNvPr id="59" name="Group 58"/>
            <p:cNvGrpSpPr>
              <a:grpSpLocks/>
            </p:cNvGrpSpPr>
            <p:nvPr/>
          </p:nvGrpSpPr>
          <p:grpSpPr bwMode="auto">
            <a:xfrm>
              <a:off x="6338318" y="1847728"/>
              <a:ext cx="536125" cy="700537"/>
              <a:chOff x="1716" y="2069"/>
              <a:chExt cx="1125" cy="1470"/>
            </a:xfrm>
          </p:grpSpPr>
          <p:sp>
            <p:nvSpPr>
              <p:cNvPr id="73" name="Rectangle 72"/>
              <p:cNvSpPr>
                <a:spLocks noChangeArrowheads="1"/>
              </p:cNvSpPr>
              <p:nvPr/>
            </p:nvSpPr>
            <p:spPr bwMode="auto">
              <a:xfrm>
                <a:off x="1716" y="2537"/>
                <a:ext cx="1125" cy="1002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74" name="Rectangle 73"/>
              <p:cNvSpPr>
                <a:spLocks noChangeArrowheads="1"/>
              </p:cNvSpPr>
              <p:nvPr/>
            </p:nvSpPr>
            <p:spPr bwMode="auto">
              <a:xfrm>
                <a:off x="1716" y="2069"/>
                <a:ext cx="1125" cy="1002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</p:grpSp>
        <p:cxnSp>
          <p:nvCxnSpPr>
            <p:cNvPr id="60" name="Straight Connector 59"/>
            <p:cNvCxnSpPr>
              <a:stCxn id="75" idx="2"/>
            </p:cNvCxnSpPr>
            <p:nvPr/>
          </p:nvCxnSpPr>
          <p:spPr>
            <a:xfrm flipH="1">
              <a:off x="2077217" y="2526391"/>
              <a:ext cx="9" cy="3482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73" idx="2"/>
            </p:cNvCxnSpPr>
            <p:nvPr/>
          </p:nvCxnSpPr>
          <p:spPr>
            <a:xfrm>
              <a:off x="6606381" y="2548264"/>
              <a:ext cx="1" cy="2981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68" idx="3"/>
              <a:endCxn id="70" idx="1"/>
            </p:cNvCxnSpPr>
            <p:nvPr/>
          </p:nvCxnSpPr>
          <p:spPr>
            <a:xfrm flipV="1">
              <a:off x="2412656" y="3185850"/>
              <a:ext cx="681700" cy="72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70" idx="3"/>
            </p:cNvCxnSpPr>
            <p:nvPr/>
          </p:nvCxnSpPr>
          <p:spPr>
            <a:xfrm flipV="1">
              <a:off x="4023043" y="3170332"/>
              <a:ext cx="2315275" cy="1551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1368874" y="3630834"/>
              <a:ext cx="1173163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2667" dirty="0" smtClean="0"/>
                <a:t>рачунар</a:t>
              </a:r>
              <a:endParaRPr lang="en-US" sz="2667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775926" y="2084424"/>
              <a:ext cx="1762635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2667" dirty="0" smtClean="0"/>
                <a:t>апликација</a:t>
              </a:r>
              <a:endParaRPr lang="en-US" sz="2667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999964" y="3543249"/>
              <a:ext cx="1173163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2667" dirty="0" smtClean="0"/>
                <a:t>веза</a:t>
              </a:r>
              <a:endParaRPr lang="en-US" sz="2667" dirty="0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flipH="1" flipV="1">
              <a:off x="4297276" y="3249433"/>
              <a:ext cx="297523" cy="2938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256" y="2822374"/>
              <a:ext cx="914400" cy="74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68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6304" y="2848298"/>
              <a:ext cx="914400" cy="74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6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356" y="2916769"/>
              <a:ext cx="928687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Rectangle 70"/>
            <p:cNvSpPr/>
            <p:nvPr/>
          </p:nvSpPr>
          <p:spPr>
            <a:xfrm>
              <a:off x="2971800" y="3470718"/>
              <a:ext cx="1173163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2667" dirty="0" smtClean="0"/>
                <a:t>рутер</a:t>
              </a:r>
              <a:endParaRPr lang="en-US" sz="2667" dirty="0"/>
            </a:p>
          </p:txBody>
        </p:sp>
        <p:pic>
          <p:nvPicPr>
            <p:cNvPr id="72" name="Picture 7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202" y="2947988"/>
              <a:ext cx="928687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7886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Како је започело ширење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67255" y="1449626"/>
            <a:ext cx="41980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ARPANET ~1970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" t="23636" r="1217" b="12428"/>
          <a:stretch/>
        </p:blipFill>
        <p:spPr bwMode="auto">
          <a:xfrm>
            <a:off x="1016000" y="2697480"/>
            <a:ext cx="10078720" cy="214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16000" y="4841112"/>
            <a:ext cx="9753600" cy="416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Autofit/>
          </a:bodyPr>
          <a:lstStyle/>
          <a:p>
            <a:r>
              <a:rPr lang="en-US" sz="2667" dirty="0" smtClean="0"/>
              <a:t>(</a:t>
            </a:r>
            <a:r>
              <a:rPr lang="sr-Cyrl-RS" sz="2667" dirty="0" smtClean="0"/>
              <a:t>а</a:t>
            </a:r>
            <a:r>
              <a:rPr lang="en-US" sz="2667" dirty="0" smtClean="0"/>
              <a:t>) De</a:t>
            </a:r>
            <a:r>
              <a:rPr lang="sr-Cyrl-RS" sz="2667" dirty="0" smtClean="0"/>
              <a:t>ц</a:t>
            </a:r>
            <a:r>
              <a:rPr lang="en-US" sz="2667" dirty="0" smtClean="0"/>
              <a:t>. </a:t>
            </a:r>
            <a:r>
              <a:rPr lang="en-US" sz="2667" dirty="0"/>
              <a:t>1969.	</a:t>
            </a:r>
            <a:r>
              <a:rPr lang="en-US" sz="2667" dirty="0" smtClean="0"/>
              <a:t>(</a:t>
            </a:r>
            <a:r>
              <a:rPr lang="sr-Cyrl-RS" sz="2667" dirty="0" smtClean="0"/>
              <a:t>б</a:t>
            </a:r>
            <a:r>
              <a:rPr lang="en-US" sz="2667" dirty="0" smtClean="0"/>
              <a:t>) </a:t>
            </a:r>
            <a:r>
              <a:rPr lang="sr-Cyrl-RS" sz="2667" dirty="0" smtClean="0"/>
              <a:t>Јул</a:t>
            </a:r>
            <a:r>
              <a:rPr lang="en-US" sz="2667" dirty="0" smtClean="0"/>
              <a:t> </a:t>
            </a:r>
            <a:r>
              <a:rPr lang="en-US" sz="2667" dirty="0"/>
              <a:t>1970. 		</a:t>
            </a:r>
            <a:r>
              <a:rPr lang="en-US" sz="2667" dirty="0" smtClean="0"/>
              <a:t>(</a:t>
            </a:r>
            <a:r>
              <a:rPr lang="sr-Cyrl-RS" sz="2667" dirty="0"/>
              <a:t>в</a:t>
            </a:r>
            <a:r>
              <a:rPr lang="en-US" sz="2667" dirty="0" smtClean="0"/>
              <a:t>) </a:t>
            </a:r>
            <a:r>
              <a:rPr lang="sr-Cyrl-RS" sz="2667" dirty="0" smtClean="0"/>
              <a:t>Март</a:t>
            </a:r>
            <a:r>
              <a:rPr lang="en-US" sz="2667" dirty="0" smtClean="0"/>
              <a:t> </a:t>
            </a:r>
            <a:r>
              <a:rPr lang="en-US" sz="2667" dirty="0"/>
              <a:t>1971. </a:t>
            </a:r>
          </a:p>
        </p:txBody>
      </p:sp>
    </p:spTree>
    <p:extLst>
      <p:ext uri="{BB962C8B-B14F-4D97-AF65-F5344CB8AC3E}">
        <p14:creationId xmlns:p14="http://schemas.microsoft.com/office/powerpoint/2010/main" val="352036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Границе мреже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Означите </a:t>
            </a:r>
            <a:r>
              <a:rPr lang="en-US" sz="3733" dirty="0" smtClean="0"/>
              <a:t>“ISP</a:t>
            </a:r>
            <a:r>
              <a:rPr lang="en-US" sz="3733" dirty="0"/>
              <a:t>”?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62211" y="2801478"/>
            <a:ext cx="8248389" cy="2456324"/>
            <a:chOff x="1368874" y="1825855"/>
            <a:chExt cx="7110590" cy="2117495"/>
          </a:xfrm>
        </p:grpSpPr>
        <p:grpSp>
          <p:nvGrpSpPr>
            <p:cNvPr id="49" name="Group 48"/>
            <p:cNvGrpSpPr>
              <a:grpSpLocks/>
            </p:cNvGrpSpPr>
            <p:nvPr/>
          </p:nvGrpSpPr>
          <p:grpSpPr bwMode="auto">
            <a:xfrm>
              <a:off x="1809163" y="1825855"/>
              <a:ext cx="536125" cy="700537"/>
              <a:chOff x="1355" y="2183"/>
              <a:chExt cx="1125" cy="1470"/>
            </a:xfrm>
          </p:grpSpPr>
          <p:sp>
            <p:nvSpPr>
              <p:cNvPr id="66" name="Rectangle 65"/>
              <p:cNvSpPr>
                <a:spLocks noChangeArrowheads="1"/>
              </p:cNvSpPr>
              <p:nvPr/>
            </p:nvSpPr>
            <p:spPr bwMode="auto">
              <a:xfrm>
                <a:off x="1355" y="2651"/>
                <a:ext cx="1125" cy="1002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67" name="Rectangle 66"/>
              <p:cNvSpPr>
                <a:spLocks noChangeArrowheads="1"/>
              </p:cNvSpPr>
              <p:nvPr/>
            </p:nvSpPr>
            <p:spPr bwMode="auto">
              <a:xfrm>
                <a:off x="1355" y="2183"/>
                <a:ext cx="1125" cy="1002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</p:grpSp>
        <p:grpSp>
          <p:nvGrpSpPr>
            <p:cNvPr id="50" name="Group 49"/>
            <p:cNvGrpSpPr>
              <a:grpSpLocks/>
            </p:cNvGrpSpPr>
            <p:nvPr/>
          </p:nvGrpSpPr>
          <p:grpSpPr bwMode="auto">
            <a:xfrm>
              <a:off x="6338318" y="1847728"/>
              <a:ext cx="536125" cy="700537"/>
              <a:chOff x="1716" y="2069"/>
              <a:chExt cx="1125" cy="1470"/>
            </a:xfrm>
          </p:grpSpPr>
          <p:sp>
            <p:nvSpPr>
              <p:cNvPr id="64" name="Rectangle 63"/>
              <p:cNvSpPr>
                <a:spLocks noChangeArrowheads="1"/>
              </p:cNvSpPr>
              <p:nvPr/>
            </p:nvSpPr>
            <p:spPr bwMode="auto">
              <a:xfrm>
                <a:off x="1716" y="2537"/>
                <a:ext cx="1125" cy="1002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65" name="Rectangle 64"/>
              <p:cNvSpPr>
                <a:spLocks noChangeArrowheads="1"/>
              </p:cNvSpPr>
              <p:nvPr/>
            </p:nvSpPr>
            <p:spPr bwMode="auto">
              <a:xfrm>
                <a:off x="1716" y="2069"/>
                <a:ext cx="1125" cy="1002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</p:grpSp>
        <p:cxnSp>
          <p:nvCxnSpPr>
            <p:cNvPr id="51" name="Straight Connector 50"/>
            <p:cNvCxnSpPr>
              <a:stCxn id="66" idx="2"/>
            </p:cNvCxnSpPr>
            <p:nvPr/>
          </p:nvCxnSpPr>
          <p:spPr>
            <a:xfrm flipH="1">
              <a:off x="2077217" y="2526391"/>
              <a:ext cx="9" cy="3482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64" idx="2"/>
            </p:cNvCxnSpPr>
            <p:nvPr/>
          </p:nvCxnSpPr>
          <p:spPr>
            <a:xfrm>
              <a:off x="6606381" y="2548264"/>
              <a:ext cx="1" cy="2981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59" idx="3"/>
              <a:endCxn id="61" idx="1"/>
            </p:cNvCxnSpPr>
            <p:nvPr/>
          </p:nvCxnSpPr>
          <p:spPr>
            <a:xfrm flipV="1">
              <a:off x="2412656" y="3185850"/>
              <a:ext cx="681700" cy="72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1" idx="3"/>
            </p:cNvCxnSpPr>
            <p:nvPr/>
          </p:nvCxnSpPr>
          <p:spPr>
            <a:xfrm flipV="1">
              <a:off x="4023043" y="3170332"/>
              <a:ext cx="2315275" cy="1551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1368874" y="3630834"/>
              <a:ext cx="1173163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2667" dirty="0" smtClean="0"/>
                <a:t>рачунар</a:t>
              </a:r>
              <a:endParaRPr lang="en-US" sz="2667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775926" y="2084424"/>
              <a:ext cx="1703538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2667" dirty="0" smtClean="0"/>
                <a:t>апликација</a:t>
              </a:r>
              <a:endParaRPr lang="en-US" sz="2667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999964" y="3543249"/>
              <a:ext cx="1173163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2667" dirty="0" smtClean="0"/>
                <a:t>веза</a:t>
              </a:r>
              <a:endParaRPr lang="en-US" sz="2667" dirty="0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flipH="1" flipV="1">
              <a:off x="4297276" y="3249433"/>
              <a:ext cx="297523" cy="2938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58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256" y="2822374"/>
              <a:ext cx="914400" cy="74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59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6304" y="2848298"/>
              <a:ext cx="914400" cy="74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60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356" y="2916769"/>
              <a:ext cx="928687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Rectangle 61"/>
            <p:cNvSpPr/>
            <p:nvPr/>
          </p:nvSpPr>
          <p:spPr>
            <a:xfrm>
              <a:off x="2971800" y="3470718"/>
              <a:ext cx="1173163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2667" dirty="0" smtClean="0"/>
                <a:t>рутер</a:t>
              </a:r>
              <a:endParaRPr lang="en-US" sz="2667" dirty="0"/>
            </a:p>
          </p:txBody>
        </p:sp>
        <p:pic>
          <p:nvPicPr>
            <p:cNvPr id="63" name="Picture 6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202" y="2947988"/>
              <a:ext cx="928687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80649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Границе мреже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Облаком означавамо генеричку мрежу, без детаља о технологији</a:t>
            </a:r>
            <a:endParaRPr lang="en-US" sz="3733" dirty="0"/>
          </a:p>
        </p:txBody>
      </p:sp>
      <p:grpSp>
        <p:nvGrpSpPr>
          <p:cNvPr id="27" name="Group 26"/>
          <p:cNvGrpSpPr/>
          <p:nvPr/>
        </p:nvGrpSpPr>
        <p:grpSpPr>
          <a:xfrm>
            <a:off x="362211" y="2801478"/>
            <a:ext cx="8130741" cy="2456324"/>
            <a:chOff x="1368874" y="1825855"/>
            <a:chExt cx="7009171" cy="2117495"/>
          </a:xfrm>
        </p:grpSpPr>
        <p:grpSp>
          <p:nvGrpSpPr>
            <p:cNvPr id="49" name="Group 48"/>
            <p:cNvGrpSpPr>
              <a:grpSpLocks/>
            </p:cNvGrpSpPr>
            <p:nvPr/>
          </p:nvGrpSpPr>
          <p:grpSpPr bwMode="auto">
            <a:xfrm>
              <a:off x="1809163" y="1825855"/>
              <a:ext cx="536125" cy="700537"/>
              <a:chOff x="1355" y="2183"/>
              <a:chExt cx="1125" cy="1470"/>
            </a:xfrm>
          </p:grpSpPr>
          <p:sp>
            <p:nvSpPr>
              <p:cNvPr id="66" name="Rectangle 65"/>
              <p:cNvSpPr>
                <a:spLocks noChangeArrowheads="1"/>
              </p:cNvSpPr>
              <p:nvPr/>
            </p:nvSpPr>
            <p:spPr bwMode="auto">
              <a:xfrm>
                <a:off x="1355" y="2651"/>
                <a:ext cx="1125" cy="1002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67" name="Rectangle 66"/>
              <p:cNvSpPr>
                <a:spLocks noChangeArrowheads="1"/>
              </p:cNvSpPr>
              <p:nvPr/>
            </p:nvSpPr>
            <p:spPr bwMode="auto">
              <a:xfrm>
                <a:off x="1355" y="2183"/>
                <a:ext cx="1125" cy="1002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</p:grpSp>
        <p:grpSp>
          <p:nvGrpSpPr>
            <p:cNvPr id="50" name="Group 49"/>
            <p:cNvGrpSpPr>
              <a:grpSpLocks/>
            </p:cNvGrpSpPr>
            <p:nvPr/>
          </p:nvGrpSpPr>
          <p:grpSpPr bwMode="auto">
            <a:xfrm>
              <a:off x="6338318" y="1847728"/>
              <a:ext cx="536125" cy="700537"/>
              <a:chOff x="1716" y="2069"/>
              <a:chExt cx="1125" cy="1470"/>
            </a:xfrm>
          </p:grpSpPr>
          <p:sp>
            <p:nvSpPr>
              <p:cNvPr id="64" name="Rectangle 63"/>
              <p:cNvSpPr>
                <a:spLocks noChangeArrowheads="1"/>
              </p:cNvSpPr>
              <p:nvPr/>
            </p:nvSpPr>
            <p:spPr bwMode="auto">
              <a:xfrm>
                <a:off x="1716" y="2537"/>
                <a:ext cx="1125" cy="1002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65" name="Rectangle 64"/>
              <p:cNvSpPr>
                <a:spLocks noChangeArrowheads="1"/>
              </p:cNvSpPr>
              <p:nvPr/>
            </p:nvSpPr>
            <p:spPr bwMode="auto">
              <a:xfrm>
                <a:off x="1716" y="2069"/>
                <a:ext cx="1125" cy="1002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</p:grpSp>
        <p:cxnSp>
          <p:nvCxnSpPr>
            <p:cNvPr id="51" name="Straight Connector 50"/>
            <p:cNvCxnSpPr>
              <a:stCxn id="66" idx="2"/>
            </p:cNvCxnSpPr>
            <p:nvPr/>
          </p:nvCxnSpPr>
          <p:spPr>
            <a:xfrm flipH="1">
              <a:off x="2077217" y="2526391"/>
              <a:ext cx="9" cy="3482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64" idx="2"/>
            </p:cNvCxnSpPr>
            <p:nvPr/>
          </p:nvCxnSpPr>
          <p:spPr>
            <a:xfrm>
              <a:off x="6606381" y="2548264"/>
              <a:ext cx="1" cy="2981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59" idx="3"/>
              <a:endCxn id="61" idx="1"/>
            </p:cNvCxnSpPr>
            <p:nvPr/>
          </p:nvCxnSpPr>
          <p:spPr>
            <a:xfrm flipV="1">
              <a:off x="2412656" y="3185850"/>
              <a:ext cx="681700" cy="72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1" idx="3"/>
            </p:cNvCxnSpPr>
            <p:nvPr/>
          </p:nvCxnSpPr>
          <p:spPr>
            <a:xfrm flipV="1">
              <a:off x="4023043" y="3170332"/>
              <a:ext cx="2315275" cy="1551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1368874" y="3630834"/>
              <a:ext cx="1173163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2667" dirty="0" smtClean="0"/>
                <a:t>рачунар</a:t>
              </a:r>
              <a:endParaRPr lang="en-US" sz="2667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775926" y="2084424"/>
              <a:ext cx="1602119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2667" dirty="0" smtClean="0"/>
                <a:t>апликација</a:t>
              </a:r>
              <a:endParaRPr lang="en-US" sz="2667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999964" y="3543249"/>
              <a:ext cx="1173163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en-US" sz="2667" dirty="0"/>
                <a:t>link</a:t>
              </a: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flipH="1" flipV="1">
              <a:off x="4297276" y="3249433"/>
              <a:ext cx="297523" cy="2938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58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256" y="2822374"/>
              <a:ext cx="914400" cy="74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59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6304" y="2848298"/>
              <a:ext cx="914400" cy="74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60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356" y="2916769"/>
              <a:ext cx="928687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Rectangle 61"/>
            <p:cNvSpPr/>
            <p:nvPr/>
          </p:nvSpPr>
          <p:spPr>
            <a:xfrm>
              <a:off x="2971800" y="3470718"/>
              <a:ext cx="1173163" cy="312516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en-US" sz="2667" dirty="0"/>
                <a:t>router</a:t>
              </a:r>
            </a:p>
          </p:txBody>
        </p:sp>
        <p:pic>
          <p:nvPicPr>
            <p:cNvPr id="63" name="Picture 6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202" y="2947988"/>
              <a:ext cx="928687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Cloud Callout 5"/>
          <p:cNvSpPr/>
          <p:nvPr/>
        </p:nvSpPr>
        <p:spPr>
          <a:xfrm rot="394988">
            <a:off x="1952167" y="3554883"/>
            <a:ext cx="3712687" cy="1832224"/>
          </a:xfrm>
          <a:prstGeom prst="cloudCallout">
            <a:avLst>
              <a:gd name="adj1" fmla="val -8031"/>
              <a:gd name="adj2" fmla="val 1622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101793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Кључни интерфејси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397000"/>
            <a:ext cx="9624508" cy="4775200"/>
          </a:xfrm>
        </p:spPr>
        <p:txBody>
          <a:bodyPr>
            <a:normAutofit/>
          </a:bodyPr>
          <a:lstStyle/>
          <a:p>
            <a:pPr marL="685783" indent="-685783">
              <a:buFont typeface="+mj-lt"/>
              <a:buAutoNum type="arabicPeriod"/>
            </a:pPr>
            <a:r>
              <a:rPr lang="sr-Cyrl-RS" sz="3733" dirty="0" smtClean="0"/>
              <a:t>Мрежа-апликација интерфејс – дефинише како апликације користе мрежу</a:t>
            </a:r>
            <a:endParaRPr lang="en-US" sz="3733" dirty="0"/>
          </a:p>
          <a:p>
            <a:pPr lvl="1"/>
            <a:r>
              <a:rPr lang="sr-Cyrl-RS" sz="3200" u="sng" dirty="0" smtClean="0"/>
              <a:t>Сокети</a:t>
            </a:r>
            <a:r>
              <a:rPr lang="sr-Cyrl-RS" sz="3200" dirty="0" smtClean="0"/>
              <a:t> </a:t>
            </a:r>
            <a:r>
              <a:rPr lang="en-US" sz="3200" dirty="0" smtClean="0"/>
              <a:t>(</a:t>
            </a:r>
            <a:r>
              <a:rPr lang="sr-Cyrl-RS" sz="3200" dirty="0" smtClean="0"/>
              <a:t>утичнице) се обично користе у пракси</a:t>
            </a:r>
            <a:endParaRPr lang="en-US" sz="32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383683" y="4467359"/>
            <a:ext cx="4876800" cy="0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016000" y="3316406"/>
            <a:ext cx="6847840" cy="2731836"/>
            <a:chOff x="433307" y="2564757"/>
            <a:chExt cx="4559712" cy="1819024"/>
          </a:xfrm>
        </p:grpSpPr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816363" y="2564757"/>
              <a:ext cx="466434" cy="562625"/>
              <a:chOff x="1355" y="2239"/>
              <a:chExt cx="1125" cy="1357"/>
            </a:xfrm>
          </p:grpSpPr>
          <p:sp>
            <p:nvSpPr>
              <p:cNvPr id="51" name="Rectangle 50"/>
              <p:cNvSpPr>
                <a:spLocks noChangeArrowheads="1"/>
              </p:cNvSpPr>
              <p:nvPr/>
            </p:nvSpPr>
            <p:spPr bwMode="auto">
              <a:xfrm>
                <a:off x="1355" y="2707"/>
                <a:ext cx="1125" cy="889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52" name="Rectangle 51"/>
              <p:cNvSpPr>
                <a:spLocks noChangeArrowheads="1"/>
              </p:cNvSpPr>
              <p:nvPr/>
            </p:nvSpPr>
            <p:spPr bwMode="auto">
              <a:xfrm>
                <a:off x="1355" y="2239"/>
                <a:ext cx="1125" cy="889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</p:grpSp>
        <p:grpSp>
          <p:nvGrpSpPr>
            <p:cNvPr id="24" name="Group 23"/>
            <p:cNvGrpSpPr>
              <a:grpSpLocks/>
            </p:cNvGrpSpPr>
            <p:nvPr/>
          </p:nvGrpSpPr>
          <p:grpSpPr bwMode="auto">
            <a:xfrm>
              <a:off x="3308138" y="2583787"/>
              <a:ext cx="466434" cy="562625"/>
              <a:chOff x="-1778" y="2125"/>
              <a:chExt cx="1125" cy="1357"/>
            </a:xfrm>
          </p:grpSpPr>
          <p:sp>
            <p:nvSpPr>
              <p:cNvPr id="49" name="Rectangle 48"/>
              <p:cNvSpPr>
                <a:spLocks noChangeArrowheads="1"/>
              </p:cNvSpPr>
              <p:nvPr/>
            </p:nvSpPr>
            <p:spPr bwMode="auto">
              <a:xfrm>
                <a:off x="-1778" y="2593"/>
                <a:ext cx="1125" cy="889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50" name="Rectangle 49"/>
              <p:cNvSpPr>
                <a:spLocks noChangeArrowheads="1"/>
              </p:cNvSpPr>
              <p:nvPr/>
            </p:nvSpPr>
            <p:spPr bwMode="auto">
              <a:xfrm>
                <a:off x="-1778" y="2125"/>
                <a:ext cx="1125" cy="889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</p:grpSp>
        <p:cxnSp>
          <p:nvCxnSpPr>
            <p:cNvPr id="25" name="Straight Connector 24"/>
            <p:cNvCxnSpPr>
              <a:stCxn id="51" idx="2"/>
            </p:cNvCxnSpPr>
            <p:nvPr/>
          </p:nvCxnSpPr>
          <p:spPr>
            <a:xfrm flipH="1">
              <a:off x="1049574" y="3127381"/>
              <a:ext cx="7" cy="3266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49" idx="2"/>
            </p:cNvCxnSpPr>
            <p:nvPr/>
          </p:nvCxnSpPr>
          <p:spPr>
            <a:xfrm>
              <a:off x="3541355" y="3146411"/>
              <a:ext cx="1579" cy="2830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295400" y="3724749"/>
              <a:ext cx="381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433307" y="4111889"/>
              <a:ext cx="1020664" cy="271892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2667" dirty="0" smtClean="0"/>
                <a:t>рачунар</a:t>
              </a:r>
              <a:endParaRPr lang="en-US" sz="2667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690439" y="2766496"/>
              <a:ext cx="1302580" cy="271892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2667" dirty="0" smtClean="0"/>
                <a:t>апликација</a:t>
              </a:r>
              <a:endParaRPr lang="en-US" sz="2667" dirty="0"/>
            </a:p>
          </p:txBody>
        </p:sp>
        <p:pic>
          <p:nvPicPr>
            <p:cNvPr id="30" name="Picture 29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871" y="3408520"/>
              <a:ext cx="795538" cy="644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0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5659" y="3431074"/>
              <a:ext cx="795538" cy="644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2" name="Straight Connector 31"/>
            <p:cNvCxnSpPr/>
            <p:nvPr/>
          </p:nvCxnSpPr>
          <p:spPr>
            <a:xfrm>
              <a:off x="2927138" y="3724749"/>
              <a:ext cx="381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676400" y="3724751"/>
              <a:ext cx="1250738" cy="3132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Cloud Callout 32"/>
          <p:cNvSpPr/>
          <p:nvPr/>
        </p:nvSpPr>
        <p:spPr>
          <a:xfrm rot="394988">
            <a:off x="2671637" y="4524910"/>
            <a:ext cx="2248108" cy="1109449"/>
          </a:xfrm>
          <a:prstGeom prst="cloudCallout">
            <a:avLst>
              <a:gd name="adj1" fmla="val -8031"/>
              <a:gd name="adj2" fmla="val 1622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49875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loud Callout 28"/>
          <p:cNvSpPr/>
          <p:nvPr/>
        </p:nvSpPr>
        <p:spPr>
          <a:xfrm rot="394988">
            <a:off x="2671637" y="4524910"/>
            <a:ext cx="2248108" cy="1109449"/>
          </a:xfrm>
          <a:prstGeom prst="cloudCallout">
            <a:avLst>
              <a:gd name="adj1" fmla="val -8031"/>
              <a:gd name="adj2" fmla="val 1622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799" y="1397000"/>
            <a:ext cx="10087087" cy="4775200"/>
          </a:xfrm>
        </p:spPr>
        <p:txBody>
          <a:bodyPr>
            <a:normAutofit/>
          </a:bodyPr>
          <a:lstStyle/>
          <a:p>
            <a:pPr marL="685783" indent="-685783">
              <a:buFont typeface="+mj-lt"/>
              <a:buAutoNum type="arabicPeriod" startAt="2"/>
            </a:pPr>
            <a:r>
              <a:rPr lang="sr-Cyrl-RS" sz="3733" dirty="0" smtClean="0"/>
              <a:t>Мрежа-мрежа интерфејси –</a:t>
            </a:r>
            <a:br>
              <a:rPr lang="sr-Cyrl-RS" sz="3733" dirty="0" smtClean="0"/>
            </a:br>
            <a:r>
              <a:rPr lang="sr-Cyrl-RS" sz="3733" dirty="0" smtClean="0"/>
              <a:t>дефинишу како чворови „сарађују“</a:t>
            </a:r>
            <a:endParaRPr lang="en-US" sz="3733" dirty="0"/>
          </a:p>
          <a:p>
            <a:pPr lvl="1"/>
            <a:r>
              <a:rPr lang="sr-Cyrl-RS" sz="3200" u="sng" dirty="0" smtClean="0"/>
              <a:t>Команда</a:t>
            </a:r>
            <a:r>
              <a:rPr lang="sr-Cyrl-RS" sz="3200" dirty="0" smtClean="0"/>
              <a:t> </a:t>
            </a:r>
            <a:r>
              <a:rPr lang="sr-Latn-RS" sz="3200" u="sng" dirty="0"/>
              <a:t>t</a:t>
            </a:r>
            <a:r>
              <a:rPr lang="en-US" sz="3200" u="sng" dirty="0" err="1" smtClean="0"/>
              <a:t>raceroute</a:t>
            </a:r>
            <a:r>
              <a:rPr lang="en-US" sz="3200" dirty="0" smtClean="0"/>
              <a:t> </a:t>
            </a:r>
            <a:r>
              <a:rPr lang="sr-Cyrl-RS" sz="3200" dirty="0" smtClean="0"/>
              <a:t>може да „завири“ </a:t>
            </a:r>
            <a:br>
              <a:rPr lang="sr-Cyrl-RS" sz="3200" dirty="0" smtClean="0"/>
            </a:br>
            <a:r>
              <a:rPr lang="sr-Cyrl-RS" sz="3200" dirty="0" smtClean="0"/>
              <a:t>у унутрашњост мреже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Кључни интерфејси </a:t>
            </a:r>
            <a:r>
              <a:rPr lang="en-US" dirty="0" smtClean="0"/>
              <a:t>(</a:t>
            </a:r>
            <a:r>
              <a:rPr lang="sr-Cyrl-RS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822083" y="4060960"/>
            <a:ext cx="0" cy="2042889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016000" y="3440364"/>
            <a:ext cx="6987689" cy="2731836"/>
            <a:chOff x="433307" y="2564757"/>
            <a:chExt cx="4652832" cy="1819024"/>
          </a:xfrm>
        </p:grpSpPr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816363" y="2564757"/>
              <a:ext cx="466434" cy="562625"/>
              <a:chOff x="1355" y="2239"/>
              <a:chExt cx="1125" cy="1357"/>
            </a:xfrm>
          </p:grpSpPr>
          <p:sp>
            <p:nvSpPr>
              <p:cNvPr id="51" name="Rectangle 50"/>
              <p:cNvSpPr>
                <a:spLocks noChangeArrowheads="1"/>
              </p:cNvSpPr>
              <p:nvPr/>
            </p:nvSpPr>
            <p:spPr bwMode="auto">
              <a:xfrm>
                <a:off x="1355" y="2707"/>
                <a:ext cx="1125" cy="889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52" name="Rectangle 51"/>
              <p:cNvSpPr>
                <a:spLocks noChangeArrowheads="1"/>
              </p:cNvSpPr>
              <p:nvPr/>
            </p:nvSpPr>
            <p:spPr bwMode="auto">
              <a:xfrm>
                <a:off x="1355" y="2239"/>
                <a:ext cx="1125" cy="889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</p:grpSp>
        <p:grpSp>
          <p:nvGrpSpPr>
            <p:cNvPr id="24" name="Group 23"/>
            <p:cNvGrpSpPr>
              <a:grpSpLocks/>
            </p:cNvGrpSpPr>
            <p:nvPr/>
          </p:nvGrpSpPr>
          <p:grpSpPr bwMode="auto">
            <a:xfrm>
              <a:off x="3308138" y="2583787"/>
              <a:ext cx="466434" cy="562625"/>
              <a:chOff x="-1778" y="2125"/>
              <a:chExt cx="1125" cy="1357"/>
            </a:xfrm>
          </p:grpSpPr>
          <p:sp>
            <p:nvSpPr>
              <p:cNvPr id="49" name="Rectangle 48"/>
              <p:cNvSpPr>
                <a:spLocks noChangeArrowheads="1"/>
              </p:cNvSpPr>
              <p:nvPr/>
            </p:nvSpPr>
            <p:spPr bwMode="auto">
              <a:xfrm>
                <a:off x="-1778" y="2593"/>
                <a:ext cx="1125" cy="889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50" name="Rectangle 49"/>
              <p:cNvSpPr>
                <a:spLocks noChangeArrowheads="1"/>
              </p:cNvSpPr>
              <p:nvPr/>
            </p:nvSpPr>
            <p:spPr bwMode="auto">
              <a:xfrm>
                <a:off x="-1778" y="2125"/>
                <a:ext cx="1125" cy="889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</p:grpSp>
        <p:cxnSp>
          <p:nvCxnSpPr>
            <p:cNvPr id="25" name="Straight Connector 24"/>
            <p:cNvCxnSpPr>
              <a:stCxn id="51" idx="2"/>
            </p:cNvCxnSpPr>
            <p:nvPr/>
          </p:nvCxnSpPr>
          <p:spPr>
            <a:xfrm flipH="1">
              <a:off x="1049574" y="3127381"/>
              <a:ext cx="7" cy="3266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49" idx="2"/>
            </p:cNvCxnSpPr>
            <p:nvPr/>
          </p:nvCxnSpPr>
          <p:spPr>
            <a:xfrm>
              <a:off x="3541355" y="3146411"/>
              <a:ext cx="1579" cy="2830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295400" y="3724749"/>
              <a:ext cx="381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433307" y="4111889"/>
              <a:ext cx="1020664" cy="271892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2667" dirty="0" smtClean="0"/>
                <a:t>рачунар</a:t>
              </a:r>
              <a:endParaRPr lang="en-US" sz="2667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690439" y="2766496"/>
              <a:ext cx="1395700" cy="271892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2667" dirty="0" smtClean="0"/>
                <a:t>апликација</a:t>
              </a:r>
              <a:endParaRPr lang="en-US" sz="2667" dirty="0"/>
            </a:p>
          </p:txBody>
        </p:sp>
        <p:pic>
          <p:nvPicPr>
            <p:cNvPr id="32" name="Picture 31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871" y="3408520"/>
              <a:ext cx="795538" cy="644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5659" y="3431074"/>
              <a:ext cx="795538" cy="644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7" name="Straight Connector 46"/>
            <p:cNvCxnSpPr/>
            <p:nvPr/>
          </p:nvCxnSpPr>
          <p:spPr>
            <a:xfrm>
              <a:off x="2927138" y="3724749"/>
              <a:ext cx="381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875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Основе рачунарских мрежа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Сокети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8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Мрежа-апликација интерфејс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799" y="1397000"/>
            <a:ext cx="10721789" cy="4775200"/>
          </a:xfrm>
        </p:spPr>
        <p:txBody>
          <a:bodyPr>
            <a:normAutofit/>
          </a:bodyPr>
          <a:lstStyle/>
          <a:p>
            <a:r>
              <a:rPr lang="sr-Cyrl-RS" sz="3733" dirty="0" smtClean="0"/>
              <a:t>Дефинише како апликације користе мрежу</a:t>
            </a:r>
            <a:endParaRPr lang="en-US" sz="3733" dirty="0"/>
          </a:p>
          <a:p>
            <a:pPr lvl="1"/>
            <a:r>
              <a:rPr lang="sr-Cyrl-RS" sz="3200" dirty="0" smtClean="0"/>
              <a:t>Посматрамо апликације као да директно комуницирају</a:t>
            </a:r>
          </a:p>
          <a:p>
            <a:pPr lvl="1"/>
            <a:r>
              <a:rPr lang="sr-Cyrl-RS" sz="3200" dirty="0" smtClean="0"/>
              <a:t>Занемарујемо детаљи мреже</a:t>
            </a:r>
            <a:endParaRPr lang="en-US" sz="32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-76137" y="3338763"/>
            <a:ext cx="8229537" cy="2731835"/>
            <a:chOff x="-137480" y="2334904"/>
            <a:chExt cx="6172153" cy="204887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037762" y="3105150"/>
              <a:ext cx="3657600" cy="0"/>
            </a:xfrm>
            <a:prstGeom prst="line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193459" y="2334904"/>
              <a:ext cx="525373" cy="633718"/>
              <a:chOff x="1355" y="2239"/>
              <a:chExt cx="1125" cy="1357"/>
            </a:xfrm>
          </p:grpSpPr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1355" y="2707"/>
                <a:ext cx="1125" cy="889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1355" y="2239"/>
                <a:ext cx="1125" cy="889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4000097" y="2356338"/>
              <a:ext cx="525373" cy="633718"/>
              <a:chOff x="-1778" y="2125"/>
              <a:chExt cx="1125" cy="1357"/>
            </a:xfrm>
          </p:grpSpPr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-1778" y="2593"/>
                <a:ext cx="1125" cy="889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-1778" y="2125"/>
                <a:ext cx="1125" cy="889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</p:grpSp>
        <p:cxnSp>
          <p:nvCxnSpPr>
            <p:cNvPr id="10" name="Straight Connector 9"/>
            <p:cNvCxnSpPr>
              <a:stCxn id="21" idx="2"/>
            </p:cNvCxnSpPr>
            <p:nvPr/>
          </p:nvCxnSpPr>
          <p:spPr>
            <a:xfrm flipH="1">
              <a:off x="1456139" y="2968622"/>
              <a:ext cx="7" cy="3679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9" idx="2"/>
            </p:cNvCxnSpPr>
            <p:nvPr/>
          </p:nvCxnSpPr>
          <p:spPr>
            <a:xfrm>
              <a:off x="4262784" y="2990056"/>
              <a:ext cx="1777" cy="3187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733028" y="3641473"/>
              <a:ext cx="42914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762000" y="4077533"/>
              <a:ext cx="1149636" cy="306248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2667" dirty="0" smtClean="0"/>
                <a:t>рачунар</a:t>
              </a:r>
              <a:endParaRPr lang="en-US" sz="2667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430705" y="2562135"/>
              <a:ext cx="1603968" cy="306248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2667" dirty="0"/>
                <a:t>а</a:t>
              </a:r>
              <a:r>
                <a:rPr lang="sr-Cyrl-RS" sz="2667" dirty="0" smtClean="0"/>
                <a:t>пликација 2</a:t>
              </a:r>
              <a:endParaRPr lang="en-US" sz="2667" dirty="0"/>
            </a:p>
          </p:txBody>
        </p:sp>
        <p:pic>
          <p:nvPicPr>
            <p:cNvPr id="15" name="Picture 14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788" y="3285285"/>
              <a:ext cx="896063" cy="726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5714" y="3310689"/>
              <a:ext cx="896063" cy="726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3570953" y="3641473"/>
              <a:ext cx="42914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2162171" y="3641476"/>
              <a:ext cx="1408782" cy="3528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-137480" y="2465253"/>
              <a:ext cx="1593619" cy="306248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2667" dirty="0"/>
                <a:t>а</a:t>
              </a:r>
              <a:r>
                <a:rPr lang="sr-Cyrl-RS" sz="2667" dirty="0" smtClean="0"/>
                <a:t>пликација 1</a:t>
              </a:r>
              <a:endParaRPr lang="en-US" sz="2667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687965" y="4076809"/>
              <a:ext cx="1149636" cy="306248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2667" dirty="0" smtClean="0"/>
                <a:t>рачунар</a:t>
              </a:r>
              <a:endParaRPr lang="en-US" sz="2667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1336818" y="2927524"/>
              <a:ext cx="0" cy="177626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1600200" y="2927524"/>
              <a:ext cx="0" cy="177626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4110624" y="2927524"/>
              <a:ext cx="0" cy="177626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4374006" y="2927524"/>
              <a:ext cx="0" cy="177626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828800" y="2714535"/>
              <a:ext cx="2101349" cy="0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Cloud Callout 31"/>
          <p:cNvSpPr/>
          <p:nvPr/>
        </p:nvSpPr>
        <p:spPr>
          <a:xfrm rot="394988">
            <a:off x="2775707" y="4524910"/>
            <a:ext cx="2248108" cy="1109449"/>
          </a:xfrm>
          <a:prstGeom prst="cloudCallout">
            <a:avLst>
              <a:gd name="adj1" fmla="val -8031"/>
              <a:gd name="adj2" fmla="val 1622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483835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Пример примене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r-Cyrl-RS" dirty="0" smtClean="0"/>
              <a:t>Једноставни клијент-сервер сценарио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72474" y="2225629"/>
            <a:ext cx="7347527" cy="3540172"/>
            <a:chOff x="1518805" y="2263775"/>
            <a:chExt cx="5715000" cy="2753591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744" t="5738" r="2916" b="6781"/>
            <a:stretch/>
          </p:blipFill>
          <p:spPr bwMode="auto">
            <a:xfrm>
              <a:off x="1518805" y="2263775"/>
              <a:ext cx="5715000" cy="2753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Freeform 7"/>
            <p:cNvSpPr/>
            <p:nvPr/>
          </p:nvSpPr>
          <p:spPr bwMode="auto">
            <a:xfrm>
              <a:off x="3162300" y="2790825"/>
              <a:ext cx="3619500" cy="685800"/>
            </a:xfrm>
            <a:custGeom>
              <a:avLst/>
              <a:gdLst>
                <a:gd name="connsiteX0" fmla="*/ 0 w 3619500"/>
                <a:gd name="connsiteY0" fmla="*/ 0 h 685800"/>
                <a:gd name="connsiteX1" fmla="*/ 1514475 w 3619500"/>
                <a:gd name="connsiteY1" fmla="*/ 571500 h 685800"/>
                <a:gd name="connsiteX2" fmla="*/ 3619500 w 3619500"/>
                <a:gd name="connsiteY2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9500" h="685800">
                  <a:moveTo>
                    <a:pt x="0" y="0"/>
                  </a:moveTo>
                  <a:cubicBezTo>
                    <a:pt x="455612" y="228600"/>
                    <a:pt x="911225" y="457200"/>
                    <a:pt x="1514475" y="571500"/>
                  </a:cubicBezTo>
                  <a:cubicBezTo>
                    <a:pt x="2117725" y="685800"/>
                    <a:pt x="2868612" y="685800"/>
                    <a:pt x="3619500" y="685800"/>
                  </a:cubicBezTo>
                </a:path>
              </a:pathLst>
            </a:custGeom>
            <a:noFill/>
            <a:ln w="28575" cap="flat" cmpd="sng" algn="ctr">
              <a:solidFill>
                <a:schemeClr val="accent3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2981325" y="3267075"/>
              <a:ext cx="3810000" cy="685800"/>
            </a:xfrm>
            <a:custGeom>
              <a:avLst/>
              <a:gdLst>
                <a:gd name="connsiteX0" fmla="*/ 0 w 3619500"/>
                <a:gd name="connsiteY0" fmla="*/ 0 h 685800"/>
                <a:gd name="connsiteX1" fmla="*/ 1514475 w 3619500"/>
                <a:gd name="connsiteY1" fmla="*/ 571500 h 685800"/>
                <a:gd name="connsiteX2" fmla="*/ 3619500 w 3619500"/>
                <a:gd name="connsiteY2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19500" h="685800">
                  <a:moveTo>
                    <a:pt x="0" y="0"/>
                  </a:moveTo>
                  <a:cubicBezTo>
                    <a:pt x="455612" y="228600"/>
                    <a:pt x="911225" y="457200"/>
                    <a:pt x="1514475" y="571500"/>
                  </a:cubicBezTo>
                  <a:cubicBezTo>
                    <a:pt x="2117725" y="685800"/>
                    <a:pt x="2868612" y="685800"/>
                    <a:pt x="3619500" y="685800"/>
                  </a:cubicBezTo>
                </a:path>
              </a:pathLst>
            </a:custGeom>
            <a:noFill/>
            <a:ln w="28575" cap="flat" cmpd="sng" algn="ctr">
              <a:solidFill>
                <a:schemeClr val="accent3">
                  <a:lumMod val="40000"/>
                  <a:lumOff val="60000"/>
                </a:schemeClr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74264" y="3037869"/>
              <a:ext cx="857325" cy="391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захтев</a:t>
              </a:r>
              <a:endParaRPr lang="en-US" sz="2667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43250" y="3533775"/>
              <a:ext cx="1063401" cy="391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одговор</a:t>
              </a:r>
              <a:endParaRPr lang="en-US" sz="2667" dirty="0"/>
            </a:p>
          </p:txBody>
        </p:sp>
      </p:grpSp>
    </p:spTree>
    <p:extLst>
      <p:ext uri="{BB962C8B-B14F-4D97-AF65-F5344CB8AC3E}">
        <p14:creationId xmlns:p14="http://schemas.microsoft.com/office/powerpoint/2010/main" val="18239800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Пример примене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701800"/>
            <a:ext cx="8305800" cy="4470400"/>
          </a:xfrm>
        </p:spPr>
        <p:txBody>
          <a:bodyPr>
            <a:normAutofit/>
          </a:bodyPr>
          <a:lstStyle/>
          <a:p>
            <a:r>
              <a:rPr lang="sr-Cyrl-RS" dirty="0" smtClean="0"/>
              <a:t>Једноставни клијент-сервер сценарио</a:t>
            </a:r>
            <a:endParaRPr lang="en-US" dirty="0" smtClean="0"/>
          </a:p>
          <a:p>
            <a:pPr lvl="1"/>
            <a:r>
              <a:rPr lang="sr-Cyrl-RS" dirty="0" smtClean="0"/>
              <a:t>Клијентска апликација шаље захтев </a:t>
            </a:r>
            <a:br>
              <a:rPr lang="sr-Cyrl-RS" dirty="0" smtClean="0"/>
            </a:br>
            <a:r>
              <a:rPr lang="sr-Cyrl-RS" dirty="0" smtClean="0"/>
              <a:t>серверској апликацији</a:t>
            </a:r>
            <a:endParaRPr lang="en-US" dirty="0" smtClean="0"/>
          </a:p>
          <a:p>
            <a:pPr lvl="1"/>
            <a:r>
              <a:rPr lang="sr-Cyrl-RS" dirty="0" smtClean="0"/>
              <a:t>Серверска апликација враћа одговор</a:t>
            </a:r>
            <a:endParaRPr lang="en-US" dirty="0" smtClean="0"/>
          </a:p>
          <a:p>
            <a:pPr lvl="3"/>
            <a:endParaRPr lang="en-US" dirty="0" smtClean="0"/>
          </a:p>
          <a:p>
            <a:r>
              <a:rPr lang="sr-Cyrl-RS" dirty="0" smtClean="0"/>
              <a:t>Ово је полазна основа за многе примене</a:t>
            </a:r>
            <a:endParaRPr lang="en-US" dirty="0" smtClean="0"/>
          </a:p>
          <a:p>
            <a:pPr lvl="1"/>
            <a:r>
              <a:rPr lang="sr-Cyrl-RS" dirty="0" smtClean="0"/>
              <a:t>Пренос датотека: пошаљи назив, прихвати датотеку</a:t>
            </a:r>
          </a:p>
          <a:p>
            <a:pPr lvl="1"/>
            <a:r>
              <a:rPr lang="sr-Cyrl-RS" dirty="0" smtClean="0"/>
              <a:t>Претраживање: пошаљи</a:t>
            </a:r>
            <a:r>
              <a:rPr lang="en-US" dirty="0" smtClean="0"/>
              <a:t> URL, </a:t>
            </a:r>
            <a:r>
              <a:rPr lang="sr-Cyrl-RS" dirty="0" smtClean="0"/>
              <a:t>прихвати страницу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557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Socket API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Једноставна апстракција за употребу мреже</a:t>
            </a:r>
            <a:endParaRPr lang="en-US" dirty="0" smtClean="0"/>
          </a:p>
          <a:p>
            <a:pPr lvl="1"/>
            <a:r>
              <a:rPr lang="sr-Cyrl-RS" dirty="0" smtClean="0"/>
              <a:t>Мрежни </a:t>
            </a:r>
            <a:r>
              <a:rPr lang="en-US" dirty="0" smtClean="0"/>
              <a:t>API</a:t>
            </a:r>
            <a:r>
              <a:rPr lang="sr-Cyrl-RS" dirty="0" smtClean="0"/>
              <a:t> који се користи за писање свих Интернет апликација</a:t>
            </a:r>
            <a:endParaRPr lang="en-US" dirty="0" smtClean="0"/>
          </a:p>
          <a:p>
            <a:pPr lvl="1"/>
            <a:r>
              <a:rPr lang="sr-Cyrl-RS" dirty="0" smtClean="0"/>
              <a:t>Део свих познатијих оперативних систем</a:t>
            </a:r>
            <a:endParaRPr lang="en-US" dirty="0" smtClean="0"/>
          </a:p>
          <a:p>
            <a:pPr lvl="6"/>
            <a:endParaRPr lang="en-US" dirty="0" smtClean="0"/>
          </a:p>
          <a:p>
            <a:r>
              <a:rPr lang="sr-Cyrl-RS" dirty="0" smtClean="0"/>
              <a:t>Подржава два типа мрежних сервиса</a:t>
            </a:r>
            <a:endParaRPr lang="en-US" dirty="0" smtClean="0"/>
          </a:p>
          <a:p>
            <a:pPr lvl="1"/>
            <a:r>
              <a:rPr lang="sr-Cyrl-RS" dirty="0" smtClean="0"/>
              <a:t>Токови података</a:t>
            </a:r>
            <a:r>
              <a:rPr lang="en-US" dirty="0" smtClean="0"/>
              <a:t>: </a:t>
            </a:r>
            <a:r>
              <a:rPr lang="sr-Cyrl-RS" dirty="0" smtClean="0"/>
              <a:t>поуздано слање тока бајтова</a:t>
            </a:r>
            <a:endParaRPr lang="en-US" dirty="0" smtClean="0"/>
          </a:p>
          <a:p>
            <a:pPr lvl="1"/>
            <a:r>
              <a:rPr lang="sr-Cyrl-RS" dirty="0" smtClean="0"/>
              <a:t>Датаграм сервис</a:t>
            </a:r>
            <a:r>
              <a:rPr lang="en-US" dirty="0" smtClean="0"/>
              <a:t>: </a:t>
            </a:r>
            <a:r>
              <a:rPr lang="sr-Cyrl-RS" dirty="0" smtClean="0"/>
              <a:t>непоузадно слање одвојених порука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09622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Socket API (2)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4799" y="1701800"/>
            <a:ext cx="10657243" cy="4470400"/>
          </a:xfrm>
        </p:spPr>
        <p:txBody>
          <a:bodyPr>
            <a:normAutofit/>
          </a:bodyPr>
          <a:lstStyle/>
          <a:p>
            <a:pPr marL="761981" indent="-609585"/>
            <a:r>
              <a:rPr lang="sr-Cyrl-RS" sz="3733" u="sng" dirty="0" smtClean="0"/>
              <a:t>Сокети</a:t>
            </a:r>
            <a:r>
              <a:rPr lang="sr-Cyrl-RS" sz="3733" dirty="0" smtClean="0"/>
              <a:t> омогућавају да се апликација прикључи на локалну мрежу преко различитих портова</a:t>
            </a:r>
            <a:endParaRPr lang="en-US" sz="3733" u="sng" dirty="0"/>
          </a:p>
        </p:txBody>
      </p:sp>
      <p:grpSp>
        <p:nvGrpSpPr>
          <p:cNvPr id="75" name="Group 74"/>
          <p:cNvGrpSpPr/>
          <p:nvPr/>
        </p:nvGrpSpPr>
        <p:grpSpPr>
          <a:xfrm>
            <a:off x="2382554" y="3077658"/>
            <a:ext cx="2799047" cy="2757050"/>
            <a:chOff x="1863115" y="2331492"/>
            <a:chExt cx="2099285" cy="2067787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1863115" y="3196848"/>
              <a:ext cx="1828800" cy="0"/>
            </a:xfrm>
            <a:prstGeom prst="line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059034" y="3733171"/>
              <a:ext cx="42914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5635" y="3387654"/>
              <a:ext cx="1247742" cy="101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" name="Group 34"/>
            <p:cNvGrpSpPr>
              <a:grpSpLocks/>
            </p:cNvGrpSpPr>
            <p:nvPr/>
          </p:nvGrpSpPr>
          <p:grpSpPr bwMode="auto">
            <a:xfrm>
              <a:off x="2954656" y="2335024"/>
              <a:ext cx="525373" cy="633718"/>
              <a:chOff x="-5784" y="1883"/>
              <a:chExt cx="1125" cy="1357"/>
            </a:xfrm>
          </p:grpSpPr>
          <p:sp>
            <p:nvSpPr>
              <p:cNvPr id="52" name="Rectangle 51"/>
              <p:cNvSpPr>
                <a:spLocks noChangeArrowheads="1"/>
              </p:cNvSpPr>
              <p:nvPr/>
            </p:nvSpPr>
            <p:spPr bwMode="auto">
              <a:xfrm>
                <a:off x="-5784" y="2351"/>
                <a:ext cx="1125" cy="889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53" name="Rectangle 52"/>
              <p:cNvSpPr>
                <a:spLocks noChangeArrowheads="1"/>
              </p:cNvSpPr>
              <p:nvPr/>
            </p:nvSpPr>
            <p:spPr bwMode="auto">
              <a:xfrm>
                <a:off x="-5784" y="1883"/>
                <a:ext cx="1125" cy="889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</p:grpSp>
        <p:cxnSp>
          <p:nvCxnSpPr>
            <p:cNvPr id="37" name="Straight Connector 36"/>
            <p:cNvCxnSpPr>
              <a:stCxn id="52" idx="2"/>
            </p:cNvCxnSpPr>
            <p:nvPr/>
          </p:nvCxnSpPr>
          <p:spPr>
            <a:xfrm>
              <a:off x="3217343" y="2968742"/>
              <a:ext cx="2403" cy="3192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3111402" y="2918030"/>
              <a:ext cx="0" cy="177626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3374784" y="2918030"/>
              <a:ext cx="0" cy="177626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2991145" y="3105327"/>
              <a:ext cx="457200" cy="17064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59" name="Group 58"/>
            <p:cNvGrpSpPr>
              <a:grpSpLocks/>
            </p:cNvGrpSpPr>
            <p:nvPr/>
          </p:nvGrpSpPr>
          <p:grpSpPr bwMode="auto">
            <a:xfrm>
              <a:off x="2001498" y="2331492"/>
              <a:ext cx="525373" cy="633718"/>
              <a:chOff x="-5784" y="1883"/>
              <a:chExt cx="1125" cy="1357"/>
            </a:xfrm>
          </p:grpSpPr>
          <p:sp>
            <p:nvSpPr>
              <p:cNvPr id="65" name="Rectangle 64"/>
              <p:cNvSpPr>
                <a:spLocks noChangeArrowheads="1"/>
              </p:cNvSpPr>
              <p:nvPr/>
            </p:nvSpPr>
            <p:spPr bwMode="auto">
              <a:xfrm>
                <a:off x="-5784" y="2351"/>
                <a:ext cx="1125" cy="889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66" name="Rectangle 65"/>
              <p:cNvSpPr>
                <a:spLocks noChangeArrowheads="1"/>
              </p:cNvSpPr>
              <p:nvPr/>
            </p:nvSpPr>
            <p:spPr bwMode="auto">
              <a:xfrm>
                <a:off x="-5784" y="1883"/>
                <a:ext cx="1125" cy="889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</p:grpSp>
        <p:cxnSp>
          <p:nvCxnSpPr>
            <p:cNvPr id="60" name="Straight Connector 59"/>
            <p:cNvCxnSpPr>
              <a:stCxn id="65" idx="2"/>
            </p:cNvCxnSpPr>
            <p:nvPr/>
          </p:nvCxnSpPr>
          <p:spPr>
            <a:xfrm>
              <a:off x="2264185" y="2965210"/>
              <a:ext cx="2402" cy="3192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2158244" y="2914498"/>
              <a:ext cx="0" cy="177626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2421626" y="2914498"/>
              <a:ext cx="0" cy="177626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2037987" y="3101795"/>
              <a:ext cx="457200" cy="17064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2777515" y="3187117"/>
              <a:ext cx="0" cy="2005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472912" y="3733171"/>
              <a:ext cx="489488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75"/>
          <p:cNvSpPr/>
          <p:nvPr/>
        </p:nvSpPr>
        <p:spPr>
          <a:xfrm>
            <a:off x="508000" y="4546600"/>
            <a:ext cx="1532848" cy="40833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sr-Cyrl-RS" sz="3200" dirty="0" smtClean="0"/>
              <a:t>Сокет</a:t>
            </a:r>
            <a:r>
              <a:rPr lang="en-US" sz="3200" dirty="0" smtClean="0"/>
              <a:t>,</a:t>
            </a:r>
            <a:endParaRPr lang="en-US" sz="3200" dirty="0"/>
          </a:p>
          <a:p>
            <a:pPr algn="ctr"/>
            <a:r>
              <a:rPr lang="sr-Cyrl-RS" sz="3200" dirty="0" smtClean="0"/>
              <a:t>Порт </a:t>
            </a:r>
            <a:r>
              <a:rPr lang="en-US" sz="3200" dirty="0" smtClean="0"/>
              <a:t>#1</a:t>
            </a:r>
            <a:endParaRPr lang="en-US" sz="3200" dirty="0"/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1865825" y="4353112"/>
            <a:ext cx="609600" cy="406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5181600" y="4546600"/>
            <a:ext cx="1532848" cy="40833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sr-Cyrl-RS" sz="3200" dirty="0" smtClean="0"/>
              <a:t>Сокет</a:t>
            </a:r>
            <a:r>
              <a:rPr lang="en-US" sz="3200" dirty="0" smtClean="0"/>
              <a:t>,</a:t>
            </a:r>
            <a:endParaRPr lang="en-US" sz="3200" dirty="0"/>
          </a:p>
          <a:p>
            <a:pPr algn="ctr"/>
            <a:r>
              <a:rPr lang="sr-Cyrl-RS" sz="3200" dirty="0" smtClean="0"/>
              <a:t>Порт </a:t>
            </a:r>
            <a:r>
              <a:rPr lang="en-US" sz="3200" dirty="0" smtClean="0"/>
              <a:t>#2</a:t>
            </a:r>
            <a:endParaRPr lang="en-US" sz="3200" dirty="0"/>
          </a:p>
        </p:txBody>
      </p:sp>
      <p:cxnSp>
        <p:nvCxnSpPr>
          <p:cNvPr id="80" name="Straight Arrow Connector 79"/>
          <p:cNvCxnSpPr/>
          <p:nvPr/>
        </p:nvCxnSpPr>
        <p:spPr>
          <a:xfrm flipH="1" flipV="1">
            <a:off x="4600177" y="4343400"/>
            <a:ext cx="609600" cy="406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46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304800" y="1701800"/>
            <a:ext cx="5791200" cy="4470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sr-Cyrl-RS" dirty="0" smtClean="0"/>
              <a:t>Ова визуелизација је поједностављење, тј. не садржи све учеснике Интернета.</a:t>
            </a:r>
            <a:endParaRPr lang="en-US" dirty="0"/>
          </a:p>
        </p:txBody>
      </p:sp>
      <p:pic>
        <p:nvPicPr>
          <p:cNvPr id="5122" name="Picture 2" descr="http://upload.wikimedia.org/wikipedia/commons/thumb/d/d2/Internet_map_1024.jpg/1024px-Internet_map_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85801"/>
            <a:ext cx="5207000" cy="520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21161" y="5827122"/>
            <a:ext cx="377167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 smtClean="0"/>
              <a:t>The </a:t>
            </a:r>
            <a:r>
              <a:rPr lang="en-US" sz="1333" dirty="0" err="1"/>
              <a:t>Opte</a:t>
            </a:r>
            <a:r>
              <a:rPr lang="en-US" sz="1333" dirty="0"/>
              <a:t> Project [CC-BY-2.5], </a:t>
            </a:r>
            <a:r>
              <a:rPr lang="en-US" sz="1333" dirty="0" smtClean="0"/>
              <a:t> </a:t>
            </a:r>
            <a:r>
              <a:rPr lang="en-US" sz="1333" dirty="0"/>
              <a:t>Wikimedia Commons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1200" y="1193801"/>
            <a:ext cx="5263044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5867" dirty="0" smtClean="0">
                <a:solidFill>
                  <a:srgbClr val="FF0000"/>
                </a:solidFill>
              </a:rPr>
              <a:t>Интернет</a:t>
            </a:r>
            <a:r>
              <a:rPr lang="en-US" sz="5867" dirty="0" smtClean="0">
                <a:solidFill>
                  <a:srgbClr val="FF0000"/>
                </a:solidFill>
              </a:rPr>
              <a:t> </a:t>
            </a:r>
            <a:r>
              <a:rPr lang="en-US" sz="5867" dirty="0">
                <a:solidFill>
                  <a:srgbClr val="FF0000"/>
                </a:solidFill>
              </a:rPr>
              <a:t>~2005</a:t>
            </a:r>
          </a:p>
        </p:txBody>
      </p:sp>
    </p:spTree>
    <p:extLst>
      <p:ext uri="{BB962C8B-B14F-4D97-AF65-F5344CB8AC3E}">
        <p14:creationId xmlns:p14="http://schemas.microsoft.com/office/powerpoint/2010/main" val="261915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Socket API (3)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417188"/>
              </p:ext>
            </p:extLst>
          </p:nvPr>
        </p:nvGraphicFramePr>
        <p:xfrm>
          <a:off x="1473200" y="1905000"/>
          <a:ext cx="10080513" cy="3730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375"/>
                <a:gridCol w="8422138"/>
              </a:tblGrid>
              <a:tr h="414528"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Операција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960" marR="60960" marT="24384" marB="2438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Значење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960" marR="60960" marT="24384" marB="2438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452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SOCKET</a:t>
                      </a:r>
                    </a:p>
                  </a:txBody>
                  <a:tcPr marL="60960" marR="60960" marT="24384" marB="2438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Креира нову комуникациону тачку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960" marR="60960" marT="24384" marB="2438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452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BIND</a:t>
                      </a:r>
                    </a:p>
                  </a:txBody>
                  <a:tcPr marL="60960" marR="60960" marT="24384" marB="2438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Придружује</a:t>
                      </a:r>
                      <a:r>
                        <a:rPr lang="sr-Cyrl-RS" sz="2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сокету локалну адресу (сервер)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960" marR="60960" marT="24384" marB="2438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452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LISTEN</a:t>
                      </a:r>
                    </a:p>
                  </a:txBody>
                  <a:tcPr marL="60960" marR="60960" marT="24384" marB="2438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Означава да је сокет спреман да прихвата конекције (сервер)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960" marR="60960" marT="24384" marB="2438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452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ACCEPT</a:t>
                      </a:r>
                    </a:p>
                  </a:txBody>
                  <a:tcPr marL="60960" marR="60960" marT="24384" marB="2438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Пасивно прихвата и успоставља</a:t>
                      </a:r>
                      <a:r>
                        <a:rPr lang="sr-Cyrl-RS" sz="2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долазну конекцију (сервер)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960" marR="60960" marT="24384" marB="2438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452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CONNECT</a:t>
                      </a:r>
                    </a:p>
                  </a:txBody>
                  <a:tcPr marL="60960" marR="60960" marT="24384" marB="2438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Активно покушава да оствари конекцију (клијент)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960" marR="60960" marT="24384" marB="2438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452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SEND</a:t>
                      </a:r>
                    </a:p>
                  </a:txBody>
                  <a:tcPr marL="60960" marR="60960" marT="24384" marB="2438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Шаље податке преко</a:t>
                      </a:r>
                      <a:r>
                        <a:rPr lang="sr-Cyrl-RS" sz="2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успотављене конекције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960" marR="60960" marT="24384" marB="2438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452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RECEIVE</a:t>
                      </a:r>
                    </a:p>
                  </a:txBody>
                  <a:tcPr marL="60960" marR="60960" marT="24384" marB="2438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Прихвата податке</a:t>
                      </a:r>
                      <a:r>
                        <a:rPr lang="sr-Cyrl-RS" sz="2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преко успостављене конекције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960" marR="60960" marT="24384" marB="2438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452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CLOSE</a:t>
                      </a:r>
                    </a:p>
                  </a:txBody>
                  <a:tcPr marL="60960" marR="60960" marT="24384" marB="2438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Затвара конекцију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0960" marR="60960" marT="24384" marB="24384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929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Употреба сокета </a:t>
            </a:r>
            <a:r>
              <a:rPr lang="en-US" dirty="0" smtClean="0"/>
              <a:t>(2)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2032001" y="1991045"/>
            <a:ext cx="3244988" cy="4190255"/>
            <a:chOff x="990600" y="1841598"/>
            <a:chExt cx="2861159" cy="278755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990600" y="1841598"/>
              <a:ext cx="0" cy="27875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851759" y="1841598"/>
              <a:ext cx="0" cy="27875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827814" y="1295400"/>
            <a:ext cx="2433167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2667" dirty="0" smtClean="0"/>
              <a:t>Клијент </a:t>
            </a:r>
            <a:r>
              <a:rPr lang="en-US" sz="2667" dirty="0" smtClean="0"/>
              <a:t>(</a:t>
            </a:r>
            <a:r>
              <a:rPr lang="sr-Cyrl-RS" sz="2667" dirty="0" smtClean="0"/>
              <a:t>хост</a:t>
            </a:r>
            <a:r>
              <a:rPr lang="en-US" sz="2667" dirty="0" smtClean="0"/>
              <a:t> </a:t>
            </a:r>
            <a:r>
              <a:rPr lang="en-US" sz="2667" dirty="0"/>
              <a:t>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29358" y="1295400"/>
            <a:ext cx="228889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2667" dirty="0" smtClean="0"/>
              <a:t>Сервер</a:t>
            </a:r>
            <a:r>
              <a:rPr lang="en-US" sz="2667" dirty="0" smtClean="0"/>
              <a:t>(</a:t>
            </a:r>
            <a:r>
              <a:rPr lang="sr-Cyrl-RS" sz="2667" dirty="0" smtClean="0"/>
              <a:t>хост</a:t>
            </a:r>
            <a:r>
              <a:rPr lang="en-US" sz="2667" dirty="0" smtClean="0"/>
              <a:t> </a:t>
            </a:r>
            <a:r>
              <a:rPr lang="en-US" sz="2667" dirty="0"/>
              <a:t>2)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672781" y="1752600"/>
            <a:ext cx="0" cy="48746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04491" y="1295401"/>
            <a:ext cx="1027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/>
              <a:t>Време</a:t>
            </a: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2133601" y="2719602"/>
            <a:ext cx="2969818" cy="3430982"/>
            <a:chOff x="1154307" y="1831248"/>
            <a:chExt cx="2793412" cy="2573237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1477582" y="3008265"/>
              <a:ext cx="2133600" cy="0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1477582" y="3617865"/>
              <a:ext cx="2133600" cy="0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477583" y="2258106"/>
              <a:ext cx="2133600" cy="0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477582" y="4227465"/>
              <a:ext cx="2133600" cy="0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053638" y="2603059"/>
              <a:ext cx="1036753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захтев</a:t>
              </a:r>
              <a:endParaRPr lang="en-US" sz="2667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58868" y="3235026"/>
              <a:ext cx="1285960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одговор</a:t>
              </a:r>
              <a:endParaRPr lang="en-US" sz="2667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87245" y="3827355"/>
              <a:ext cx="1732747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прекидање</a:t>
              </a:r>
              <a:endParaRPr lang="en-US" sz="2667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54307" y="2058051"/>
              <a:ext cx="336537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/>
                <a:t>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75496" y="2058051"/>
              <a:ext cx="336537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/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54307" y="2803114"/>
              <a:ext cx="336537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/>
                <a:t>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01471" y="3417810"/>
              <a:ext cx="336537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/>
                <a:t>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11182" y="4027410"/>
              <a:ext cx="336537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/>
                <a:t>4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154307" y="4027410"/>
              <a:ext cx="336537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7" dirty="0"/>
                <a:t>4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26649" y="1831248"/>
              <a:ext cx="1848847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повезивање</a:t>
              </a:r>
              <a:endParaRPr lang="en-US" sz="2667" dirty="0"/>
            </a:p>
          </p:txBody>
        </p:sp>
      </p:grpSp>
    </p:spTree>
    <p:extLst>
      <p:ext uri="{BB962C8B-B14F-4D97-AF65-F5344CB8AC3E}">
        <p14:creationId xmlns:p14="http://schemas.microsoft.com/office/powerpoint/2010/main" val="6283988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Употреба сокета </a:t>
            </a:r>
            <a:r>
              <a:rPr lang="en-US" dirty="0" smtClean="0"/>
              <a:t>(3)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2032001" y="1991044"/>
            <a:ext cx="3244988" cy="4192309"/>
            <a:chOff x="990600" y="1841598"/>
            <a:chExt cx="2861159" cy="278755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990600" y="1841598"/>
              <a:ext cx="0" cy="27875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851759" y="1841598"/>
              <a:ext cx="0" cy="27875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827814" y="1295400"/>
            <a:ext cx="2433167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2667" dirty="0" smtClean="0"/>
              <a:t>Клијент </a:t>
            </a:r>
            <a:r>
              <a:rPr lang="en-US" sz="2667" dirty="0" smtClean="0"/>
              <a:t>(</a:t>
            </a:r>
            <a:r>
              <a:rPr lang="sr-Cyrl-RS" sz="2667" dirty="0" smtClean="0"/>
              <a:t>хост</a:t>
            </a:r>
            <a:r>
              <a:rPr lang="en-US" sz="2667" dirty="0" smtClean="0"/>
              <a:t> </a:t>
            </a:r>
            <a:r>
              <a:rPr lang="en-US" sz="2667" dirty="0"/>
              <a:t>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90886" y="1295400"/>
            <a:ext cx="236584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2667" dirty="0" smtClean="0"/>
              <a:t>Сервер </a:t>
            </a:r>
            <a:r>
              <a:rPr lang="en-US" sz="2667" dirty="0" smtClean="0"/>
              <a:t>(</a:t>
            </a:r>
            <a:r>
              <a:rPr lang="sr-Cyrl-RS" sz="2667" dirty="0" smtClean="0"/>
              <a:t>хост</a:t>
            </a:r>
            <a:r>
              <a:rPr lang="en-US" sz="2667" dirty="0" smtClean="0"/>
              <a:t> </a:t>
            </a:r>
            <a:r>
              <a:rPr lang="en-US" sz="2667" dirty="0"/>
              <a:t>2)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672781" y="1752600"/>
            <a:ext cx="0" cy="48746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04491" y="1295401"/>
            <a:ext cx="1027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/>
              <a:t>Време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91019" y="3301920"/>
            <a:ext cx="1805687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67" dirty="0"/>
              <a:t>5: connect*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5199" y="2371732"/>
            <a:ext cx="141089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1: socket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86400" y="2209800"/>
            <a:ext cx="114326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2: bind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29873" y="1803400"/>
            <a:ext cx="141089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1: socket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15277" y="2616200"/>
            <a:ext cx="127201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3: listen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26819" y="4927520"/>
            <a:ext cx="118814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9: send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14157" y="3733800"/>
            <a:ext cx="127823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67" dirty="0"/>
              <a:t>6: </a:t>
            </a:r>
            <a:r>
              <a:rPr lang="en-US" sz="2667" dirty="0" err="1"/>
              <a:t>recv</a:t>
            </a:r>
            <a:r>
              <a:rPr lang="en-US" sz="2667" dirty="0"/>
              <a:t>*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13194" y="2997120"/>
            <a:ext cx="160986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67" dirty="0"/>
              <a:t>4: accept*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7408" y="4174605"/>
            <a:ext cx="118814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7: send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4744" y="4648200"/>
            <a:ext cx="127823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67" dirty="0"/>
              <a:t>8: </a:t>
            </a:r>
            <a:r>
              <a:rPr lang="en-US" sz="2667" dirty="0" err="1"/>
              <a:t>recv</a:t>
            </a:r>
            <a:r>
              <a:rPr lang="en-US" sz="2667" dirty="0"/>
              <a:t>*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5199" y="5655367"/>
            <a:ext cx="140615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10: close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36284" y="5649873"/>
            <a:ext cx="140615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10: close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77290" y="2719323"/>
            <a:ext cx="2277705" cy="3195237"/>
            <a:chOff x="1477582" y="1831037"/>
            <a:chExt cx="2142412" cy="2396428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1477582" y="3008265"/>
              <a:ext cx="2133600" cy="0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1477582" y="3617865"/>
              <a:ext cx="2133600" cy="0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477583" y="2258106"/>
              <a:ext cx="2133600" cy="0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477582" y="4227465"/>
              <a:ext cx="2133600" cy="0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053638" y="2603059"/>
              <a:ext cx="1036754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захтев</a:t>
              </a:r>
              <a:endParaRPr lang="en-US" sz="2667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59081" y="3199048"/>
              <a:ext cx="1285961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одговор</a:t>
              </a:r>
              <a:endParaRPr lang="en-US" sz="2667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87246" y="3827355"/>
              <a:ext cx="1732748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прекидање</a:t>
              </a:r>
              <a:endParaRPr lang="en-US" sz="2667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35829" y="1831037"/>
              <a:ext cx="1848848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667" dirty="0" smtClean="0"/>
                <a:t>повезивање</a:t>
              </a:r>
              <a:endParaRPr lang="en-US" sz="2667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801732" y="5632464"/>
            <a:ext cx="374653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67" dirty="0"/>
              <a:t>*= </a:t>
            </a:r>
            <a:r>
              <a:rPr lang="sr-Cyrl-RS" sz="2667" dirty="0" smtClean="0"/>
              <a:t>блокирајућа команда</a:t>
            </a:r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6283988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Клијентски програм </a:t>
            </a:r>
            <a:r>
              <a:rPr lang="en-US" dirty="0" smtClean="0"/>
              <a:t>(</a:t>
            </a:r>
            <a:r>
              <a:rPr lang="sr-Cyrl-RS" dirty="0" smtClean="0"/>
              <a:t>оквирно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799" y="1701800"/>
            <a:ext cx="11313459" cy="447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67" dirty="0"/>
              <a:t>socket()		</a:t>
            </a:r>
            <a:r>
              <a:rPr lang="sr-Latn-RS" sz="2667" dirty="0" smtClean="0"/>
              <a:t/>
            </a:r>
            <a:br>
              <a:rPr lang="sr-Latn-RS" sz="2667" dirty="0" smtClean="0"/>
            </a:br>
            <a:r>
              <a:rPr lang="en-US" sz="2667" dirty="0" smtClean="0"/>
              <a:t>// </a:t>
            </a:r>
            <a:r>
              <a:rPr lang="sr-Cyrl-RS" sz="2667" dirty="0" smtClean="0"/>
              <a:t>прављење клијентског сокета задавањем циљне </a:t>
            </a:r>
            <a:r>
              <a:rPr lang="sr-Latn-RS" sz="2667" dirty="0" smtClean="0"/>
              <a:t>IP </a:t>
            </a:r>
            <a:r>
              <a:rPr lang="sr-Cyrl-RS" sz="2667" dirty="0" smtClean="0"/>
              <a:t>адресе и порта</a:t>
            </a:r>
            <a:endParaRPr lang="en-US" sz="2667" dirty="0"/>
          </a:p>
          <a:p>
            <a:pPr marL="0" indent="0">
              <a:buNone/>
            </a:pPr>
            <a:r>
              <a:rPr lang="en-US" sz="2667" dirty="0" smtClean="0"/>
              <a:t>//</a:t>
            </a:r>
            <a:r>
              <a:rPr lang="sr-Cyrl-RS" sz="2667" dirty="0" smtClean="0"/>
              <a:t>нпр.</a:t>
            </a:r>
            <a:r>
              <a:rPr lang="en-US" sz="2667" dirty="0" smtClean="0"/>
              <a:t> </a:t>
            </a:r>
            <a:r>
              <a:rPr lang="en-US" sz="2667" dirty="0"/>
              <a:t>www.example.com:80</a:t>
            </a:r>
          </a:p>
          <a:p>
            <a:pPr marL="0" indent="0">
              <a:buNone/>
            </a:pPr>
            <a:r>
              <a:rPr lang="en-US" sz="2667" dirty="0"/>
              <a:t>connect()	// </a:t>
            </a:r>
            <a:r>
              <a:rPr lang="sr-Cyrl-RS" sz="2667" dirty="0" smtClean="0"/>
              <a:t>повезивање на сервер</a:t>
            </a:r>
            <a:r>
              <a:rPr lang="en-US" sz="2667" dirty="0" smtClean="0"/>
              <a:t> [</a:t>
            </a:r>
            <a:r>
              <a:rPr lang="sr-Cyrl-RS" sz="2667" dirty="0" smtClean="0"/>
              <a:t>блокирање</a:t>
            </a:r>
            <a:r>
              <a:rPr lang="en-US" sz="2667" dirty="0" smtClean="0"/>
              <a:t>]</a:t>
            </a:r>
            <a:endParaRPr lang="en-US" sz="2667" dirty="0"/>
          </a:p>
          <a:p>
            <a:pPr marL="0" indent="0">
              <a:buNone/>
            </a:pPr>
            <a:r>
              <a:rPr lang="en-US" sz="2667" dirty="0"/>
              <a:t>…</a:t>
            </a:r>
          </a:p>
          <a:p>
            <a:pPr marL="0" indent="0">
              <a:buNone/>
            </a:pPr>
            <a:r>
              <a:rPr lang="en-US" sz="2667" dirty="0"/>
              <a:t>send()		// </a:t>
            </a:r>
            <a:r>
              <a:rPr lang="sr-Cyrl-RS" sz="2667" dirty="0" smtClean="0"/>
              <a:t>слање захтева</a:t>
            </a:r>
            <a:endParaRPr lang="en-US" sz="2667" dirty="0"/>
          </a:p>
          <a:p>
            <a:pPr marL="0" indent="0">
              <a:buNone/>
            </a:pPr>
            <a:r>
              <a:rPr lang="en-US" sz="2667" dirty="0" err="1"/>
              <a:t>recv</a:t>
            </a:r>
            <a:r>
              <a:rPr lang="en-US" sz="2667" dirty="0"/>
              <a:t>()		// </a:t>
            </a:r>
            <a:r>
              <a:rPr lang="sr-Cyrl-RS" sz="2667" dirty="0" smtClean="0"/>
              <a:t>чекање одговора</a:t>
            </a:r>
            <a:r>
              <a:rPr lang="en-US" sz="2667" dirty="0" smtClean="0"/>
              <a:t> [</a:t>
            </a:r>
            <a:r>
              <a:rPr lang="sr-Cyrl-RS" sz="2667" dirty="0" smtClean="0"/>
              <a:t>блокирање</a:t>
            </a:r>
            <a:r>
              <a:rPr lang="en-US" sz="2667" dirty="0" smtClean="0"/>
              <a:t>]</a:t>
            </a:r>
            <a:endParaRPr lang="en-US" sz="2667" dirty="0"/>
          </a:p>
          <a:p>
            <a:pPr marL="0" indent="0">
              <a:buNone/>
            </a:pPr>
            <a:r>
              <a:rPr lang="en-US" sz="2667" dirty="0"/>
              <a:t>…		// </a:t>
            </a:r>
            <a:r>
              <a:rPr lang="sr-Cyrl-RS" sz="2667" dirty="0" smtClean="0"/>
              <a:t>нешто радимо са одговором...</a:t>
            </a:r>
            <a:endParaRPr lang="en-US" sz="2667" dirty="0"/>
          </a:p>
          <a:p>
            <a:pPr marL="0" indent="0">
              <a:buNone/>
            </a:pPr>
            <a:r>
              <a:rPr lang="en-US" sz="2667" dirty="0"/>
              <a:t>close()		// </a:t>
            </a:r>
            <a:r>
              <a:rPr lang="sr-Cyrl-RS" sz="2667" dirty="0" smtClean="0"/>
              <a:t>готово, прекид – не гаси серверски сокет!</a:t>
            </a:r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3098402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Серверски програм </a:t>
            </a:r>
            <a:r>
              <a:rPr lang="en-US" dirty="0" smtClean="0"/>
              <a:t>(</a:t>
            </a:r>
            <a:r>
              <a:rPr lang="sr-Cyrl-RS" dirty="0" smtClean="0"/>
              <a:t>оквирно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799" y="1397000"/>
            <a:ext cx="11410279" cy="4775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67" dirty="0"/>
              <a:t>socket()		</a:t>
            </a:r>
            <a:endParaRPr lang="sr-Cyrl-RS" sz="2667" dirty="0" smtClean="0"/>
          </a:p>
          <a:p>
            <a:pPr marL="0" indent="0">
              <a:buNone/>
            </a:pPr>
            <a:r>
              <a:rPr lang="en-US" sz="2667" dirty="0" smtClean="0"/>
              <a:t>// </a:t>
            </a:r>
            <a:r>
              <a:rPr lang="sr-Cyrl-RS" sz="2667" dirty="0" smtClean="0"/>
              <a:t>прављење серверског сокета – адреса се имплицитно одређује, јер сервер</a:t>
            </a:r>
          </a:p>
          <a:p>
            <a:pPr marL="0" indent="0">
              <a:buNone/>
            </a:pPr>
            <a:r>
              <a:rPr lang="en-US" sz="2667" dirty="0" smtClean="0"/>
              <a:t>// </a:t>
            </a:r>
            <a:r>
              <a:rPr lang="sr-Cyrl-RS" sz="2667" dirty="0" smtClean="0"/>
              <a:t>већ има додељену јавну </a:t>
            </a:r>
            <a:r>
              <a:rPr lang="sr-Latn-RS" sz="2667" dirty="0" smtClean="0"/>
              <a:t>IP </a:t>
            </a:r>
            <a:r>
              <a:rPr lang="sr-Cyrl-RS" sz="2667" dirty="0" smtClean="0"/>
              <a:t>адресу</a:t>
            </a:r>
            <a:endParaRPr lang="en-US" sz="2667" dirty="0"/>
          </a:p>
          <a:p>
            <a:pPr marL="0" indent="0">
              <a:buNone/>
            </a:pPr>
            <a:r>
              <a:rPr lang="en-US" sz="2667" dirty="0" smtClean="0"/>
              <a:t>bind</a:t>
            </a:r>
            <a:r>
              <a:rPr lang="en-US" sz="2667" dirty="0"/>
              <a:t>()		// </a:t>
            </a:r>
            <a:r>
              <a:rPr lang="sr-Cyrl-RS" sz="2667" dirty="0" smtClean="0"/>
              <a:t>придруживаље порта сокету</a:t>
            </a:r>
            <a:endParaRPr lang="en-US" sz="2667" dirty="0"/>
          </a:p>
          <a:p>
            <a:pPr marL="0" indent="0">
              <a:buNone/>
            </a:pPr>
            <a:r>
              <a:rPr lang="en-US" sz="2667" dirty="0"/>
              <a:t>listen()		// </a:t>
            </a:r>
            <a:r>
              <a:rPr lang="sr-Cyrl-RS" sz="2667" dirty="0" smtClean="0"/>
              <a:t>припрема за прихватање долазних конекција</a:t>
            </a:r>
            <a:endParaRPr lang="en-US" sz="2667" dirty="0"/>
          </a:p>
          <a:p>
            <a:pPr marL="0" indent="0">
              <a:buNone/>
            </a:pPr>
            <a:r>
              <a:rPr lang="en-US" sz="2667" dirty="0"/>
              <a:t>accept()		// </a:t>
            </a:r>
            <a:r>
              <a:rPr lang="sr-Cyrl-RS" sz="2667" dirty="0" smtClean="0"/>
              <a:t>чекање на долазну </a:t>
            </a:r>
            <a:r>
              <a:rPr lang="en-US" sz="2667" dirty="0" smtClean="0"/>
              <a:t> </a:t>
            </a:r>
            <a:r>
              <a:rPr lang="sr-Cyrl-RS" sz="2667" dirty="0" smtClean="0"/>
              <a:t>конекцију </a:t>
            </a:r>
            <a:r>
              <a:rPr lang="en-US" sz="2667" dirty="0" smtClean="0"/>
              <a:t>[</a:t>
            </a:r>
            <a:r>
              <a:rPr lang="sr-Cyrl-RS" sz="2667" dirty="0" smtClean="0"/>
              <a:t>блокирање</a:t>
            </a:r>
            <a:r>
              <a:rPr lang="en-US" sz="2667" dirty="0" smtClean="0"/>
              <a:t>]</a:t>
            </a:r>
            <a:r>
              <a:rPr lang="en-US" sz="2667" dirty="0"/>
              <a:t>	</a:t>
            </a:r>
          </a:p>
          <a:p>
            <a:pPr marL="0" indent="0">
              <a:buNone/>
            </a:pPr>
            <a:r>
              <a:rPr lang="en-US" sz="2667" dirty="0"/>
              <a:t>…</a:t>
            </a:r>
          </a:p>
          <a:p>
            <a:pPr marL="0" indent="0">
              <a:buNone/>
            </a:pPr>
            <a:r>
              <a:rPr lang="en-US" sz="2667" dirty="0" err="1"/>
              <a:t>recv</a:t>
            </a:r>
            <a:r>
              <a:rPr lang="en-US" sz="2667" dirty="0"/>
              <a:t>()		// </a:t>
            </a:r>
            <a:r>
              <a:rPr lang="sr-Cyrl-RS" sz="2667" dirty="0" smtClean="0"/>
              <a:t>чекање на захтев за прихваћену конекцију</a:t>
            </a:r>
            <a:endParaRPr lang="en-US" sz="2667" dirty="0"/>
          </a:p>
          <a:p>
            <a:pPr marL="0" indent="0">
              <a:buNone/>
            </a:pPr>
            <a:r>
              <a:rPr lang="en-US" sz="2667" dirty="0"/>
              <a:t>…</a:t>
            </a:r>
          </a:p>
          <a:p>
            <a:pPr marL="0" indent="0">
              <a:buNone/>
            </a:pPr>
            <a:r>
              <a:rPr lang="en-US" sz="2667" dirty="0"/>
              <a:t>send()		// </a:t>
            </a:r>
            <a:r>
              <a:rPr lang="sr-Cyrl-RS" sz="2667" dirty="0" smtClean="0"/>
              <a:t>враћање одговора</a:t>
            </a:r>
            <a:endParaRPr lang="en-US" sz="2667" dirty="0"/>
          </a:p>
          <a:p>
            <a:pPr marL="0" indent="0">
              <a:buNone/>
            </a:pPr>
            <a:r>
              <a:rPr lang="en-US" sz="2667" dirty="0"/>
              <a:t>close()		// </a:t>
            </a:r>
            <a:r>
              <a:rPr lang="sr-Cyrl-RS" sz="2667" dirty="0" smtClean="0"/>
              <a:t>гашење сервера – прекид свих долазних конекција</a:t>
            </a:r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9957841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Основе рачунарских мрежа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Гледање унутар мреже помоћу команде </a:t>
            </a:r>
            <a:r>
              <a:rPr lang="sr-Latn-RS" dirty="0" smtClean="0"/>
              <a:t>Traceroute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698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Мрежни сервиси крију детаље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Апликације комуницирају без реалне представе шта је унутар мреже</a:t>
            </a:r>
            <a:endParaRPr lang="en-US" sz="3733" dirty="0"/>
          </a:p>
          <a:p>
            <a:pPr lvl="1"/>
            <a:r>
              <a:rPr lang="sr-Cyrl-RS" sz="3200" dirty="0" smtClean="0"/>
              <a:t>Али ако нас занима шта је унутра </a:t>
            </a:r>
            <a:r>
              <a:rPr lang="en-US" sz="3200" dirty="0" smtClean="0"/>
              <a:t>…</a:t>
            </a:r>
            <a:endParaRPr lang="en-US" sz="32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-161364" y="3429610"/>
            <a:ext cx="8552328" cy="2731835"/>
            <a:chOff x="-317185" y="2334904"/>
            <a:chExt cx="6414246" cy="204887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037762" y="3105150"/>
              <a:ext cx="3657600" cy="0"/>
            </a:xfrm>
            <a:prstGeom prst="line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193459" y="2334904"/>
              <a:ext cx="525373" cy="633718"/>
              <a:chOff x="1355" y="2239"/>
              <a:chExt cx="1125" cy="1357"/>
            </a:xfrm>
          </p:grpSpPr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1355" y="2707"/>
                <a:ext cx="1125" cy="889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1355" y="2239"/>
                <a:ext cx="1125" cy="889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4000097" y="2356338"/>
              <a:ext cx="525373" cy="633718"/>
              <a:chOff x="-1778" y="2125"/>
              <a:chExt cx="1125" cy="1357"/>
            </a:xfrm>
          </p:grpSpPr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-1778" y="2593"/>
                <a:ext cx="1125" cy="889"/>
              </a:xfrm>
              <a:prstGeom prst="rect">
                <a:avLst/>
              </a:prstGeom>
              <a:solidFill>
                <a:srgbClr val="C0C0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-1778" y="2125"/>
                <a:ext cx="1125" cy="889"/>
              </a:xfrm>
              <a:prstGeom prst="rect">
                <a:avLst/>
              </a:prstGeom>
              <a:solidFill>
                <a:srgbClr val="8E8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9499" tIns="54748" rIns="109499" bIns="54748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3200"/>
              </a:p>
            </p:txBody>
          </p:sp>
        </p:grpSp>
        <p:cxnSp>
          <p:nvCxnSpPr>
            <p:cNvPr id="10" name="Straight Connector 9"/>
            <p:cNvCxnSpPr>
              <a:stCxn id="21" idx="2"/>
            </p:cNvCxnSpPr>
            <p:nvPr/>
          </p:nvCxnSpPr>
          <p:spPr>
            <a:xfrm flipH="1">
              <a:off x="1456139" y="2968622"/>
              <a:ext cx="7" cy="3679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9" idx="2"/>
            </p:cNvCxnSpPr>
            <p:nvPr/>
          </p:nvCxnSpPr>
          <p:spPr>
            <a:xfrm>
              <a:off x="4262784" y="2990056"/>
              <a:ext cx="1777" cy="3187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733028" y="3641473"/>
              <a:ext cx="42914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762000" y="4077533"/>
              <a:ext cx="1149636" cy="306248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2667" dirty="0" smtClean="0"/>
                <a:t>рачунар</a:t>
              </a:r>
              <a:endParaRPr lang="en-US" sz="2667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430705" y="2562135"/>
              <a:ext cx="1666356" cy="306248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2667" dirty="0"/>
                <a:t>а</a:t>
              </a:r>
              <a:r>
                <a:rPr lang="sr-Cyrl-RS" sz="2667" dirty="0" smtClean="0"/>
                <a:t>пликација 2</a:t>
              </a:r>
              <a:endParaRPr lang="en-US" sz="2667" dirty="0"/>
            </a:p>
          </p:txBody>
        </p:sp>
        <p:pic>
          <p:nvPicPr>
            <p:cNvPr id="15" name="Picture 14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788" y="3285285"/>
              <a:ext cx="896063" cy="726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5714" y="3310689"/>
              <a:ext cx="896063" cy="726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3570953" y="3641473"/>
              <a:ext cx="42914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2162171" y="3641476"/>
              <a:ext cx="1408782" cy="3528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-317185" y="2561411"/>
              <a:ext cx="1612586" cy="306248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2667" dirty="0"/>
                <a:t>а</a:t>
              </a:r>
              <a:r>
                <a:rPr lang="sr-Cyrl-RS" sz="2667" dirty="0" smtClean="0"/>
                <a:t>пликација 1</a:t>
              </a:r>
              <a:endParaRPr lang="en-US" sz="2667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687965" y="4076809"/>
              <a:ext cx="1149636" cy="306248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/>
              <a:r>
                <a:rPr lang="sr-Cyrl-RS" sz="2667" dirty="0" smtClean="0"/>
                <a:t>рачунар</a:t>
              </a:r>
              <a:endParaRPr lang="en-US" sz="2667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1336818" y="2927524"/>
              <a:ext cx="0" cy="177626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1600200" y="2927524"/>
              <a:ext cx="0" cy="177626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4110624" y="2927524"/>
              <a:ext cx="0" cy="177626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4374006" y="2927524"/>
              <a:ext cx="0" cy="177626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828800" y="2714535"/>
              <a:ext cx="2101349" cy="0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Cloud Callout 34"/>
          <p:cNvSpPr/>
          <p:nvPr/>
        </p:nvSpPr>
        <p:spPr>
          <a:xfrm rot="394988">
            <a:off x="2867894" y="4636905"/>
            <a:ext cx="2300604" cy="1135356"/>
          </a:xfrm>
          <a:prstGeom prst="cloudCallout">
            <a:avLst>
              <a:gd name="adj1" fmla="val -8031"/>
              <a:gd name="adj2" fmla="val 1622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TextBox 35"/>
          <p:cNvSpPr txBox="1"/>
          <p:nvPr/>
        </p:nvSpPr>
        <p:spPr>
          <a:xfrm>
            <a:off x="3561659" y="4822893"/>
            <a:ext cx="848309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54838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Traceroute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57</a:t>
            </a:fld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418382" y="2456011"/>
            <a:ext cx="11143567" cy="4033222"/>
            <a:chOff x="369526" y="1690624"/>
            <a:chExt cx="8357675" cy="3024917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1334715" y="3225283"/>
              <a:ext cx="1292969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17" y="2843942"/>
              <a:ext cx="914400" cy="74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5089" y="3075084"/>
              <a:ext cx="646813" cy="27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7794" y="3075084"/>
              <a:ext cx="646813" cy="27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Straight Connector 13"/>
            <p:cNvCxnSpPr>
              <a:stCxn id="9" idx="3"/>
              <a:endCxn id="7" idx="1"/>
            </p:cNvCxnSpPr>
            <p:nvPr/>
          </p:nvCxnSpPr>
          <p:spPr>
            <a:xfrm>
              <a:off x="2304607" y="3210885"/>
              <a:ext cx="31048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25" idx="3"/>
            </p:cNvCxnSpPr>
            <p:nvPr/>
          </p:nvCxnSpPr>
          <p:spPr>
            <a:xfrm>
              <a:off x="3261902" y="3210885"/>
              <a:ext cx="1013977" cy="1439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9066" y="3089483"/>
              <a:ext cx="646813" cy="27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6540" y="2803157"/>
              <a:ext cx="726703" cy="775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7" name="Straight Connector 36"/>
            <p:cNvCxnSpPr/>
            <p:nvPr/>
          </p:nvCxnSpPr>
          <p:spPr>
            <a:xfrm flipV="1">
              <a:off x="6594648" y="3207164"/>
              <a:ext cx="1292969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147" y="3069933"/>
              <a:ext cx="646813" cy="27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1929" y="3069932"/>
              <a:ext cx="646813" cy="27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0" name="Straight Connector 39"/>
            <p:cNvCxnSpPr>
              <a:stCxn id="38" idx="3"/>
              <a:endCxn id="39" idx="1"/>
            </p:cNvCxnSpPr>
            <p:nvPr/>
          </p:nvCxnSpPr>
          <p:spPr>
            <a:xfrm flipV="1">
              <a:off x="5578960" y="3205733"/>
              <a:ext cx="1292969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6124" y="3084332"/>
              <a:ext cx="646813" cy="27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4366746" y="2970985"/>
              <a:ext cx="46671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. . . 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9526" y="3939893"/>
              <a:ext cx="981519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r-Cyrl-RS" sz="2400" dirty="0" smtClean="0"/>
                <a:t>Локални</a:t>
              </a:r>
            </a:p>
            <a:p>
              <a:pPr algn="ctr"/>
              <a:r>
                <a:rPr lang="sr-Cyrl-RS" sz="2400" dirty="0" smtClean="0"/>
                <a:t>рачунар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711682" y="4092293"/>
              <a:ext cx="1015519" cy="623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r-Cyrl-RS" sz="2400" dirty="0" smtClean="0"/>
                <a:t>Удаљени</a:t>
              </a:r>
            </a:p>
            <a:p>
              <a:pPr algn="ctr"/>
              <a:r>
                <a:rPr lang="sr-Cyrl-RS" sz="2400" dirty="0" smtClean="0"/>
                <a:t>рачунар</a:t>
              </a:r>
              <a:endParaRPr lang="en-US" sz="2400" dirty="0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1340717" y="3443224"/>
              <a:ext cx="685800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1224855" y="2803156"/>
              <a:ext cx="877862" cy="537161"/>
              <a:chOff x="4800600" y="948173"/>
              <a:chExt cx="1066800" cy="1013977"/>
            </a:xfrm>
          </p:grpSpPr>
          <p:sp>
            <p:nvSpPr>
              <p:cNvPr id="53" name="Arc 52"/>
              <p:cNvSpPr/>
              <p:nvPr/>
            </p:nvSpPr>
            <p:spPr>
              <a:xfrm>
                <a:off x="4800600" y="948173"/>
                <a:ext cx="1013977" cy="1013977"/>
              </a:xfrm>
              <a:prstGeom prst="arc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4" name="Arc 53"/>
              <p:cNvSpPr/>
              <p:nvPr/>
            </p:nvSpPr>
            <p:spPr>
              <a:xfrm flipH="1">
                <a:off x="4853423" y="948173"/>
                <a:ext cx="1013977" cy="1013977"/>
              </a:xfrm>
              <a:prstGeom prst="arc">
                <a:avLst/>
              </a:prstGeom>
              <a:ln w="952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55" name="Straight Arrow Connector 54"/>
            <p:cNvCxnSpPr/>
            <p:nvPr/>
          </p:nvCxnSpPr>
          <p:spPr>
            <a:xfrm>
              <a:off x="1493117" y="3595624"/>
              <a:ext cx="1600200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/>
            <p:cNvGrpSpPr/>
            <p:nvPr/>
          </p:nvGrpSpPr>
          <p:grpSpPr>
            <a:xfrm>
              <a:off x="426317" y="1690624"/>
              <a:ext cx="8166926" cy="2325469"/>
              <a:chOff x="4800600" y="948173"/>
              <a:chExt cx="1066800" cy="1013977"/>
            </a:xfrm>
          </p:grpSpPr>
          <p:sp>
            <p:nvSpPr>
              <p:cNvPr id="58" name="Arc 57"/>
              <p:cNvSpPr/>
              <p:nvPr/>
            </p:nvSpPr>
            <p:spPr>
              <a:xfrm>
                <a:off x="4800600" y="948173"/>
                <a:ext cx="1013977" cy="1013977"/>
              </a:xfrm>
              <a:prstGeom prst="arc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9" name="Arc 58"/>
              <p:cNvSpPr/>
              <p:nvPr/>
            </p:nvSpPr>
            <p:spPr>
              <a:xfrm flipH="1">
                <a:off x="4853423" y="948173"/>
                <a:ext cx="1013977" cy="1013977"/>
              </a:xfrm>
              <a:prstGeom prst="arc">
                <a:avLst/>
              </a:prstGeom>
              <a:ln w="952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1112117" y="2528823"/>
              <a:ext cx="2011668" cy="1056482"/>
              <a:chOff x="4800600" y="948173"/>
              <a:chExt cx="1066800" cy="1013977"/>
            </a:xfrm>
          </p:grpSpPr>
          <p:sp>
            <p:nvSpPr>
              <p:cNvPr id="61" name="Arc 60"/>
              <p:cNvSpPr/>
              <p:nvPr/>
            </p:nvSpPr>
            <p:spPr>
              <a:xfrm>
                <a:off x="4800600" y="948173"/>
                <a:ext cx="1013977" cy="1013977"/>
              </a:xfrm>
              <a:prstGeom prst="arc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2" name="Arc 61"/>
              <p:cNvSpPr/>
              <p:nvPr/>
            </p:nvSpPr>
            <p:spPr>
              <a:xfrm flipH="1">
                <a:off x="4853423" y="948173"/>
                <a:ext cx="1013977" cy="1013977"/>
              </a:xfrm>
              <a:prstGeom prst="arc">
                <a:avLst/>
              </a:prstGeom>
              <a:ln w="952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959717" y="2300224"/>
              <a:ext cx="3199877" cy="1447799"/>
              <a:chOff x="4800600" y="948173"/>
              <a:chExt cx="1066800" cy="1013977"/>
            </a:xfrm>
          </p:grpSpPr>
          <p:sp>
            <p:nvSpPr>
              <p:cNvPr id="64" name="Arc 63"/>
              <p:cNvSpPr/>
              <p:nvPr/>
            </p:nvSpPr>
            <p:spPr>
              <a:xfrm>
                <a:off x="4800600" y="948173"/>
                <a:ext cx="1013977" cy="1013977"/>
              </a:xfrm>
              <a:prstGeom prst="arc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5" name="Arc 64"/>
              <p:cNvSpPr/>
              <p:nvPr/>
            </p:nvSpPr>
            <p:spPr>
              <a:xfrm flipH="1">
                <a:off x="4853423" y="948173"/>
                <a:ext cx="1013977" cy="1013977"/>
              </a:xfrm>
              <a:prstGeom prst="arc">
                <a:avLst/>
              </a:prstGeom>
              <a:ln w="952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66" name="Straight Arrow Connector 65"/>
            <p:cNvCxnSpPr/>
            <p:nvPr/>
          </p:nvCxnSpPr>
          <p:spPr>
            <a:xfrm>
              <a:off x="1645517" y="3748024"/>
              <a:ext cx="2514077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1975835" y="3258558"/>
              <a:ext cx="64464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1 </a:t>
              </a:r>
              <a:r>
                <a:rPr lang="sr-Cyrl-RS" sz="2400" dirty="0" smtClean="0"/>
                <a:t>хоп</a:t>
              </a:r>
              <a:endParaRPr lang="en-US" sz="24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065907" y="3378692"/>
              <a:ext cx="75525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2 </a:t>
              </a:r>
              <a:r>
                <a:rPr lang="sr-Cyrl-RS" sz="2400" dirty="0" smtClean="0"/>
                <a:t>хопа</a:t>
              </a:r>
              <a:endParaRPr lang="en-US" sz="24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162221" y="3531092"/>
              <a:ext cx="75525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3 </a:t>
              </a:r>
              <a:r>
                <a:rPr lang="sr-Cyrl-RS" sz="2400" dirty="0" smtClean="0"/>
                <a:t>хопа</a:t>
              </a:r>
              <a:endParaRPr lang="en-US" sz="2400" dirty="0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1797917" y="3900424"/>
              <a:ext cx="5569982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6454892" y="3513084"/>
              <a:ext cx="120730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N-1 </a:t>
              </a:r>
              <a:r>
                <a:rPr lang="sr-Cyrl-RS" sz="2400" dirty="0" smtClean="0"/>
                <a:t>хопова</a:t>
              </a:r>
              <a:endParaRPr lang="en-US" sz="2400" dirty="0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654917" y="1892812"/>
              <a:ext cx="6736163" cy="2199481"/>
              <a:chOff x="4800600" y="948173"/>
              <a:chExt cx="1066800" cy="1089465"/>
            </a:xfrm>
          </p:grpSpPr>
          <p:sp>
            <p:nvSpPr>
              <p:cNvPr id="76" name="Arc 75"/>
              <p:cNvSpPr/>
              <p:nvPr/>
            </p:nvSpPr>
            <p:spPr>
              <a:xfrm>
                <a:off x="4800600" y="948173"/>
                <a:ext cx="1043053" cy="1089465"/>
              </a:xfrm>
              <a:prstGeom prst="arc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7" name="Arc 76"/>
              <p:cNvSpPr/>
              <p:nvPr/>
            </p:nvSpPr>
            <p:spPr>
              <a:xfrm flipH="1">
                <a:off x="4853423" y="948173"/>
                <a:ext cx="1013977" cy="1013977"/>
              </a:xfrm>
              <a:prstGeom prst="arc">
                <a:avLst/>
              </a:prstGeom>
              <a:ln w="952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78" name="Straight Arrow Connector 77"/>
            <p:cNvCxnSpPr/>
            <p:nvPr/>
          </p:nvCxnSpPr>
          <p:spPr>
            <a:xfrm>
              <a:off x="1950317" y="4052824"/>
              <a:ext cx="6324600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7674371" y="3683492"/>
              <a:ext cx="1019751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N </a:t>
              </a:r>
              <a:r>
                <a:rPr lang="sr-Cyrl-RS" sz="2400" dirty="0" smtClean="0"/>
                <a:t>хопова</a:t>
              </a:r>
              <a:endParaRPr lang="en-US" sz="24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95703" y="1730327"/>
            <a:ext cx="11167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Испитује узастопне хопове како би реконструисао целу путању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27184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Употреба </a:t>
            </a:r>
            <a:r>
              <a:rPr lang="en-US" dirty="0" smtClean="0"/>
              <a:t>Traceroute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17" y="1690688"/>
            <a:ext cx="9615838" cy="427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6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Основи рачунарских мрежа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Протоколи и слојеви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8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Други циљ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685783" indent="-685783">
              <a:buFont typeface="+mj-lt"/>
              <a:buAutoNum type="arabicPeriod"/>
            </a:pPr>
            <a:r>
              <a:rPr lang="sr-Cyrl-RS" dirty="0" smtClean="0">
                <a:solidFill>
                  <a:schemeClr val="bg1">
                    <a:lumMod val="65000"/>
                  </a:schemeClr>
                </a:solidFill>
              </a:rPr>
              <a:t>Да научимо како ради Интернет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?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685783" indent="-685783">
              <a:buFont typeface="+mj-lt"/>
              <a:buAutoNum type="arabicPeriod"/>
            </a:pPr>
            <a:r>
              <a:rPr lang="sr-Cyrl-RS" dirty="0" smtClean="0"/>
              <a:t>Да научимо основе рачунарских мрежа</a:t>
            </a:r>
            <a:r>
              <a:rPr lang="en-US" dirty="0" smtClean="0"/>
              <a:t>?</a:t>
            </a:r>
          </a:p>
          <a:p>
            <a:pPr marL="1219170" lvl="1" indent="-685783"/>
            <a:r>
              <a:rPr lang="sr-Cyrl-RS" dirty="0" smtClean="0"/>
              <a:t>Какве проблеме оне решавају</a:t>
            </a:r>
            <a:r>
              <a:rPr lang="en-US" dirty="0" smtClean="0"/>
              <a:t>?</a:t>
            </a:r>
          </a:p>
          <a:p>
            <a:pPr marL="1219170" lvl="1" indent="-685783"/>
            <a:r>
              <a:rPr lang="sr-Cyrl-RS" dirty="0" smtClean="0"/>
              <a:t>Какав дизајн мрежа се показао добрим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8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60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Мрежи је потребна модуларност!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701800"/>
            <a:ext cx="8305800" cy="4470400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Шта све мрежа ради за апликације</a:t>
            </a:r>
            <a:r>
              <a:rPr lang="en-US" dirty="0" smtClean="0"/>
              <a:t>:</a:t>
            </a:r>
          </a:p>
          <a:p>
            <a:pPr lvl="1"/>
            <a:r>
              <a:rPr lang="sr-Cyrl-RS" dirty="0" smtClean="0"/>
              <a:t>Прави и прекида конекцију</a:t>
            </a:r>
            <a:endParaRPr lang="en-US" dirty="0" smtClean="0"/>
          </a:p>
          <a:p>
            <a:pPr lvl="1"/>
            <a:r>
              <a:rPr lang="sr-Cyrl-RS" dirty="0" smtClean="0"/>
              <a:t>Проналази путању за трансфер података</a:t>
            </a:r>
            <a:endParaRPr lang="en-US" dirty="0" smtClean="0"/>
          </a:p>
          <a:p>
            <a:pPr lvl="1"/>
            <a:r>
              <a:rPr lang="sr-Cyrl-RS" dirty="0" smtClean="0"/>
              <a:t>Поуздано шаље податке</a:t>
            </a:r>
            <a:endParaRPr lang="en-US" dirty="0" smtClean="0"/>
          </a:p>
          <a:p>
            <a:pPr lvl="1"/>
            <a:r>
              <a:rPr lang="sr-Cyrl-RS" dirty="0" smtClean="0"/>
              <a:t>Шаље податке произвољне величине</a:t>
            </a:r>
            <a:endParaRPr lang="en-US" dirty="0" smtClean="0"/>
          </a:p>
          <a:p>
            <a:pPr lvl="1"/>
            <a:r>
              <a:rPr lang="sr-Cyrl-RS" dirty="0" smtClean="0"/>
              <a:t>Брзина слања се прилагођава могућностима мреже</a:t>
            </a:r>
            <a:endParaRPr lang="en-US" dirty="0" smtClean="0"/>
          </a:p>
          <a:p>
            <a:pPr lvl="1"/>
            <a:r>
              <a:rPr lang="sr-Cyrl-RS" dirty="0" smtClean="0"/>
              <a:t>Дели проток међу корисницима</a:t>
            </a:r>
            <a:endParaRPr lang="en-US" dirty="0" smtClean="0"/>
          </a:p>
          <a:p>
            <a:pPr lvl="1"/>
            <a:r>
              <a:rPr lang="sr-Cyrl-RS" dirty="0" smtClean="0"/>
              <a:t>Омогућава сигуран пренос током транзита</a:t>
            </a:r>
            <a:endParaRPr lang="en-US" dirty="0" smtClean="0"/>
          </a:p>
          <a:p>
            <a:pPr lvl="1"/>
            <a:r>
              <a:rPr lang="sr-Cyrl-RS" dirty="0" smtClean="0"/>
              <a:t>Омогућава ново додавање рачунара и уређаја (чворова)</a:t>
            </a:r>
            <a:endParaRPr lang="en-US" dirty="0" smtClean="0"/>
          </a:p>
          <a:p>
            <a:pPr lvl="1"/>
            <a:r>
              <a:rPr lang="en-US" dirty="0" smtClean="0"/>
              <a:t>…</a:t>
            </a:r>
            <a:endParaRPr lang="sr-Cyrl-RS" dirty="0" smtClean="0"/>
          </a:p>
          <a:p>
            <a:r>
              <a:rPr lang="sr-Cyrl-RS" dirty="0" smtClean="0"/>
              <a:t>Да би радила све ово, неке ствари се морају раздвојити, неке „ставити испред заграде“ (</a:t>
            </a:r>
            <a:r>
              <a:rPr lang="sr-Latn-RS" dirty="0" smtClean="0"/>
              <a:t>reuse)...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53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61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Протоколи и слојеви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701800"/>
            <a:ext cx="9337964" cy="4470400"/>
          </a:xfrm>
        </p:spPr>
        <p:txBody>
          <a:bodyPr>
            <a:normAutofit/>
          </a:bodyPr>
          <a:lstStyle/>
          <a:p>
            <a:r>
              <a:rPr lang="sr-Cyrl-RS" sz="3733" u="sng" dirty="0" smtClean="0"/>
              <a:t>Протоколи</a:t>
            </a:r>
            <a:r>
              <a:rPr lang="en-US" sz="3733" dirty="0" smtClean="0"/>
              <a:t> </a:t>
            </a:r>
            <a:r>
              <a:rPr lang="sr-Cyrl-RS" sz="3733" dirty="0" smtClean="0"/>
              <a:t>и</a:t>
            </a:r>
            <a:r>
              <a:rPr lang="en-US" sz="3733" dirty="0" smtClean="0"/>
              <a:t> </a:t>
            </a:r>
            <a:r>
              <a:rPr lang="sr-Cyrl-RS" sz="3733" u="sng" dirty="0" smtClean="0"/>
              <a:t>слојеви</a:t>
            </a:r>
            <a:r>
              <a:rPr lang="en-US" sz="3733" dirty="0" smtClean="0"/>
              <a:t> </a:t>
            </a:r>
            <a:r>
              <a:rPr lang="sr-Cyrl-RS" sz="3733" dirty="0" smtClean="0"/>
              <a:t>су главни механизам структуирања који мрежи даје модуларност</a:t>
            </a:r>
            <a:endParaRPr lang="en-US" sz="3733" dirty="0"/>
          </a:p>
          <a:p>
            <a:pPr lvl="1"/>
            <a:r>
              <a:rPr lang="sr-Cyrl-RS" sz="3200" dirty="0" smtClean="0"/>
              <a:t>Свака инстанца протокола комуницира виртуелно само са својим </a:t>
            </a:r>
            <a:r>
              <a:rPr lang="sr-Cyrl-RS" sz="3200" u="sng" dirty="0" smtClean="0"/>
              <a:t>парњаком</a:t>
            </a:r>
            <a:r>
              <a:rPr lang="sr-Cyrl-RS" sz="3200" dirty="0" smtClean="0"/>
              <a:t> (</a:t>
            </a:r>
            <a:r>
              <a:rPr lang="sr-Latn-RS" sz="3200" dirty="0" smtClean="0"/>
              <a:t>peer) </a:t>
            </a:r>
            <a:r>
              <a:rPr lang="sr-Cyrl-RS" sz="3200" dirty="0" smtClean="0"/>
              <a:t>употребом договорених метода</a:t>
            </a:r>
            <a:endParaRPr lang="en-US" sz="3200" dirty="0"/>
          </a:p>
          <a:p>
            <a:pPr lvl="1"/>
            <a:r>
              <a:rPr lang="sr-Cyrl-RS" sz="3200" dirty="0" smtClean="0"/>
              <a:t>У стварности, они не комуницирају директно, већ свака инстанца користи </a:t>
            </a:r>
            <a:r>
              <a:rPr lang="sr-Cyrl-RS" sz="3200" u="sng" dirty="0" smtClean="0"/>
              <a:t>услуге</a:t>
            </a:r>
            <a:r>
              <a:rPr lang="sr-Cyrl-RS" sz="3200" dirty="0" smtClean="0"/>
              <a:t> (</a:t>
            </a:r>
            <a:r>
              <a:rPr lang="sr-Latn-RS" sz="3200" dirty="0" smtClean="0"/>
              <a:t>services) </a:t>
            </a:r>
            <a:r>
              <a:rPr lang="sr-Cyrl-RS" sz="3200" dirty="0" smtClean="0"/>
              <a:t>слоја који је испод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346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Протоколи и слојеви (2)</a:t>
            </a:r>
            <a:endParaRPr lang="en-US" dirty="0"/>
          </a:p>
        </p:txBody>
      </p:sp>
      <p:sp>
        <p:nvSpPr>
          <p:cNvPr id="58" name="Content Placeholder 5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Протоколи су хоризонтални</a:t>
            </a:r>
            <a:r>
              <a:rPr lang="en-US" dirty="0" smtClean="0"/>
              <a:t>, </a:t>
            </a:r>
            <a:r>
              <a:rPr lang="sr-Cyrl-RS" dirty="0" smtClean="0"/>
              <a:t>слојеви вертикални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62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117600" y="2418521"/>
            <a:ext cx="9876715" cy="3696832"/>
            <a:chOff x="457200" y="1447800"/>
            <a:chExt cx="7797407" cy="2918552"/>
          </a:xfrm>
        </p:grpSpPr>
        <p:grpSp>
          <p:nvGrpSpPr>
            <p:cNvPr id="13" name="Group 12"/>
            <p:cNvGrpSpPr/>
            <p:nvPr/>
          </p:nvGrpSpPr>
          <p:grpSpPr>
            <a:xfrm>
              <a:off x="2209800" y="1809750"/>
              <a:ext cx="990600" cy="495300"/>
              <a:chOff x="2209800" y="1924050"/>
              <a:chExt cx="990600" cy="4953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209800" y="1924050"/>
                <a:ext cx="990600" cy="4953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546242" y="1971645"/>
                <a:ext cx="286263" cy="396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X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562600" y="3028950"/>
              <a:ext cx="990600" cy="495300"/>
              <a:chOff x="2209800" y="1924050"/>
              <a:chExt cx="990600" cy="4953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209800" y="1924050"/>
                <a:ext cx="990600" cy="495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546242" y="1971645"/>
                <a:ext cx="277404" cy="396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Y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209800" y="3028950"/>
              <a:ext cx="990600" cy="495300"/>
              <a:chOff x="2209800" y="1924050"/>
              <a:chExt cx="990600" cy="4953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2209800" y="1924050"/>
                <a:ext cx="990600" cy="495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546242" y="1971645"/>
                <a:ext cx="277404" cy="396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Y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562600" y="1809750"/>
              <a:ext cx="990600" cy="495300"/>
              <a:chOff x="2209800" y="1924050"/>
              <a:chExt cx="990600" cy="4953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209800" y="1924050"/>
                <a:ext cx="990600" cy="495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546242" y="1971645"/>
                <a:ext cx="286263" cy="396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X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457200" y="1534179"/>
              <a:ext cx="1351723" cy="947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400" dirty="0" smtClean="0"/>
                <a:t>Инстанца протокола </a:t>
              </a:r>
              <a:r>
                <a:rPr lang="en-US" sz="2400" dirty="0" smtClean="0"/>
                <a:t>X</a:t>
              </a:r>
              <a:endParaRPr lang="en-US" sz="2400" dirty="0"/>
            </a:p>
          </p:txBody>
        </p:sp>
        <p:cxnSp>
          <p:nvCxnSpPr>
            <p:cNvPr id="25" name="Straight Arrow Connector 24"/>
            <p:cNvCxnSpPr>
              <a:stCxn id="23" idx="3"/>
              <a:endCxn id="8" idx="1"/>
            </p:cNvCxnSpPr>
            <p:nvPr/>
          </p:nvCxnSpPr>
          <p:spPr>
            <a:xfrm>
              <a:off x="1808923" y="2007993"/>
              <a:ext cx="400877" cy="4940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010400" y="1534179"/>
              <a:ext cx="1244207" cy="947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400" dirty="0" smtClean="0"/>
                <a:t>Парњак протокола</a:t>
              </a:r>
            </a:p>
            <a:p>
              <a:pPr algn="ctr"/>
              <a:r>
                <a:rPr lang="sr-Latn-RS" sz="2400" dirty="0" smtClean="0"/>
                <a:t>X</a:t>
              </a:r>
              <a:endParaRPr lang="en-US" sz="2400" dirty="0"/>
            </a:p>
          </p:txBody>
        </p:sp>
        <p:cxnSp>
          <p:nvCxnSpPr>
            <p:cNvPr id="27" name="Straight Arrow Connector 26"/>
            <p:cNvCxnSpPr>
              <a:stCxn id="26" idx="1"/>
              <a:endCxn id="21" idx="3"/>
            </p:cNvCxnSpPr>
            <p:nvPr/>
          </p:nvCxnSpPr>
          <p:spPr>
            <a:xfrm flipH="1">
              <a:off x="6553200" y="2007993"/>
              <a:ext cx="457200" cy="4940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286000" y="4001880"/>
              <a:ext cx="830440" cy="364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400" dirty="0" smtClean="0"/>
                <a:t>Чвор 1</a:t>
              </a:r>
              <a:endParaRPr lang="en-US" sz="2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38800" y="4001880"/>
              <a:ext cx="830440" cy="364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400" dirty="0" smtClean="0"/>
                <a:t>Чвор 2</a:t>
              </a:r>
              <a:endParaRPr lang="en-US" sz="2400" dirty="0"/>
            </a:p>
          </p:txBody>
        </p:sp>
        <p:cxnSp>
          <p:nvCxnSpPr>
            <p:cNvPr id="35" name="Straight Arrow Connector 34"/>
            <p:cNvCxnSpPr>
              <a:stCxn id="8" idx="3"/>
              <a:endCxn id="21" idx="1"/>
            </p:cNvCxnSpPr>
            <p:nvPr/>
          </p:nvCxnSpPr>
          <p:spPr>
            <a:xfrm>
              <a:off x="3200400" y="2057400"/>
              <a:ext cx="23622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200400" y="3276600"/>
              <a:ext cx="23622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8" idx="2"/>
              <a:endCxn id="18" idx="0"/>
            </p:cNvCxnSpPr>
            <p:nvPr/>
          </p:nvCxnSpPr>
          <p:spPr>
            <a:xfrm>
              <a:off x="2705100" y="2305050"/>
              <a:ext cx="0" cy="7239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6057900" y="2305050"/>
              <a:ext cx="0" cy="7239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6057900" y="3524250"/>
              <a:ext cx="0" cy="36195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6053892" y="1447800"/>
              <a:ext cx="0" cy="36195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723322" y="3524250"/>
              <a:ext cx="0" cy="36195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2719314" y="1447800"/>
              <a:ext cx="0" cy="36195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57200" y="2647950"/>
              <a:ext cx="1432991" cy="947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400" dirty="0" smtClean="0"/>
                <a:t>Доњи део инстанце</a:t>
              </a:r>
              <a:r>
                <a:rPr lang="en-US" sz="2400" dirty="0" smtClean="0"/>
                <a:t> (</a:t>
              </a:r>
              <a:r>
                <a:rPr lang="sr-Cyrl-RS" sz="2400" dirty="0" smtClean="0"/>
                <a:t>протокол </a:t>
              </a:r>
              <a:r>
                <a:rPr lang="sr-Latn-RS" sz="2400" dirty="0"/>
                <a:t>Y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cxnSp>
          <p:nvCxnSpPr>
            <p:cNvPr id="46" name="Straight Arrow Connector 45"/>
            <p:cNvCxnSpPr>
              <a:stCxn id="45" idx="3"/>
              <a:endCxn id="18" idx="1"/>
            </p:cNvCxnSpPr>
            <p:nvPr/>
          </p:nvCxnSpPr>
          <p:spPr>
            <a:xfrm>
              <a:off x="1890191" y="3121765"/>
              <a:ext cx="319609" cy="15483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810606" y="1688068"/>
              <a:ext cx="1306482" cy="364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RS" sz="2400" dirty="0" smtClean="0"/>
                <a:t>Протокол</a:t>
              </a:r>
              <a:r>
                <a:rPr lang="en-US" sz="2400" dirty="0" smtClean="0"/>
                <a:t> </a:t>
              </a:r>
              <a:r>
                <a:rPr lang="en-US" sz="2400" dirty="0"/>
                <a:t>X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2546242" y="2647950"/>
              <a:ext cx="3097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2842690" y="2324784"/>
              <a:ext cx="1849248" cy="656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Y </a:t>
              </a:r>
              <a:r>
                <a:rPr lang="sr-Cyrl-RS" sz="2400" dirty="0" smtClean="0"/>
                <a:t>нуди сервис горњем слоју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8061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63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Протоколи и слојеви </a:t>
            </a:r>
            <a:r>
              <a:rPr lang="en-US" dirty="0" smtClean="0"/>
              <a:t>(</a:t>
            </a:r>
            <a:r>
              <a:rPr lang="sr-Cyrl-RS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Познатији протколи:</a:t>
            </a:r>
            <a:endParaRPr lang="en-US" sz="3733" dirty="0"/>
          </a:p>
          <a:p>
            <a:pPr lvl="1"/>
            <a:r>
              <a:rPr lang="en-US" sz="3200" dirty="0"/>
              <a:t>TCP, IP, 802.11, Ethernet, HTTP, SSL, DNS, … </a:t>
            </a:r>
            <a:r>
              <a:rPr lang="en-US" sz="3200" dirty="0" smtClean="0"/>
              <a:t>and many more</a:t>
            </a:r>
            <a:endParaRPr lang="en-US" sz="2667" dirty="0" smtClean="0"/>
          </a:p>
          <a:p>
            <a:r>
              <a:rPr lang="sr-Cyrl-RS" sz="3733" u="sng" dirty="0" smtClean="0"/>
              <a:t>Протокол стек</a:t>
            </a:r>
            <a:r>
              <a:rPr lang="sr-Cyrl-RS" sz="3733" dirty="0" smtClean="0"/>
              <a:t> је чест назив за скуп протокола у употреби:</a:t>
            </a:r>
            <a:endParaRPr lang="en-US" sz="3733" dirty="0" smtClean="0"/>
          </a:p>
          <a:p>
            <a:pPr lvl="1"/>
            <a:r>
              <a:rPr lang="sr-Cyrl-RS" sz="3200" dirty="0" smtClean="0"/>
              <a:t>Нпр. Скуп протокола који користи Интернет прегледач на рачунару који је путем </a:t>
            </a:r>
            <a:r>
              <a:rPr lang="sr-Latn-RS" sz="3200" dirty="0" smtClean="0"/>
              <a:t>WiFi </a:t>
            </a:r>
            <a:r>
              <a:rPr lang="sr-Cyrl-RS" sz="3200" dirty="0" smtClean="0"/>
              <a:t>повезан на Интернет</a:t>
            </a:r>
            <a:endParaRPr lang="en-US" sz="3200" dirty="0"/>
          </a:p>
          <a:p>
            <a:pPr lvl="1"/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8859941" y="2823775"/>
            <a:ext cx="1930400" cy="2846128"/>
            <a:chOff x="6705600" y="1802799"/>
            <a:chExt cx="1447800" cy="2134596"/>
          </a:xfrm>
          <a:solidFill>
            <a:srgbClr val="F8F8F8"/>
          </a:solidFill>
        </p:grpSpPr>
        <p:grpSp>
          <p:nvGrpSpPr>
            <p:cNvPr id="7" name="Group 6"/>
            <p:cNvGrpSpPr/>
            <p:nvPr/>
          </p:nvGrpSpPr>
          <p:grpSpPr>
            <a:xfrm>
              <a:off x="6705600" y="180279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8" name="Rectangle 17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751331" y="3361198"/>
                <a:ext cx="444747" cy="32852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HTTP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705600" y="2342867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6" name="Rectangle 15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802236" y="3361198"/>
                <a:ext cx="342938" cy="32852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TCP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705600" y="285725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4" name="Rectangle 13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864612" y="3361198"/>
                <a:ext cx="218185" cy="32852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IP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705600" y="3397327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2" name="Rectangle 11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696596" y="3361198"/>
                <a:ext cx="554214" cy="32852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802.11</a:t>
                </a:r>
              </a:p>
            </p:txBody>
          </p:sp>
        </p:grpSp>
      </p:grpSp>
      <p:cxnSp>
        <p:nvCxnSpPr>
          <p:cNvPr id="20" name="Elbow Connector 19"/>
          <p:cNvCxnSpPr>
            <a:stCxn id="12" idx="2"/>
          </p:cNvCxnSpPr>
          <p:nvPr/>
        </p:nvCxnSpPr>
        <p:spPr>
          <a:xfrm rot="16200000" flipH="1">
            <a:off x="9963640" y="5531402"/>
            <a:ext cx="414717" cy="691716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8810399" y="1817418"/>
            <a:ext cx="2032000" cy="711200"/>
            <a:chOff x="6605913" y="1123950"/>
            <a:chExt cx="1524000" cy="533400"/>
          </a:xfrm>
        </p:grpSpPr>
        <p:sp>
          <p:nvSpPr>
            <p:cNvPr id="22" name="Oval 21"/>
            <p:cNvSpPr/>
            <p:nvPr/>
          </p:nvSpPr>
          <p:spPr>
            <a:xfrm>
              <a:off x="6605913" y="1123950"/>
              <a:ext cx="1524000" cy="5334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79083" y="1190595"/>
              <a:ext cx="995513" cy="377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67" dirty="0"/>
                <a:t>Browser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211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64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Енкапсулација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u="sng" dirty="0" smtClean="0"/>
              <a:t>Енкапсулација</a:t>
            </a:r>
            <a:r>
              <a:rPr lang="sr-Cyrl-RS" sz="3733" dirty="0"/>
              <a:t> </a:t>
            </a:r>
            <a:r>
              <a:rPr lang="sr-Cyrl-RS" sz="3733" dirty="0" smtClean="0"/>
              <a:t>је</a:t>
            </a:r>
            <a:r>
              <a:rPr lang="en-US" sz="3733" dirty="0" smtClean="0"/>
              <a:t> </a:t>
            </a:r>
            <a:r>
              <a:rPr lang="sr-Cyrl-RS" sz="3733" dirty="0" smtClean="0"/>
              <a:t>механизам слагања слојева протокола</a:t>
            </a:r>
            <a:endParaRPr lang="en-US" sz="3733" dirty="0"/>
          </a:p>
          <a:p>
            <a:pPr lvl="1"/>
            <a:r>
              <a:rPr lang="sr-Cyrl-RS" sz="3200" dirty="0" smtClean="0"/>
              <a:t>Нижи слој прави омотач око садржаја вишег слоја и додаје своје сопствене информације поруци</a:t>
            </a:r>
            <a:endParaRPr lang="en-US" sz="3200" dirty="0"/>
          </a:p>
          <a:p>
            <a:pPr lvl="1"/>
            <a:r>
              <a:rPr lang="sr-Cyrl-RS" sz="3200" dirty="0" smtClean="0"/>
              <a:t>Попут слања поште у коверти, поштари немају приступ унутрашњости коверте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1341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Енкапсулација </a:t>
            </a:r>
            <a:r>
              <a:rPr lang="en-US" dirty="0" smtClean="0"/>
              <a:t>(</a:t>
            </a:r>
            <a:r>
              <a:rPr lang="sr-Cyrl-RS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Садржај нижих слојева је ближи спољашњости поруке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65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823200" y="2819401"/>
            <a:ext cx="1930400" cy="3143487"/>
            <a:chOff x="6705600" y="1802799"/>
            <a:chExt cx="1447800" cy="2134596"/>
          </a:xfrm>
          <a:solidFill>
            <a:srgbClr val="F8F8F8"/>
          </a:solidFill>
        </p:grpSpPr>
        <p:grpSp>
          <p:nvGrpSpPr>
            <p:cNvPr id="7" name="Group 6"/>
            <p:cNvGrpSpPr/>
            <p:nvPr/>
          </p:nvGrpSpPr>
          <p:grpSpPr>
            <a:xfrm>
              <a:off x="6705600" y="180279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7" name="Rectangle 16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751331" y="3361198"/>
                <a:ext cx="444747" cy="29744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HTTP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705600" y="2342867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5" name="Rectangle 14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802236" y="3361198"/>
                <a:ext cx="342938" cy="29744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TCP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705600" y="285725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3" name="Rectangle 12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864612" y="3361198"/>
                <a:ext cx="218185" cy="29744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IP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705600" y="3397327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1" name="Rectangle 10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696596" y="3361198"/>
                <a:ext cx="554214" cy="29744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802.11</a:t>
                </a:r>
              </a:p>
            </p:txBody>
          </p:sp>
        </p:grpSp>
      </p:grpSp>
      <p:cxnSp>
        <p:nvCxnSpPr>
          <p:cNvPr id="59" name="Straight Arrow Connector 58"/>
          <p:cNvCxnSpPr/>
          <p:nvPr/>
        </p:nvCxnSpPr>
        <p:spPr>
          <a:xfrm>
            <a:off x="6908800" y="3226893"/>
            <a:ext cx="0" cy="2353351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957647" y="2819400"/>
            <a:ext cx="4978400" cy="3058053"/>
            <a:chOff x="152400" y="1305124"/>
            <a:chExt cx="2566278" cy="2293540"/>
          </a:xfrm>
        </p:grpSpPr>
        <p:sp>
          <p:nvSpPr>
            <p:cNvPr id="60" name="Rectangle 59"/>
            <p:cNvSpPr/>
            <p:nvPr/>
          </p:nvSpPr>
          <p:spPr>
            <a:xfrm>
              <a:off x="1820321" y="1347318"/>
              <a:ext cx="867039" cy="2788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036996" y="1305124"/>
              <a:ext cx="43368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HTTP</a:t>
              </a: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1225348" y="1869003"/>
              <a:ext cx="1493330" cy="397947"/>
              <a:chOff x="1149148" y="1832634"/>
              <a:chExt cx="1493330" cy="397947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197413" y="1832634"/>
                <a:ext cx="1445065" cy="39794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149148" y="1874435"/>
                <a:ext cx="674460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TCP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727269" y="1915185"/>
                <a:ext cx="867039" cy="2788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1943944" y="1877142"/>
                <a:ext cx="433686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HTTP</a:t>
                </a: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865421" y="2419350"/>
              <a:ext cx="1853257" cy="471315"/>
              <a:chOff x="789221" y="2359247"/>
              <a:chExt cx="1853257" cy="527679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1158900" y="2432614"/>
                <a:ext cx="1445065" cy="39794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110635" y="2437659"/>
                <a:ext cx="674460" cy="38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TCP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688756" y="2484177"/>
                <a:ext cx="867039" cy="2788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905431" y="2441985"/>
                <a:ext cx="433686" cy="38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HTTP</a:t>
                </a: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789221" y="2359247"/>
                <a:ext cx="1853257" cy="52767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789222" y="2441984"/>
                <a:ext cx="408192" cy="387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IP</a:t>
                </a: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152400" y="2997513"/>
              <a:ext cx="2566275" cy="601151"/>
              <a:chOff x="76200" y="2991028"/>
              <a:chExt cx="2566275" cy="690931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1125950" y="3137520"/>
                <a:ext cx="1445064" cy="39794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77685" y="3142564"/>
                <a:ext cx="674459" cy="397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TCP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655806" y="3189083"/>
                <a:ext cx="867038" cy="2788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872480" y="3146889"/>
                <a:ext cx="433686" cy="397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HTTP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756271" y="3064152"/>
                <a:ext cx="1853256" cy="52767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55345" y="3146889"/>
                <a:ext cx="403553" cy="397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IP</a:t>
                </a: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19377" y="2991028"/>
                <a:ext cx="2523098" cy="69093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76200" y="3165157"/>
                <a:ext cx="804815" cy="397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802.11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138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Енкапсулација </a:t>
            </a:r>
            <a:r>
              <a:rPr lang="en-US" dirty="0" smtClean="0"/>
              <a:t>(</a:t>
            </a:r>
            <a:r>
              <a:rPr lang="sr-Cyrl-RS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66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749581" y="1638566"/>
            <a:ext cx="1136851" cy="3189372"/>
            <a:chOff x="6693131" y="1802799"/>
            <a:chExt cx="1472737" cy="2134596"/>
          </a:xfrm>
          <a:solidFill>
            <a:srgbClr val="F8F8F8"/>
          </a:solidFill>
        </p:grpSpPr>
        <p:grpSp>
          <p:nvGrpSpPr>
            <p:cNvPr id="7" name="Group 6"/>
            <p:cNvGrpSpPr/>
            <p:nvPr/>
          </p:nvGrpSpPr>
          <p:grpSpPr>
            <a:xfrm>
              <a:off x="6705600" y="180279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7" name="Rectangle 16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589605" y="3361198"/>
                <a:ext cx="768198" cy="2931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HTTP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705600" y="2342867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5" name="Rectangle 14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677531" y="3361198"/>
                <a:ext cx="592346" cy="2931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TCP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705600" y="285725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3" name="Rectangle 12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785273" y="3361198"/>
                <a:ext cx="376864" cy="2931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IP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693131" y="3397327"/>
              <a:ext cx="1472737" cy="540068"/>
              <a:chOff x="2495065" y="3315983"/>
              <a:chExt cx="957279" cy="470535"/>
            </a:xfrm>
            <a:grpFill/>
          </p:grpSpPr>
          <p:sp>
            <p:nvSpPr>
              <p:cNvPr id="11" name="Rectangle 10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495065" y="3361198"/>
                <a:ext cx="957279" cy="2931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802.11</a:t>
                </a:r>
              </a:p>
            </p:txBody>
          </p:sp>
        </p:grpSp>
      </p:grpSp>
      <p:grpSp>
        <p:nvGrpSpPr>
          <p:cNvPr id="209" name="Group 208"/>
          <p:cNvGrpSpPr/>
          <p:nvPr/>
        </p:nvGrpSpPr>
        <p:grpSpPr>
          <a:xfrm>
            <a:off x="203200" y="1740165"/>
            <a:ext cx="3421704" cy="3058060"/>
            <a:chOff x="152400" y="1305124"/>
            <a:chExt cx="2566278" cy="2293545"/>
          </a:xfrm>
        </p:grpSpPr>
        <p:sp>
          <p:nvSpPr>
            <p:cNvPr id="19" name="Rectangle 18"/>
            <p:cNvSpPr/>
            <p:nvPr/>
          </p:nvSpPr>
          <p:spPr>
            <a:xfrm>
              <a:off x="1820321" y="1347318"/>
              <a:ext cx="867039" cy="2788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38344" y="1305124"/>
              <a:ext cx="630990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HTTP</a:t>
              </a:r>
            </a:p>
          </p:txBody>
        </p:sp>
        <p:grpSp>
          <p:nvGrpSpPr>
            <p:cNvPr id="174" name="Group 173"/>
            <p:cNvGrpSpPr/>
            <p:nvPr/>
          </p:nvGrpSpPr>
          <p:grpSpPr>
            <a:xfrm>
              <a:off x="1225348" y="1869003"/>
              <a:ext cx="1493330" cy="397947"/>
              <a:chOff x="1149148" y="1832634"/>
              <a:chExt cx="1493330" cy="39794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197413" y="1832634"/>
                <a:ext cx="1445065" cy="39794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149148" y="1874435"/>
                <a:ext cx="674460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TCP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727269" y="1915185"/>
                <a:ext cx="867039" cy="2788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845293" y="1877142"/>
                <a:ext cx="630990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HTTP</a:t>
                </a:r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865421" y="2419350"/>
              <a:ext cx="1853257" cy="471315"/>
              <a:chOff x="789221" y="2359247"/>
              <a:chExt cx="1853257" cy="527679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158900" y="2432614"/>
                <a:ext cx="1445065" cy="39794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110635" y="2437659"/>
                <a:ext cx="674460" cy="387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TCP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688756" y="2484177"/>
                <a:ext cx="867039" cy="2788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806779" y="2441985"/>
                <a:ext cx="630990" cy="387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HTTP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89221" y="2359247"/>
                <a:ext cx="1853257" cy="52767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89222" y="2441984"/>
                <a:ext cx="408192" cy="387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IP</a:t>
                </a:r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>
              <a:off x="152400" y="2997517"/>
              <a:ext cx="2566275" cy="601152"/>
              <a:chOff x="76200" y="2991028"/>
              <a:chExt cx="2566275" cy="690931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125950" y="3137520"/>
                <a:ext cx="1445064" cy="39794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077685" y="3142564"/>
                <a:ext cx="674459" cy="397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TCP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655806" y="3189083"/>
                <a:ext cx="867038" cy="2788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773828" y="3146889"/>
                <a:ext cx="630990" cy="397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HTTP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756271" y="3064152"/>
                <a:ext cx="1853256" cy="52767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55345" y="3146889"/>
                <a:ext cx="403553" cy="397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IP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19377" y="2991028"/>
                <a:ext cx="2523098" cy="69093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33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6200" y="3165159"/>
                <a:ext cx="804815" cy="362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33" dirty="0"/>
                  <a:t>802.11</a:t>
                </a:r>
              </a:p>
            </p:txBody>
          </p:sp>
        </p:grpSp>
      </p:grpSp>
      <p:cxnSp>
        <p:nvCxnSpPr>
          <p:cNvPr id="59" name="Straight Arrow Connector 58"/>
          <p:cNvCxnSpPr/>
          <p:nvPr/>
        </p:nvCxnSpPr>
        <p:spPr>
          <a:xfrm>
            <a:off x="5181600" y="2015014"/>
            <a:ext cx="0" cy="2353351"/>
          </a:xfrm>
          <a:prstGeom prst="straightConnector1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>
            <a:off x="7081251" y="1600201"/>
            <a:ext cx="1136851" cy="3189372"/>
            <a:chOff x="6693131" y="1802799"/>
            <a:chExt cx="1472737" cy="2134596"/>
          </a:xfrm>
          <a:solidFill>
            <a:srgbClr val="F8F8F8"/>
          </a:solidFill>
        </p:grpSpPr>
        <p:grpSp>
          <p:nvGrpSpPr>
            <p:cNvPr id="110" name="Group 109"/>
            <p:cNvGrpSpPr/>
            <p:nvPr/>
          </p:nvGrpSpPr>
          <p:grpSpPr>
            <a:xfrm>
              <a:off x="6705600" y="180279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20" name="Rectangle 119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2589605" y="3361198"/>
                <a:ext cx="768198" cy="2931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HTTP</a:t>
                </a:r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6705600" y="2342867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18" name="Rectangle 117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2677531" y="3361198"/>
                <a:ext cx="592346" cy="2931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TCP</a:t>
                </a: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6705600" y="285725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16" name="Rectangle 115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2785273" y="3361198"/>
                <a:ext cx="376864" cy="2931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IP</a:t>
                </a:r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6693131" y="3397327"/>
              <a:ext cx="1472737" cy="540068"/>
              <a:chOff x="2495065" y="3315983"/>
              <a:chExt cx="957279" cy="470535"/>
            </a:xfrm>
            <a:grpFill/>
          </p:grpSpPr>
          <p:sp>
            <p:nvSpPr>
              <p:cNvPr id="114" name="Rectangle 113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2495065" y="3361198"/>
                <a:ext cx="957279" cy="2931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802.11</a:t>
                </a:r>
              </a:p>
            </p:txBody>
          </p:sp>
        </p:grpSp>
      </p:grpSp>
      <p:cxnSp>
        <p:nvCxnSpPr>
          <p:cNvPr id="159" name="Straight Arrow Connector 158"/>
          <p:cNvCxnSpPr/>
          <p:nvPr/>
        </p:nvCxnSpPr>
        <p:spPr>
          <a:xfrm flipV="1">
            <a:off x="6807200" y="2060261"/>
            <a:ext cx="0" cy="2353351"/>
          </a:xfrm>
          <a:prstGeom prst="straightConnector1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" name="Group 209"/>
          <p:cNvGrpSpPr/>
          <p:nvPr/>
        </p:nvGrpSpPr>
        <p:grpSpPr>
          <a:xfrm>
            <a:off x="4318002" y="4782122"/>
            <a:ext cx="3331669" cy="170879"/>
            <a:chOff x="3238501" y="3592179"/>
            <a:chExt cx="2498752" cy="128159"/>
          </a:xfrm>
        </p:grpSpPr>
        <p:cxnSp>
          <p:nvCxnSpPr>
            <p:cNvPr id="160" name="Elbow Connector 159"/>
            <p:cNvCxnSpPr>
              <a:stCxn id="11" idx="2"/>
            </p:cNvCxnSpPr>
            <p:nvPr/>
          </p:nvCxnSpPr>
          <p:spPr>
            <a:xfrm rot="16200000" flipH="1">
              <a:off x="4438184" y="2421269"/>
              <a:ext cx="99385" cy="2498752"/>
            </a:xfrm>
            <a:prstGeom prst="bentConnector2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114" idx="2"/>
            </p:cNvCxnSpPr>
            <p:nvPr/>
          </p:nvCxnSpPr>
          <p:spPr>
            <a:xfrm>
              <a:off x="5737253" y="3592179"/>
              <a:ext cx="0" cy="1281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0" name="TextBox 169"/>
          <p:cNvSpPr txBox="1"/>
          <p:nvPr/>
        </p:nvSpPr>
        <p:spPr>
          <a:xfrm>
            <a:off x="5225141" y="4397451"/>
            <a:ext cx="1486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sr-Cyrl-RS" sz="2400" dirty="0" smtClean="0"/>
              <a:t>медијум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75" name="Rectangle 174"/>
          <p:cNvSpPr/>
          <p:nvPr/>
        </p:nvSpPr>
        <p:spPr>
          <a:xfrm>
            <a:off x="10555095" y="1787777"/>
            <a:ext cx="1156052" cy="3717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33"/>
          </a:p>
        </p:txBody>
      </p:sp>
      <p:sp>
        <p:nvSpPr>
          <p:cNvPr id="176" name="TextBox 175"/>
          <p:cNvSpPr txBox="1"/>
          <p:nvPr/>
        </p:nvSpPr>
        <p:spPr>
          <a:xfrm>
            <a:off x="10712460" y="1731520"/>
            <a:ext cx="841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HTTP</a:t>
            </a:r>
          </a:p>
        </p:txBody>
      </p:sp>
      <p:grpSp>
        <p:nvGrpSpPr>
          <p:cNvPr id="177" name="Group 176"/>
          <p:cNvGrpSpPr/>
          <p:nvPr/>
        </p:nvGrpSpPr>
        <p:grpSpPr>
          <a:xfrm>
            <a:off x="9761797" y="2483359"/>
            <a:ext cx="1991107" cy="530596"/>
            <a:chOff x="1149148" y="1832634"/>
            <a:chExt cx="1493330" cy="397947"/>
          </a:xfrm>
        </p:grpSpPr>
        <p:sp>
          <p:nvSpPr>
            <p:cNvPr id="178" name="Rectangle 177"/>
            <p:cNvSpPr/>
            <p:nvPr/>
          </p:nvSpPr>
          <p:spPr>
            <a:xfrm>
              <a:off x="1197413" y="1832634"/>
              <a:ext cx="1445065" cy="39794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1149148" y="1874435"/>
              <a:ext cx="67446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TCP</a:t>
              </a: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1727269" y="1915185"/>
              <a:ext cx="867039" cy="2788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845293" y="1877142"/>
              <a:ext cx="630990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HTTP</a:t>
              </a: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9281896" y="3217155"/>
            <a:ext cx="2471009" cy="628420"/>
            <a:chOff x="789221" y="2359247"/>
            <a:chExt cx="1853257" cy="527679"/>
          </a:xfrm>
        </p:grpSpPr>
        <p:sp>
          <p:nvSpPr>
            <p:cNvPr id="183" name="Rectangle 182"/>
            <p:cNvSpPr/>
            <p:nvPr/>
          </p:nvSpPr>
          <p:spPr>
            <a:xfrm>
              <a:off x="1158900" y="2432614"/>
              <a:ext cx="1445065" cy="39794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1110635" y="2437659"/>
              <a:ext cx="674460" cy="387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TCP</a:t>
              </a: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1688756" y="2484177"/>
              <a:ext cx="867039" cy="2788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806779" y="2441985"/>
              <a:ext cx="630990" cy="387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HTTP</a:t>
              </a: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789221" y="2359247"/>
              <a:ext cx="1853257" cy="52767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789222" y="2441984"/>
              <a:ext cx="408192" cy="387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IP</a:t>
              </a: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8331201" y="3988039"/>
            <a:ext cx="3421700" cy="801535"/>
            <a:chOff x="76200" y="2991028"/>
            <a:chExt cx="2566275" cy="690931"/>
          </a:xfrm>
        </p:grpSpPr>
        <p:sp>
          <p:nvSpPr>
            <p:cNvPr id="190" name="Rectangle 189"/>
            <p:cNvSpPr/>
            <p:nvPr/>
          </p:nvSpPr>
          <p:spPr>
            <a:xfrm>
              <a:off x="1125950" y="3137520"/>
              <a:ext cx="1445064" cy="39794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1077685" y="3142564"/>
              <a:ext cx="674459" cy="397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TCP</a:t>
              </a: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1655806" y="3189083"/>
              <a:ext cx="867038" cy="2788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1773828" y="3146889"/>
              <a:ext cx="630990" cy="3979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HTTP</a:t>
              </a: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756271" y="3064152"/>
              <a:ext cx="1853256" cy="52767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755345" y="3146889"/>
              <a:ext cx="403553" cy="397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IP</a:t>
              </a: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119377" y="2991028"/>
              <a:ext cx="2523098" cy="69093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76200" y="3165159"/>
              <a:ext cx="804815" cy="36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3" dirty="0"/>
                <a:t>802.11</a:t>
              </a: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4203747" y="5054601"/>
            <a:ext cx="3421700" cy="801535"/>
            <a:chOff x="76200" y="2991028"/>
            <a:chExt cx="2566275" cy="690931"/>
          </a:xfrm>
        </p:grpSpPr>
        <p:sp>
          <p:nvSpPr>
            <p:cNvPr id="201" name="Rectangle 200"/>
            <p:cNvSpPr/>
            <p:nvPr/>
          </p:nvSpPr>
          <p:spPr>
            <a:xfrm>
              <a:off x="1125950" y="3137520"/>
              <a:ext cx="1445064" cy="39794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1077685" y="3142564"/>
              <a:ext cx="674459" cy="397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TCP</a:t>
              </a: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1655806" y="3189083"/>
              <a:ext cx="867038" cy="27884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1773828" y="3146889"/>
              <a:ext cx="630990" cy="3979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HTTP</a:t>
              </a: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756271" y="3064152"/>
              <a:ext cx="1853256" cy="52767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755345" y="3146889"/>
              <a:ext cx="403553" cy="397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IP</a:t>
              </a: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119377" y="2991028"/>
              <a:ext cx="2523098" cy="69093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76200" y="3165159"/>
              <a:ext cx="804815" cy="36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3" dirty="0"/>
                <a:t>802.11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432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Енкапсулација </a:t>
            </a:r>
            <a:r>
              <a:rPr lang="en-US" dirty="0" smtClean="0"/>
              <a:t>(</a:t>
            </a:r>
            <a:r>
              <a:rPr lang="sr-Cyrl-RS" dirty="0"/>
              <a:t>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Сваки слој додаје своје заглавље</a:t>
            </a:r>
            <a:r>
              <a:rPr lang="en-US" dirty="0" smtClean="0"/>
              <a:t>:</a:t>
            </a:r>
            <a:endParaRPr lang="sr-Cyrl-R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67</a:t>
            </a:fld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2907646" y="2711767"/>
            <a:ext cx="6376708" cy="609600"/>
            <a:chOff x="4509169" y="2343150"/>
            <a:chExt cx="3853614" cy="457200"/>
          </a:xfrm>
        </p:grpSpPr>
        <p:sp>
          <p:nvSpPr>
            <p:cNvPr id="28" name="Rectangle 27"/>
            <p:cNvSpPr/>
            <p:nvPr/>
          </p:nvSpPr>
          <p:spPr>
            <a:xfrm>
              <a:off x="4509169" y="2343150"/>
              <a:ext cx="3853614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509169" y="2371695"/>
              <a:ext cx="901030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7" dirty="0"/>
                <a:t>802.11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378925" y="2371695"/>
              <a:ext cx="672430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7" dirty="0"/>
                <a:t>IP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963733" y="2371695"/>
              <a:ext cx="672430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7" dirty="0"/>
                <a:t>TCP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964527" y="2371695"/>
              <a:ext cx="929020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67" dirty="0"/>
                <a:t>HTTP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6636163" y="234315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5963733" y="234315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410199" y="234315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Arrow Connector 66"/>
          <p:cNvCxnSpPr/>
          <p:nvPr/>
        </p:nvCxnSpPr>
        <p:spPr>
          <a:xfrm flipV="1">
            <a:off x="2907645" y="3327401"/>
            <a:ext cx="0" cy="398799"/>
          </a:xfrm>
          <a:prstGeom prst="straightConnector1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9284353" y="3313044"/>
            <a:ext cx="0" cy="413155"/>
          </a:xfrm>
          <a:prstGeom prst="straightConnector1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808296" y="3435034"/>
            <a:ext cx="2982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/>
              <a:t>Предњи битови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6499317" y="3460979"/>
            <a:ext cx="2785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/>
              <a:t>Задњи битови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61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Line 4"/>
          <p:cNvSpPr>
            <a:spLocks noChangeShapeType="1"/>
          </p:cNvSpPr>
          <p:nvPr/>
        </p:nvSpPr>
        <p:spPr bwMode="auto">
          <a:xfrm flipH="1">
            <a:off x="4418864" y="3193944"/>
            <a:ext cx="385488" cy="53704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68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Демултиплексирање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304800" y="1397000"/>
            <a:ext cx="8043134" cy="4775200"/>
          </a:xfrm>
        </p:spPr>
        <p:txBody>
          <a:bodyPr>
            <a:normAutofit/>
          </a:bodyPr>
          <a:lstStyle/>
          <a:p>
            <a:r>
              <a:rPr lang="sr-Cyrl-RS" sz="3733" dirty="0" smtClean="0"/>
              <a:t>Порука која пристиже се прослеђује протоколима које користи</a:t>
            </a:r>
            <a:endParaRPr lang="en-US" sz="3733" dirty="0"/>
          </a:p>
        </p:txBody>
      </p:sp>
      <p:grpSp>
        <p:nvGrpSpPr>
          <p:cNvPr id="37" name="Group 36"/>
          <p:cNvGrpSpPr/>
          <p:nvPr/>
        </p:nvGrpSpPr>
        <p:grpSpPr>
          <a:xfrm>
            <a:off x="3452216" y="5664203"/>
            <a:ext cx="1830984" cy="466641"/>
            <a:chOff x="4509169" y="2343150"/>
            <a:chExt cx="3853614" cy="53823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8" name="Rectangle 37"/>
            <p:cNvSpPr/>
            <p:nvPr/>
          </p:nvSpPr>
          <p:spPr>
            <a:xfrm>
              <a:off x="4509169" y="2343150"/>
              <a:ext cx="3853614" cy="4572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613533" y="2348889"/>
              <a:ext cx="1609059" cy="53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??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184325" y="2829885"/>
            <a:ext cx="3068630" cy="2839294"/>
            <a:chOff x="4584641" y="1415922"/>
            <a:chExt cx="2301473" cy="2937388"/>
          </a:xfrm>
        </p:grpSpPr>
        <p:sp>
          <p:nvSpPr>
            <p:cNvPr id="6" name="Line 2"/>
            <p:cNvSpPr>
              <a:spLocks noChangeShapeType="1"/>
            </p:cNvSpPr>
            <p:nvPr/>
          </p:nvSpPr>
          <p:spPr bwMode="auto">
            <a:xfrm flipV="1">
              <a:off x="6271225" y="3250168"/>
              <a:ext cx="304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7" name="Line 3"/>
            <p:cNvSpPr>
              <a:spLocks noChangeShapeType="1"/>
            </p:cNvSpPr>
            <p:nvPr/>
          </p:nvSpPr>
          <p:spPr bwMode="auto">
            <a:xfrm>
              <a:off x="5433025" y="2564368"/>
              <a:ext cx="304800" cy="533400"/>
            </a:xfrm>
            <a:prstGeom prst="lin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 flipH="1">
              <a:off x="5814024" y="2488169"/>
              <a:ext cx="289116" cy="555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4921391" y="1726168"/>
              <a:ext cx="289167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H="1">
              <a:off x="5439159" y="1726169"/>
              <a:ext cx="346767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H="1" flipV="1">
              <a:off x="5785926" y="3363394"/>
              <a:ext cx="241015" cy="420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endParaRPr lang="en-US" sz="2400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5943809" y="2177923"/>
              <a:ext cx="547265" cy="47761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/>
                <a:t>UDP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063171" y="2177923"/>
              <a:ext cx="488451" cy="47761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/>
                <a:t>TCP</a:t>
              </a: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6370107" y="2939923"/>
              <a:ext cx="516007" cy="47761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/>
                <a:t>ARP</a:t>
              </a: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628312" y="2939923"/>
              <a:ext cx="315230" cy="47761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/>
                <a:t>IP</a:t>
              </a: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5688795" y="3701922"/>
              <a:ext cx="955694" cy="47761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/>
                <a:t>Ethernet</a:t>
              </a: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4584641" y="1415922"/>
              <a:ext cx="673502" cy="47761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/>
                <a:t>SMTP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5607490" y="1415922"/>
              <a:ext cx="630990" cy="47761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/>
                <a:t>HTTP</a:t>
              </a:r>
            </a:p>
          </p:txBody>
        </p:sp>
        <p:cxnSp>
          <p:nvCxnSpPr>
            <p:cNvPr id="26" name="Straight Arrow Connector 25"/>
            <p:cNvCxnSpPr>
              <a:stCxn id="42" idx="0"/>
            </p:cNvCxnSpPr>
            <p:nvPr/>
          </p:nvCxnSpPr>
          <p:spPr>
            <a:xfrm flipV="1">
              <a:off x="6215795" y="4125396"/>
              <a:ext cx="1647" cy="227914"/>
            </a:xfrm>
            <a:prstGeom prst="straightConnector1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4713302" y="2846240"/>
            <a:ext cx="713657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dirty="0"/>
              <a:t>DNS</a:t>
            </a:r>
          </a:p>
        </p:txBody>
      </p:sp>
    </p:spTree>
    <p:extLst>
      <p:ext uri="{BB962C8B-B14F-4D97-AF65-F5344CB8AC3E}">
        <p14:creationId xmlns:p14="http://schemas.microsoft.com/office/powerpoint/2010/main" val="5466922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ine 4"/>
          <p:cNvSpPr>
            <a:spLocks noChangeShapeType="1"/>
          </p:cNvSpPr>
          <p:nvPr/>
        </p:nvSpPr>
        <p:spPr bwMode="auto">
          <a:xfrm flipH="1">
            <a:off x="6653156" y="2902872"/>
            <a:ext cx="385488" cy="537041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Демултиплексирање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Ради се путем кључева на почетку</a:t>
            </a:r>
            <a:endParaRPr lang="en-US" sz="3733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69</a:t>
            </a:fld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4511997" y="5608934"/>
            <a:ext cx="4108316" cy="490489"/>
            <a:chOff x="4365059" y="2343150"/>
            <a:chExt cx="3997724" cy="485742"/>
          </a:xfrm>
        </p:grpSpPr>
        <p:sp>
          <p:nvSpPr>
            <p:cNvPr id="38" name="Rectangle 37"/>
            <p:cNvSpPr/>
            <p:nvPr/>
          </p:nvSpPr>
          <p:spPr>
            <a:xfrm>
              <a:off x="4509169" y="2343150"/>
              <a:ext cx="3853614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65059" y="2371695"/>
              <a:ext cx="1384109" cy="457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Ethernet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624912" y="2371695"/>
              <a:ext cx="672430" cy="457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IP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153292" y="2371695"/>
              <a:ext cx="954595" cy="457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TCP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206752" y="2371695"/>
              <a:ext cx="929020" cy="457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HTTP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009022" y="234315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218102" y="234315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624912" y="234315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1867763" y="2413001"/>
            <a:ext cx="5940304" cy="3089259"/>
            <a:chOff x="1400823" y="1752660"/>
            <a:chExt cx="4455227" cy="2629895"/>
          </a:xfrm>
        </p:grpSpPr>
        <p:grpSp>
          <p:nvGrpSpPr>
            <p:cNvPr id="27" name="Group 26"/>
            <p:cNvGrpSpPr/>
            <p:nvPr/>
          </p:nvGrpSpPr>
          <p:grpSpPr>
            <a:xfrm>
              <a:off x="1400823" y="1869957"/>
              <a:ext cx="4243266" cy="2512598"/>
              <a:chOff x="2642848" y="1415922"/>
              <a:chExt cx="4243266" cy="3053446"/>
            </a:xfrm>
          </p:grpSpPr>
          <p:sp>
            <p:nvSpPr>
              <p:cNvPr id="6" name="Line 2"/>
              <p:cNvSpPr>
                <a:spLocks noChangeShapeType="1"/>
              </p:cNvSpPr>
              <p:nvPr/>
            </p:nvSpPr>
            <p:spPr bwMode="auto">
              <a:xfrm flipV="1">
                <a:off x="6271225" y="3250168"/>
                <a:ext cx="30480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7" name="Line 3"/>
              <p:cNvSpPr>
                <a:spLocks noChangeShapeType="1"/>
              </p:cNvSpPr>
              <p:nvPr/>
            </p:nvSpPr>
            <p:spPr bwMode="auto">
              <a:xfrm>
                <a:off x="5433025" y="2564368"/>
                <a:ext cx="30480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8" name="Line 4"/>
              <p:cNvSpPr>
                <a:spLocks noChangeShapeType="1"/>
              </p:cNvSpPr>
              <p:nvPr/>
            </p:nvSpPr>
            <p:spPr bwMode="auto">
              <a:xfrm flipH="1">
                <a:off x="5814024" y="2488169"/>
                <a:ext cx="289116" cy="555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9" name="Line 5"/>
              <p:cNvSpPr>
                <a:spLocks noChangeShapeType="1"/>
              </p:cNvSpPr>
              <p:nvPr/>
            </p:nvSpPr>
            <p:spPr bwMode="auto">
              <a:xfrm>
                <a:off x="4921391" y="1726168"/>
                <a:ext cx="289167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 flipH="1">
                <a:off x="5439159" y="1726169"/>
                <a:ext cx="346767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 flipH="1" flipV="1">
                <a:off x="5785926" y="3363394"/>
                <a:ext cx="241015" cy="4201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5943810" y="2177922"/>
                <a:ext cx="547265" cy="47761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2400" dirty="0"/>
                  <a:t>UDP</a:t>
                </a: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5063171" y="2177922"/>
                <a:ext cx="488451" cy="47761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2400" dirty="0"/>
                  <a:t>TCP</a:t>
                </a: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6370107" y="2939924"/>
                <a:ext cx="516007" cy="47761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2400" dirty="0"/>
                  <a:t>ARP</a:t>
                </a: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5628312" y="2939924"/>
                <a:ext cx="315230" cy="47761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2400" dirty="0"/>
                  <a:t>IP</a:t>
                </a: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5688795" y="3701922"/>
                <a:ext cx="955694" cy="47761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2400"/>
                  <a:t>Ethernet</a:t>
                </a: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584642" y="1415922"/>
                <a:ext cx="673502" cy="47761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2400" dirty="0"/>
                  <a:t>SMTP</a:t>
                </a: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5607490" y="1415922"/>
                <a:ext cx="630990" cy="47761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2400" dirty="0"/>
                  <a:t>HTTP</a:t>
                </a:r>
              </a:p>
            </p:txBody>
          </p:sp>
          <p:sp>
            <p:nvSpPr>
              <p:cNvPr id="19" name="Text Box 17"/>
              <p:cNvSpPr txBox="1">
                <a:spLocks noChangeArrowheads="1"/>
              </p:cNvSpPr>
              <p:nvPr/>
            </p:nvSpPr>
            <p:spPr bwMode="auto">
              <a:xfrm>
                <a:off x="2753159" y="3598900"/>
                <a:ext cx="1479444" cy="477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sr-Cyrl-RS" sz="2400" dirty="0" smtClean="0"/>
                  <a:t>Тип медијума</a:t>
                </a:r>
                <a:endParaRPr lang="en-US" sz="2400" dirty="0"/>
              </a:p>
            </p:txBody>
          </p:sp>
          <p:sp>
            <p:nvSpPr>
              <p:cNvPr id="20" name="Text Box 18"/>
              <p:cNvSpPr txBox="1">
                <a:spLocks noChangeArrowheads="1"/>
              </p:cNvSpPr>
              <p:nvPr/>
            </p:nvSpPr>
            <p:spPr bwMode="auto">
              <a:xfrm>
                <a:off x="3049565" y="2865701"/>
                <a:ext cx="892840" cy="477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/>
                  <a:t>IP </a:t>
                </a:r>
                <a:r>
                  <a:rPr lang="sr-Cyrl-RS" sz="2400" dirty="0" smtClean="0"/>
                  <a:t>поље</a:t>
                </a:r>
                <a:endParaRPr lang="en-US" sz="2400" dirty="0"/>
              </a:p>
            </p:txBody>
          </p:sp>
          <p:sp>
            <p:nvSpPr>
              <p:cNvPr id="21" name="Text Box 19"/>
              <p:cNvSpPr txBox="1">
                <a:spLocks noChangeArrowheads="1"/>
              </p:cNvSpPr>
              <p:nvPr/>
            </p:nvSpPr>
            <p:spPr bwMode="auto">
              <a:xfrm>
                <a:off x="2642848" y="2074900"/>
                <a:ext cx="1575287" cy="477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/>
                  <a:t>TCP </a:t>
                </a:r>
                <a:r>
                  <a:rPr lang="sr-Cyrl-RS" sz="2400" dirty="0" smtClean="0"/>
                  <a:t>број порта</a:t>
                </a:r>
                <a:endParaRPr lang="en-US" sz="2400" dirty="0"/>
              </a:p>
            </p:txBody>
          </p:sp>
          <p:sp>
            <p:nvSpPr>
              <p:cNvPr id="22" name="Line 20"/>
              <p:cNvSpPr>
                <a:spLocks noChangeShapeType="1"/>
              </p:cNvSpPr>
              <p:nvPr/>
            </p:nvSpPr>
            <p:spPr bwMode="auto">
              <a:xfrm>
                <a:off x="4247356" y="3097769"/>
                <a:ext cx="120618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arrow" w="med" len="med"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23" name="Line 21"/>
              <p:cNvSpPr>
                <a:spLocks noChangeShapeType="1"/>
              </p:cNvSpPr>
              <p:nvPr/>
            </p:nvSpPr>
            <p:spPr bwMode="auto">
              <a:xfrm>
                <a:off x="4323556" y="3843932"/>
                <a:ext cx="13104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arrow" w="med" len="med"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endParaRPr lang="en-US" sz="2400"/>
              </a:p>
            </p:txBody>
          </p:sp>
          <p:sp>
            <p:nvSpPr>
              <p:cNvPr id="24" name="Line 22"/>
              <p:cNvSpPr>
                <a:spLocks noChangeShapeType="1"/>
              </p:cNvSpPr>
              <p:nvPr/>
            </p:nvSpPr>
            <p:spPr bwMode="auto">
              <a:xfrm>
                <a:off x="4247355" y="2335768"/>
                <a:ext cx="5425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arrow" w="med" len="med"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endParaRPr lang="en-US" sz="2400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V="1">
                <a:off x="6217442" y="4125396"/>
                <a:ext cx="0" cy="343972"/>
              </a:xfrm>
              <a:prstGeom prst="straightConnector1">
                <a:avLst/>
              </a:prstGeom>
              <a:ln w="19050">
                <a:solidFill>
                  <a:schemeClr val="accent3">
                    <a:lumMod val="40000"/>
                    <a:lumOff val="6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3200400" y="1752660"/>
              <a:ext cx="2655650" cy="2613417"/>
              <a:chOff x="3200400" y="1752660"/>
              <a:chExt cx="2655650" cy="2613417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3200400" y="1752660"/>
                <a:ext cx="2655650" cy="248837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276600" y="3938071"/>
                <a:ext cx="1024560" cy="4280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sr-Cyrl-RS" sz="2667" dirty="0" smtClean="0"/>
                  <a:t>Рачунар</a:t>
                </a:r>
                <a:endParaRPr lang="en-US" sz="2667" dirty="0"/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9252261" y="4709486"/>
            <a:ext cx="122873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2667" dirty="0" smtClean="0"/>
              <a:t>Порука</a:t>
            </a:r>
            <a:endParaRPr lang="en-US" sz="2667" dirty="0"/>
          </a:p>
        </p:txBody>
      </p:sp>
      <p:cxnSp>
        <p:nvCxnSpPr>
          <p:cNvPr id="28" name="Straight Arrow Connector 27"/>
          <p:cNvCxnSpPr>
            <a:stCxn id="50" idx="1"/>
          </p:cNvCxnSpPr>
          <p:nvPr/>
        </p:nvCxnSpPr>
        <p:spPr>
          <a:xfrm flipH="1">
            <a:off x="8704635" y="4960869"/>
            <a:ext cx="547626" cy="6693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6947594" y="2555168"/>
            <a:ext cx="713657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400" dirty="0"/>
              <a:t>DNS</a:t>
            </a:r>
          </a:p>
        </p:txBody>
      </p:sp>
    </p:spTree>
    <p:extLst>
      <p:ext uri="{BB962C8B-B14F-4D97-AF65-F5344CB8AC3E}">
        <p14:creationId xmlns:p14="http://schemas.microsoft.com/office/powerpoint/2010/main" val="674407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Зашто учити теорију рачунарских мрежа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685783" indent="-685783">
              <a:buFont typeface="+mj-lt"/>
              <a:buAutoNum type="arabicPeriod"/>
            </a:pPr>
            <a:r>
              <a:rPr lang="sr-Cyrl-RS" dirty="0" smtClean="0"/>
              <a:t>Применљива је у свим типовима мрежа</a:t>
            </a:r>
            <a:endParaRPr lang="en-US" dirty="0" smtClean="0"/>
          </a:p>
          <a:p>
            <a:pPr marL="685783" indent="-685783">
              <a:buFont typeface="+mj-lt"/>
              <a:buAutoNum type="arabicPeriod"/>
            </a:pPr>
            <a:r>
              <a:rPr lang="sr-Cyrl-RS" dirty="0" smtClean="0"/>
              <a:t>Интелектуално је захтевна и интересантна</a:t>
            </a:r>
            <a:endParaRPr lang="en-US" dirty="0" smtClean="0"/>
          </a:p>
          <a:p>
            <a:pPr marL="685783" indent="-685783">
              <a:buFont typeface="+mj-lt"/>
              <a:buAutoNum type="arabicPeriod"/>
            </a:pPr>
            <a:r>
              <a:rPr lang="sr-Cyrl-RS" dirty="0" smtClean="0"/>
              <a:t>Разумевање промена и нових изума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25295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Предности раслојавања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Прикривање информација и поновна употреба</a:t>
            </a:r>
            <a:endParaRPr lang="en-US" sz="3733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70</a:t>
            </a:fld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1227534" y="2514602"/>
            <a:ext cx="3690765" cy="3084581"/>
            <a:chOff x="1447800" y="1706113"/>
            <a:chExt cx="2768074" cy="2313436"/>
          </a:xfrm>
        </p:grpSpPr>
        <p:grpSp>
          <p:nvGrpSpPr>
            <p:cNvPr id="50" name="Group 49"/>
            <p:cNvGrpSpPr/>
            <p:nvPr/>
          </p:nvGrpSpPr>
          <p:grpSpPr>
            <a:xfrm>
              <a:off x="1447800" y="1706113"/>
              <a:ext cx="1066800" cy="2313436"/>
              <a:chOff x="1447800" y="1706113"/>
              <a:chExt cx="1066800" cy="2313436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447800" y="2220968"/>
                <a:ext cx="1066800" cy="1798581"/>
                <a:chOff x="6705600" y="1802799"/>
                <a:chExt cx="1447800" cy="2134596"/>
              </a:xfrm>
              <a:solidFill>
                <a:srgbClr val="F8F8F8"/>
              </a:solidFill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6705600" y="180279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7" name="Rectangle 16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667" dirty="0"/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2671914" y="3361198"/>
                    <a:ext cx="603585" cy="389903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667" dirty="0"/>
                      <a:t>HTTP</a:t>
                    </a:r>
                  </a:p>
                </p:txBody>
              </p:sp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6705600" y="2342867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5" name="Rectangle 14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667" dirty="0"/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2740997" y="3361198"/>
                    <a:ext cx="465415" cy="389903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667" dirty="0"/>
                      <a:t>TCP</a:t>
                    </a:r>
                  </a:p>
                </p:txBody>
              </p:sp>
            </p:grpSp>
            <p:grpSp>
              <p:nvGrpSpPr>
                <p:cNvPr id="9" name="Group 8"/>
                <p:cNvGrpSpPr/>
                <p:nvPr/>
              </p:nvGrpSpPr>
              <p:grpSpPr>
                <a:xfrm>
                  <a:off x="6705600" y="285725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3" name="Rectangle 12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667" dirty="0"/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2825651" y="3361198"/>
                    <a:ext cx="296108" cy="389903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667" dirty="0"/>
                      <a:t>IP</a:t>
                    </a:r>
                  </a:p>
                </p:txBody>
              </p:sp>
            </p:grpSp>
            <p:grpSp>
              <p:nvGrpSpPr>
                <p:cNvPr id="10" name="Group 9"/>
                <p:cNvGrpSpPr/>
                <p:nvPr/>
              </p:nvGrpSpPr>
              <p:grpSpPr>
                <a:xfrm>
                  <a:off x="6705600" y="3397327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1" name="Rectangle 10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667" dirty="0"/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597630" y="3361198"/>
                    <a:ext cx="752148" cy="389903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667" dirty="0"/>
                      <a:t>802.11</a:t>
                    </a:r>
                  </a:p>
                </p:txBody>
              </p:sp>
            </p:grpSp>
          </p:grpSp>
          <p:grpSp>
            <p:nvGrpSpPr>
              <p:cNvPr id="45" name="Group 44"/>
              <p:cNvGrpSpPr/>
              <p:nvPr/>
            </p:nvGrpSpPr>
            <p:grpSpPr>
              <a:xfrm>
                <a:off x="1447800" y="1706113"/>
                <a:ext cx="1066800" cy="408437"/>
                <a:chOff x="6605913" y="1123950"/>
                <a:chExt cx="1524000" cy="533400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6605913" y="1123950"/>
                  <a:ext cx="1524000" cy="5334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6665759" y="1144429"/>
                  <a:ext cx="1422161" cy="49244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2667" dirty="0"/>
                    <a:t>Browser</a:t>
                  </a:r>
                </a:p>
              </p:txBody>
            </p:sp>
          </p:grpSp>
          <p:cxnSp>
            <p:nvCxnSpPr>
              <p:cNvPr id="48" name="Straight Connector 47"/>
              <p:cNvCxnSpPr>
                <a:endCxn id="46" idx="4"/>
              </p:cNvCxnSpPr>
              <p:nvPr/>
            </p:nvCxnSpPr>
            <p:spPr>
              <a:xfrm flipV="1">
                <a:off x="1980257" y="2114550"/>
                <a:ext cx="943" cy="1064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3149074" y="1706113"/>
              <a:ext cx="1066800" cy="2313436"/>
              <a:chOff x="1447800" y="1706113"/>
              <a:chExt cx="1066800" cy="231343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1447800" y="2220968"/>
                <a:ext cx="1066800" cy="1798581"/>
                <a:chOff x="6705600" y="1802799"/>
                <a:chExt cx="1447800" cy="2134596"/>
              </a:xfrm>
              <a:solidFill>
                <a:srgbClr val="F8F8F8"/>
              </a:solidFill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6705600" y="180279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67" name="Rectangle 66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667" dirty="0"/>
                  </a:p>
                </p:txBody>
              </p:sp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2671914" y="3361198"/>
                    <a:ext cx="603585" cy="389903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667" dirty="0"/>
                      <a:t>HTTP</a:t>
                    </a:r>
                  </a:p>
                </p:txBody>
              </p:sp>
            </p:grpSp>
            <p:grpSp>
              <p:nvGrpSpPr>
                <p:cNvPr id="58" name="Group 57"/>
                <p:cNvGrpSpPr/>
                <p:nvPr/>
              </p:nvGrpSpPr>
              <p:grpSpPr>
                <a:xfrm>
                  <a:off x="6705600" y="2342867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65" name="Rectangle 64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667" dirty="0"/>
                  </a:p>
                </p:txBody>
              </p: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2740997" y="3361198"/>
                    <a:ext cx="465415" cy="389903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667" dirty="0"/>
                      <a:t>TCP</a:t>
                    </a:r>
                  </a:p>
                </p:txBody>
              </p: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6705600" y="285725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63" name="Rectangle 62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667" dirty="0"/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2825651" y="3361198"/>
                    <a:ext cx="296108" cy="389903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667" dirty="0"/>
                      <a:t>IP</a:t>
                    </a:r>
                  </a:p>
                </p:txBody>
              </p:sp>
            </p:grpSp>
            <p:grpSp>
              <p:nvGrpSpPr>
                <p:cNvPr id="60" name="Group 59"/>
                <p:cNvGrpSpPr/>
                <p:nvPr/>
              </p:nvGrpSpPr>
              <p:grpSpPr>
                <a:xfrm>
                  <a:off x="6705600" y="3397327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61" name="Rectangle 60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667" dirty="0"/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2597630" y="3361198"/>
                    <a:ext cx="752148" cy="389903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667" dirty="0"/>
                      <a:t>802.11</a:t>
                    </a:r>
                  </a:p>
                </p:txBody>
              </p:sp>
            </p:grpSp>
          </p:grpSp>
          <p:grpSp>
            <p:nvGrpSpPr>
              <p:cNvPr id="53" name="Group 52"/>
              <p:cNvGrpSpPr/>
              <p:nvPr/>
            </p:nvGrpSpPr>
            <p:grpSpPr>
              <a:xfrm>
                <a:off x="1447800" y="1706113"/>
                <a:ext cx="1066800" cy="408437"/>
                <a:chOff x="6605913" y="1123950"/>
                <a:chExt cx="1524000" cy="533400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6605913" y="1123950"/>
                  <a:ext cx="1524000" cy="5334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6802268" y="1144429"/>
                  <a:ext cx="1149146" cy="49244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2667" dirty="0"/>
                    <a:t>Server</a:t>
                  </a:r>
                </a:p>
              </p:txBody>
            </p:sp>
          </p:grpSp>
          <p:cxnSp>
            <p:nvCxnSpPr>
              <p:cNvPr id="54" name="Straight Connector 53"/>
              <p:cNvCxnSpPr>
                <a:endCxn id="55" idx="4"/>
              </p:cNvCxnSpPr>
              <p:nvPr/>
            </p:nvCxnSpPr>
            <p:spPr>
              <a:xfrm flipV="1">
                <a:off x="1980257" y="2114550"/>
                <a:ext cx="943" cy="1064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Arrow Connector 69"/>
            <p:cNvCxnSpPr>
              <a:stCxn id="46" idx="6"/>
              <a:endCxn id="55" idx="2"/>
            </p:cNvCxnSpPr>
            <p:nvPr/>
          </p:nvCxnSpPr>
          <p:spPr>
            <a:xfrm>
              <a:off x="2514600" y="1910332"/>
              <a:ext cx="634474" cy="0"/>
            </a:xfrm>
            <a:prstGeom prst="straightConnector1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840523" y="2167759"/>
              <a:ext cx="29421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534423" y="2167759"/>
              <a:ext cx="29421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7010401" y="2514602"/>
            <a:ext cx="3690768" cy="3084581"/>
            <a:chOff x="1447800" y="1706113"/>
            <a:chExt cx="2768075" cy="2313436"/>
          </a:xfrm>
        </p:grpSpPr>
        <p:grpSp>
          <p:nvGrpSpPr>
            <p:cNvPr id="75" name="Group 74"/>
            <p:cNvGrpSpPr/>
            <p:nvPr/>
          </p:nvGrpSpPr>
          <p:grpSpPr>
            <a:xfrm>
              <a:off x="1447800" y="1706113"/>
              <a:ext cx="1066800" cy="2313436"/>
              <a:chOff x="1447800" y="1706113"/>
              <a:chExt cx="1066800" cy="2313436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1447800" y="2220968"/>
                <a:ext cx="1066800" cy="1798581"/>
                <a:chOff x="6705600" y="1802799"/>
                <a:chExt cx="1447800" cy="2134596"/>
              </a:xfrm>
              <a:solidFill>
                <a:srgbClr val="F8F8F8"/>
              </a:solidFill>
            </p:grpSpPr>
            <p:grpSp>
              <p:nvGrpSpPr>
                <p:cNvPr id="102" name="Group 101"/>
                <p:cNvGrpSpPr/>
                <p:nvPr/>
              </p:nvGrpSpPr>
              <p:grpSpPr>
                <a:xfrm>
                  <a:off x="6705600" y="180279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12" name="Rectangle 111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667" dirty="0"/>
                  </a:p>
                </p:txBody>
              </p:sp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2671914" y="3361198"/>
                    <a:ext cx="603585" cy="389903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667" dirty="0"/>
                      <a:t>HTTP</a:t>
                    </a:r>
                  </a:p>
                </p:txBody>
              </p:sp>
            </p:grpSp>
            <p:grpSp>
              <p:nvGrpSpPr>
                <p:cNvPr id="103" name="Group 102"/>
                <p:cNvGrpSpPr/>
                <p:nvPr/>
              </p:nvGrpSpPr>
              <p:grpSpPr>
                <a:xfrm>
                  <a:off x="6705600" y="2342867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10" name="Rectangle 109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667" dirty="0"/>
                  </a:p>
                </p:txBody>
              </p:sp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2740997" y="3361198"/>
                    <a:ext cx="465415" cy="389903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667" dirty="0"/>
                      <a:t>TCP</a:t>
                    </a:r>
                  </a:p>
                </p:txBody>
              </p:sp>
            </p:grpSp>
            <p:grpSp>
              <p:nvGrpSpPr>
                <p:cNvPr id="104" name="Group 103"/>
                <p:cNvGrpSpPr/>
                <p:nvPr/>
              </p:nvGrpSpPr>
              <p:grpSpPr>
                <a:xfrm>
                  <a:off x="6705600" y="285725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08" name="Rectangle 107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667" dirty="0"/>
                  </a:p>
                </p:txBody>
              </p:sp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2825651" y="3361198"/>
                    <a:ext cx="296108" cy="389903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667" dirty="0"/>
                      <a:t>IP</a:t>
                    </a:r>
                  </a:p>
                </p:txBody>
              </p:sp>
            </p:grpSp>
            <p:grpSp>
              <p:nvGrpSpPr>
                <p:cNvPr id="105" name="Group 104"/>
                <p:cNvGrpSpPr/>
                <p:nvPr/>
              </p:nvGrpSpPr>
              <p:grpSpPr>
                <a:xfrm>
                  <a:off x="6705600" y="3397327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06" name="Rectangle 105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667" dirty="0"/>
                  </a:p>
                </p:txBody>
              </p:sp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2513678" y="3361198"/>
                    <a:ext cx="920056" cy="38990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667" dirty="0"/>
                      <a:t>Ethernet</a:t>
                    </a:r>
                  </a:p>
                </p:txBody>
              </p:sp>
            </p:grpSp>
          </p:grpSp>
          <p:grpSp>
            <p:nvGrpSpPr>
              <p:cNvPr id="98" name="Group 97"/>
              <p:cNvGrpSpPr/>
              <p:nvPr/>
            </p:nvGrpSpPr>
            <p:grpSpPr>
              <a:xfrm>
                <a:off x="1447800" y="1706113"/>
                <a:ext cx="1066800" cy="408437"/>
                <a:chOff x="6605913" y="1123950"/>
                <a:chExt cx="1524000" cy="533400"/>
              </a:xfrm>
            </p:grpSpPr>
            <p:sp>
              <p:nvSpPr>
                <p:cNvPr id="100" name="Oval 99"/>
                <p:cNvSpPr/>
                <p:nvPr/>
              </p:nvSpPr>
              <p:spPr>
                <a:xfrm>
                  <a:off x="6605913" y="1123950"/>
                  <a:ext cx="1524000" cy="5334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6665759" y="1144429"/>
                  <a:ext cx="1422161" cy="49244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2667" dirty="0"/>
                    <a:t>Browser</a:t>
                  </a:r>
                </a:p>
              </p:txBody>
            </p:sp>
          </p:grpSp>
          <p:cxnSp>
            <p:nvCxnSpPr>
              <p:cNvPr id="99" name="Straight Connector 98"/>
              <p:cNvCxnSpPr>
                <a:endCxn id="100" idx="4"/>
              </p:cNvCxnSpPr>
              <p:nvPr/>
            </p:nvCxnSpPr>
            <p:spPr>
              <a:xfrm flipV="1">
                <a:off x="1980257" y="2114550"/>
                <a:ext cx="943" cy="1064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3142591" y="1706113"/>
              <a:ext cx="1073284" cy="2298199"/>
              <a:chOff x="1441317" y="1706113"/>
              <a:chExt cx="1073284" cy="2298199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1441317" y="2220968"/>
                <a:ext cx="1073284" cy="1783344"/>
                <a:chOff x="6696801" y="1802799"/>
                <a:chExt cx="1456599" cy="2116513"/>
              </a:xfrm>
              <a:solidFill>
                <a:srgbClr val="F8F8F8"/>
              </a:solidFill>
            </p:grpSpPr>
            <p:grpSp>
              <p:nvGrpSpPr>
                <p:cNvPr id="85" name="Group 84"/>
                <p:cNvGrpSpPr/>
                <p:nvPr/>
              </p:nvGrpSpPr>
              <p:grpSpPr>
                <a:xfrm>
                  <a:off x="6705600" y="180279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95" name="Rectangle 94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667" dirty="0"/>
                  </a:p>
                </p:txBody>
              </p: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2671912" y="3361198"/>
                    <a:ext cx="603584" cy="389903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667" dirty="0"/>
                      <a:t>HTTP</a:t>
                    </a:r>
                  </a:p>
                </p:txBody>
              </p:sp>
            </p:grpSp>
            <p:grpSp>
              <p:nvGrpSpPr>
                <p:cNvPr id="86" name="Group 85"/>
                <p:cNvGrpSpPr/>
                <p:nvPr/>
              </p:nvGrpSpPr>
              <p:grpSpPr>
                <a:xfrm>
                  <a:off x="6705600" y="2342867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93" name="Rectangle 92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667" dirty="0"/>
                  </a:p>
                </p:txBody>
              </p:sp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2740998" y="3361198"/>
                    <a:ext cx="465415" cy="389903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667" dirty="0"/>
                      <a:t>TCP</a:t>
                    </a:r>
                  </a:p>
                </p:txBody>
              </p:sp>
            </p:grpSp>
            <p:grpSp>
              <p:nvGrpSpPr>
                <p:cNvPr id="87" name="Group 86"/>
                <p:cNvGrpSpPr/>
                <p:nvPr/>
              </p:nvGrpSpPr>
              <p:grpSpPr>
                <a:xfrm>
                  <a:off x="6705600" y="285725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91" name="Rectangle 90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667" dirty="0"/>
                  </a:p>
                </p:txBody>
              </p:sp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2825652" y="3361198"/>
                    <a:ext cx="296107" cy="389903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667" dirty="0"/>
                      <a:t>IP</a:t>
                    </a:r>
                  </a:p>
                </p:txBody>
              </p:sp>
            </p:grpSp>
            <p:grpSp>
              <p:nvGrpSpPr>
                <p:cNvPr id="88" name="Group 87"/>
                <p:cNvGrpSpPr/>
                <p:nvPr/>
              </p:nvGrpSpPr>
              <p:grpSpPr>
                <a:xfrm>
                  <a:off x="6696801" y="3379244"/>
                  <a:ext cx="1447799" cy="540068"/>
                  <a:chOff x="2497452" y="3300228"/>
                  <a:chExt cx="941070" cy="470535"/>
                </a:xfrm>
                <a:grpFill/>
              </p:grpSpPr>
              <p:sp>
                <p:nvSpPr>
                  <p:cNvPr id="89" name="Rectangle 88"/>
                  <p:cNvSpPr/>
                  <p:nvPr/>
                </p:nvSpPr>
                <p:spPr>
                  <a:xfrm>
                    <a:off x="2497452" y="3300228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667" dirty="0"/>
                  </a:p>
                </p:txBody>
              </p:sp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2513679" y="3328635"/>
                    <a:ext cx="920055" cy="38990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667" dirty="0"/>
                      <a:t>Ethernet</a:t>
                    </a:r>
                  </a:p>
                </p:txBody>
              </p:sp>
            </p:grpSp>
          </p:grpSp>
          <p:grpSp>
            <p:nvGrpSpPr>
              <p:cNvPr id="81" name="Group 80"/>
              <p:cNvGrpSpPr/>
              <p:nvPr/>
            </p:nvGrpSpPr>
            <p:grpSpPr>
              <a:xfrm>
                <a:off x="1447800" y="1706113"/>
                <a:ext cx="1066800" cy="408437"/>
                <a:chOff x="6605913" y="1123950"/>
                <a:chExt cx="1524000" cy="533400"/>
              </a:xfrm>
            </p:grpSpPr>
            <p:sp>
              <p:nvSpPr>
                <p:cNvPr id="83" name="Oval 82"/>
                <p:cNvSpPr/>
                <p:nvPr/>
              </p:nvSpPr>
              <p:spPr>
                <a:xfrm>
                  <a:off x="6605913" y="1123950"/>
                  <a:ext cx="1524000" cy="53340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6802268" y="1144429"/>
                  <a:ext cx="1149146" cy="49244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2667" dirty="0"/>
                    <a:t>Server</a:t>
                  </a:r>
                </a:p>
              </p:txBody>
            </p:sp>
          </p:grpSp>
          <p:cxnSp>
            <p:nvCxnSpPr>
              <p:cNvPr id="82" name="Straight Connector 81"/>
              <p:cNvCxnSpPr>
                <a:endCxn id="83" idx="4"/>
              </p:cNvCxnSpPr>
              <p:nvPr/>
            </p:nvCxnSpPr>
            <p:spPr>
              <a:xfrm flipV="1">
                <a:off x="1980257" y="2114550"/>
                <a:ext cx="943" cy="1064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Straight Arrow Connector 76"/>
            <p:cNvCxnSpPr>
              <a:stCxn id="100" idx="6"/>
              <a:endCxn id="83" idx="2"/>
            </p:cNvCxnSpPr>
            <p:nvPr/>
          </p:nvCxnSpPr>
          <p:spPr>
            <a:xfrm>
              <a:off x="2514600" y="1910332"/>
              <a:ext cx="634474" cy="0"/>
            </a:xfrm>
            <a:prstGeom prst="straightConnector1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840523" y="2167759"/>
              <a:ext cx="29421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534423" y="2167759"/>
              <a:ext cx="29421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5791201" y="4111182"/>
            <a:ext cx="837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или</a:t>
            </a:r>
            <a:endParaRPr lang="en-US" sz="3200" dirty="0"/>
          </a:p>
        </p:txBody>
      </p:sp>
      <p:grpSp>
        <p:nvGrpSpPr>
          <p:cNvPr id="114" name="Group 113"/>
          <p:cNvGrpSpPr/>
          <p:nvPr/>
        </p:nvGrpSpPr>
        <p:grpSpPr>
          <a:xfrm>
            <a:off x="1937477" y="5578866"/>
            <a:ext cx="2268364" cy="170879"/>
            <a:chOff x="3238501" y="3668379"/>
            <a:chExt cx="2498752" cy="128159"/>
          </a:xfrm>
        </p:grpSpPr>
        <p:cxnSp>
          <p:nvCxnSpPr>
            <p:cNvPr id="115" name="Elbow Connector 114"/>
            <p:cNvCxnSpPr/>
            <p:nvPr/>
          </p:nvCxnSpPr>
          <p:spPr>
            <a:xfrm rot="16200000" flipH="1">
              <a:off x="4438184" y="2497469"/>
              <a:ext cx="99385" cy="2498752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5737253" y="3668379"/>
              <a:ext cx="0" cy="128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7770355" y="5584531"/>
            <a:ext cx="2268364" cy="170879"/>
            <a:chOff x="3238501" y="3668379"/>
            <a:chExt cx="2498752" cy="128159"/>
          </a:xfrm>
        </p:grpSpPr>
        <p:cxnSp>
          <p:nvCxnSpPr>
            <p:cNvPr id="118" name="Elbow Connector 117"/>
            <p:cNvCxnSpPr/>
            <p:nvPr/>
          </p:nvCxnSpPr>
          <p:spPr>
            <a:xfrm rot="16200000" flipH="1">
              <a:off x="4438184" y="2497469"/>
              <a:ext cx="99385" cy="2498752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5737253" y="3668379"/>
              <a:ext cx="0" cy="128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17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Предности раслојавања </a:t>
            </a:r>
            <a:r>
              <a:rPr lang="en-US" dirty="0" smtClean="0"/>
              <a:t>(</a:t>
            </a:r>
            <a:r>
              <a:rPr lang="sr-Cyrl-RS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Повезивање различитих система</a:t>
            </a:r>
            <a:r>
              <a:rPr lang="en-US" sz="3733" dirty="0"/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71</a:t>
            </a:fld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1422402" y="2548161"/>
            <a:ext cx="1422400" cy="2881381"/>
            <a:chOff x="1447800" y="1706113"/>
            <a:chExt cx="1066800" cy="2313436"/>
          </a:xfrm>
        </p:grpSpPr>
        <p:grpSp>
          <p:nvGrpSpPr>
            <p:cNvPr id="6" name="Group 5"/>
            <p:cNvGrpSpPr/>
            <p:nvPr/>
          </p:nvGrpSpPr>
          <p:grpSpPr>
            <a:xfrm>
              <a:off x="1447800" y="2220968"/>
              <a:ext cx="1066800" cy="1798581"/>
              <a:chOff x="6705600" y="1802799"/>
              <a:chExt cx="1447800" cy="2134596"/>
            </a:xfrm>
            <a:solidFill>
              <a:srgbClr val="F8F8F8"/>
            </a:solidFill>
          </p:grpSpPr>
          <p:grpSp>
            <p:nvGrpSpPr>
              <p:cNvPr id="7" name="Group 6"/>
              <p:cNvGrpSpPr/>
              <p:nvPr/>
            </p:nvGrpSpPr>
            <p:grpSpPr>
              <a:xfrm>
                <a:off x="6705600" y="1802799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67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2671914" y="3361198"/>
                  <a:ext cx="603585" cy="4173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667" dirty="0"/>
                    <a:t>HTTP</a:t>
                  </a: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6705600" y="2342867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67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740997" y="3361198"/>
                  <a:ext cx="465415" cy="4173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667" dirty="0"/>
                    <a:t>TCP</a:t>
                  </a: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6705600" y="2857259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67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2825651" y="3361198"/>
                  <a:ext cx="296108" cy="4173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667" dirty="0"/>
                    <a:t>IP</a:t>
                  </a: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6705600" y="3397327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67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597630" y="3361198"/>
                  <a:ext cx="752148" cy="4173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667" dirty="0"/>
                    <a:t>802.11</a:t>
                  </a:r>
                </a:p>
              </p:txBody>
            </p:sp>
          </p:grpSp>
        </p:grpSp>
        <p:grpSp>
          <p:nvGrpSpPr>
            <p:cNvPr id="45" name="Group 44"/>
            <p:cNvGrpSpPr/>
            <p:nvPr/>
          </p:nvGrpSpPr>
          <p:grpSpPr>
            <a:xfrm>
              <a:off x="1447800" y="1706113"/>
              <a:ext cx="1066800" cy="408437"/>
              <a:chOff x="6605913" y="1123950"/>
              <a:chExt cx="1524000" cy="53340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6605913" y="1123950"/>
                <a:ext cx="1524000" cy="5334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665759" y="1127065"/>
                <a:ext cx="1422161" cy="52716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667" dirty="0"/>
                  <a:t>Browser</a:t>
                </a:r>
              </a:p>
            </p:txBody>
          </p:sp>
        </p:grpSp>
        <p:cxnSp>
          <p:nvCxnSpPr>
            <p:cNvPr id="48" name="Straight Connector 47"/>
            <p:cNvCxnSpPr>
              <a:endCxn id="46" idx="4"/>
            </p:cNvCxnSpPr>
            <p:nvPr/>
          </p:nvCxnSpPr>
          <p:spPr>
            <a:xfrm flipV="1">
              <a:off x="1980257" y="2114550"/>
              <a:ext cx="943" cy="1064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/>
          <p:cNvCxnSpPr>
            <a:stCxn id="46" idx="6"/>
            <a:endCxn id="83" idx="2"/>
          </p:cNvCxnSpPr>
          <p:nvPr/>
        </p:nvCxnSpPr>
        <p:spPr>
          <a:xfrm>
            <a:off x="2844800" y="2802515"/>
            <a:ext cx="6484251" cy="2040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9320407" y="2548161"/>
            <a:ext cx="1431046" cy="2885369"/>
            <a:chOff x="1441317" y="1706113"/>
            <a:chExt cx="1073284" cy="2298199"/>
          </a:xfrm>
        </p:grpSpPr>
        <p:grpSp>
          <p:nvGrpSpPr>
            <p:cNvPr id="80" name="Group 79"/>
            <p:cNvGrpSpPr/>
            <p:nvPr/>
          </p:nvGrpSpPr>
          <p:grpSpPr>
            <a:xfrm>
              <a:off x="1441317" y="2220968"/>
              <a:ext cx="1073284" cy="1783344"/>
              <a:chOff x="6696801" y="1802799"/>
              <a:chExt cx="1456599" cy="2116513"/>
            </a:xfrm>
            <a:solidFill>
              <a:srgbClr val="F8F8F8"/>
            </a:solidFill>
          </p:grpSpPr>
          <p:grpSp>
            <p:nvGrpSpPr>
              <p:cNvPr id="85" name="Group 84"/>
              <p:cNvGrpSpPr/>
              <p:nvPr/>
            </p:nvGrpSpPr>
            <p:grpSpPr>
              <a:xfrm>
                <a:off x="6705600" y="1802799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95" name="Rectangle 94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67" dirty="0"/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2671912" y="3361197"/>
                  <a:ext cx="603584" cy="414077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667" dirty="0"/>
                    <a:t>HTTP</a:t>
                  </a:r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6705600" y="2342867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93" name="Rectangle 92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67" dirty="0"/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2740998" y="3361197"/>
                  <a:ext cx="465415" cy="414077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667" dirty="0"/>
                    <a:t>TCP</a:t>
                  </a:r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6705600" y="2857259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91" name="Rectangle 90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67" dirty="0"/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2825652" y="3361197"/>
                  <a:ext cx="296107" cy="414077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667" dirty="0"/>
                    <a:t>IP</a:t>
                  </a:r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6696801" y="3379244"/>
                <a:ext cx="1447799" cy="540068"/>
                <a:chOff x="2497452" y="3300228"/>
                <a:chExt cx="941070" cy="470535"/>
              </a:xfrm>
              <a:grpFill/>
            </p:grpSpPr>
            <p:sp>
              <p:nvSpPr>
                <p:cNvPr id="89" name="Rectangle 88"/>
                <p:cNvSpPr/>
                <p:nvPr/>
              </p:nvSpPr>
              <p:spPr>
                <a:xfrm>
                  <a:off x="2497452" y="3300228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67" dirty="0"/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2513679" y="3328634"/>
                  <a:ext cx="920055" cy="4140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667" dirty="0"/>
                    <a:t>Ethernet</a:t>
                  </a:r>
                </a:p>
              </p:txBody>
            </p:sp>
          </p:grpSp>
        </p:grpSp>
        <p:grpSp>
          <p:nvGrpSpPr>
            <p:cNvPr id="81" name="Group 80"/>
            <p:cNvGrpSpPr/>
            <p:nvPr/>
          </p:nvGrpSpPr>
          <p:grpSpPr>
            <a:xfrm>
              <a:off x="1447800" y="1706113"/>
              <a:ext cx="1066800" cy="408437"/>
              <a:chOff x="6605913" y="1123950"/>
              <a:chExt cx="1524000" cy="533400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6605913" y="1123950"/>
                <a:ext cx="1524000" cy="5334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802268" y="1129164"/>
                <a:ext cx="1149146" cy="522973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667" dirty="0"/>
                  <a:t>Server</a:t>
                </a:r>
              </a:p>
            </p:txBody>
          </p:sp>
        </p:grpSp>
        <p:cxnSp>
          <p:nvCxnSpPr>
            <p:cNvPr id="82" name="Straight Connector 81"/>
            <p:cNvCxnSpPr>
              <a:endCxn id="83" idx="4"/>
            </p:cNvCxnSpPr>
            <p:nvPr/>
          </p:nvCxnSpPr>
          <p:spPr>
            <a:xfrm flipV="1">
              <a:off x="1980257" y="2114550"/>
              <a:ext cx="943" cy="1064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Elbow Connector 120"/>
          <p:cNvCxnSpPr/>
          <p:nvPr/>
        </p:nvCxnSpPr>
        <p:spPr>
          <a:xfrm rot="16200000" flipH="1">
            <a:off x="3685533" y="3870568"/>
            <a:ext cx="119907" cy="3264155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Elbow Connector 153"/>
          <p:cNvCxnSpPr/>
          <p:nvPr/>
        </p:nvCxnSpPr>
        <p:spPr>
          <a:xfrm rot="5400000">
            <a:off x="8381953" y="3870568"/>
            <a:ext cx="119907" cy="3264155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4905125" y="4917235"/>
            <a:ext cx="2224695" cy="118129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91817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49"/>
          <p:cNvSpPr/>
          <p:nvPr/>
        </p:nvSpPr>
        <p:spPr>
          <a:xfrm>
            <a:off x="8415772" y="5499060"/>
            <a:ext cx="2202541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1" name="Rectangle 150"/>
          <p:cNvSpPr/>
          <p:nvPr/>
        </p:nvSpPr>
        <p:spPr>
          <a:xfrm>
            <a:off x="3460814" y="5499060"/>
            <a:ext cx="2202541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Rectangle 21"/>
          <p:cNvSpPr/>
          <p:nvPr/>
        </p:nvSpPr>
        <p:spPr>
          <a:xfrm>
            <a:off x="5273416" y="3061029"/>
            <a:ext cx="2219603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Предности раслојавања </a:t>
            </a:r>
            <a:r>
              <a:rPr lang="en-US" dirty="0" smtClean="0"/>
              <a:t>(</a:t>
            </a:r>
            <a:r>
              <a:rPr lang="sr-Cyrl-RS" dirty="0" smtClean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72</a:t>
            </a:fld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1422402" y="2209801"/>
            <a:ext cx="1422400" cy="2881381"/>
            <a:chOff x="1447800" y="1706113"/>
            <a:chExt cx="1066800" cy="2313436"/>
          </a:xfrm>
        </p:grpSpPr>
        <p:grpSp>
          <p:nvGrpSpPr>
            <p:cNvPr id="6" name="Group 5"/>
            <p:cNvGrpSpPr/>
            <p:nvPr/>
          </p:nvGrpSpPr>
          <p:grpSpPr>
            <a:xfrm>
              <a:off x="1447800" y="2220968"/>
              <a:ext cx="1066800" cy="1798581"/>
              <a:chOff x="6705600" y="1802799"/>
              <a:chExt cx="1447800" cy="2134596"/>
            </a:xfrm>
            <a:solidFill>
              <a:srgbClr val="F8F8F8"/>
            </a:solidFill>
          </p:grpSpPr>
          <p:grpSp>
            <p:nvGrpSpPr>
              <p:cNvPr id="7" name="Group 6"/>
              <p:cNvGrpSpPr/>
              <p:nvPr/>
            </p:nvGrpSpPr>
            <p:grpSpPr>
              <a:xfrm>
                <a:off x="6705600" y="1802799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67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2671914" y="3361198"/>
                  <a:ext cx="603585" cy="4173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667" dirty="0"/>
                    <a:t>HTTP</a:t>
                  </a: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6705600" y="2342867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67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740997" y="3361198"/>
                  <a:ext cx="465415" cy="4173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667" dirty="0"/>
                    <a:t>TCP</a:t>
                  </a: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6705600" y="2857259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67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2825651" y="3361198"/>
                  <a:ext cx="296108" cy="4173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667" dirty="0"/>
                    <a:t>IP</a:t>
                  </a: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6705600" y="3397327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67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597630" y="3361198"/>
                  <a:ext cx="752148" cy="4173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667" dirty="0"/>
                    <a:t>802.11</a:t>
                  </a:r>
                </a:p>
              </p:txBody>
            </p:sp>
          </p:grpSp>
        </p:grpSp>
        <p:grpSp>
          <p:nvGrpSpPr>
            <p:cNvPr id="45" name="Group 44"/>
            <p:cNvGrpSpPr/>
            <p:nvPr/>
          </p:nvGrpSpPr>
          <p:grpSpPr>
            <a:xfrm>
              <a:off x="1447800" y="1706113"/>
              <a:ext cx="1066800" cy="408437"/>
              <a:chOff x="6605913" y="1123950"/>
              <a:chExt cx="1524000" cy="53340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6605913" y="1123950"/>
                <a:ext cx="1524000" cy="5334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665759" y="1127065"/>
                <a:ext cx="1422161" cy="52716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667" dirty="0"/>
                  <a:t>Browser</a:t>
                </a:r>
              </a:p>
            </p:txBody>
          </p:sp>
        </p:grpSp>
        <p:cxnSp>
          <p:nvCxnSpPr>
            <p:cNvPr id="48" name="Straight Connector 47"/>
            <p:cNvCxnSpPr>
              <a:endCxn id="46" idx="4"/>
            </p:cNvCxnSpPr>
            <p:nvPr/>
          </p:nvCxnSpPr>
          <p:spPr>
            <a:xfrm flipV="1">
              <a:off x="1980257" y="2114550"/>
              <a:ext cx="943" cy="1064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4666366" y="3957641"/>
            <a:ext cx="1422400" cy="1137527"/>
            <a:chOff x="6705600" y="2857259"/>
            <a:chExt cx="1447800" cy="1080136"/>
          </a:xfrm>
          <a:solidFill>
            <a:srgbClr val="F8F8F8"/>
          </a:solidFill>
        </p:grpSpPr>
        <p:grpSp>
          <p:nvGrpSpPr>
            <p:cNvPr id="59" name="Group 58"/>
            <p:cNvGrpSpPr/>
            <p:nvPr/>
          </p:nvGrpSpPr>
          <p:grpSpPr>
            <a:xfrm>
              <a:off x="6705600" y="285725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63" name="Rectangle 62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825651" y="3361198"/>
                <a:ext cx="296108" cy="41593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IP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6705600" y="3397327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61" name="Rectangle 60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597630" y="3361198"/>
                <a:ext cx="752148" cy="41593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802.11</a:t>
                </a:r>
              </a:p>
            </p:txBody>
          </p:sp>
        </p:grpSp>
      </p:grpSp>
      <p:cxnSp>
        <p:nvCxnSpPr>
          <p:cNvPr id="70" name="Straight Arrow Connector 69"/>
          <p:cNvCxnSpPr>
            <a:stCxn id="46" idx="6"/>
            <a:endCxn id="83" idx="2"/>
          </p:cNvCxnSpPr>
          <p:nvPr/>
        </p:nvCxnSpPr>
        <p:spPr>
          <a:xfrm>
            <a:off x="2844800" y="2464155"/>
            <a:ext cx="6484251" cy="2040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6088770" y="3954092"/>
            <a:ext cx="1422400" cy="1137527"/>
            <a:chOff x="6705600" y="2857259"/>
            <a:chExt cx="1447800" cy="1080136"/>
          </a:xfrm>
          <a:solidFill>
            <a:srgbClr val="F8F8F8"/>
          </a:solidFill>
        </p:grpSpPr>
        <p:grpSp>
          <p:nvGrpSpPr>
            <p:cNvPr id="104" name="Group 103"/>
            <p:cNvGrpSpPr/>
            <p:nvPr/>
          </p:nvGrpSpPr>
          <p:grpSpPr>
            <a:xfrm>
              <a:off x="6705600" y="2857259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08" name="Rectangle 107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2825651" y="3361198"/>
                <a:ext cx="296108" cy="41593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IP</a:t>
                </a: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6705600" y="3397327"/>
              <a:ext cx="1447800" cy="540068"/>
              <a:chOff x="2503170" y="3315983"/>
              <a:chExt cx="941070" cy="470535"/>
            </a:xfrm>
            <a:grpFill/>
          </p:grpSpPr>
          <p:sp>
            <p:nvSpPr>
              <p:cNvPr id="106" name="Rectangle 105"/>
              <p:cNvSpPr/>
              <p:nvPr/>
            </p:nvSpPr>
            <p:spPr>
              <a:xfrm>
                <a:off x="2503170" y="3315983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2513678" y="3361198"/>
                <a:ext cx="920056" cy="415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667" dirty="0"/>
                  <a:t>Ethernet</a:t>
                </a:r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9320407" y="2209801"/>
            <a:ext cx="1431046" cy="2885369"/>
            <a:chOff x="1441317" y="1706113"/>
            <a:chExt cx="1073284" cy="2298199"/>
          </a:xfrm>
        </p:grpSpPr>
        <p:grpSp>
          <p:nvGrpSpPr>
            <p:cNvPr id="80" name="Group 79"/>
            <p:cNvGrpSpPr/>
            <p:nvPr/>
          </p:nvGrpSpPr>
          <p:grpSpPr>
            <a:xfrm>
              <a:off x="1441317" y="2220968"/>
              <a:ext cx="1073284" cy="1783344"/>
              <a:chOff x="6696801" y="1802799"/>
              <a:chExt cx="1456599" cy="2116513"/>
            </a:xfrm>
            <a:solidFill>
              <a:srgbClr val="F8F8F8"/>
            </a:solidFill>
          </p:grpSpPr>
          <p:grpSp>
            <p:nvGrpSpPr>
              <p:cNvPr id="85" name="Group 84"/>
              <p:cNvGrpSpPr/>
              <p:nvPr/>
            </p:nvGrpSpPr>
            <p:grpSpPr>
              <a:xfrm>
                <a:off x="6705600" y="1802799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95" name="Rectangle 94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67" dirty="0"/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2671912" y="3361197"/>
                  <a:ext cx="603584" cy="414077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667" dirty="0"/>
                    <a:t>HTTP</a:t>
                  </a:r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6705600" y="2342867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93" name="Rectangle 92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67" dirty="0"/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2740998" y="3361197"/>
                  <a:ext cx="465415" cy="414077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667" dirty="0"/>
                    <a:t>TCP</a:t>
                  </a:r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6705600" y="2857259"/>
                <a:ext cx="1447800" cy="540068"/>
                <a:chOff x="2503170" y="3315983"/>
                <a:chExt cx="941070" cy="470535"/>
              </a:xfrm>
              <a:grpFill/>
            </p:grpSpPr>
            <p:sp>
              <p:nvSpPr>
                <p:cNvPr id="91" name="Rectangle 90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67" dirty="0"/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2825652" y="3361197"/>
                  <a:ext cx="296107" cy="414077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667" dirty="0"/>
                    <a:t>IP</a:t>
                  </a:r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6696801" y="3379244"/>
                <a:ext cx="1447799" cy="540068"/>
                <a:chOff x="2497452" y="3300228"/>
                <a:chExt cx="941070" cy="470535"/>
              </a:xfrm>
              <a:grpFill/>
            </p:grpSpPr>
            <p:sp>
              <p:nvSpPr>
                <p:cNvPr id="89" name="Rectangle 88"/>
                <p:cNvSpPr/>
                <p:nvPr/>
              </p:nvSpPr>
              <p:spPr>
                <a:xfrm>
                  <a:off x="2497452" y="3300228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67" dirty="0"/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2513679" y="3328634"/>
                  <a:ext cx="920055" cy="4140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667" dirty="0"/>
                    <a:t>Ethernet</a:t>
                  </a:r>
                </a:p>
              </p:txBody>
            </p:sp>
          </p:grpSp>
        </p:grpSp>
        <p:grpSp>
          <p:nvGrpSpPr>
            <p:cNvPr id="81" name="Group 80"/>
            <p:cNvGrpSpPr/>
            <p:nvPr/>
          </p:nvGrpSpPr>
          <p:grpSpPr>
            <a:xfrm>
              <a:off x="1447800" y="1706113"/>
              <a:ext cx="1066800" cy="408437"/>
              <a:chOff x="6605913" y="1123950"/>
              <a:chExt cx="1524000" cy="533400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6605913" y="1123950"/>
                <a:ext cx="1524000" cy="5334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802268" y="1129164"/>
                <a:ext cx="1149146" cy="522973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667" dirty="0"/>
                  <a:t>Server</a:t>
                </a:r>
              </a:p>
            </p:txBody>
          </p:sp>
        </p:grpSp>
        <p:cxnSp>
          <p:nvCxnSpPr>
            <p:cNvPr id="82" name="Straight Connector 81"/>
            <p:cNvCxnSpPr>
              <a:endCxn id="83" idx="4"/>
            </p:cNvCxnSpPr>
            <p:nvPr/>
          </p:nvCxnSpPr>
          <p:spPr>
            <a:xfrm flipV="1">
              <a:off x="1980257" y="2114550"/>
              <a:ext cx="943" cy="1064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6776100" y="5095034"/>
            <a:ext cx="3264155" cy="154623"/>
            <a:chOff x="3238501" y="3668379"/>
            <a:chExt cx="2498752" cy="128159"/>
          </a:xfrm>
        </p:grpSpPr>
        <p:cxnSp>
          <p:nvCxnSpPr>
            <p:cNvPr id="118" name="Elbow Connector 117"/>
            <p:cNvCxnSpPr/>
            <p:nvPr/>
          </p:nvCxnSpPr>
          <p:spPr>
            <a:xfrm rot="16200000" flipH="1">
              <a:off x="4438184" y="2497469"/>
              <a:ext cx="99385" cy="2498752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5737253" y="3668379"/>
              <a:ext cx="0" cy="128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2113409" y="5069634"/>
            <a:ext cx="3264155" cy="154623"/>
            <a:chOff x="3238501" y="3668379"/>
            <a:chExt cx="2498752" cy="128159"/>
          </a:xfrm>
        </p:grpSpPr>
        <p:cxnSp>
          <p:nvCxnSpPr>
            <p:cNvPr id="121" name="Elbow Connector 120"/>
            <p:cNvCxnSpPr/>
            <p:nvPr/>
          </p:nvCxnSpPr>
          <p:spPr>
            <a:xfrm rot="16200000" flipH="1">
              <a:off x="4438184" y="2497469"/>
              <a:ext cx="99385" cy="2498752"/>
            </a:xfrm>
            <a:prstGeom prst="bentConnector2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5737253" y="3668379"/>
              <a:ext cx="0" cy="128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4663816" y="3054388"/>
            <a:ext cx="2813611" cy="609600"/>
            <a:chOff x="5624912" y="2343150"/>
            <a:chExt cx="2737871" cy="457200"/>
          </a:xfrm>
        </p:grpSpPr>
        <p:sp>
          <p:nvSpPr>
            <p:cNvPr id="124" name="Rectangle 123"/>
            <p:cNvSpPr/>
            <p:nvPr/>
          </p:nvSpPr>
          <p:spPr>
            <a:xfrm>
              <a:off x="5716734" y="2343150"/>
              <a:ext cx="2646049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624912" y="2371695"/>
              <a:ext cx="67243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IP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153292" y="2371695"/>
              <a:ext cx="95459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TCP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206752" y="2371695"/>
              <a:ext cx="92902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HTTP</a:t>
              </a: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7009022" y="234315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6218102" y="234315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1692475" y="5499060"/>
            <a:ext cx="3960219" cy="609600"/>
            <a:chOff x="4509169" y="2343150"/>
            <a:chExt cx="3853614" cy="457200"/>
          </a:xfrm>
        </p:grpSpPr>
        <p:sp>
          <p:nvSpPr>
            <p:cNvPr id="133" name="Rectangle 132"/>
            <p:cNvSpPr/>
            <p:nvPr/>
          </p:nvSpPr>
          <p:spPr>
            <a:xfrm>
              <a:off x="4509169" y="2343150"/>
              <a:ext cx="3853614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509169" y="2371695"/>
              <a:ext cx="1115743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802.11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624912" y="2371695"/>
              <a:ext cx="67243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IP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153292" y="2371695"/>
              <a:ext cx="95459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TCP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7206752" y="2371695"/>
              <a:ext cx="92902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HTTP</a:t>
              </a:r>
            </a:p>
          </p:txBody>
        </p:sp>
        <p:cxnSp>
          <p:nvCxnSpPr>
            <p:cNvPr id="138" name="Straight Connector 137"/>
            <p:cNvCxnSpPr/>
            <p:nvPr/>
          </p:nvCxnSpPr>
          <p:spPr>
            <a:xfrm>
              <a:off x="7009022" y="234315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6218102" y="234315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5624912" y="234315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6502402" y="5499060"/>
            <a:ext cx="4108316" cy="609600"/>
            <a:chOff x="4365059" y="2343150"/>
            <a:chExt cx="3997724" cy="457200"/>
          </a:xfrm>
        </p:grpSpPr>
        <p:sp>
          <p:nvSpPr>
            <p:cNvPr id="142" name="Rectangle 141"/>
            <p:cNvSpPr/>
            <p:nvPr/>
          </p:nvSpPr>
          <p:spPr>
            <a:xfrm>
              <a:off x="4509169" y="2343150"/>
              <a:ext cx="3853614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365059" y="2371695"/>
              <a:ext cx="1384109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Ethernet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624912" y="2371695"/>
              <a:ext cx="67243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IP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6153292" y="2371695"/>
              <a:ext cx="95459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TCP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206752" y="2371695"/>
              <a:ext cx="92902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HTTP</a:t>
              </a:r>
            </a:p>
          </p:txBody>
        </p:sp>
        <p:cxnSp>
          <p:nvCxnSpPr>
            <p:cNvPr id="147" name="Straight Connector 146"/>
            <p:cNvCxnSpPr/>
            <p:nvPr/>
          </p:nvCxnSpPr>
          <p:spPr>
            <a:xfrm>
              <a:off x="7009022" y="234315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6218102" y="234315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5624912" y="2343150"/>
              <a:ext cx="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/>
          <p:cNvCxnSpPr>
            <a:stCxn id="124" idx="2"/>
          </p:cNvCxnSpPr>
          <p:nvPr/>
        </p:nvCxnSpPr>
        <p:spPr>
          <a:xfrm>
            <a:off x="6117803" y="3663988"/>
            <a:ext cx="0" cy="290104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 flipV="1">
            <a:off x="3530115" y="5224256"/>
            <a:ext cx="0" cy="290104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V="1">
            <a:off x="8630607" y="5224256"/>
            <a:ext cx="0" cy="290104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38200" y="1448465"/>
            <a:ext cx="10181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3200" dirty="0" smtClean="0"/>
              <a:t>Конверзија порука – табеле пресликавања протокола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34092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73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Мане раслојавања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Повећани трошкови меморије и обраде (</a:t>
            </a:r>
            <a:r>
              <a:rPr lang="sr-Latn-RS" sz="3733" dirty="0" smtClean="0"/>
              <a:t>overhead)</a:t>
            </a:r>
            <a:endParaRPr lang="en-US" sz="3733" dirty="0"/>
          </a:p>
          <a:p>
            <a:pPr lvl="1"/>
            <a:r>
              <a:rPr lang="sr-Cyrl-RS" sz="3200" dirty="0" smtClean="0"/>
              <a:t>Мање битно за дуже поруке</a:t>
            </a:r>
            <a:endParaRPr lang="en-US" sz="3200" dirty="0"/>
          </a:p>
          <a:p>
            <a:r>
              <a:rPr lang="sr-Cyrl-RS" sz="3733" dirty="0" smtClean="0"/>
              <a:t>Прикривање информација</a:t>
            </a:r>
            <a:endParaRPr lang="en-US" sz="3733" dirty="0"/>
          </a:p>
          <a:p>
            <a:pPr lvl="1"/>
            <a:r>
              <a:rPr lang="sr-Cyrl-RS" sz="3200" dirty="0" smtClean="0"/>
              <a:t>Генерално је корисно, али неке апликације можда нпр. желе да знају да ли се подаци преносе путем кабла или бежично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24373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Основе рачунарских мрежа</a:t>
            </a:r>
            <a:endParaRPr lang="sr-Latn-R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Референтни модели протокола и слојева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9873177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75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Главне дилеме 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Коју функционалност имплементира неки слој</a:t>
            </a:r>
            <a:r>
              <a:rPr lang="en-US" sz="3733" dirty="0" smtClean="0"/>
              <a:t>?</a:t>
            </a:r>
            <a:endParaRPr lang="en-US" sz="3733" dirty="0"/>
          </a:p>
          <a:p>
            <a:pPr lvl="1"/>
            <a:r>
              <a:rPr lang="sr-Cyrl-RS" sz="3200" dirty="0" smtClean="0"/>
              <a:t>Ово је кључно питање дизајна модела</a:t>
            </a:r>
            <a:endParaRPr lang="en-US" sz="3200" dirty="0"/>
          </a:p>
          <a:p>
            <a:pPr lvl="1"/>
            <a:r>
              <a:rPr lang="sr-Cyrl-RS" sz="3200" u="sng" dirty="0" smtClean="0"/>
              <a:t>Референтни модели</a:t>
            </a:r>
            <a:r>
              <a:rPr lang="sr-Cyrl-RS" sz="3200" dirty="0" smtClean="0"/>
              <a:t> одговарају на оваква питања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3299479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OSI </a:t>
            </a:r>
            <a:r>
              <a:rPr lang="sr-Cyrl-RS" dirty="0" smtClean="0"/>
              <a:t>Модел са 7 слојева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199" y="1825625"/>
            <a:ext cx="11081273" cy="4351338"/>
          </a:xfrm>
        </p:spPr>
        <p:txBody>
          <a:bodyPr>
            <a:normAutofit/>
          </a:bodyPr>
          <a:lstStyle/>
          <a:p>
            <a:r>
              <a:rPr lang="sr-Cyrl-RS" sz="3733" dirty="0" smtClean="0"/>
              <a:t>Интернационални стандард за повезивање </a:t>
            </a:r>
            <a:r>
              <a:rPr lang="sr-Cyrl-RS" sz="3733" u="sng" dirty="0" smtClean="0"/>
              <a:t>система</a:t>
            </a:r>
            <a:endParaRPr lang="en-US" sz="3733" u="sng" dirty="0"/>
          </a:p>
          <a:p>
            <a:pPr lvl="1"/>
            <a:r>
              <a:rPr lang="en-US" sz="3200" dirty="0"/>
              <a:t> </a:t>
            </a:r>
            <a:r>
              <a:rPr lang="sr-Cyrl-RS" sz="3200" dirty="0" smtClean="0"/>
              <a:t>Утицајан, али не превише коришћен у пракси</a:t>
            </a:r>
            <a:endParaRPr lang="en-US" sz="2667" dirty="0"/>
          </a:p>
          <a:p>
            <a:pPr marL="0" indent="0">
              <a:buNone/>
            </a:pPr>
            <a:endParaRPr lang="en-US" sz="3733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76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0607" y="3214924"/>
            <a:ext cx="12790842" cy="3323987"/>
            <a:chOff x="1276350" y="2095500"/>
            <a:chExt cx="7348719" cy="28369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830" t="14352" r="63162" b="2546"/>
            <a:stretch>
              <a:fillRect/>
            </a:stretch>
          </p:blipFill>
          <p:spPr bwMode="auto">
            <a:xfrm>
              <a:off x="1276350" y="2095500"/>
              <a:ext cx="2257425" cy="282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3595869" y="2095500"/>
              <a:ext cx="5029200" cy="2836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2667" dirty="0"/>
                <a:t>– </a:t>
              </a:r>
              <a:r>
                <a:rPr lang="sr-Cyrl-RS" sz="2667" dirty="0" smtClean="0"/>
                <a:t>Функције потребне кориснику, рад са </a:t>
              </a:r>
              <a:r>
                <a:rPr lang="sr-Cyrl-RS" sz="2667" u="sng" dirty="0" smtClean="0"/>
                <a:t>порукама</a:t>
              </a:r>
              <a:endParaRPr lang="en-US" sz="2667" u="sng" dirty="0"/>
            </a:p>
            <a:p>
              <a:pPr>
                <a:lnSpc>
                  <a:spcPts val="3600"/>
                </a:lnSpc>
              </a:pPr>
              <a:r>
                <a:rPr lang="en-US" sz="2667" dirty="0"/>
                <a:t>– </a:t>
              </a:r>
              <a:r>
                <a:rPr lang="sr-Cyrl-RS" sz="2667" dirty="0" smtClean="0"/>
                <a:t>Конверзија за различите репрезентације</a:t>
              </a:r>
              <a:endParaRPr lang="en-US" sz="2667" dirty="0"/>
            </a:p>
            <a:p>
              <a:pPr>
                <a:lnSpc>
                  <a:spcPts val="3600"/>
                </a:lnSpc>
              </a:pPr>
              <a:r>
                <a:rPr lang="en-US" sz="2667" dirty="0"/>
                <a:t>– </a:t>
              </a:r>
              <a:r>
                <a:rPr lang="sr-Cyrl-RS" sz="2667" dirty="0" smtClean="0"/>
                <a:t>Управљање сесијом</a:t>
              </a:r>
              <a:endParaRPr lang="en-US" sz="2667" dirty="0"/>
            </a:p>
            <a:p>
              <a:pPr>
                <a:lnSpc>
                  <a:spcPts val="3600"/>
                </a:lnSpc>
              </a:pPr>
              <a:r>
                <a:rPr lang="en-US" sz="2667" dirty="0"/>
                <a:t>– </a:t>
              </a:r>
              <a:r>
                <a:rPr lang="sr-Cyrl-RS" sz="2667" dirty="0" smtClean="0"/>
                <a:t>Достављање </a:t>
              </a:r>
              <a:r>
                <a:rPr lang="sr-Cyrl-RS" sz="2667" u="sng" dirty="0" smtClean="0"/>
                <a:t>сегмената</a:t>
              </a:r>
              <a:r>
                <a:rPr lang="sr-Cyrl-RS" sz="2667" dirty="0" smtClean="0"/>
                <a:t> (сегментација, потврђивање)</a:t>
              </a:r>
              <a:endParaRPr lang="en-US" sz="2667" dirty="0"/>
            </a:p>
            <a:p>
              <a:pPr>
                <a:lnSpc>
                  <a:spcPts val="3600"/>
                </a:lnSpc>
              </a:pPr>
              <a:r>
                <a:rPr lang="en-US" sz="2667" dirty="0"/>
                <a:t>– </a:t>
              </a:r>
              <a:r>
                <a:rPr lang="sr-Cyrl-RS" sz="2667" dirty="0" smtClean="0"/>
                <a:t>Адресирање, рутирање </a:t>
              </a:r>
              <a:r>
                <a:rPr lang="sr-Cyrl-RS" sz="2667" u="sng" dirty="0" smtClean="0"/>
                <a:t>пакета</a:t>
              </a:r>
              <a:r>
                <a:rPr lang="sr-Cyrl-RS" sz="2667" dirty="0" smtClean="0"/>
                <a:t>, контрола саобраћаја</a:t>
              </a:r>
              <a:endParaRPr lang="en-US" sz="2667" dirty="0"/>
            </a:p>
            <a:p>
              <a:pPr>
                <a:lnSpc>
                  <a:spcPts val="3600"/>
                </a:lnSpc>
              </a:pPr>
              <a:r>
                <a:rPr lang="en-US" sz="2667" dirty="0"/>
                <a:t>– </a:t>
              </a:r>
              <a:r>
                <a:rPr lang="sr-Cyrl-RS" sz="2667" dirty="0" smtClean="0"/>
                <a:t>Слање </a:t>
              </a:r>
              <a:r>
                <a:rPr lang="sr-Cyrl-RS" sz="2667" u="sng" dirty="0" smtClean="0"/>
                <a:t>оквира</a:t>
              </a:r>
              <a:r>
                <a:rPr lang="sr-Cyrl-RS" sz="2667" dirty="0" smtClean="0"/>
                <a:t> (скупова података)</a:t>
              </a:r>
              <a:endParaRPr lang="en-US" sz="2667" dirty="0"/>
            </a:p>
            <a:p>
              <a:pPr>
                <a:lnSpc>
                  <a:spcPts val="3600"/>
                </a:lnSpc>
              </a:pPr>
              <a:r>
                <a:rPr lang="en-US" sz="2667" dirty="0"/>
                <a:t>– </a:t>
              </a:r>
              <a:r>
                <a:rPr lang="sr-Cyrl-RS" sz="2667" dirty="0" smtClean="0"/>
                <a:t>Слање </a:t>
              </a:r>
              <a:r>
                <a:rPr lang="sr-Cyrl-RS" sz="2667" u="sng" dirty="0" smtClean="0"/>
                <a:t>битова</a:t>
              </a:r>
              <a:r>
                <a:rPr lang="sr-Cyrl-RS" sz="2667" dirty="0" smtClean="0"/>
                <a:t> путем реалних физичких канала</a:t>
              </a:r>
              <a:endParaRPr lang="en-US" sz="2667" dirty="0"/>
            </a:p>
          </p:txBody>
        </p:sp>
      </p:grpSp>
    </p:spTree>
    <p:extLst>
      <p:ext uri="{BB962C8B-B14F-4D97-AF65-F5344CB8AC3E}">
        <p14:creationId xmlns:p14="http://schemas.microsoft.com/office/powerpoint/2010/main" val="13688675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Интернет Референтни Модел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Модел са четири слоја заснован на пракси</a:t>
            </a:r>
          </a:p>
          <a:p>
            <a:pPr marL="0" indent="0">
              <a:buNone/>
            </a:pPr>
            <a:endParaRPr lang="en-US" sz="3733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77</a:t>
            </a:fld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1625605" y="3043869"/>
            <a:ext cx="9651995" cy="115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</a:t>
            </a:r>
            <a:r>
              <a:rPr lang="sr-Cyrl-RS" sz="3200" dirty="0" smtClean="0"/>
              <a:t>Апликација</a:t>
            </a:r>
            <a:r>
              <a:rPr lang="en-US" sz="3733" dirty="0" smtClean="0"/>
              <a:t> </a:t>
            </a:r>
            <a:r>
              <a:rPr lang="en-US" sz="3200" dirty="0" smtClean="0"/>
              <a:t>   </a:t>
            </a:r>
            <a:r>
              <a:rPr lang="en-US" sz="2667" dirty="0" smtClean="0"/>
              <a:t>– </a:t>
            </a:r>
            <a:r>
              <a:rPr lang="sr-Cyrl-RS" sz="2667" dirty="0" smtClean="0"/>
              <a:t>Програми који користе услуге мреже</a:t>
            </a:r>
            <a:endParaRPr lang="en-US" sz="2667" dirty="0"/>
          </a:p>
          <a:p>
            <a:endParaRPr lang="en-US" sz="3200" dirty="0"/>
          </a:p>
        </p:txBody>
      </p:sp>
      <p:sp>
        <p:nvSpPr>
          <p:cNvPr id="87" name="TextBox 86"/>
          <p:cNvSpPr txBox="1"/>
          <p:nvPr/>
        </p:nvSpPr>
        <p:spPr>
          <a:xfrm>
            <a:off x="1549404" y="3684886"/>
            <a:ext cx="10413100" cy="115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</a:t>
            </a:r>
            <a:r>
              <a:rPr lang="sr-Cyrl-RS" sz="3200" dirty="0" smtClean="0"/>
              <a:t>Транспорт</a:t>
            </a:r>
            <a:r>
              <a:rPr lang="en-US" sz="3733" dirty="0"/>
              <a:t>	</a:t>
            </a:r>
            <a:r>
              <a:rPr lang="en-US" sz="3200" dirty="0"/>
              <a:t>   </a:t>
            </a:r>
            <a:r>
              <a:rPr lang="en-US" sz="2667" dirty="0" smtClean="0"/>
              <a:t>– </a:t>
            </a:r>
            <a:r>
              <a:rPr lang="sr-Cyrl-RS" sz="2667" dirty="0" smtClean="0"/>
              <a:t> Задужен за размену података између чворова</a:t>
            </a:r>
            <a:endParaRPr lang="en-US" sz="2667" dirty="0"/>
          </a:p>
          <a:p>
            <a:endParaRPr lang="en-US" sz="3200" dirty="0"/>
          </a:p>
        </p:txBody>
      </p:sp>
      <p:sp>
        <p:nvSpPr>
          <p:cNvPr id="88" name="TextBox 87"/>
          <p:cNvSpPr txBox="1"/>
          <p:nvPr/>
        </p:nvSpPr>
        <p:spPr>
          <a:xfrm>
            <a:off x="1625605" y="4381021"/>
            <a:ext cx="9651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</a:t>
            </a:r>
            <a:r>
              <a:rPr lang="sr-Cyrl-RS" sz="3200" dirty="0" smtClean="0"/>
              <a:t>Интернет</a:t>
            </a:r>
            <a:r>
              <a:rPr lang="en-US" sz="3200" dirty="0"/>
              <a:t>	  </a:t>
            </a:r>
            <a:r>
              <a:rPr lang="en-US" sz="2667" dirty="0" smtClean="0"/>
              <a:t>– </a:t>
            </a:r>
            <a:r>
              <a:rPr lang="sr-Cyrl-RS" sz="2667" dirty="0" smtClean="0"/>
              <a:t> Слање пакета путем разнородних мрежа</a:t>
            </a:r>
            <a:endParaRPr lang="en-US" sz="2667" dirty="0"/>
          </a:p>
        </p:txBody>
      </p:sp>
      <p:sp>
        <p:nvSpPr>
          <p:cNvPr id="89" name="TextBox 88"/>
          <p:cNvSpPr txBox="1"/>
          <p:nvPr/>
        </p:nvSpPr>
        <p:spPr>
          <a:xfrm>
            <a:off x="1625603" y="5045462"/>
            <a:ext cx="9753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</a:t>
            </a:r>
            <a:r>
              <a:rPr lang="sr-Cyrl-RS" sz="3200" dirty="0" smtClean="0"/>
              <a:t>Веза   </a:t>
            </a:r>
            <a:r>
              <a:rPr lang="en-US" sz="3200" dirty="0" smtClean="0"/>
              <a:t>      </a:t>
            </a:r>
            <a:r>
              <a:rPr lang="sr-Cyrl-RS" sz="3200" dirty="0" smtClean="0"/>
              <a:t>      </a:t>
            </a:r>
            <a:r>
              <a:rPr lang="en-US" sz="2667" dirty="0" smtClean="0"/>
              <a:t>– </a:t>
            </a:r>
            <a:r>
              <a:rPr lang="sr-Cyrl-RS" sz="2667" dirty="0" smtClean="0"/>
              <a:t> Физичко слање података путем медијума</a:t>
            </a:r>
            <a:endParaRPr lang="en-US" sz="2667" dirty="0"/>
          </a:p>
        </p:txBody>
      </p:sp>
      <p:sp>
        <p:nvSpPr>
          <p:cNvPr id="85" name="Rectangle 84"/>
          <p:cNvSpPr/>
          <p:nvPr/>
        </p:nvSpPr>
        <p:spPr>
          <a:xfrm>
            <a:off x="2235205" y="3043869"/>
            <a:ext cx="2235200" cy="664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1" name="Rectangle 90"/>
          <p:cNvSpPr/>
          <p:nvPr/>
        </p:nvSpPr>
        <p:spPr>
          <a:xfrm>
            <a:off x="2235205" y="3708310"/>
            <a:ext cx="2235200" cy="664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2" name="Rectangle 91"/>
          <p:cNvSpPr/>
          <p:nvPr/>
        </p:nvSpPr>
        <p:spPr>
          <a:xfrm>
            <a:off x="2235205" y="4372752"/>
            <a:ext cx="2235200" cy="664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3" name="Rectangle 92"/>
          <p:cNvSpPr/>
          <p:nvPr/>
        </p:nvSpPr>
        <p:spPr>
          <a:xfrm>
            <a:off x="2235205" y="5037193"/>
            <a:ext cx="2235200" cy="664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0887095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Интернет Референтни Модел </a:t>
            </a:r>
            <a:r>
              <a:rPr lang="en-US" dirty="0" smtClean="0"/>
              <a:t>(</a:t>
            </a:r>
            <a:r>
              <a:rPr lang="sr-Cyrl-RS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733" dirty="0"/>
              <a:t>IP </a:t>
            </a:r>
            <a:r>
              <a:rPr lang="sr-Cyrl-RS" sz="3733" dirty="0" smtClean="0"/>
              <a:t>слој је најтањи по питању броја протокола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78</a:t>
            </a:fld>
            <a:endParaRPr lang="en-US" dirty="0"/>
          </a:p>
        </p:txBody>
      </p:sp>
      <p:grpSp>
        <p:nvGrpSpPr>
          <p:cNvPr id="84" name="Group 83"/>
          <p:cNvGrpSpPr/>
          <p:nvPr/>
        </p:nvGrpSpPr>
        <p:grpSpPr>
          <a:xfrm>
            <a:off x="2202882" y="2823492"/>
            <a:ext cx="7063934" cy="3287062"/>
            <a:chOff x="838199" y="2089012"/>
            <a:chExt cx="5334001" cy="2883406"/>
          </a:xfrm>
        </p:grpSpPr>
        <p:sp>
          <p:nvSpPr>
            <p:cNvPr id="83" name="Rectangle 82"/>
            <p:cNvSpPr/>
            <p:nvPr/>
          </p:nvSpPr>
          <p:spPr>
            <a:xfrm>
              <a:off x="3554183" y="3130719"/>
              <a:ext cx="1779817" cy="68292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838199" y="2089012"/>
              <a:ext cx="5334001" cy="2883406"/>
              <a:chOff x="685799" y="1708012"/>
              <a:chExt cx="5334001" cy="2883406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2590800" y="1733550"/>
                <a:ext cx="3429000" cy="2743201"/>
                <a:chOff x="2590800" y="1073317"/>
                <a:chExt cx="3429000" cy="3403433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 flipV="1">
                  <a:off x="2590800" y="1073317"/>
                  <a:ext cx="3429000" cy="3403433"/>
                  <a:chOff x="2590800" y="1200150"/>
                  <a:chExt cx="3200402" cy="3276601"/>
                </a:xfrm>
              </p:grpSpPr>
              <p:sp>
                <p:nvSpPr>
                  <p:cNvPr id="14" name="Freeform 13"/>
                  <p:cNvSpPr/>
                  <p:nvPr/>
                </p:nvSpPr>
                <p:spPr>
                  <a:xfrm rot="16200000">
                    <a:off x="3657601" y="2343149"/>
                    <a:ext cx="3276600" cy="990602"/>
                  </a:xfrm>
                  <a:custGeom>
                    <a:avLst/>
                    <a:gdLst>
                      <a:gd name="connsiteX0" fmla="*/ 0 w 4886325"/>
                      <a:gd name="connsiteY0" fmla="*/ 2533650 h 2533650"/>
                      <a:gd name="connsiteX1" fmla="*/ 447675 w 4886325"/>
                      <a:gd name="connsiteY1" fmla="*/ 2476500 h 2533650"/>
                      <a:gd name="connsiteX2" fmla="*/ 809625 w 4886325"/>
                      <a:gd name="connsiteY2" fmla="*/ 2257425 h 2533650"/>
                      <a:gd name="connsiteX3" fmla="*/ 1304925 w 4886325"/>
                      <a:gd name="connsiteY3" fmla="*/ 1638300 h 2533650"/>
                      <a:gd name="connsiteX4" fmla="*/ 1704975 w 4886325"/>
                      <a:gd name="connsiteY4" fmla="*/ 781050 h 2533650"/>
                      <a:gd name="connsiteX5" fmla="*/ 2057400 w 4886325"/>
                      <a:gd name="connsiteY5" fmla="*/ 190500 h 2533650"/>
                      <a:gd name="connsiteX6" fmla="*/ 2438400 w 4886325"/>
                      <a:gd name="connsiteY6" fmla="*/ 0 h 2533650"/>
                      <a:gd name="connsiteX7" fmla="*/ 2857500 w 4886325"/>
                      <a:gd name="connsiteY7" fmla="*/ 209550 h 2533650"/>
                      <a:gd name="connsiteX8" fmla="*/ 3171825 w 4886325"/>
                      <a:gd name="connsiteY8" fmla="*/ 704850 h 2533650"/>
                      <a:gd name="connsiteX9" fmla="*/ 3629025 w 4886325"/>
                      <a:gd name="connsiteY9" fmla="*/ 1714500 h 2533650"/>
                      <a:gd name="connsiteX10" fmla="*/ 4076700 w 4886325"/>
                      <a:gd name="connsiteY10" fmla="*/ 2257425 h 2533650"/>
                      <a:gd name="connsiteX11" fmla="*/ 4514850 w 4886325"/>
                      <a:gd name="connsiteY11" fmla="*/ 2466975 h 2533650"/>
                      <a:gd name="connsiteX12" fmla="*/ 4886325 w 4886325"/>
                      <a:gd name="connsiteY12" fmla="*/ 2533650 h 2533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886325" h="2533650">
                        <a:moveTo>
                          <a:pt x="0" y="2533650"/>
                        </a:moveTo>
                        <a:cubicBezTo>
                          <a:pt x="156369" y="2528093"/>
                          <a:pt x="312738" y="2522537"/>
                          <a:pt x="447675" y="2476500"/>
                        </a:cubicBezTo>
                        <a:cubicBezTo>
                          <a:pt x="582612" y="2430463"/>
                          <a:pt x="666750" y="2397125"/>
                          <a:pt x="809625" y="2257425"/>
                        </a:cubicBezTo>
                        <a:cubicBezTo>
                          <a:pt x="952500" y="2117725"/>
                          <a:pt x="1155700" y="1884362"/>
                          <a:pt x="1304925" y="1638300"/>
                        </a:cubicBezTo>
                        <a:cubicBezTo>
                          <a:pt x="1454150" y="1392238"/>
                          <a:pt x="1579562" y="1022350"/>
                          <a:pt x="1704975" y="781050"/>
                        </a:cubicBezTo>
                        <a:cubicBezTo>
                          <a:pt x="1830388" y="539750"/>
                          <a:pt x="1935163" y="320675"/>
                          <a:pt x="2057400" y="190500"/>
                        </a:cubicBezTo>
                        <a:cubicBezTo>
                          <a:pt x="2179637" y="60325"/>
                          <a:pt x="2305050" y="-3175"/>
                          <a:pt x="2438400" y="0"/>
                        </a:cubicBezTo>
                        <a:cubicBezTo>
                          <a:pt x="2571750" y="3175"/>
                          <a:pt x="2735263" y="92075"/>
                          <a:pt x="2857500" y="209550"/>
                        </a:cubicBezTo>
                        <a:cubicBezTo>
                          <a:pt x="2979737" y="327025"/>
                          <a:pt x="3043238" y="454025"/>
                          <a:pt x="3171825" y="704850"/>
                        </a:cubicBezTo>
                        <a:cubicBezTo>
                          <a:pt x="3300413" y="955675"/>
                          <a:pt x="3478213" y="1455738"/>
                          <a:pt x="3629025" y="1714500"/>
                        </a:cubicBezTo>
                        <a:cubicBezTo>
                          <a:pt x="3779837" y="1973262"/>
                          <a:pt x="3929063" y="2132013"/>
                          <a:pt x="4076700" y="2257425"/>
                        </a:cubicBezTo>
                        <a:cubicBezTo>
                          <a:pt x="4224337" y="2382837"/>
                          <a:pt x="4379913" y="2420938"/>
                          <a:pt x="4514850" y="2466975"/>
                        </a:cubicBezTo>
                        <a:cubicBezTo>
                          <a:pt x="4649787" y="2513012"/>
                          <a:pt x="4768056" y="2523331"/>
                          <a:pt x="4886325" y="2533650"/>
                        </a:cubicBezTo>
                      </a:path>
                    </a:pathLst>
                  </a:cu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6" name="Freeform 15"/>
                  <p:cNvSpPr/>
                  <p:nvPr/>
                </p:nvSpPr>
                <p:spPr>
                  <a:xfrm rot="16200000" flipH="1" flipV="1">
                    <a:off x="1447801" y="2343149"/>
                    <a:ext cx="3276600" cy="990602"/>
                  </a:xfrm>
                  <a:custGeom>
                    <a:avLst/>
                    <a:gdLst>
                      <a:gd name="connsiteX0" fmla="*/ 0 w 4886325"/>
                      <a:gd name="connsiteY0" fmla="*/ 2533650 h 2533650"/>
                      <a:gd name="connsiteX1" fmla="*/ 447675 w 4886325"/>
                      <a:gd name="connsiteY1" fmla="*/ 2476500 h 2533650"/>
                      <a:gd name="connsiteX2" fmla="*/ 809625 w 4886325"/>
                      <a:gd name="connsiteY2" fmla="*/ 2257425 h 2533650"/>
                      <a:gd name="connsiteX3" fmla="*/ 1304925 w 4886325"/>
                      <a:gd name="connsiteY3" fmla="*/ 1638300 h 2533650"/>
                      <a:gd name="connsiteX4" fmla="*/ 1704975 w 4886325"/>
                      <a:gd name="connsiteY4" fmla="*/ 781050 h 2533650"/>
                      <a:gd name="connsiteX5" fmla="*/ 2057400 w 4886325"/>
                      <a:gd name="connsiteY5" fmla="*/ 190500 h 2533650"/>
                      <a:gd name="connsiteX6" fmla="*/ 2438400 w 4886325"/>
                      <a:gd name="connsiteY6" fmla="*/ 0 h 2533650"/>
                      <a:gd name="connsiteX7" fmla="*/ 2857500 w 4886325"/>
                      <a:gd name="connsiteY7" fmla="*/ 209550 h 2533650"/>
                      <a:gd name="connsiteX8" fmla="*/ 3171825 w 4886325"/>
                      <a:gd name="connsiteY8" fmla="*/ 704850 h 2533650"/>
                      <a:gd name="connsiteX9" fmla="*/ 3629025 w 4886325"/>
                      <a:gd name="connsiteY9" fmla="*/ 1714500 h 2533650"/>
                      <a:gd name="connsiteX10" fmla="*/ 4076700 w 4886325"/>
                      <a:gd name="connsiteY10" fmla="*/ 2257425 h 2533650"/>
                      <a:gd name="connsiteX11" fmla="*/ 4514850 w 4886325"/>
                      <a:gd name="connsiteY11" fmla="*/ 2466975 h 2533650"/>
                      <a:gd name="connsiteX12" fmla="*/ 4886325 w 4886325"/>
                      <a:gd name="connsiteY12" fmla="*/ 2533650 h 2533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886325" h="2533650">
                        <a:moveTo>
                          <a:pt x="0" y="2533650"/>
                        </a:moveTo>
                        <a:cubicBezTo>
                          <a:pt x="156369" y="2528093"/>
                          <a:pt x="312738" y="2522537"/>
                          <a:pt x="447675" y="2476500"/>
                        </a:cubicBezTo>
                        <a:cubicBezTo>
                          <a:pt x="582612" y="2430463"/>
                          <a:pt x="666750" y="2397125"/>
                          <a:pt x="809625" y="2257425"/>
                        </a:cubicBezTo>
                        <a:cubicBezTo>
                          <a:pt x="952500" y="2117725"/>
                          <a:pt x="1155700" y="1884362"/>
                          <a:pt x="1304925" y="1638300"/>
                        </a:cubicBezTo>
                        <a:cubicBezTo>
                          <a:pt x="1454150" y="1392238"/>
                          <a:pt x="1579562" y="1022350"/>
                          <a:pt x="1704975" y="781050"/>
                        </a:cubicBezTo>
                        <a:cubicBezTo>
                          <a:pt x="1830388" y="539750"/>
                          <a:pt x="1935163" y="320675"/>
                          <a:pt x="2057400" y="190500"/>
                        </a:cubicBezTo>
                        <a:cubicBezTo>
                          <a:pt x="2179637" y="60325"/>
                          <a:pt x="2305050" y="-3175"/>
                          <a:pt x="2438400" y="0"/>
                        </a:cubicBezTo>
                        <a:cubicBezTo>
                          <a:pt x="2571750" y="3175"/>
                          <a:pt x="2735263" y="92075"/>
                          <a:pt x="2857500" y="209550"/>
                        </a:cubicBezTo>
                        <a:cubicBezTo>
                          <a:pt x="2979737" y="327025"/>
                          <a:pt x="3043238" y="454025"/>
                          <a:pt x="3171825" y="704850"/>
                        </a:cubicBezTo>
                        <a:cubicBezTo>
                          <a:pt x="3300413" y="955675"/>
                          <a:pt x="3478213" y="1455738"/>
                          <a:pt x="3629025" y="1714500"/>
                        </a:cubicBezTo>
                        <a:cubicBezTo>
                          <a:pt x="3779837" y="1973262"/>
                          <a:pt x="3929063" y="2132013"/>
                          <a:pt x="4076700" y="2257425"/>
                        </a:cubicBezTo>
                        <a:cubicBezTo>
                          <a:pt x="4224337" y="2382837"/>
                          <a:pt x="4379913" y="2420938"/>
                          <a:pt x="4514850" y="2466975"/>
                        </a:cubicBezTo>
                        <a:cubicBezTo>
                          <a:pt x="4649787" y="2513012"/>
                          <a:pt x="4768056" y="2523331"/>
                          <a:pt x="4886325" y="2533650"/>
                        </a:cubicBezTo>
                      </a:path>
                    </a:pathLst>
                  </a:cu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cxnSp>
                <p:nvCxnSpPr>
                  <p:cNvPr id="26" name="Straight Connector 25"/>
                  <p:cNvCxnSpPr>
                    <a:stCxn id="14" idx="12"/>
                    <a:endCxn id="16" idx="0"/>
                  </p:cNvCxnSpPr>
                  <p:nvPr/>
                </p:nvCxnSpPr>
                <p:spPr>
                  <a:xfrm flipH="1">
                    <a:off x="2590800" y="1200150"/>
                    <a:ext cx="3200402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>
                    <a:stCxn id="14" idx="0"/>
                    <a:endCxn id="16" idx="12"/>
                  </p:cNvCxnSpPr>
                  <p:nvPr/>
                </p:nvCxnSpPr>
                <p:spPr>
                  <a:xfrm flipH="1">
                    <a:off x="2590800" y="4476751"/>
                    <a:ext cx="3200402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" name="Straight Connector 32"/>
                <p:cNvCxnSpPr/>
                <p:nvPr/>
              </p:nvCxnSpPr>
              <p:spPr>
                <a:xfrm flipH="1">
                  <a:off x="3429002" y="3181350"/>
                  <a:ext cx="167639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H="1">
                  <a:off x="3429001" y="2343150"/>
                  <a:ext cx="175259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flipH="1">
                  <a:off x="2743200" y="1733550"/>
                  <a:ext cx="31242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Box 48"/>
              <p:cNvSpPr txBox="1"/>
              <p:nvPr/>
            </p:nvSpPr>
            <p:spPr>
              <a:xfrm>
                <a:off x="696179" y="1708012"/>
                <a:ext cx="1949330" cy="512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7  </a:t>
                </a:r>
                <a:r>
                  <a:rPr lang="sr-Cyrl-RS" sz="3200" dirty="0" smtClean="0"/>
                  <a:t>Апликација</a:t>
                </a:r>
                <a:endParaRPr lang="en-US" sz="32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96177" y="2243738"/>
                <a:ext cx="1782774" cy="512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4  </a:t>
                </a:r>
                <a:r>
                  <a:rPr lang="sr-Cyrl-RS" sz="3200" dirty="0" smtClean="0"/>
                  <a:t>Транспорт</a:t>
                </a:r>
                <a:endParaRPr lang="en-US" sz="32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96177" y="2823613"/>
                <a:ext cx="1673980" cy="512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3  </a:t>
                </a:r>
                <a:r>
                  <a:rPr lang="sr-Cyrl-RS" sz="3200" dirty="0" smtClean="0"/>
                  <a:t>Интернет</a:t>
                </a:r>
                <a:endParaRPr lang="en-US" sz="32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85799" y="3646484"/>
                <a:ext cx="1614365" cy="944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2/1  </a:t>
                </a:r>
                <a:r>
                  <a:rPr lang="sr-Cyrl-RS" sz="3200" dirty="0" smtClean="0"/>
                  <a:t>Веза</a:t>
                </a:r>
              </a:p>
              <a:p>
                <a:r>
                  <a:rPr lang="sr-Cyrl-RS" sz="3200" dirty="0"/>
                  <a:t>и</a:t>
                </a:r>
                <a:r>
                  <a:rPr lang="sr-Cyrl-RS" sz="3200" dirty="0" smtClean="0"/>
                  <a:t> Физички</a:t>
                </a:r>
                <a:endParaRPr lang="en-US" sz="32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401783" y="3513979"/>
                <a:ext cx="1050075" cy="441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Ethernet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808937" y="3902392"/>
                <a:ext cx="858439" cy="441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802.11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103594" y="2876550"/>
                <a:ext cx="337953" cy="441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IP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567373" y="2291699"/>
                <a:ext cx="531187" cy="441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TCP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445934" y="2295586"/>
                <a:ext cx="596986" cy="441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UDP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649471" y="1804040"/>
                <a:ext cx="688882" cy="441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HTTP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861651" y="1804040"/>
                <a:ext cx="737395" cy="441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SMTP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414526" y="1804040"/>
                <a:ext cx="536367" cy="441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RTP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081448" y="1804040"/>
                <a:ext cx="583672" cy="441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DNS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705188" y="3513979"/>
                <a:ext cx="433577" cy="441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3G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060438" y="3900160"/>
                <a:ext cx="525570" cy="441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DSL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045722" y="3899473"/>
                <a:ext cx="724082" cy="441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Cable</a:t>
                </a: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 flipH="1">
                <a:off x="762000" y="2749719"/>
                <a:ext cx="2667001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762000" y="3432645"/>
                <a:ext cx="26397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 flipV="1">
                <a:off x="762000" y="2265704"/>
                <a:ext cx="1981200" cy="124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3228415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79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Организације за стандарде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sr-Cyrl-RS" sz="3733" dirty="0" smtClean="0"/>
              <a:t>Неке познатије организације</a:t>
            </a:r>
            <a:r>
              <a:rPr lang="en-US" sz="3733" dirty="0" smtClean="0"/>
              <a:t>!</a:t>
            </a:r>
            <a:endParaRPr lang="en-US" sz="3733" dirty="0"/>
          </a:p>
          <a:p>
            <a:pPr lvl="1">
              <a:spcBef>
                <a:spcPts val="0"/>
              </a:spcBef>
            </a:pPr>
            <a:r>
              <a:rPr lang="sr-Cyrl-RS" sz="3200" dirty="0" smtClean="0"/>
              <a:t>Фокус је на 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663269"/>
              </p:ext>
            </p:extLst>
          </p:nvPr>
        </p:nvGraphicFramePr>
        <p:xfrm>
          <a:off x="812799" y="2616200"/>
          <a:ext cx="8008472" cy="345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455"/>
                <a:gridCol w="3328688"/>
                <a:gridCol w="3433329"/>
              </a:tblGrid>
              <a:tr h="430784">
                <a:tc>
                  <a:txBody>
                    <a:bodyPr/>
                    <a:lstStyle/>
                    <a:p>
                      <a:pPr algn="l"/>
                      <a:r>
                        <a:rPr lang="sr-Cyrl-RS" sz="27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Орг.</a:t>
                      </a:r>
                      <a:endParaRPr lang="en-US" sz="27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12192" marB="1219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Област</a:t>
                      </a:r>
                      <a:endParaRPr lang="en-US" sz="27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12192" marB="1219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Примери стандарда</a:t>
                      </a:r>
                      <a:endParaRPr lang="en-US" sz="27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12192" marB="1219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5904">
                <a:tc>
                  <a:txBody>
                    <a:bodyPr/>
                    <a:lstStyle/>
                    <a:p>
                      <a:pPr algn="l"/>
                      <a:r>
                        <a:rPr lang="en-U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ITU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12192" marB="1219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Телекомуникације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12192" marB="1219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G.992, ADSL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H.264,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MPEG4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12192" marB="1219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5904">
                <a:tc>
                  <a:txBody>
                    <a:bodyPr/>
                    <a:lstStyle/>
                    <a:p>
                      <a:pPr algn="l"/>
                      <a:r>
                        <a:rPr lang="en-U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IEEE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12192" marB="1219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Комуникације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12192" marB="1219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802.3,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Ethernet</a:t>
                      </a:r>
                    </a:p>
                    <a:p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802.11, </a:t>
                      </a:r>
                      <a:r>
                        <a:rPr lang="en-US" sz="2400" b="0" baseline="0" dirty="0" err="1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WiFi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12192" marB="1219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5904">
                <a:tc>
                  <a:txBody>
                    <a:bodyPr/>
                    <a:lstStyle/>
                    <a:p>
                      <a:pPr algn="l"/>
                      <a:r>
                        <a:rPr lang="en-U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IETF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12192" marB="1219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Интернет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12192" marB="1219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RFC 2616, HTTP/1.1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RFC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1034/1035, DNS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12192" marB="1219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5904">
                <a:tc>
                  <a:txBody>
                    <a:bodyPr/>
                    <a:lstStyle/>
                    <a:p>
                      <a:pPr algn="l"/>
                      <a:r>
                        <a:rPr lang="en-U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W3C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12192" marB="1219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Веб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12192" marB="1219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HTML5 </a:t>
                      </a:r>
                      <a:r>
                        <a:rPr lang="sr-Cyrl-RS" sz="2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стандард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CSS </a:t>
                      </a:r>
                      <a:r>
                        <a:rPr lang="sr-Cyrl-RS" sz="24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стандард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12192" marB="1219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51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Шта нећемо учити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lvl="4"/>
            <a:endParaRPr lang="en-US" dirty="0" smtClean="0"/>
          </a:p>
          <a:p>
            <a:r>
              <a:rPr lang="sr-Latn-RS" dirty="0" smtClean="0"/>
              <a:t>IT </a:t>
            </a:r>
            <a:r>
              <a:rPr lang="sr-Cyrl-RS" dirty="0" smtClean="0"/>
              <a:t>вештине у домену мрежа:</a:t>
            </a:r>
            <a:endParaRPr lang="sr-Cyrl-RS" dirty="0"/>
          </a:p>
          <a:p>
            <a:pPr lvl="1"/>
            <a:r>
              <a:rPr lang="sr-Cyrl-RS" dirty="0" smtClean="0"/>
              <a:t>Подешавање мрежних уређаја:</a:t>
            </a:r>
            <a:endParaRPr lang="en-US" dirty="0" smtClean="0"/>
          </a:p>
          <a:p>
            <a:pPr lvl="2"/>
            <a:r>
              <a:rPr lang="sr-Cyrl-RS" dirty="0" smtClean="0"/>
              <a:t>Нпр.</a:t>
            </a:r>
            <a:r>
              <a:rPr lang="en-US" dirty="0" smtClean="0"/>
              <a:t>, Cisco </a:t>
            </a:r>
            <a:r>
              <a:rPr lang="sr-Cyrl-RS" dirty="0" smtClean="0"/>
              <a:t>сертификација</a:t>
            </a:r>
            <a:endParaRPr lang="en-US" dirty="0" smtClean="0"/>
          </a:p>
          <a:p>
            <a:pPr lvl="1"/>
            <a:r>
              <a:rPr lang="sr-Cyrl-RS" dirty="0" smtClean="0"/>
              <a:t>Међутим, лабораторијске вежбе ће се позабавити неким од базичних (непроменљивих) технологија и алата.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48630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80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Јединице података у различитим слојевима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18497"/>
              </p:ext>
            </p:extLst>
          </p:nvPr>
        </p:nvGraphicFramePr>
        <p:xfrm>
          <a:off x="2261497" y="2373555"/>
          <a:ext cx="6000376" cy="2907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8561"/>
                <a:gridCol w="2191815"/>
              </a:tblGrid>
              <a:tr h="479552">
                <a:tc>
                  <a:txBody>
                    <a:bodyPr/>
                    <a:lstStyle/>
                    <a:p>
                      <a:r>
                        <a:rPr lang="sr-Cyrl-RS" sz="27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Слој</a:t>
                      </a:r>
                      <a:endParaRPr lang="en-US" sz="27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36576" marB="36576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Јединица</a:t>
                      </a:r>
                      <a:endParaRPr lang="en-US" sz="27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36576" marB="36576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552"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Апликативни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36576" marB="36576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Порука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36576" marB="36576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552"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Транспортни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36576" marB="36576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0" u="non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Сегмент</a:t>
                      </a:r>
                      <a:endParaRPr lang="en-US" sz="2700" b="0" u="non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36576" marB="36576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552"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Мрежни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36576" marB="36576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0" u="non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Пакет</a:t>
                      </a:r>
                      <a:endParaRPr lang="en-US" sz="2700" b="0" u="non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36576" marB="36576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552"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Слој</a:t>
                      </a:r>
                      <a:r>
                        <a:rPr lang="sr-Cyrl-RS" sz="27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везе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36576" marB="36576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Оквир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36576" marB="36576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9552"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Физички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36576" marB="36576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Cyrl-RS" sz="27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Бит</a:t>
                      </a:r>
                      <a:endParaRPr lang="en-US" sz="27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60960" marT="36576" marB="36576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06020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81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Називи неких уређаја у мрежи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84466" y="4840361"/>
            <a:ext cx="2863790" cy="1120964"/>
            <a:chOff x="3284606" y="2962625"/>
            <a:chExt cx="2505512" cy="980725"/>
          </a:xfrm>
          <a:noFill/>
        </p:grpSpPr>
        <p:grpSp>
          <p:nvGrpSpPr>
            <p:cNvPr id="8" name="Group 7"/>
            <p:cNvGrpSpPr/>
            <p:nvPr/>
          </p:nvGrpSpPr>
          <p:grpSpPr>
            <a:xfrm>
              <a:off x="3463496" y="2965278"/>
              <a:ext cx="1139359" cy="853432"/>
              <a:chOff x="6656365" y="2853520"/>
              <a:chExt cx="1546273" cy="1080500"/>
            </a:xfrm>
            <a:grpFill/>
          </p:grpSpPr>
          <p:grpSp>
            <p:nvGrpSpPr>
              <p:cNvPr id="18" name="Group 17"/>
              <p:cNvGrpSpPr/>
              <p:nvPr/>
            </p:nvGrpSpPr>
            <p:grpSpPr>
              <a:xfrm>
                <a:off x="6656365" y="2853520"/>
                <a:ext cx="1546273" cy="540424"/>
                <a:chOff x="2471168" y="3312731"/>
                <a:chExt cx="1005078" cy="470846"/>
              </a:xfrm>
              <a:grpFill/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2500675" y="3313043"/>
                  <a:ext cx="941070" cy="470534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67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471168" y="3312731"/>
                  <a:ext cx="1005078" cy="445535"/>
                </a:xfrm>
                <a:prstGeom prst="rect">
                  <a:avLst/>
                </a:prstGeom>
                <a:grp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sr-Cyrl-RS" sz="2400" dirty="0" smtClean="0"/>
                    <a:t>Мрежни</a:t>
                  </a:r>
                  <a:endParaRPr lang="en-US" sz="2667" dirty="0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6701762" y="3370829"/>
                <a:ext cx="1447800" cy="563191"/>
                <a:chOff x="2500675" y="3292897"/>
                <a:chExt cx="941070" cy="490681"/>
              </a:xfrm>
              <a:grpFill/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2500675" y="331304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67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2646350" y="3292897"/>
                  <a:ext cx="654710" cy="485200"/>
                </a:xfrm>
                <a:prstGeom prst="rect">
                  <a:avLst/>
                </a:prstGeom>
                <a:grp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sr-Cyrl-RS" sz="2667" dirty="0" smtClean="0"/>
                    <a:t>Веза</a:t>
                  </a:r>
                  <a:endParaRPr lang="en-US" sz="2667" dirty="0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4530298" y="2962625"/>
              <a:ext cx="1139358" cy="862739"/>
              <a:chOff x="6656363" y="2853530"/>
              <a:chExt cx="1546271" cy="1092282"/>
            </a:xfrm>
            <a:grpFill/>
          </p:grpSpPr>
          <p:grpSp>
            <p:nvGrpSpPr>
              <p:cNvPr id="12" name="Group 11"/>
              <p:cNvGrpSpPr/>
              <p:nvPr/>
            </p:nvGrpSpPr>
            <p:grpSpPr>
              <a:xfrm>
                <a:off x="6656363" y="2853530"/>
                <a:ext cx="1546271" cy="543801"/>
                <a:chOff x="2471167" y="3312731"/>
                <a:chExt cx="1005077" cy="473787"/>
              </a:xfrm>
              <a:grpFill/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67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2471167" y="3312731"/>
                  <a:ext cx="1005077" cy="445534"/>
                </a:xfrm>
                <a:prstGeom prst="rect">
                  <a:avLst/>
                </a:prstGeom>
                <a:grp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sr-Cyrl-RS" sz="2400" dirty="0" smtClean="0"/>
                    <a:t>Мрежни</a:t>
                  </a:r>
                  <a:endParaRPr lang="en-US" sz="2667" dirty="0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6705600" y="3388913"/>
                <a:ext cx="1447800" cy="556899"/>
                <a:chOff x="2503170" y="3308653"/>
                <a:chExt cx="941070" cy="485199"/>
              </a:xfrm>
              <a:grpFill/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2503170" y="3315985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67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646355" y="3308653"/>
                  <a:ext cx="654710" cy="485199"/>
                </a:xfrm>
                <a:prstGeom prst="rect">
                  <a:avLst/>
                </a:prstGeom>
                <a:grp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sr-Cyrl-RS" sz="2667" dirty="0" smtClean="0"/>
                    <a:t>Веза</a:t>
                  </a:r>
                  <a:endParaRPr lang="en-US" sz="2667" dirty="0"/>
                </a:p>
              </p:txBody>
            </p:sp>
          </p:grpSp>
        </p:grpSp>
        <p:cxnSp>
          <p:nvCxnSpPr>
            <p:cNvPr id="10" name="Elbow Connector 9"/>
            <p:cNvCxnSpPr/>
            <p:nvPr/>
          </p:nvCxnSpPr>
          <p:spPr>
            <a:xfrm flipH="1">
              <a:off x="3284606" y="3828249"/>
              <a:ext cx="777143" cy="115101"/>
            </a:xfrm>
            <a:prstGeom prst="bentConnector3">
              <a:avLst>
                <a:gd name="adj1" fmla="val -251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/>
            <p:cNvCxnSpPr/>
            <p:nvPr/>
          </p:nvCxnSpPr>
          <p:spPr>
            <a:xfrm>
              <a:off x="5012975" y="3818715"/>
              <a:ext cx="777143" cy="115101"/>
            </a:xfrm>
            <a:prstGeom prst="bentConnector3">
              <a:avLst>
                <a:gd name="adj1" fmla="val -251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789673" y="3638673"/>
            <a:ext cx="2863791" cy="650908"/>
            <a:chOff x="3284606" y="3373875"/>
            <a:chExt cx="2505512" cy="569475"/>
          </a:xfrm>
          <a:noFill/>
        </p:grpSpPr>
        <p:grpSp>
          <p:nvGrpSpPr>
            <p:cNvPr id="25" name="Group 24"/>
            <p:cNvGrpSpPr/>
            <p:nvPr/>
          </p:nvGrpSpPr>
          <p:grpSpPr>
            <a:xfrm>
              <a:off x="3496948" y="3373875"/>
              <a:ext cx="1066800" cy="444189"/>
              <a:chOff x="2500676" y="3292897"/>
              <a:chExt cx="941070" cy="489967"/>
            </a:xfrm>
            <a:grpFill/>
          </p:grpSpPr>
          <p:sp>
            <p:nvSpPr>
              <p:cNvPr id="31" name="Rectangle 30"/>
              <p:cNvSpPr/>
              <p:nvPr/>
            </p:nvSpPr>
            <p:spPr>
              <a:xfrm>
                <a:off x="2500676" y="3312329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646351" y="3292897"/>
                <a:ext cx="654710" cy="485199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sr-Cyrl-RS" sz="2667" dirty="0" smtClean="0"/>
                  <a:t>Веза</a:t>
                </a:r>
                <a:endParaRPr lang="en-US" sz="2667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566576" y="3385500"/>
              <a:ext cx="1066800" cy="439867"/>
              <a:chOff x="2503170" y="3308654"/>
              <a:chExt cx="941070" cy="485199"/>
            </a:xfrm>
            <a:grpFill/>
          </p:grpSpPr>
          <p:sp>
            <p:nvSpPr>
              <p:cNvPr id="29" name="Rectangle 28"/>
              <p:cNvSpPr/>
              <p:nvPr/>
            </p:nvSpPr>
            <p:spPr>
              <a:xfrm>
                <a:off x="2503170" y="3315985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646355" y="3308654"/>
                <a:ext cx="654710" cy="485199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sr-Cyrl-RS" sz="2667" dirty="0" smtClean="0"/>
                  <a:t>Веза</a:t>
                </a:r>
                <a:endParaRPr lang="en-US" sz="2667" dirty="0"/>
              </a:p>
            </p:txBody>
          </p:sp>
        </p:grpSp>
        <p:cxnSp>
          <p:nvCxnSpPr>
            <p:cNvPr id="27" name="Elbow Connector 26"/>
            <p:cNvCxnSpPr/>
            <p:nvPr/>
          </p:nvCxnSpPr>
          <p:spPr>
            <a:xfrm flipH="1">
              <a:off x="3284606" y="3828249"/>
              <a:ext cx="777143" cy="115101"/>
            </a:xfrm>
            <a:prstGeom prst="bentConnector3">
              <a:avLst>
                <a:gd name="adj1" fmla="val -251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>
              <a:off x="5012975" y="3818715"/>
              <a:ext cx="777143" cy="115101"/>
            </a:xfrm>
            <a:prstGeom prst="bentConnector3">
              <a:avLst>
                <a:gd name="adj1" fmla="val -251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786956" y="2554696"/>
            <a:ext cx="2863790" cy="650907"/>
            <a:chOff x="3284606" y="3373876"/>
            <a:chExt cx="2505512" cy="569474"/>
          </a:xfrm>
          <a:noFill/>
        </p:grpSpPr>
        <p:grpSp>
          <p:nvGrpSpPr>
            <p:cNvPr id="34" name="Group 33"/>
            <p:cNvGrpSpPr/>
            <p:nvPr/>
          </p:nvGrpSpPr>
          <p:grpSpPr>
            <a:xfrm>
              <a:off x="3403335" y="3373876"/>
              <a:ext cx="1259688" cy="444841"/>
              <a:chOff x="2418097" y="3292897"/>
              <a:chExt cx="1111225" cy="490686"/>
            </a:xfrm>
            <a:grpFill/>
          </p:grpSpPr>
          <p:sp>
            <p:nvSpPr>
              <p:cNvPr id="40" name="Rectangle 39"/>
              <p:cNvSpPr/>
              <p:nvPr/>
            </p:nvSpPr>
            <p:spPr>
              <a:xfrm>
                <a:off x="2503170" y="3313048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418097" y="3292897"/>
                <a:ext cx="1111225" cy="485199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sr-Cyrl-RS" sz="2667" dirty="0" smtClean="0"/>
                  <a:t>Физички</a:t>
                </a:r>
                <a:endParaRPr lang="en-US" sz="2667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470141" y="3385498"/>
              <a:ext cx="1259688" cy="439866"/>
              <a:chOff x="2418100" y="3308653"/>
              <a:chExt cx="1111225" cy="485198"/>
            </a:xfrm>
            <a:grpFill/>
          </p:grpSpPr>
          <p:sp>
            <p:nvSpPr>
              <p:cNvPr id="38" name="Rectangle 37"/>
              <p:cNvSpPr/>
              <p:nvPr/>
            </p:nvSpPr>
            <p:spPr>
              <a:xfrm>
                <a:off x="2503170" y="3315985"/>
                <a:ext cx="941070" cy="47053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67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418100" y="3308653"/>
                <a:ext cx="1111225" cy="485198"/>
              </a:xfrm>
              <a:prstGeom prst="rect">
                <a:avLst/>
              </a:prstGeom>
              <a:grp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sr-Cyrl-RS" sz="2667" dirty="0" smtClean="0"/>
                  <a:t>Физички</a:t>
                </a:r>
                <a:endParaRPr lang="en-US" sz="2667" dirty="0"/>
              </a:p>
            </p:txBody>
          </p:sp>
        </p:grpSp>
        <p:cxnSp>
          <p:nvCxnSpPr>
            <p:cNvPr id="36" name="Elbow Connector 35"/>
            <p:cNvCxnSpPr/>
            <p:nvPr/>
          </p:nvCxnSpPr>
          <p:spPr>
            <a:xfrm flipH="1">
              <a:off x="3284606" y="3828249"/>
              <a:ext cx="777143" cy="115101"/>
            </a:xfrm>
            <a:prstGeom prst="bentConnector3">
              <a:avLst>
                <a:gd name="adj1" fmla="val -251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36"/>
            <p:cNvCxnSpPr/>
            <p:nvPr/>
          </p:nvCxnSpPr>
          <p:spPr>
            <a:xfrm>
              <a:off x="5012975" y="3818715"/>
              <a:ext cx="777143" cy="115101"/>
            </a:xfrm>
            <a:prstGeom prst="bentConnector3">
              <a:avLst>
                <a:gd name="adj1" fmla="val -251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914401" y="2508647"/>
            <a:ext cx="376231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Хаб </a:t>
            </a:r>
            <a:r>
              <a:rPr lang="en-US" sz="3200" dirty="0" smtClean="0"/>
              <a:t>(</a:t>
            </a:r>
            <a:r>
              <a:rPr lang="sr-Cyrl-RS" sz="3200" smtClean="0"/>
              <a:t>разводник</a:t>
            </a:r>
            <a:r>
              <a:rPr lang="en-US" sz="3200" smtClean="0"/>
              <a:t>)</a:t>
            </a:r>
            <a:endParaRPr lang="sr-Cyrl-RS" sz="3200" dirty="0" smtClean="0"/>
          </a:p>
          <a:p>
            <a:r>
              <a:rPr lang="sr-Cyrl-RS" sz="2200" dirty="0" smtClean="0"/>
              <a:t>Понавља физички сигнал на све излазе</a:t>
            </a:r>
            <a:endParaRPr lang="sr-Cyrl-RS" sz="2200" dirty="0"/>
          </a:p>
        </p:txBody>
      </p:sp>
      <p:sp>
        <p:nvSpPr>
          <p:cNvPr id="43" name="TextBox 42"/>
          <p:cNvSpPr txBox="1"/>
          <p:nvPr/>
        </p:nvSpPr>
        <p:spPr>
          <a:xfrm>
            <a:off x="927101" y="3626247"/>
            <a:ext cx="36804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Свич </a:t>
            </a:r>
            <a:r>
              <a:rPr lang="en-US" sz="3200" dirty="0" smtClean="0"/>
              <a:t>(</a:t>
            </a:r>
            <a:r>
              <a:rPr lang="sr-Cyrl-RS" sz="3200" dirty="0" smtClean="0"/>
              <a:t>скретница</a:t>
            </a:r>
            <a:r>
              <a:rPr lang="en-US" sz="3200" dirty="0" smtClean="0"/>
              <a:t>)</a:t>
            </a:r>
            <a:endParaRPr lang="sr-Cyrl-RS" sz="3200" dirty="0" smtClean="0"/>
          </a:p>
          <a:p>
            <a:r>
              <a:rPr lang="sr-Cyrl-RS" sz="2200" dirty="0" smtClean="0"/>
              <a:t>Усмерава пакете само онима</a:t>
            </a:r>
          </a:p>
          <a:p>
            <a:r>
              <a:rPr lang="sr-Cyrl-RS" sz="2200" dirty="0"/>
              <a:t>к</a:t>
            </a:r>
            <a:r>
              <a:rPr lang="sr-Cyrl-RS" sz="2200" dirty="0" smtClean="0"/>
              <a:t>ојима су потребни</a:t>
            </a:r>
          </a:p>
          <a:p>
            <a:endParaRPr lang="en-US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914400" y="4851401"/>
            <a:ext cx="3363037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Рутер (усмеривач)</a:t>
            </a:r>
            <a:endParaRPr lang="sr-Latn-RS" sz="3200" dirty="0" smtClean="0"/>
          </a:p>
          <a:p>
            <a:r>
              <a:rPr lang="sr-Cyrl-RS" sz="2200" dirty="0" smtClean="0"/>
              <a:t>Усмерава пакете, али </a:t>
            </a:r>
          </a:p>
          <a:p>
            <a:r>
              <a:rPr lang="sr-Cyrl-RS" sz="2200" dirty="0"/>
              <a:t>в</a:t>
            </a:r>
            <a:r>
              <a:rPr lang="sr-Cyrl-RS" sz="2200" dirty="0" smtClean="0"/>
              <a:t>оди рачуна и о добрим </a:t>
            </a:r>
          </a:p>
          <a:p>
            <a:r>
              <a:rPr lang="sr-Cyrl-RS" sz="2200" dirty="0" smtClean="0"/>
              <a:t>путањама</a:t>
            </a:r>
            <a:endParaRPr lang="sr-Latn-RS" sz="2200" dirty="0" smtClean="0"/>
          </a:p>
          <a:p>
            <a:endParaRPr lang="en-US" sz="3200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254" y="1782610"/>
            <a:ext cx="2760509" cy="182360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403" y="3877210"/>
            <a:ext cx="4121313" cy="84654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90" y="4805137"/>
            <a:ext cx="2204738" cy="146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42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Преглед наставних целина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Увод у рачунарске мреже</a:t>
            </a:r>
          </a:p>
          <a:p>
            <a:pPr lvl="1"/>
            <a:r>
              <a:rPr lang="sr-Cyrl-RS" dirty="0" smtClean="0"/>
              <a:t>Употребе мрежа, примери мрежног софтвера и хардвера, референтни модели, примери мрежа, ...</a:t>
            </a:r>
          </a:p>
          <a:p>
            <a:r>
              <a:rPr lang="sr-Cyrl-RS" dirty="0" smtClean="0"/>
              <a:t>Физички слој мреже</a:t>
            </a:r>
            <a:endParaRPr lang="sr-Cyrl-RS" dirty="0"/>
          </a:p>
          <a:p>
            <a:pPr lvl="1"/>
            <a:r>
              <a:rPr lang="sr-Cyrl-RS" dirty="0" smtClean="0"/>
              <a:t>Пренос сигнала, медијуми, бежични пренос, комуникациони сателити, систем мобилне телефоније, кабловска телевизија, ...</a:t>
            </a:r>
          </a:p>
          <a:p>
            <a:r>
              <a:rPr lang="sr-Cyrl-RS" dirty="0" smtClean="0"/>
              <a:t>Слој везе података</a:t>
            </a:r>
          </a:p>
          <a:p>
            <a:pPr lvl="1"/>
            <a:r>
              <a:rPr lang="sr-Cyrl-RS" dirty="0" smtClean="0"/>
              <a:t>Откривање и исправљање грешака, протоколи, ...</a:t>
            </a:r>
          </a:p>
          <a:p>
            <a:r>
              <a:rPr lang="sr-Cyrl-RS" dirty="0" smtClean="0"/>
              <a:t>Подслој за управљање приступом медијумима</a:t>
            </a:r>
          </a:p>
          <a:p>
            <a:pPr lvl="1"/>
            <a:r>
              <a:rPr lang="sr-Latn-RS" dirty="0" smtClean="0"/>
              <a:t>ALOHA, Ethernet, </a:t>
            </a:r>
            <a:r>
              <a:rPr lang="sr-Cyrl-RS" dirty="0" smtClean="0"/>
              <a:t>бежичне локалне мреже, </a:t>
            </a:r>
            <a:r>
              <a:rPr lang="sr-Latn-RS" dirty="0" smtClean="0"/>
              <a:t>Bluetooth, RFID, ...</a:t>
            </a:r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3264874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3018</Words>
  <Application>Microsoft Office PowerPoint</Application>
  <PresentationFormat>Widescreen</PresentationFormat>
  <Paragraphs>881</Paragraphs>
  <Slides>81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5" baseType="lpstr">
      <vt:lpstr>Arial</vt:lpstr>
      <vt:lpstr>Calibri</vt:lpstr>
      <vt:lpstr>Calibri Light</vt:lpstr>
      <vt:lpstr>Office Theme</vt:lpstr>
      <vt:lpstr>Рачунарске мреже </vt:lpstr>
      <vt:lpstr>Фокус курса</vt:lpstr>
      <vt:lpstr>Први циљ</vt:lpstr>
      <vt:lpstr>Како је започело ширење…</vt:lpstr>
      <vt:lpstr> </vt:lpstr>
      <vt:lpstr>Други циљ</vt:lpstr>
      <vt:lpstr>Зашто учити теорију рачунарских мрежа?</vt:lpstr>
      <vt:lpstr>Шта нећемо учити?</vt:lpstr>
      <vt:lpstr>Преглед наставних целина</vt:lpstr>
      <vt:lpstr>Преглед наставних целина (2)</vt:lpstr>
      <vt:lpstr>Преглед студентских обавеза</vt:lpstr>
      <vt:lpstr>О материјалима </vt:lpstr>
      <vt:lpstr>Основе рачунарских мрежа </vt:lpstr>
      <vt:lpstr>Примери употреба</vt:lpstr>
      <vt:lpstr>Комуникација</vt:lpstr>
      <vt:lpstr>Дељење ресурса</vt:lpstr>
      <vt:lpstr>Статистичко мултиплексирање</vt:lpstr>
      <vt:lpstr>Статистичко мултиплексирање (2)</vt:lpstr>
      <vt:lpstr>Статистичко мултиплексирање (3)</vt:lpstr>
      <vt:lpstr>Достављање садржаја (content delivery)</vt:lpstr>
      <vt:lpstr>Достављање садржаја (2)</vt:lpstr>
      <vt:lpstr>Достављање садржаја (3)</vt:lpstr>
      <vt:lpstr>Комуникација међу рачунарима</vt:lpstr>
      <vt:lpstr>Повезивање рачунара са уређајима</vt:lpstr>
      <vt:lpstr>Вредност повезивања </vt:lpstr>
      <vt:lpstr>Вредност повезивања (2)</vt:lpstr>
      <vt:lpstr>Основе рачунарских мрежа</vt:lpstr>
      <vt:lpstr>Делови мреже</vt:lpstr>
      <vt:lpstr>Делови мреже (2)</vt:lpstr>
      <vt:lpstr>Компоненте мреже</vt:lpstr>
      <vt:lpstr>Типови веза</vt:lpstr>
      <vt:lpstr>Бежичне везе</vt:lpstr>
      <vt:lpstr>Мала мрежа</vt:lpstr>
      <vt:lpstr>PowerPoint Presentation</vt:lpstr>
      <vt:lpstr>Примери мрежа</vt:lpstr>
      <vt:lpstr>Примери мрежа (2)</vt:lpstr>
      <vt:lpstr>Рачунарске мреже према димензији</vt:lpstr>
      <vt:lpstr>Међумреже</vt:lpstr>
      <vt:lpstr>Границе мреже</vt:lpstr>
      <vt:lpstr>Границе мреже (2)</vt:lpstr>
      <vt:lpstr>Границе мреже (3)</vt:lpstr>
      <vt:lpstr>Кључни интерфејси</vt:lpstr>
      <vt:lpstr>Кључни интерфејси (2)</vt:lpstr>
      <vt:lpstr>Основе рачунарских мрежа</vt:lpstr>
      <vt:lpstr>Мрежа-апликација интерфејс</vt:lpstr>
      <vt:lpstr>Пример примене</vt:lpstr>
      <vt:lpstr>Пример примене (2)</vt:lpstr>
      <vt:lpstr>Socket API</vt:lpstr>
      <vt:lpstr>Socket API (2)</vt:lpstr>
      <vt:lpstr>Socket API (3)</vt:lpstr>
      <vt:lpstr>Употреба сокета (2)</vt:lpstr>
      <vt:lpstr>Употреба сокета (3)</vt:lpstr>
      <vt:lpstr>Клијентски програм (оквирно)</vt:lpstr>
      <vt:lpstr>Серверски програм (оквирно)</vt:lpstr>
      <vt:lpstr>Основе рачунарских мрежа</vt:lpstr>
      <vt:lpstr>Мрежни сервиси крију детаље</vt:lpstr>
      <vt:lpstr>Traceroute</vt:lpstr>
      <vt:lpstr>Употреба Traceroute</vt:lpstr>
      <vt:lpstr>Основи рачунарских мрежа</vt:lpstr>
      <vt:lpstr>Мрежи је потребна модуларност!</vt:lpstr>
      <vt:lpstr>Протоколи и слојеви</vt:lpstr>
      <vt:lpstr>Протоколи и слојеви (2)</vt:lpstr>
      <vt:lpstr>Протоколи и слојеви (3)</vt:lpstr>
      <vt:lpstr>Енкапсулација</vt:lpstr>
      <vt:lpstr>Енкапсулација (2)</vt:lpstr>
      <vt:lpstr>Енкапсулација (3)</vt:lpstr>
      <vt:lpstr>Енкапсулација (4)</vt:lpstr>
      <vt:lpstr>Демултиплексирање</vt:lpstr>
      <vt:lpstr>Демултиплексирање (2)</vt:lpstr>
      <vt:lpstr>Предности раслојавања</vt:lpstr>
      <vt:lpstr>Предности раслојавања (2)</vt:lpstr>
      <vt:lpstr>Предности раслојавања (3)</vt:lpstr>
      <vt:lpstr>Мане раслојавања</vt:lpstr>
      <vt:lpstr>Основе рачунарских мрежа</vt:lpstr>
      <vt:lpstr>Главне дилеме …</vt:lpstr>
      <vt:lpstr>OSI Модел са 7 слојева</vt:lpstr>
      <vt:lpstr>Интернет Референтни Модел</vt:lpstr>
      <vt:lpstr>Интернет Референтни Модел (2)</vt:lpstr>
      <vt:lpstr>Организације за стандарде</vt:lpstr>
      <vt:lpstr>Јединице података у различитим слојевима</vt:lpstr>
      <vt:lpstr>Називи неких уређаја у мрежи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aca</dc:creator>
  <cp:lastModifiedBy>aca</cp:lastModifiedBy>
  <cp:revision>484</cp:revision>
  <dcterms:created xsi:type="dcterms:W3CDTF">2016-09-27T14:42:57Z</dcterms:created>
  <dcterms:modified xsi:type="dcterms:W3CDTF">2017-10-04T13:28:25Z</dcterms:modified>
</cp:coreProperties>
</file>