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57" r:id="rId3"/>
    <p:sldId id="259" r:id="rId4"/>
    <p:sldId id="260" r:id="rId5"/>
    <p:sldId id="261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373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8" r:id="rId31"/>
    <p:sldId id="299" r:id="rId32"/>
    <p:sldId id="301" r:id="rId33"/>
    <p:sldId id="302" r:id="rId34"/>
    <p:sldId id="303" r:id="rId35"/>
    <p:sldId id="304" r:id="rId36"/>
    <p:sldId id="307" r:id="rId37"/>
    <p:sldId id="308" r:id="rId38"/>
    <p:sldId id="309" r:id="rId39"/>
    <p:sldId id="311" r:id="rId40"/>
    <p:sldId id="313" r:id="rId41"/>
    <p:sldId id="315" r:id="rId42"/>
    <p:sldId id="317" r:id="rId43"/>
    <p:sldId id="318" r:id="rId44"/>
    <p:sldId id="319" r:id="rId45"/>
    <p:sldId id="321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3" r:id="rId55"/>
    <p:sldId id="334" r:id="rId56"/>
    <p:sldId id="336" r:id="rId57"/>
    <p:sldId id="337" r:id="rId58"/>
    <p:sldId id="340" r:id="rId59"/>
    <p:sldId id="341" r:id="rId60"/>
    <p:sldId id="342" r:id="rId61"/>
    <p:sldId id="355" r:id="rId62"/>
    <p:sldId id="356" r:id="rId63"/>
    <p:sldId id="358" r:id="rId64"/>
    <p:sldId id="359" r:id="rId65"/>
    <p:sldId id="360" r:id="rId66"/>
    <p:sldId id="363" r:id="rId67"/>
    <p:sldId id="365" r:id="rId68"/>
    <p:sldId id="366" r:id="rId69"/>
    <p:sldId id="367" r:id="rId70"/>
    <p:sldId id="368" r:id="rId71"/>
    <p:sldId id="369" r:id="rId72"/>
    <p:sldId id="370" r:id="rId7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051" autoAdjust="0"/>
  </p:normalViewPr>
  <p:slideViewPr>
    <p:cSldViewPr snapToGrid="0">
      <p:cViewPr varScale="1">
        <p:scale>
          <a:sx n="71" d="100"/>
          <a:sy n="71" d="100"/>
        </p:scale>
        <p:origin x="1042" y="53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14.1.2017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31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9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Derived from CN5E slides #10-88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9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87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openclipart.org, cisco icons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 #7-25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33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0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figures #7-40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98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figures #7-41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5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84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0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0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openclipart.org, </a:t>
            </a:r>
            <a:r>
              <a:rPr lang="en-US" dirty="0" err="1" smtClean="0"/>
              <a:t>ciscon</a:t>
            </a:r>
            <a:r>
              <a:rPr lang="en-US" baseline="0" dirty="0" smtClean="0"/>
              <a:t> icons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37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37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3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37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figures #7-69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openclipart.org, cisco icons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 over paths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Icons from Cisco icon</a:t>
            </a:r>
            <a:r>
              <a:rPr lang="en-US" baseline="0" dirty="0" smtClean="0"/>
              <a:t> library, http://www.cisco.com/web/about/ac50/ac47/2.html. “</a:t>
            </a:r>
            <a:r>
              <a:rPr lang="en-US" dirty="0" smtClean="0"/>
              <a:t>Cisco icons are globally recognized and generally accepted as standard for network icon topologies. You may use them freely, but you may not alter them.”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83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Circle replica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Icons from Cisco icon</a:t>
            </a:r>
            <a:r>
              <a:rPr lang="en-US" baseline="0" dirty="0" smtClean="0"/>
              <a:t> library, http://www.cisco.com/web/about/ac50/ac47/2.html. “</a:t>
            </a:r>
            <a:r>
              <a:rPr lang="en-US" dirty="0" smtClean="0"/>
              <a:t>Cisco icons are globally recognized and generally accepted as standard for network icon topologies. You may use them freely, but you may not alter them.”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83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916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365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#7-4. Spell</a:t>
            </a:r>
            <a:r>
              <a:rPr lang="en-US" baseline="0" dirty="0" smtClean="0"/>
              <a:t> out name robot.cs.washington.edu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73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#7-8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figures #7-4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75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19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#10-88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0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6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04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67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2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05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96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23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43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1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3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11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66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32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54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5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322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37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83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016000" y="3835400"/>
            <a:ext cx="5914312" cy="1248253"/>
            <a:chOff x="1204264" y="3301954"/>
            <a:chExt cx="4435734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3913764" cy="600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2133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400"/>
                </a:spcAft>
              </a:pPr>
              <a:r>
                <a:rPr lang="en-US" sz="2133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2133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1304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20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016000" y="3835400"/>
            <a:ext cx="5914312" cy="1248253"/>
            <a:chOff x="1204264" y="3301954"/>
            <a:chExt cx="4435734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3913764" cy="600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2133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400"/>
                </a:spcAft>
              </a:pPr>
              <a:r>
                <a:rPr lang="en-US" sz="2133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2133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9226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23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17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579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016000" y="3835400"/>
            <a:ext cx="5914312" cy="1248253"/>
            <a:chOff x="1204264" y="3301954"/>
            <a:chExt cx="4435734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3913764" cy="600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2133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400"/>
                </a:spcAft>
              </a:pPr>
              <a:r>
                <a:rPr lang="en-US" sz="2133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2133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21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4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4" r:id="rId4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png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dirty="0" smtClean="0">
                <a:hlinkClick r:id="rId3"/>
              </a:rPr>
              <a:t>kartelj</a:t>
            </a:r>
            <a:r>
              <a:rPr lang="en-US" dirty="0" smtClean="0">
                <a:hlinkClick r:id="rId3"/>
              </a:rPr>
              <a:t>@matf.bg.ac.rs</a:t>
            </a:r>
            <a:endParaRPr lang="sr-Cyrl-RS" dirty="0" smtClean="0"/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72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Имена и адресе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200" u="sng" dirty="0" smtClean="0"/>
              <a:t>Имена</a:t>
            </a:r>
            <a:r>
              <a:rPr lang="sr-Cyrl-RS" sz="3200" dirty="0" smtClean="0"/>
              <a:t> су идентификатори ресурса </a:t>
            </a:r>
            <a:r>
              <a:rPr lang="en-US" sz="3200" dirty="0" smtClean="0"/>
              <a:t>(</a:t>
            </a:r>
            <a:r>
              <a:rPr lang="sr-Cyrl-RS" sz="3200" dirty="0" smtClean="0"/>
              <a:t>како се нешто зове</a:t>
            </a:r>
            <a:r>
              <a:rPr lang="en-US" sz="3200" dirty="0" smtClean="0"/>
              <a:t>?)</a:t>
            </a:r>
            <a:endParaRPr lang="en-US" sz="3200" dirty="0"/>
          </a:p>
          <a:p>
            <a:pPr>
              <a:spcBef>
                <a:spcPts val="0"/>
              </a:spcBef>
            </a:pPr>
            <a:r>
              <a:rPr lang="sr-Cyrl-RS" sz="3200" u="sng" dirty="0" smtClean="0"/>
              <a:t>Адресе</a:t>
            </a:r>
            <a:r>
              <a:rPr lang="en-US" sz="3200" dirty="0" smtClean="0"/>
              <a:t> </a:t>
            </a:r>
            <a:r>
              <a:rPr lang="sr-Cyrl-RS" sz="3200" dirty="0" smtClean="0"/>
              <a:t>су локатори ресурса (где се шта налази</a:t>
            </a:r>
            <a:r>
              <a:rPr lang="en-US" sz="3200" dirty="0" smtClean="0"/>
              <a:t>?)</a:t>
            </a:r>
            <a:endParaRPr lang="en-US" sz="3200" u="sng" dirty="0" smtClean="0"/>
          </a:p>
          <a:p>
            <a:pPr>
              <a:spcBef>
                <a:spcPts val="0"/>
              </a:spcBef>
            </a:pPr>
            <a:r>
              <a:rPr lang="sr-Cyrl-RS" sz="3200" u="sng" dirty="0" smtClean="0"/>
              <a:t>Одређивање адресе</a:t>
            </a:r>
            <a:r>
              <a:rPr lang="en-US" sz="3200" dirty="0" smtClean="0"/>
              <a:t> </a:t>
            </a:r>
            <a:r>
              <a:rPr lang="sr-Cyrl-RS" sz="3200" dirty="0" smtClean="0"/>
              <a:t>(енг. </a:t>
            </a:r>
            <a:r>
              <a:rPr lang="sr-Latn-RS" sz="3200" dirty="0" smtClean="0"/>
              <a:t>name resolution) </a:t>
            </a:r>
            <a:br>
              <a:rPr lang="sr-Latn-RS" sz="3200" dirty="0" smtClean="0"/>
            </a:br>
            <a:r>
              <a:rPr lang="sr-Cyrl-RS" sz="3200" dirty="0" smtClean="0"/>
              <a:t>је </a:t>
            </a:r>
            <a:r>
              <a:rPr lang="sr-Cyrl-RS" sz="3200" u="sng" dirty="0" smtClean="0"/>
              <a:t>пресликавање имена на адресу</a:t>
            </a:r>
            <a:endParaRPr lang="en-US" sz="3200" u="sng" dirty="0"/>
          </a:p>
        </p:txBody>
      </p:sp>
      <p:pic>
        <p:nvPicPr>
          <p:cNvPr id="1026" name="Picture 2" descr="open, page, books, book, diary, address, p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638" y="3753643"/>
            <a:ext cx="2042103" cy="171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46877" y="5447496"/>
            <a:ext cx="117551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Табела</a:t>
            </a:r>
            <a:endParaRPr lang="en-US" sz="2667" dirty="0"/>
          </a:p>
        </p:txBody>
      </p:sp>
      <p:sp>
        <p:nvSpPr>
          <p:cNvPr id="9" name="TextBox 8"/>
          <p:cNvSpPr txBox="1"/>
          <p:nvPr/>
        </p:nvSpPr>
        <p:spPr>
          <a:xfrm>
            <a:off x="854719" y="3934856"/>
            <a:ext cx="2919068" cy="1323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Име</a:t>
            </a:r>
            <a:r>
              <a:rPr lang="en-US" sz="2667" dirty="0" smtClean="0"/>
              <a:t>, </a:t>
            </a:r>
            <a:r>
              <a:rPr lang="sr-Cyrl-RS" sz="2667" dirty="0" smtClean="0"/>
              <a:t>нпр</a:t>
            </a:r>
            <a:r>
              <a:rPr lang="en-US" sz="2667" dirty="0" smtClean="0"/>
              <a:t>.</a:t>
            </a:r>
            <a:endParaRPr lang="en-US" sz="2667" dirty="0"/>
          </a:p>
          <a:p>
            <a:pPr algn="ctr"/>
            <a:r>
              <a:rPr lang="en-US" sz="2667" dirty="0"/>
              <a:t>“Andy </a:t>
            </a:r>
            <a:r>
              <a:rPr lang="en-US" sz="2667" dirty="0" err="1"/>
              <a:t>Tanenbaum</a:t>
            </a:r>
            <a:r>
              <a:rPr lang="en-US" sz="2667" dirty="0"/>
              <a:t>,”</a:t>
            </a:r>
          </a:p>
          <a:p>
            <a:pPr algn="ctr"/>
            <a:r>
              <a:rPr lang="sr-Cyrl-RS" sz="2667" dirty="0" smtClean="0"/>
              <a:t>Или </a:t>
            </a:r>
            <a:r>
              <a:rPr lang="en-US" sz="2667" dirty="0" smtClean="0"/>
              <a:t>“flits.cs.vu.nl</a:t>
            </a:r>
            <a:r>
              <a:rPr lang="en-US" sz="2667" dirty="0"/>
              <a:t>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29842" y="3934856"/>
            <a:ext cx="4556119" cy="1323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Адреса</a:t>
            </a:r>
            <a:r>
              <a:rPr lang="en-US" sz="2667" dirty="0" smtClean="0"/>
              <a:t>, </a:t>
            </a:r>
            <a:r>
              <a:rPr lang="sr-Cyrl-RS" sz="2667" dirty="0" smtClean="0"/>
              <a:t>нпр.</a:t>
            </a:r>
            <a:endParaRPr lang="en-US" sz="2667" dirty="0"/>
          </a:p>
          <a:p>
            <a:pPr algn="ctr"/>
            <a:r>
              <a:rPr lang="en-US" sz="2667" dirty="0"/>
              <a:t>“</a:t>
            </a:r>
            <a:r>
              <a:rPr lang="en-US" sz="2667" dirty="0" err="1"/>
              <a:t>Vrije</a:t>
            </a:r>
            <a:r>
              <a:rPr lang="en-US" sz="2667" dirty="0"/>
              <a:t> </a:t>
            </a:r>
            <a:r>
              <a:rPr lang="en-US" sz="2667" dirty="0" err="1"/>
              <a:t>Universiteit</a:t>
            </a:r>
            <a:r>
              <a:rPr lang="en-US" sz="2667" dirty="0"/>
              <a:t>, Amsterdam</a:t>
            </a:r>
            <a:r>
              <a:rPr lang="en-US" sz="2667" dirty="0" smtClean="0"/>
              <a:t>”</a:t>
            </a:r>
            <a:endParaRPr lang="sr-Cyrl-RS" sz="2667" dirty="0" smtClean="0"/>
          </a:p>
          <a:p>
            <a:pPr algn="ctr"/>
            <a:r>
              <a:rPr lang="sr-Cyrl-RS" sz="2667" dirty="0" smtClean="0"/>
              <a:t>или</a:t>
            </a:r>
            <a:r>
              <a:rPr lang="en-US" sz="2667" dirty="0" smtClean="0"/>
              <a:t> </a:t>
            </a:r>
            <a:r>
              <a:rPr lang="en-US" sz="2667" dirty="0"/>
              <a:t>IPv4 “130.30.27.38”</a:t>
            </a:r>
          </a:p>
        </p:txBody>
      </p:sp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>
          <a:xfrm>
            <a:off x="3773787" y="4596672"/>
            <a:ext cx="3356055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28018" y="4369970"/>
            <a:ext cx="134524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Пронађи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224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</a:t>
            </a:r>
            <a:r>
              <a:rPr lang="en-US" dirty="0" smtClean="0"/>
              <a:t>DNS – HOSTS.TXT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887200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Табела свих пресликавања на </a:t>
            </a:r>
            <a:r>
              <a:rPr lang="sr-Latn-RS" dirty="0" smtClean="0"/>
              <a:t>ARPANET-</a:t>
            </a:r>
            <a:r>
              <a:rPr lang="sr-Cyrl-RS" dirty="0" smtClean="0"/>
              <a:t>у се налазила </a:t>
            </a:r>
            <a:br>
              <a:rPr lang="sr-Cyrl-RS" dirty="0" smtClean="0"/>
            </a:br>
            <a:r>
              <a:rPr lang="sr-Cyrl-RS" dirty="0" smtClean="0"/>
              <a:t>у датотеци</a:t>
            </a:r>
            <a:r>
              <a:rPr lang="en-US" dirty="0" smtClean="0"/>
              <a:t> HOSTS.TXT</a:t>
            </a:r>
            <a:r>
              <a:rPr lang="sr-Cyrl-RS" dirty="0" smtClean="0"/>
              <a:t> коју су на дневној основи </a:t>
            </a:r>
            <a:br>
              <a:rPr lang="sr-Cyrl-RS" dirty="0" smtClean="0"/>
            </a:br>
            <a:r>
              <a:rPr lang="sr-Cyrl-RS" dirty="0" smtClean="0"/>
              <a:t>преузимали сви чворови са једног централног чвора</a:t>
            </a:r>
            <a:endParaRPr lang="en-US" dirty="0" smtClean="0"/>
          </a:p>
          <a:p>
            <a:endParaRPr lang="sr-Cyrl-RS" dirty="0" smtClean="0"/>
          </a:p>
          <a:p>
            <a:r>
              <a:rPr lang="sr-Cyrl-RS" dirty="0" smtClean="0"/>
              <a:t>Имена су иницијално била неструктуирана, </a:t>
            </a:r>
            <a:br>
              <a:rPr lang="sr-Cyrl-RS" dirty="0" smtClean="0"/>
            </a:br>
            <a:r>
              <a:rPr lang="sr-Cyrl-RS" dirty="0" smtClean="0"/>
              <a:t>а после су постала хијерархијска, нпр. </a:t>
            </a:r>
            <a:r>
              <a:rPr lang="en-US" dirty="0" smtClean="0"/>
              <a:t>lcs.mit.edu</a:t>
            </a:r>
            <a:endParaRPr lang="sr-Cyrl-RS" dirty="0" smtClean="0"/>
          </a:p>
          <a:p>
            <a:pPr lvl="1"/>
            <a:r>
              <a:rPr lang="sr-Cyrl-RS" dirty="0" smtClean="0"/>
              <a:t>Тачка </a:t>
            </a:r>
            <a:r>
              <a:rPr lang="sr-Cyrl-RS" dirty="0"/>
              <a:t>раздваја ниво хијерархије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sr-Cyrl-RS" dirty="0" smtClean="0"/>
              <a:t>Тешко за управљање и неефикасно како је </a:t>
            </a:r>
            <a:r>
              <a:rPr lang="sr-Latn-RS" dirty="0" smtClean="0"/>
              <a:t>ARPANET </a:t>
            </a:r>
            <a:r>
              <a:rPr lang="sr-Cyrl-RS" dirty="0" smtClean="0"/>
              <a:t>растао...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5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560424" cy="47752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Систем (апликација) која врши пресликавање имена у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адресу</a:t>
            </a:r>
            <a:endParaRPr lang="en-US" sz="3200" dirty="0" smtClean="0"/>
          </a:p>
          <a:p>
            <a:pPr lvl="1"/>
            <a:r>
              <a:rPr lang="en-US" sz="2800" dirty="0" smtClean="0"/>
              <a:t>www.uwa.edu.au </a:t>
            </a:r>
            <a:r>
              <a:rPr lang="en-US" sz="2800" dirty="0" smtClean="0">
                <a:sym typeface="Wingdings" pitchFamily="2" charset="2"/>
              </a:rPr>
              <a:t> 130.95.128.140</a:t>
            </a:r>
          </a:p>
          <a:p>
            <a:pPr lvl="5"/>
            <a:endParaRPr lang="en-US" sz="2000" dirty="0">
              <a:sym typeface="Wingdings" pitchFamily="2" charset="2"/>
            </a:endParaRPr>
          </a:p>
          <a:p>
            <a:r>
              <a:rPr lang="sr-Cyrl-RS" sz="3200" dirty="0" smtClean="0">
                <a:sym typeface="Wingdings" pitchFamily="2" charset="2"/>
              </a:rPr>
              <a:t>Циљеви</a:t>
            </a:r>
            <a:r>
              <a:rPr lang="en-US" sz="3200" dirty="0" smtClean="0">
                <a:sym typeface="Wingdings" pitchFamily="2" charset="2"/>
              </a:rPr>
              <a:t>:</a:t>
            </a:r>
          </a:p>
          <a:p>
            <a:pPr lvl="1"/>
            <a:r>
              <a:rPr lang="sr-Cyrl-RS" sz="2800" dirty="0" smtClean="0">
                <a:sym typeface="Wingdings" pitchFamily="2" charset="2"/>
              </a:rPr>
              <a:t>Лак за управљање када постоји велики број корисника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sr-Cyrl-RS" sz="2800" dirty="0" smtClean="0">
                <a:sym typeface="Wingdings" pitchFamily="2" charset="2"/>
              </a:rPr>
              <a:t>Ефикасан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sr-Cyrl-RS" sz="3200" dirty="0" smtClean="0">
                <a:sym typeface="Wingdings" pitchFamily="2" charset="2"/>
              </a:rPr>
              <a:t>Приступ</a:t>
            </a:r>
            <a:r>
              <a:rPr lang="en-US" sz="3200" dirty="0" smtClean="0">
                <a:sym typeface="Wingdings" pitchFamily="2" charset="2"/>
              </a:rPr>
              <a:t>:</a:t>
            </a:r>
          </a:p>
          <a:p>
            <a:pPr lvl="1"/>
            <a:r>
              <a:rPr lang="sr-Cyrl-RS" sz="2800" dirty="0" smtClean="0">
                <a:sym typeface="Wingdings" pitchFamily="2" charset="2"/>
              </a:rPr>
              <a:t>Наравно, </a:t>
            </a:r>
            <a:r>
              <a:rPr lang="sr-Cyrl-RS" sz="2800" u="sng" dirty="0" smtClean="0">
                <a:sym typeface="Wingdings" pitchFamily="2" charset="2"/>
              </a:rPr>
              <a:t>дистрибуирана</a:t>
            </a:r>
            <a:r>
              <a:rPr lang="sr-Cyrl-RS" sz="2800" dirty="0" smtClean="0">
                <a:sym typeface="Wingdings" pitchFamily="2" charset="2"/>
              </a:rPr>
              <a:t> табела, хијерахијских организована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sr-Cyrl-RS" sz="2800" dirty="0" smtClean="0">
                <a:sym typeface="Wingdings" pitchFamily="2" charset="2"/>
              </a:rPr>
              <a:t>Аутоматски протокол за повезивање делова хијерахије</a:t>
            </a: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9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r>
              <a:rPr lang="sr-Latn-RS" dirty="0" smtClean="0"/>
              <a:t> 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408329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Корени чвор „.“ (тачка) се обично изоставља</a:t>
            </a:r>
            <a:endParaRPr lang="en-US" sz="3733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4456"/>
            <a:ext cx="10363200" cy="42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stCxn id="10" idx="1"/>
          </p:cNvCxnSpPr>
          <p:nvPr/>
        </p:nvCxnSpPr>
        <p:spPr>
          <a:xfrm flipH="1">
            <a:off x="3320374" y="6044407"/>
            <a:ext cx="455786" cy="1538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76160" y="5813574"/>
            <a:ext cx="37676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9171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TLD</a:t>
            </a:r>
            <a:r>
              <a:rPr lang="sr-Latn-RS" dirty="0" smtClean="0"/>
              <a:t> </a:t>
            </a:r>
            <a:r>
              <a:rPr lang="sr-Cyrl-RS" dirty="0" smtClean="0"/>
              <a:t>– кровна имена</a:t>
            </a:r>
            <a:br>
              <a:rPr lang="sr-Cyrl-RS" dirty="0" smtClean="0"/>
            </a:br>
            <a:r>
              <a:rPr lang="en-US" dirty="0" smtClean="0"/>
              <a:t>(</a:t>
            </a:r>
            <a:r>
              <a:rPr lang="sr-Cyrl-RS" dirty="0" smtClean="0"/>
              <a:t>енг. </a:t>
            </a:r>
            <a:r>
              <a:rPr lang="en-US" dirty="0" smtClean="0"/>
              <a:t>Top-Level Domains)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Одржава организација </a:t>
            </a:r>
            <a:r>
              <a:rPr lang="en-US" dirty="0" smtClean="0"/>
              <a:t>ICANN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(Internet Corp. for Assigned Names and Numbers)</a:t>
            </a:r>
          </a:p>
          <a:p>
            <a:pPr lvl="1"/>
            <a:r>
              <a:rPr lang="sr-Cyrl-RS" dirty="0" smtClean="0"/>
              <a:t>Започела са радом 19</a:t>
            </a:r>
            <a:r>
              <a:rPr lang="en-US" dirty="0" smtClean="0"/>
              <a:t>98</a:t>
            </a:r>
            <a:r>
              <a:rPr lang="sr-Cyrl-RS" dirty="0" smtClean="0"/>
              <a:t>. године</a:t>
            </a:r>
            <a:r>
              <a:rPr lang="en-US" dirty="0" smtClean="0"/>
              <a:t>; </a:t>
            </a:r>
            <a:r>
              <a:rPr lang="sr-Cyrl-RS" dirty="0" smtClean="0"/>
              <a:t>финансијки и политички интереси...</a:t>
            </a:r>
            <a:endParaRPr lang="en-US" sz="2133" dirty="0"/>
          </a:p>
          <a:p>
            <a:r>
              <a:rPr lang="en-US" dirty="0" smtClean="0"/>
              <a:t>22+ </a:t>
            </a:r>
            <a:r>
              <a:rPr lang="sr-Cyrl-RS" dirty="0" smtClean="0"/>
              <a:t>основна </a:t>
            </a:r>
            <a:r>
              <a:rPr lang="en-US" dirty="0" smtClean="0"/>
              <a:t>TLD</a:t>
            </a:r>
          </a:p>
          <a:p>
            <a:pPr lvl="1"/>
            <a:r>
              <a:rPr lang="sr-Cyrl-RS" dirty="0" smtClean="0"/>
              <a:t>Иницијално 6 </a:t>
            </a:r>
            <a:r>
              <a:rPr lang="sr-Latn-RS" dirty="0" smtClean="0"/>
              <a:t>TLD</a:t>
            </a:r>
            <a:r>
              <a:rPr lang="sr-Cyrl-RS" dirty="0" smtClean="0"/>
              <a:t>: </a:t>
            </a:r>
            <a:r>
              <a:rPr lang="en-US" dirty="0" smtClean="0"/>
              <a:t>.com, .</a:t>
            </a:r>
            <a:r>
              <a:rPr lang="en-US" dirty="0" err="1" smtClean="0"/>
              <a:t>edu</a:t>
            </a:r>
            <a:r>
              <a:rPr lang="en-US" dirty="0" smtClean="0"/>
              <a:t> , .gov., .mil, .org, </a:t>
            </a:r>
            <a:r>
              <a:rPr lang="en-US" dirty="0" err="1" smtClean="0"/>
              <a:t>.net</a:t>
            </a:r>
            <a:endParaRPr lang="en-US" dirty="0" smtClean="0"/>
          </a:p>
          <a:p>
            <a:pPr lvl="1"/>
            <a:r>
              <a:rPr lang="sr-Cyrl-RS" dirty="0" smtClean="0"/>
              <a:t>Касније додати: </a:t>
            </a:r>
            <a:r>
              <a:rPr lang="en-US" dirty="0" smtClean="0"/>
              <a:t>.aero, .museum, .xxx</a:t>
            </a:r>
            <a:r>
              <a:rPr lang="sr-Cyrl-RS" dirty="0" smtClean="0"/>
              <a:t>, ...</a:t>
            </a:r>
            <a:endParaRPr lang="en-US" sz="2133" dirty="0"/>
          </a:p>
          <a:p>
            <a:r>
              <a:rPr lang="en-US" dirty="0" smtClean="0"/>
              <a:t>~250 </a:t>
            </a:r>
            <a:r>
              <a:rPr lang="sr-Cyrl-RS" dirty="0" smtClean="0"/>
              <a:t>националних </a:t>
            </a:r>
            <a:r>
              <a:rPr lang="en-US" dirty="0" smtClean="0"/>
              <a:t>TLD</a:t>
            </a:r>
          </a:p>
          <a:p>
            <a:pPr lvl="1"/>
            <a:r>
              <a:rPr lang="sr-Cyrl-RS" dirty="0" smtClean="0"/>
              <a:t>Двословни, нпр.</a:t>
            </a:r>
            <a:r>
              <a:rPr lang="en-US" dirty="0" smtClean="0"/>
              <a:t> “.au”</a:t>
            </a:r>
          </a:p>
          <a:p>
            <a:pPr lvl="1"/>
            <a:r>
              <a:rPr lang="sr-Cyrl-RS" dirty="0" smtClean="0"/>
              <a:t>Многи „погодни“ су комерцијализовани, нпр </a:t>
            </a:r>
            <a:r>
              <a:rPr lang="en-US" dirty="0" smtClean="0"/>
              <a:t>.</a:t>
            </a:r>
            <a:r>
              <a:rPr lang="en-US" dirty="0" err="1" smtClean="0"/>
              <a:t>tv</a:t>
            </a:r>
            <a:r>
              <a:rPr lang="en-US" dirty="0" smtClean="0"/>
              <a:t> (Tuvalu)</a:t>
            </a:r>
          </a:p>
          <a:p>
            <a:pPr lvl="1"/>
            <a:r>
              <a:rPr lang="sr-Cyrl-RS" dirty="0" smtClean="0"/>
              <a:t>Разна довијања: </a:t>
            </a:r>
            <a:r>
              <a:rPr lang="en-US" dirty="0" smtClean="0"/>
              <a:t>instagr.am (Armenia), goo.gl (Greenland)</a:t>
            </a:r>
            <a:r>
              <a:rPr lang="sr-Cyrl-RS" dirty="0" smtClean="0"/>
              <a:t>, ...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463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sr-Cyrl-RS" dirty="0" smtClean="0"/>
              <a:t>зоне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" y="1454461"/>
            <a:ext cx="11865068" cy="4351338"/>
          </a:xfrm>
        </p:spPr>
        <p:txBody>
          <a:bodyPr>
            <a:normAutofit/>
          </a:bodyPr>
          <a:lstStyle/>
          <a:p>
            <a:r>
              <a:rPr lang="sr-Cyrl-RS" sz="3733" u="sng" dirty="0" smtClean="0"/>
              <a:t>Зона</a:t>
            </a:r>
            <a:r>
              <a:rPr lang="sr-Cyrl-RS" sz="3733" dirty="0" smtClean="0"/>
              <a:t> је непрекидно парче простора имена</a:t>
            </a:r>
          </a:p>
          <a:p>
            <a:pPr lvl="1"/>
            <a:r>
              <a:rPr lang="sr-Cyrl-RS" sz="2600" dirty="0" smtClean="0"/>
              <a:t>Делегирање је „подела“ на подзоне ради лакше и ефикасније организације</a:t>
            </a:r>
            <a:endParaRPr lang="en-US" sz="2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536369" y="2607131"/>
            <a:ext cx="10687944" cy="3920734"/>
            <a:chOff x="700390" y="1609724"/>
            <a:chExt cx="7566093" cy="315533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69"/>
            <a:stretch/>
          </p:blipFill>
          <p:spPr bwMode="auto">
            <a:xfrm>
              <a:off x="700390" y="1609724"/>
              <a:ext cx="7566093" cy="3155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ounded Rectangle 7"/>
            <p:cNvSpPr/>
            <p:nvPr/>
          </p:nvSpPr>
          <p:spPr bwMode="auto">
            <a:xfrm>
              <a:off x="5502036" y="3698748"/>
              <a:ext cx="314202" cy="875984"/>
            </a:xfrm>
            <a:prstGeom prst="roundRect">
              <a:avLst>
                <a:gd name="adj" fmla="val 50000"/>
              </a:avLst>
            </a:prstGeom>
            <a:solidFill>
              <a:srgbClr val="FF2BD8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0123" y="4272196"/>
              <a:ext cx="1059475" cy="40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Зона</a:t>
              </a:r>
              <a:endParaRPr lang="en-US" sz="2667" i="1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5117220" y="4083648"/>
              <a:ext cx="377194" cy="2647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507025" y="4267473"/>
              <a:ext cx="1536243" cy="40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Делегирање</a:t>
              </a:r>
              <a:endParaRPr lang="en-US" sz="2667" i="1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2705100" y="4057963"/>
              <a:ext cx="175355" cy="2647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2457449" y="4231012"/>
              <a:ext cx="423006" cy="9169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3085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sr-Cyrl-RS" dirty="0" smtClean="0"/>
              <a:t>зоне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227398" cy="47752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Зоне су основ за даљу дистрибуцију</a:t>
            </a:r>
            <a:endParaRPr lang="en-US" sz="3200" dirty="0" smtClean="0"/>
          </a:p>
          <a:p>
            <a:pPr lvl="1"/>
            <a:r>
              <a:rPr lang="en-US" sz="2800" dirty="0" smtClean="0"/>
              <a:t>EDU </a:t>
            </a:r>
            <a:r>
              <a:rPr lang="sr-Cyrl-RS" sz="2800" dirty="0" smtClean="0"/>
              <a:t>регистар је надлежан за сва имена која се завршавају са </a:t>
            </a:r>
            <a:r>
              <a:rPr lang="en-US" sz="2800" dirty="0" smtClean="0"/>
              <a:t>.</a:t>
            </a:r>
            <a:r>
              <a:rPr lang="en-US" sz="2800" dirty="0" err="1" smtClean="0"/>
              <a:t>edu</a:t>
            </a:r>
            <a:endParaRPr lang="en-US" sz="2800" dirty="0" smtClean="0"/>
          </a:p>
          <a:p>
            <a:pPr lvl="1"/>
            <a:r>
              <a:rPr lang="en-US" sz="2800" dirty="0" smtClean="0"/>
              <a:t>UW </a:t>
            </a:r>
            <a:r>
              <a:rPr lang="sr-Cyrl-RS" sz="2800" dirty="0" smtClean="0"/>
              <a:t>надлежан за имена са суфиксом</a:t>
            </a:r>
            <a:r>
              <a:rPr lang="en-US" sz="2800" dirty="0" smtClean="0"/>
              <a:t> washington.edu</a:t>
            </a:r>
          </a:p>
          <a:p>
            <a:pPr lvl="1"/>
            <a:r>
              <a:rPr lang="en-US" sz="2800" dirty="0" smtClean="0"/>
              <a:t>CS&amp;E </a:t>
            </a:r>
            <a:r>
              <a:rPr lang="sr-Cyrl-RS" sz="2800" dirty="0" smtClean="0"/>
              <a:t>надлежан за суфикс </a:t>
            </a:r>
            <a:r>
              <a:rPr lang="en-US" sz="2800" dirty="0" smtClean="0"/>
              <a:t>cs.washington.edu</a:t>
            </a:r>
          </a:p>
          <a:p>
            <a:pPr lvl="4"/>
            <a:endParaRPr lang="en-US" dirty="0"/>
          </a:p>
          <a:p>
            <a:r>
              <a:rPr lang="sr-Cyrl-RS" sz="3200" dirty="0" smtClean="0"/>
              <a:t>Свака зона има надлежни сервер имена</a:t>
            </a:r>
            <a:endParaRPr lang="en-US" sz="3200" dirty="0" smtClean="0"/>
          </a:p>
          <a:p>
            <a:pPr lvl="1"/>
            <a:r>
              <a:rPr lang="sr-Cyrl-RS" sz="2800" dirty="0" smtClean="0"/>
              <a:t>Он зна контакте за делегирање, односно сервере имена за подзоне</a:t>
            </a:r>
          </a:p>
          <a:p>
            <a:pPr lvl="1"/>
            <a:r>
              <a:rPr lang="sr-Cyrl-RS" sz="2800" dirty="0" smtClean="0"/>
              <a:t>Нпр. сервер имена за </a:t>
            </a:r>
            <a:r>
              <a:rPr lang="en-US" sz="2800" dirty="0" smtClean="0"/>
              <a:t>.</a:t>
            </a:r>
            <a:r>
              <a:rPr lang="en-US" sz="2800" dirty="0" err="1" smtClean="0"/>
              <a:t>edu</a:t>
            </a:r>
            <a:r>
              <a:rPr lang="en-US" sz="2800" dirty="0" smtClean="0"/>
              <a:t> </a:t>
            </a:r>
            <a:r>
              <a:rPr lang="sr-Cyrl-RS" sz="2800" dirty="0" smtClean="0"/>
              <a:t>зна за сервер имена зоне </a:t>
            </a:r>
            <a:r>
              <a:rPr lang="en-US" sz="2800" dirty="0" smtClean="0"/>
              <a:t>washington.edu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sr-Cyrl-RS" dirty="0" smtClean="0"/>
              <a:t>слогови (енг. </a:t>
            </a:r>
            <a:r>
              <a:rPr lang="sr-Latn-RS" dirty="0" smtClean="0"/>
              <a:t>DNS records)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40" y="1412076"/>
            <a:ext cx="1167526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Свака зона садржи подешавања (слогове) који пружају:</a:t>
            </a:r>
          </a:p>
          <a:p>
            <a:pPr lvl="1"/>
            <a:r>
              <a:rPr lang="sr-Cyrl-RS" sz="3333" dirty="0" smtClean="0"/>
              <a:t>Информације о именованим  рачунарима</a:t>
            </a:r>
          </a:p>
          <a:p>
            <a:pPr lvl="1"/>
            <a:r>
              <a:rPr lang="sr-Cyrl-RS" sz="3333" dirty="0" smtClean="0"/>
              <a:t>Информације везане за слање поште</a:t>
            </a:r>
          </a:p>
          <a:p>
            <a:pPr lvl="1"/>
            <a:r>
              <a:rPr lang="sr-Cyrl-RS" sz="3333" dirty="0" smtClean="0"/>
              <a:t>Информације о параметрима</a:t>
            </a:r>
            <a:endParaRPr lang="en-US" sz="3333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22942"/>
              </p:ext>
            </p:extLst>
          </p:nvPr>
        </p:nvGraphicFramePr>
        <p:xfrm>
          <a:off x="1225253" y="3587745"/>
          <a:ext cx="9156698" cy="276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749"/>
                <a:gridCol w="6711949"/>
              </a:tblGrid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Тип слога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Значење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SOA</a:t>
                      </a: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Разни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параметри зоне...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IPv4 </a:t>
                      </a: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адресе именованих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рачунара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AAAA (“</a:t>
                      </a: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квад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A”)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IPv6 </a:t>
                      </a: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адресе именованих рачунара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CNAME</a:t>
                      </a: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На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који рачунар се шаље </a:t>
                      </a:r>
                      <a:r>
                        <a:rPr lang="sr-Latn-R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www, ftp 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итд.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MX</a:t>
                      </a: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Имена рачунара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који се користе за мејлове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NS</a:t>
                      </a: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Сервер имена за зону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1920" marR="60959" marT="0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9176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</a:t>
            </a:r>
            <a:r>
              <a:rPr lang="sr-Cyrl-RS" dirty="0" smtClean="0"/>
              <a:t>слогови </a:t>
            </a:r>
            <a:r>
              <a:rPr lang="en-US" dirty="0" smtClean="0"/>
              <a:t>(2)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2037" y="1324485"/>
            <a:ext cx="7838824" cy="5050916"/>
            <a:chOff x="1506369" y="993363"/>
            <a:chExt cx="6418263" cy="47371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6369" y="993363"/>
              <a:ext cx="6418263" cy="473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232016" y="2290915"/>
              <a:ext cx="1555529" cy="1472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IP </a:t>
              </a:r>
              <a:r>
                <a:rPr lang="sr-Cyrl-RS" sz="2400" dirty="0" smtClean="0"/>
                <a:t>адресе именованих рачунара у зони</a:t>
              </a:r>
              <a:endParaRPr lang="en-US" sz="2400" i="1" dirty="0"/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0800000" flipV="1">
              <a:off x="5779313" y="2593567"/>
              <a:ext cx="515081" cy="21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217280" y="1627259"/>
              <a:ext cx="1707351" cy="432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400" dirty="0" smtClean="0"/>
                <a:t>Сервер имена</a:t>
              </a:r>
              <a:endParaRPr lang="en-US" sz="2400" i="1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10800000" flipV="1">
              <a:off x="5754730" y="1863236"/>
              <a:ext cx="515081" cy="21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187781" y="4517917"/>
              <a:ext cx="1668599" cy="432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400" dirty="0" smtClean="0"/>
                <a:t>Мејл сервер</a:t>
              </a:r>
              <a:endParaRPr lang="en-US" sz="2400" i="1" dirty="0"/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10800000" flipV="1">
              <a:off x="5754731" y="4722250"/>
              <a:ext cx="515081" cy="21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58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DNS  </a:t>
            </a:r>
            <a:r>
              <a:rPr lang="sr-Cyrl-RS" dirty="0" smtClean="0"/>
              <a:t>одређивање адреса</a:t>
            </a:r>
            <a:br>
              <a:rPr lang="sr-Cyrl-RS" dirty="0" smtClean="0"/>
            </a:br>
            <a:r>
              <a:rPr lang="sr-Cyrl-RS" dirty="0" smtClean="0"/>
              <a:t>(</a:t>
            </a:r>
            <a:r>
              <a:rPr lang="sr-Latn-RS" dirty="0" smtClean="0"/>
              <a:t>DNS resolution)</a:t>
            </a:r>
            <a:endParaRPr lang="sr-Latn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Преглед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sr-Cyrl-RS" dirty="0" smtClean="0"/>
              <a:t>одређивање адреса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1214" y="1690688"/>
            <a:ext cx="11661289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Неки рачунар (клијент) контактира </a:t>
            </a:r>
            <a:r>
              <a:rPr lang="en-US" sz="3733" dirty="0" smtClean="0"/>
              <a:t>DNS </a:t>
            </a:r>
            <a:r>
              <a:rPr lang="sr-Cyrl-RS" sz="3733" dirty="0" smtClean="0"/>
              <a:t>како би му овај послао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адресу неког другог рачунара на Интернету</a:t>
            </a:r>
            <a:endParaRPr lang="en-US" sz="3733" dirty="0"/>
          </a:p>
          <a:p>
            <a:r>
              <a:rPr lang="sr-Cyrl-RS" sz="3733" dirty="0" smtClean="0"/>
              <a:t>Општа идеја је да:</a:t>
            </a:r>
          </a:p>
          <a:p>
            <a:pPr lvl="1"/>
            <a:r>
              <a:rPr lang="sr-Cyrl-RS" sz="3333" dirty="0" smtClean="0"/>
              <a:t>Рачунар контактира свој најближи </a:t>
            </a:r>
            <a:r>
              <a:rPr lang="sr-Latn-RS" sz="3333" dirty="0" smtClean="0"/>
              <a:t>DNS (</a:t>
            </a:r>
            <a:r>
              <a:rPr lang="sr-Cyrl-RS" sz="3333" dirty="0" smtClean="0"/>
              <a:t>локални </a:t>
            </a:r>
            <a:r>
              <a:rPr lang="sr-Latn-RS" sz="3333" dirty="0" smtClean="0"/>
              <a:t>DNS)</a:t>
            </a:r>
            <a:r>
              <a:rPr lang="sr-Cyrl-RS" sz="3333" dirty="0" smtClean="0"/>
              <a:t> Локални </a:t>
            </a:r>
            <a:r>
              <a:rPr lang="sr-Latn-RS" sz="3333" dirty="0" smtClean="0"/>
              <a:t>DNS</a:t>
            </a:r>
            <a:r>
              <a:rPr lang="sr-Cyrl-RS" sz="3333" dirty="0" smtClean="0"/>
              <a:t>, ако не зна тражено име од раније,</a:t>
            </a:r>
            <a:br>
              <a:rPr lang="sr-Cyrl-RS" sz="3333" dirty="0" smtClean="0"/>
            </a:br>
            <a:r>
              <a:rPr lang="sr-Cyrl-RS" sz="3333" dirty="0" smtClean="0"/>
              <a:t>започиње тражење са корених сервера имена (</a:t>
            </a:r>
            <a:r>
              <a:rPr lang="sr-Latn-RS" sz="3333" dirty="0" smtClean="0"/>
              <a:t>edu, com...)</a:t>
            </a:r>
            <a:endParaRPr lang="sr-Cyrl-RS" sz="3333" dirty="0" smtClean="0"/>
          </a:p>
          <a:p>
            <a:pPr lvl="1"/>
            <a:r>
              <a:rPr lang="sr-Cyrl-RS" sz="3333" dirty="0" smtClean="0"/>
              <a:t>Па се онда иде ниже кроз хијерахију...</a:t>
            </a:r>
            <a:endParaRPr lang="sr-Latn-RS" sz="3333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sr-Cyrl-RS" dirty="0" smtClean="0"/>
              <a:t>одређивање адреса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7883" y="1825625"/>
            <a:ext cx="11327802" cy="4351338"/>
          </a:xfrm>
        </p:spPr>
        <p:txBody>
          <a:bodyPr>
            <a:normAutofit/>
          </a:bodyPr>
          <a:lstStyle/>
          <a:p>
            <a:r>
              <a:rPr lang="en-US" sz="3733" dirty="0"/>
              <a:t>flits.cs.vu.nl </a:t>
            </a:r>
            <a:r>
              <a:rPr lang="sr-Cyrl-RS" sz="3733" dirty="0" smtClean="0"/>
              <a:t>захтева адресу за </a:t>
            </a:r>
            <a:r>
              <a:rPr lang="en-US" sz="3733" dirty="0" smtClean="0"/>
              <a:t>robot.cs.washington.edu</a:t>
            </a:r>
            <a:endParaRPr lang="en-US" sz="3733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425" y="2496916"/>
            <a:ext cx="9842500" cy="422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61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Итеративни и </a:t>
            </a:r>
            <a:r>
              <a:rPr lang="sr-Cyrl-RS" dirty="0"/>
              <a:t>р</a:t>
            </a:r>
            <a:r>
              <a:rPr lang="sr-Cyrl-RS" dirty="0" smtClean="0"/>
              <a:t>екурзивни </a:t>
            </a:r>
            <a:r>
              <a:rPr lang="sr-Latn-RS" dirty="0" smtClean="0"/>
              <a:t>DNS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36668" y="1484555"/>
            <a:ext cx="11854927" cy="5236919"/>
          </a:xfrm>
        </p:spPr>
        <p:txBody>
          <a:bodyPr>
            <a:normAutofit lnSpcReduction="10000"/>
          </a:bodyPr>
          <a:lstStyle/>
          <a:p>
            <a:r>
              <a:rPr lang="sr-Cyrl-RS" sz="3733" dirty="0" smtClean="0"/>
              <a:t>Рекурзивни </a:t>
            </a:r>
            <a:r>
              <a:rPr lang="en-US" sz="3733" dirty="0" smtClean="0"/>
              <a:t>DNS</a:t>
            </a:r>
            <a:endParaRPr lang="en-US" sz="3733" dirty="0"/>
          </a:p>
          <a:p>
            <a:pPr lvl="1"/>
            <a:r>
              <a:rPr lang="sr-Cyrl-RS" sz="3200" dirty="0" smtClean="0"/>
              <a:t>Рекурзивни </a:t>
            </a:r>
            <a:r>
              <a:rPr lang="sr-Latn-RS" sz="3200" dirty="0" smtClean="0"/>
              <a:t>DNS </a:t>
            </a:r>
            <a:r>
              <a:rPr lang="sr-Cyrl-RS" sz="3200" dirty="0" smtClean="0"/>
              <a:t>завршава цео посао за клијента, </a:t>
            </a:r>
            <a:br>
              <a:rPr lang="sr-Cyrl-RS" sz="3200" dirty="0" smtClean="0"/>
            </a:br>
            <a:r>
              <a:rPr lang="sr-Cyrl-RS" sz="3200" dirty="0" smtClean="0"/>
              <a:t>тј. он налази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адресу и враћа је клијенту</a:t>
            </a:r>
            <a:endParaRPr lang="en-US" sz="3200" dirty="0"/>
          </a:p>
          <a:p>
            <a:pPr lvl="1"/>
            <a:r>
              <a:rPr lang="sr-Cyrl-RS" sz="3200" dirty="0" smtClean="0"/>
              <a:t>У претходном примеру, то значи да локални </a:t>
            </a:r>
            <a:r>
              <a:rPr lang="sr-Latn-RS" sz="3200" dirty="0" smtClean="0"/>
              <a:t>DNS</a:t>
            </a:r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sr-Cyrl-RS" sz="3200" dirty="0" smtClean="0"/>
              <a:t>испоручује клијенту тражену адресу</a:t>
            </a:r>
            <a:endParaRPr lang="en-US" sz="3200" dirty="0"/>
          </a:p>
          <a:p>
            <a:r>
              <a:rPr lang="sr-Cyrl-RS" sz="3733" dirty="0" smtClean="0"/>
              <a:t>Итеративни </a:t>
            </a:r>
            <a:r>
              <a:rPr lang="sr-Latn-RS" sz="3733" dirty="0" smtClean="0"/>
              <a:t>DNS</a:t>
            </a:r>
            <a:endParaRPr lang="en-US" sz="3733" dirty="0"/>
          </a:p>
          <a:p>
            <a:pPr lvl="1"/>
            <a:r>
              <a:rPr lang="sr-Cyrl-RS" sz="3200" dirty="0" smtClean="0"/>
              <a:t>Ако не зна за име, итеративни само враћа референце </a:t>
            </a:r>
            <a:br>
              <a:rPr lang="sr-Cyrl-RS" sz="3200" dirty="0" smtClean="0"/>
            </a:br>
            <a:r>
              <a:rPr lang="sr-Cyrl-RS" sz="3200" dirty="0" smtClean="0"/>
              <a:t>на друге </a:t>
            </a:r>
            <a:r>
              <a:rPr lang="sr-Latn-RS" sz="3200" dirty="0" smtClean="0"/>
              <a:t>DNS-</a:t>
            </a:r>
            <a:r>
              <a:rPr lang="sr-Cyrl-RS" sz="3200" dirty="0" smtClean="0"/>
              <a:t>ове који знају одговор </a:t>
            </a:r>
            <a:br>
              <a:rPr lang="sr-Cyrl-RS" sz="3200" dirty="0" smtClean="0"/>
            </a:br>
            <a:r>
              <a:rPr lang="sr-Cyrl-RS" sz="2800" dirty="0" smtClean="0"/>
              <a:t>(и ти референтни могу бити итеративни или рекурзивни)</a:t>
            </a:r>
            <a:endParaRPr lang="en-US" sz="2800" dirty="0"/>
          </a:p>
          <a:p>
            <a:pPr lvl="1"/>
            <a:r>
              <a:rPr lang="sr-Cyrl-RS" sz="3200" dirty="0" smtClean="0"/>
              <a:t>У претходном примеру је нпр. локални био рекурзивни, </a:t>
            </a:r>
            <a:br>
              <a:rPr lang="sr-Cyrl-RS" sz="3200" dirty="0" smtClean="0"/>
            </a:br>
            <a:r>
              <a:rPr lang="sr-Cyrl-RS" sz="3200" dirty="0" smtClean="0"/>
              <a:t>корени су увек итеративни, и неко је на крају одговорио.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Итеративни и рекурзивни</a:t>
            </a:r>
            <a:r>
              <a:rPr lang="sr-Latn-RS" dirty="0" smtClean="0"/>
              <a:t> DNS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049000" cy="4959350"/>
          </a:xfrm>
        </p:spPr>
        <p:txBody>
          <a:bodyPr>
            <a:normAutofit lnSpcReduction="10000"/>
          </a:bodyPr>
          <a:lstStyle/>
          <a:p>
            <a:r>
              <a:rPr lang="sr-Cyrl-RS" sz="3733" dirty="0" smtClean="0"/>
              <a:t>Рекурзивни</a:t>
            </a:r>
            <a:endParaRPr lang="en-US" sz="3733" dirty="0"/>
          </a:p>
          <a:p>
            <a:pPr lvl="1"/>
            <a:r>
              <a:rPr lang="sr-Cyrl-RS" sz="3200" dirty="0" smtClean="0"/>
              <a:t>Смањује оптерећење ономе ко захтева информацију</a:t>
            </a:r>
            <a:endParaRPr lang="en-US" sz="3200" dirty="0"/>
          </a:p>
          <a:p>
            <a:pPr lvl="1"/>
            <a:r>
              <a:rPr lang="sr-Cyrl-RS" sz="3200" dirty="0" smtClean="0"/>
              <a:t>Омогућава памћење (кеширање) за претходне упите, што може побољшати перформансе </a:t>
            </a:r>
            <a:br>
              <a:rPr lang="sr-Cyrl-RS" sz="3200" dirty="0" smtClean="0"/>
            </a:br>
            <a:r>
              <a:rPr lang="sr-Cyrl-RS" sz="3200" dirty="0" smtClean="0"/>
              <a:t>на страни онога ко пита</a:t>
            </a:r>
            <a:endParaRPr lang="en-US" sz="3200" dirty="0"/>
          </a:p>
          <a:p>
            <a:pPr lvl="4"/>
            <a:endParaRPr lang="en-US" sz="1200" dirty="0"/>
          </a:p>
          <a:p>
            <a:r>
              <a:rPr lang="sr-Cyrl-RS" sz="3733" dirty="0" smtClean="0"/>
              <a:t>Итеративни</a:t>
            </a:r>
            <a:endParaRPr lang="en-US" sz="3733" dirty="0"/>
          </a:p>
          <a:p>
            <a:pPr lvl="1"/>
            <a:r>
              <a:rPr lang="sr-Cyrl-RS" sz="3200" dirty="0" smtClean="0"/>
              <a:t>Не захтева велику меморију, само памћење директних потомака (сервера имена нижег нивоа)</a:t>
            </a:r>
            <a:endParaRPr lang="en-US" sz="3200" dirty="0"/>
          </a:p>
          <a:p>
            <a:pPr lvl="1"/>
            <a:r>
              <a:rPr lang="sr-Cyrl-RS" sz="3200" dirty="0" smtClean="0">
                <a:sym typeface="Wingdings" pitchFamily="2" charset="2"/>
              </a:rPr>
              <a:t>Једини избор уколико се </a:t>
            </a:r>
            <a:r>
              <a:rPr lang="sr-Latn-RS" sz="3200" dirty="0" smtClean="0">
                <a:sym typeface="Wingdings" pitchFamily="2" charset="2"/>
              </a:rPr>
              <a:t>DNS </a:t>
            </a:r>
            <a:r>
              <a:rPr lang="sr-Cyrl-RS" sz="3200" dirty="0" smtClean="0">
                <a:sym typeface="Wingdings" pitchFamily="2" charset="2"/>
              </a:rPr>
              <a:t>„бомбардује“ захтевима, као нпр. корени </a:t>
            </a:r>
            <a:r>
              <a:rPr lang="sr-Latn-RS" sz="3200" dirty="0" smtClean="0">
                <a:sym typeface="Wingdings" pitchFamily="2" charset="2"/>
              </a:rPr>
              <a:t>DNS </a:t>
            </a:r>
            <a:r>
              <a:rPr lang="sr-Cyrl-RS" sz="3200" dirty="0" smtClean="0">
                <a:sym typeface="Wingdings" pitchFamily="2" charset="2"/>
              </a:rPr>
              <a:t>сервери</a:t>
            </a:r>
            <a:endParaRPr lang="en-US" sz="2400" dirty="0">
              <a:sym typeface="Wingdings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Кеширање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049000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Кашњење у одређивању имена треба да буде мало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Како не би предуго чекали за нпр. </a:t>
            </a:r>
            <a:r>
              <a:rPr lang="sr-Cyrl-RS" sz="3200" dirty="0"/>
              <a:t>у</a:t>
            </a:r>
            <a:r>
              <a:rPr lang="sr-Cyrl-RS" sz="3200" dirty="0" smtClean="0"/>
              <a:t>читавање сајта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sr-Cyrl-RS" sz="3733" dirty="0" smtClean="0"/>
              <a:t>Ако је име кеширано у </a:t>
            </a:r>
            <a:r>
              <a:rPr lang="sr-Latn-RS" sz="3733" dirty="0" smtClean="0"/>
              <a:t>DNS </a:t>
            </a:r>
            <a:r>
              <a:rPr lang="sr-Cyrl-RS" sz="3733" dirty="0" smtClean="0"/>
              <a:t>серверу, </a:t>
            </a:r>
            <a:br>
              <a:rPr lang="sr-Cyrl-RS" sz="3733" dirty="0" smtClean="0"/>
            </a:br>
            <a:r>
              <a:rPr lang="sr-Cyrl-RS" sz="3733" dirty="0" smtClean="0"/>
              <a:t>он одговара моментално, без питања других </a:t>
            </a:r>
            <a:r>
              <a:rPr lang="sr-Latn-RS" sz="3733" dirty="0" smtClean="0"/>
              <a:t>DNS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Информације о делу имена се такође могу искористити</a:t>
            </a:r>
            <a:endParaRPr lang="en-US" sz="3200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Одговори од </a:t>
            </a:r>
            <a:r>
              <a:rPr lang="sr-Latn-RS" sz="3200" dirty="0" smtClean="0"/>
              <a:t>DNS </a:t>
            </a:r>
            <a:r>
              <a:rPr lang="sr-Cyrl-RS" sz="3200" dirty="0" smtClean="0"/>
              <a:t>у себи садрже </a:t>
            </a:r>
            <a:r>
              <a:rPr lang="en-US" sz="3200" dirty="0" smtClean="0"/>
              <a:t>TTL </a:t>
            </a:r>
            <a:r>
              <a:rPr lang="sr-Cyrl-RS" sz="3200" dirty="0" smtClean="0"/>
              <a:t>за кеширање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71600" y="4552988"/>
            <a:ext cx="5325533" cy="2343905"/>
            <a:chOff x="1028700" y="3414742"/>
            <a:chExt cx="3994150" cy="1757929"/>
          </a:xfrm>
        </p:grpSpPr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2025" y="3667125"/>
              <a:ext cx="10207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243138" y="4179947"/>
              <a:ext cx="1619250" cy="992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Неки </a:t>
              </a:r>
              <a:r>
                <a:rPr lang="sr-Latn-RS" sz="2667" dirty="0" smtClean="0"/>
                <a:t>DNS</a:t>
              </a:r>
              <a:br>
                <a:rPr lang="sr-Latn-RS" sz="2667" dirty="0" smtClean="0"/>
              </a:br>
              <a:r>
                <a:rPr lang="sr-Cyrl-RS" sz="2667" dirty="0" smtClean="0"/>
                <a:t>на путањи упита</a:t>
              </a:r>
              <a:endParaRPr lang="en-US" sz="2667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219200" y="3833812"/>
              <a:ext cx="9652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190625" y="3952845"/>
              <a:ext cx="9652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057650" y="3852862"/>
              <a:ext cx="965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4032250" y="3990945"/>
              <a:ext cx="965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58888" y="3414742"/>
              <a:ext cx="896937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захтев</a:t>
              </a:r>
              <a:endParaRPr lang="en-US" sz="2667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19563" y="3475127"/>
              <a:ext cx="903287" cy="684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остали</a:t>
              </a:r>
              <a:r>
                <a:rPr lang="sr-Latn-RS" sz="2667" dirty="0" smtClean="0"/>
                <a:t>DNS</a:t>
              </a:r>
              <a:endParaRPr lang="en-US" sz="2667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28700" y="3932207"/>
              <a:ext cx="1308100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одговор</a:t>
              </a:r>
              <a:endParaRPr lang="en-US" sz="2667" dirty="0"/>
            </a:p>
          </p:txBody>
        </p:sp>
        <p:sp>
          <p:nvSpPr>
            <p:cNvPr id="18" name="Flowchart: Direct Access Storage 17"/>
            <p:cNvSpPr/>
            <p:nvPr/>
          </p:nvSpPr>
          <p:spPr>
            <a:xfrm rot="16200000">
              <a:off x="3193774" y="3456125"/>
              <a:ext cx="616226" cy="815008"/>
            </a:xfrm>
            <a:prstGeom prst="flowChartMagneticDrum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48643" y="3672238"/>
              <a:ext cx="1106488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Кеш</a:t>
              </a:r>
              <a:endParaRPr lang="en-US" sz="2667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Кеширање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199" y="1825625"/>
            <a:ext cx="11092031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Ако </a:t>
            </a:r>
            <a:r>
              <a:rPr lang="en-US" sz="3733" dirty="0" smtClean="0"/>
              <a:t>flits.cs.vu.nl</a:t>
            </a:r>
            <a:r>
              <a:rPr lang="sr-Cyrl-RS" sz="3733" dirty="0" smtClean="0"/>
              <a:t> сада тражи</a:t>
            </a:r>
            <a:r>
              <a:rPr lang="en-US" sz="3733" dirty="0" smtClean="0"/>
              <a:t> </a:t>
            </a:r>
            <a:r>
              <a:rPr lang="sr-Cyrl-RS" sz="3733" dirty="0" smtClean="0"/>
              <a:t> </a:t>
            </a:r>
            <a:r>
              <a:rPr lang="en-US" sz="3733" dirty="0" smtClean="0"/>
              <a:t>eng.washington.edu</a:t>
            </a:r>
            <a:endParaRPr lang="en-US" sz="3733" dirty="0"/>
          </a:p>
          <a:p>
            <a:pPr lvl="1"/>
            <a:r>
              <a:rPr lang="sr-Cyrl-RS" sz="3200" smtClean="0"/>
              <a:t>Локални </a:t>
            </a:r>
            <a:r>
              <a:rPr lang="sr-Latn-RS" sz="3200" smtClean="0"/>
              <a:t>DNS</a:t>
            </a:r>
            <a:r>
              <a:rPr lang="sr-Cyrl-RS" sz="3200" smtClean="0"/>
              <a:t> (ако </a:t>
            </a:r>
            <a:r>
              <a:rPr lang="sr-Cyrl-RS" sz="3200" dirty="0" smtClean="0"/>
              <a:t>је рекурзиван</a:t>
            </a:r>
            <a:r>
              <a:rPr lang="sr-Cyrl-RS" sz="3200" smtClean="0"/>
              <a:t>)</a:t>
            </a:r>
            <a:r>
              <a:rPr lang="sr-Latn-RS" sz="3200" smtClean="0"/>
              <a:t> </a:t>
            </a:r>
            <a:r>
              <a:rPr lang="sr-Cyrl-RS" sz="3200" smtClean="0"/>
              <a:t>ће </a:t>
            </a:r>
            <a:r>
              <a:rPr lang="sr-Cyrl-RS" sz="3200" dirty="0" smtClean="0"/>
              <a:t>знати добар део пута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608768" y="3035299"/>
            <a:ext cx="10772854" cy="2722009"/>
            <a:chOff x="456575" y="2276474"/>
            <a:chExt cx="8079641" cy="2041507"/>
          </a:xfrm>
        </p:grpSpPr>
        <p:pic>
          <p:nvPicPr>
            <p:cNvPr id="8" name="Picture 2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575" y="2896221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4819" y="3085086"/>
              <a:ext cx="865981" cy="363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6475" y="3085086"/>
              <a:ext cx="865981" cy="363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648948" y="3218436"/>
              <a:ext cx="167679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325202" y="3211790"/>
              <a:ext cx="167679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5296627" y="3326090"/>
              <a:ext cx="167679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600927" y="3326090"/>
              <a:ext cx="167679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58488" y="2882182"/>
              <a:ext cx="98810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1: </a:t>
              </a:r>
              <a:r>
                <a:rPr lang="sr-Cyrl-RS" sz="2400" dirty="0" smtClean="0"/>
                <a:t>захтев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54188" y="2880862"/>
              <a:ext cx="98810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2: </a:t>
              </a:r>
              <a:r>
                <a:rPr lang="sr-Cyrl-RS" sz="2400" dirty="0" smtClean="0"/>
                <a:t>захтев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01716" y="3694732"/>
              <a:ext cx="2034500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UW </a:t>
              </a:r>
              <a:r>
                <a:rPr lang="sr-Cyrl-RS" sz="2400" dirty="0" smtClean="0"/>
                <a:t>сервер имена</a:t>
              </a:r>
              <a:endParaRPr lang="en-US" sz="2400" dirty="0"/>
            </a:p>
            <a:p>
              <a:pPr algn="ctr"/>
              <a:r>
                <a:rPr lang="en-US" sz="2400" dirty="0" smtClean="0"/>
                <a:t>(</a:t>
              </a:r>
              <a:r>
                <a:rPr lang="sr-Cyrl-RS" sz="2400" dirty="0" smtClean="0"/>
                <a:t>за </a:t>
              </a:r>
              <a:r>
                <a:rPr lang="en-US" sz="2400" dirty="0" smtClean="0"/>
                <a:t>washington.edu</a:t>
              </a:r>
              <a:r>
                <a:rPr lang="en-US" sz="2400" dirty="0"/>
                <a:t>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87285" y="3298617"/>
              <a:ext cx="226009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3: eng.washington.edu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11537" y="3298617"/>
              <a:ext cx="226009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4: eng.washington.edu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4939" y="3694733"/>
              <a:ext cx="2397773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Локални сервер имена</a:t>
              </a:r>
              <a:br>
                <a:rPr lang="sr-Cyrl-RS" sz="2400" dirty="0" smtClean="0"/>
              </a:br>
              <a:r>
                <a:rPr lang="en-US" sz="2400" dirty="0" smtClean="0"/>
                <a:t>(</a:t>
              </a:r>
              <a:r>
                <a:rPr lang="sr-Cyrl-RS" sz="2400" dirty="0" smtClean="0"/>
                <a:t>за </a:t>
              </a:r>
              <a:r>
                <a:rPr lang="en-US" sz="2400" dirty="0" smtClean="0"/>
                <a:t>cs.vu.nl</a:t>
              </a:r>
              <a:r>
                <a:rPr lang="en-US" sz="2400" dirty="0"/>
                <a:t>)</a:t>
              </a:r>
            </a:p>
          </p:txBody>
        </p:sp>
        <p:sp>
          <p:nvSpPr>
            <p:cNvPr id="24" name="Rounded Rectangular Callout 23"/>
            <p:cNvSpPr/>
            <p:nvPr/>
          </p:nvSpPr>
          <p:spPr>
            <a:xfrm>
              <a:off x="4006106" y="2276474"/>
              <a:ext cx="2309137" cy="524815"/>
            </a:xfrm>
            <a:prstGeom prst="wedgeRoundRectCallout">
              <a:avLst>
                <a:gd name="adj1" fmla="val -30521"/>
                <a:gd name="adj2" fmla="val 8723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>
                  <a:solidFill>
                    <a:schemeClr val="tx1"/>
                  </a:solidFill>
                </a:rPr>
                <a:t>Знам кога да питам за </a:t>
              </a:r>
              <a:r>
                <a:rPr lang="en-US" sz="2667" dirty="0" smtClean="0">
                  <a:solidFill>
                    <a:schemeClr val="tx1"/>
                  </a:solidFill>
                </a:rPr>
                <a:t>washington.edu</a:t>
              </a:r>
              <a:r>
                <a:rPr lang="en-US" sz="2667" dirty="0">
                  <a:solidFill>
                    <a:schemeClr val="tx1"/>
                  </a:solidFill>
                </a:rPr>
                <a:t>!</a:t>
              </a:r>
            </a:p>
          </p:txBody>
        </p:sp>
        <p:sp>
          <p:nvSpPr>
            <p:cNvPr id="23" name="Flowchart: Direct Access Storage 22"/>
            <p:cNvSpPr/>
            <p:nvPr/>
          </p:nvSpPr>
          <p:spPr>
            <a:xfrm rot="16200000">
              <a:off x="4384333" y="2864642"/>
              <a:ext cx="616226" cy="815008"/>
            </a:xfrm>
            <a:prstGeom prst="flowChartMagneticDrum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39202" y="3080755"/>
              <a:ext cx="1106488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Кеш</a:t>
              </a:r>
              <a:endParaRPr lang="en-US" sz="2667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Локални</a:t>
            </a:r>
            <a:r>
              <a:rPr lang="sr-Latn-RS" dirty="0"/>
              <a:t> </a:t>
            </a:r>
            <a:r>
              <a:rPr lang="sr-Latn-RS" dirty="0" smtClean="0"/>
              <a:t>DNS</a:t>
            </a:r>
            <a:r>
              <a:rPr lang="sr-Cyrl-RS" dirty="0" smtClean="0"/>
              <a:t> сервер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0560425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Обично у власништву фирме или </a:t>
            </a:r>
            <a:r>
              <a:rPr lang="sr-Latn-RS" sz="3733" dirty="0" smtClean="0"/>
              <a:t>ISP</a:t>
            </a:r>
            <a:endParaRPr lang="en-US" sz="3733" dirty="0"/>
          </a:p>
          <a:p>
            <a:pPr lvl="1"/>
            <a:r>
              <a:rPr lang="sr-Cyrl-RS" sz="3200" dirty="0" smtClean="0"/>
              <a:t>Али могу бити и на клијенту или </a:t>
            </a:r>
            <a:r>
              <a:rPr lang="sr-Latn-RS" sz="3200" dirty="0" smtClean="0"/>
              <a:t>AP (</a:t>
            </a:r>
            <a:r>
              <a:rPr lang="sr-Cyrl-RS" sz="3200" dirty="0" smtClean="0"/>
              <a:t>приступној тачки)</a:t>
            </a:r>
            <a:endParaRPr lang="en-US" sz="3200" dirty="0"/>
          </a:p>
          <a:p>
            <a:pPr lvl="1"/>
            <a:r>
              <a:rPr lang="sr-Cyrl-RS" sz="3200" dirty="0" smtClean="0"/>
              <a:t>Постоје и јавно доступни</a:t>
            </a:r>
            <a:r>
              <a:rPr lang="sr-Cyrl-RS" sz="3200" dirty="0"/>
              <a:t> </a:t>
            </a:r>
            <a:r>
              <a:rPr lang="sr-Cyrl-RS" sz="3200" dirty="0" smtClean="0"/>
              <a:t>нпр.</a:t>
            </a:r>
            <a:r>
              <a:rPr lang="en-US" sz="3200" dirty="0" smtClean="0"/>
              <a:t> </a:t>
            </a:r>
            <a:r>
              <a:rPr lang="en-US" sz="3200" dirty="0"/>
              <a:t>Google </a:t>
            </a:r>
            <a:r>
              <a:rPr lang="sr-Cyrl-RS" sz="3200" dirty="0" smtClean="0"/>
              <a:t>јавни </a:t>
            </a:r>
            <a:r>
              <a:rPr lang="en-US" sz="3200" dirty="0" smtClean="0"/>
              <a:t>DNS</a:t>
            </a:r>
            <a:endParaRPr lang="en-US" sz="3200" dirty="0"/>
          </a:p>
          <a:p>
            <a:pPr lvl="5"/>
            <a:endParaRPr lang="en-US" sz="1333" dirty="0"/>
          </a:p>
          <a:p>
            <a:r>
              <a:rPr lang="sr-Cyrl-RS" sz="3733" dirty="0" smtClean="0"/>
              <a:t>Клијенти морају да знају ко им је локални </a:t>
            </a:r>
            <a:r>
              <a:rPr lang="sr-Latn-RS" sz="3733" dirty="0" smtClean="0"/>
              <a:t>DNS</a:t>
            </a:r>
            <a:endParaRPr lang="en-US" sz="3733" dirty="0"/>
          </a:p>
          <a:p>
            <a:pPr lvl="1"/>
            <a:r>
              <a:rPr lang="sr-Cyrl-RS" sz="3200" dirty="0" smtClean="0"/>
              <a:t>Ово се обично подешава путем </a:t>
            </a:r>
            <a:r>
              <a:rPr lang="en-US" sz="3200" dirty="0" smtClean="0"/>
              <a:t>DHCP</a:t>
            </a:r>
            <a:r>
              <a:rPr lang="sr-Cyrl-RS" sz="3200" dirty="0" smtClean="0"/>
              <a:t> о истом трошку када се рачунару у мрежи шаље сопствена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Корени</a:t>
            </a:r>
            <a:r>
              <a:rPr lang="sr-Latn-RS" dirty="0" smtClean="0"/>
              <a:t> DNS </a:t>
            </a:r>
            <a:r>
              <a:rPr lang="sr-Cyrl-RS" dirty="0" smtClean="0"/>
              <a:t>сервери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304799" y="1396999"/>
            <a:ext cx="11485582" cy="4863951"/>
          </a:xfrm>
        </p:spPr>
        <p:txBody>
          <a:bodyPr>
            <a:normAutofit lnSpcReduction="10000"/>
          </a:bodyPr>
          <a:lstStyle/>
          <a:p>
            <a:endParaRPr lang="sr-Cyrl-RS" dirty="0" smtClean="0"/>
          </a:p>
          <a:p>
            <a:r>
              <a:rPr lang="sr-Cyrl-RS" sz="3200" dirty="0" smtClean="0"/>
              <a:t>Корени „.“ </a:t>
            </a:r>
            <a:r>
              <a:rPr lang="sr-Latn-RS" sz="3200" dirty="0" smtClean="0"/>
              <a:t>DNS </a:t>
            </a:r>
            <a:r>
              <a:rPr lang="sr-Cyrl-RS" sz="3200" dirty="0" smtClean="0"/>
              <a:t>чини заправо 13 сервера</a:t>
            </a:r>
            <a:endParaRPr lang="en-US" sz="3200" dirty="0" smtClean="0"/>
          </a:p>
          <a:p>
            <a:pPr lvl="1"/>
            <a:r>
              <a:rPr lang="en-US" sz="2800" dirty="0" smtClean="0"/>
              <a:t>a.root-servers.net </a:t>
            </a:r>
            <a:r>
              <a:rPr lang="sr-Cyrl-RS" sz="2800" dirty="0" smtClean="0"/>
              <a:t>до</a:t>
            </a:r>
            <a:r>
              <a:rPr lang="en-US" sz="2800" dirty="0" smtClean="0"/>
              <a:t> m.root-servers.net</a:t>
            </a:r>
          </a:p>
          <a:p>
            <a:pPr lvl="1"/>
            <a:r>
              <a:rPr lang="sr-Cyrl-RS" sz="2800" dirty="0" smtClean="0"/>
              <a:t>Њихове </a:t>
            </a:r>
            <a:r>
              <a:rPr lang="sr-Latn-RS" sz="2800" dirty="0" smtClean="0"/>
              <a:t>IP </a:t>
            </a:r>
            <a:r>
              <a:rPr lang="sr-Cyrl-RS" sz="2800" dirty="0" smtClean="0"/>
              <a:t>адресе су фиксиране у подешавањима </a:t>
            </a:r>
            <a:br>
              <a:rPr lang="sr-Cyrl-RS" sz="2800" dirty="0" smtClean="0"/>
            </a:br>
            <a:r>
              <a:rPr lang="sr-Cyrl-RS" sz="2800" dirty="0" smtClean="0"/>
              <a:t>свих других </a:t>
            </a:r>
            <a:r>
              <a:rPr lang="sr-Latn-RS" sz="2800" dirty="0" smtClean="0"/>
              <a:t>DNS </a:t>
            </a:r>
            <a:r>
              <a:rPr lang="sr-Cyrl-RS" sz="2800" dirty="0" smtClean="0"/>
              <a:t>сервера</a:t>
            </a:r>
            <a:endParaRPr lang="en-US" sz="2800" dirty="0" smtClean="0"/>
          </a:p>
          <a:p>
            <a:endParaRPr lang="sr-Cyrl-RS" sz="3200" dirty="0" smtClean="0"/>
          </a:p>
          <a:p>
            <a:r>
              <a:rPr lang="sr-Cyrl-RS" sz="3200" dirty="0" smtClean="0"/>
              <a:t>Заправо има </a:t>
            </a:r>
            <a:r>
              <a:rPr lang="en-US" sz="3200" dirty="0" smtClean="0"/>
              <a:t>&gt;250 </a:t>
            </a:r>
            <a:r>
              <a:rPr lang="sr-Cyrl-RS" sz="3200" dirty="0" smtClean="0"/>
              <a:t>реплицираних корених </a:t>
            </a:r>
            <a:r>
              <a:rPr lang="sr-Latn-RS" sz="3200" dirty="0" smtClean="0"/>
              <a:t>DNS </a:t>
            </a:r>
            <a:r>
              <a:rPr lang="sr-Cyrl-RS" sz="3200" dirty="0" smtClean="0"/>
              <a:t>сервера</a:t>
            </a:r>
          </a:p>
          <a:p>
            <a:pPr lvl="1"/>
            <a:r>
              <a:rPr lang="sr-Cyrl-RS" sz="2800" dirty="0" smtClean="0"/>
              <a:t>Нпр. </a:t>
            </a:r>
            <a:r>
              <a:rPr lang="sr-Cyrl-RS" sz="2800" dirty="0"/>
              <a:t>з</a:t>
            </a:r>
            <a:r>
              <a:rPr lang="sr-Cyrl-RS" sz="2800" dirty="0" smtClean="0"/>
              <a:t>а </a:t>
            </a:r>
            <a:r>
              <a:rPr lang="sr-Latn-RS" sz="2800" dirty="0" smtClean="0"/>
              <a:t>a.root-servers.net </a:t>
            </a:r>
            <a:r>
              <a:rPr lang="sr-Cyrl-RS" sz="2800" dirty="0" smtClean="0"/>
              <a:t>може бити двадесетак различитих физичких машина које се мапирају на ово име </a:t>
            </a:r>
            <a:br>
              <a:rPr lang="sr-Cyrl-RS" sz="2800" dirty="0" smtClean="0"/>
            </a:br>
            <a:r>
              <a:rPr lang="sr-Cyrl-RS" sz="2800" dirty="0" smtClean="0"/>
              <a:t>(у зависности од близине онога ко захтева – </a:t>
            </a:r>
            <a:r>
              <a:rPr lang="sr-Latn-RS" sz="2800" dirty="0" smtClean="0"/>
              <a:t>anycast)</a:t>
            </a:r>
            <a:endParaRPr lang="en-US" sz="2800" dirty="0" smtClean="0"/>
          </a:p>
          <a:p>
            <a:pPr lvl="1"/>
            <a:r>
              <a:rPr lang="sr-Cyrl-RS" sz="2800" dirty="0" smtClean="0"/>
              <a:t>Врло поуздани и ефикасни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r>
              <a:rPr lang="sr-Cyrl-RS" dirty="0" smtClean="0"/>
              <a:t> поруке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92074" y="1566008"/>
            <a:ext cx="8989807" cy="4775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Захтеви и одговори (све стаје у један сегмент)</a:t>
            </a:r>
            <a:endParaRPr lang="en-US" sz="3200" dirty="0"/>
          </a:p>
          <a:p>
            <a:pPr lvl="1"/>
            <a:r>
              <a:rPr lang="sr-Cyrl-RS" sz="2667" dirty="0" smtClean="0"/>
              <a:t>Користе </a:t>
            </a:r>
            <a:r>
              <a:rPr lang="sr-Latn-RS" sz="2667" dirty="0" smtClean="0"/>
              <a:t>UDP, </a:t>
            </a:r>
            <a:r>
              <a:rPr lang="sr-Cyrl-RS" sz="2667" dirty="0" smtClean="0"/>
              <a:t>порт 53</a:t>
            </a:r>
            <a:endParaRPr lang="en-US" sz="2667" dirty="0"/>
          </a:p>
          <a:p>
            <a:pPr lvl="1"/>
            <a:r>
              <a:rPr lang="sr-Cyrl-RS" sz="2667" dirty="0" smtClean="0"/>
              <a:t>Користи </a:t>
            </a:r>
            <a:r>
              <a:rPr lang="en-US" sz="2667" dirty="0" smtClean="0"/>
              <a:t>ARQ </a:t>
            </a:r>
            <a:r>
              <a:rPr lang="sr-Cyrl-RS" sz="2667" dirty="0" smtClean="0"/>
              <a:t>за поузданост</a:t>
            </a:r>
            <a:endParaRPr lang="en-US" sz="2667" dirty="0"/>
          </a:p>
          <a:p>
            <a:pPr lvl="1"/>
            <a:r>
              <a:rPr lang="sr-Cyrl-RS" sz="2667" dirty="0" smtClean="0"/>
              <a:t>Поруке се идентификују </a:t>
            </a:r>
            <a:r>
              <a:rPr lang="en-US" sz="2667" dirty="0" smtClean="0"/>
              <a:t>16-</a:t>
            </a:r>
            <a:r>
              <a:rPr lang="sr-Cyrl-RS" sz="2667" dirty="0" smtClean="0"/>
              <a:t>битном ознаком</a:t>
            </a:r>
            <a:endParaRPr lang="en-US" sz="2667" dirty="0"/>
          </a:p>
        </p:txBody>
      </p:sp>
      <p:grpSp>
        <p:nvGrpSpPr>
          <p:cNvPr id="15" name="Group 14"/>
          <p:cNvGrpSpPr/>
          <p:nvPr/>
        </p:nvGrpSpPr>
        <p:grpSpPr>
          <a:xfrm>
            <a:off x="967313" y="3589128"/>
            <a:ext cx="5371297" cy="2620707"/>
            <a:chOff x="972844" y="2710896"/>
            <a:chExt cx="4028473" cy="196553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432265" y="3061311"/>
              <a:ext cx="0" cy="1538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118657" y="2996290"/>
              <a:ext cx="0" cy="1578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432265" y="3369492"/>
              <a:ext cx="2686392" cy="3531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432266" y="3827457"/>
              <a:ext cx="2686391" cy="3693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38427" y="2811132"/>
              <a:ext cx="770500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400" dirty="0" smtClean="0"/>
                <a:t>захтев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79119" y="4330177"/>
              <a:ext cx="96617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400" dirty="0" smtClean="0"/>
                <a:t>Одговор</a:t>
              </a:r>
              <a:endParaRPr lang="en-US" sz="2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555345" y="4164624"/>
              <a:ext cx="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230576" y="3728067"/>
              <a:ext cx="77074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400" dirty="0" smtClean="0"/>
                <a:t>Време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72844" y="2710896"/>
              <a:ext cx="97286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Клијент</a:t>
              </a:r>
              <a:endParaRPr lang="en-US" sz="2667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28519" y="2710896"/>
              <a:ext cx="92236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Сервер</a:t>
              </a:r>
              <a:endParaRPr lang="en-US" sz="2667" dirty="0"/>
            </a:p>
          </p:txBody>
        </p:sp>
        <p:cxnSp>
          <p:nvCxnSpPr>
            <p:cNvPr id="28" name="Straight Arrow Connector 27"/>
            <p:cNvCxnSpPr>
              <a:stCxn id="29" idx="3"/>
            </p:cNvCxnSpPr>
            <p:nvPr/>
          </p:nvCxnSpPr>
          <p:spPr>
            <a:xfrm>
              <a:off x="3822034" y="3301783"/>
              <a:ext cx="280690" cy="9129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617722" y="3175852"/>
              <a:ext cx="1204312" cy="2518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ID=0x1234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2338937" y="422179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 flipH="1">
              <a:off x="2619627" y="4104990"/>
              <a:ext cx="1229688" cy="2336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ID=0x1234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sr-Cyrl-RS" dirty="0" smtClean="0"/>
              <a:t>поруке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049001" cy="4775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sz="3733" dirty="0" smtClean="0"/>
              <a:t>Боље перформансе и поузданост помоћу реплика</a:t>
            </a:r>
            <a:endParaRPr lang="en-US" sz="3733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sr-Cyrl-RS" sz="3200" dirty="0" smtClean="0"/>
              <a:t>Вишеструки </a:t>
            </a:r>
            <a:r>
              <a:rPr lang="sr-Latn-RS" sz="3200" dirty="0" smtClean="0"/>
              <a:t>DNS </a:t>
            </a:r>
            <a:r>
              <a:rPr lang="sr-Cyrl-RS" sz="3200" dirty="0" smtClean="0"/>
              <a:t>сервери за исту зону</a:t>
            </a:r>
            <a:endParaRPr lang="en-US" sz="3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sr-Cyrl-RS" sz="3200" dirty="0" smtClean="0"/>
              <a:t>Клијент се обраћа једном од њих</a:t>
            </a:r>
            <a:r>
              <a:rPr lang="en-US" sz="3200" dirty="0" smtClean="0"/>
              <a:t>; 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па неком другом у случају отказа</a:t>
            </a:r>
            <a:endParaRPr lang="en-US" sz="3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sr-Cyrl-RS" sz="3200" dirty="0" smtClean="0"/>
              <a:t>Помаже и у балансирању протока</a:t>
            </a:r>
            <a:endParaRPr lang="en-US" sz="3733" dirty="0"/>
          </a:p>
        </p:txBody>
      </p:sp>
      <p:grpSp>
        <p:nvGrpSpPr>
          <p:cNvPr id="23" name="Group 22"/>
          <p:cNvGrpSpPr/>
          <p:nvPr/>
        </p:nvGrpSpPr>
        <p:grpSpPr>
          <a:xfrm>
            <a:off x="1723614" y="4496641"/>
            <a:ext cx="5014739" cy="2042271"/>
            <a:chOff x="1121292" y="3216710"/>
            <a:chExt cx="3761054" cy="1531703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48" y="379834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492" y="399927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>
              <a:endCxn id="8" idx="1"/>
            </p:cNvCxnSpPr>
            <p:nvPr/>
          </p:nvCxnSpPr>
          <p:spPr>
            <a:xfrm>
              <a:off x="1935892" y="4181589"/>
              <a:ext cx="1957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ular Callout 9"/>
            <p:cNvSpPr/>
            <p:nvPr/>
          </p:nvSpPr>
          <p:spPr>
            <a:xfrm>
              <a:off x="1121292" y="3216710"/>
              <a:ext cx="1629200" cy="321390"/>
            </a:xfrm>
            <a:prstGeom prst="wedgeRoundRectCallout">
              <a:avLst>
                <a:gd name="adj1" fmla="val -26809"/>
                <a:gd name="adj2" fmla="val 1600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Захтев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12" idx="3"/>
            </p:cNvCxnSpPr>
            <p:nvPr/>
          </p:nvCxnSpPr>
          <p:spPr>
            <a:xfrm>
              <a:off x="2364601" y="399120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807092" y="387440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103520" y="4361604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 flipH="1">
              <a:off x="3384211" y="424480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892" y="438378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5506" y="362470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991149" y="3613678"/>
              <a:ext cx="214684" cy="34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69738" y="3989334"/>
              <a:ext cx="214684" cy="34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11535" y="4362175"/>
              <a:ext cx="214684" cy="34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  <p:sp>
          <p:nvSpPr>
            <p:cNvPr id="15" name="Rounded Rectangular Callout 14"/>
            <p:cNvSpPr/>
            <p:nvPr/>
          </p:nvSpPr>
          <p:spPr>
            <a:xfrm>
              <a:off x="3453784" y="3216710"/>
              <a:ext cx="1428562" cy="321390"/>
            </a:xfrm>
            <a:prstGeom prst="wedgeRoundRectCallout">
              <a:avLst>
                <a:gd name="adj1" fmla="val 18569"/>
                <a:gd name="adj2" fmla="val 2084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</a:t>
              </a:r>
              <a:r>
                <a:rPr lang="en-US" sz="2400" dirty="0">
                  <a:solidFill>
                    <a:schemeClr val="tx1"/>
                  </a:solidFill>
                </a:rPr>
                <a:t>, B </a:t>
              </a:r>
              <a:r>
                <a:rPr lang="sr-Cyrl-RS" sz="2400" dirty="0" smtClean="0">
                  <a:solidFill>
                    <a:schemeClr val="tx1"/>
                  </a:solidFill>
                </a:rPr>
                <a:t>или </a:t>
              </a:r>
              <a:r>
                <a:rPr lang="en-US" sz="2400" dirty="0" smtClean="0">
                  <a:solidFill>
                    <a:schemeClr val="tx1"/>
                  </a:solidFill>
                </a:rPr>
                <a:t>C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3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3497"/>
            <a:ext cx="11582400" cy="1143000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Апликативни слој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609599" y="1573547"/>
            <a:ext cx="10685929" cy="203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Стигли смо до врха </a:t>
            </a:r>
            <a:r>
              <a:rPr lang="en-US" sz="3733" dirty="0" smtClean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r>
              <a:rPr lang="sr-Cyrl-RS" sz="3733" dirty="0" smtClean="0"/>
              <a:t>Протоколи апликативног слоја су често део апликације (програма)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Немају нужно </a:t>
            </a:r>
            <a:r>
              <a:rPr lang="sr-Latn-RS" sz="3200" dirty="0" smtClean="0"/>
              <a:t>GUI, </a:t>
            </a:r>
            <a:r>
              <a:rPr lang="sr-Cyrl-RS" sz="3200" dirty="0" smtClean="0"/>
              <a:t>нпр. </a:t>
            </a:r>
            <a:r>
              <a:rPr lang="sr-Latn-RS" sz="3200" dirty="0" smtClean="0"/>
              <a:t>DNS </a:t>
            </a:r>
            <a:r>
              <a:rPr lang="sr-Cyrl-RS" sz="3200" dirty="0" smtClean="0"/>
              <a:t>који ћемо ускоро изучити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9988" y="3540916"/>
            <a:ext cx="4899336" cy="2387489"/>
            <a:chOff x="56681" y="2655687"/>
            <a:chExt cx="3674502" cy="1790617"/>
          </a:xfrm>
        </p:grpSpPr>
        <p:grpSp>
          <p:nvGrpSpPr>
            <p:cNvPr id="9" name="Group 8"/>
            <p:cNvGrpSpPr/>
            <p:nvPr/>
          </p:nvGrpSpPr>
          <p:grpSpPr>
            <a:xfrm>
              <a:off x="2075123" y="2655687"/>
              <a:ext cx="1314450" cy="1747354"/>
              <a:chOff x="7715250" y="1790700"/>
              <a:chExt cx="1314450" cy="2077389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7715250" y="1790700"/>
                <a:ext cx="1314450" cy="81915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848600" y="2613068"/>
                <a:ext cx="1066800" cy="4250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118201" y="2628391"/>
                <a:ext cx="527597" cy="365966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algn="ctr"/>
                <a:r>
                  <a:rPr lang="en-US" sz="2667" dirty="0"/>
                  <a:t>TCP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848600" y="3017936"/>
                <a:ext cx="1066800" cy="425077"/>
              </a:xfrm>
              <a:prstGeom prst="rect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8214164" y="3033259"/>
                <a:ext cx="335669" cy="365966"/>
              </a:xfrm>
              <a:prstGeom prst="rect">
                <a:avLst/>
              </a:prstGeom>
              <a:solidFill>
                <a:srgbClr val="F8F8F8"/>
              </a:solidFill>
            </p:spPr>
            <p:txBody>
              <a:bodyPr wrap="none" tIns="0" bIns="0" rtlCol="0" anchor="ctr">
                <a:spAutoFit/>
              </a:bodyPr>
              <a:lstStyle/>
              <a:p>
                <a:pPr algn="ctr"/>
                <a:r>
                  <a:rPr lang="en-US" sz="2667" dirty="0"/>
                  <a:t>IP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848600" y="3443012"/>
                <a:ext cx="1066800" cy="425077"/>
              </a:xfrm>
              <a:prstGeom prst="rect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7955681" y="3458335"/>
                <a:ext cx="852638" cy="365966"/>
              </a:xfrm>
              <a:prstGeom prst="rect">
                <a:avLst/>
              </a:prstGeom>
              <a:solidFill>
                <a:srgbClr val="F8F8F8"/>
              </a:solidFill>
            </p:spPr>
            <p:txBody>
              <a:bodyPr wrap="none" tIns="0" bIns="0" rtlCol="0" anchor="ctr">
                <a:spAutoFit/>
              </a:bodyPr>
              <a:lstStyle/>
              <a:p>
                <a:pPr algn="ctr"/>
                <a:r>
                  <a:rPr lang="en-US" sz="2667" dirty="0"/>
                  <a:t>802.11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847657" y="2187991"/>
                <a:ext cx="1066800" cy="42507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8039888" y="2248817"/>
                <a:ext cx="684226" cy="365966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algn="ctr"/>
                <a:r>
                  <a:rPr lang="en-US" sz="2667" dirty="0"/>
                  <a:t>HTTP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116784" y="1803420"/>
                <a:ext cx="530434" cy="44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dirty="0"/>
                  <a:t>app</a:t>
                </a:r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746233" y="3344699"/>
              <a:ext cx="29849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236923" y="3454643"/>
              <a:ext cx="42583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OS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681" y="2793898"/>
              <a:ext cx="203560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Кориснички ниво</a:t>
              </a:r>
              <a:endParaRPr lang="en-US" sz="2667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19903" y="4069229"/>
              <a:ext cx="662681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(NIC)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31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pc="-40" dirty="0" smtClean="0"/>
              <a:t>HTTP</a:t>
            </a:r>
            <a:r>
              <a:rPr lang="sr-Cyrl-RS" spc="-40" dirty="0"/>
              <a:t> </a:t>
            </a:r>
            <a:r>
              <a:rPr lang="sr-Cyrl-RS" spc="-40" dirty="0" smtClean="0"/>
              <a:t>– протокол за преузимање Интернет докумената</a:t>
            </a:r>
            <a:r>
              <a:rPr lang="en-US" spc="-40" dirty="0" smtClean="0"/>
              <a:t/>
            </a:r>
            <a:br>
              <a:rPr lang="en-US" spc="-40" dirty="0" smtClean="0"/>
            </a:br>
            <a:r>
              <a:rPr lang="en-US" spc="-40" dirty="0" smtClean="0"/>
              <a:t>(</a:t>
            </a:r>
            <a:r>
              <a:rPr lang="sr-Cyrl-RS" spc="-40" dirty="0" smtClean="0"/>
              <a:t>енг. </a:t>
            </a:r>
            <a:r>
              <a:rPr lang="en-US" spc="-40" dirty="0" err="1" smtClean="0"/>
              <a:t>HyperText</a:t>
            </a:r>
            <a:r>
              <a:rPr lang="en-US" spc="-40" dirty="0" smtClean="0"/>
              <a:t> </a:t>
            </a:r>
            <a:r>
              <a:rPr lang="en-US" spc="-40" dirty="0"/>
              <a:t>Transfer </a:t>
            </a:r>
            <a:r>
              <a:rPr lang="en-US" spc="-40" dirty="0" smtClean="0"/>
              <a:t>Protocol</a:t>
            </a:r>
            <a:r>
              <a:rPr lang="sr-Cyrl-RS" spc="-4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765280" cy="4470400"/>
          </a:xfrm>
        </p:spPr>
        <p:txBody>
          <a:bodyPr>
            <a:normAutofit/>
          </a:bodyPr>
          <a:lstStyle/>
          <a:p>
            <a:r>
              <a:rPr lang="sr-Cyrl-RS" sz="3600" spc="-67" dirty="0" smtClean="0"/>
              <a:t>Основни протокол за преузимање Интернет докумената</a:t>
            </a:r>
          </a:p>
          <a:p>
            <a:pPr lvl="1"/>
            <a:r>
              <a:rPr lang="sr-Cyrl-RS" sz="3200" spc="-67" dirty="0" smtClean="0"/>
              <a:t>Интернет странице су такође вид документа</a:t>
            </a:r>
          </a:p>
          <a:p>
            <a:r>
              <a:rPr lang="sr-Cyrl-RS" sz="3600" spc="-67" dirty="0" smtClean="0"/>
              <a:t>Тачније би било </a:t>
            </a:r>
            <a:r>
              <a:rPr lang="sr-Latn-RS" sz="3600" spc="-67" dirty="0" smtClean="0"/>
              <a:t>WWW (</a:t>
            </a:r>
            <a:r>
              <a:rPr lang="sr-Cyrl-RS" sz="3600" spc="-67" dirty="0" smtClean="0"/>
              <a:t>или само Веб</a:t>
            </a:r>
            <a:r>
              <a:rPr lang="sr-Latn-RS" sz="3600" spc="-67" dirty="0" smtClean="0"/>
              <a:t>) </a:t>
            </a:r>
            <a:r>
              <a:rPr lang="sr-Cyrl-RS" sz="3600" spc="-67" dirty="0" smtClean="0"/>
              <a:t>документи</a:t>
            </a:r>
            <a:endParaRPr lang="sr-Cyrl-RS" sz="3200" spc="-67" dirty="0" smtClean="0"/>
          </a:p>
          <a:p>
            <a:pPr lvl="1"/>
            <a:r>
              <a:rPr lang="sr-Latn-RS" sz="3200" spc="-67" dirty="0" smtClean="0"/>
              <a:t>WWW – </a:t>
            </a:r>
            <a:r>
              <a:rPr lang="sr-Cyrl-RS" sz="3200" spc="-67" dirty="0" smtClean="0"/>
              <a:t>скуп свих повезаних докумената – логички ниво</a:t>
            </a:r>
          </a:p>
          <a:p>
            <a:pPr lvl="1"/>
            <a:r>
              <a:rPr lang="sr-Cyrl-RS" sz="3200" spc="-67" dirty="0" smtClean="0"/>
              <a:t>Интернет се односи на скуп повезаних машина – физички ниво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96349" y="4633065"/>
            <a:ext cx="5353720" cy="1410044"/>
            <a:chOff x="1033748" y="3080268"/>
            <a:chExt cx="4015290" cy="1057533"/>
          </a:xfrm>
        </p:grpSpPr>
        <p:pic>
          <p:nvPicPr>
            <p:cNvPr id="89" name="Picture 8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3748" y="345617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067" y="3657106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" name="Straight Connector 91"/>
            <p:cNvCxnSpPr>
              <a:endCxn id="91" idx="1"/>
            </p:cNvCxnSpPr>
            <p:nvPr/>
          </p:nvCxnSpPr>
          <p:spPr>
            <a:xfrm>
              <a:off x="1826545" y="3839422"/>
              <a:ext cx="24765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6" idx="3"/>
            </p:cNvCxnSpPr>
            <p:nvPr/>
          </p:nvCxnSpPr>
          <p:spPr>
            <a:xfrm>
              <a:off x="2394572" y="3453733"/>
              <a:ext cx="28069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430146" y="3336931"/>
              <a:ext cx="964426" cy="2336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400" dirty="0" smtClean="0">
                  <a:solidFill>
                    <a:schemeClr val="tx1"/>
                  </a:solidFill>
                </a:rPr>
                <a:t>захтев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7" name="Cloud Callout 96"/>
            <p:cNvSpPr/>
            <p:nvPr/>
          </p:nvSpPr>
          <p:spPr>
            <a:xfrm rot="394988">
              <a:off x="2260449" y="3527369"/>
              <a:ext cx="1236936" cy="610432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6321" y="3596965"/>
              <a:ext cx="911260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Мрежа</a:t>
              </a:r>
              <a:endParaRPr lang="en-US" sz="2667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H="1">
              <a:off x="3481076" y="3456259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0" name="Picture 2" descr="http://openclipart.org/image/800px/svg_to_png/69331/HTML_Icon_Final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3" t="11721" r="18311" b="18336"/>
            <a:stretch/>
          </p:blipFill>
          <p:spPr bwMode="auto">
            <a:xfrm>
              <a:off x="3704502" y="3080268"/>
              <a:ext cx="971550" cy="1018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1741" t="1757" r="2009" b="1439"/>
          <a:stretch>
            <a:fillRect/>
          </a:stretch>
        </p:blipFill>
        <p:spPr bwMode="auto">
          <a:xfrm>
            <a:off x="1447801" y="1366840"/>
            <a:ext cx="8844372" cy="495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6746370" y="3606801"/>
            <a:ext cx="1925057" cy="838200"/>
          </a:xfrm>
          <a:prstGeom prst="rect">
            <a:avLst/>
          </a:prstGeom>
          <a:solidFill>
            <a:srgbClr val="FF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Веб страница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08800" y="3984943"/>
            <a:ext cx="1625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59072" y="3543301"/>
            <a:ext cx="1736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 </a:t>
            </a:r>
            <a:r>
              <a:rPr lang="sr-Cyrl-RS" sz="2400" dirty="0" smtClean="0"/>
              <a:t>захтев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921593" y="4108449"/>
            <a:ext cx="1625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80387" y="4070350"/>
            <a:ext cx="1970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 </a:t>
            </a:r>
            <a:r>
              <a:rPr lang="sr-Cyrl-RS" sz="2400" dirty="0" smtClean="0"/>
              <a:t>одговор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80826" y="2056288"/>
            <a:ext cx="3451575" cy="13236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Страница као скуп независних </a:t>
            </a:r>
            <a:br>
              <a:rPr lang="sr-Cyrl-RS" sz="2667" dirty="0" smtClean="0"/>
            </a:br>
            <a:r>
              <a:rPr lang="en-US" sz="2667" dirty="0" smtClean="0"/>
              <a:t>HTTP </a:t>
            </a:r>
            <a:r>
              <a:rPr lang="sr-Cyrl-RS" sz="2667" dirty="0" smtClean="0"/>
              <a:t>трансакција</a:t>
            </a:r>
            <a:endParaRPr lang="en-US" sz="2667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8655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протокол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580807" y="1635919"/>
            <a:ext cx="11205882" cy="477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4000" dirty="0" smtClean="0"/>
              <a:t>Користи </a:t>
            </a:r>
            <a:r>
              <a:rPr lang="sr-Latn-RS" sz="4000" dirty="0" smtClean="0"/>
              <a:t>TCP, </a:t>
            </a:r>
            <a:r>
              <a:rPr lang="sr-Cyrl-RS" sz="4000" dirty="0" smtClean="0"/>
              <a:t>обично порт 80</a:t>
            </a:r>
            <a:endParaRPr lang="en-US" sz="4000" dirty="0"/>
          </a:p>
          <a:p>
            <a:pPr>
              <a:spcBef>
                <a:spcPts val="0"/>
              </a:spcBef>
            </a:pPr>
            <a:r>
              <a:rPr lang="sr-Cyrl-RS" sz="4000" dirty="0" smtClean="0"/>
              <a:t>Користи се и на страни клијента (прегледач) </a:t>
            </a:r>
            <a:br>
              <a:rPr lang="sr-Cyrl-RS" sz="4000" dirty="0" smtClean="0"/>
            </a:br>
            <a:r>
              <a:rPr lang="sr-Cyrl-RS" sz="4000" dirty="0" smtClean="0"/>
              <a:t>и на страни сервера (Веб сервер)</a:t>
            </a:r>
            <a:endParaRPr lang="en-US" sz="4000" dirty="0"/>
          </a:p>
          <a:p>
            <a:endParaRPr lang="en-US" sz="3733" dirty="0"/>
          </a:p>
        </p:txBody>
      </p:sp>
      <p:grpSp>
        <p:nvGrpSpPr>
          <p:cNvPr id="21" name="Group 20"/>
          <p:cNvGrpSpPr/>
          <p:nvPr/>
        </p:nvGrpSpPr>
        <p:grpSpPr>
          <a:xfrm>
            <a:off x="1533685" y="3755961"/>
            <a:ext cx="4993439" cy="2394106"/>
            <a:chOff x="979569" y="1751251"/>
            <a:chExt cx="3745079" cy="2252666"/>
          </a:xfrm>
        </p:grpSpPr>
        <p:grpSp>
          <p:nvGrpSpPr>
            <p:cNvPr id="120" name="Group 119"/>
            <p:cNvGrpSpPr/>
            <p:nvPr/>
          </p:nvGrpSpPr>
          <p:grpSpPr>
            <a:xfrm>
              <a:off x="1585057" y="3887950"/>
              <a:ext cx="2448116" cy="115967"/>
              <a:chOff x="3238501" y="3668379"/>
              <a:chExt cx="2498752" cy="128159"/>
            </a:xfrm>
          </p:grpSpPr>
          <p:cxnSp>
            <p:nvCxnSpPr>
              <p:cNvPr id="121" name="Elbow Connector 12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/>
            <p:nvPr/>
          </p:nvCxnSpPr>
          <p:spPr>
            <a:xfrm>
              <a:off x="2133600" y="2384896"/>
              <a:ext cx="1373798" cy="9289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979569" y="1751251"/>
              <a:ext cx="1253756" cy="2152858"/>
              <a:chOff x="979569" y="1751251"/>
              <a:chExt cx="1253756" cy="215285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066800" y="2649088"/>
                <a:ext cx="1066800" cy="425077"/>
                <a:chOff x="2503170" y="3315983"/>
                <a:chExt cx="941070" cy="47053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740997" y="3334982"/>
                  <a:ext cx="465415" cy="427484"/>
                </a:xfrm>
                <a:prstGeom prst="rect">
                  <a:avLst/>
                </a:prstGeom>
                <a:grp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TCP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066800" y="3053956"/>
                <a:ext cx="1066800" cy="425077"/>
                <a:chOff x="2503170" y="3315983"/>
                <a:chExt cx="941070" cy="47053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825649" y="3333788"/>
                  <a:ext cx="296108" cy="427484"/>
                </a:xfrm>
                <a:prstGeom prst="rect">
                  <a:avLst/>
                </a:prstGeom>
                <a:grp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066800" y="3479032"/>
                <a:ext cx="1066800" cy="425077"/>
                <a:chOff x="2503170" y="3315983"/>
                <a:chExt cx="941070" cy="47053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597631" y="3333788"/>
                  <a:ext cx="752148" cy="427484"/>
                </a:xfrm>
                <a:prstGeom prst="rect">
                  <a:avLst/>
                </a:prstGeom>
                <a:grp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802.11</a:t>
                  </a:r>
                </a:p>
              </p:txBody>
            </p:sp>
          </p:grpSp>
          <p:grpSp>
            <p:nvGrpSpPr>
              <p:cNvPr id="45" name="Group 44"/>
              <p:cNvGrpSpPr/>
              <p:nvPr/>
            </p:nvGrpSpPr>
            <p:grpSpPr>
              <a:xfrm>
                <a:off x="979569" y="1751251"/>
                <a:ext cx="1253756" cy="386185"/>
                <a:chOff x="6481299" y="1120696"/>
                <a:chExt cx="1791080" cy="539906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6605913" y="1123950"/>
                  <a:ext cx="1524000" cy="5334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6481299" y="1120696"/>
                  <a:ext cx="1791080" cy="539906"/>
                </a:xfrm>
                <a:prstGeom prst="rect">
                  <a:avLst/>
                </a:prstGeom>
                <a:no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прегледач</a:t>
                  </a:r>
                  <a:endParaRPr lang="en-US" sz="2667" dirty="0"/>
                </a:p>
              </p:txBody>
            </p:sp>
          </p:grpSp>
          <p:cxnSp>
            <p:nvCxnSpPr>
              <p:cNvPr id="48" name="Straight Connector 47"/>
              <p:cNvCxnSpPr>
                <a:endCxn id="46" idx="4"/>
              </p:cNvCxnSpPr>
              <p:nvPr/>
            </p:nvCxnSpPr>
            <p:spPr>
              <a:xfrm flipV="1">
                <a:off x="1599257" y="2135109"/>
                <a:ext cx="943" cy="994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5" name="Group 64"/>
              <p:cNvGrpSpPr/>
              <p:nvPr/>
            </p:nvGrpSpPr>
            <p:grpSpPr>
              <a:xfrm>
                <a:off x="1066800" y="2220152"/>
                <a:ext cx="1066800" cy="433994"/>
                <a:chOff x="2503170" y="3315983"/>
                <a:chExt cx="941070" cy="480406"/>
              </a:xfrm>
              <a:solidFill>
                <a:srgbClr val="F8F8F8"/>
              </a:solidFill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2671913" y="3368904"/>
                  <a:ext cx="603585" cy="427485"/>
                </a:xfrm>
                <a:prstGeom prst="rect">
                  <a:avLst/>
                </a:prstGeom>
                <a:no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HTTP</a:t>
                  </a:r>
                </a:p>
              </p:txBody>
            </p:sp>
          </p:grpSp>
        </p:grpSp>
        <p:grpSp>
          <p:nvGrpSpPr>
            <p:cNvPr id="68" name="Group 67"/>
            <p:cNvGrpSpPr/>
            <p:nvPr/>
          </p:nvGrpSpPr>
          <p:grpSpPr>
            <a:xfrm>
              <a:off x="3369469" y="1760541"/>
              <a:ext cx="1355179" cy="2152857"/>
              <a:chOff x="928871" y="1751252"/>
              <a:chExt cx="1355179" cy="2152857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066800" y="2649088"/>
                <a:ext cx="1066800" cy="425077"/>
                <a:chOff x="2503170" y="3315983"/>
                <a:chExt cx="941070" cy="47053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2740997" y="3334982"/>
                  <a:ext cx="465415" cy="427484"/>
                </a:xfrm>
                <a:prstGeom prst="rect">
                  <a:avLst/>
                </a:prstGeom>
                <a:grp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TCP</a:t>
                  </a: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1066800" y="3053956"/>
                <a:ext cx="1066800" cy="425077"/>
                <a:chOff x="2503170" y="3315983"/>
                <a:chExt cx="941070" cy="47053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2825649" y="3333788"/>
                  <a:ext cx="296108" cy="427484"/>
                </a:xfrm>
                <a:prstGeom prst="rect">
                  <a:avLst/>
                </a:prstGeom>
                <a:grp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1066800" y="3479032"/>
                <a:ext cx="1066800" cy="425077"/>
                <a:chOff x="2503170" y="3315983"/>
                <a:chExt cx="941070" cy="47053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2597631" y="3333786"/>
                  <a:ext cx="752148" cy="427484"/>
                </a:xfrm>
                <a:prstGeom prst="rect">
                  <a:avLst/>
                </a:prstGeom>
                <a:grp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802.11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928871" y="1751252"/>
                <a:ext cx="1355179" cy="386185"/>
                <a:chOff x="6408865" y="1120697"/>
                <a:chExt cx="1935968" cy="539906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6605913" y="1123950"/>
                  <a:ext cx="1524000" cy="5334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6408865" y="1120697"/>
                  <a:ext cx="1935968" cy="539906"/>
                </a:xfrm>
                <a:prstGeom prst="rect">
                  <a:avLst/>
                </a:prstGeom>
                <a:no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Веб сервер</a:t>
                  </a:r>
                  <a:endParaRPr lang="en-US" sz="2667" dirty="0"/>
                </a:p>
              </p:txBody>
            </p:sp>
          </p:grpSp>
          <p:cxnSp>
            <p:nvCxnSpPr>
              <p:cNvPr id="73" name="Straight Connector 72"/>
              <p:cNvCxnSpPr>
                <a:endCxn id="77" idx="4"/>
              </p:cNvCxnSpPr>
              <p:nvPr/>
            </p:nvCxnSpPr>
            <p:spPr>
              <a:xfrm flipV="1">
                <a:off x="1599257" y="2135109"/>
                <a:ext cx="943" cy="994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oup 73"/>
              <p:cNvGrpSpPr/>
              <p:nvPr/>
            </p:nvGrpSpPr>
            <p:grpSpPr>
              <a:xfrm>
                <a:off x="1066800" y="2225182"/>
                <a:ext cx="1066800" cy="428962"/>
                <a:chOff x="2503170" y="3321553"/>
                <a:chExt cx="941070" cy="474836"/>
              </a:xfrm>
              <a:solidFill>
                <a:srgbClr val="F8F8F8"/>
              </a:solidFill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2503170" y="332155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bIns="0"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2671913" y="3368904"/>
                  <a:ext cx="603585" cy="427485"/>
                </a:xfrm>
                <a:prstGeom prst="rect">
                  <a:avLst/>
                </a:prstGeom>
                <a:noFill/>
              </p:spPr>
              <p:txBody>
                <a:bodyPr wrap="none" tIns="0" bIns="0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HTTP</a:t>
                  </a:r>
                </a:p>
              </p:txBody>
            </p:sp>
          </p:grpSp>
        </p:grpSp>
      </p:grpSp>
      <p:cxnSp>
        <p:nvCxnSpPr>
          <p:cNvPr id="110" name="Straight Arrow Connector 109"/>
          <p:cNvCxnSpPr/>
          <p:nvPr/>
        </p:nvCxnSpPr>
        <p:spPr>
          <a:xfrm>
            <a:off x="3085092" y="4619891"/>
            <a:ext cx="1831731" cy="9872"/>
          </a:xfrm>
          <a:prstGeom prst="straightConnector1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18752" y="3937000"/>
            <a:ext cx="110222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захтев</a:t>
            </a:r>
            <a:endParaRPr lang="en-US" sz="2667" dirty="0"/>
          </a:p>
        </p:txBody>
      </p:sp>
      <p:sp>
        <p:nvSpPr>
          <p:cNvPr id="111" name="TextBox 110"/>
          <p:cNvSpPr txBox="1"/>
          <p:nvPr/>
        </p:nvSpPr>
        <p:spPr>
          <a:xfrm>
            <a:off x="3245323" y="4532901"/>
            <a:ext cx="136716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одговор</a:t>
            </a:r>
            <a:endParaRPr lang="en-US" sz="2667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Кораци у преузимању Веб документа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2012706" cy="4775200"/>
          </a:xfrm>
        </p:spPr>
        <p:txBody>
          <a:bodyPr>
            <a:normAutofit/>
          </a:bodyPr>
          <a:lstStyle/>
          <a:p>
            <a:r>
              <a:rPr lang="sr-Cyrl-RS" dirty="0" smtClean="0"/>
              <a:t>Корисник, нпр. човек, укуца адресу Веб документа</a:t>
            </a:r>
            <a:r>
              <a:rPr lang="en-US" dirty="0" smtClean="0"/>
              <a:t>:</a:t>
            </a:r>
          </a:p>
          <a:p>
            <a:pPr marL="609585" lvl="1" indent="0">
              <a:buNone/>
            </a:pPr>
            <a:r>
              <a:rPr lang="en-US" dirty="0" smtClean="0"/>
              <a:t>   http://en.wikipedia.org/wiki/Vegemite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sr-Cyrl-RS" dirty="0" smtClean="0"/>
              <a:t>Кораци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Одређивање </a:t>
            </a:r>
            <a:r>
              <a:rPr lang="sr-Latn-RS" dirty="0" smtClean="0"/>
              <a:t>IP </a:t>
            </a:r>
            <a:r>
              <a:rPr lang="sr-Cyrl-RS" dirty="0" smtClean="0"/>
              <a:t>адресе</a:t>
            </a:r>
            <a:endParaRPr lang="en-US" dirty="0" smtClean="0"/>
          </a:p>
          <a:p>
            <a:pPr lvl="1"/>
            <a:r>
              <a:rPr lang="sr-Cyrl-RS" dirty="0" smtClean="0"/>
              <a:t>Успостављање</a:t>
            </a:r>
            <a:r>
              <a:rPr lang="en-US" dirty="0" smtClean="0"/>
              <a:t> TCP</a:t>
            </a:r>
            <a:r>
              <a:rPr lang="sr-Cyrl-RS" dirty="0" smtClean="0"/>
              <a:t> везе са сервером (машином на циљној </a:t>
            </a:r>
            <a:r>
              <a:rPr lang="sr-Latn-RS" dirty="0" smtClean="0"/>
              <a:t>IP </a:t>
            </a:r>
            <a:r>
              <a:rPr lang="sr-Cyrl-RS" dirty="0" smtClean="0"/>
              <a:t>адреси)</a:t>
            </a:r>
            <a:endParaRPr lang="en-US" dirty="0" smtClean="0"/>
          </a:p>
          <a:p>
            <a:pPr lvl="1"/>
            <a:r>
              <a:rPr lang="sr-Cyrl-RS" dirty="0" smtClean="0"/>
              <a:t>Слање </a:t>
            </a:r>
            <a:r>
              <a:rPr lang="en-US" dirty="0" smtClean="0"/>
              <a:t>HTTP</a:t>
            </a:r>
            <a:r>
              <a:rPr lang="sr-Cyrl-RS" dirty="0" smtClean="0"/>
              <a:t> захтева за конкретним документом на серверу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sr-Cyrl-RS" dirty="0" smtClean="0"/>
              <a:t>Чекање </a:t>
            </a:r>
            <a:r>
              <a:rPr lang="en-US" dirty="0" smtClean="0"/>
              <a:t>HTTP</a:t>
            </a:r>
            <a:r>
              <a:rPr lang="sr-Cyrl-RS" dirty="0" smtClean="0"/>
              <a:t> одговора</a:t>
            </a:r>
            <a:r>
              <a:rPr lang="en-US" dirty="0" smtClean="0"/>
              <a:t>)</a:t>
            </a:r>
          </a:p>
          <a:p>
            <a:pPr lvl="1"/>
            <a:r>
              <a:rPr lang="sr-Cyrl-RS" dirty="0" smtClean="0"/>
              <a:t>Извршавање или преузимање уграђених докумената (слика, видеа, ...) </a:t>
            </a:r>
          </a:p>
          <a:p>
            <a:pPr lvl="1"/>
            <a:r>
              <a:rPr lang="sr-Cyrl-RS" dirty="0" smtClean="0"/>
              <a:t>Гашење </a:t>
            </a:r>
            <a:r>
              <a:rPr lang="en-US" dirty="0" smtClean="0"/>
              <a:t>TCP</a:t>
            </a:r>
            <a:r>
              <a:rPr lang="sr-Cyrl-RS" dirty="0" smtClean="0"/>
              <a:t> веза (или веза)</a:t>
            </a:r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928571" y="2279735"/>
            <a:ext cx="5815131" cy="1421778"/>
            <a:chOff x="477353" y="1709801"/>
            <a:chExt cx="5622743" cy="1066334"/>
          </a:xfrm>
        </p:grpSpPr>
        <p:sp>
          <p:nvSpPr>
            <p:cNvPr id="6" name="Right Brace 5"/>
            <p:cNvSpPr/>
            <p:nvPr/>
          </p:nvSpPr>
          <p:spPr bwMode="auto">
            <a:xfrm rot="16200000" flipH="1">
              <a:off x="972541" y="1502423"/>
              <a:ext cx="228978" cy="643740"/>
            </a:xfrm>
            <a:prstGeom prst="rightBrace">
              <a:avLst/>
            </a:prstGeom>
            <a:noFill/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7" name="Right Brace 6"/>
            <p:cNvSpPr/>
            <p:nvPr/>
          </p:nvSpPr>
          <p:spPr bwMode="auto">
            <a:xfrm rot="16200000" flipH="1">
              <a:off x="2464660" y="925289"/>
              <a:ext cx="210665" cy="1812026"/>
            </a:xfrm>
            <a:prstGeom prst="rightBrace">
              <a:avLst/>
            </a:prstGeom>
            <a:noFill/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8" name="Right Brace 7"/>
            <p:cNvSpPr/>
            <p:nvPr/>
          </p:nvSpPr>
          <p:spPr bwMode="auto">
            <a:xfrm rot="16200000" flipH="1">
              <a:off x="4647894" y="635678"/>
              <a:ext cx="226833" cy="2375079"/>
            </a:xfrm>
            <a:prstGeom prst="rightBrace">
              <a:avLst/>
            </a:prstGeom>
            <a:noFill/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353" y="1865155"/>
              <a:ext cx="1421738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400" dirty="0" smtClean="0"/>
                <a:t>протокол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36447" y="1875888"/>
              <a:ext cx="2163649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релативна путања до документа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44781" y="1865155"/>
              <a:ext cx="1880107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име придружено</a:t>
              </a:r>
            </a:p>
            <a:p>
              <a:pPr algn="ctr"/>
              <a:r>
                <a:rPr lang="sr-Latn-RS" sz="2400" dirty="0" smtClean="0"/>
                <a:t>IP </a:t>
              </a:r>
              <a:r>
                <a:rPr lang="sr-Cyrl-RS" sz="2400" dirty="0" smtClean="0"/>
                <a:t>адреси </a:t>
              </a:r>
              <a:endParaRPr lang="en-US" sz="2400" dirty="0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16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732"/>
            <a:ext cx="10515600" cy="1325563"/>
          </a:xfrm>
        </p:spPr>
        <p:txBody>
          <a:bodyPr/>
          <a:lstStyle/>
          <a:p>
            <a:r>
              <a:rPr lang="sr-Cyrl-RS" dirty="0" smtClean="0"/>
              <a:t>Статички и динамички Веб документи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803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200" dirty="0" smtClean="0"/>
              <a:t>Статички </a:t>
            </a:r>
            <a:r>
              <a:rPr lang="sr-Cyrl-RS" sz="3200" dirty="0"/>
              <a:t>В</a:t>
            </a:r>
            <a:r>
              <a:rPr lang="sr-Cyrl-RS" sz="3200" dirty="0" smtClean="0"/>
              <a:t>еб документи су датотеке са фиксним садржајем, нпр. слика, видео, статичка </a:t>
            </a:r>
            <a:r>
              <a:rPr lang="sr-Latn-RS" sz="3200" dirty="0" smtClean="0"/>
              <a:t>html </a:t>
            </a:r>
            <a:r>
              <a:rPr lang="sr-Cyrl-RS" sz="3200" dirty="0" smtClean="0"/>
              <a:t>страница, ...</a:t>
            </a:r>
            <a:endParaRPr lang="en-US" sz="3200" dirty="0"/>
          </a:p>
          <a:p>
            <a:pPr>
              <a:spcBef>
                <a:spcPts val="0"/>
              </a:spcBef>
            </a:pPr>
            <a:r>
              <a:rPr lang="sr-Cyrl-RS" sz="3200" dirty="0" smtClean="0"/>
              <a:t>Динамички Веб документ је датотека добијена као резултат извршавања програма:</a:t>
            </a:r>
          </a:p>
          <a:p>
            <a:pPr lvl="1">
              <a:spcBef>
                <a:spcPts val="0"/>
              </a:spcBef>
            </a:pPr>
            <a:r>
              <a:rPr lang="sr-Cyrl-RS" dirty="0" smtClean="0"/>
              <a:t>Нпр. </a:t>
            </a:r>
            <a:r>
              <a:rPr lang="sr-Latn-RS" dirty="0" smtClean="0"/>
              <a:t>html </a:t>
            </a:r>
            <a:r>
              <a:rPr lang="sr-Cyrl-RS" dirty="0" smtClean="0"/>
              <a:t>страна добијена као резултат претраге на </a:t>
            </a:r>
            <a:r>
              <a:rPr lang="sr-Latn-RS" dirty="0" smtClean="0"/>
              <a:t>Google</a:t>
            </a:r>
            <a:r>
              <a:rPr lang="sr-Cyrl-RS" dirty="0" smtClean="0"/>
              <a:t>.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4494"/>
          <a:stretch/>
        </p:blipFill>
        <p:spPr bwMode="auto">
          <a:xfrm>
            <a:off x="425005" y="3789849"/>
            <a:ext cx="10407649" cy="30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0879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sr-Cyrl-RS" dirty="0" smtClean="0"/>
              <a:t>протокол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2303162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Команде које се користе при формирању захтева</a:t>
            </a:r>
            <a:endParaRPr lang="en-US" sz="3733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11616"/>
              </p:ext>
            </p:extLst>
          </p:nvPr>
        </p:nvGraphicFramePr>
        <p:xfrm>
          <a:off x="1885145" y="2257909"/>
          <a:ext cx="5499100" cy="433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976"/>
                <a:gridCol w="3979124"/>
              </a:tblGrid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Метода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Опис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GET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Чита и враћа </a:t>
                      </a:r>
                      <a:b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садржај Веб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документа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HEAD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Чита заглавље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Веб док.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POST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Додаје податаке Веб док.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PUT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Складишти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Веб док.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DELETE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Уклања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Веб док.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TRACE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Приказује долазни захтев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CONNECT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Веза кроз прокси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OPTIONS</a:t>
                      </a: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Параметри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захтева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18304" y="2516389"/>
            <a:ext cx="1771352" cy="1997112"/>
            <a:chOff x="2751569" y="1611066"/>
            <a:chExt cx="1328514" cy="1497834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3727986" y="1906532"/>
              <a:ext cx="35209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2785847" y="1611066"/>
              <a:ext cx="1186335" cy="5617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Преузми</a:t>
              </a:r>
              <a:br>
                <a:rPr lang="sr-Cyrl-RS" sz="2667" dirty="0" smtClean="0"/>
              </a:br>
              <a:r>
                <a:rPr lang="sr-Cyrl-RS" sz="2667" dirty="0" smtClean="0"/>
                <a:t>документ</a:t>
              </a:r>
              <a:endParaRPr lang="en-US" sz="2667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51569" y="2540956"/>
              <a:ext cx="1079843" cy="56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Пошаљи</a:t>
              </a:r>
              <a:br>
                <a:rPr lang="sr-Cyrl-RS" sz="2667" dirty="0" smtClean="0"/>
              </a:br>
              <a:r>
                <a:rPr lang="sr-Cyrl-RS" sz="2667" dirty="0" smtClean="0"/>
                <a:t>податке</a:t>
              </a:r>
              <a:endParaRPr lang="en-US" sz="2667" dirty="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727986" y="2824928"/>
              <a:ext cx="35209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32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sr-Cyrl-RS" dirty="0" smtClean="0"/>
              <a:t>протокол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8532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Кодови који се враћају кроз одговор </a:t>
            </a:r>
            <a:br>
              <a:rPr lang="sr-Cyrl-RS" sz="3733" dirty="0" smtClean="0"/>
            </a:br>
            <a:r>
              <a:rPr lang="sr-Cyrl-RS" sz="3733" dirty="0" smtClean="0"/>
              <a:t>(поред самог одговора наравно)</a:t>
            </a:r>
            <a:endParaRPr lang="en-US" sz="3733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45824"/>
              </p:ext>
            </p:extLst>
          </p:nvPr>
        </p:nvGraphicFramePr>
        <p:xfrm>
          <a:off x="838200" y="3017676"/>
          <a:ext cx="11102788" cy="320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774"/>
                <a:gridCol w="2709125"/>
                <a:gridCol w="7305889"/>
              </a:tblGrid>
              <a:tr h="52831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Код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Значење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Примери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 anchorCtr="1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1xx</a:t>
                      </a: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Информација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 = </a:t>
                      </a: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сервер прихвата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захтев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2xx</a:t>
                      </a: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Успех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 = </a:t>
                      </a: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захтев успео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3xx</a:t>
                      </a: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Преусмерење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301 = </a:t>
                      </a: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документ померен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4xx</a:t>
                      </a: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Грешка клијента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403 </a:t>
                      </a:r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</a:t>
                      </a: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забрањен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приступ</a:t>
                      </a:r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; </a:t>
                      </a:r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404 = </a:t>
                      </a: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нема документа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5xx</a:t>
                      </a: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Грешка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сервера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500 = </a:t>
                      </a:r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интерна</a:t>
                      </a:r>
                      <a:r>
                        <a:rPr lang="sr-Cyrl-R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логичка грешка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59" marR="60959" marT="60959" marB="60959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667856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sr-Cyrl-RS" dirty="0" smtClean="0"/>
              <a:t>протокол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Додатне заглавља захтева или одговора:</a:t>
            </a:r>
            <a:endParaRPr lang="en-US" sz="32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28881"/>
              </p:ext>
            </p:extLst>
          </p:nvPr>
        </p:nvGraphicFramePr>
        <p:xfrm>
          <a:off x="720762" y="2592594"/>
          <a:ext cx="10483265" cy="3946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436"/>
                <a:gridCol w="7290829"/>
              </a:tblGrid>
              <a:tr h="462286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Функција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Примери заглавља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71008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Инфо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о прегледачу</a:t>
                      </a:r>
                      <a:endParaRPr lang="en-US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клијент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сервер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User-Agent,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Accept, Accept-</a:t>
                      </a:r>
                      <a:r>
                        <a:rPr lang="en-US" sz="24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Charset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, Accept-Encoding, Accept-Language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71008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Инфо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о кеширању</a:t>
                      </a:r>
                      <a:endParaRPr lang="en-US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оба смера</a:t>
                      </a:r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If-Modified-Since,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If-None-Match, Date, Last-Modified, Expires, Cache-Control, </a:t>
                      </a:r>
                      <a:r>
                        <a:rPr lang="en-US" sz="24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ETag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71008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Стање прегледача</a:t>
                      </a:r>
                      <a:endParaRPr lang="en-US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клијент</a:t>
                      </a:r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sr-Cyrl-RS" sz="24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сервер</a:t>
                      </a:r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Cookie, </a:t>
                      </a:r>
                      <a:r>
                        <a:rPr lang="en-US" sz="24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Referer</a:t>
                      </a:r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, Authorization, Host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71008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Тип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садржаја</a:t>
                      </a:r>
                      <a:endParaRPr lang="en-US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сервер</a:t>
                      </a:r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клијент</a:t>
                      </a:r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Content-Encoding,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Content-Length, Content-Type, Content-Language, Content-Range, Set-Cookie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12192" marB="1219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1688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pc="-40" dirty="0"/>
              <a:t>HTTP </a:t>
            </a:r>
            <a:r>
              <a:rPr lang="sr-Cyrl-RS" spc="-40" dirty="0" smtClean="0"/>
              <a:t>перформансе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55903" y="1599230"/>
            <a:ext cx="11352811" cy="203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Поруке апликативног слоја се често деле на сегменте, а ови даље обично припадају јединственом пакету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Дакле, порука апликативног слоја је у више </a:t>
            </a:r>
            <a:r>
              <a:rPr lang="sr-Latn-RS" sz="3200" dirty="0" smtClean="0"/>
              <a:t>IP </a:t>
            </a:r>
            <a:r>
              <a:rPr lang="sr-Cyrl-RS" sz="3200" dirty="0" smtClean="0"/>
              <a:t>пакета</a:t>
            </a:r>
            <a:r>
              <a:rPr lang="en-US" sz="3200" dirty="0" smtClean="0"/>
              <a:t> </a:t>
            </a:r>
            <a:r>
              <a:rPr lang="en-US" sz="3200" dirty="0"/>
              <a:t>…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268426" y="3720087"/>
            <a:ext cx="4784932" cy="2136602"/>
            <a:chOff x="4210153" y="2290336"/>
            <a:chExt cx="3588699" cy="1752463"/>
          </a:xfrm>
        </p:grpSpPr>
        <p:sp>
          <p:nvSpPr>
            <p:cNvPr id="98" name="Rectangle 97"/>
            <p:cNvSpPr/>
            <p:nvPr/>
          </p:nvSpPr>
          <p:spPr>
            <a:xfrm>
              <a:off x="5655746" y="2324957"/>
              <a:ext cx="2143106" cy="3273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210153" y="2853957"/>
              <a:ext cx="3588699" cy="1188842"/>
              <a:chOff x="4210153" y="2839655"/>
              <a:chExt cx="3588699" cy="165251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210153" y="2839655"/>
                <a:ext cx="2143327" cy="526351"/>
                <a:chOff x="609600" y="3103136"/>
                <a:chExt cx="4953000" cy="526351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3912553" y="3154112"/>
                  <a:ext cx="1650047" cy="455031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609600" y="3103136"/>
                  <a:ext cx="4953000" cy="526351"/>
                  <a:chOff x="2886336" y="2672932"/>
                  <a:chExt cx="2970164" cy="528859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212590" y="2724150"/>
                    <a:ext cx="600502" cy="45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2886336" y="2672932"/>
                    <a:ext cx="2970164" cy="528859"/>
                    <a:chOff x="4509169" y="2291932"/>
                    <a:chExt cx="3853614" cy="528859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>
                    <a:xfrm>
                      <a:off x="4509169" y="2343150"/>
                      <a:ext cx="3853614" cy="4572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133"/>
                    </a:p>
                  </p:txBody>
                </p:sp>
                <p:sp>
                  <p:nvSpPr>
                    <p:cNvPr id="134" name="TextBox 133"/>
                    <p:cNvSpPr txBox="1"/>
                    <p:nvPr/>
                  </p:nvSpPr>
                  <p:spPr>
                    <a:xfrm>
                      <a:off x="4509169" y="2291932"/>
                      <a:ext cx="1267225" cy="528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802.11</a:t>
                      </a:r>
                    </a:p>
                  </p:txBody>
                </p:sp>
                <p:sp>
                  <p:nvSpPr>
                    <p:cNvPr id="135" name="TextBox 134"/>
                    <p:cNvSpPr txBox="1"/>
                    <p:nvPr/>
                  </p:nvSpPr>
                  <p:spPr>
                    <a:xfrm>
                      <a:off x="5676289" y="2291935"/>
                      <a:ext cx="672430" cy="528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IP</a:t>
                      </a:r>
                    </a:p>
                  </p:txBody>
                </p:sp>
                <p:sp>
                  <p:nvSpPr>
                    <p:cNvPr id="136" name="TextBox 135"/>
                    <p:cNvSpPr txBox="1"/>
                    <p:nvPr/>
                  </p:nvSpPr>
                  <p:spPr>
                    <a:xfrm>
                      <a:off x="6153293" y="2291933"/>
                      <a:ext cx="954596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TCP</a:t>
                      </a:r>
                    </a:p>
                  </p:txBody>
                </p:sp>
                <p:sp>
                  <p:nvSpPr>
                    <p:cNvPr id="137" name="TextBox 136"/>
                    <p:cNvSpPr txBox="1"/>
                    <p:nvPr/>
                  </p:nvSpPr>
                  <p:spPr>
                    <a:xfrm>
                      <a:off x="7078985" y="2291933"/>
                      <a:ext cx="1283798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HTTP</a:t>
                      </a:r>
                    </a:p>
                  </p:txBody>
                </p: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>
                      <a:off x="7078985" y="2343150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>
                      <a:off x="6284245" y="2343150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>
                      <a:off x="5753380" y="2343149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5655525" y="3965817"/>
                <a:ext cx="2143327" cy="526350"/>
                <a:chOff x="609600" y="3103137"/>
                <a:chExt cx="4953000" cy="526350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3912553" y="3154112"/>
                  <a:ext cx="1650047" cy="455031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>
                  <a:off x="609600" y="3103137"/>
                  <a:ext cx="4953000" cy="526350"/>
                  <a:chOff x="2886336" y="2672933"/>
                  <a:chExt cx="2970164" cy="528858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4212590" y="2724150"/>
                    <a:ext cx="600502" cy="45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886336" y="2672933"/>
                    <a:ext cx="2970164" cy="528858"/>
                    <a:chOff x="4509169" y="2291933"/>
                    <a:chExt cx="3853614" cy="528858"/>
                  </a:xfrm>
                </p:grpSpPr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4509169" y="2343150"/>
                      <a:ext cx="3853614" cy="4572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133"/>
                    </a:p>
                  </p:txBody>
                </p: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4509169" y="2291933"/>
                      <a:ext cx="1267225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802.11</a:t>
                      </a:r>
                    </a:p>
                  </p:txBody>
                </p:sp>
                <p:sp>
                  <p:nvSpPr>
                    <p:cNvPr id="61" name="TextBox 60"/>
                    <p:cNvSpPr txBox="1"/>
                    <p:nvPr/>
                  </p:nvSpPr>
                  <p:spPr>
                    <a:xfrm>
                      <a:off x="5676289" y="2291936"/>
                      <a:ext cx="672430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IP</a:t>
                      </a:r>
                    </a:p>
                  </p:txBody>
                </p: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6153293" y="2291933"/>
                      <a:ext cx="954596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TCP</a:t>
                      </a:r>
                    </a:p>
                  </p:txBody>
                </p:sp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7078985" y="2291933"/>
                      <a:ext cx="1283798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HTTP</a:t>
                      </a:r>
                    </a:p>
                  </p:txBody>
                </p: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7078985" y="2343150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6284245" y="2343150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5753380" y="2343149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67" name="Group 66"/>
              <p:cNvGrpSpPr/>
              <p:nvPr/>
            </p:nvGrpSpPr>
            <p:grpSpPr>
              <a:xfrm>
                <a:off x="4938520" y="3389134"/>
                <a:ext cx="2143327" cy="526351"/>
                <a:chOff x="609600" y="3103136"/>
                <a:chExt cx="4953000" cy="526351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3912553" y="3154112"/>
                  <a:ext cx="1650047" cy="455031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grpSp>
              <p:nvGrpSpPr>
                <p:cNvPr id="69" name="Group 68"/>
                <p:cNvGrpSpPr/>
                <p:nvPr/>
              </p:nvGrpSpPr>
              <p:grpSpPr>
                <a:xfrm>
                  <a:off x="609600" y="3103136"/>
                  <a:ext cx="4953000" cy="526351"/>
                  <a:chOff x="2886336" y="2672932"/>
                  <a:chExt cx="2970164" cy="528859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212590" y="2724150"/>
                    <a:ext cx="600502" cy="457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2886336" y="2672932"/>
                    <a:ext cx="2970164" cy="528859"/>
                    <a:chOff x="4509169" y="2291932"/>
                    <a:chExt cx="3853614" cy="528859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4509169" y="2343150"/>
                      <a:ext cx="3853614" cy="4572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133"/>
                    </a:p>
                  </p:txBody>
                </p:sp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4509169" y="2291932"/>
                      <a:ext cx="1267225" cy="52885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802.11</a:t>
                      </a: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5676289" y="2291936"/>
                      <a:ext cx="672430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IP</a:t>
                      </a:r>
                    </a:p>
                  </p:txBody>
                </p:sp>
                <p:sp>
                  <p:nvSpPr>
                    <p:cNvPr id="81" name="TextBox 80"/>
                    <p:cNvSpPr txBox="1"/>
                    <p:nvPr/>
                  </p:nvSpPr>
                  <p:spPr>
                    <a:xfrm>
                      <a:off x="6153293" y="2291933"/>
                      <a:ext cx="954596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TCP</a:t>
                      </a:r>
                    </a:p>
                  </p:txBody>
                </p:sp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7078985" y="2291933"/>
                      <a:ext cx="1283798" cy="5288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 anchor="ctr">
                      <a:spAutoFit/>
                    </a:bodyPr>
                    <a:lstStyle/>
                    <a:p>
                      <a:pPr algn="ctr"/>
                      <a:r>
                        <a:rPr lang="en-US" sz="2400" dirty="0"/>
                        <a:t>HTTP</a:t>
                      </a:r>
                    </a:p>
                  </p:txBody>
                </p: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7078985" y="2343150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>
                      <a:off x="6284245" y="2343150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>
                      <a:off x="5753380" y="2343149"/>
                      <a:ext cx="0" cy="4572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97" name="TextBox 96"/>
            <p:cNvSpPr txBox="1"/>
            <p:nvPr/>
          </p:nvSpPr>
          <p:spPr>
            <a:xfrm>
              <a:off x="6370284" y="2290336"/>
              <a:ext cx="714031" cy="37866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dirty="0"/>
                <a:t>HTTP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6724832" y="2660577"/>
              <a:ext cx="2467" cy="5536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7436641" y="2668016"/>
              <a:ext cx="1" cy="894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5994721" y="2659051"/>
              <a:ext cx="1744" cy="2226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09600" y="493497"/>
            <a:ext cx="11582400" cy="1143000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Апликативни слој (2)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47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PLT</a:t>
            </a:r>
            <a:r>
              <a:rPr lang="sr-Cyrl-RS" dirty="0" smtClean="0"/>
              <a:t> – време учитавања документа</a:t>
            </a:r>
            <a:r>
              <a:rPr lang="en-U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(</a:t>
            </a:r>
            <a:r>
              <a:rPr lang="sr-Cyrl-RS" dirty="0" smtClean="0"/>
              <a:t>енг. </a:t>
            </a:r>
            <a:r>
              <a:rPr lang="en-US" dirty="0" smtClean="0"/>
              <a:t>Page Load Time)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199" y="1788319"/>
            <a:ext cx="9895609" cy="4470400"/>
          </a:xfrm>
        </p:spPr>
        <p:txBody>
          <a:bodyPr>
            <a:normAutofit/>
          </a:bodyPr>
          <a:lstStyle/>
          <a:p>
            <a:r>
              <a:rPr lang="en-US" dirty="0" smtClean="0"/>
              <a:t>PLT </a:t>
            </a:r>
            <a:r>
              <a:rPr lang="sr-Cyrl-RS" dirty="0" smtClean="0"/>
              <a:t>је кључна мера перформанси</a:t>
            </a:r>
            <a:endParaRPr lang="en-US" dirty="0" smtClean="0"/>
          </a:p>
          <a:p>
            <a:pPr lvl="1"/>
            <a:r>
              <a:rPr lang="sr-Cyrl-RS" dirty="0" smtClean="0"/>
              <a:t>Време протекло од клика до учитавања документа</a:t>
            </a:r>
            <a:endParaRPr lang="en-US" dirty="0" smtClean="0"/>
          </a:p>
          <a:p>
            <a:pPr lvl="1"/>
            <a:r>
              <a:rPr lang="sr-Cyrl-RS" dirty="0" smtClean="0"/>
              <a:t>Чак и </a:t>
            </a:r>
            <a:r>
              <a:rPr lang="sr-Cyrl-RS" dirty="0"/>
              <a:t>м</a:t>
            </a:r>
            <a:r>
              <a:rPr lang="sr-Cyrl-RS" dirty="0" smtClean="0"/>
              <a:t>ало повећање </a:t>
            </a:r>
            <a:r>
              <a:rPr lang="sr-Latn-RS" dirty="0" smtClean="0"/>
              <a:t>PLT </a:t>
            </a:r>
            <a:r>
              <a:rPr lang="sr-Cyrl-RS" dirty="0" smtClean="0"/>
              <a:t>има велик утицај на смањење задовољства корисника</a:t>
            </a:r>
            <a:endParaRPr lang="en-US" dirty="0" smtClean="0"/>
          </a:p>
          <a:p>
            <a:r>
              <a:rPr lang="en-US" dirty="0" smtClean="0"/>
              <a:t>PLT </a:t>
            </a:r>
            <a:r>
              <a:rPr lang="sr-Cyrl-RS" dirty="0" smtClean="0"/>
              <a:t>зависи од много фактора</a:t>
            </a:r>
            <a:endParaRPr lang="en-US" dirty="0" smtClean="0"/>
          </a:p>
          <a:p>
            <a:pPr lvl="1"/>
            <a:r>
              <a:rPr lang="sr-Cyrl-RS" dirty="0" smtClean="0"/>
              <a:t>Структура документа</a:t>
            </a:r>
            <a:endParaRPr lang="en-US" dirty="0" smtClean="0"/>
          </a:p>
          <a:p>
            <a:pPr lvl="1"/>
            <a:r>
              <a:rPr lang="sr-Cyrl-RS" dirty="0" smtClean="0"/>
              <a:t>Верзије </a:t>
            </a:r>
            <a:r>
              <a:rPr lang="en-US" dirty="0" smtClean="0"/>
              <a:t>HTTP (</a:t>
            </a:r>
            <a:r>
              <a:rPr lang="sr-Cyrl-RS" dirty="0" smtClean="0"/>
              <a:t>и</a:t>
            </a:r>
            <a:r>
              <a:rPr lang="en-US" dirty="0" smtClean="0"/>
              <a:t> TCP!)</a:t>
            </a:r>
            <a:r>
              <a:rPr lang="sr-Cyrl-RS" dirty="0" smtClean="0"/>
              <a:t> протокола</a:t>
            </a:r>
          </a:p>
          <a:p>
            <a:pPr lvl="1"/>
            <a:r>
              <a:rPr lang="sr-Cyrl-RS" dirty="0" smtClean="0"/>
              <a:t>Мрежног протока и </a:t>
            </a:r>
            <a:r>
              <a:rPr lang="sr-Latn-RS" dirty="0" smtClean="0"/>
              <a:t>RTT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540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Раније перформансе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914400" y="2209800"/>
            <a:ext cx="7010400" cy="2032000"/>
          </a:xfrm>
        </p:spPr>
        <p:txBody>
          <a:bodyPr>
            <a:normAutofit lnSpcReduction="10000"/>
          </a:bodyPr>
          <a:lstStyle/>
          <a:p>
            <a:r>
              <a:rPr lang="en-US" sz="3733" dirty="0"/>
              <a:t>HTTP/1.0 </a:t>
            </a:r>
            <a:r>
              <a:rPr lang="sr-Cyrl-RS" sz="3733" dirty="0" smtClean="0"/>
              <a:t>користио једну </a:t>
            </a:r>
            <a:r>
              <a:rPr lang="sr-Latn-RS" sz="3733" dirty="0" smtClean="0"/>
              <a:t>TCP </a:t>
            </a:r>
            <a:r>
              <a:rPr lang="sr-Cyrl-RS" sz="3733" dirty="0" smtClean="0"/>
              <a:t>везу да преузме све документе</a:t>
            </a:r>
          </a:p>
          <a:p>
            <a:pPr lvl="1"/>
            <a:r>
              <a:rPr lang="sr-Cyrl-RS" sz="3200" dirty="0" smtClean="0"/>
              <a:t>Једноставна имплементација</a:t>
            </a:r>
            <a:endParaRPr lang="en-US" sz="3200" dirty="0"/>
          </a:p>
          <a:p>
            <a:pPr lvl="1"/>
            <a:r>
              <a:rPr lang="sr-Cyrl-RS" sz="3200" dirty="0" smtClean="0"/>
              <a:t>Веома лош </a:t>
            </a:r>
            <a:r>
              <a:rPr lang="en-US" sz="3200" dirty="0" smtClean="0"/>
              <a:t>PLT</a:t>
            </a:r>
            <a:r>
              <a:rPr lang="en-US" sz="3200" dirty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3254" r="58183" b="9680"/>
          <a:stretch/>
        </p:blipFill>
        <p:spPr bwMode="auto">
          <a:xfrm>
            <a:off x="7610475" y="1608138"/>
            <a:ext cx="4413251" cy="435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6560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Начини за смањење</a:t>
            </a:r>
            <a:r>
              <a:rPr lang="en-US" dirty="0" smtClean="0"/>
              <a:t> PLT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Смањивање послатог садржаја</a:t>
            </a:r>
            <a:endParaRPr lang="en-US" dirty="0" smtClean="0"/>
          </a:p>
          <a:p>
            <a:pPr lvl="1"/>
            <a:r>
              <a:rPr lang="sr-Cyrl-RS" dirty="0" smtClean="0"/>
              <a:t>Мање слике</a:t>
            </a:r>
            <a:r>
              <a:rPr lang="en-US" dirty="0" smtClean="0"/>
              <a:t>, </a:t>
            </a:r>
            <a:r>
              <a:rPr lang="en-US" dirty="0" err="1" smtClean="0"/>
              <a:t>gzip</a:t>
            </a:r>
            <a:r>
              <a:rPr lang="sr-Cyrl-RS" dirty="0" smtClean="0"/>
              <a:t> компресија</a:t>
            </a:r>
            <a:endParaRPr lang="en-US" dirty="0" smtClean="0"/>
          </a:p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Прилагођавање</a:t>
            </a:r>
            <a:r>
              <a:rPr lang="en-US" dirty="0" smtClean="0"/>
              <a:t> HTTP</a:t>
            </a:r>
            <a:r>
              <a:rPr lang="sr-Cyrl-RS" dirty="0" smtClean="0"/>
              <a:t> </a:t>
            </a:r>
            <a:br>
              <a:rPr lang="sr-Cyrl-RS" dirty="0" smtClean="0"/>
            </a:br>
            <a:r>
              <a:rPr lang="sr-Cyrl-RS" dirty="0" smtClean="0"/>
              <a:t>да боље користи проток</a:t>
            </a:r>
            <a:r>
              <a:rPr lang="en-US" dirty="0" smtClean="0"/>
              <a:t> </a:t>
            </a:r>
            <a:endParaRPr lang="sr-Cyrl-RS" dirty="0" smtClean="0"/>
          </a:p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Избегавање поновних</a:t>
            </a:r>
            <a:br>
              <a:rPr lang="sr-Cyrl-RS" dirty="0" smtClean="0"/>
            </a:br>
            <a:r>
              <a:rPr lang="sr-Cyrl-RS" dirty="0" smtClean="0"/>
              <a:t>истих </a:t>
            </a:r>
            <a:r>
              <a:rPr lang="en-US" dirty="0" smtClean="0"/>
              <a:t>HTTP</a:t>
            </a:r>
            <a:r>
              <a:rPr lang="sr-Cyrl-RS" dirty="0" smtClean="0"/>
              <a:t> захтева</a:t>
            </a:r>
            <a:endParaRPr lang="en-US" dirty="0" smtClean="0"/>
          </a:p>
          <a:p>
            <a:pPr lvl="1"/>
            <a:r>
              <a:rPr lang="sr-Cyrl-RS" dirty="0" smtClean="0"/>
              <a:t>Кеширање и Веб проксији</a:t>
            </a:r>
            <a:endParaRPr lang="en-US" dirty="0" smtClean="0"/>
          </a:p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Померање садржаја </a:t>
            </a:r>
            <a:br>
              <a:rPr lang="sr-Cyrl-RS" dirty="0" smtClean="0"/>
            </a:br>
            <a:r>
              <a:rPr lang="sr-Cyrl-RS" dirty="0" smtClean="0"/>
              <a:t>да буде ближи кориснику</a:t>
            </a:r>
            <a:endParaRPr lang="en-US" dirty="0" smtClean="0"/>
          </a:p>
          <a:p>
            <a:pPr lvl="1"/>
            <a:r>
              <a:rPr lang="en-US" dirty="0" smtClean="0"/>
              <a:t>CDN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2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Паралелне </a:t>
            </a:r>
            <a:r>
              <a:rPr lang="sr-Latn-RS" dirty="0" smtClean="0"/>
              <a:t>TCP </a:t>
            </a:r>
            <a:r>
              <a:rPr lang="sr-Cyrl-RS" dirty="0" smtClean="0"/>
              <a:t>везе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200" y="1459345"/>
            <a:ext cx="10238509" cy="4775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Једноставан начин за побољшање </a:t>
            </a:r>
            <a:r>
              <a:rPr lang="sr-Latn-RS" sz="3200" dirty="0" smtClean="0"/>
              <a:t>PLT</a:t>
            </a:r>
            <a:endParaRPr lang="en-US" sz="3200" dirty="0" smtClean="0"/>
          </a:p>
          <a:p>
            <a:pPr lvl="1"/>
            <a:r>
              <a:rPr lang="sr-Cyrl-RS" sz="2667" dirty="0" smtClean="0"/>
              <a:t>Прегледач нпр. истовремено ради са 8 </a:t>
            </a:r>
            <a:r>
              <a:rPr lang="sr-Latn-RS" sz="2667" dirty="0" smtClean="0"/>
              <a:t>HTTP </a:t>
            </a:r>
            <a:r>
              <a:rPr lang="sr-Cyrl-RS" sz="2667" dirty="0" smtClean="0"/>
              <a:t>контекста</a:t>
            </a:r>
          </a:p>
          <a:p>
            <a:pPr lvl="2"/>
            <a:r>
              <a:rPr lang="sr-Cyrl-RS" sz="2267" dirty="0" smtClean="0"/>
              <a:t>Сваки контекст прави одвојену </a:t>
            </a:r>
            <a:r>
              <a:rPr lang="sr-Latn-RS" sz="2267" dirty="0" smtClean="0"/>
              <a:t>TCP </a:t>
            </a:r>
            <a:r>
              <a:rPr lang="sr-Cyrl-RS" sz="2267" dirty="0" smtClean="0"/>
              <a:t>везу</a:t>
            </a:r>
            <a:endParaRPr lang="en-US" sz="2267" dirty="0" smtClean="0"/>
          </a:p>
          <a:p>
            <a:pPr lvl="1"/>
            <a:r>
              <a:rPr lang="sr-Cyrl-RS" sz="2667" dirty="0" smtClean="0"/>
              <a:t>Сервер не захтева промену, само клијент односно прегледач</a:t>
            </a:r>
            <a:endParaRPr lang="en-US" sz="1333" dirty="0"/>
          </a:p>
          <a:p>
            <a:pPr lvl="1"/>
            <a:r>
              <a:rPr lang="sr-Cyrl-RS" sz="2667" dirty="0" smtClean="0"/>
              <a:t>Сада 8 </a:t>
            </a:r>
            <a:r>
              <a:rPr lang="sr-Latn-RS" sz="2667" dirty="0" smtClean="0"/>
              <a:t>HTTP </a:t>
            </a:r>
            <a:r>
              <a:rPr lang="sr-Cyrl-RS" sz="2667" dirty="0" smtClean="0"/>
              <a:t>веза може боље да искористи доступни проток</a:t>
            </a:r>
            <a:endParaRPr lang="en-US" sz="2667" dirty="0"/>
          </a:p>
          <a:p>
            <a:pPr lvl="1"/>
            <a:r>
              <a:rPr lang="sr-Cyrl-RS" sz="2667" dirty="0" smtClean="0"/>
              <a:t>Све раде истовремено, па се не гомилају кашњења </a:t>
            </a:r>
            <a:br>
              <a:rPr lang="sr-Cyrl-RS" sz="2667" dirty="0" smtClean="0"/>
            </a:br>
            <a:r>
              <a:rPr lang="sr-Cyrl-RS" sz="2667" dirty="0" smtClean="0"/>
              <a:t>која настају због успостава </a:t>
            </a:r>
            <a:r>
              <a:rPr lang="sr-Latn-RS" sz="2667" dirty="0" smtClean="0"/>
              <a:t>TCP </a:t>
            </a:r>
            <a:r>
              <a:rPr lang="sr-Cyrl-RS" sz="2667" dirty="0" smtClean="0"/>
              <a:t>веза</a:t>
            </a:r>
            <a:endParaRPr lang="en-US" sz="2667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530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Трајне (вишеструко употребљиве) везе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560424" cy="4775200"/>
          </a:xfrm>
        </p:spPr>
        <p:txBody>
          <a:bodyPr>
            <a:normAutofit/>
          </a:bodyPr>
          <a:lstStyle/>
          <a:p>
            <a:pPr lvl="5"/>
            <a:endParaRPr lang="en-US" dirty="0" smtClean="0"/>
          </a:p>
          <a:p>
            <a:r>
              <a:rPr lang="sr-Cyrl-RS" dirty="0" smtClean="0"/>
              <a:t>Уместо паралелних </a:t>
            </a:r>
            <a:r>
              <a:rPr lang="sr-Latn-RS" dirty="0" smtClean="0"/>
              <a:t>TCP </a:t>
            </a:r>
            <a:r>
              <a:rPr lang="sr-Cyrl-RS" dirty="0" smtClean="0"/>
              <a:t>веза, може се користити и трајна (вишеструко употребљива) веза</a:t>
            </a:r>
            <a:endParaRPr lang="en-US" dirty="0" smtClean="0"/>
          </a:p>
          <a:p>
            <a:pPr lvl="1"/>
            <a:r>
              <a:rPr lang="sr-Cyrl-RS" dirty="0" smtClean="0"/>
              <a:t>Направи се једна </a:t>
            </a:r>
            <a:r>
              <a:rPr lang="sr-Latn-RS" dirty="0" smtClean="0"/>
              <a:t>TCP </a:t>
            </a:r>
            <a:r>
              <a:rPr lang="sr-Cyrl-RS" dirty="0" smtClean="0"/>
              <a:t>веза за све ресурсе ка једном серверу</a:t>
            </a:r>
            <a:endParaRPr lang="en-US" dirty="0" smtClean="0"/>
          </a:p>
          <a:p>
            <a:pPr lvl="1"/>
            <a:r>
              <a:rPr lang="sr-Cyrl-RS" dirty="0" smtClean="0"/>
              <a:t>Она се после дели међу независним </a:t>
            </a:r>
            <a:r>
              <a:rPr lang="sr-Latn-RS" dirty="0" smtClean="0"/>
              <a:t>HTTP </a:t>
            </a:r>
            <a:r>
              <a:rPr lang="sr-Cyrl-RS" dirty="0" smtClean="0"/>
              <a:t>захтевима ка том серверу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755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Трајне везе </a:t>
            </a:r>
            <a:r>
              <a:rPr lang="en-US" dirty="0" smtClean="0"/>
              <a:t>(3)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52067" y="1620752"/>
            <a:ext cx="11087865" cy="4918160"/>
            <a:chOff x="655979" y="1063229"/>
            <a:chExt cx="8315898" cy="36886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3254" b="9680"/>
            <a:stretch>
              <a:fillRect/>
            </a:stretch>
          </p:blipFill>
          <p:spPr bwMode="auto">
            <a:xfrm>
              <a:off x="760346" y="1063229"/>
              <a:ext cx="7539037" cy="3275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55979" y="4100601"/>
              <a:ext cx="2863434" cy="6232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Почетни сценарио:</a:t>
              </a:r>
              <a:br>
                <a:rPr lang="sr-Cyrl-RS" sz="2400" dirty="0" smtClean="0"/>
              </a:br>
              <a:r>
                <a:rPr lang="sr-Cyrl-RS" sz="2400" dirty="0" smtClean="0"/>
                <a:t>један захтев по </a:t>
              </a:r>
              <a:r>
                <a:rPr lang="sr-Latn-RS" sz="2400" dirty="0" smtClean="0"/>
                <a:t>TCP </a:t>
              </a:r>
              <a:r>
                <a:rPr lang="sr-Cyrl-RS" sz="2400" dirty="0" smtClean="0"/>
                <a:t>вези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57600" y="3713103"/>
              <a:ext cx="2296758" cy="9002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Сценарио 2:</a:t>
              </a:r>
            </a:p>
            <a:p>
              <a:pPr algn="ctr"/>
              <a:r>
                <a:rPr lang="sr-Cyrl-RS" sz="2400" dirty="0" smtClean="0"/>
                <a:t>Једна успостава везе, </a:t>
              </a:r>
              <a:br>
                <a:rPr lang="sr-Cyrl-RS" sz="2400" dirty="0" smtClean="0"/>
              </a:br>
              <a:r>
                <a:rPr lang="sr-Cyrl-RS" sz="2400" dirty="0" smtClean="0"/>
                <a:t>па више </a:t>
              </a:r>
              <a:r>
                <a:rPr lang="sr-Latn-RS" sz="2400" dirty="0" smtClean="0"/>
                <a:t>HTTP </a:t>
              </a:r>
              <a:r>
                <a:rPr lang="sr-Cyrl-RS" sz="2400" dirty="0" smtClean="0"/>
                <a:t>захтева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68788" y="3574604"/>
              <a:ext cx="3203089" cy="11772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Сценарио 3:</a:t>
              </a:r>
            </a:p>
            <a:p>
              <a:pPr algn="ctr"/>
              <a:r>
                <a:rPr lang="sr-Cyrl-RS" sz="2400" dirty="0" smtClean="0"/>
                <a:t>Једна успостава везе, </a:t>
              </a:r>
              <a:br>
                <a:rPr lang="sr-Cyrl-RS" sz="2400" dirty="0" smtClean="0"/>
              </a:br>
              <a:r>
                <a:rPr lang="sr-Cyrl-RS" sz="2400" dirty="0" smtClean="0"/>
                <a:t>па проточно слање захтева, </a:t>
              </a:r>
              <a:br>
                <a:rPr lang="sr-Cyrl-RS" sz="2400" dirty="0" smtClean="0"/>
              </a:br>
              <a:r>
                <a:rPr lang="sr-Cyrl-RS" sz="2400" dirty="0" smtClean="0"/>
                <a:t>без чекања  одговора</a:t>
              </a:r>
              <a:endParaRPr lang="en-US" sz="24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56773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pc="-40" dirty="0"/>
              <a:t>HTTP </a:t>
            </a:r>
            <a:r>
              <a:rPr lang="sr-Cyrl-RS" spc="-40" dirty="0" smtClean="0"/>
              <a:t>кеширање и </a:t>
            </a:r>
            <a:r>
              <a:rPr lang="sr-Latn-RS" spc="-40" dirty="0" smtClean="0"/>
              <a:t>HTTP </a:t>
            </a:r>
            <a:r>
              <a:rPr lang="sr-Cyrl-RS" spc="-40" dirty="0" smtClean="0"/>
              <a:t>проксији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sr-Cyrl-RS" dirty="0" smtClean="0"/>
              <a:t> кеширање и </a:t>
            </a:r>
            <a:r>
              <a:rPr lang="sr-Latn-RS" dirty="0" smtClean="0"/>
              <a:t>HTTP </a:t>
            </a:r>
            <a:r>
              <a:rPr lang="sr-Cyrl-RS" dirty="0" smtClean="0"/>
              <a:t>проксији</a:t>
            </a:r>
            <a:endParaRPr lang="en-US" dirty="0" smtClean="0"/>
          </a:p>
          <a:p>
            <a:pPr lvl="1"/>
            <a:r>
              <a:rPr lang="sr-Cyrl-RS" dirty="0" smtClean="0"/>
              <a:t>Омогућавање вишеструке употребе истог садржаја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78338" y="3572218"/>
            <a:ext cx="5634169" cy="2180300"/>
            <a:chOff x="733754" y="2768614"/>
            <a:chExt cx="4225626" cy="1635225"/>
          </a:xfrm>
        </p:grpSpPr>
        <p:pic>
          <p:nvPicPr>
            <p:cNvPr id="17" name="Picture 1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266" y="348761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/>
            <p:cNvCxnSpPr/>
            <p:nvPr/>
          </p:nvCxnSpPr>
          <p:spPr>
            <a:xfrm>
              <a:off x="1451818" y="3563462"/>
              <a:ext cx="2955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301843" y="3564498"/>
              <a:ext cx="28069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33754" y="3707589"/>
              <a:ext cx="84542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Сервер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529055" y="3650359"/>
              <a:ext cx="878090" cy="2548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541510" y="3210302"/>
              <a:ext cx="878090" cy="2548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6744" y="311467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8426" y="276861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700" y="339102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3944438" y="4057590"/>
              <a:ext cx="101494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Клијенти</a:t>
              </a:r>
              <a:endParaRPr lang="en-US" sz="2400" dirty="0"/>
            </a:p>
          </p:txBody>
        </p:sp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808" y="3401671"/>
              <a:ext cx="824673" cy="346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2393746" y="3733049"/>
              <a:ext cx="85133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Прокси</a:t>
              </a:r>
              <a:endParaRPr lang="en-US" sz="2400" dirty="0"/>
            </a:p>
          </p:txBody>
        </p:sp>
        <p:sp>
          <p:nvSpPr>
            <p:cNvPr id="23" name="Flowchart: Direct Access Storage 22"/>
            <p:cNvSpPr/>
            <p:nvPr/>
          </p:nvSpPr>
          <p:spPr>
            <a:xfrm rot="16200000">
              <a:off x="2910347" y="3164352"/>
              <a:ext cx="440369" cy="797047"/>
            </a:xfrm>
            <a:prstGeom prst="flowChartMagneticDrum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98601" y="3428255"/>
              <a:ext cx="54399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Кеш</a:t>
              </a:r>
              <a:endParaRPr lang="en-US" sz="24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кеширање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77501" y="1581150"/>
            <a:ext cx="11277425" cy="477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Корисници често посећују исту страницу више пута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Ово омогућава чување локалне копије</a:t>
            </a:r>
            <a:endParaRPr lang="en-US" sz="3200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Кеширање подразумева чување и употребу локалне копије</a:t>
            </a:r>
            <a:endParaRPr lang="en-US" sz="3200" dirty="0"/>
          </a:p>
          <a:p>
            <a:pPr lvl="4">
              <a:spcBef>
                <a:spcPts val="0"/>
              </a:spcBef>
            </a:pPr>
            <a:endParaRPr lang="en-US" sz="2400" dirty="0"/>
          </a:p>
          <a:p>
            <a:pPr lvl="4">
              <a:spcBef>
                <a:spcPts val="0"/>
              </a:spcBef>
            </a:pPr>
            <a:endParaRPr lang="en-US" sz="2400" dirty="0"/>
          </a:p>
          <a:p>
            <a:pPr lvl="4">
              <a:spcBef>
                <a:spcPts val="0"/>
              </a:spcBef>
            </a:pPr>
            <a:endParaRPr lang="en-US" sz="2400" dirty="0"/>
          </a:p>
          <a:p>
            <a:pPr lvl="4">
              <a:spcBef>
                <a:spcPts val="0"/>
              </a:spcBef>
            </a:pPr>
            <a:endParaRPr lang="en-US" sz="2400" dirty="0"/>
          </a:p>
          <a:p>
            <a:pPr lvl="4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sr-Cyrl-RS" sz="3733" dirty="0" smtClean="0"/>
              <a:t>Питање</a:t>
            </a:r>
            <a:r>
              <a:rPr lang="en-US" sz="3733" dirty="0" smtClean="0"/>
              <a:t>: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Када је исправно користити локалну копију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82565" y="3139080"/>
            <a:ext cx="5587712" cy="1381379"/>
            <a:chOff x="1036924" y="2344371"/>
            <a:chExt cx="4190784" cy="1036034"/>
          </a:xfrm>
        </p:grpSpPr>
        <p:grpSp>
          <p:nvGrpSpPr>
            <p:cNvPr id="16" name="Group 15"/>
            <p:cNvGrpSpPr/>
            <p:nvPr/>
          </p:nvGrpSpPr>
          <p:grpSpPr>
            <a:xfrm>
              <a:off x="1036924" y="2726126"/>
              <a:ext cx="4190784" cy="654279"/>
              <a:chOff x="1036924" y="2596919"/>
              <a:chExt cx="4190784" cy="654279"/>
            </a:xfrm>
          </p:grpSpPr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6924" y="2596919"/>
                <a:ext cx="792797" cy="64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/>
              <p:nvPr/>
            </p:nvCxnSpPr>
            <p:spPr>
              <a:xfrm>
                <a:off x="2433818" y="2952819"/>
                <a:ext cx="24765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Cloud Callout 12"/>
              <p:cNvSpPr/>
              <p:nvPr/>
            </p:nvSpPr>
            <p:spPr>
              <a:xfrm rot="394988">
                <a:off x="2867722" y="2640766"/>
                <a:ext cx="1236936" cy="610432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3595" y="2710362"/>
                <a:ext cx="911260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2667" dirty="0" smtClean="0"/>
                  <a:t>Мрежа</a:t>
                </a:r>
                <a:endParaRPr lang="en-US" sz="2667" dirty="0"/>
              </a:p>
            </p:txBody>
          </p: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3035" y="2745162"/>
                <a:ext cx="824673" cy="34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Flowchart: Direct Access Storage 14"/>
              <p:cNvSpPr/>
              <p:nvPr/>
            </p:nvSpPr>
            <p:spPr>
              <a:xfrm rot="16200000">
                <a:off x="1881707" y="2515496"/>
                <a:ext cx="516832" cy="815008"/>
              </a:xfrm>
              <a:prstGeom prst="flowChartMagneticDru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86879" y="2761428"/>
                <a:ext cx="1106488" cy="37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Cyrl-RS" sz="2667" dirty="0" smtClean="0"/>
                  <a:t>Кеш</a:t>
                </a:r>
                <a:endParaRPr lang="en-US" sz="2667" dirty="0"/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 flipH="1">
              <a:off x="2140123" y="2571750"/>
              <a:ext cx="185634" cy="222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49935" y="2344371"/>
              <a:ext cx="18334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Локалне копије</a:t>
              </a:r>
              <a:endParaRPr lang="en-US" sz="2667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830820" y="4153260"/>
            <a:ext cx="12298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Сервер</a:t>
            </a:r>
            <a:endParaRPr lang="en-US" sz="2667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340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кеширања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657704" cy="477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Копија се сматра за исправну ако није истекла</a:t>
            </a:r>
          </a:p>
          <a:p>
            <a:pPr lvl="1">
              <a:spcBef>
                <a:spcPts val="0"/>
              </a:spcBef>
            </a:pPr>
            <a:r>
              <a:rPr lang="sr-Cyrl-RS" sz="2800" dirty="0" smtClean="0"/>
              <a:t>Сервер доставља време истицања садржаја у виду додатног поља </a:t>
            </a: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Cyrl-RS" sz="2800" dirty="0" smtClean="0"/>
              <a:t>(обично се зове „</a:t>
            </a:r>
            <a:r>
              <a:rPr lang="sr-Latn-RS" sz="2800" dirty="0" smtClean="0"/>
              <a:t>expires</a:t>
            </a:r>
            <a:r>
              <a:rPr lang="sr-Cyrl-RS" sz="2800" dirty="0" smtClean="0"/>
              <a:t>“</a:t>
            </a:r>
            <a:r>
              <a:rPr lang="sr-Latn-RS" sz="2800" dirty="0" smtClean="0"/>
              <a:t>)</a:t>
            </a:r>
            <a:endParaRPr lang="sr-Cyrl-RS" sz="2800" dirty="0" smtClean="0"/>
          </a:p>
          <a:p>
            <a:pPr>
              <a:spcBef>
                <a:spcPts val="0"/>
              </a:spcBef>
            </a:pPr>
            <a:r>
              <a:rPr lang="sr-Cyrl-RS" sz="3600" dirty="0" smtClean="0"/>
              <a:t>Ако је копија исправна, користи се у тој форми, </a:t>
            </a:r>
            <a:br>
              <a:rPr lang="sr-Cyrl-RS" sz="3600" dirty="0" smtClean="0"/>
            </a:br>
            <a:r>
              <a:rPr lang="sr-Cyrl-RS" sz="3600" dirty="0" smtClean="0"/>
              <a:t>па није потребно преузимање са сервера</a:t>
            </a:r>
            <a:endParaRPr lang="en-US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42810" y="4835967"/>
            <a:ext cx="5717835" cy="1099668"/>
            <a:chOff x="1007107" y="3438134"/>
            <a:chExt cx="4288376" cy="824751"/>
          </a:xfrm>
        </p:grpSpPr>
        <p:sp>
          <p:nvSpPr>
            <p:cNvPr id="3" name="Rectangle 2"/>
            <p:cNvSpPr/>
            <p:nvPr/>
          </p:nvSpPr>
          <p:spPr>
            <a:xfrm>
              <a:off x="1007107" y="3438134"/>
              <a:ext cx="1656443" cy="7665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36924" y="3501368"/>
              <a:ext cx="4190784" cy="654279"/>
              <a:chOff x="1036924" y="2596919"/>
              <a:chExt cx="4190784" cy="654279"/>
            </a:xfrm>
          </p:grpSpPr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6924" y="2596919"/>
                <a:ext cx="792797" cy="64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/>
              <p:nvPr/>
            </p:nvCxnSpPr>
            <p:spPr>
              <a:xfrm>
                <a:off x="2433818" y="2952819"/>
                <a:ext cx="24765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Cloud Callout 12"/>
              <p:cNvSpPr/>
              <p:nvPr/>
            </p:nvSpPr>
            <p:spPr>
              <a:xfrm rot="394988">
                <a:off x="2867722" y="2640766"/>
                <a:ext cx="1236936" cy="610432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3595" y="2710362"/>
                <a:ext cx="911260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2667" dirty="0" smtClean="0"/>
                  <a:t>Мрежа</a:t>
                </a:r>
                <a:endParaRPr lang="en-US" sz="2667" dirty="0"/>
              </a:p>
            </p:txBody>
          </p: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3035" y="2745162"/>
                <a:ext cx="824673" cy="34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Flowchart: Direct Access Storage 14"/>
              <p:cNvSpPr/>
              <p:nvPr/>
            </p:nvSpPr>
            <p:spPr>
              <a:xfrm rot="16200000">
                <a:off x="1881707" y="2515496"/>
                <a:ext cx="516832" cy="815008"/>
              </a:xfrm>
              <a:prstGeom prst="flowChartMagneticDru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86879" y="2761428"/>
                <a:ext cx="1106488" cy="37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Cyrl-RS" sz="2667" dirty="0" smtClean="0"/>
                  <a:t>Кеш</a:t>
                </a:r>
                <a:endParaRPr lang="en-US" sz="2667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373115" y="3885810"/>
              <a:ext cx="92236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Сервер</a:t>
              </a:r>
              <a:endParaRPr lang="en-US" sz="2667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8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Интеракција са транспортним слојем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349" y="1424780"/>
            <a:ext cx="11296427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Апликацијама треба „свашта“</a:t>
            </a:r>
            <a:r>
              <a:rPr lang="en-US" sz="3733" dirty="0" smtClean="0"/>
              <a:t>; </a:t>
            </a:r>
            <a:r>
              <a:rPr lang="sr-Cyrl-RS" sz="3733" dirty="0" smtClean="0"/>
              <a:t>нешто од захтевних функционалности и не постоји на транспортном слоју</a:t>
            </a:r>
            <a:endParaRPr lang="en-US" sz="3733" dirty="0"/>
          </a:p>
        </p:txBody>
      </p:sp>
      <p:grpSp>
        <p:nvGrpSpPr>
          <p:cNvPr id="28" name="Group 27"/>
          <p:cNvGrpSpPr/>
          <p:nvPr/>
        </p:nvGrpSpPr>
        <p:grpSpPr>
          <a:xfrm>
            <a:off x="1193801" y="2551504"/>
            <a:ext cx="9730305" cy="3474646"/>
            <a:chOff x="714375" y="1789802"/>
            <a:chExt cx="7297729" cy="2605984"/>
          </a:xfrm>
        </p:grpSpPr>
        <p:sp>
          <p:nvSpPr>
            <p:cNvPr id="7" name="Rectangle 6"/>
            <p:cNvSpPr/>
            <p:nvPr/>
          </p:nvSpPr>
          <p:spPr>
            <a:xfrm>
              <a:off x="3476625" y="4119561"/>
              <a:ext cx="1828800" cy="27622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dirty="0">
                  <a:solidFill>
                    <a:schemeClr val="tx1"/>
                  </a:solidFill>
                </a:rPr>
                <a:t>UDP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78279" y="2505014"/>
              <a:ext cx="579727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DNS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4375" y="3328988"/>
              <a:ext cx="1828800" cy="10620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dirty="0">
                  <a:solidFill>
                    <a:schemeClr val="tx1"/>
                  </a:solidFill>
                </a:rPr>
                <a:t>TCP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375" y="2166876"/>
              <a:ext cx="1828800" cy="1181163"/>
            </a:xfrm>
            <a:prstGeom prst="rect">
              <a:avLst/>
            </a:prstGeom>
            <a:solidFill>
              <a:srgbClr val="FFE7F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400" dirty="0" smtClean="0">
                  <a:solidFill>
                    <a:schemeClr val="tx1"/>
                  </a:solidFill>
                </a:rPr>
                <a:t>Секвенца порука различитих дужина, поузданост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18955" y="1795577"/>
              <a:ext cx="61964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Web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83304" y="4119560"/>
              <a:ext cx="1828800" cy="27622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dirty="0">
                  <a:solidFill>
                    <a:schemeClr val="tx1"/>
                  </a:solidFill>
                </a:rPr>
                <a:t>UDP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83304" y="2576511"/>
              <a:ext cx="1828800" cy="1543050"/>
            </a:xfrm>
            <a:prstGeom prst="rect">
              <a:avLst/>
            </a:prstGeom>
            <a:solidFill>
              <a:srgbClr val="FFE7F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400" dirty="0" smtClean="0">
                  <a:solidFill>
                    <a:schemeClr val="tx1"/>
                  </a:solidFill>
                </a:rPr>
                <a:t>Непоуздана </a:t>
              </a:r>
              <a:r>
                <a:rPr lang="sr-Cyrl-RS" sz="2400" u="sng" dirty="0" smtClean="0">
                  <a:solidFill>
                    <a:schemeClr val="tx1"/>
                  </a:solidFill>
                </a:rPr>
                <a:t>секвенца (ток) </a:t>
              </a:r>
              <a:r>
                <a:rPr lang="sr-Cyrl-RS" sz="2400" dirty="0" smtClean="0">
                  <a:solidFill>
                    <a:schemeClr val="tx1"/>
                  </a:solidFill>
                </a:rPr>
                <a:t>података у реалном времену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8395" y="2166876"/>
              <a:ext cx="75164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Skype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76625" y="2905123"/>
              <a:ext cx="1828800" cy="1214437"/>
            </a:xfrm>
            <a:prstGeom prst="rect">
              <a:avLst/>
            </a:prstGeom>
            <a:gradFill>
              <a:gsLst>
                <a:gs pos="34000">
                  <a:srgbClr val="FFE1F9"/>
                </a:gs>
                <a:gs pos="0">
                  <a:srgbClr val="FFEBFB"/>
                </a:gs>
                <a:gs pos="100000">
                  <a:schemeClr val="bg2">
                    <a:lumMod val="9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52130" y="3054069"/>
              <a:ext cx="1900920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Кратке, </a:t>
              </a:r>
              <a:r>
                <a:rPr lang="sr-Cyrl-RS" sz="2400" u="sng" dirty="0" smtClean="0"/>
                <a:t>поуздане</a:t>
              </a:r>
              <a:r>
                <a:rPr lang="sr-Cyrl-RS" sz="2400" dirty="0" smtClean="0"/>
                <a:t> поруке</a:t>
              </a:r>
              <a:endParaRPr lang="en-US" sz="24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802393" y="2172651"/>
              <a:ext cx="0" cy="9691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099227" y="1789802"/>
              <a:ext cx="1539099" cy="37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Поузданост</a:t>
              </a:r>
              <a:r>
                <a:rPr lang="en-US" sz="2667" dirty="0" smtClean="0"/>
                <a:t>!</a:t>
              </a:r>
              <a:endParaRPr lang="en-US" sz="2667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865714" y="2461175"/>
            <a:ext cx="461795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Личи на </a:t>
            </a:r>
            <a:r>
              <a:rPr lang="sr-Latn-RS" sz="2667" dirty="0" smtClean="0"/>
              <a:t>TCP, </a:t>
            </a:r>
            <a:r>
              <a:rPr lang="sr-Cyrl-RS" sz="2667" dirty="0" smtClean="0"/>
              <a:t>али је ок </a:t>
            </a:r>
            <a:r>
              <a:rPr lang="sr-Latn-RS" sz="2667" dirty="0" smtClean="0"/>
              <a:t>UDP</a:t>
            </a:r>
            <a:r>
              <a:rPr lang="en-US" sz="2667" dirty="0" smtClean="0"/>
              <a:t>!</a:t>
            </a:r>
            <a:endParaRPr lang="en-US" sz="2667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399537" y="2944971"/>
            <a:ext cx="0" cy="129222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36736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кеширање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334975" cy="477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Ако копија није локално исправна, мора се извршити провера исправности копије на серверу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Клијент шаље серверу условни </a:t>
            </a:r>
            <a:r>
              <a:rPr lang="sr-Latn-RS" sz="3200" dirty="0" smtClean="0"/>
              <a:t>GET </a:t>
            </a:r>
            <a:r>
              <a:rPr lang="sr-Cyrl-RS" sz="3200" dirty="0" smtClean="0"/>
              <a:t>захтев </a:t>
            </a:r>
            <a:br>
              <a:rPr lang="sr-Cyrl-RS" sz="3200" dirty="0" smtClean="0"/>
            </a:br>
            <a:r>
              <a:rPr lang="sr-Cyrl-RS" sz="3200" dirty="0" smtClean="0"/>
              <a:t>(у којем су и информације о локалној копији)</a:t>
            </a:r>
          </a:p>
          <a:p>
            <a:pPr lvl="2">
              <a:spcBef>
                <a:spcPts val="0"/>
              </a:spcBef>
            </a:pPr>
            <a:r>
              <a:rPr lang="sr-Cyrl-RS" sz="2800" dirty="0" smtClean="0"/>
              <a:t>На основу њих сервер сазнаје да ли је локална копија застарела</a:t>
            </a:r>
            <a:br>
              <a:rPr lang="sr-Cyrl-RS" sz="2800" dirty="0" smtClean="0"/>
            </a:br>
            <a:r>
              <a:rPr lang="sr-Cyrl-RS" sz="2800" dirty="0" smtClean="0"/>
              <a:t>и у складу са тим шаље</a:t>
            </a:r>
            <a:r>
              <a:rPr lang="en-US" sz="2800" dirty="0" smtClean="0"/>
              <a:t>/</a:t>
            </a:r>
            <a:r>
              <a:rPr lang="sr-Cyrl-RS" sz="2800" dirty="0" smtClean="0"/>
              <a:t>или не шаље нови садржај</a:t>
            </a:r>
            <a:endParaRPr lang="en-US" sz="2800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Могућа је и провера заснована на садржају употребом „</a:t>
            </a:r>
            <a:r>
              <a:rPr lang="sr-Latn-RS" sz="3200" dirty="0" smtClean="0"/>
              <a:t>Etag</a:t>
            </a:r>
            <a:r>
              <a:rPr lang="sr-Cyrl-RS" sz="3200" dirty="0" smtClean="0"/>
              <a:t>“</a:t>
            </a:r>
            <a:r>
              <a:rPr lang="sr-Latn-RS" sz="3200" dirty="0" smtClean="0"/>
              <a:t> </a:t>
            </a:r>
            <a:r>
              <a:rPr lang="sr-Cyrl-RS" sz="3200" dirty="0" smtClean="0"/>
              <a:t>заглавља – неки вид хеш кода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116899" y="4987741"/>
            <a:ext cx="5773608" cy="1099668"/>
            <a:chOff x="1007107" y="3438134"/>
            <a:chExt cx="4330206" cy="824751"/>
          </a:xfrm>
        </p:grpSpPr>
        <p:sp>
          <p:nvSpPr>
            <p:cNvPr id="3" name="Rectangle 2"/>
            <p:cNvSpPr/>
            <p:nvPr/>
          </p:nvSpPr>
          <p:spPr>
            <a:xfrm>
              <a:off x="1007107" y="3438134"/>
              <a:ext cx="4330206" cy="7665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36924" y="3501368"/>
              <a:ext cx="4190784" cy="654279"/>
              <a:chOff x="1036924" y="2596919"/>
              <a:chExt cx="4190784" cy="654279"/>
            </a:xfrm>
          </p:grpSpPr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6924" y="2596919"/>
                <a:ext cx="792797" cy="64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/>
              <p:nvPr/>
            </p:nvCxnSpPr>
            <p:spPr>
              <a:xfrm>
                <a:off x="2433818" y="2952819"/>
                <a:ext cx="24765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Cloud Callout 12"/>
              <p:cNvSpPr/>
              <p:nvPr/>
            </p:nvSpPr>
            <p:spPr>
              <a:xfrm rot="394988">
                <a:off x="2867722" y="2640766"/>
                <a:ext cx="1236936" cy="610432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3595" y="2710362"/>
                <a:ext cx="911260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2667" dirty="0" smtClean="0"/>
                  <a:t>Мрежа</a:t>
                </a:r>
                <a:endParaRPr lang="en-US" sz="2667" dirty="0"/>
              </a:p>
            </p:txBody>
          </p: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3035" y="2745162"/>
                <a:ext cx="824673" cy="34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Flowchart: Direct Access Storage 14"/>
              <p:cNvSpPr/>
              <p:nvPr/>
            </p:nvSpPr>
            <p:spPr>
              <a:xfrm rot="16200000">
                <a:off x="1881707" y="2515496"/>
                <a:ext cx="516832" cy="815008"/>
              </a:xfrm>
              <a:prstGeom prst="flowChartMagneticDrum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86879" y="2761428"/>
                <a:ext cx="1106488" cy="37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Cyrl-RS" sz="2667" dirty="0" smtClean="0"/>
                  <a:t>Кеш</a:t>
                </a:r>
                <a:endParaRPr lang="en-US" sz="2667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373115" y="3885810"/>
              <a:ext cx="92236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Сервер</a:t>
              </a:r>
              <a:endParaRPr lang="en-US" sz="2667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464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кеширање</a:t>
            </a:r>
            <a:r>
              <a:rPr lang="en-US" dirty="0" smtClean="0"/>
              <a:t> (4)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86904"/>
            <a:ext cx="11891433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8503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проксији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type="body" sz="quarter" idx="12"/>
          </p:nvPr>
        </p:nvSpPr>
        <p:spPr>
          <a:xfrm>
            <a:off x="476921" y="1591544"/>
            <a:ext cx="11049001" cy="4863951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Посредник између групе клијената и веб сервера</a:t>
            </a:r>
            <a:endParaRPr lang="en-US" sz="3600" dirty="0" smtClean="0"/>
          </a:p>
          <a:p>
            <a:pPr lvl="1"/>
            <a:r>
              <a:rPr lang="sr-Cyrl-RS" sz="3200" dirty="0" smtClean="0"/>
              <a:t>Различити клијенти такође могу да користе исти садржај тако да има смисла кеширати садржај </a:t>
            </a:r>
            <a:br>
              <a:rPr lang="sr-Cyrl-RS" sz="3200" dirty="0" smtClean="0"/>
            </a:br>
            <a:r>
              <a:rPr lang="sr-Cyrl-RS" sz="3200" dirty="0" smtClean="0"/>
              <a:t>и за групу клијената, а не само појединца</a:t>
            </a:r>
          </a:p>
          <a:p>
            <a:pPr lvl="1"/>
            <a:r>
              <a:rPr lang="sr-Cyrl-RS" sz="3200" dirty="0" smtClean="0"/>
              <a:t>Додатно, у прокси се могу уградити и сигурносни механизми, забрана садржаја (цензура) и слично...</a:t>
            </a:r>
          </a:p>
          <a:p>
            <a:pPr lvl="2"/>
            <a:r>
              <a:rPr lang="sr-Cyrl-RS" sz="2800" dirty="0" smtClean="0"/>
              <a:t>Корисно за компаније, организације, </a:t>
            </a:r>
            <a:r>
              <a:rPr lang="sr-Latn-RS" sz="2800" dirty="0" smtClean="0"/>
              <a:t>ISP</a:t>
            </a:r>
            <a:r>
              <a:rPr lang="en-US" sz="2800" dirty="0" smtClean="0"/>
              <a:t>,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167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HTTP </a:t>
            </a:r>
            <a:r>
              <a:rPr lang="sr-Cyrl-RS" dirty="0" smtClean="0"/>
              <a:t>проксији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783" indent="-609585"/>
            <a:r>
              <a:rPr lang="sr-Cyrl-RS" sz="3733" dirty="0" smtClean="0"/>
              <a:t>Клјиент контактира прокси</a:t>
            </a:r>
            <a:r>
              <a:rPr lang="en-US" sz="3733" dirty="0"/>
              <a:t>;</a:t>
            </a:r>
            <a:r>
              <a:rPr lang="en-US" sz="3733" dirty="0" smtClean="0"/>
              <a:t> </a:t>
            </a:r>
            <a:r>
              <a:rPr lang="sr-Cyrl-RS" sz="3733" dirty="0" smtClean="0"/>
              <a:t>прокси потом потенцијално контактира сервер</a:t>
            </a:r>
            <a:endParaRPr lang="en-US" sz="3733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50530" y="2985856"/>
            <a:ext cx="9918613" cy="3900582"/>
            <a:chOff x="1028700" y="2010482"/>
            <a:chExt cx="7438960" cy="292543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28700" y="2010482"/>
              <a:ext cx="7067550" cy="2801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Flowchart: Direct Access Storage 10"/>
            <p:cNvSpPr/>
            <p:nvPr/>
          </p:nvSpPr>
          <p:spPr>
            <a:xfrm rot="16200000">
              <a:off x="3478253" y="2849640"/>
              <a:ext cx="516832" cy="815008"/>
            </a:xfrm>
            <a:prstGeom prst="flowChartMagneticDrum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83425" y="3095572"/>
              <a:ext cx="1106488" cy="37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Кеш</a:t>
              </a:r>
              <a:endParaRPr lang="en-US" sz="2667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46250" y="3850909"/>
              <a:ext cx="1757933" cy="6848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Садржај је </a:t>
              </a:r>
              <a:br>
                <a:rPr lang="sr-Cyrl-RS" sz="2667" dirty="0" smtClean="0"/>
              </a:br>
              <a:r>
                <a:rPr lang="sr-Cyrl-RS" sz="2667" dirty="0" smtClean="0"/>
                <a:t>близу клијента</a:t>
              </a:r>
              <a:endParaRPr lang="en-US" sz="2667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03111" y="4251019"/>
              <a:ext cx="1864549" cy="6848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Садржај далеко</a:t>
              </a:r>
              <a:br>
                <a:rPr lang="sr-Cyrl-RS" sz="2667" dirty="0" smtClean="0"/>
              </a:br>
              <a:r>
                <a:rPr lang="sr-Cyrl-RS" sz="2667" dirty="0" smtClean="0"/>
                <a:t>од клијента</a:t>
              </a:r>
              <a:endParaRPr lang="en-US" sz="2667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32140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pc="-40" dirty="0" smtClean="0"/>
              <a:t>CDN</a:t>
            </a:r>
            <a:r>
              <a:rPr lang="sr-Cyrl-RS" spc="-40" dirty="0" smtClean="0"/>
              <a:t> – мреже за испоруку садржаја</a:t>
            </a:r>
            <a:r>
              <a:rPr lang="en-US" spc="-40" dirty="0" smtClean="0"/>
              <a:t> </a:t>
            </a:r>
            <a:r>
              <a:rPr lang="sr-Cyrl-RS" spc="-40" dirty="0" smtClean="0"/>
              <a:t/>
            </a:r>
            <a:br>
              <a:rPr lang="sr-Cyrl-RS" spc="-40" dirty="0" smtClean="0"/>
            </a:br>
            <a:r>
              <a:rPr lang="en-US" spc="-40" dirty="0" smtClean="0"/>
              <a:t>(</a:t>
            </a:r>
            <a:r>
              <a:rPr lang="sr-Cyrl-RS" spc="-40" dirty="0" smtClean="0"/>
              <a:t>енг. </a:t>
            </a:r>
            <a:r>
              <a:rPr lang="en-US" spc="-40" dirty="0" smtClean="0"/>
              <a:t>Content </a:t>
            </a:r>
            <a:r>
              <a:rPr lang="en-US" spc="-40" dirty="0"/>
              <a:t>Delivery Networks</a:t>
            </a:r>
            <a:r>
              <a:rPr lang="en-US" spc="-4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049000" cy="4470400"/>
          </a:xfrm>
        </p:spPr>
        <p:txBody>
          <a:bodyPr>
            <a:normAutofit/>
          </a:bodyPr>
          <a:lstStyle/>
          <a:p>
            <a:r>
              <a:rPr lang="en-US" sz="3733" dirty="0" smtClean="0"/>
              <a:t>CDN</a:t>
            </a:r>
            <a:endParaRPr lang="en-US" sz="3733" dirty="0"/>
          </a:p>
          <a:p>
            <a:pPr lvl="1"/>
            <a:r>
              <a:rPr lang="sr-Cyrl-RS" sz="3200" dirty="0" smtClean="0"/>
              <a:t>Ефикасна испорука често коришћеног садржаја</a:t>
            </a:r>
            <a:r>
              <a:rPr lang="en-US" sz="3200" dirty="0" smtClean="0"/>
              <a:t>; </a:t>
            </a:r>
            <a:br>
              <a:rPr lang="en-US" sz="3200" dirty="0" smtClean="0"/>
            </a:br>
            <a:r>
              <a:rPr lang="sr-Cyrl-RS" sz="3200" dirty="0" smtClean="0"/>
              <a:t>смањује чекање</a:t>
            </a:r>
            <a:r>
              <a:rPr lang="en-US" sz="3200" dirty="0" smtClean="0"/>
              <a:t>; </a:t>
            </a:r>
            <a:r>
              <a:rPr lang="sr-Cyrl-RS" sz="3200" dirty="0" smtClean="0"/>
              <a:t>смањење потрошње укупног протока</a:t>
            </a:r>
          </a:p>
          <a:p>
            <a:pPr lvl="1"/>
            <a:r>
              <a:rPr lang="sr-Cyrl-RS" sz="3200" dirty="0" smtClean="0"/>
              <a:t>Идеја: поставити популаран садржај ближе клијентима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2141" y="3691486"/>
            <a:ext cx="5380363" cy="2180300"/>
            <a:chOff x="1066980" y="3368749"/>
            <a:chExt cx="4035273" cy="1635225"/>
          </a:xfrm>
        </p:grpSpPr>
        <p:pic>
          <p:nvPicPr>
            <p:cNvPr id="89" name="Picture 8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141" y="4087749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" name="Straight Connector 91"/>
            <p:cNvCxnSpPr/>
            <p:nvPr/>
          </p:nvCxnSpPr>
          <p:spPr>
            <a:xfrm>
              <a:off x="1594693" y="4163597"/>
              <a:ext cx="2955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2444718" y="4164633"/>
              <a:ext cx="28069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962505" y="4028069"/>
              <a:ext cx="482213" cy="2336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66980" y="4248090"/>
              <a:ext cx="941797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Садржај</a:t>
              </a:r>
              <a:endParaRPr lang="en-US" sz="2400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3898928" y="4163949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irect Access Storage 15"/>
            <p:cNvSpPr/>
            <p:nvPr/>
          </p:nvSpPr>
          <p:spPr>
            <a:xfrm rot="16200000">
              <a:off x="3053222" y="3764487"/>
              <a:ext cx="440369" cy="797047"/>
            </a:xfrm>
            <a:prstGeom prst="flowChartMagneticDrum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36819" y="3980505"/>
              <a:ext cx="1048347" cy="3770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sz="2667" dirty="0" smtClean="0"/>
                <a:t>Копија</a:t>
              </a:r>
              <a:endParaRPr lang="en-US" sz="2667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671930" y="4250494"/>
              <a:ext cx="878090" cy="2548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684385" y="3810437"/>
              <a:ext cx="878090" cy="2548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9619" y="371480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1301" y="3368749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416" y="397117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087311" y="4657725"/>
              <a:ext cx="101494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Клијенти</a:t>
              </a:r>
              <a:endParaRPr lang="en-US" sz="24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927503" y="4316349"/>
              <a:ext cx="280691" cy="9565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3747762" y="3951668"/>
              <a:ext cx="280691" cy="9565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Сценарио без </a:t>
            </a:r>
            <a:r>
              <a:rPr lang="en-US" dirty="0" smtClean="0"/>
              <a:t>CDN</a:t>
            </a:r>
            <a:r>
              <a:rPr lang="sr-Cyrl-RS" dirty="0" smtClean="0"/>
              <a:t>-а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302701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Слање садржаја од извора ка 4 клијента</a:t>
            </a:r>
          </a:p>
          <a:p>
            <a:r>
              <a:rPr lang="sr-Cyrl-RS" sz="3733" dirty="0" smtClean="0"/>
              <a:t>Укупно </a:t>
            </a:r>
            <a:r>
              <a:rPr lang="en-US" sz="3733" dirty="0" smtClean="0"/>
              <a:t>4 </a:t>
            </a:r>
            <a:r>
              <a:rPr lang="en-US" sz="3733" dirty="0"/>
              <a:t>x 3 = 12 </a:t>
            </a:r>
            <a:r>
              <a:rPr lang="en-US" sz="3733" dirty="0" smtClean="0"/>
              <a:t>“</a:t>
            </a:r>
            <a:r>
              <a:rPr lang="sr-Cyrl-RS" sz="3733" dirty="0" smtClean="0"/>
              <a:t>хопова</a:t>
            </a:r>
            <a:r>
              <a:rPr lang="en-US" sz="3733" dirty="0" smtClean="0"/>
              <a:t>”</a:t>
            </a:r>
            <a:endParaRPr lang="en-US" sz="3733" dirty="0"/>
          </a:p>
        </p:txBody>
      </p:sp>
      <p:grpSp>
        <p:nvGrpSpPr>
          <p:cNvPr id="19" name="Group 18"/>
          <p:cNvGrpSpPr/>
          <p:nvPr/>
        </p:nvGrpSpPr>
        <p:grpSpPr>
          <a:xfrm>
            <a:off x="746357" y="3530600"/>
            <a:ext cx="7461165" cy="2364940"/>
            <a:chOff x="559767" y="2647950"/>
            <a:chExt cx="5595872" cy="1773705"/>
          </a:xfrm>
        </p:grpSpPr>
        <p:grpSp>
          <p:nvGrpSpPr>
            <p:cNvPr id="30" name="Group 29"/>
            <p:cNvGrpSpPr/>
            <p:nvPr/>
          </p:nvGrpSpPr>
          <p:grpSpPr>
            <a:xfrm>
              <a:off x="559767" y="2647950"/>
              <a:ext cx="5595872" cy="1773705"/>
              <a:chOff x="201140" y="2952750"/>
              <a:chExt cx="5595872" cy="1773705"/>
            </a:xfrm>
          </p:grpSpPr>
          <p:pic>
            <p:nvPicPr>
              <p:cNvPr id="6" name="Picture 5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3730066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3730066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9837" y="3028950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8094" y="3486150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2317" y="3943350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9837" y="4393821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3467" y="3730066"/>
                <a:ext cx="792163" cy="332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201140" y="4190940"/>
                <a:ext cx="804547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sz="2667" dirty="0" smtClean="0"/>
                  <a:t>Извор</a:t>
                </a:r>
                <a:endParaRPr lang="en-US" sz="2667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611400" y="2952750"/>
                <a:ext cx="1185612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sz="2667" dirty="0" smtClean="0"/>
                  <a:t>Корисник</a:t>
                </a:r>
                <a:endParaRPr lang="en-US" sz="2667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611400" y="4324350"/>
                <a:ext cx="1185612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sz="2667" dirty="0" smtClean="0"/>
                  <a:t>Корисник</a:t>
                </a:r>
                <a:endParaRPr lang="en-US" sz="2667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699564" y="3658733"/>
                <a:ext cx="448681" cy="37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67" dirty="0"/>
                  <a:t>. . .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1209675" y="3357192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219200" y="3509592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209674" y="3771900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209675" y="3923559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400300" y="3357192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409825" y="3509592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400299" y="3771900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400300" y="3923559"/>
              <a:ext cx="9048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9" idx="1"/>
            </p:cNvCxnSpPr>
            <p:nvPr/>
          </p:nvCxnSpPr>
          <p:spPr>
            <a:xfrm flipV="1">
              <a:off x="3476625" y="2890467"/>
              <a:ext cx="661839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10" idx="1"/>
            </p:cNvCxnSpPr>
            <p:nvPr/>
          </p:nvCxnSpPr>
          <p:spPr>
            <a:xfrm flipV="1">
              <a:off x="3486150" y="3347667"/>
              <a:ext cx="660571" cy="152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476624" y="3762375"/>
              <a:ext cx="674320" cy="1611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endCxn id="12" idx="1"/>
            </p:cNvCxnSpPr>
            <p:nvPr/>
          </p:nvCxnSpPr>
          <p:spPr>
            <a:xfrm>
              <a:off x="3476625" y="3914034"/>
              <a:ext cx="661839" cy="3413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Сценарио са </a:t>
            </a:r>
            <a:r>
              <a:rPr lang="en-US" dirty="0" smtClean="0"/>
              <a:t>CDN</a:t>
            </a:r>
            <a:r>
              <a:rPr lang="sr-Cyrl-RS" dirty="0" smtClean="0"/>
              <a:t>-ом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560424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Слање захтева мањи број </a:t>
            </a:r>
            <a:r>
              <a:rPr lang="en-US" sz="3733" dirty="0" smtClean="0"/>
              <a:t>4 </a:t>
            </a:r>
            <a:r>
              <a:rPr lang="en-US" sz="3733" dirty="0"/>
              <a:t>+ 2 = 6 </a:t>
            </a:r>
            <a:r>
              <a:rPr lang="en-US" sz="3733" dirty="0" smtClean="0"/>
              <a:t>“</a:t>
            </a:r>
            <a:r>
              <a:rPr lang="sr-Cyrl-RS" sz="3733" dirty="0" smtClean="0"/>
              <a:t>хопова</a:t>
            </a:r>
            <a:r>
              <a:rPr lang="en-US" sz="3733" dirty="0" smtClean="0"/>
              <a:t>”</a:t>
            </a:r>
            <a:endParaRPr lang="en-US" sz="3733" dirty="0"/>
          </a:p>
        </p:txBody>
      </p:sp>
      <p:grpSp>
        <p:nvGrpSpPr>
          <p:cNvPr id="14" name="Group 13"/>
          <p:cNvGrpSpPr/>
          <p:nvPr/>
        </p:nvGrpSpPr>
        <p:grpSpPr>
          <a:xfrm>
            <a:off x="746357" y="3530600"/>
            <a:ext cx="7177497" cy="2364940"/>
            <a:chOff x="559767" y="2647950"/>
            <a:chExt cx="5383122" cy="1773705"/>
          </a:xfrm>
        </p:grpSpPr>
        <p:sp>
          <p:nvSpPr>
            <p:cNvPr id="7" name="Rectangle 6"/>
            <p:cNvSpPr/>
            <p:nvPr/>
          </p:nvSpPr>
          <p:spPr>
            <a:xfrm>
              <a:off x="2955971" y="3227977"/>
              <a:ext cx="911179" cy="963053"/>
            </a:xfrm>
            <a:prstGeom prst="rect">
              <a:avLst/>
            </a:prstGeom>
            <a:solidFill>
              <a:srgbClr val="FFE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59767" y="2647950"/>
              <a:ext cx="5383122" cy="1773705"/>
              <a:chOff x="559767" y="2647950"/>
              <a:chExt cx="5383122" cy="1773705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59767" y="2647950"/>
                <a:ext cx="5383122" cy="1773705"/>
                <a:chOff x="201140" y="2952750"/>
                <a:chExt cx="5383122" cy="1773705"/>
              </a:xfrm>
            </p:grpSpPr>
            <p:pic>
              <p:nvPicPr>
                <p:cNvPr id="39" name="Picture 3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00" y="3730066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3730066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79837" y="3028950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1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88094" y="3486150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42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92317" y="3943350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43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79837" y="4393821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4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3467" y="3730066"/>
                  <a:ext cx="792163" cy="332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" name="TextBox 45"/>
                <p:cNvSpPr txBox="1"/>
                <p:nvPr/>
              </p:nvSpPr>
              <p:spPr>
                <a:xfrm>
                  <a:off x="201140" y="4190940"/>
                  <a:ext cx="804547" cy="3770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Cyrl-RS" sz="2667" dirty="0" smtClean="0"/>
                    <a:t>Извор</a:t>
                  </a:r>
                  <a:endParaRPr lang="en-US" sz="2667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611400" y="2952750"/>
                  <a:ext cx="972862" cy="3770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Cyrl-RS" sz="2667" dirty="0" smtClean="0"/>
                    <a:t>Клијент</a:t>
                  </a:r>
                  <a:endParaRPr lang="en-US" sz="2667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4611400" y="4324350"/>
                  <a:ext cx="972862" cy="3770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Cyrl-RS" sz="2667" dirty="0" smtClean="0"/>
                    <a:t>Клијент</a:t>
                  </a:r>
                  <a:endParaRPr lang="en-US" sz="2667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699564" y="3658733"/>
                  <a:ext cx="448681" cy="3770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67" dirty="0"/>
                    <a:t>. . .</a:t>
                  </a: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219200" y="3566742"/>
                <a:ext cx="90487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2409825" y="3566742"/>
                <a:ext cx="90487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endCxn id="41" idx="1"/>
              </p:cNvCxnSpPr>
              <p:nvPr/>
            </p:nvCxnSpPr>
            <p:spPr>
              <a:xfrm flipV="1">
                <a:off x="3476625" y="2890467"/>
                <a:ext cx="661839" cy="4572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42" idx="1"/>
              </p:cNvCxnSpPr>
              <p:nvPr/>
            </p:nvCxnSpPr>
            <p:spPr>
              <a:xfrm flipV="1">
                <a:off x="3486150" y="3347667"/>
                <a:ext cx="660571" cy="152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76624" y="3762375"/>
                <a:ext cx="674320" cy="1611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endCxn id="44" idx="1"/>
              </p:cNvCxnSpPr>
              <p:nvPr/>
            </p:nvCxnSpPr>
            <p:spPr>
              <a:xfrm>
                <a:off x="3476625" y="3914034"/>
                <a:ext cx="661839" cy="34130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3022646" y="3762375"/>
              <a:ext cx="727315" cy="30782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sr-Cyrl-RS" sz="2667" dirty="0" smtClean="0"/>
                <a:t>Копија</a:t>
              </a:r>
              <a:endParaRPr lang="en-US" sz="2667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Постављање садржаја близу клијената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550127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Први ниво је употреба локално кеширања (прегледач) и кеширања на проксијима</a:t>
            </a:r>
            <a:endParaRPr lang="en-US" sz="3733" dirty="0"/>
          </a:p>
          <a:p>
            <a:pPr lvl="1"/>
            <a:r>
              <a:rPr lang="sr-Cyrl-RS" sz="3200" dirty="0" smtClean="0"/>
              <a:t>Помаже, али је ограничено на садржаје које учестало користи појединац или група појединаца</a:t>
            </a:r>
            <a:endParaRPr lang="en-US" sz="1333" dirty="0"/>
          </a:p>
          <a:p>
            <a:r>
              <a:rPr lang="sr-Cyrl-RS" sz="3733" dirty="0" smtClean="0"/>
              <a:t>Шта ако је садржај популаран на вишем нивоу, нпр. слике</a:t>
            </a:r>
            <a:r>
              <a:rPr lang="sr-Latn-RS" sz="3733" dirty="0" smtClean="0"/>
              <a:t> </a:t>
            </a:r>
            <a:r>
              <a:rPr lang="sr-Cyrl-RS" sz="3733" dirty="0" smtClean="0"/>
              <a:t>са социјалних мрежа, видео спотови итд. </a:t>
            </a:r>
          </a:p>
          <a:p>
            <a:pPr lvl="1"/>
            <a:r>
              <a:rPr lang="sr-Cyrl-RS" sz="3333" dirty="0" smtClean="0"/>
              <a:t>Онда копије желимо да поставимо географски циљано</a:t>
            </a:r>
            <a:endParaRPr lang="en-US" sz="3333" dirty="0"/>
          </a:p>
          <a:p>
            <a:pPr lvl="1"/>
            <a:r>
              <a:rPr lang="sr-Cyrl-RS" sz="3200" dirty="0" smtClean="0"/>
              <a:t>Ово се може свести на употребу </a:t>
            </a:r>
            <a:r>
              <a:rPr lang="en-US" sz="3200" dirty="0" smtClean="0"/>
              <a:t>DNS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397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CDN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0476" y="1714501"/>
            <a:ext cx="9645649" cy="431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661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Еволуција Интернет апликација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5611" y="1961035"/>
            <a:ext cx="11678508" cy="4004832"/>
            <a:chOff x="212828" y="1029356"/>
            <a:chExt cx="8758881" cy="3003624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37735" y="3638151"/>
              <a:ext cx="832526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630844" y="3521420"/>
              <a:ext cx="604973" cy="511560"/>
              <a:chOff x="7893500" y="3356044"/>
              <a:chExt cx="604973" cy="51156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8219872" y="3356044"/>
                <a:ext cx="0" cy="233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7893500" y="3576756"/>
                <a:ext cx="604973" cy="290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/>
                  <a:t>2010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22129" y="3521420"/>
              <a:ext cx="604973" cy="511560"/>
              <a:chOff x="7893500" y="3356044"/>
              <a:chExt cx="604973" cy="51156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8219872" y="3356044"/>
                <a:ext cx="0" cy="233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893500" y="3576756"/>
                <a:ext cx="604973" cy="290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/>
                  <a:t>1970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970520" y="3521420"/>
              <a:ext cx="604973" cy="511560"/>
              <a:chOff x="7893500" y="3356044"/>
              <a:chExt cx="604973" cy="51156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219872" y="3356044"/>
                <a:ext cx="0" cy="233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7893500" y="3576756"/>
                <a:ext cx="604973" cy="290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/>
                  <a:t>1990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148205" y="3521420"/>
              <a:ext cx="604973" cy="511560"/>
              <a:chOff x="7893500" y="3356044"/>
              <a:chExt cx="604973" cy="51156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8219872" y="3356044"/>
                <a:ext cx="0" cy="233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7893500" y="3576756"/>
                <a:ext cx="604973" cy="290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/>
                  <a:t>1980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820189" y="3521420"/>
              <a:ext cx="604973" cy="511560"/>
              <a:chOff x="7893500" y="3356044"/>
              <a:chExt cx="604973" cy="51156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8219872" y="3356044"/>
                <a:ext cx="0" cy="233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7893500" y="3576756"/>
                <a:ext cx="604973" cy="290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/>
                  <a:t>2000</a:t>
                </a:r>
              </a:p>
            </p:txBody>
          </p:sp>
        </p:grpSp>
        <p:cxnSp>
          <p:nvCxnSpPr>
            <p:cNvPr id="89" name="Straight Arrow Connector 88"/>
            <p:cNvCxnSpPr/>
            <p:nvPr/>
          </p:nvCxnSpPr>
          <p:spPr>
            <a:xfrm flipH="1" flipV="1">
              <a:off x="666382" y="1793059"/>
              <a:ext cx="1" cy="12786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212828" y="1443919"/>
              <a:ext cx="1317165" cy="315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Саобраћај</a:t>
              </a:r>
              <a:endParaRPr lang="en-US" sz="2667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215354" y="2201997"/>
              <a:ext cx="402528" cy="273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24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3241" y="3014522"/>
              <a:ext cx="6453014" cy="2677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File Transfer (FTP)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09774" y="2741051"/>
              <a:ext cx="6905625" cy="2677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Email (SMTP)		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49040" y="2467771"/>
              <a:ext cx="4037216" cy="26776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News (NTTP)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62725" y="2467771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74079" y="3024047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02502" y="3292872"/>
              <a:ext cx="6012898" cy="26776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2400" dirty="0"/>
                <a:t>Secure Shell (</a:t>
              </a:r>
              <a:r>
                <a:rPr lang="en-US" sz="2400" dirty="0" err="1"/>
                <a:t>ssh</a:t>
              </a:r>
              <a:r>
                <a:rPr lang="en-US" sz="2400" dirty="0"/>
                <a:t>)		  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28267" y="3291813"/>
              <a:ext cx="4888352" cy="26776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Telnet	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177159" y="2741051"/>
              <a:ext cx="1492469" cy="267766"/>
            </a:xfrm>
            <a:prstGeom prst="rect">
              <a:avLst/>
            </a:prstGeom>
            <a:solidFill>
              <a:srgbClr val="FFEBFB"/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Email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40470" y="2194491"/>
              <a:ext cx="4374929" cy="2677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Web (HTTP)		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52104" y="1921311"/>
              <a:ext cx="3563295" cy="2677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Web (CDNs)	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328237" y="1645919"/>
              <a:ext cx="2587162" cy="26776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  P2P (</a:t>
              </a:r>
              <a:r>
                <a:rPr lang="en-US" sz="2400" dirty="0" err="1"/>
                <a:t>BitTorrent</a:t>
              </a:r>
              <a:r>
                <a:rPr lang="en-US" sz="2400" dirty="0"/>
                <a:t>)	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41625" y="1376714"/>
              <a:ext cx="1673773" cy="2677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   Web (Video)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957215" y="1103434"/>
              <a:ext cx="958183" cy="2677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6096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      ???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135339" y="2741051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138341" y="3292872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135333" y="2194491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159738" y="1919199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153590" y="1652245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181134" y="1372935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139094" y="1103434"/>
              <a:ext cx="790575" cy="2732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Freeform 17"/>
            <p:cNvSpPr/>
            <p:nvPr/>
          </p:nvSpPr>
          <p:spPr>
            <a:xfrm rot="21416557">
              <a:off x="1067266" y="1029356"/>
              <a:ext cx="6587575" cy="1424511"/>
            </a:xfrm>
            <a:custGeom>
              <a:avLst/>
              <a:gdLst>
                <a:gd name="connsiteX0" fmla="*/ 0 w 6547945"/>
                <a:gd name="connsiteY0" fmla="*/ 1524000 h 1524000"/>
                <a:gd name="connsiteX1" fmla="*/ 3258207 w 6547945"/>
                <a:gd name="connsiteY1" fmla="*/ 1156138 h 1524000"/>
                <a:gd name="connsiteX2" fmla="*/ 5234152 w 6547945"/>
                <a:gd name="connsiteY2" fmla="*/ 609600 h 1524000"/>
                <a:gd name="connsiteX3" fmla="*/ 6547945 w 6547945"/>
                <a:gd name="connsiteY3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47945" h="1524000">
                  <a:moveTo>
                    <a:pt x="0" y="1524000"/>
                  </a:moveTo>
                  <a:cubicBezTo>
                    <a:pt x="1192924" y="1416269"/>
                    <a:pt x="2385848" y="1308538"/>
                    <a:pt x="3258207" y="1156138"/>
                  </a:cubicBezTo>
                  <a:cubicBezTo>
                    <a:pt x="4130566" y="1003738"/>
                    <a:pt x="4685862" y="802290"/>
                    <a:pt x="5234152" y="609600"/>
                  </a:cubicBezTo>
                  <a:cubicBezTo>
                    <a:pt x="5782442" y="416910"/>
                    <a:pt x="6165193" y="208455"/>
                    <a:pt x="6547945" y="0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30071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7472" y="3160185"/>
            <a:ext cx="8518211" cy="369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CDN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DNS </a:t>
            </a:r>
            <a:r>
              <a:rPr lang="sr-Cyrl-RS" sz="3733" dirty="0" smtClean="0"/>
              <a:t>одређивање адресе може да додели различите одговоре различитим клијентима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Сваком клијенту се да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 најближе копије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3314700" y="4914900"/>
            <a:ext cx="1930400" cy="787400"/>
          </a:xfrm>
          <a:prstGeom prst="roundRect">
            <a:avLst/>
          </a:prstGeom>
          <a:solidFill>
            <a:srgbClr val="FFB8F2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ounded Rectangle 9"/>
          <p:cNvSpPr/>
          <p:nvPr/>
        </p:nvSpPr>
        <p:spPr>
          <a:xfrm>
            <a:off x="6718300" y="4914900"/>
            <a:ext cx="1930400" cy="787400"/>
          </a:xfrm>
          <a:prstGeom prst="roundRect">
            <a:avLst/>
          </a:prstGeom>
          <a:solidFill>
            <a:srgbClr val="FFB8F2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972540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spc="-40" dirty="0" smtClean="0"/>
              <a:t>P2P </a:t>
            </a:r>
            <a:r>
              <a:rPr lang="sr-Cyrl-RS" spc="-40" dirty="0" smtClean="0"/>
              <a:t>модел испоруке садржаја, </a:t>
            </a:r>
            <a:r>
              <a:rPr lang="en-US" spc="-40" dirty="0" err="1" smtClean="0"/>
              <a:t>BitTorrent</a:t>
            </a:r>
            <a:r>
              <a:rPr lang="sr-Cyrl-RS" spc="-40" dirty="0" smtClean="0"/>
              <a:t> протокол</a:t>
            </a:r>
          </a:p>
          <a:p>
            <a:r>
              <a:rPr lang="sr-Cyrl-RS" spc="-40" dirty="0" smtClean="0"/>
              <a:t>(енг. </a:t>
            </a:r>
            <a:r>
              <a:rPr lang="en-US" spc="-40" dirty="0" smtClean="0"/>
              <a:t>Peer-to-Peer</a:t>
            </a:r>
            <a:r>
              <a:rPr lang="sr-Latn-RS" spc="-40" dirty="0" smtClean="0"/>
              <a:t> </a:t>
            </a:r>
            <a:r>
              <a:rPr lang="sr-Cyrl-RS" spc="-40" dirty="0"/>
              <a:t> </a:t>
            </a:r>
            <a:r>
              <a:rPr lang="sr-Cyrl-RS" spc="-40" dirty="0" smtClean="0"/>
              <a:t>- </a:t>
            </a:r>
            <a:r>
              <a:rPr lang="sr-Latn-RS" spc="-40" dirty="0" smtClean="0"/>
              <a:t>P2P)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049000" cy="4775200"/>
          </a:xfrm>
        </p:spPr>
        <p:txBody>
          <a:bodyPr>
            <a:normAutofit/>
          </a:bodyPr>
          <a:lstStyle/>
          <a:p>
            <a:r>
              <a:rPr lang="en-US" sz="3733" dirty="0" smtClean="0"/>
              <a:t>P</a:t>
            </a:r>
            <a:r>
              <a:rPr lang="sr-Cyrl-RS" sz="3733" dirty="0" smtClean="0"/>
              <a:t>2</a:t>
            </a:r>
            <a:r>
              <a:rPr lang="sr-Latn-RS" sz="3733" dirty="0" smtClean="0"/>
              <a:t>P</a:t>
            </a:r>
            <a:r>
              <a:rPr lang="en-US" sz="3733" dirty="0" smtClean="0"/>
              <a:t> </a:t>
            </a:r>
            <a:r>
              <a:rPr lang="sr-Cyrl-RS" sz="3733" dirty="0" smtClean="0"/>
              <a:t>модел испоруке садржаја</a:t>
            </a:r>
            <a:r>
              <a:rPr lang="en-US" sz="3733" dirty="0" smtClean="0"/>
              <a:t> – </a:t>
            </a:r>
            <a:r>
              <a:rPr lang="sr-Cyrl-RS" sz="3733" dirty="0" smtClean="0"/>
              <a:t>алтернатива за </a:t>
            </a:r>
            <a:r>
              <a:rPr lang="sr-Latn-RS" sz="3733" dirty="0" smtClean="0"/>
              <a:t>CDN</a:t>
            </a:r>
            <a:endParaRPr lang="en-US" sz="3733" dirty="0"/>
          </a:p>
          <a:p>
            <a:pPr lvl="1"/>
            <a:r>
              <a:rPr lang="sr-Cyrl-RS" sz="3200" dirty="0" smtClean="0"/>
              <a:t>Нема централних, битнијих чворова</a:t>
            </a:r>
          </a:p>
          <a:p>
            <a:pPr lvl="2"/>
            <a:r>
              <a:rPr lang="sr-Cyrl-RS" sz="2800" dirty="0" smtClean="0"/>
              <a:t>Свако је и клијент и сервер (испоручује и добавља садржај)</a:t>
            </a:r>
          </a:p>
          <a:p>
            <a:pPr lvl="1"/>
            <a:r>
              <a:rPr lang="sr-Cyrl-RS" sz="3200" dirty="0" smtClean="0"/>
              <a:t>Сви чворови су равноправни</a:t>
            </a:r>
            <a:endParaRPr lang="en-US" sz="3200" dirty="0"/>
          </a:p>
          <a:p>
            <a:pPr lvl="1"/>
            <a:r>
              <a:rPr lang="en-US" sz="3200" dirty="0" err="1"/>
              <a:t>BitTorrent</a:t>
            </a:r>
            <a:r>
              <a:rPr lang="en-US" sz="3200" dirty="0"/>
              <a:t> </a:t>
            </a:r>
            <a:r>
              <a:rPr lang="sr-Cyrl-RS" sz="3200" dirty="0" smtClean="0"/>
              <a:t>је пример реализације оваквог типа система</a:t>
            </a:r>
            <a:endParaRPr lang="en-US" sz="3200" dirty="0"/>
          </a:p>
          <a:p>
            <a:pPr lvl="1"/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1183146" y="4262452"/>
            <a:ext cx="5101813" cy="2001823"/>
            <a:chOff x="895428" y="2857619"/>
            <a:chExt cx="3826359" cy="1501367"/>
          </a:xfrm>
        </p:grpSpPr>
        <p:pic>
          <p:nvPicPr>
            <p:cNvPr id="89" name="Picture 8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2090" y="371621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" name="Straight Connector 91"/>
            <p:cNvCxnSpPr>
              <a:stCxn id="91" idx="3"/>
            </p:cNvCxnSpPr>
            <p:nvPr/>
          </p:nvCxnSpPr>
          <p:spPr>
            <a:xfrm flipV="1">
              <a:off x="1767988" y="3368208"/>
              <a:ext cx="649413" cy="328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1929419" y="3297105"/>
              <a:ext cx="280690" cy="1779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61138" y="2884674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3643494" y="3177424"/>
              <a:ext cx="280691" cy="27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26043" y="3371035"/>
              <a:ext cx="317232" cy="3451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3" idx="3"/>
            </p:cNvCxnSpPr>
            <p:nvPr/>
          </p:nvCxnSpPr>
          <p:spPr>
            <a:xfrm>
              <a:off x="3104013" y="3218761"/>
              <a:ext cx="1078964" cy="797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990" y="307797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17" y="321876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2383726" y="3868215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3853489" y="3832621"/>
              <a:ext cx="200839" cy="129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176349" y="3436251"/>
              <a:ext cx="150395" cy="17988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89" idx="3"/>
            </p:cNvCxnSpPr>
            <p:nvPr/>
          </p:nvCxnSpPr>
          <p:spPr>
            <a:xfrm flipH="1">
              <a:off x="3604887" y="3696024"/>
              <a:ext cx="578090" cy="341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987395" y="2857619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77011" y="3680865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 rot="8712664">
              <a:off x="1831325" y="3644038"/>
              <a:ext cx="649413" cy="103972"/>
              <a:chOff x="1920388" y="3449505"/>
              <a:chExt cx="649413" cy="10397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V="1">
                <a:off x="1920388" y="3520608"/>
                <a:ext cx="649413" cy="328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2081819" y="3449505"/>
                <a:ext cx="280690" cy="17798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216" y="2897375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400" y="383571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895428" y="3823235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6999"/>
            <a:ext cx="11743766" cy="4842435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Циљ је испорука садржаја без централизованих механизама</a:t>
            </a:r>
            <a:endParaRPr lang="en-US" sz="3200" dirty="0" smtClean="0"/>
          </a:p>
          <a:p>
            <a:pPr lvl="1"/>
            <a:r>
              <a:rPr lang="sr-Cyrl-RS" sz="2800" dirty="0" smtClean="0"/>
              <a:t>Ефикасно се понаша и са повећањем броја чворова</a:t>
            </a:r>
          </a:p>
          <a:p>
            <a:pPr lvl="1"/>
            <a:r>
              <a:rPr lang="sr-Cyrl-RS" sz="2800" dirty="0" smtClean="0"/>
              <a:t>Може се постићи и висока поузданост</a:t>
            </a:r>
            <a:endParaRPr lang="en-US" sz="2800" dirty="0" smtClean="0"/>
          </a:p>
          <a:p>
            <a:pPr lvl="3"/>
            <a:endParaRPr lang="en-US" sz="2000" dirty="0" smtClean="0"/>
          </a:p>
          <a:p>
            <a:r>
              <a:rPr lang="sr-Cyrl-RS" sz="3200" dirty="0" smtClean="0"/>
              <a:t>Кључна идеја је да чворови помажу једни другима</a:t>
            </a:r>
            <a:endParaRPr lang="en-US" sz="3200" dirty="0" smtClean="0"/>
          </a:p>
          <a:p>
            <a:pPr lvl="1"/>
            <a:r>
              <a:rPr lang="sr-Cyrl-RS" sz="2800" dirty="0" smtClean="0"/>
              <a:t>Иницијално систем </a:t>
            </a:r>
            <a:r>
              <a:rPr lang="en-US" sz="2800" dirty="0" smtClean="0"/>
              <a:t>Napster </a:t>
            </a:r>
            <a:r>
              <a:rPr lang="sr-Cyrl-RS" sz="2800" dirty="0" smtClean="0"/>
              <a:t>1999. године за дељење музичких садржаја</a:t>
            </a:r>
            <a:br>
              <a:rPr lang="sr-Cyrl-RS" sz="2800" dirty="0" smtClean="0"/>
            </a:br>
            <a:r>
              <a:rPr lang="sr-Cyrl-RS" sz="2800" dirty="0" smtClean="0"/>
              <a:t>(угашен због тога што је имао централизовани списак садржаја)</a:t>
            </a:r>
            <a:endParaRPr lang="en-US" dirty="0" smtClean="0"/>
          </a:p>
          <a:p>
            <a:pPr lvl="1"/>
            <a:r>
              <a:rPr lang="sr-Cyrl-RS" sz="2800" dirty="0" smtClean="0"/>
              <a:t>Од 2001. </a:t>
            </a:r>
            <a:r>
              <a:rPr lang="en-US" sz="2800" dirty="0" err="1" smtClean="0"/>
              <a:t>BitTorrent</a:t>
            </a:r>
            <a:r>
              <a:rPr lang="sr-Cyrl-RS" sz="2800" dirty="0"/>
              <a:t> </a:t>
            </a:r>
            <a:r>
              <a:rPr lang="sr-Cyrl-RS" sz="2800" dirty="0" smtClean="0"/>
              <a:t>– нема дељени регистар садржаја, </a:t>
            </a:r>
            <a:br>
              <a:rPr lang="sr-Cyrl-RS" sz="2800" dirty="0" smtClean="0"/>
            </a:br>
            <a:r>
              <a:rPr lang="sr-Cyrl-RS" sz="2800" dirty="0" smtClean="0"/>
              <a:t>па се не може оптужити појединац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3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</a:t>
            </a:r>
            <a:r>
              <a:rPr lang="sr-Cyrl-RS" dirty="0" smtClean="0"/>
              <a:t>изазови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646485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Нема сервера на који се може ослонити</a:t>
            </a:r>
            <a:endParaRPr lang="en-US" sz="3733" dirty="0"/>
          </a:p>
          <a:p>
            <a:pPr lvl="1"/>
            <a:r>
              <a:rPr lang="sr-Cyrl-RS" sz="3200" dirty="0" smtClean="0"/>
              <a:t>Комуникација између чворова мора да буде самоодржива и дистрибуирана</a:t>
            </a:r>
            <a:endParaRPr lang="en-US" sz="3200" dirty="0"/>
          </a:p>
          <a:p>
            <a:pPr lvl="1"/>
            <a:r>
              <a:rPr lang="sr-Cyrl-RS" sz="3200" dirty="0" smtClean="0"/>
              <a:t>Постоје изазови при повећању броја чворова</a:t>
            </a:r>
            <a:r>
              <a:rPr lang="en-US" sz="3200" dirty="0" smtClean="0"/>
              <a:t>  </a:t>
            </a:r>
            <a:r>
              <a:rPr lang="en-US" sz="3200" dirty="0"/>
              <a:t>…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74774" y="3907647"/>
            <a:ext cx="5101813" cy="2001823"/>
            <a:chOff x="895428" y="2857619"/>
            <a:chExt cx="3826359" cy="1501367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2090" y="371621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1767988" y="3368208"/>
              <a:ext cx="649413" cy="328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929419" y="3297105"/>
              <a:ext cx="280690" cy="1779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161138" y="2884674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643494" y="3177424"/>
              <a:ext cx="280691" cy="27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26043" y="3371035"/>
              <a:ext cx="317232" cy="3451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3104013" y="3218761"/>
              <a:ext cx="1078964" cy="797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990" y="307797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17" y="321876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383726" y="3868215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3853489" y="3832621"/>
              <a:ext cx="200839" cy="129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176349" y="3436251"/>
              <a:ext cx="150395" cy="17988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7" idx="3"/>
            </p:cNvCxnSpPr>
            <p:nvPr/>
          </p:nvCxnSpPr>
          <p:spPr>
            <a:xfrm flipH="1">
              <a:off x="3604887" y="3696024"/>
              <a:ext cx="578090" cy="341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87395" y="2857619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7011" y="3680865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 rot="8712664">
              <a:off x="1831325" y="3644038"/>
              <a:ext cx="649413" cy="103972"/>
              <a:chOff x="1920388" y="3449505"/>
              <a:chExt cx="649413" cy="103972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1920388" y="3520608"/>
                <a:ext cx="649413" cy="328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2081819" y="3449505"/>
                <a:ext cx="280690" cy="17798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216" y="2897375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400" y="383571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895428" y="3823235"/>
              <a:ext cx="56428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Peer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45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</a:t>
            </a:r>
            <a:r>
              <a:rPr lang="sr-Cyrl-RS" dirty="0" smtClean="0"/>
              <a:t>изазови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904668" cy="4775200"/>
          </a:xfrm>
        </p:spPr>
        <p:txBody>
          <a:bodyPr>
            <a:normAutofit/>
          </a:bodyPr>
          <a:lstStyle/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Подстицај за учешће</a:t>
            </a:r>
            <a:r>
              <a:rPr lang="sr-Latn-RS" sz="3733" dirty="0" smtClean="0"/>
              <a:t> </a:t>
            </a:r>
            <a:r>
              <a:rPr lang="sr-Cyrl-RS" sz="3733" dirty="0" smtClean="0"/>
              <a:t>чвора</a:t>
            </a:r>
            <a:endParaRPr lang="en-US" sz="3733" dirty="0"/>
          </a:p>
          <a:p>
            <a:pPr lvl="1"/>
            <a:r>
              <a:rPr lang="sr-Cyrl-RS" sz="3200" dirty="0" smtClean="0"/>
              <a:t>Зашто би чворови помагали једни другима</a:t>
            </a:r>
            <a:r>
              <a:rPr lang="en-US" sz="3200" dirty="0" smtClean="0"/>
              <a:t>?</a:t>
            </a:r>
            <a:endParaRPr lang="en-US" sz="3200" dirty="0"/>
          </a:p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Децентрализација</a:t>
            </a:r>
            <a:endParaRPr lang="en-US" sz="3733" dirty="0"/>
          </a:p>
          <a:p>
            <a:pPr lvl="1"/>
            <a:r>
              <a:rPr lang="sr-Cyrl-RS" sz="3200" dirty="0" smtClean="0"/>
              <a:t>Како се проналази садржај без централног регистра </a:t>
            </a:r>
            <a:br>
              <a:rPr lang="sr-Cyrl-RS" sz="3200" dirty="0" smtClean="0"/>
            </a:br>
            <a:r>
              <a:rPr lang="sr-Cyrl-RS" sz="3200" dirty="0" smtClean="0"/>
              <a:t>(индекса)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421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583001" y="3827656"/>
            <a:ext cx="12192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Подстицај за учешће чвора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887200" cy="477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Чвор испоручује и добавља садржај</a:t>
            </a:r>
            <a:r>
              <a:rPr lang="en-US" sz="3733" dirty="0" smtClean="0"/>
              <a:t>: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Преузима </a:t>
            </a:r>
            <a:r>
              <a:rPr lang="en-US" sz="3200" dirty="0" smtClean="0"/>
              <a:t>(    </a:t>
            </a:r>
            <a:r>
              <a:rPr lang="en-US" sz="3200" dirty="0"/>
              <a:t>) </a:t>
            </a:r>
            <a:r>
              <a:rPr lang="sr-Cyrl-RS" sz="3200" dirty="0" smtClean="0"/>
              <a:t>да би помогао себи,</a:t>
            </a:r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Шаље (    ) да би помогао другима</a:t>
            </a:r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„Ја ћу послати теби ако ти пошаљеш мени...“</a:t>
            </a:r>
            <a:endParaRPr lang="en-US" sz="32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920891" y="3439782"/>
            <a:ext cx="4590367" cy="2523539"/>
            <a:chOff x="5204497" y="1796190"/>
            <a:chExt cx="3670873" cy="2018050"/>
          </a:xfrm>
        </p:grpSpPr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5950468" y="2813616"/>
              <a:ext cx="907241" cy="459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469939" y="2194194"/>
              <a:ext cx="230832" cy="153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31081" y="2823462"/>
              <a:ext cx="158616" cy="348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7382167" y="2593926"/>
              <a:ext cx="618583" cy="183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6319441" y="2313541"/>
              <a:ext cx="236835" cy="15223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2"/>
            </p:cNvCxnSpPr>
            <p:nvPr/>
          </p:nvCxnSpPr>
          <p:spPr>
            <a:xfrm flipH="1">
              <a:off x="7405377" y="2967985"/>
              <a:ext cx="744803" cy="449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64573" y="2915312"/>
              <a:ext cx="848274" cy="463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297706" y="3119325"/>
              <a:ext cx="258570" cy="14321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119004" y="3465571"/>
              <a:ext cx="853461" cy="190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9" idx="1"/>
            </p:cNvCxnSpPr>
            <p:nvPr/>
          </p:nvCxnSpPr>
          <p:spPr>
            <a:xfrm flipV="1">
              <a:off x="7405377" y="3568023"/>
              <a:ext cx="724022" cy="977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82169" y="2048833"/>
              <a:ext cx="775540" cy="522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5" idx="2"/>
              <a:endCxn id="24" idx="0"/>
            </p:cNvCxnSpPr>
            <p:nvPr/>
          </p:nvCxnSpPr>
          <p:spPr>
            <a:xfrm>
              <a:off x="5577483" y="3041850"/>
              <a:ext cx="224325" cy="249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223518" y="2823462"/>
              <a:ext cx="386886" cy="6693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15" idx="0"/>
            </p:cNvCxnSpPr>
            <p:nvPr/>
          </p:nvCxnSpPr>
          <p:spPr>
            <a:xfrm flipH="1">
              <a:off x="5577483" y="2271387"/>
              <a:ext cx="291392" cy="405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512" y="317146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781" y="232521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97" y="267721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9370" y="227254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8822" y="329096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773" y="179619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399" y="338570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6" name="Straight Arrow Connector 45"/>
            <p:cNvCxnSpPr/>
            <p:nvPr/>
          </p:nvCxnSpPr>
          <p:spPr>
            <a:xfrm flipH="1" flipV="1">
              <a:off x="7071948" y="2923438"/>
              <a:ext cx="89691" cy="19588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105311" y="2753774"/>
              <a:ext cx="296107" cy="23735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137008" y="2915312"/>
              <a:ext cx="267081" cy="1551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H="1">
            <a:off x="3102298" y="4923700"/>
            <a:ext cx="330641" cy="16722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505426" y="4796647"/>
            <a:ext cx="99173" cy="271532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376028" y="2640545"/>
            <a:ext cx="370277" cy="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017218" y="2136492"/>
            <a:ext cx="383525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521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Омогућавање децентрализације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237694" cy="4775200"/>
          </a:xfrm>
        </p:spPr>
        <p:txBody>
          <a:bodyPr>
            <a:normAutofit lnSpcReduction="10000"/>
          </a:bodyPr>
          <a:lstStyle/>
          <a:p>
            <a:r>
              <a:rPr lang="sr-Cyrl-RS" sz="3733" dirty="0" smtClean="0"/>
              <a:t>Чвор мора да научи где се налази садржај</a:t>
            </a:r>
            <a:endParaRPr lang="en-US" sz="3733" dirty="0"/>
          </a:p>
          <a:p>
            <a:pPr lvl="1"/>
            <a:r>
              <a:rPr lang="en-US" sz="3200" u="sng" dirty="0" smtClean="0"/>
              <a:t>DHT</a:t>
            </a:r>
            <a:r>
              <a:rPr lang="en-US" sz="3200" dirty="0" smtClean="0"/>
              <a:t> </a:t>
            </a:r>
            <a:r>
              <a:rPr lang="sr-Cyrl-RS" sz="3200" dirty="0" smtClean="0"/>
              <a:t>дистрибуиране хеш табеле </a:t>
            </a:r>
            <a:br>
              <a:rPr lang="sr-Cyrl-RS" sz="3200" dirty="0" smtClean="0"/>
            </a:br>
            <a:r>
              <a:rPr lang="en-US" sz="3200" dirty="0" smtClean="0"/>
              <a:t>(</a:t>
            </a:r>
            <a:r>
              <a:rPr lang="sr-Cyrl-RS" sz="3200" dirty="0" smtClean="0"/>
              <a:t>енг. </a:t>
            </a:r>
            <a:r>
              <a:rPr lang="en-US" sz="3200" dirty="0" smtClean="0"/>
              <a:t>Distributed </a:t>
            </a:r>
            <a:r>
              <a:rPr lang="en-US" sz="3200" dirty="0"/>
              <a:t>Hash Tables)</a:t>
            </a:r>
          </a:p>
          <a:p>
            <a:pPr lvl="3"/>
            <a:endParaRPr lang="en-US" sz="2133" dirty="0"/>
          </a:p>
          <a:p>
            <a:r>
              <a:rPr lang="en-US" sz="3733" dirty="0" smtClean="0"/>
              <a:t>DHT </a:t>
            </a:r>
            <a:r>
              <a:rPr lang="sr-Cyrl-RS" sz="3733" dirty="0" smtClean="0"/>
              <a:t>користе алгоритме за рад </a:t>
            </a:r>
            <a:br>
              <a:rPr lang="sr-Cyrl-RS" sz="3733" dirty="0" smtClean="0"/>
            </a:br>
            <a:r>
              <a:rPr lang="sr-Cyrl-RS" sz="3733" dirty="0" smtClean="0"/>
              <a:t>са дистрибуираним индексом</a:t>
            </a:r>
            <a:endParaRPr lang="en-US" sz="3733" dirty="0"/>
          </a:p>
          <a:p>
            <a:pPr lvl="1"/>
            <a:r>
              <a:rPr lang="sr-Cyrl-RS" sz="3200" dirty="0" smtClean="0"/>
              <a:t>Индекс је дистрибуиран преко свих чворова</a:t>
            </a:r>
            <a:endParaRPr lang="en-US" sz="3200" dirty="0"/>
          </a:p>
          <a:p>
            <a:pPr lvl="1"/>
            <a:r>
              <a:rPr lang="sr-Cyrl-RS" sz="3200" dirty="0" smtClean="0"/>
              <a:t>Индекс за тражени садржај </a:t>
            </a:r>
            <a:br>
              <a:rPr lang="sr-Cyrl-RS" sz="3200" dirty="0" smtClean="0"/>
            </a:br>
            <a:r>
              <a:rPr lang="sr-Cyrl-RS" sz="3200" dirty="0" smtClean="0"/>
              <a:t>даје списак свих чворова који га садрже</a:t>
            </a:r>
            <a:endParaRPr lang="en-US" sz="3200" dirty="0"/>
          </a:p>
          <a:p>
            <a:pPr lvl="1"/>
            <a:r>
              <a:rPr lang="sr-Cyrl-RS" sz="3200" dirty="0" smtClean="0"/>
              <a:t>Сваки чвор има приступ индексу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19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507097" cy="4470400"/>
          </a:xfrm>
        </p:spPr>
        <p:txBody>
          <a:bodyPr>
            <a:normAutofit fontScale="92500" lnSpcReduction="10000"/>
          </a:bodyPr>
          <a:lstStyle/>
          <a:p>
            <a:r>
              <a:rPr lang="sr-Cyrl-RS" sz="3200" dirty="0" smtClean="0"/>
              <a:t>Стандардни </a:t>
            </a:r>
            <a:r>
              <a:rPr lang="en-US" sz="3200" dirty="0" smtClean="0"/>
              <a:t>P2P</a:t>
            </a:r>
            <a:r>
              <a:rPr lang="sr-Cyrl-RS" sz="3200" dirty="0" smtClean="0"/>
              <a:t> систем који се данас користи</a:t>
            </a:r>
            <a:endParaRPr lang="en-US" sz="3200" dirty="0" smtClean="0"/>
          </a:p>
          <a:p>
            <a:pPr lvl="1"/>
            <a:r>
              <a:rPr lang="sr-Cyrl-RS" sz="2800" dirty="0" smtClean="0"/>
              <a:t>Веома брз раст, могућност преноса великих датотека</a:t>
            </a:r>
            <a:endParaRPr lang="en-US" sz="2800" dirty="0" smtClean="0"/>
          </a:p>
          <a:p>
            <a:pPr lvl="1"/>
            <a:r>
              <a:rPr lang="sr-Cyrl-RS" sz="2800" dirty="0" smtClean="0"/>
              <a:t>Чини велики део Интернет саобраћаја данас</a:t>
            </a:r>
            <a:endParaRPr lang="en-US" sz="2800" dirty="0" smtClean="0"/>
          </a:p>
          <a:p>
            <a:pPr lvl="1"/>
            <a:r>
              <a:rPr lang="sr-Cyrl-RS" sz="2800" dirty="0" smtClean="0"/>
              <a:t>Користи се за легални и илегални садржај</a:t>
            </a:r>
            <a:endParaRPr lang="sr-Cyrl-RS" sz="2800" dirty="0"/>
          </a:p>
          <a:p>
            <a:pPr lvl="1"/>
            <a:endParaRPr lang="en-US" sz="2000" dirty="0" smtClean="0"/>
          </a:p>
          <a:p>
            <a:r>
              <a:rPr lang="sr-Cyrl-RS" sz="3200" dirty="0" smtClean="0"/>
              <a:t>Достављање података посредством „торената“</a:t>
            </a:r>
            <a:r>
              <a:rPr lang="en-US" sz="3200" dirty="0" smtClean="0"/>
              <a:t>:</a:t>
            </a:r>
            <a:endParaRPr lang="sr-Cyrl-RS" sz="3200" dirty="0" smtClean="0"/>
          </a:p>
          <a:p>
            <a:pPr lvl="1"/>
            <a:r>
              <a:rPr lang="sr-Cyrl-RS" sz="2800" dirty="0" smtClean="0"/>
              <a:t>.</a:t>
            </a:r>
            <a:r>
              <a:rPr lang="sr-Latn-RS" sz="2800" dirty="0" smtClean="0"/>
              <a:t>torrent </a:t>
            </a:r>
            <a:r>
              <a:rPr lang="sr-Cyrl-RS" sz="2800" dirty="0" smtClean="0"/>
              <a:t>датотека садржи мета податке</a:t>
            </a:r>
            <a:r>
              <a:rPr lang="sr-Latn-RS" sz="2800" dirty="0" smtClean="0"/>
              <a:t>, </a:t>
            </a:r>
            <a:r>
              <a:rPr lang="sr-Cyrl-RS" sz="2800" dirty="0" smtClean="0"/>
              <a:t>попут списка датотека, величине...</a:t>
            </a:r>
          </a:p>
          <a:p>
            <a:pPr lvl="1"/>
            <a:r>
              <a:rPr lang="sr-Cyrl-RS" sz="2800" dirty="0" smtClean="0"/>
              <a:t>Садржај се шаље у деловима због паралелизма </a:t>
            </a:r>
          </a:p>
          <a:p>
            <a:pPr lvl="1"/>
            <a:r>
              <a:rPr lang="sr-Cyrl-RS" sz="2800" dirty="0" smtClean="0"/>
              <a:t>Не узимају се сви делови редом, зашто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lvl="1"/>
            <a:r>
              <a:rPr lang="sr-Cyrl-RS" sz="2800" dirty="0" smtClean="0"/>
              <a:t>Списак чворова не мора бити у </a:t>
            </a:r>
            <a:r>
              <a:rPr lang="sr-Latn-RS" sz="2800" dirty="0" smtClean="0"/>
              <a:t>DHT</a:t>
            </a:r>
            <a:endParaRPr lang="sr-Cyrl-RS" sz="2800" dirty="0"/>
          </a:p>
          <a:p>
            <a:pPr lvl="2"/>
            <a:r>
              <a:rPr lang="sr-Cyrl-RS" sz="2200" dirty="0" smtClean="0"/>
              <a:t>Може бити и наведен на тзв. </a:t>
            </a:r>
            <a:r>
              <a:rPr lang="sr-Latn-RS" sz="2200" dirty="0" smtClean="0"/>
              <a:t>Tracker </a:t>
            </a:r>
            <a:r>
              <a:rPr lang="sr-Cyrl-RS" sz="2200" dirty="0" smtClean="0"/>
              <a:t>серверима – рачунари чија је намена да памте спискове чворова који поседују одређену датотеку (данас се све мање користе због појаве </a:t>
            </a:r>
            <a:r>
              <a:rPr lang="sr-Latn-RS" sz="2200" dirty="0" smtClean="0"/>
              <a:t>DHT)</a:t>
            </a:r>
            <a:endParaRPr lang="en-US" sz="3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25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</a:t>
            </a:r>
            <a:r>
              <a:rPr lang="sr-Cyrl-RS" dirty="0" smtClean="0"/>
              <a:t>протокол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6999"/>
            <a:ext cx="9742842" cy="5165165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Кораци у раду протокола</a:t>
            </a:r>
            <a:r>
              <a:rPr lang="en-US" sz="3200" dirty="0" smtClean="0"/>
              <a:t>:</a:t>
            </a:r>
          </a:p>
          <a:p>
            <a:pPr marL="1295368" lvl="1" indent="-685783">
              <a:buFont typeface="+mj-lt"/>
              <a:buAutoNum type="arabicPeriod"/>
            </a:pPr>
            <a:r>
              <a:rPr lang="sr-Cyrl-RS" sz="2800" dirty="0" smtClean="0"/>
              <a:t>Започиње са са </a:t>
            </a:r>
            <a:r>
              <a:rPr lang="sr-Latn-RS" sz="2800" dirty="0" smtClean="0"/>
              <a:t>torrent </a:t>
            </a:r>
            <a:r>
              <a:rPr lang="sr-Cyrl-RS" sz="2800" dirty="0" smtClean="0"/>
              <a:t>датотеком</a:t>
            </a:r>
            <a:endParaRPr lang="en-US" sz="2800" dirty="0" smtClean="0"/>
          </a:p>
          <a:p>
            <a:pPr marL="1752568" lvl="2" indent="-685783"/>
            <a:r>
              <a:rPr lang="sr-Cyrl-RS" sz="2400" dirty="0" smtClean="0"/>
              <a:t>У њој су или локација </a:t>
            </a:r>
            <a:r>
              <a:rPr lang="sr-Latn-RS" sz="2400" dirty="0" smtClean="0"/>
              <a:t>Tracker </a:t>
            </a:r>
            <a:r>
              <a:rPr lang="sr-Cyrl-RS" sz="2400" dirty="0" smtClean="0"/>
              <a:t>сервера</a:t>
            </a:r>
            <a:endParaRPr lang="en-US" sz="2400" dirty="0" smtClean="0"/>
          </a:p>
          <a:p>
            <a:pPr marL="1752568" lvl="2" indent="-685783"/>
            <a:r>
              <a:rPr lang="sr-Cyrl-RS" sz="2400" dirty="0" smtClean="0"/>
              <a:t>Или</a:t>
            </a:r>
            <a:r>
              <a:rPr lang="sr-Latn-RS" sz="2400" dirty="0" smtClean="0"/>
              <a:t> </a:t>
            </a:r>
            <a:r>
              <a:rPr lang="sr-Cyrl-RS" sz="2400" dirty="0" smtClean="0"/>
              <a:t>информације потребне да би се контактирао </a:t>
            </a:r>
            <a:r>
              <a:rPr lang="sr-Latn-RS" sz="2400" dirty="0" smtClean="0"/>
              <a:t>DHT</a:t>
            </a:r>
            <a:endParaRPr lang="en-US" sz="2400" dirty="0" smtClean="0"/>
          </a:p>
          <a:p>
            <a:pPr marL="1295368" lvl="1" indent="-685783">
              <a:buFont typeface="+mj-lt"/>
              <a:buAutoNum type="arabicPeriod"/>
            </a:pPr>
            <a:r>
              <a:rPr lang="sr-Cyrl-RS" sz="2800" dirty="0" smtClean="0"/>
              <a:t>Размена података са различитим чворовима</a:t>
            </a:r>
          </a:p>
          <a:p>
            <a:pPr marL="1752568" lvl="2" indent="-685783"/>
            <a:r>
              <a:rPr lang="sr-Cyrl-RS" sz="2400" dirty="0" smtClean="0"/>
              <a:t>Имам делове садржаја који треба другима,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Cyrl-RS" sz="2400" dirty="0" smtClean="0"/>
              <a:t>други имају делове садржаја који треба мени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sr-Cyrl-RS" sz="2400" dirty="0" smtClean="0">
                <a:sym typeface="Wingdings" panose="05000000000000000000" pitchFamily="2" charset="2"/>
              </a:rPr>
              <a:t>трговина</a:t>
            </a:r>
            <a:endParaRPr lang="en-US" sz="2400" dirty="0" smtClean="0"/>
          </a:p>
          <a:p>
            <a:pPr marL="1295368" lvl="1" indent="-685783">
              <a:buFont typeface="+mj-lt"/>
              <a:buAutoNum type="arabicPeriod"/>
            </a:pPr>
            <a:r>
              <a:rPr lang="sr-Cyrl-RS" sz="3200" dirty="0" smtClean="0"/>
              <a:t>Што више делова шаљем, више и добијам</a:t>
            </a:r>
            <a:r>
              <a:rPr lang="en-US" sz="3200" dirty="0" smtClean="0"/>
              <a:t>?</a:t>
            </a:r>
            <a:endParaRPr lang="sr-Cyrl-RS" sz="3200" dirty="0" smtClean="0"/>
          </a:p>
          <a:p>
            <a:pPr marL="1752568" lvl="2" indent="-685783"/>
            <a:r>
              <a:rPr lang="sr-Cyrl-RS" sz="2400" dirty="0" smtClean="0"/>
              <a:t>Одлазни саобраћај према неком чвору ће пратити </a:t>
            </a:r>
            <a:br>
              <a:rPr lang="sr-Cyrl-RS" sz="2400" dirty="0" smtClean="0"/>
            </a:br>
            <a:r>
              <a:rPr lang="sr-Cyrl-RS" sz="2400" dirty="0" smtClean="0"/>
              <a:t>долазни саобраћај са њега</a:t>
            </a:r>
            <a:endParaRPr lang="en-US" sz="2400" dirty="0" smtClean="0"/>
          </a:p>
          <a:p>
            <a:pPr lvl="1"/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24348" y="1690688"/>
            <a:ext cx="10629452" cy="4775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DNS </a:t>
            </a:r>
            <a:r>
              <a:rPr lang="sr-Latn-RS" sz="3200" dirty="0" smtClean="0"/>
              <a:t>– </a:t>
            </a:r>
            <a:r>
              <a:rPr lang="sr-Cyrl-RS" sz="3200" dirty="0" smtClean="0"/>
              <a:t>пресликавање имена на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адресе</a:t>
            </a:r>
            <a:endParaRPr lang="sr-Latn-RS" sz="3200" dirty="0" smtClean="0"/>
          </a:p>
          <a:p>
            <a:r>
              <a:rPr lang="en-US" sz="3200" dirty="0" smtClean="0"/>
              <a:t>HTTP</a:t>
            </a:r>
            <a:r>
              <a:rPr lang="sr-Cyrl-RS" sz="3200" dirty="0" smtClean="0"/>
              <a:t> – протокол за </a:t>
            </a:r>
            <a:r>
              <a:rPr lang="sr-Latn-RS" sz="3200" dirty="0" smtClean="0"/>
              <a:t>WWW</a:t>
            </a:r>
            <a:endParaRPr lang="en-US" sz="3200" dirty="0"/>
          </a:p>
          <a:p>
            <a:r>
              <a:rPr lang="sr-Cyrl-RS" sz="3200" dirty="0" smtClean="0"/>
              <a:t>Веб проксији и кеширање</a:t>
            </a:r>
            <a:endParaRPr lang="en-US" sz="3200" dirty="0"/>
          </a:p>
          <a:p>
            <a:r>
              <a:rPr lang="sr-Latn-RS" sz="3200" dirty="0" smtClean="0"/>
              <a:t>CDN –</a:t>
            </a:r>
            <a:r>
              <a:rPr lang="sr-Cyrl-RS" sz="3200" dirty="0" smtClean="0"/>
              <a:t>брза испорука и репликација садржаја</a:t>
            </a:r>
            <a:endParaRPr lang="en-US" sz="3200" dirty="0"/>
          </a:p>
          <a:p>
            <a:r>
              <a:rPr lang="en-US" sz="3200" dirty="0"/>
              <a:t>Peer-to-peer (</a:t>
            </a:r>
            <a:r>
              <a:rPr lang="en-US" sz="3200" dirty="0" err="1"/>
              <a:t>BitTorrent</a:t>
            </a:r>
            <a:r>
              <a:rPr lang="en-US" sz="3200" dirty="0" smtClean="0"/>
              <a:t>)</a:t>
            </a:r>
            <a:r>
              <a:rPr lang="sr-Cyrl-RS" sz="3200" dirty="0" smtClean="0"/>
              <a:t> – систем равноправних чворова</a:t>
            </a:r>
            <a:endParaRPr lang="en-US" sz="3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Теме за следећи пут</a:t>
            </a:r>
            <a:endParaRPr lang="sr-Latn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8894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</a:t>
            </a:r>
            <a:r>
              <a:rPr lang="sr-Cyrl-RS" dirty="0" smtClean="0"/>
              <a:t>протокол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81486" y="1636083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Чворови који имају садржај или желе да га преузму се повежу и започињу размене...</a:t>
            </a:r>
            <a:endParaRPr lang="en-US" sz="3733" dirty="0"/>
          </a:p>
        </p:txBody>
      </p:sp>
      <p:sp>
        <p:nvSpPr>
          <p:cNvPr id="7" name="Rectangle 6"/>
          <p:cNvSpPr/>
          <p:nvPr/>
        </p:nvSpPr>
        <p:spPr>
          <a:xfrm>
            <a:off x="3349296" y="3111063"/>
            <a:ext cx="938925" cy="1401379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8" name="Group 7"/>
          <p:cNvGrpSpPr/>
          <p:nvPr/>
        </p:nvGrpSpPr>
        <p:grpSpPr>
          <a:xfrm>
            <a:off x="1484155" y="2691965"/>
            <a:ext cx="9110261" cy="4046944"/>
            <a:chOff x="850366" y="1271752"/>
            <a:chExt cx="7235031" cy="321393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828"/>
            <a:stretch/>
          </p:blipFill>
          <p:spPr bwMode="auto">
            <a:xfrm>
              <a:off x="850366" y="1271752"/>
              <a:ext cx="7235031" cy="32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2511972" y="2333297"/>
              <a:ext cx="704194" cy="1051034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70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28264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</a:t>
            </a:r>
            <a:r>
              <a:rPr lang="sr-Cyrl-RS" dirty="0" smtClean="0"/>
              <a:t>протокол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3046" y="1283464"/>
            <a:ext cx="11113546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Делови који се шаљу су обично насумично изабрани</a:t>
            </a:r>
          </a:p>
          <a:p>
            <a:pPr lvl="1">
              <a:spcBef>
                <a:spcPts val="0"/>
              </a:spcBef>
            </a:pPr>
            <a:r>
              <a:rPr lang="sr-Cyrl-RS" sz="3333" dirty="0" smtClean="0"/>
              <a:t>Ако би се слали редом, могућност трговине </a:t>
            </a:r>
            <a:br>
              <a:rPr lang="sr-Cyrl-RS" sz="3333" dirty="0" smtClean="0"/>
            </a:br>
            <a:r>
              <a:rPr lang="sr-Cyrl-RS" sz="3333" dirty="0" smtClean="0"/>
              <a:t>би се значајно смањила</a:t>
            </a:r>
            <a:endParaRPr lang="en-US" sz="3333" dirty="0"/>
          </a:p>
        </p:txBody>
      </p:sp>
      <p:grpSp>
        <p:nvGrpSpPr>
          <p:cNvPr id="5" name="Group 4"/>
          <p:cNvGrpSpPr/>
          <p:nvPr/>
        </p:nvGrpSpPr>
        <p:grpSpPr>
          <a:xfrm>
            <a:off x="1139912" y="2770391"/>
            <a:ext cx="9110261" cy="4046944"/>
            <a:chOff x="850366" y="1271752"/>
            <a:chExt cx="7235031" cy="321393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828"/>
            <a:stretch/>
          </p:blipFill>
          <p:spPr bwMode="auto">
            <a:xfrm>
              <a:off x="850366" y="1271752"/>
              <a:ext cx="7235031" cy="32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11972" y="2333297"/>
              <a:ext cx="704194" cy="1051034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71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561237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</a:t>
            </a:r>
            <a:r>
              <a:rPr lang="sr-Cyrl-RS" dirty="0" smtClean="0"/>
              <a:t>протокол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7492" y="1529359"/>
            <a:ext cx="1270478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Обуставља се саобраћај према чворовима </a:t>
            </a:r>
            <a:br>
              <a:rPr lang="sr-Cyrl-RS" sz="3733" dirty="0" smtClean="0"/>
            </a:br>
            <a:r>
              <a:rPr lang="sr-Cyrl-RS" sz="3733" dirty="0" smtClean="0"/>
              <a:t>који не сарађују</a:t>
            </a:r>
            <a:endParaRPr lang="en-US" sz="3733" dirty="0"/>
          </a:p>
        </p:txBody>
      </p:sp>
      <p:grpSp>
        <p:nvGrpSpPr>
          <p:cNvPr id="5" name="Group 4"/>
          <p:cNvGrpSpPr/>
          <p:nvPr/>
        </p:nvGrpSpPr>
        <p:grpSpPr>
          <a:xfrm>
            <a:off x="1075366" y="2811056"/>
            <a:ext cx="9110261" cy="4046944"/>
            <a:chOff x="850366" y="1271752"/>
            <a:chExt cx="7235031" cy="321393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828"/>
            <a:stretch/>
          </p:blipFill>
          <p:spPr bwMode="auto">
            <a:xfrm>
              <a:off x="850366" y="1271752"/>
              <a:ext cx="7235031" cy="32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11972" y="2333297"/>
              <a:ext cx="704194" cy="1051034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1" name="Octagon 10"/>
          <p:cNvSpPr/>
          <p:nvPr/>
        </p:nvSpPr>
        <p:spPr>
          <a:xfrm>
            <a:off x="5297894" y="3705028"/>
            <a:ext cx="555616" cy="555616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133" b="1" spc="-67" dirty="0"/>
              <a:t>STOP</a:t>
            </a:r>
          </a:p>
        </p:txBody>
      </p:sp>
      <p:sp>
        <p:nvSpPr>
          <p:cNvPr id="12" name="Octagon 11"/>
          <p:cNvSpPr/>
          <p:nvPr/>
        </p:nvSpPr>
        <p:spPr>
          <a:xfrm>
            <a:off x="6125903" y="3911028"/>
            <a:ext cx="555616" cy="555616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133" b="1" spc="-67" dirty="0"/>
              <a:t>STOP</a:t>
            </a:r>
          </a:p>
        </p:txBody>
      </p:sp>
      <p:sp>
        <p:nvSpPr>
          <p:cNvPr id="13" name="Octagon 12"/>
          <p:cNvSpPr/>
          <p:nvPr/>
        </p:nvSpPr>
        <p:spPr>
          <a:xfrm>
            <a:off x="6804810" y="3592124"/>
            <a:ext cx="555616" cy="555616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133" b="1" spc="-67" dirty="0"/>
              <a:t>STOP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5703" y="2937444"/>
            <a:ext cx="480901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XXX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72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138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Апликативни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spc="-40" dirty="0" smtClean="0"/>
              <a:t>DNS - </a:t>
            </a:r>
            <a:r>
              <a:rPr lang="sr-Cyrl-RS" spc="-40" dirty="0" smtClean="0"/>
              <a:t>Систем за пресликавање имена на </a:t>
            </a:r>
            <a:r>
              <a:rPr lang="sr-Latn-RS" spc="-40" dirty="0" smtClean="0"/>
              <a:t>IP </a:t>
            </a:r>
            <a:r>
              <a:rPr lang="sr-Cyrl-RS" spc="-40" dirty="0" smtClean="0"/>
              <a:t>адресе </a:t>
            </a:r>
            <a:br>
              <a:rPr lang="sr-Cyrl-RS" spc="-40" dirty="0" smtClean="0"/>
            </a:br>
            <a:r>
              <a:rPr lang="sr-Latn-RS" spc="-40" dirty="0" smtClean="0"/>
              <a:t>(</a:t>
            </a:r>
            <a:r>
              <a:rPr lang="sr-Cyrl-RS" spc="-40" dirty="0" smtClean="0"/>
              <a:t>енг. </a:t>
            </a:r>
            <a:r>
              <a:rPr lang="en-US" spc="-40" dirty="0" smtClean="0"/>
              <a:t>Domain </a:t>
            </a:r>
            <a:r>
              <a:rPr lang="en-US" spc="-40" dirty="0"/>
              <a:t>Name </a:t>
            </a:r>
            <a:r>
              <a:rPr lang="en-US" spc="-40" dirty="0" smtClean="0"/>
              <a:t>System</a:t>
            </a:r>
            <a:r>
              <a:rPr lang="sr-Cyrl-RS" spc="-40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58589" y="1419444"/>
            <a:ext cx="11657704" cy="4470400"/>
          </a:xfrm>
        </p:spPr>
        <p:txBody>
          <a:bodyPr>
            <a:normAutofit/>
          </a:bodyPr>
          <a:lstStyle/>
          <a:p>
            <a:r>
              <a:rPr lang="sr-Cyrl-RS" sz="3200" spc="-67" dirty="0" smtClean="0"/>
              <a:t>Хоћемо да приступимо страници на Интернету путем имена, </a:t>
            </a:r>
            <a:br>
              <a:rPr lang="sr-Cyrl-RS" sz="3200" spc="-67" dirty="0" smtClean="0"/>
            </a:br>
            <a:r>
              <a:rPr lang="sr-Cyrl-RS" sz="3200" spc="-67" dirty="0" smtClean="0"/>
              <a:t>а не путем </a:t>
            </a:r>
            <a:r>
              <a:rPr lang="sr-Latn-RS" sz="3200" spc="-67" dirty="0" smtClean="0"/>
              <a:t>IP </a:t>
            </a:r>
            <a:r>
              <a:rPr lang="sr-Cyrl-RS" sz="3200" spc="-67" dirty="0" smtClean="0"/>
              <a:t>адресе. Зашто је тако боље</a:t>
            </a:r>
            <a:r>
              <a:rPr lang="en-US" sz="3200" spc="-67" dirty="0" smtClean="0"/>
              <a:t>?</a:t>
            </a:r>
            <a:endParaRPr lang="sr-Cyrl-RS" sz="3200" spc="-67" dirty="0"/>
          </a:p>
          <a:p>
            <a:r>
              <a:rPr lang="sr-Cyrl-RS" sz="3200" spc="-67" dirty="0" smtClean="0"/>
              <a:t>У пракси се уместо име, чешће користи термин </a:t>
            </a:r>
            <a:r>
              <a:rPr lang="sr-Cyrl-RS" sz="3200" u="sng" spc="-67" dirty="0" smtClean="0"/>
              <a:t>домен</a:t>
            </a:r>
            <a:r>
              <a:rPr lang="sr-Cyrl-RS" sz="3200" spc="-67" dirty="0" smtClean="0"/>
              <a:t> </a:t>
            </a:r>
            <a:endParaRPr lang="en-US" sz="3200" spc="-67" dirty="0"/>
          </a:p>
          <a:p>
            <a:pPr marL="514350" indent="-514350">
              <a:buFont typeface="+mj-lt"/>
              <a:buAutoNum type="arabicPeriod"/>
            </a:pPr>
            <a:r>
              <a:rPr lang="sr-Cyrl-RS" sz="3200" spc="-67" dirty="0" smtClean="0"/>
              <a:t>Организација простора имена</a:t>
            </a:r>
          </a:p>
          <a:p>
            <a:pPr lvl="1"/>
            <a:r>
              <a:rPr lang="sr-Cyrl-RS" sz="2800" spc="-67" dirty="0" smtClean="0"/>
              <a:t>Неизводљиво да један рачунар може да садржи све информације</a:t>
            </a:r>
            <a:r>
              <a:rPr lang="sr-Latn-RS" sz="2800" spc="-67" dirty="0" smtClean="0"/>
              <a:t>...</a:t>
            </a:r>
            <a:endParaRPr lang="sr-Cyrl-RS" sz="2800" spc="-67" dirty="0"/>
          </a:p>
          <a:p>
            <a:pPr marL="514350" indent="-514350">
              <a:buFont typeface="+mj-lt"/>
              <a:buAutoNum type="arabicPeriod"/>
            </a:pPr>
            <a:r>
              <a:rPr lang="sr-Cyrl-RS" sz="3200" spc="-67" dirty="0" smtClean="0"/>
              <a:t>Процес одређивања адресе за тражено име</a:t>
            </a:r>
            <a:endParaRPr lang="en-US" sz="3200" spc="-67" dirty="0"/>
          </a:p>
        </p:txBody>
      </p:sp>
      <p:grpSp>
        <p:nvGrpSpPr>
          <p:cNvPr id="9" name="Group 8"/>
          <p:cNvGrpSpPr/>
          <p:nvPr/>
        </p:nvGrpSpPr>
        <p:grpSpPr>
          <a:xfrm>
            <a:off x="1278110" y="4534220"/>
            <a:ext cx="5055733" cy="1649092"/>
            <a:chOff x="961600" y="2783760"/>
            <a:chExt cx="3791800" cy="1236819"/>
          </a:xfrm>
        </p:grpSpPr>
        <p:pic>
          <p:nvPicPr>
            <p:cNvPr id="89" name="Picture 8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356" y="336539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35663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" name="Straight Connector 91"/>
            <p:cNvCxnSpPr>
              <a:endCxn id="91" idx="1"/>
            </p:cNvCxnSpPr>
            <p:nvPr/>
          </p:nvCxnSpPr>
          <p:spPr>
            <a:xfrm>
              <a:off x="1776200" y="3748639"/>
              <a:ext cx="1957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ounded Rectangular Callout 92"/>
            <p:cNvSpPr/>
            <p:nvPr/>
          </p:nvSpPr>
          <p:spPr>
            <a:xfrm>
              <a:off x="961600" y="2783760"/>
              <a:ext cx="1629200" cy="321390"/>
            </a:xfrm>
            <a:prstGeom prst="wedgeRoundRectCallout">
              <a:avLst>
                <a:gd name="adj1" fmla="val -26809"/>
                <a:gd name="adj2" fmla="val 1600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667" dirty="0">
                  <a:solidFill>
                    <a:schemeClr val="tx1"/>
                  </a:solidFill>
                </a:rPr>
                <a:t>www.uw.edu?</a:t>
              </a:r>
            </a:p>
          </p:txBody>
        </p:sp>
        <p:cxnSp>
          <p:nvCxnSpPr>
            <p:cNvPr id="95" name="Straight Arrow Connector 94"/>
            <p:cNvCxnSpPr>
              <a:stCxn id="96" idx="3"/>
            </p:cNvCxnSpPr>
            <p:nvPr/>
          </p:nvCxnSpPr>
          <p:spPr>
            <a:xfrm>
              <a:off x="2204909" y="3448923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647400" y="3332121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7" name="Cloud Callout 96"/>
            <p:cNvSpPr/>
            <p:nvPr/>
          </p:nvSpPr>
          <p:spPr>
            <a:xfrm rot="394988">
              <a:off x="2295517" y="3476699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0930" y="3506181"/>
              <a:ext cx="911260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Мрежа</a:t>
              </a:r>
              <a:endParaRPr lang="en-US" sz="2667" dirty="0"/>
            </a:p>
          </p:txBody>
        </p:sp>
        <p:sp>
          <p:nvSpPr>
            <p:cNvPr id="98" name="Rounded Rectangular Callout 97"/>
            <p:cNvSpPr/>
            <p:nvPr/>
          </p:nvSpPr>
          <p:spPr>
            <a:xfrm>
              <a:off x="3124200" y="2783760"/>
              <a:ext cx="1629200" cy="321390"/>
            </a:xfrm>
            <a:prstGeom prst="wedgeRoundRectCallout">
              <a:avLst>
                <a:gd name="adj1" fmla="val 18569"/>
                <a:gd name="adj2" fmla="val 2084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128.94.155.135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H="1">
              <a:off x="3266648" y="3448923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 flipH="1">
              <a:off x="3547339" y="3332121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5398</TotalTime>
  <Words>2578</Words>
  <Application>Microsoft Office PowerPoint</Application>
  <PresentationFormat>Widescreen</PresentationFormat>
  <Paragraphs>688</Paragraphs>
  <Slides>72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Wingdings</vt:lpstr>
      <vt:lpstr>Office Theme</vt:lpstr>
      <vt:lpstr>Рачунарске мреже </vt:lpstr>
      <vt:lpstr>Апликативни слој</vt:lpstr>
      <vt:lpstr>Апликативни слој</vt:lpstr>
      <vt:lpstr>Апликативни слој (2)</vt:lpstr>
      <vt:lpstr>Интеракција са транспортним слојем</vt:lpstr>
      <vt:lpstr>Еволуција Интернет апликација</vt:lpstr>
      <vt:lpstr>Теме за следећи пут</vt:lpstr>
      <vt:lpstr>Апликативни слој</vt:lpstr>
      <vt:lpstr>Тема</vt:lpstr>
      <vt:lpstr>Имена и адресе</vt:lpstr>
      <vt:lpstr>Пре DNS – HOSTS.TXT</vt:lpstr>
      <vt:lpstr>DNS</vt:lpstr>
      <vt:lpstr>DNS (2) </vt:lpstr>
      <vt:lpstr>TLD – кровна имена (енг. Top-Level Domains)</vt:lpstr>
      <vt:lpstr>DNS зоне</vt:lpstr>
      <vt:lpstr>DNS зоне (2)</vt:lpstr>
      <vt:lpstr>DNS слогови (енг. DNS records)</vt:lpstr>
      <vt:lpstr>DNS слогови (2)</vt:lpstr>
      <vt:lpstr>Апликативни слој</vt:lpstr>
      <vt:lpstr>DNS одређивање адреса</vt:lpstr>
      <vt:lpstr>DNS одређивање адреса (2)</vt:lpstr>
      <vt:lpstr>Итеративни и рекурзивни DNS </vt:lpstr>
      <vt:lpstr>Итеративни и рекурзивни DNS (2)</vt:lpstr>
      <vt:lpstr>Кеширање</vt:lpstr>
      <vt:lpstr>Кеширање (2)</vt:lpstr>
      <vt:lpstr>Локални DNS сервер</vt:lpstr>
      <vt:lpstr>Корени DNS сервери</vt:lpstr>
      <vt:lpstr>DNS поруке</vt:lpstr>
      <vt:lpstr>DNS поруке (2)</vt:lpstr>
      <vt:lpstr>Апликативни слој</vt:lpstr>
      <vt:lpstr>HTTP</vt:lpstr>
      <vt:lpstr>Веб страница</vt:lpstr>
      <vt:lpstr>HTTP протокол</vt:lpstr>
      <vt:lpstr>Кораци у преузимању Веб документа</vt:lpstr>
      <vt:lpstr>Статички и динамички Веб документи</vt:lpstr>
      <vt:lpstr>HTTP протокол (2)</vt:lpstr>
      <vt:lpstr>HTTP протокол (3)</vt:lpstr>
      <vt:lpstr>HTTP протокол (4)</vt:lpstr>
      <vt:lpstr>Апликативни слој</vt:lpstr>
      <vt:lpstr>PLT – време учитавања документа  (енг. Page Load Time)</vt:lpstr>
      <vt:lpstr>Раније перформансе (2)</vt:lpstr>
      <vt:lpstr>Начини за смањење PLT</vt:lpstr>
      <vt:lpstr>Паралелне TCP везе</vt:lpstr>
      <vt:lpstr>Трајне (вишеструко употребљиве) везе</vt:lpstr>
      <vt:lpstr>Трајне везе (3)</vt:lpstr>
      <vt:lpstr>Апликативни слој</vt:lpstr>
      <vt:lpstr>Тема</vt:lpstr>
      <vt:lpstr>HTTP кеширање</vt:lpstr>
      <vt:lpstr>HTTP кеширања (2)</vt:lpstr>
      <vt:lpstr>HTTP кеширање (3)</vt:lpstr>
      <vt:lpstr>HTTP кеширање (4)</vt:lpstr>
      <vt:lpstr>HTTP проксији</vt:lpstr>
      <vt:lpstr>HTTP проксији (2)</vt:lpstr>
      <vt:lpstr>Апликативни слој</vt:lpstr>
      <vt:lpstr>Тема</vt:lpstr>
      <vt:lpstr>Сценарио без CDN-а</vt:lpstr>
      <vt:lpstr>Сценарио са CDN-ом</vt:lpstr>
      <vt:lpstr>Постављање садржаја близу клијената? </vt:lpstr>
      <vt:lpstr>CDN </vt:lpstr>
      <vt:lpstr>CDN (2)</vt:lpstr>
      <vt:lpstr>Апликативни слој</vt:lpstr>
      <vt:lpstr>Тема</vt:lpstr>
      <vt:lpstr>P2P</vt:lpstr>
      <vt:lpstr>P2P изазови</vt:lpstr>
      <vt:lpstr>P2P изазови (2)</vt:lpstr>
      <vt:lpstr>Подстицај за учешће чвора</vt:lpstr>
      <vt:lpstr>Омогућавање децентрализације</vt:lpstr>
      <vt:lpstr>BitTorrent</vt:lpstr>
      <vt:lpstr>BitTorrent протокол</vt:lpstr>
      <vt:lpstr>BitTorrent протокол (2)</vt:lpstr>
      <vt:lpstr>BitTorrent протокол (3)</vt:lpstr>
      <vt:lpstr>BitTorrent протокол (4)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2789</cp:revision>
  <dcterms:created xsi:type="dcterms:W3CDTF">2016-09-27T14:42:57Z</dcterms:created>
  <dcterms:modified xsi:type="dcterms:W3CDTF">2017-01-14T16:04:47Z</dcterms:modified>
</cp:coreProperties>
</file>