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373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77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2" r:id="rId29"/>
    <p:sldId id="293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7" r:id="rId48"/>
    <p:sldId id="318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74" r:id="rId57"/>
    <p:sldId id="332" r:id="rId58"/>
    <p:sldId id="333" r:id="rId59"/>
    <p:sldId id="335" r:id="rId60"/>
    <p:sldId id="336" r:id="rId61"/>
    <p:sldId id="338" r:id="rId62"/>
    <p:sldId id="339" r:id="rId63"/>
    <p:sldId id="349" r:id="rId64"/>
    <p:sldId id="350" r:id="rId65"/>
    <p:sldId id="375" r:id="rId66"/>
    <p:sldId id="355" r:id="rId67"/>
    <p:sldId id="356" r:id="rId68"/>
    <p:sldId id="357" r:id="rId69"/>
    <p:sldId id="358" r:id="rId70"/>
    <p:sldId id="364" r:id="rId71"/>
    <p:sldId id="365" r:id="rId72"/>
    <p:sldId id="370" r:id="rId73"/>
    <p:sldId id="371" r:id="rId7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3051" autoAdjust="0"/>
  </p:normalViewPr>
  <p:slideViewPr>
    <p:cSldViewPr snapToGrid="0">
      <p:cViewPr varScale="1">
        <p:scale>
          <a:sx n="71" d="100"/>
          <a:sy n="71" d="100"/>
        </p:scale>
        <p:origin x="1042" y="48"/>
      </p:cViewPr>
      <p:guideLst/>
    </p:cSldViewPr>
  </p:slideViewPr>
  <p:outlineViewPr>
    <p:cViewPr>
      <p:scale>
        <a:sx n="33" d="100"/>
        <a:sy n="33" d="100"/>
      </p:scale>
      <p:origin x="0" y="-9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614F-FC13-421D-9E0E-1DA10861142B}" type="datetimeFigureOut">
              <a:rPr lang="sr-Latn-RS" smtClean="0"/>
              <a:t>30.11.2016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0F4C-99C2-46A6-97D7-8CE6D6780FA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8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0F4C-99C2-46A6-97D7-8CE6D6780FA2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317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</a:t>
            </a:r>
            <a:r>
              <a:rPr lang="en-US" baseline="0" dirty="0" smtClean="0"/>
              <a:t> icons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#5-16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73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673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figs, #5-??.</a:t>
            </a:r>
            <a:r>
              <a:rPr lang="en-US" baseline="0" dirty="0" smtClean="0"/>
              <a:t> </a:t>
            </a:r>
            <a:r>
              <a:rPr lang="en-US" dirty="0" smtClean="0"/>
              <a:t>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fig. 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fig. Draw route from 1A to 5C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894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#5-64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2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6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34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13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08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6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6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58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0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6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04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6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6999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85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2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0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4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53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3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24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7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31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4" r:id="rId21"/>
    <p:sldLayoutId id="2147483676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355" y="1122363"/>
            <a:ext cx="11171207" cy="23876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Рачунарске мреже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sr-Latn-RS" dirty="0" smtClean="0">
                <a:hlinkClick r:id="rId3"/>
              </a:rPr>
              <a:t>kartelj</a:t>
            </a:r>
            <a:r>
              <a:rPr lang="en-US" dirty="0" smtClean="0">
                <a:hlinkClick r:id="rId3"/>
              </a:rPr>
              <a:t>@matf.bg.ac.rs</a:t>
            </a:r>
            <a:endParaRPr lang="sr-Cyrl-RS" dirty="0" smtClean="0"/>
          </a:p>
          <a:p>
            <a:endParaRPr lang="en-US" dirty="0" smtClean="0"/>
          </a:p>
          <a:p>
            <a:endParaRPr lang="en-US" dirty="0"/>
          </a:p>
          <a:p>
            <a:endParaRPr lang="sr-Latn-R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838200" y="5115674"/>
            <a:ext cx="10515600" cy="1423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Наставни материјали су преузети од: </a:t>
            </a:r>
            <a:r>
              <a:rPr lang="en-US" dirty="0" smtClean="0"/>
              <a:t>TANENBAUM, ANDREW S.; WETHERALL, DAVID J., COMPUTER NETWORKS, 5th Edition, © 2011</a:t>
            </a:r>
            <a:endParaRPr lang="sr-Cyrl-RS" dirty="0" smtClean="0"/>
          </a:p>
          <a:p>
            <a:r>
              <a:rPr lang="sr-Cyrl-RS" dirty="0" smtClean="0"/>
              <a:t>и прилагођени настави на Математичком факултету, Универзитета у Београду. </a:t>
            </a:r>
          </a:p>
          <a:p>
            <a:endParaRPr lang="sr-Cyrl-RS" dirty="0" smtClean="0"/>
          </a:p>
          <a:p>
            <a:r>
              <a:rPr lang="en-US" dirty="0" smtClean="0"/>
              <a:t>Slide material from: </a:t>
            </a:r>
            <a:r>
              <a:rPr lang="sr-Cyrl-RS" dirty="0" smtClean="0"/>
              <a:t> </a:t>
            </a:r>
            <a:r>
              <a:rPr lang="en-US" dirty="0" smtClean="0"/>
              <a:t>TANENBAUM, ANDREW S.; WETHERALL, DAVID J., COMPUTER NETWORKS, 5th Edition, © 2011. </a:t>
            </a:r>
            <a:endParaRPr lang="sr-Cyrl-RS" dirty="0" smtClean="0"/>
          </a:p>
          <a:p>
            <a:r>
              <a:rPr lang="en-US" dirty="0" smtClean="0"/>
              <a:t>Electronically reproduced by permission of Pearson Education, Inc., Upper Saddle River, New Jersey</a:t>
            </a:r>
          </a:p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72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356489" cy="4775200"/>
          </a:xfrm>
        </p:spPr>
        <p:txBody>
          <a:bodyPr>
            <a:normAutofit/>
          </a:bodyPr>
          <a:lstStyle/>
          <a:p>
            <a:r>
              <a:rPr lang="sr-Cyrl-RS" sz="3733" spc="-27" dirty="0" smtClean="0"/>
              <a:t>Који пут је најбољи</a:t>
            </a:r>
            <a:r>
              <a:rPr lang="en-US" sz="3733" spc="-27" dirty="0" smtClean="0"/>
              <a:t>?</a:t>
            </a:r>
          </a:p>
          <a:p>
            <a:pPr lvl="1"/>
            <a:r>
              <a:rPr lang="sr-Cyrl-RS" sz="3333" spc="-27" dirty="0" smtClean="0"/>
              <a:t>Мора се прво дефинисати према чему најбољи:</a:t>
            </a:r>
            <a:br>
              <a:rPr lang="sr-Cyrl-RS" sz="3333" spc="-27" dirty="0" smtClean="0"/>
            </a:br>
            <a:r>
              <a:rPr lang="sr-Cyrl-RS" sz="3333" spc="-27" dirty="0" smtClean="0"/>
              <a:t>дужини, цени, кашњењу или комбинацији истих...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899335" y="4795908"/>
            <a:ext cx="723911" cy="51297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282015" y="3010624"/>
            <a:ext cx="5485334" cy="3253651"/>
            <a:chOff x="5064597" y="1108725"/>
            <a:chExt cx="3771744" cy="3195067"/>
          </a:xfrm>
        </p:grpSpPr>
        <p:grpSp>
          <p:nvGrpSpPr>
            <p:cNvPr id="36" name="Group 35"/>
            <p:cNvGrpSpPr/>
            <p:nvPr/>
          </p:nvGrpSpPr>
          <p:grpSpPr>
            <a:xfrm>
              <a:off x="5064597" y="1108725"/>
              <a:ext cx="3771744" cy="3195067"/>
              <a:chOff x="3874668" y="905639"/>
              <a:chExt cx="4770089" cy="3195067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83784" y="2886838"/>
                <a:ext cx="33204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536581" y="2886838"/>
                <a:ext cx="322289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842633" y="3606993"/>
                <a:ext cx="319501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301558" y="2566474"/>
                <a:ext cx="343199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68365" y="1632623"/>
                <a:ext cx="305561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58386" y="905639"/>
                <a:ext cx="29719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74668" y="1899620"/>
                <a:ext cx="348774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65515" y="3425203"/>
                <a:ext cx="34598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460517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Мере трошкова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0351" y="1545035"/>
            <a:ext cx="10315174" cy="4775200"/>
          </a:xfrm>
        </p:spPr>
        <p:txBody>
          <a:bodyPr>
            <a:noAutofit/>
          </a:bodyPr>
          <a:lstStyle/>
          <a:p>
            <a:r>
              <a:rPr lang="sr-Cyrl-RS" sz="3733" dirty="0" smtClean="0"/>
              <a:t>Велики број могућности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Кашњење:</a:t>
            </a:r>
            <a:br>
              <a:rPr lang="sr-Cyrl-RS" sz="3200" dirty="0" smtClean="0"/>
            </a:br>
            <a:r>
              <a:rPr lang="sr-Cyrl-RS" sz="3200" dirty="0" smtClean="0"/>
              <a:t>избегава заобилазне путеве</a:t>
            </a:r>
            <a:endParaRPr lang="en-US" sz="3200" dirty="0"/>
          </a:p>
          <a:p>
            <a:pPr lvl="1"/>
            <a:r>
              <a:rPr lang="sr-Cyrl-RS" sz="3200" dirty="0" smtClean="0"/>
              <a:t>Проток:</a:t>
            </a:r>
            <a:br>
              <a:rPr lang="sr-Cyrl-RS" sz="3200" dirty="0" smtClean="0"/>
            </a:br>
            <a:r>
              <a:rPr lang="sr-Cyrl-RS" sz="3200" dirty="0" smtClean="0"/>
              <a:t>избегава споре везе</a:t>
            </a:r>
            <a:endParaRPr lang="en-US" sz="3200" dirty="0"/>
          </a:p>
          <a:p>
            <a:pPr lvl="1"/>
            <a:r>
              <a:rPr lang="sr-Cyrl-RS" sz="3200" dirty="0" smtClean="0"/>
              <a:t>Новац:</a:t>
            </a:r>
            <a:br>
              <a:rPr lang="sr-Cyrl-RS" sz="3200" dirty="0" smtClean="0"/>
            </a:br>
            <a:r>
              <a:rPr lang="sr-Cyrl-RS" sz="3200" dirty="0" smtClean="0"/>
              <a:t>избегава скупе везе</a:t>
            </a:r>
            <a:endParaRPr lang="en-US" sz="3200" dirty="0"/>
          </a:p>
          <a:p>
            <a:pPr lvl="1"/>
            <a:r>
              <a:rPr lang="sr-Cyrl-RS" sz="3200" dirty="0" smtClean="0"/>
              <a:t>Број хопова:</a:t>
            </a:r>
            <a:br>
              <a:rPr lang="sr-Cyrl-RS" sz="3200" dirty="0" smtClean="0"/>
            </a:br>
            <a:r>
              <a:rPr lang="sr-Cyrl-RS" sz="3200" dirty="0" smtClean="0"/>
              <a:t>смањује искоришћеност комуникационе опреме</a:t>
            </a:r>
            <a:endParaRPr lang="en-US" sz="3200" dirty="0"/>
          </a:p>
          <a:p>
            <a:pPr lvl="4"/>
            <a:endParaRPr lang="en-US" sz="12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6736112" y="1556060"/>
            <a:ext cx="5062093" cy="4104571"/>
            <a:chOff x="5052084" y="1167044"/>
            <a:chExt cx="3796570" cy="3078429"/>
          </a:xfrm>
        </p:grpSpPr>
        <p:grpSp>
          <p:nvGrpSpPr>
            <p:cNvPr id="15" name="Group 14"/>
            <p:cNvGrpSpPr/>
            <p:nvPr/>
          </p:nvGrpSpPr>
          <p:grpSpPr>
            <a:xfrm>
              <a:off x="5052084" y="1167044"/>
              <a:ext cx="3796570" cy="3078429"/>
              <a:chOff x="3858843" y="963958"/>
              <a:chExt cx="4801486" cy="307842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68716" y="2945158"/>
                <a:ext cx="362177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21956" y="2945158"/>
                <a:ext cx="351534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828135" y="3665312"/>
                <a:ext cx="348493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285987" y="2624792"/>
                <a:ext cx="374342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954501" y="1690942"/>
                <a:ext cx="333288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44901" y="963958"/>
                <a:ext cx="324165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58843" y="1957938"/>
                <a:ext cx="380423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49817" y="3483521"/>
                <a:ext cx="377383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8" idx="0"/>
              <a:endCxn id="32" idx="4"/>
            </p:cNvCxnSpPr>
            <p:nvPr/>
          </p:nvCxnSpPr>
          <p:spPr>
            <a:xfrm flipH="1" flipV="1">
              <a:off x="7526102" y="2349561"/>
              <a:ext cx="11601" cy="1518836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3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Најкраћи путеви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4395" y="1429600"/>
            <a:ext cx="7720405" cy="4244514"/>
          </a:xfrm>
        </p:spPr>
        <p:txBody>
          <a:bodyPr>
            <a:normAutofit/>
          </a:bodyPr>
          <a:lstStyle/>
          <a:p>
            <a:r>
              <a:rPr lang="sr-Cyrl-RS" dirty="0" smtClean="0"/>
              <a:t>Пронаћи најкраћи пут за </a:t>
            </a:r>
            <a:r>
              <a:rPr lang="en-US" dirty="0" smtClean="0"/>
              <a:t>A </a:t>
            </a:r>
            <a:r>
              <a:rPr lang="en-US" dirty="0">
                <a:sym typeface="Wingdings" pitchFamily="2" charset="2"/>
              </a:rPr>
              <a:t> E</a:t>
            </a:r>
          </a:p>
          <a:p>
            <a:r>
              <a:rPr lang="en-US" dirty="0"/>
              <a:t>		</a:t>
            </a:r>
          </a:p>
          <a:p>
            <a:r>
              <a:rPr lang="sr-Cyrl-RS" dirty="0" smtClean="0"/>
              <a:t>Претпоставимо да је граф:</a:t>
            </a:r>
          </a:p>
          <a:p>
            <a:pPr marL="742950" indent="-742950">
              <a:buFont typeface="+mj-lt"/>
              <a:buAutoNum type="arabicPeriod"/>
            </a:pPr>
            <a:r>
              <a:rPr lang="sr-Cyrl-RS" dirty="0" smtClean="0"/>
              <a:t>Неусмерен (пакети у оба смера)</a:t>
            </a:r>
          </a:p>
          <a:p>
            <a:pPr marL="742950" indent="-742950">
              <a:buFont typeface="+mj-lt"/>
              <a:buAutoNum type="arabicPeriod"/>
            </a:pPr>
            <a:r>
              <a:rPr lang="sr-Cyrl-RS" dirty="0" smtClean="0"/>
              <a:t>И да има симетричне трошкове</a:t>
            </a:r>
          </a:p>
          <a:p>
            <a:endParaRPr lang="sr-Cyrl-RS" dirty="0" smtClean="0"/>
          </a:p>
          <a:p>
            <a:r>
              <a:rPr lang="sr-Cyrl-RS" dirty="0" smtClean="0"/>
              <a:t>Могуће је моделовати алгоритме и за неусмерене, асиметричне графове. 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6951115" y="1340549"/>
            <a:ext cx="5300337" cy="4506849"/>
            <a:chOff x="4550684" y="1093002"/>
            <a:chExt cx="3782068" cy="3040546"/>
          </a:xfrm>
        </p:grpSpPr>
        <p:grpSp>
          <p:nvGrpSpPr>
            <p:cNvPr id="40" name="Group 39"/>
            <p:cNvGrpSpPr/>
            <p:nvPr/>
          </p:nvGrpSpPr>
          <p:grpSpPr>
            <a:xfrm>
              <a:off x="4550684" y="1093002"/>
              <a:ext cx="3782068" cy="3040546"/>
              <a:chOff x="3868087" y="982900"/>
              <a:chExt cx="4783146" cy="304054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77518" y="2964100"/>
                <a:ext cx="344577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530499" y="2964100"/>
                <a:ext cx="334451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836604" y="3684255"/>
                <a:ext cx="331557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95083" y="2643735"/>
                <a:ext cx="356150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62598" y="1709885"/>
                <a:ext cx="317092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52780" y="982900"/>
                <a:ext cx="308412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68087" y="1976879"/>
                <a:ext cx="361936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58985" y="3502464"/>
                <a:ext cx="359043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09748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308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Најкраћи путеви </a:t>
            </a:r>
            <a:r>
              <a:rPr lang="en-US" sz="4400" dirty="0" smtClean="0"/>
              <a:t>(</a:t>
            </a:r>
            <a:r>
              <a:rPr lang="sr-Cyrl-RS" sz="4400" dirty="0" smtClean="0"/>
              <a:t>2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ABCE </a:t>
            </a:r>
            <a:r>
              <a:rPr lang="sr-Cyrl-RS" sz="2500" dirty="0" smtClean="0"/>
              <a:t>је најкраћи пут</a:t>
            </a:r>
            <a:endParaRPr lang="en-US" sz="2500" dirty="0" smtClean="0"/>
          </a:p>
          <a:p>
            <a:r>
              <a:rPr lang="en-US" sz="2500" dirty="0" err="1" smtClean="0"/>
              <a:t>dist</a:t>
            </a:r>
            <a:r>
              <a:rPr lang="en-US" sz="2500" dirty="0" smtClean="0"/>
              <a:t>(ABCE) = 4 + 2 + 1 = 7</a:t>
            </a:r>
          </a:p>
          <a:p>
            <a:pPr lvl="4"/>
            <a:endParaRPr lang="en-US" sz="2500" dirty="0" smtClean="0"/>
          </a:p>
          <a:p>
            <a:r>
              <a:rPr lang="sr-Cyrl-RS" sz="2500" dirty="0" smtClean="0"/>
              <a:t>Она има трошак мањи од осталих путева</a:t>
            </a:r>
            <a:r>
              <a:rPr lang="en-US" sz="2500" dirty="0" smtClean="0"/>
              <a:t>:</a:t>
            </a:r>
          </a:p>
          <a:p>
            <a:pPr lvl="1"/>
            <a:r>
              <a:rPr lang="en-US" sz="2500" dirty="0" err="1" smtClean="0"/>
              <a:t>dist</a:t>
            </a:r>
            <a:r>
              <a:rPr lang="en-US" sz="2500" dirty="0" smtClean="0"/>
              <a:t>(ABE) = 8</a:t>
            </a:r>
          </a:p>
          <a:p>
            <a:pPr lvl="1"/>
            <a:r>
              <a:rPr lang="en-US" sz="2500" dirty="0" err="1"/>
              <a:t>d</a:t>
            </a:r>
            <a:r>
              <a:rPr lang="en-US" sz="2500" dirty="0" err="1" smtClean="0"/>
              <a:t>ist</a:t>
            </a:r>
            <a:r>
              <a:rPr lang="en-US" sz="2500" dirty="0" smtClean="0"/>
              <a:t>(ABFE) = 9</a:t>
            </a:r>
          </a:p>
          <a:p>
            <a:pPr lvl="1"/>
            <a:r>
              <a:rPr lang="en-US" sz="2500" dirty="0" err="1" smtClean="0"/>
              <a:t>dist</a:t>
            </a:r>
            <a:r>
              <a:rPr lang="en-US" sz="2500" dirty="0" smtClean="0"/>
              <a:t>(AE) = 10</a:t>
            </a:r>
          </a:p>
          <a:p>
            <a:pPr lvl="1"/>
            <a:r>
              <a:rPr lang="en-US" sz="2500" dirty="0" err="1" smtClean="0"/>
              <a:t>dist</a:t>
            </a:r>
            <a:r>
              <a:rPr lang="en-US" sz="2500" dirty="0" smtClean="0"/>
              <a:t>(ABCDE) = 10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6646315" y="1315403"/>
            <a:ext cx="5300337" cy="4506849"/>
            <a:chOff x="4550684" y="1093002"/>
            <a:chExt cx="3782068" cy="3040546"/>
          </a:xfrm>
        </p:grpSpPr>
        <p:grpSp>
          <p:nvGrpSpPr>
            <p:cNvPr id="39" name="Group 38"/>
            <p:cNvGrpSpPr/>
            <p:nvPr/>
          </p:nvGrpSpPr>
          <p:grpSpPr>
            <a:xfrm>
              <a:off x="4550684" y="1093002"/>
              <a:ext cx="3782068" cy="3040546"/>
              <a:chOff x="4550684" y="1093002"/>
              <a:chExt cx="3782068" cy="3040546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50684" y="1093002"/>
                <a:ext cx="3782068" cy="3040546"/>
                <a:chOff x="3868087" y="982900"/>
                <a:chExt cx="4783146" cy="3040546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77518" y="2964100"/>
                  <a:ext cx="34457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530499" y="2964100"/>
                  <a:ext cx="334451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836604" y="3684255"/>
                  <a:ext cx="33155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95083" y="2643735"/>
                  <a:ext cx="356150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62598" y="1709885"/>
                  <a:ext cx="31709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52780" y="982900"/>
                  <a:ext cx="30841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68087" y="1976879"/>
                  <a:ext cx="361936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58985" y="3502464"/>
                  <a:ext cx="359043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09748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447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Најкраћи путеви </a:t>
            </a:r>
            <a:r>
              <a:rPr lang="en-US" sz="4400" dirty="0" smtClean="0"/>
              <a:t>(</a:t>
            </a:r>
            <a:r>
              <a:rPr lang="sr-Cyrl-RS" sz="4400" dirty="0" smtClean="0"/>
              <a:t>3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41063" y="1678193"/>
            <a:ext cx="6366545" cy="4571999"/>
          </a:xfrm>
        </p:spPr>
        <p:txBody>
          <a:bodyPr>
            <a:normAutofit/>
          </a:bodyPr>
          <a:lstStyle/>
          <a:p>
            <a:r>
              <a:rPr lang="sr-Cyrl-RS" u="sng" dirty="0" smtClean="0"/>
              <a:t>Принцип </a:t>
            </a:r>
            <a:r>
              <a:rPr lang="sr-Cyrl-RS" u="sng" dirty="0" smtClean="0"/>
              <a:t>оптималности</a:t>
            </a:r>
            <a:r>
              <a:rPr lang="en-US" dirty="0" smtClean="0"/>
              <a:t>:</a:t>
            </a:r>
          </a:p>
          <a:p>
            <a:pPr lvl="1"/>
            <a:r>
              <a:rPr lang="sr-Cyrl-RS" dirty="0" smtClean="0"/>
              <a:t>Приметити да су сегменти оптималних (најкраћих путева) такође најкраћи путеви</a:t>
            </a:r>
            <a:endParaRPr lang="en-US" dirty="0" smtClean="0"/>
          </a:p>
          <a:p>
            <a:r>
              <a:rPr lang="en-US" dirty="0" smtClean="0"/>
              <a:t>ABCE </a:t>
            </a:r>
            <a:r>
              <a:rPr lang="sr-Cyrl-RS" dirty="0" smtClean="0"/>
              <a:t>је најкраћи пут између А и </a:t>
            </a:r>
            <a:r>
              <a:rPr lang="sr-Latn-RS" dirty="0" smtClean="0"/>
              <a:t>E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</a:t>
            </a:r>
            <a:r>
              <a:rPr lang="sr-Cyrl-RS" dirty="0" smtClean="0">
                <a:sym typeface="Wingdings" pitchFamily="2" charset="2"/>
              </a:rPr>
              <a:t>Али су и </a:t>
            </a:r>
            <a:r>
              <a:rPr lang="en-US" dirty="0" smtClean="0">
                <a:sym typeface="Wingdings" pitchFamily="2" charset="2"/>
              </a:rPr>
              <a:t>ABC, AB, BCE, BC, CE</a:t>
            </a:r>
            <a:r>
              <a:rPr lang="sr-Cyrl-RS" dirty="0" smtClean="0">
                <a:sym typeface="Wingdings" pitchFamily="2" charset="2"/>
              </a:rPr>
              <a:t> </a:t>
            </a:r>
            <a:br>
              <a:rPr lang="sr-Cyrl-RS" dirty="0" smtClean="0">
                <a:sym typeface="Wingdings" pitchFamily="2" charset="2"/>
              </a:rPr>
            </a:br>
            <a:r>
              <a:rPr lang="sr-Cyrl-RS" dirty="0" smtClean="0">
                <a:sym typeface="Wingdings" pitchFamily="2" charset="2"/>
              </a:rPr>
              <a:t>најкраћи путеви између </a:t>
            </a:r>
            <a:r>
              <a:rPr lang="sr-Latn-RS" dirty="0" smtClean="0">
                <a:sym typeface="Wingdings" pitchFamily="2" charset="2"/>
              </a:rPr>
              <a:t>A </a:t>
            </a:r>
            <a:r>
              <a:rPr lang="sr-Cyrl-RS" dirty="0" smtClean="0">
                <a:sym typeface="Wingdings" pitchFamily="2" charset="2"/>
              </a:rPr>
              <a:t>и </a:t>
            </a:r>
            <a:r>
              <a:rPr lang="sr-Latn-RS" dirty="0" smtClean="0">
                <a:sym typeface="Wingdings" pitchFamily="2" charset="2"/>
              </a:rPr>
              <a:t>C, A </a:t>
            </a:r>
            <a:r>
              <a:rPr lang="sr-Cyrl-RS" dirty="0" smtClean="0">
                <a:sym typeface="Wingdings" pitchFamily="2" charset="2"/>
              </a:rPr>
              <a:t>и </a:t>
            </a:r>
            <a:r>
              <a:rPr lang="sr-Latn-RS" dirty="0" smtClean="0">
                <a:sym typeface="Wingdings" pitchFamily="2" charset="2"/>
              </a:rPr>
              <a:t>B, </a:t>
            </a:r>
            <a:r>
              <a:rPr lang="sr-Cyrl-RS" dirty="0" smtClean="0">
                <a:sym typeface="Wingdings" pitchFamily="2" charset="2"/>
              </a:rPr>
              <a:t>итд. 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6646315" y="1315403"/>
            <a:ext cx="5300337" cy="4506849"/>
            <a:chOff x="4550684" y="1093002"/>
            <a:chExt cx="3782068" cy="3040546"/>
          </a:xfrm>
        </p:grpSpPr>
        <p:grpSp>
          <p:nvGrpSpPr>
            <p:cNvPr id="39" name="Group 38"/>
            <p:cNvGrpSpPr/>
            <p:nvPr/>
          </p:nvGrpSpPr>
          <p:grpSpPr>
            <a:xfrm>
              <a:off x="4550684" y="1093002"/>
              <a:ext cx="3782068" cy="3040546"/>
              <a:chOff x="4550684" y="1093002"/>
              <a:chExt cx="3782068" cy="3040546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50684" y="1093002"/>
                <a:ext cx="3782068" cy="3040546"/>
                <a:chOff x="3868087" y="982900"/>
                <a:chExt cx="4783146" cy="3040546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77518" y="2964100"/>
                  <a:ext cx="34457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530499" y="2964100"/>
                  <a:ext cx="334451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836604" y="3684255"/>
                  <a:ext cx="33155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95083" y="2643735"/>
                  <a:ext cx="356150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62598" y="1709885"/>
                  <a:ext cx="31709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52780" y="982900"/>
                  <a:ext cx="30841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68087" y="1976879"/>
                  <a:ext cx="361936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58985" y="3502464"/>
                  <a:ext cx="359043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09748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4098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Дијкстрин алгоритам за најкраће путеве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581939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Дијкстрин алгоритам</a:t>
            </a:r>
          </a:p>
          <a:p>
            <a:pPr lvl="1"/>
            <a:r>
              <a:rPr lang="sr-Cyrl-RS" sz="3333" dirty="0" smtClean="0"/>
              <a:t>Рачуна најкраће путеве између задатог чвора </a:t>
            </a:r>
            <a:br>
              <a:rPr lang="sr-Cyrl-RS" sz="3333" dirty="0" smtClean="0"/>
            </a:br>
            <a:r>
              <a:rPr lang="sr-Cyrl-RS" sz="3333" dirty="0" smtClean="0"/>
              <a:t>и свих осталих чворова</a:t>
            </a:r>
          </a:p>
          <a:p>
            <a:pPr lvl="1"/>
            <a:r>
              <a:rPr lang="sr-Cyrl-RS" sz="3333" dirty="0" smtClean="0"/>
              <a:t>Резултат је дрво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727044" y="3978972"/>
            <a:ext cx="601651" cy="31222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48259" y="3427353"/>
            <a:ext cx="2296205" cy="496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Задати чвор</a:t>
            </a:r>
            <a:endParaRPr lang="en-US" sz="32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1126063" y="3578862"/>
            <a:ext cx="5147820" cy="2882756"/>
            <a:chOff x="2927702" y="877816"/>
            <a:chExt cx="4754243" cy="3637452"/>
          </a:xfrm>
        </p:grpSpPr>
        <p:grpSp>
          <p:nvGrpSpPr>
            <p:cNvPr id="69" name="Group 68"/>
            <p:cNvGrpSpPr/>
            <p:nvPr/>
          </p:nvGrpSpPr>
          <p:grpSpPr>
            <a:xfrm>
              <a:off x="2927702" y="877816"/>
              <a:ext cx="4754243" cy="3637452"/>
              <a:chOff x="4546088" y="977271"/>
              <a:chExt cx="3791186" cy="3272009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546088" y="977271"/>
                <a:ext cx="3791186" cy="3272009"/>
                <a:chOff x="4546088" y="977271"/>
                <a:chExt cx="3791186" cy="3272009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4546088" y="977271"/>
                  <a:ext cx="3791186" cy="3272009"/>
                  <a:chOff x="3862275" y="867169"/>
                  <a:chExt cx="4794676" cy="3272009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Oval 102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8" name="Oval 107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4071985" y="2848367"/>
                    <a:ext cx="355641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A</a:t>
                    </a:r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5525129" y="2848367"/>
                    <a:ext cx="345190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B</a:t>
                    </a:r>
                  </a:p>
                </p:txBody>
              </p: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6831281" y="3568524"/>
                    <a:ext cx="342204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C</a:t>
                    </a:r>
                  </a:p>
                </p:txBody>
              </p:sp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8289365" y="2528003"/>
                    <a:ext cx="367586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D</a:t>
                    </a:r>
                  </a:p>
                </p:txBody>
              </p:sp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6957507" y="1594153"/>
                    <a:ext cx="327273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E</a:t>
                    </a:r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5547828" y="867169"/>
                    <a:ext cx="318315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F</a:t>
                    </a:r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3862275" y="1861147"/>
                    <a:ext cx="373557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G</a:t>
                    </a:r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353222" y="3386732"/>
                    <a:ext cx="370572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H</a:t>
                    </a:r>
                  </a:p>
                </p:txBody>
              </p:sp>
            </p:grpSp>
            <p:sp>
              <p:nvSpPr>
                <p:cNvPr id="79" name="TextBox 78"/>
                <p:cNvSpPr txBox="1"/>
                <p:nvPr/>
              </p:nvSpPr>
              <p:spPr>
                <a:xfrm>
                  <a:off x="6508479" y="153051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082173" y="2784933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</a:t>
                  </a: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6226829" y="2150370"/>
                  <a:ext cx="319694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10</a:t>
                  </a: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7552600" y="329279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7588162" y="232692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6516854" y="2628748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6220029" y="3308216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5327642" y="305430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5226135" y="1579424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5320608" y="2318132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5734247" y="1971830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6392434" y="3767472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</p:grpSp>
          <p:cxnSp>
            <p:nvCxnSpPr>
              <p:cNvPr id="75" name="Straight Arrow Connector 74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Arrow Connector 69"/>
            <p:cNvCxnSpPr>
              <a:endCxn id="104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109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103" idx="1"/>
              <a:endCxn id="107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71500" y="1472304"/>
            <a:ext cx="11049000" cy="4775200"/>
          </a:xfrm>
        </p:spPr>
        <p:txBody>
          <a:bodyPr>
            <a:normAutofit/>
          </a:bodyPr>
          <a:lstStyle/>
          <a:p>
            <a:r>
              <a:rPr lang="sr-Cyrl-RS" dirty="0" smtClean="0"/>
              <a:t>Поставимо све чворове као привремене</a:t>
            </a:r>
          </a:p>
          <a:p>
            <a:r>
              <a:rPr lang="sr-Cyrl-RS" dirty="0" smtClean="0"/>
              <a:t>Поставимо актуелне удаљености између задатог и свих чворова:</a:t>
            </a:r>
          </a:p>
          <a:p>
            <a:pPr lvl="1"/>
            <a:r>
              <a:rPr lang="sr-Cyrl-RS" dirty="0" smtClean="0"/>
              <a:t>На вредност 0 ако је удаљеност до самог себе</a:t>
            </a:r>
          </a:p>
          <a:p>
            <a:pPr lvl="1"/>
            <a:r>
              <a:rPr lang="sr-Cyrl-RS" dirty="0" smtClean="0"/>
              <a:t>На вредност</a:t>
            </a:r>
            <a:r>
              <a:rPr lang="en-US" dirty="0" smtClean="0"/>
              <a:t> ∞ (</a:t>
            </a:r>
            <a:r>
              <a:rPr lang="sr-Cyrl-RS" dirty="0" smtClean="0"/>
              <a:t>бесконачно</a:t>
            </a:r>
            <a:r>
              <a:rPr lang="en-US" dirty="0" smtClean="0"/>
              <a:t>)</a:t>
            </a:r>
            <a:r>
              <a:rPr lang="sr-Cyrl-RS" dirty="0" smtClean="0"/>
              <a:t> за све остале чворове</a:t>
            </a:r>
            <a:endParaRPr lang="en-US" dirty="0" smtClean="0"/>
          </a:p>
          <a:p>
            <a:r>
              <a:rPr lang="sr-Cyrl-RS" dirty="0" smtClean="0"/>
              <a:t>Док има привремених чворова:</a:t>
            </a:r>
            <a:endParaRPr lang="en-US" dirty="0" smtClean="0"/>
          </a:p>
          <a:p>
            <a:pPr lvl="1"/>
            <a:r>
              <a:rPr lang="sr-Cyrl-RS" dirty="0" smtClean="0"/>
              <a:t>Узми привремени чвор </a:t>
            </a:r>
            <a:r>
              <a:rPr lang="sr-Latn-RS" dirty="0" smtClean="0"/>
              <a:t>X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sr-Cyrl-RS" dirty="0" smtClean="0"/>
              <a:t>који има најмању удаљеност од задатог чвора</a:t>
            </a:r>
            <a:endParaRPr lang="en-US" dirty="0" smtClean="0"/>
          </a:p>
          <a:p>
            <a:pPr lvl="1"/>
            <a:r>
              <a:rPr lang="sr-Cyrl-RS" dirty="0" smtClean="0"/>
              <a:t>Избаци </a:t>
            </a:r>
            <a:r>
              <a:rPr lang="sr-Latn-RS" dirty="0" smtClean="0"/>
              <a:t>X </a:t>
            </a:r>
            <a:r>
              <a:rPr lang="sr-Cyrl-RS" dirty="0" smtClean="0"/>
              <a:t>из скупа привремених чворова </a:t>
            </a:r>
            <a:br>
              <a:rPr lang="sr-Cyrl-RS" dirty="0" smtClean="0"/>
            </a:br>
            <a:r>
              <a:rPr lang="sr-Cyrl-RS" dirty="0" smtClean="0"/>
              <a:t>и додај одговарајућу везу ка њему у дрво</a:t>
            </a:r>
            <a:endParaRPr lang="sr-Cyrl-RS" dirty="0"/>
          </a:p>
          <a:p>
            <a:pPr lvl="1"/>
            <a:r>
              <a:rPr lang="sr-Cyrl-RS" dirty="0" smtClean="0"/>
              <a:t>Умањи удаљености чворова суседних са </a:t>
            </a:r>
            <a:r>
              <a:rPr lang="sr-Latn-RS" dirty="0" smtClean="0"/>
              <a:t>X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у складу са новододатом удаљеношћу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71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Иницијализација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0617" y="1352550"/>
              <a:ext cx="4657717" cy="3161256"/>
              <a:chOff x="2570617" y="1352550"/>
              <a:chExt cx="4657717" cy="3161256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6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54209" y="2800349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70617" y="2048531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21164" y="214212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20168" y="3139384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73740" y="395353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70522" y="135255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</p:grpSp>
      </p:grpSp>
      <p:cxnSp>
        <p:nvCxnSpPr>
          <p:cNvPr id="64" name="Straight Arrow Connector 63"/>
          <p:cNvCxnSpPr/>
          <p:nvPr/>
        </p:nvCxnSpPr>
        <p:spPr>
          <a:xfrm flipV="1">
            <a:off x="1938249" y="4453040"/>
            <a:ext cx="1112588" cy="266291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1600" y="4760395"/>
            <a:ext cx="3400704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Најкраћа путања до </a:t>
            </a:r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5517712" y="5359400"/>
            <a:ext cx="58541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733" b="1" dirty="0">
                <a:solidFill>
                  <a:srgbClr val="FF0000"/>
                </a:solidFill>
              </a:rPr>
              <a:t>∞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4006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439100" y="1710540"/>
            <a:ext cx="10515600" cy="4351338"/>
          </a:xfrm>
        </p:spPr>
        <p:txBody>
          <a:bodyPr/>
          <a:lstStyle/>
          <a:p>
            <a:r>
              <a:rPr lang="sr-Cyrl-RS" dirty="0" smtClean="0"/>
              <a:t>Умањи удаљености чворова </a:t>
            </a:r>
            <a:br>
              <a:rPr lang="sr-Cyrl-RS" dirty="0" smtClean="0"/>
            </a:br>
            <a:r>
              <a:rPr lang="sr-Cyrl-RS" dirty="0" smtClean="0"/>
              <a:t>суседних са А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844981" y="1690688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0617" y="1352550"/>
              <a:ext cx="4657717" cy="3161256"/>
              <a:chOff x="2570617" y="1352550"/>
              <a:chExt cx="4657717" cy="3161256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7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54209" y="2800349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70617" y="2048531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38580" y="2142120"/>
                <a:ext cx="33929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4184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73740" y="395353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70522" y="135255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8675100" y="2727716"/>
            <a:ext cx="1143073" cy="86091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1" name="Oval 60"/>
          <p:cNvSpPr/>
          <p:nvPr/>
        </p:nvSpPr>
        <p:spPr>
          <a:xfrm>
            <a:off x="6470457" y="3963063"/>
            <a:ext cx="1143073" cy="86091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6" name="TextBox 65"/>
          <p:cNvSpPr txBox="1"/>
          <p:nvPr/>
        </p:nvSpPr>
        <p:spPr>
          <a:xfrm>
            <a:off x="6604235" y="5233394"/>
            <a:ext cx="58541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733" b="1" dirty="0">
                <a:solidFill>
                  <a:srgbClr val="FF0000"/>
                </a:solidFill>
              </a:rPr>
              <a:t>∞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251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Преглед</a:t>
            </a:r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1948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661244" y="1780382"/>
            <a:ext cx="3868572" cy="4351338"/>
          </a:xfrm>
        </p:spPr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B</a:t>
            </a:r>
            <a:r>
              <a:rPr lang="sr-Cyrl-RS" dirty="0" smtClean="0"/>
              <a:t>, </a:t>
            </a:r>
            <a:br>
              <a:rPr lang="sr-Cyrl-RS" dirty="0" smtClean="0"/>
            </a:br>
            <a:r>
              <a:rPr lang="sr-Cyrl-RS" dirty="0" smtClean="0"/>
              <a:t>јер је он најближи А</a:t>
            </a:r>
          </a:p>
          <a:p>
            <a:r>
              <a:rPr lang="sr-Cyrl-RS" dirty="0" smtClean="0"/>
              <a:t>Такође ажурирамо</a:t>
            </a:r>
            <a:br>
              <a:rPr lang="sr-Cyrl-RS" dirty="0" smtClean="0"/>
            </a:br>
            <a:r>
              <a:rPr lang="sr-Cyrl-RS" dirty="0" smtClean="0"/>
              <a:t>чворове који су </a:t>
            </a:r>
            <a:br>
              <a:rPr lang="sr-Cyrl-RS" dirty="0" smtClean="0"/>
            </a:br>
            <a:r>
              <a:rPr lang="sr-Cyrl-RS" dirty="0" smtClean="0"/>
              <a:t>суседни са </a:t>
            </a:r>
            <a:r>
              <a:rPr lang="sr-Latn-RS" dirty="0" smtClean="0"/>
              <a:t>B</a:t>
            </a:r>
            <a:endParaRPr lang="sr-Cyrl-RS" dirty="0" smtClean="0"/>
          </a:p>
          <a:p>
            <a:r>
              <a:rPr lang="sr-Cyrl-RS" dirty="0" smtClean="0"/>
              <a:t>У следећем кораку</a:t>
            </a:r>
            <a:br>
              <a:rPr lang="sr-Cyrl-RS" dirty="0" smtClean="0"/>
            </a:br>
            <a:r>
              <a:rPr lang="sr-Cyrl-RS" dirty="0" smtClean="0"/>
              <a:t>бирамо </a:t>
            </a:r>
            <a:r>
              <a:rPr lang="sr-Latn-RS" dirty="0" smtClean="0"/>
              <a:t>C, </a:t>
            </a:r>
            <a:r>
              <a:rPr lang="sr-Cyrl-RS" dirty="0" smtClean="0"/>
              <a:t>јер је он</a:t>
            </a:r>
            <a:br>
              <a:rPr lang="sr-Cyrl-RS" dirty="0" smtClean="0"/>
            </a:br>
            <a:r>
              <a:rPr lang="sr-Cyrl-RS" dirty="0" smtClean="0"/>
              <a:t>нови најближи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898768" y="180715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4612046" cy="1438270"/>
              <a:chOff x="2616288" y="2142120"/>
              <a:chExt cx="4612046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54209" y="273108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7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4522508" y="445543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9629346" y="2323215"/>
            <a:ext cx="631473" cy="69714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699772" y="1451562"/>
            <a:ext cx="3400704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Смањила се удаљеност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9310181" y="513989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33928" y="196791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258317" y="282986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658022" y="5349860"/>
            <a:ext cx="58541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733" b="1" dirty="0">
                <a:solidFill>
                  <a:srgbClr val="FF0000"/>
                </a:solidFill>
              </a:rPr>
              <a:t>∞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6695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C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1310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588981" y="1638637"/>
            <a:ext cx="10515600" cy="4351338"/>
          </a:xfrm>
        </p:spPr>
        <p:txBody>
          <a:bodyPr/>
          <a:lstStyle/>
          <a:p>
            <a:r>
              <a:rPr lang="sr-Cyrl-RS" dirty="0" smtClean="0"/>
              <a:t>Кад је свеједно, </a:t>
            </a:r>
            <a:br>
              <a:rPr lang="sr-Cyrl-RS" dirty="0" smtClean="0"/>
            </a:br>
            <a:r>
              <a:rPr lang="sr-Cyrl-RS" dirty="0" smtClean="0"/>
              <a:t>бирамо било који</a:t>
            </a:r>
            <a:r>
              <a:rPr lang="sr-Latn-RS" dirty="0" smtClean="0"/>
              <a:t>, </a:t>
            </a:r>
            <a:r>
              <a:rPr lang="sr-Cyrl-RS" dirty="0" smtClean="0"/>
              <a:t>нпр. </a:t>
            </a:r>
            <a:r>
              <a:rPr lang="sr-Latn-RS" dirty="0" smtClean="0"/>
              <a:t>G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4514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F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4" idx="0"/>
            <a:endCxn id="33" idx="4"/>
          </p:cNvCxnSpPr>
          <p:nvPr/>
        </p:nvCxnSpPr>
        <p:spPr>
          <a:xfrm flipV="1">
            <a:off x="5734103" y="2421317"/>
            <a:ext cx="15587" cy="195222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60137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(8)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Е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7905461" y="3383135"/>
            <a:ext cx="528" cy="1905653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5734103" y="2421317"/>
            <a:ext cx="15587" cy="195222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3689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(9)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D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7905461" y="3383135"/>
            <a:ext cx="528" cy="1905653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5734103" y="2421317"/>
            <a:ext cx="15587" cy="195222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32" idx="3"/>
          </p:cNvCxnSpPr>
          <p:nvPr/>
        </p:nvCxnSpPr>
        <p:spPr>
          <a:xfrm flipV="1">
            <a:off x="8026929" y="4328021"/>
            <a:ext cx="1929929" cy="103137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5603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(10)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 коначно </a:t>
            </a:r>
            <a:r>
              <a:rPr lang="en-US" dirty="0" smtClean="0"/>
              <a:t>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58457" y="1816696"/>
            <a:ext cx="7844706" cy="4121592"/>
            <a:chOff x="2068843" y="1362521"/>
            <a:chExt cx="5883529" cy="3091194"/>
          </a:xfrm>
        </p:grpSpPr>
        <p:grpSp>
          <p:nvGrpSpPr>
            <p:cNvPr id="62" name="Group 61"/>
            <p:cNvGrpSpPr/>
            <p:nvPr/>
          </p:nvGrpSpPr>
          <p:grpSpPr>
            <a:xfrm>
              <a:off x="2068843" y="1362521"/>
              <a:ext cx="5883529" cy="3057539"/>
              <a:chOff x="2386509" y="1205577"/>
              <a:chExt cx="5013346" cy="342552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386509" y="1205577"/>
                <a:ext cx="5013346" cy="3425520"/>
                <a:chOff x="4599572" y="1072590"/>
                <a:chExt cx="3685069" cy="3081369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4599572" y="1072590"/>
                  <a:ext cx="3685069" cy="3081369"/>
                  <a:chOff x="3929917" y="962488"/>
                  <a:chExt cx="4660472" cy="3081369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Oval 31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136383" y="2943688"/>
                    <a:ext cx="226845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A</a:t>
                    </a: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5587634" y="2943688"/>
                    <a:ext cx="220179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B</a:t>
                    </a: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6893245" y="3663844"/>
                    <a:ext cx="218274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C</a:t>
                    </a:r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8355925" y="2623323"/>
                    <a:ext cx="234464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D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7016769" y="1689473"/>
                    <a:ext cx="208751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E</a:t>
                    </a: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5605467" y="962488"/>
                    <a:ext cx="203037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F</a:t>
                    </a:r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3929917" y="1956468"/>
                    <a:ext cx="238273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G</a:t>
                    </a:r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5420324" y="3482052"/>
                    <a:ext cx="236369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H</a:t>
                    </a:r>
                  </a:p>
                </p:txBody>
              </p: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6508479" y="153051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7082173" y="278493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226829" y="2150370"/>
                  <a:ext cx="203916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10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52600" y="329279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588162" y="232692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516854" y="2628748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220029" y="3308215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327642" y="3054301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226135" y="1579423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320608" y="231813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734247" y="1971830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392434" y="376747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2616288" y="2142120"/>
                <a:ext cx="3506265" cy="1438270"/>
                <a:chOff x="2616288" y="2142120"/>
                <a:chExt cx="3506265" cy="1438270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2616288" y="2983382"/>
                  <a:ext cx="228654" cy="4224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b="1" dirty="0">
                      <a:solidFill>
                        <a:schemeClr val="accent5"/>
                      </a:solidFill>
                    </a:rPr>
                    <a:t>0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893899" y="2142120"/>
                  <a:ext cx="228654" cy="4224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b="1" dirty="0">
                      <a:solidFill>
                        <a:schemeClr val="accent5"/>
                      </a:solidFill>
                    </a:rPr>
                    <a:t>7</a:t>
                  </a: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492902" y="3157934"/>
                  <a:ext cx="228654" cy="4224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b="1" dirty="0">
                      <a:solidFill>
                        <a:schemeClr val="accent5"/>
                      </a:solidFill>
                    </a:rPr>
                    <a:t>4</a:t>
                  </a:r>
                </a:p>
              </p:txBody>
            </p:sp>
          </p:grpSp>
        </p:grpSp>
        <p:cxnSp>
          <p:nvCxnSpPr>
            <p:cNvPr id="61" name="Straight Arrow Connector 60"/>
            <p:cNvCxnSpPr/>
            <p:nvPr/>
          </p:nvCxnSpPr>
          <p:spPr>
            <a:xfrm>
              <a:off x="2536648" y="3348733"/>
              <a:ext cx="167804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127403" y="3862078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6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420213" y="1483088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7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38505" y="2129553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7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4395131" y="3394463"/>
              <a:ext cx="1469626" cy="63855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397377" y="2709014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8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80574" y="4076640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9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 flipV="1">
              <a:off x="2544274" y="2571750"/>
              <a:ext cx="1670423" cy="73345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36" idx="4"/>
            </p:cNvCxnSpPr>
            <p:nvPr/>
          </p:nvCxnSpPr>
          <p:spPr>
            <a:xfrm flipH="1" flipV="1">
              <a:off x="5929096" y="2537351"/>
              <a:ext cx="396" cy="142924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300577" y="1815988"/>
              <a:ext cx="11690" cy="1464168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32" idx="3"/>
            </p:cNvCxnSpPr>
            <p:nvPr/>
          </p:nvCxnSpPr>
          <p:spPr>
            <a:xfrm flipV="1">
              <a:off x="6020196" y="3246016"/>
              <a:ext cx="1447447" cy="77353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4436338" y="4052234"/>
              <a:ext cx="1408251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0761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Карактеристике алгоритма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2908" y="1429273"/>
            <a:ext cx="11265050" cy="4775200"/>
          </a:xfrm>
        </p:spPr>
        <p:txBody>
          <a:bodyPr>
            <a:normAutofit/>
          </a:bodyPr>
          <a:lstStyle/>
          <a:p>
            <a:r>
              <a:rPr lang="sr-Cyrl-RS" sz="3000" dirty="0" smtClean="0"/>
              <a:t>Проналази путеве ка чворовима према растућем поретку дужина</a:t>
            </a:r>
            <a:endParaRPr lang="en-US" sz="3000" dirty="0" smtClean="0"/>
          </a:p>
          <a:p>
            <a:pPr lvl="1"/>
            <a:r>
              <a:rPr lang="sr-Cyrl-RS" dirty="0" smtClean="0"/>
              <a:t>Користи својство декомпозиције оптималности</a:t>
            </a:r>
          </a:p>
          <a:p>
            <a:pPr lvl="1"/>
            <a:r>
              <a:rPr lang="sr-Cyrl-RS" dirty="0" smtClean="0"/>
              <a:t>Пошто у сваком кораку бирамо чвор </a:t>
            </a:r>
            <a:r>
              <a:rPr lang="sr-Latn-RS" dirty="0" smtClean="0"/>
              <a:t>X </a:t>
            </a:r>
            <a:r>
              <a:rPr lang="sr-Cyrl-RS" dirty="0" smtClean="0"/>
              <a:t>до којег је најкраћи пут, </a:t>
            </a:r>
            <a:br>
              <a:rPr lang="sr-Cyrl-RS" dirty="0" smtClean="0"/>
            </a:br>
            <a:r>
              <a:rPr lang="sr-Cyrl-RS" dirty="0" smtClean="0"/>
              <a:t>не може се десити да пут до </a:t>
            </a:r>
            <a:r>
              <a:rPr lang="sr-Latn-RS" dirty="0" smtClean="0"/>
              <a:t>X </a:t>
            </a:r>
            <a:r>
              <a:rPr lang="sr-Cyrl-RS" dirty="0" smtClean="0"/>
              <a:t>преко неког касније</a:t>
            </a:r>
            <a:r>
              <a:rPr lang="sr-Cyrl-RS" dirty="0"/>
              <a:t> </a:t>
            </a:r>
            <a:r>
              <a:rPr lang="sr-Cyrl-RS" dirty="0" smtClean="0"/>
              <a:t>додатог чвора</a:t>
            </a:r>
            <a:r>
              <a:rPr lang="sr-Latn-RS" dirty="0" smtClean="0"/>
              <a:t> </a:t>
            </a:r>
            <a:r>
              <a:rPr lang="en-US" dirty="0" smtClean="0"/>
              <a:t>Y </a:t>
            </a:r>
            <a:r>
              <a:rPr lang="sr-Cyrl-RS" dirty="0" smtClean="0"/>
              <a:t>буде краћи!</a:t>
            </a:r>
            <a:endParaRPr lang="en-US" sz="1733" dirty="0"/>
          </a:p>
          <a:p>
            <a:r>
              <a:rPr lang="sr-Cyrl-RS" sz="3000" dirty="0" smtClean="0"/>
              <a:t>Време извршавања зависи од ефикасности проналажења најбољег привременог чвора (оног до кога постоји најкраћи пут)</a:t>
            </a:r>
          </a:p>
          <a:p>
            <a:pPr lvl="1"/>
            <a:r>
              <a:rPr lang="sr-Cyrl-RS" dirty="0" smtClean="0"/>
              <a:t>Може се користити нпр. </a:t>
            </a:r>
            <a:r>
              <a:rPr lang="sr-Cyrl-RS" dirty="0"/>
              <a:t>х</a:t>
            </a:r>
            <a:r>
              <a:rPr lang="sr-Cyrl-RS" dirty="0" smtClean="0"/>
              <a:t>ип структура</a:t>
            </a:r>
          </a:p>
          <a:p>
            <a:pPr lvl="1"/>
            <a:r>
              <a:rPr lang="sr-Cyrl-RS" dirty="0" smtClean="0"/>
              <a:t>Сложеност је већа од линеарне</a:t>
            </a:r>
            <a:endParaRPr lang="en-US" sz="1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21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Рутирање засновано на вектору раздаљине (</a:t>
            </a:r>
            <a:r>
              <a:rPr lang="sr-Latn-RS" dirty="0" smtClean="0"/>
              <a:t>Distance vector routing)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DV</a:t>
            </a:r>
            <a:r>
              <a:rPr lang="en-US" dirty="0" smtClean="0"/>
              <a:t> </a:t>
            </a:r>
            <a:r>
              <a:rPr lang="sr-Cyrl-RS" dirty="0" smtClean="0"/>
              <a:t>рутирање</a:t>
            </a:r>
            <a:r>
              <a:rPr lang="sr-Latn-RS" dirty="0" smtClean="0"/>
              <a:t> (</a:t>
            </a:r>
            <a:r>
              <a:rPr lang="en-US" dirty="0" smtClean="0"/>
              <a:t>Distance vector routing)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690688"/>
            <a:ext cx="11049000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Овај приступ се заснива на размени вектора (табела) раздаљине између суседних чворова</a:t>
            </a:r>
          </a:p>
          <a:p>
            <a:r>
              <a:rPr lang="sr-Cyrl-RS" sz="3733" dirty="0" smtClean="0"/>
              <a:t>Један од првих приступа (</a:t>
            </a:r>
            <a:r>
              <a:rPr lang="sr-Latn-RS" sz="3733" dirty="0" smtClean="0"/>
              <a:t>Arpanet)</a:t>
            </a:r>
            <a:endParaRPr lang="en-US" sz="3733" dirty="0" smtClean="0"/>
          </a:p>
          <a:p>
            <a:pPr lvl="1"/>
            <a:r>
              <a:rPr lang="sr-Cyrl-RS" sz="2800" dirty="0" smtClean="0"/>
              <a:t>У пракси се сада ретко користи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993615" y="4296538"/>
            <a:ext cx="6730375" cy="1531429"/>
            <a:chOff x="392002" y="2870978"/>
            <a:chExt cx="5047781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392002" y="2870978"/>
              <a:ext cx="2031066" cy="362272"/>
            </a:xfrm>
            <a:prstGeom prst="wedgeRoundRectCallout">
              <a:avLst>
                <a:gd name="adj1" fmla="val 24035"/>
                <a:gd name="adj2" fmla="val 165540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Ево ти мој вектор</a:t>
              </a:r>
              <a:r>
                <a:rPr lang="en-US" sz="2667" dirty="0" smtClean="0">
                  <a:solidFill>
                    <a:schemeClr val="tx1"/>
                  </a:solidFill>
                </a:rPr>
                <a:t>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52799" y="2870978"/>
              <a:ext cx="2086984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Ево ти мој вектор!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 и прослеђивање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3733" u="sng" dirty="0" smtClean="0"/>
              <a:t>Прослеђивање</a:t>
            </a:r>
            <a:r>
              <a:rPr lang="en-US" sz="3733" dirty="0" smtClean="0"/>
              <a:t> </a:t>
            </a:r>
            <a:r>
              <a:rPr lang="sr-Cyrl-RS" sz="3733" dirty="0" smtClean="0"/>
              <a:t>је процес слања пакета суседним чворовима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>
          <a:xfrm>
            <a:off x="5617939" y="1816605"/>
            <a:ext cx="6276627" cy="4351338"/>
          </a:xfrm>
        </p:spPr>
        <p:txBody>
          <a:bodyPr>
            <a:normAutofit/>
          </a:bodyPr>
          <a:lstStyle/>
          <a:p>
            <a:r>
              <a:rPr lang="sr-Cyrl-RS" sz="3700" u="sng" dirty="0" smtClean="0"/>
              <a:t>Рутирање</a:t>
            </a:r>
            <a:r>
              <a:rPr lang="en-US" sz="3700" dirty="0" smtClean="0"/>
              <a:t> </a:t>
            </a:r>
            <a:r>
              <a:rPr lang="sr-Cyrl-RS" sz="3700" dirty="0" smtClean="0"/>
              <a:t>је процес одређивања путања којима ће се прослеђивање </a:t>
            </a:r>
            <a:r>
              <a:rPr lang="sr-Cyrl-RS" sz="3700" dirty="0" smtClean="0"/>
              <a:t>вршити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016516" y="4314413"/>
            <a:ext cx="4341469" cy="1797331"/>
            <a:chOff x="988750" y="2745188"/>
            <a:chExt cx="3870326" cy="1274362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ounded Rectangular Callout 22"/>
            <p:cNvSpPr/>
            <p:nvPr/>
          </p:nvSpPr>
          <p:spPr>
            <a:xfrm>
              <a:off x="1425179" y="2745188"/>
              <a:ext cx="1417098" cy="210449"/>
            </a:xfrm>
            <a:prstGeom prst="wedgeRoundRectCallout">
              <a:avLst>
                <a:gd name="adj1" fmla="val 38214"/>
                <a:gd name="adj2" fmla="val 995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1867" dirty="0" smtClean="0">
                  <a:solidFill>
                    <a:schemeClr val="tx1"/>
                  </a:solidFill>
                </a:rPr>
                <a:t>Прослеђивање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4" idx="3"/>
            </p:cNvCxnSpPr>
            <p:nvPr/>
          </p:nvCxnSpPr>
          <p:spPr>
            <a:xfrm flipV="1">
              <a:off x="3909659" y="2955640"/>
              <a:ext cx="304796" cy="485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86202" y="2866950"/>
              <a:ext cx="1023456" cy="2744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>
                  <a:solidFill>
                    <a:schemeClr val="tx1"/>
                  </a:solidFill>
                </a:rPr>
                <a:t>packet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39707" y="4058067"/>
            <a:ext cx="4433089" cy="1799677"/>
            <a:chOff x="988750" y="2669792"/>
            <a:chExt cx="3870326" cy="1349758"/>
          </a:xfrm>
        </p:grpSpPr>
        <p:grpSp>
          <p:nvGrpSpPr>
            <p:cNvPr id="32" name="Group 31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41" name="Picture 4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4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3" name="Straight Connector 42"/>
                <p:cNvCxnSpPr>
                  <a:stCxn id="41" idx="3"/>
                  <a:endCxn id="45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37" idx="3"/>
                  <a:endCxn id="42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5" name="Picture 44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4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7" name="Straight Connector 46"/>
                <p:cNvCxnSpPr>
                  <a:stCxn id="49" idx="3"/>
                  <a:endCxn id="41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46" idx="3"/>
                  <a:endCxn id="37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9" name="Picture 4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7" name="Picture 3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8" name="Straight Connector 37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7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ounded Rectangular Callout 32"/>
            <p:cNvSpPr/>
            <p:nvPr/>
          </p:nvSpPr>
          <p:spPr>
            <a:xfrm>
              <a:off x="3276599" y="2669792"/>
              <a:ext cx="1431214" cy="282959"/>
            </a:xfrm>
            <a:prstGeom prst="wedgeRoundRectCallout">
              <a:avLst>
                <a:gd name="adj1" fmla="val 34229"/>
                <a:gd name="adj2" fmla="val 9334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1867" dirty="0" smtClean="0">
                  <a:solidFill>
                    <a:schemeClr val="tx1"/>
                  </a:solidFill>
                </a:rPr>
                <a:t>Којим путем</a:t>
              </a:r>
              <a:r>
                <a:rPr lang="en-US" sz="1867" dirty="0" smtClean="0">
                  <a:solidFill>
                    <a:schemeClr val="tx1"/>
                  </a:solidFill>
                </a:rPr>
                <a:t>?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ular Callout 34"/>
            <p:cNvSpPr/>
            <p:nvPr/>
          </p:nvSpPr>
          <p:spPr>
            <a:xfrm>
              <a:off x="1091238" y="2695173"/>
              <a:ext cx="1326650" cy="257578"/>
            </a:xfrm>
            <a:prstGeom prst="wedgeRoundRectCallout">
              <a:avLst>
                <a:gd name="adj1" fmla="val -7227"/>
                <a:gd name="adj2" fmla="val 10271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1867" dirty="0" smtClean="0">
                  <a:solidFill>
                    <a:schemeClr val="tx1"/>
                  </a:solidFill>
                </a:rPr>
                <a:t>Којим путем</a:t>
              </a:r>
              <a:r>
                <a:rPr lang="en-US" sz="1867" dirty="0" smtClean="0">
                  <a:solidFill>
                    <a:schemeClr val="tx1"/>
                  </a:solidFill>
                </a:rPr>
                <a:t>?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900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DV </a:t>
            </a:r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19953" y="1581150"/>
            <a:ext cx="10377544" cy="477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Сваки чвор одржава вектор удаљености и следећих хопова </a:t>
            </a:r>
            <a:br>
              <a:rPr lang="sr-Cyrl-RS" dirty="0" smtClean="0"/>
            </a:br>
            <a:r>
              <a:rPr lang="sr-Cyrl-RS" dirty="0" smtClean="0"/>
              <a:t>за све циљне чворове </a:t>
            </a:r>
            <a:br>
              <a:rPr lang="sr-Cyrl-RS" dirty="0" smtClean="0"/>
            </a:b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Сваки чвор ради следеће:</a:t>
            </a:r>
            <a:endParaRPr lang="en-US" sz="1733" dirty="0"/>
          </a:p>
          <a:p>
            <a:pPr marL="685783" indent="-685783">
              <a:buFont typeface="+mj-lt"/>
              <a:buAutoNum type="arabicPeriod"/>
            </a:pPr>
            <a:r>
              <a:rPr lang="sr-Cyrl-RS" dirty="0" smtClean="0"/>
              <a:t>Иницијализује удаљеност до самог себе на 0, и удаљеност ка свим осталим циљним чворовима на </a:t>
            </a:r>
            <a:r>
              <a:rPr lang="en-US" dirty="0" smtClean="0"/>
              <a:t>∞ (</a:t>
            </a:r>
            <a:r>
              <a:rPr lang="sr-Cyrl-RS" dirty="0" smtClean="0"/>
              <a:t>бесконачно</a:t>
            </a:r>
            <a:r>
              <a:rPr lang="en-US" dirty="0" smtClean="0"/>
              <a:t>)</a:t>
            </a:r>
          </a:p>
          <a:p>
            <a:pPr marL="685783" indent="-685783">
              <a:buFont typeface="+mj-lt"/>
              <a:buAutoNum type="arabicPeriod"/>
            </a:pPr>
            <a:r>
              <a:rPr lang="sr-Cyrl-RS" dirty="0" smtClean="0"/>
              <a:t>Периодично шаље свој вектор ка суседима</a:t>
            </a:r>
            <a:endParaRPr lang="en-US" dirty="0" smtClean="0"/>
          </a:p>
          <a:p>
            <a:pPr marL="685783" indent="-685783">
              <a:buFont typeface="+mj-lt"/>
              <a:buAutoNum type="arabicPeriod"/>
            </a:pPr>
            <a:r>
              <a:rPr lang="sr-Cyrl-RS" dirty="0" smtClean="0"/>
              <a:t>Прерачунава свој вектор удаљености </a:t>
            </a:r>
            <a:br>
              <a:rPr lang="sr-Cyrl-RS" dirty="0" smtClean="0"/>
            </a:br>
            <a:r>
              <a:rPr lang="sr-Cyrl-RS" dirty="0" smtClean="0"/>
              <a:t>на основу вектора добијених од својих суседа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6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DV </a:t>
            </a:r>
            <a:r>
              <a:rPr lang="sr-Cyrl-RS" dirty="0" smtClean="0"/>
              <a:t>пример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sr-Cyrl-RS" sz="3200" dirty="0" smtClean="0"/>
              <a:t>Чвор </a:t>
            </a:r>
            <a:r>
              <a:rPr lang="en-US" sz="3200" dirty="0" smtClean="0"/>
              <a:t>A</a:t>
            </a:r>
            <a:r>
              <a:rPr lang="sr-Cyrl-RS" sz="3200" dirty="0" smtClean="0"/>
              <a:t> нпр. размењује векторе само са </a:t>
            </a:r>
            <a:r>
              <a:rPr lang="sr-Latn-RS" sz="3200" dirty="0" smtClean="0"/>
              <a:t>B </a:t>
            </a:r>
            <a:r>
              <a:rPr lang="sr-Cyrl-RS" sz="3200" dirty="0" smtClean="0"/>
              <a:t>и </a:t>
            </a:r>
            <a:r>
              <a:rPr lang="sr-Latn-RS" sz="3200" dirty="0" smtClean="0"/>
              <a:t>D</a:t>
            </a:r>
            <a:endParaRPr lang="en-US" sz="32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6740488" y="2690089"/>
            <a:ext cx="3632686" cy="2960815"/>
            <a:chOff x="4591673" y="1732196"/>
            <a:chExt cx="2724515" cy="2220612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966792" y="2779107"/>
              <a:ext cx="1225499" cy="86952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966792" y="2054366"/>
              <a:ext cx="7584" cy="159426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37" idx="5"/>
            </p:cNvCxnSpPr>
            <p:nvPr/>
          </p:nvCxnSpPr>
          <p:spPr>
            <a:xfrm flipH="1" flipV="1">
              <a:off x="4779641" y="2780895"/>
              <a:ext cx="1187152" cy="867737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37" idx="6"/>
            </p:cNvCxnSpPr>
            <p:nvPr/>
          </p:nvCxnSpPr>
          <p:spPr>
            <a:xfrm flipV="1">
              <a:off x="4798189" y="2054366"/>
              <a:ext cx="1176188" cy="67956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974377" y="2054366"/>
              <a:ext cx="1217915" cy="7247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5903464" y="1987943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Oval 33"/>
            <p:cNvSpPr/>
            <p:nvPr/>
          </p:nvSpPr>
          <p:spPr>
            <a:xfrm>
              <a:off x="5894704" y="358495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7115082" y="270930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Oval 36"/>
            <p:cNvSpPr/>
            <p:nvPr/>
          </p:nvSpPr>
          <p:spPr>
            <a:xfrm>
              <a:off x="4671533" y="2667505"/>
              <a:ext cx="126656" cy="13284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07216" y="3575733"/>
              <a:ext cx="277961" cy="3770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40632" y="2316101"/>
              <a:ext cx="275556" cy="3770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19933" y="1732196"/>
              <a:ext cx="295995" cy="3770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91673" y="2270647"/>
              <a:ext cx="286376" cy="3770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69523" y="2121701"/>
              <a:ext cx="208952" cy="276999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10650" y="3236699"/>
              <a:ext cx="208952" cy="276999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44620" y="2047472"/>
              <a:ext cx="208952" cy="276999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7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44620" y="3220632"/>
              <a:ext cx="208952" cy="276999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74120" y="2638299"/>
              <a:ext cx="208952" cy="276999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graphicFrame>
        <p:nvGraphicFramePr>
          <p:cNvPr id="6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449443"/>
              </p:ext>
            </p:extLst>
          </p:nvPr>
        </p:nvGraphicFramePr>
        <p:xfrm>
          <a:off x="3556001" y="3360448"/>
          <a:ext cx="1638508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617"/>
                <a:gridCol w="799891"/>
              </a:tblGrid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V="1">
            <a:off x="2812151" y="4140200"/>
            <a:ext cx="609600" cy="13717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66974" y="3828950"/>
            <a:ext cx="2370405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А иницијално</a:t>
            </a:r>
            <a:endParaRPr lang="en-US" sz="3200" dirty="0"/>
          </a:p>
        </p:txBody>
      </p:sp>
      <p:cxnSp>
        <p:nvCxnSpPr>
          <p:cNvPr id="52" name="Straight Connector 51"/>
          <p:cNvCxnSpPr>
            <a:endCxn id="37" idx="1"/>
          </p:cNvCxnSpPr>
          <p:nvPr/>
        </p:nvCxnSpPr>
        <p:spPr>
          <a:xfrm>
            <a:off x="5181600" y="3392668"/>
            <a:ext cx="1690099" cy="5704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37" idx="3"/>
          </p:cNvCxnSpPr>
          <p:nvPr/>
        </p:nvCxnSpPr>
        <p:spPr>
          <a:xfrm flipV="1">
            <a:off x="5181600" y="4088356"/>
            <a:ext cx="1690099" cy="95279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67794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</a:t>
            </a:r>
            <a:r>
              <a:rPr lang="sr-Cyrl-RS" dirty="0" smtClean="0"/>
              <a:t>пример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838200" y="1825625"/>
            <a:ext cx="10758544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Након првог корака, свако научи путеве дужине 1</a:t>
            </a:r>
          </a:p>
          <a:p>
            <a:r>
              <a:rPr lang="en-US" sz="3200" dirty="0" smtClean="0"/>
              <a:t>A</a:t>
            </a:r>
            <a:r>
              <a:rPr lang="sr-Latn-RS" sz="3200" dirty="0" smtClean="0"/>
              <a:t> </a:t>
            </a:r>
            <a:r>
              <a:rPr lang="sr-Cyrl-RS" sz="3200" dirty="0" smtClean="0"/>
              <a:t>увек ажурира вектор коришћењем вектора </a:t>
            </a:r>
            <a:r>
              <a:rPr lang="en-US" sz="3200" dirty="0" smtClean="0"/>
              <a:t>min(B+3</a:t>
            </a:r>
            <a:r>
              <a:rPr lang="en-US" sz="3200" dirty="0"/>
              <a:t>, D+7)</a:t>
            </a:r>
          </a:p>
        </p:txBody>
      </p: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31225"/>
              </p:ext>
            </p:extLst>
          </p:nvPr>
        </p:nvGraphicFramePr>
        <p:xfrm>
          <a:off x="5575651" y="3124200"/>
          <a:ext cx="133315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575"/>
                <a:gridCol w="666575"/>
              </a:tblGrid>
              <a:tr h="6746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2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r-Cyrl-RS" sz="2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r-Latn-RS" sz="21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284100"/>
              </p:ext>
            </p:extLst>
          </p:nvPr>
        </p:nvGraphicFramePr>
        <p:xfrm>
          <a:off x="1092999" y="3124200"/>
          <a:ext cx="205660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311"/>
                <a:gridCol w="674647"/>
                <a:gridCol w="674647"/>
              </a:tblGrid>
              <a:tr h="674624"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3251200" y="4268435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756699"/>
              </p:ext>
            </p:extLst>
          </p:nvPr>
        </p:nvGraphicFramePr>
        <p:xfrm>
          <a:off x="3657600" y="3124200"/>
          <a:ext cx="134929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647"/>
                <a:gridCol w="674647"/>
              </a:tblGrid>
              <a:tr h="67462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+7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5181600" y="4268435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7544893" y="3124200"/>
            <a:ext cx="3632686" cy="2960815"/>
            <a:chOff x="5662485" y="1880532"/>
            <a:chExt cx="2724515" cy="2220612"/>
          </a:xfrm>
        </p:grpSpPr>
        <p:grpSp>
          <p:nvGrpSpPr>
            <p:cNvPr id="58" name="Group 57"/>
            <p:cNvGrpSpPr/>
            <p:nvPr/>
          </p:nvGrpSpPr>
          <p:grpSpPr>
            <a:xfrm>
              <a:off x="5662485" y="1880532"/>
              <a:ext cx="2724515" cy="2220612"/>
              <a:chOff x="4591673" y="1732196"/>
              <a:chExt cx="2724515" cy="2220612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V="1">
                <a:off x="5966792" y="2779107"/>
                <a:ext cx="1225499" cy="869525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5966792" y="2054366"/>
                <a:ext cx="7584" cy="1594265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endCxn id="68" idx="5"/>
              </p:cNvCxnSpPr>
              <p:nvPr/>
            </p:nvCxnSpPr>
            <p:spPr>
              <a:xfrm flipH="1" flipV="1">
                <a:off x="4779641" y="2780895"/>
                <a:ext cx="1187152" cy="867737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68" idx="6"/>
              </p:cNvCxnSpPr>
              <p:nvPr/>
            </p:nvCxnSpPr>
            <p:spPr>
              <a:xfrm flipV="1">
                <a:off x="4798189" y="2054366"/>
                <a:ext cx="1176188" cy="67956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5974377" y="2054366"/>
                <a:ext cx="1217915" cy="7247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5903464" y="1987943"/>
                <a:ext cx="126656" cy="13284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894704" y="3584956"/>
                <a:ext cx="126656" cy="13284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115082" y="2709306"/>
                <a:ext cx="126656" cy="132845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671533" y="2667505"/>
                <a:ext cx="126656" cy="13284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007216" y="3575733"/>
                <a:ext cx="277961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040632" y="2316101"/>
                <a:ext cx="275556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019933" y="1732196"/>
                <a:ext cx="295995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591673" y="2270647"/>
                <a:ext cx="286376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569523" y="2121701"/>
                <a:ext cx="208952" cy="276999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610650" y="3236699"/>
                <a:ext cx="208952" cy="276999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6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244620" y="2047472"/>
                <a:ext cx="208952" cy="276999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7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244620" y="3220632"/>
                <a:ext cx="208952" cy="276999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074120" y="2638299"/>
                <a:ext cx="208952" cy="276999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cxnSp>
          <p:nvCxnSpPr>
            <p:cNvPr id="79" name="Straight Arrow Connector 78"/>
            <p:cNvCxnSpPr/>
            <p:nvPr/>
          </p:nvCxnSpPr>
          <p:spPr>
            <a:xfrm flipH="1" flipV="1">
              <a:off x="5850453" y="2929231"/>
              <a:ext cx="344876" cy="255296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5869001" y="2679012"/>
              <a:ext cx="352691" cy="20325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3655918" y="5314395"/>
            <a:ext cx="3714269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667" dirty="0"/>
              <a:t>  = </a:t>
            </a:r>
            <a:r>
              <a:rPr lang="sr-Cyrl-RS" sz="2667" dirty="0" smtClean="0"/>
              <a:t>научен бољи пут</a:t>
            </a:r>
            <a:endParaRPr lang="en-US" sz="2667" dirty="0"/>
          </a:p>
        </p:txBody>
      </p:sp>
      <p:sp>
        <p:nvSpPr>
          <p:cNvPr id="89" name="Rectangle 88"/>
          <p:cNvSpPr/>
          <p:nvPr/>
        </p:nvSpPr>
        <p:spPr>
          <a:xfrm>
            <a:off x="3556000" y="5351041"/>
            <a:ext cx="303117" cy="395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3929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</a:t>
            </a:r>
            <a:r>
              <a:rPr lang="sr-Cyrl-RS" dirty="0" smtClean="0"/>
              <a:t>пример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306676" y="1442581"/>
            <a:ext cx="11582400" cy="4525963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Након свих првих размена, сви уче табелу 1-хоп путева</a:t>
            </a:r>
            <a:endParaRPr lang="en-US" sz="3733" dirty="0"/>
          </a:p>
          <a:p>
            <a:pPr lvl="1"/>
            <a:r>
              <a:rPr lang="en-US" sz="3200" dirty="0" smtClean="0"/>
              <a:t>B </a:t>
            </a:r>
            <a:r>
              <a:rPr lang="sr-Cyrl-RS" sz="3200" dirty="0" smtClean="0"/>
              <a:t>нпр. </a:t>
            </a:r>
            <a:r>
              <a:rPr lang="sr-Cyrl-RS" sz="3200" dirty="0"/>
              <a:t>у</a:t>
            </a:r>
            <a:r>
              <a:rPr lang="sr-Cyrl-RS" sz="3200" dirty="0" smtClean="0"/>
              <a:t>чи на основу вектора </a:t>
            </a:r>
            <a:r>
              <a:rPr lang="en-US" sz="3200" dirty="0" smtClean="0"/>
              <a:t>min(A+3</a:t>
            </a:r>
            <a:r>
              <a:rPr lang="en-US" sz="3200" dirty="0"/>
              <a:t>, C+6, D+3)</a:t>
            </a:r>
          </a:p>
        </p:txBody>
      </p: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137373"/>
              </p:ext>
            </p:extLst>
          </p:nvPr>
        </p:nvGraphicFramePr>
        <p:xfrm>
          <a:off x="38608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313912"/>
              </p:ext>
            </p:extLst>
          </p:nvPr>
        </p:nvGraphicFramePr>
        <p:xfrm>
          <a:off x="304801" y="3156574"/>
          <a:ext cx="2997201" cy="236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1"/>
                <a:gridCol w="609600"/>
                <a:gridCol w="609600"/>
                <a:gridCol w="609600"/>
                <a:gridCol w="660400"/>
              </a:tblGrid>
              <a:tr h="771024"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3454400" y="4375773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9124403" y="2963524"/>
            <a:ext cx="2883357" cy="2743188"/>
            <a:chOff x="4548902" y="1713882"/>
            <a:chExt cx="2808439" cy="2257239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966792" y="2779107"/>
              <a:ext cx="1225499" cy="86952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5966792" y="2054366"/>
              <a:ext cx="7584" cy="159426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68" idx="5"/>
            </p:cNvCxnSpPr>
            <p:nvPr/>
          </p:nvCxnSpPr>
          <p:spPr>
            <a:xfrm flipH="1" flipV="1">
              <a:off x="4779641" y="2780895"/>
              <a:ext cx="1187152" cy="867737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</p:cNvCxnSpPr>
            <p:nvPr/>
          </p:nvCxnSpPr>
          <p:spPr>
            <a:xfrm flipV="1">
              <a:off x="4798189" y="2054366"/>
              <a:ext cx="1176188" cy="67956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74377" y="2054366"/>
              <a:ext cx="1217915" cy="7247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903464" y="1987943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6" name="Oval 65"/>
            <p:cNvSpPr/>
            <p:nvPr/>
          </p:nvSpPr>
          <p:spPr>
            <a:xfrm>
              <a:off x="5894704" y="358495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Oval 66"/>
            <p:cNvSpPr/>
            <p:nvPr/>
          </p:nvSpPr>
          <p:spPr>
            <a:xfrm>
              <a:off x="7115082" y="270930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8" name="Oval 67"/>
            <p:cNvSpPr/>
            <p:nvPr/>
          </p:nvSpPr>
          <p:spPr>
            <a:xfrm>
              <a:off x="4671533" y="2667505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65703" y="3557419"/>
              <a:ext cx="36098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99479" y="2297788"/>
              <a:ext cx="357862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975729" y="1713882"/>
              <a:ext cx="384406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548902" y="2252332"/>
              <a:ext cx="37191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69522" y="2121701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610651" y="32366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6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244620" y="204747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7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44620" y="322063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74120" y="26382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graphicFrame>
        <p:nvGraphicFramePr>
          <p:cNvPr id="3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129556"/>
              </p:ext>
            </p:extLst>
          </p:nvPr>
        </p:nvGraphicFramePr>
        <p:xfrm>
          <a:off x="5080000" y="3142831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628602"/>
              </p:ext>
            </p:extLst>
          </p:nvPr>
        </p:nvGraphicFramePr>
        <p:xfrm>
          <a:off x="62992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252492"/>
              </p:ext>
            </p:extLst>
          </p:nvPr>
        </p:nvGraphicFramePr>
        <p:xfrm>
          <a:off x="7517856" y="3140676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570318" y="5619195"/>
            <a:ext cx="3714269" cy="42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667" dirty="0"/>
              <a:t>  = </a:t>
            </a:r>
            <a:r>
              <a:rPr lang="sr-Cyrl-RS" sz="2667" dirty="0" smtClean="0"/>
              <a:t>научен бољи пут</a:t>
            </a:r>
            <a:endParaRPr lang="en-US" sz="2667" dirty="0"/>
          </a:p>
        </p:txBody>
      </p:sp>
      <p:sp>
        <p:nvSpPr>
          <p:cNvPr id="43" name="Rectangle 42"/>
          <p:cNvSpPr/>
          <p:nvPr/>
        </p:nvSpPr>
        <p:spPr>
          <a:xfrm>
            <a:off x="4470400" y="5655841"/>
            <a:ext cx="303117" cy="395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0175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</a:t>
            </a:r>
            <a:r>
              <a:rPr lang="sr-Cyrl-RS" dirty="0" smtClean="0"/>
              <a:t>пример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Након другог круга размена, научени су сви најбољи путеви дужине 2 (2-хоп путеви)</a:t>
            </a:r>
            <a:endParaRPr lang="en-US" sz="3200" dirty="0"/>
          </a:p>
        </p:txBody>
      </p: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846911"/>
              </p:ext>
            </p:extLst>
          </p:nvPr>
        </p:nvGraphicFramePr>
        <p:xfrm>
          <a:off x="38608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859688"/>
              </p:ext>
            </p:extLst>
          </p:nvPr>
        </p:nvGraphicFramePr>
        <p:xfrm>
          <a:off x="304801" y="3156574"/>
          <a:ext cx="2997201" cy="236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1"/>
                <a:gridCol w="609600"/>
                <a:gridCol w="609600"/>
                <a:gridCol w="609600"/>
                <a:gridCol w="660400"/>
              </a:tblGrid>
              <a:tr h="771024"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3454400" y="4375773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0318" y="5619195"/>
            <a:ext cx="3714269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667" dirty="0"/>
              <a:t>  = </a:t>
            </a:r>
            <a:r>
              <a:rPr lang="sr-Cyrl-RS" sz="2667" dirty="0" smtClean="0"/>
              <a:t>научен бољи пут</a:t>
            </a:r>
            <a:endParaRPr lang="en-US" sz="2667" dirty="0"/>
          </a:p>
        </p:txBody>
      </p:sp>
      <p:grpSp>
        <p:nvGrpSpPr>
          <p:cNvPr id="58" name="Group 57"/>
          <p:cNvGrpSpPr/>
          <p:nvPr/>
        </p:nvGrpSpPr>
        <p:grpSpPr>
          <a:xfrm>
            <a:off x="9124403" y="2963524"/>
            <a:ext cx="2883357" cy="2743188"/>
            <a:chOff x="4548902" y="1713882"/>
            <a:chExt cx="2808439" cy="2257239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966792" y="2779107"/>
              <a:ext cx="1225499" cy="86952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5966792" y="2054366"/>
              <a:ext cx="7584" cy="159426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68" idx="5"/>
            </p:cNvCxnSpPr>
            <p:nvPr/>
          </p:nvCxnSpPr>
          <p:spPr>
            <a:xfrm flipH="1" flipV="1">
              <a:off x="4779641" y="2780895"/>
              <a:ext cx="1187152" cy="867737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</p:cNvCxnSpPr>
            <p:nvPr/>
          </p:nvCxnSpPr>
          <p:spPr>
            <a:xfrm flipV="1">
              <a:off x="4798189" y="2054366"/>
              <a:ext cx="1176188" cy="67956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74377" y="2054366"/>
              <a:ext cx="1217915" cy="7247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903464" y="1987943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6" name="Oval 65"/>
            <p:cNvSpPr/>
            <p:nvPr/>
          </p:nvSpPr>
          <p:spPr>
            <a:xfrm>
              <a:off x="5894704" y="358495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Oval 66"/>
            <p:cNvSpPr/>
            <p:nvPr/>
          </p:nvSpPr>
          <p:spPr>
            <a:xfrm>
              <a:off x="7115082" y="270930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8" name="Oval 67"/>
            <p:cNvSpPr/>
            <p:nvPr/>
          </p:nvSpPr>
          <p:spPr>
            <a:xfrm>
              <a:off x="4671533" y="2667505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65703" y="3557419"/>
              <a:ext cx="36098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99479" y="2297788"/>
              <a:ext cx="357862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975729" y="1713882"/>
              <a:ext cx="384406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548902" y="2252332"/>
              <a:ext cx="37191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69522" y="2121701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610651" y="32366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6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244620" y="204747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7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44620" y="322063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74120" y="26382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graphicFrame>
        <p:nvGraphicFramePr>
          <p:cNvPr id="3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258086"/>
              </p:ext>
            </p:extLst>
          </p:nvPr>
        </p:nvGraphicFramePr>
        <p:xfrm>
          <a:off x="5080000" y="3142831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149313"/>
              </p:ext>
            </p:extLst>
          </p:nvPr>
        </p:nvGraphicFramePr>
        <p:xfrm>
          <a:off x="62992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191330"/>
              </p:ext>
            </p:extLst>
          </p:nvPr>
        </p:nvGraphicFramePr>
        <p:xfrm>
          <a:off x="7517856" y="3140676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70400" y="5655841"/>
            <a:ext cx="303117" cy="395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73892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</a:t>
            </a:r>
            <a:r>
              <a:rPr lang="sr-Cyrl-RS" dirty="0" smtClean="0"/>
              <a:t>пример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Најбољи путеви до дужине 3</a:t>
            </a:r>
            <a:endParaRPr lang="en-US" sz="3733" dirty="0"/>
          </a:p>
          <a:p>
            <a:pPr lvl="1"/>
            <a:endParaRPr lang="en-US" sz="3200" dirty="0"/>
          </a:p>
        </p:txBody>
      </p: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836368"/>
              </p:ext>
            </p:extLst>
          </p:nvPr>
        </p:nvGraphicFramePr>
        <p:xfrm>
          <a:off x="38608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361026"/>
              </p:ext>
            </p:extLst>
          </p:nvPr>
        </p:nvGraphicFramePr>
        <p:xfrm>
          <a:off x="304801" y="3156574"/>
          <a:ext cx="2997201" cy="236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1"/>
                <a:gridCol w="609600"/>
                <a:gridCol w="609600"/>
                <a:gridCol w="609600"/>
                <a:gridCol w="660400"/>
              </a:tblGrid>
              <a:tr h="771024"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3454400" y="4375773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0318" y="5594974"/>
            <a:ext cx="3714269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667" dirty="0"/>
              <a:t>  = </a:t>
            </a:r>
            <a:r>
              <a:rPr lang="sr-Cyrl-RS" sz="2667" dirty="0" smtClean="0"/>
              <a:t>научен бољи пут</a:t>
            </a:r>
            <a:endParaRPr lang="en-US" sz="2667" dirty="0"/>
          </a:p>
        </p:txBody>
      </p:sp>
      <p:grpSp>
        <p:nvGrpSpPr>
          <p:cNvPr id="58" name="Group 57"/>
          <p:cNvGrpSpPr/>
          <p:nvPr/>
        </p:nvGrpSpPr>
        <p:grpSpPr>
          <a:xfrm>
            <a:off x="9124403" y="2963524"/>
            <a:ext cx="2883357" cy="2743188"/>
            <a:chOff x="4548902" y="1713882"/>
            <a:chExt cx="2808439" cy="2257239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966792" y="2779107"/>
              <a:ext cx="1225499" cy="86952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5966792" y="2054366"/>
              <a:ext cx="7584" cy="159426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68" idx="5"/>
            </p:cNvCxnSpPr>
            <p:nvPr/>
          </p:nvCxnSpPr>
          <p:spPr>
            <a:xfrm flipH="1" flipV="1">
              <a:off x="4779641" y="2780895"/>
              <a:ext cx="1187152" cy="867737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</p:cNvCxnSpPr>
            <p:nvPr/>
          </p:nvCxnSpPr>
          <p:spPr>
            <a:xfrm flipV="1">
              <a:off x="4798189" y="2054366"/>
              <a:ext cx="1176188" cy="67956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74377" y="2054366"/>
              <a:ext cx="1217915" cy="7247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903464" y="1987943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6" name="Oval 65"/>
            <p:cNvSpPr/>
            <p:nvPr/>
          </p:nvSpPr>
          <p:spPr>
            <a:xfrm>
              <a:off x="5894704" y="358495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Oval 66"/>
            <p:cNvSpPr/>
            <p:nvPr/>
          </p:nvSpPr>
          <p:spPr>
            <a:xfrm>
              <a:off x="7115082" y="270930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8" name="Oval 67"/>
            <p:cNvSpPr/>
            <p:nvPr/>
          </p:nvSpPr>
          <p:spPr>
            <a:xfrm>
              <a:off x="4671533" y="2667505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65703" y="3557419"/>
              <a:ext cx="36098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99479" y="2297788"/>
              <a:ext cx="357862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975729" y="1713882"/>
              <a:ext cx="384406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548902" y="2252332"/>
              <a:ext cx="37191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69522" y="2121701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610651" y="32366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6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244620" y="204747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7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44620" y="322063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74120" y="26382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graphicFrame>
        <p:nvGraphicFramePr>
          <p:cNvPr id="3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077454"/>
              </p:ext>
            </p:extLst>
          </p:nvPr>
        </p:nvGraphicFramePr>
        <p:xfrm>
          <a:off x="5080000" y="3142831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783231"/>
              </p:ext>
            </p:extLst>
          </p:nvPr>
        </p:nvGraphicFramePr>
        <p:xfrm>
          <a:off x="62992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219756"/>
              </p:ext>
            </p:extLst>
          </p:nvPr>
        </p:nvGraphicFramePr>
        <p:xfrm>
          <a:off x="7517856" y="3140676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70400" y="5655841"/>
            <a:ext cx="303117" cy="395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68835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</a:t>
            </a:r>
            <a:r>
              <a:rPr lang="sr-Cyrl-RS" dirty="0" smtClean="0"/>
              <a:t>пример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Последњи круг, након овога табела конвергира (конвергенција наравно зависи од графа)</a:t>
            </a:r>
            <a:endParaRPr lang="en-US" sz="3733" dirty="0"/>
          </a:p>
          <a:p>
            <a:pPr lvl="1"/>
            <a:endParaRPr lang="en-US" sz="3200" dirty="0"/>
          </a:p>
        </p:txBody>
      </p: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250851"/>
              </p:ext>
            </p:extLst>
          </p:nvPr>
        </p:nvGraphicFramePr>
        <p:xfrm>
          <a:off x="38608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144252"/>
              </p:ext>
            </p:extLst>
          </p:nvPr>
        </p:nvGraphicFramePr>
        <p:xfrm>
          <a:off x="304801" y="3156574"/>
          <a:ext cx="2997201" cy="236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1"/>
                <a:gridCol w="609600"/>
                <a:gridCol w="609600"/>
                <a:gridCol w="609600"/>
                <a:gridCol w="660400"/>
              </a:tblGrid>
              <a:tr h="771024"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1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каже</a:t>
                      </a:r>
                      <a:endParaRPr lang="en-US" sz="1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4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3454400" y="4375773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0318" y="5594974"/>
            <a:ext cx="3714269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667" dirty="0"/>
              <a:t>  = </a:t>
            </a:r>
            <a:r>
              <a:rPr lang="sr-Cyrl-RS" sz="2667" dirty="0" smtClean="0"/>
              <a:t>научен бољи пут</a:t>
            </a:r>
            <a:endParaRPr lang="en-US" sz="2667" dirty="0"/>
          </a:p>
        </p:txBody>
      </p:sp>
      <p:grpSp>
        <p:nvGrpSpPr>
          <p:cNvPr id="58" name="Group 57"/>
          <p:cNvGrpSpPr/>
          <p:nvPr/>
        </p:nvGrpSpPr>
        <p:grpSpPr>
          <a:xfrm>
            <a:off x="9124403" y="2963524"/>
            <a:ext cx="2883357" cy="2743188"/>
            <a:chOff x="4548902" y="1713882"/>
            <a:chExt cx="2808439" cy="2257239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966792" y="2779107"/>
              <a:ext cx="1225499" cy="86952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5966792" y="2054366"/>
              <a:ext cx="7584" cy="1594265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68" idx="5"/>
            </p:cNvCxnSpPr>
            <p:nvPr/>
          </p:nvCxnSpPr>
          <p:spPr>
            <a:xfrm flipH="1" flipV="1">
              <a:off x="4779641" y="2780895"/>
              <a:ext cx="1187152" cy="867737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8" idx="6"/>
            </p:cNvCxnSpPr>
            <p:nvPr/>
          </p:nvCxnSpPr>
          <p:spPr>
            <a:xfrm flipV="1">
              <a:off x="4798189" y="2054366"/>
              <a:ext cx="1176188" cy="67956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74377" y="2054366"/>
              <a:ext cx="1217915" cy="7247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903464" y="1987943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6" name="Oval 65"/>
            <p:cNvSpPr/>
            <p:nvPr/>
          </p:nvSpPr>
          <p:spPr>
            <a:xfrm>
              <a:off x="5894704" y="358495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Oval 66"/>
            <p:cNvSpPr/>
            <p:nvPr/>
          </p:nvSpPr>
          <p:spPr>
            <a:xfrm>
              <a:off x="7115082" y="2709306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8" name="Oval 67"/>
            <p:cNvSpPr/>
            <p:nvPr/>
          </p:nvSpPr>
          <p:spPr>
            <a:xfrm>
              <a:off x="4671533" y="2667505"/>
              <a:ext cx="126656" cy="13284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65703" y="3557419"/>
              <a:ext cx="36098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999479" y="2297788"/>
              <a:ext cx="357862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975729" y="1713882"/>
              <a:ext cx="384406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548902" y="2252332"/>
              <a:ext cx="371914" cy="41370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69522" y="2121701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610651" y="32366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6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244620" y="204747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7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44620" y="3220632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74120" y="2638299"/>
              <a:ext cx="271363" cy="303906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graphicFrame>
        <p:nvGraphicFramePr>
          <p:cNvPr id="3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8090"/>
              </p:ext>
            </p:extLst>
          </p:nvPr>
        </p:nvGraphicFramePr>
        <p:xfrm>
          <a:off x="5080000" y="3142831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210431"/>
              </p:ext>
            </p:extLst>
          </p:nvPr>
        </p:nvGraphicFramePr>
        <p:xfrm>
          <a:off x="6299200" y="3142831"/>
          <a:ext cx="12126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327"/>
                <a:gridCol w="60632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120140"/>
              </p:ext>
            </p:extLst>
          </p:nvPr>
        </p:nvGraphicFramePr>
        <p:xfrm>
          <a:off x="7517856" y="3140676"/>
          <a:ext cx="1236554" cy="23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77"/>
                <a:gridCol w="618277"/>
              </a:tblGrid>
              <a:tr h="7911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научи</a:t>
                      </a:r>
                      <a:endParaRPr lang="en-US" sz="2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r-Latn-RS" sz="21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      Y</a:t>
                      </a:r>
                      <a:endParaRPr lang="en-US" sz="21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56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70400" y="5655841"/>
            <a:ext cx="303117" cy="395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5038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DV </a:t>
            </a:r>
            <a:r>
              <a:rPr lang="sr-Cyrl-RS" sz="4400" dirty="0" smtClean="0"/>
              <a:t>рутирање - робусност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16366" y="1506071"/>
            <a:ext cx="10886739" cy="502382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dirty="0" smtClean="0"/>
              <a:t>Додавање веза или чворова</a:t>
            </a:r>
            <a:r>
              <a:rPr lang="en-US" dirty="0" smtClean="0"/>
              <a:t>: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sr-Cyrl-RS" dirty="0" smtClean="0"/>
              <a:t>Вест путује један хоп по размени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sr-Cyrl-RS" dirty="0" smtClean="0"/>
              <a:t>Ово није претерано брзо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dirty="0" smtClean="0"/>
              <a:t>Уклањање веза или чворова:</a:t>
            </a:r>
            <a:endParaRPr lang="en-US" dirty="0" smtClean="0"/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sr-Cyrl-RS" dirty="0" smtClean="0"/>
              <a:t>Суседи не обављају више размену са њим па после неког времена забораве да уопште постоји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sr-Cyrl-RS" dirty="0" smtClean="0"/>
              <a:t>Може се увести максимална старост размењеног вектора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dirty="0" smtClean="0"/>
              <a:t>Разбијања мреже на два дела су озбиљан проблем!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dirty="0" smtClean="0"/>
              <a:t>Проблем бројања до бесконачности</a:t>
            </a:r>
            <a:endParaRPr lang="en-US" dirty="0" smtClean="0"/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dirty="0" smtClean="0"/>
              <a:t>Постоје начини да се ово разреши, али ћемо прескочити тај део...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570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 бројања до бесконачности</a:t>
            </a:r>
            <a:br>
              <a:rPr lang="sr-Cyrl-RS" dirty="0" smtClean="0"/>
            </a:br>
            <a:r>
              <a:rPr lang="sr-Cyrl-RS" dirty="0" smtClean="0"/>
              <a:t>(</a:t>
            </a:r>
            <a:r>
              <a:rPr lang="sr-Latn-RS" dirty="0" smtClean="0"/>
              <a:t>count to infinity scenario)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Добра вест путује брзо, а лоша споро...</a:t>
            </a:r>
            <a:endParaRPr lang="en-US" sz="3733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8001" y="2371411"/>
            <a:ext cx="10985501" cy="4180508"/>
            <a:chOff x="381000" y="1778558"/>
            <a:chExt cx="8239125" cy="313538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4092" b="13333"/>
            <a:stretch/>
          </p:blipFill>
          <p:spPr bwMode="auto">
            <a:xfrm>
              <a:off x="381000" y="1778558"/>
              <a:ext cx="8239125" cy="283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587864" y="4229040"/>
              <a:ext cx="3396891" cy="6848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Мрежа разбијена на два дела</a:t>
              </a:r>
              <a:br>
                <a:rPr lang="sr-Cyrl-RS" sz="2667" dirty="0" smtClean="0"/>
              </a:br>
              <a:r>
                <a:rPr lang="sr-Cyrl-RS" sz="2667" dirty="0" smtClean="0"/>
                <a:t>Бројање до бесконачно</a:t>
              </a:r>
              <a:endParaRPr lang="en-US" sz="2667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26379" y="3695640"/>
              <a:ext cx="209797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Све ок са мрежом</a:t>
              </a:r>
              <a:endParaRPr lang="en-US" sz="2667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55108" y="1866840"/>
              <a:ext cx="308018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38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1041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Плављење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 перспективе алокације протока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0763" y="1567442"/>
            <a:ext cx="11274014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Алокација протока је кључни аспект рутирања</a:t>
            </a:r>
          </a:p>
          <a:p>
            <a:r>
              <a:rPr lang="sr-Cyrl-RS" sz="3733" dirty="0" smtClean="0"/>
              <a:t>Рутирање алоцира проток тако да има на уму отказе чворова (постоје и други механизми алокације)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310864"/>
              </p:ext>
            </p:extLst>
          </p:nvPr>
        </p:nvGraphicFramePr>
        <p:xfrm>
          <a:off x="1441524" y="3511550"/>
          <a:ext cx="9912276" cy="32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622"/>
                <a:gridCol w="5575654"/>
              </a:tblGrid>
              <a:tr h="568960">
                <a:tc>
                  <a:txBody>
                    <a:bodyPr/>
                    <a:lstStyle/>
                    <a:p>
                      <a:pPr algn="ctr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Механизам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Време реакције</a:t>
                      </a:r>
                      <a:r>
                        <a:rPr lang="en-U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/ </a:t>
                      </a:r>
                      <a:r>
                        <a:rPr lang="sr-Cyrl-R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Адаптација ка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Рутирање осетљиво на оптерећење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Секунде </a:t>
                      </a:r>
                      <a:r>
                        <a:rPr lang="en-U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/ </a:t>
                      </a:r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/>
                      </a:r>
                      <a:b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Критични</a:t>
                      </a:r>
                      <a:r>
                        <a:rPr lang="sr-Cyrl-R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чворови оптерећења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Рутирање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Минути</a:t>
                      </a:r>
                      <a:r>
                        <a:rPr lang="en-U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/ </a:t>
                      </a:r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Откази</a:t>
                      </a:r>
                      <a:r>
                        <a:rPr lang="sr-Cyrl-R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чворова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Обликовање протока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Сати</a:t>
                      </a:r>
                      <a:r>
                        <a:rPr lang="sr-Cyrl-R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/ </a:t>
                      </a:r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Оптерећење</a:t>
                      </a:r>
                      <a:r>
                        <a:rPr lang="sr-Cyrl-R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мреже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Резервација </a:t>
                      </a:r>
                      <a:r>
                        <a:rPr lang="sr-Cyrl-R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протока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9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Месеци </a:t>
                      </a:r>
                      <a:r>
                        <a:rPr lang="en-U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/ </a:t>
                      </a:r>
                      <a:r>
                        <a:rPr lang="sr-Cyrl-RS" sz="29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Корисници мреже</a:t>
                      </a:r>
                      <a:endParaRPr lang="en-US" sz="29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8959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162392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Емитовање поруке свим чворовима </a:t>
            </a:r>
            <a:br>
              <a:rPr lang="sr-Cyrl-RS" sz="3733" dirty="0" smtClean="0"/>
            </a:br>
            <a:r>
              <a:rPr lang="sr-Cyrl-RS" sz="3733" dirty="0" smtClean="0"/>
              <a:t>помоћу технике </a:t>
            </a:r>
            <a:r>
              <a:rPr lang="sr-Cyrl-RS" sz="3733" u="sng" dirty="0" smtClean="0"/>
              <a:t>плављења</a:t>
            </a:r>
            <a:endParaRPr lang="en-US" sz="3733" u="sng" dirty="0"/>
          </a:p>
          <a:p>
            <a:pPr lvl="1"/>
            <a:r>
              <a:rPr lang="sr-Cyrl-RS" sz="3200" dirty="0" smtClean="0"/>
              <a:t>Једноставан механизам, не претерано ефикасан</a:t>
            </a:r>
            <a:endParaRPr lang="en-US" sz="3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727200" y="3602283"/>
            <a:ext cx="4876800" cy="2157774"/>
            <a:chOff x="1676400" y="2834948"/>
            <a:chExt cx="3657600" cy="1618330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2378" y="359366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stCxn id="125" idx="3"/>
            </p:cNvCxnSpPr>
            <p:nvPr/>
          </p:nvCxnSpPr>
          <p:spPr>
            <a:xfrm>
              <a:off x="2422371" y="3363666"/>
              <a:ext cx="734837" cy="4056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2487643" y="2834948"/>
              <a:ext cx="1388216" cy="362272"/>
            </a:xfrm>
            <a:prstGeom prst="wedgeRoundRectCallout">
              <a:avLst>
                <a:gd name="adj1" fmla="val 30473"/>
                <a:gd name="adj2" fmla="val 17940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Плављење</a:t>
              </a:r>
              <a:r>
                <a:rPr lang="en-US" sz="2667" dirty="0" smtClean="0">
                  <a:solidFill>
                    <a:schemeClr val="tx1"/>
                  </a:solidFill>
                </a:rPr>
                <a:t>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18135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2825450" y="3304182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720115" y="3293148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21" name="Picture 2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1" y="408824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Straight Connector 23"/>
            <p:cNvCxnSpPr>
              <a:stCxn id="21" idx="3"/>
            </p:cNvCxnSpPr>
            <p:nvPr/>
          </p:nvCxnSpPr>
          <p:spPr>
            <a:xfrm flipV="1">
              <a:off x="2422372" y="3907642"/>
              <a:ext cx="764631" cy="3629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830849" y="3846421"/>
              <a:ext cx="893551" cy="3532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8029" y="321965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8029" y="4088647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8" name="Straight Connector 27"/>
            <p:cNvCxnSpPr>
              <a:stCxn id="120" idx="3"/>
              <a:endCxn id="26" idx="1"/>
            </p:cNvCxnSpPr>
            <p:nvPr/>
          </p:nvCxnSpPr>
          <p:spPr>
            <a:xfrm flipV="1">
              <a:off x="3888349" y="3401975"/>
              <a:ext cx="699680" cy="3740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4265886" y="3183313"/>
              <a:ext cx="407023" cy="21408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202622" y="4224470"/>
              <a:ext cx="369378" cy="21784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 flipV="1">
              <a:off x="2487643" y="3222003"/>
              <a:ext cx="337808" cy="18794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2487643" y="4219267"/>
              <a:ext cx="370912" cy="22305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825451" y="4118789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80317" y="4118789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61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7584"/>
            <a:ext cx="11582400" cy="1143000"/>
          </a:xfrm>
        </p:spPr>
        <p:txBody>
          <a:bodyPr/>
          <a:lstStyle/>
          <a:p>
            <a:r>
              <a:rPr lang="sr-Cyrl-RS" sz="4400" dirty="0" smtClean="0"/>
              <a:t>Плављење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441063" y="1680584"/>
            <a:ext cx="10994316" cy="442976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700" dirty="0" smtClean="0"/>
              <a:t>Правило на сваком чвору: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Након пристизања поруке, проследи је свим осталим суседима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Запамти некако поруку како је би поново прослеђивао </a:t>
            </a:r>
            <a:br>
              <a:rPr lang="sr-Cyrl-RS" sz="2800" dirty="0" smtClean="0"/>
            </a:br>
            <a:r>
              <a:rPr lang="sr-Cyrl-RS" sz="2800" dirty="0" smtClean="0"/>
              <a:t>ако ти опет стигне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700" dirty="0" smtClean="0"/>
              <a:t>Неефикасно, јер један чвор </a:t>
            </a:r>
            <a:br>
              <a:rPr lang="sr-Cyrl-RS" sz="3700" dirty="0" smtClean="0"/>
            </a:br>
            <a:r>
              <a:rPr lang="sr-Cyrl-RS" sz="3700" dirty="0" smtClean="0"/>
              <a:t>може да добије вишеструке копије исте поруке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30776618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Плављење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Плављење полази нпр. из А</a:t>
            </a:r>
            <a:endParaRPr lang="en-US" sz="3733" dirty="0"/>
          </a:p>
        </p:txBody>
      </p:sp>
      <p:grpSp>
        <p:nvGrpSpPr>
          <p:cNvPr id="9" name="Group 8"/>
          <p:cNvGrpSpPr/>
          <p:nvPr/>
        </p:nvGrpSpPr>
        <p:grpSpPr>
          <a:xfrm>
            <a:off x="2752644" y="2183004"/>
            <a:ext cx="6687831" cy="4076718"/>
            <a:chOff x="3908005" y="962488"/>
            <a:chExt cx="4703946" cy="308136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5521" y="2943688"/>
              <a:ext cx="26856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67386" y="2943688"/>
              <a:ext cx="26067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73173" y="3663844"/>
              <a:ext cx="25842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34363" y="2623323"/>
              <a:ext cx="277588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97572" y="1689473"/>
              <a:ext cx="24714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86796" y="962488"/>
              <a:ext cx="24038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08005" y="1956469"/>
              <a:ext cx="28209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G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98586" y="3482052"/>
              <a:ext cx="279843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H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02847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Плављење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70155" y="1825625"/>
            <a:ext cx="11446137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Након тога </a:t>
            </a:r>
            <a:r>
              <a:rPr lang="sr-Latn-RS" sz="3733" dirty="0" smtClean="0"/>
              <a:t>B </a:t>
            </a:r>
            <a:r>
              <a:rPr lang="sr-Cyrl-RS" sz="3733" dirty="0" smtClean="0"/>
              <a:t>и </a:t>
            </a:r>
            <a:r>
              <a:rPr lang="sr-Latn-RS" sz="3733" dirty="0" smtClean="0"/>
              <a:t>E </a:t>
            </a:r>
            <a:r>
              <a:rPr lang="sr-Cyrl-RS" sz="3733" dirty="0" smtClean="0"/>
              <a:t>плаве чворове </a:t>
            </a:r>
            <a:r>
              <a:rPr lang="sr-Latn-RS" sz="3733" dirty="0" smtClean="0"/>
              <a:t>F </a:t>
            </a:r>
            <a:r>
              <a:rPr lang="sr-Cyrl-RS" sz="3733" dirty="0" smtClean="0"/>
              <a:t>2 пута, </a:t>
            </a:r>
            <a:r>
              <a:rPr lang="sr-Latn-RS" sz="3733" dirty="0" smtClean="0"/>
              <a:t>G </a:t>
            </a:r>
            <a:r>
              <a:rPr lang="sr-Cyrl-RS" sz="3733" dirty="0" smtClean="0"/>
              <a:t>једном итд.</a:t>
            </a:r>
            <a:endParaRPr lang="en-US" sz="3733" dirty="0"/>
          </a:p>
        </p:txBody>
      </p:sp>
      <p:grpSp>
        <p:nvGrpSpPr>
          <p:cNvPr id="9" name="Group 8"/>
          <p:cNvGrpSpPr/>
          <p:nvPr/>
        </p:nvGrpSpPr>
        <p:grpSpPr>
          <a:xfrm>
            <a:off x="2752646" y="2183005"/>
            <a:ext cx="6687831" cy="4076715"/>
            <a:chOff x="3908006" y="962488"/>
            <a:chExt cx="4703946" cy="3081367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5521" y="2943688"/>
              <a:ext cx="26856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67386" y="2943688"/>
              <a:ext cx="26067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73174" y="3663842"/>
              <a:ext cx="25842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34364" y="2623322"/>
              <a:ext cx="277588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97572" y="1689473"/>
              <a:ext cx="24714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86796" y="962488"/>
              <a:ext cx="24038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08006" y="1956468"/>
              <a:ext cx="28209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G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98585" y="3482052"/>
              <a:ext cx="279843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H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V="1">
            <a:off x="6498792" y="3572319"/>
            <a:ext cx="1832408" cy="71410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281134" y="2663359"/>
            <a:ext cx="756540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11667" y="2394103"/>
            <a:ext cx="2757133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/>
              <a:t>F </a:t>
            </a:r>
            <a:r>
              <a:rPr lang="sr-Cyrl-RS" sz="3200" dirty="0" smtClean="0"/>
              <a:t>добија </a:t>
            </a:r>
            <a:br>
              <a:rPr lang="sr-Cyrl-RS" sz="3200" dirty="0" smtClean="0"/>
            </a:br>
            <a:r>
              <a:rPr lang="sr-Cyrl-RS" sz="3200" dirty="0" smtClean="0"/>
              <a:t>2 копије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8067240" y="3183582"/>
            <a:ext cx="2757133" cy="89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/>
              <a:t>E </a:t>
            </a:r>
            <a:r>
              <a:rPr lang="sr-Cyrl-RS" sz="3200" dirty="0" smtClean="0"/>
              <a:t>и </a:t>
            </a:r>
            <a:r>
              <a:rPr lang="sr-Latn-RS" sz="3200" dirty="0" smtClean="0"/>
              <a:t>B </a:t>
            </a:r>
            <a:r>
              <a:rPr lang="sr-Cyrl-RS" sz="3200" dirty="0" smtClean="0"/>
              <a:t>шаљу један другом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17283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Плављење </a:t>
            </a:r>
            <a:r>
              <a:rPr lang="en-US" dirty="0" smtClean="0"/>
              <a:t>(4)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752646" y="2183005"/>
            <a:ext cx="6687831" cy="4076715"/>
            <a:chOff x="3908006" y="962488"/>
            <a:chExt cx="4703946" cy="3081367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accent5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5521" y="2943688"/>
              <a:ext cx="26856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67386" y="2943688"/>
              <a:ext cx="26067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73174" y="3663842"/>
              <a:ext cx="25842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34364" y="2623322"/>
              <a:ext cx="277588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97572" y="1689473"/>
              <a:ext cx="24714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86796" y="962488"/>
              <a:ext cx="24038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08006" y="1956468"/>
              <a:ext cx="28209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G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98585" y="3482052"/>
              <a:ext cx="279843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H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4281134" y="2663359"/>
            <a:ext cx="756540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12800" y="2394103"/>
            <a:ext cx="3556000" cy="89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/>
              <a:t>F </a:t>
            </a:r>
            <a:r>
              <a:rPr lang="sr-Cyrl-RS" sz="3200" dirty="0" smtClean="0"/>
              <a:t>потом добија још једну копију од </a:t>
            </a:r>
            <a:r>
              <a:rPr lang="sr-Latn-RS" sz="3200" dirty="0" smtClean="0"/>
              <a:t>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63117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Плављење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H </a:t>
            </a:r>
            <a:r>
              <a:rPr lang="sr-Cyrl-RS" sz="3733" dirty="0" smtClean="0"/>
              <a:t>не плави никога</a:t>
            </a:r>
            <a:endParaRPr lang="en-US" sz="3733" dirty="0"/>
          </a:p>
        </p:txBody>
      </p:sp>
      <p:grpSp>
        <p:nvGrpSpPr>
          <p:cNvPr id="9" name="Group 8"/>
          <p:cNvGrpSpPr/>
          <p:nvPr/>
        </p:nvGrpSpPr>
        <p:grpSpPr>
          <a:xfrm>
            <a:off x="2752646" y="2183005"/>
            <a:ext cx="6687831" cy="4076715"/>
            <a:chOff x="3908006" y="962488"/>
            <a:chExt cx="4703946" cy="3081367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259183" y="2959240"/>
              <a:ext cx="1447800" cy="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06983" y="2959241"/>
              <a:ext cx="1295400" cy="723899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002383" y="2082940"/>
              <a:ext cx="0" cy="16002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706983" y="2082940"/>
              <a:ext cx="12954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259183" y="2082940"/>
              <a:ext cx="2743200" cy="87630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706983" y="1352550"/>
              <a:ext cx="8017" cy="160669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259183" y="2140090"/>
              <a:ext cx="1447800" cy="81915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259183" y="1352550"/>
              <a:ext cx="1455817" cy="78754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135255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2383" y="2082940"/>
              <a:ext cx="1287383" cy="730390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002383" y="2813330"/>
              <a:ext cx="1287383" cy="869811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706983" y="3683140"/>
              <a:ext cx="1295400" cy="2"/>
            </a:xfrm>
            <a:prstGeom prst="line">
              <a:avLst/>
            </a:prstGeom>
            <a:ln w="381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8186819" y="274639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5640043" y="128561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Oval 35"/>
            <p:cNvSpPr/>
            <p:nvPr/>
          </p:nvSpPr>
          <p:spPr>
            <a:xfrm>
              <a:off x="5630783" y="289507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Oval 36"/>
            <p:cNvSpPr/>
            <p:nvPr/>
          </p:nvSpPr>
          <p:spPr>
            <a:xfrm>
              <a:off x="6920769" y="3586855"/>
              <a:ext cx="134507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8" name="Oval 37"/>
            <p:cNvSpPr/>
            <p:nvPr/>
          </p:nvSpPr>
          <p:spPr>
            <a:xfrm>
              <a:off x="6920769" y="2012595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9" name="Oval 38"/>
            <p:cNvSpPr/>
            <p:nvPr/>
          </p:nvSpPr>
          <p:spPr>
            <a:xfrm>
              <a:off x="4192243" y="2082940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5671382" y="3612013"/>
              <a:ext cx="133880" cy="13388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Oval 40"/>
            <p:cNvSpPr/>
            <p:nvPr/>
          </p:nvSpPr>
          <p:spPr>
            <a:xfrm>
              <a:off x="4182551" y="2886923"/>
              <a:ext cx="134508" cy="13925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5521" y="2943688"/>
              <a:ext cx="26856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67386" y="2943688"/>
              <a:ext cx="26067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73174" y="3663842"/>
              <a:ext cx="25842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34364" y="2623322"/>
              <a:ext cx="277588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D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97572" y="1689473"/>
              <a:ext cx="247145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86796" y="962488"/>
              <a:ext cx="240380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08006" y="1956468"/>
              <a:ext cx="282097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G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98585" y="3482052"/>
              <a:ext cx="279843" cy="3800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667" dirty="0"/>
                <a:t>H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H="1" flipV="1">
            <a:off x="3838632" y="3831815"/>
            <a:ext cx="631769" cy="31673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717730" y="3733801"/>
            <a:ext cx="756540" cy="18874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852934" y="4953000"/>
            <a:ext cx="756540" cy="35061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982149" y="4123388"/>
            <a:ext cx="716348" cy="48316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688970" y="3772538"/>
            <a:ext cx="642231" cy="37600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902863" y="4953000"/>
            <a:ext cx="756540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450068" y="3129468"/>
            <a:ext cx="1" cy="71304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893125" y="5969000"/>
            <a:ext cx="640184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6096000" y="2921000"/>
            <a:ext cx="602497" cy="29903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875312" y="5128310"/>
            <a:ext cx="659089" cy="37483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3815461" y="2787629"/>
            <a:ext cx="756540" cy="43240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282489" y="4344263"/>
            <a:ext cx="0" cy="71129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010085" y="2413001"/>
            <a:ext cx="3572316" cy="167802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Свака веза је искоришћена, </a:t>
            </a:r>
            <a:br>
              <a:rPr lang="sr-Cyrl-RS" sz="3200" dirty="0" smtClean="0"/>
            </a:br>
            <a:r>
              <a:rPr lang="sr-Cyrl-RS" sz="3200" dirty="0" smtClean="0"/>
              <a:t>у најмање једном смеру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07719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Плављење – остали аспекти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59397" y="1397000"/>
            <a:ext cx="11187953" cy="4775200"/>
          </a:xfrm>
        </p:spPr>
        <p:txBody>
          <a:bodyPr>
            <a:normAutofit/>
          </a:bodyPr>
          <a:lstStyle/>
          <a:p>
            <a:endParaRPr lang="sr-Cyrl-RS" sz="3733" dirty="0" smtClean="0"/>
          </a:p>
          <a:p>
            <a:r>
              <a:rPr lang="sr-Cyrl-RS" sz="3733" dirty="0" smtClean="0"/>
              <a:t>Приликом памћења, довољно је запамтити само извор и редни број поруке</a:t>
            </a:r>
            <a:endParaRPr lang="en-US" sz="3733" dirty="0"/>
          </a:p>
          <a:p>
            <a:pPr lvl="1"/>
            <a:r>
              <a:rPr lang="sr-Cyrl-RS" sz="3200" dirty="0" smtClean="0"/>
              <a:t>Следећа порука се прихвата само ако има виши редни број</a:t>
            </a:r>
            <a:endParaRPr lang="en-US" sz="1600" dirty="0"/>
          </a:p>
          <a:p>
            <a:endParaRPr lang="sr-Cyrl-RS" sz="3733" dirty="0" smtClean="0"/>
          </a:p>
          <a:p>
            <a:r>
              <a:rPr lang="sr-Cyrl-RS" sz="3733" dirty="0" smtClean="0"/>
              <a:t>Могуће је омогућити и </a:t>
            </a:r>
            <a:r>
              <a:rPr lang="en-US" sz="3733" dirty="0" smtClean="0"/>
              <a:t>ARQ</a:t>
            </a:r>
            <a:r>
              <a:rPr lang="sr-Cyrl-RS" sz="3733" dirty="0" smtClean="0"/>
              <a:t> </a:t>
            </a:r>
            <a:br>
              <a:rPr lang="sr-Cyrl-RS" sz="3733" dirty="0" smtClean="0"/>
            </a:br>
            <a:r>
              <a:rPr lang="sr-Cyrl-RS" sz="3733" dirty="0" smtClean="0"/>
              <a:t>како би плављење било поузданије</a:t>
            </a:r>
            <a:endParaRPr lang="en-US" sz="3733" dirty="0"/>
          </a:p>
          <a:p>
            <a:endParaRPr lang="en-US" sz="3733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976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Рутирање засновано на стању веза (</a:t>
            </a:r>
            <a:r>
              <a:rPr lang="sr-Latn-RS" dirty="0"/>
              <a:t>L</a:t>
            </a:r>
            <a:r>
              <a:rPr lang="sr-Latn-RS" dirty="0" smtClean="0"/>
              <a:t>ink state routing)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LS </a:t>
            </a:r>
            <a:r>
              <a:rPr lang="sr-Cyrl-RS" dirty="0" smtClean="0"/>
              <a:t>рутирање (</a:t>
            </a:r>
            <a:r>
              <a:rPr lang="sr-Latn-RS" dirty="0" smtClean="0"/>
              <a:t>Link state routing)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75262" y="1690688"/>
            <a:ext cx="10054814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Другачије од </a:t>
            </a:r>
            <a:r>
              <a:rPr lang="sr-Latn-RS" sz="3733" dirty="0" smtClean="0"/>
              <a:t>DV </a:t>
            </a:r>
            <a:r>
              <a:rPr lang="sr-Cyrl-RS" sz="3733" dirty="0" smtClean="0"/>
              <a:t>рутирања</a:t>
            </a:r>
          </a:p>
          <a:p>
            <a:r>
              <a:rPr lang="sr-Cyrl-RS" sz="3733" dirty="0" smtClean="0"/>
              <a:t>Користи претходно уведене концепте</a:t>
            </a:r>
            <a:endParaRPr lang="en-US" sz="3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929069" y="3733800"/>
            <a:ext cx="6891739" cy="1531429"/>
            <a:chOff x="392002" y="2870978"/>
            <a:chExt cx="5168804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990600" y="2870978"/>
              <a:ext cx="1318708" cy="362272"/>
            </a:xfrm>
            <a:prstGeom prst="wedgeRoundRectCallout">
              <a:avLst>
                <a:gd name="adj1" fmla="val 53008"/>
                <a:gd name="adj2" fmla="val 19050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Плављење</a:t>
              </a:r>
              <a:r>
                <a:rPr lang="en-US" sz="2667" dirty="0" smtClean="0">
                  <a:solidFill>
                    <a:schemeClr val="tx1"/>
                  </a:solidFill>
                </a:rPr>
                <a:t>!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01592" y="2870978"/>
              <a:ext cx="2259214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667" dirty="0">
                  <a:solidFill>
                    <a:schemeClr val="tx1"/>
                  </a:solidFill>
                </a:rPr>
                <a:t>… </a:t>
              </a:r>
              <a:r>
                <a:rPr lang="sr-Cyrl-RS" sz="2667" dirty="0" smtClean="0">
                  <a:solidFill>
                    <a:schemeClr val="tx1"/>
                  </a:solidFill>
                </a:rPr>
                <a:t>па израчунавање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61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LS </a:t>
            </a:r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753931" y="1581150"/>
            <a:ext cx="10477053" cy="477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733" dirty="0" smtClean="0"/>
              <a:t>Две фазе</a:t>
            </a:r>
            <a:r>
              <a:rPr lang="en-US" sz="3733" dirty="0" smtClean="0"/>
              <a:t>:</a:t>
            </a:r>
            <a:endParaRPr lang="en-US" sz="1467" dirty="0"/>
          </a:p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Чворови </a:t>
            </a:r>
            <a:r>
              <a:rPr lang="sr-Cyrl-RS" sz="3733" u="sng" dirty="0" smtClean="0"/>
              <a:t>плаве</a:t>
            </a:r>
            <a:r>
              <a:rPr lang="sr-Cyrl-RS" sz="3733" dirty="0" smtClean="0"/>
              <a:t> мрежу информацијама о својој локалног топологији (суседима)</a:t>
            </a:r>
            <a:endParaRPr lang="en-US" sz="3733" dirty="0"/>
          </a:p>
          <a:p>
            <a:pPr marL="1219170" lvl="1" indent="-685783">
              <a:spcBef>
                <a:spcPts val="0"/>
              </a:spcBef>
            </a:pPr>
            <a:r>
              <a:rPr lang="sr-Cyrl-RS" sz="3200" dirty="0" smtClean="0"/>
              <a:t>Сваки чвор је тако у стању да реконструише целокупну топологију</a:t>
            </a:r>
            <a:endParaRPr lang="en-US" sz="3200" dirty="0"/>
          </a:p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Сваки чвор рачуна своју табелу прослеђивања</a:t>
            </a:r>
            <a:endParaRPr lang="en-US" sz="3733" dirty="0"/>
          </a:p>
          <a:p>
            <a:pPr marL="1219170" lvl="1" indent="-685783">
              <a:spcBef>
                <a:spcPts val="0"/>
              </a:spcBef>
            </a:pPr>
            <a:r>
              <a:rPr lang="sr-Cyrl-RS" sz="3200" dirty="0" smtClean="0"/>
              <a:t>Ово се постиже нпр. Дијкстриним алгоритмом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406400" y="2440762"/>
            <a:ext cx="2641600" cy="2918639"/>
          </a:xfrm>
          <a:prstGeom prst="rect">
            <a:avLst/>
          </a:prstGeom>
          <a:solidFill>
            <a:srgbClr val="FF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Модели испоруке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64153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Различити алгоритми рутирања за различите моделе</a:t>
            </a:r>
            <a:endParaRPr lang="en-US" sz="3733" dirty="0"/>
          </a:p>
        </p:txBody>
      </p:sp>
      <p:grpSp>
        <p:nvGrpSpPr>
          <p:cNvPr id="41" name="Group 40"/>
          <p:cNvGrpSpPr/>
          <p:nvPr/>
        </p:nvGrpSpPr>
        <p:grpSpPr>
          <a:xfrm>
            <a:off x="6475447" y="3540623"/>
            <a:ext cx="2164276" cy="1499368"/>
            <a:chOff x="763299" y="2666763"/>
            <a:chExt cx="1623207" cy="1124526"/>
          </a:xfrm>
        </p:grpSpPr>
        <p:grpSp>
          <p:nvGrpSpPr>
            <p:cNvPr id="20" name="Group 19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0" name="Oval 3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99579" y="3555256"/>
            <a:ext cx="2164276" cy="1499368"/>
            <a:chOff x="763299" y="2666763"/>
            <a:chExt cx="1623207" cy="1124526"/>
          </a:xfrm>
        </p:grpSpPr>
        <p:grpSp>
          <p:nvGrpSpPr>
            <p:cNvPr id="43" name="Group 42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0" name="Oval 4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328107" y="3555256"/>
            <a:ext cx="2164276" cy="1499368"/>
            <a:chOff x="763299" y="2666763"/>
            <a:chExt cx="1623207" cy="1124526"/>
          </a:xfrm>
        </p:grpSpPr>
        <p:grpSp>
          <p:nvGrpSpPr>
            <p:cNvPr id="54" name="Group 53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79" idx="7"/>
            </p:cNvCxnSpPr>
            <p:nvPr/>
          </p:nvCxnSpPr>
          <p:spPr>
            <a:xfrm flipV="1">
              <a:off x="877573" y="2733704"/>
              <a:ext cx="707807" cy="922518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82" idx="0"/>
            </p:cNvCxnSpPr>
            <p:nvPr/>
          </p:nvCxnSpPr>
          <p:spPr>
            <a:xfrm flipH="1">
              <a:off x="1618636" y="2724150"/>
              <a:ext cx="10281" cy="946640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1" name="Oval 60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257705" y="3561203"/>
            <a:ext cx="2164276" cy="1499368"/>
            <a:chOff x="763299" y="2666763"/>
            <a:chExt cx="1623207" cy="1124526"/>
          </a:xfrm>
        </p:grpSpPr>
        <p:grpSp>
          <p:nvGrpSpPr>
            <p:cNvPr id="65" name="Group 64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84" idx="3"/>
            </p:cNvCxnSpPr>
            <p:nvPr/>
          </p:nvCxnSpPr>
          <p:spPr>
            <a:xfrm flipV="1">
              <a:off x="830239" y="2765599"/>
              <a:ext cx="730785" cy="96767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830239" y="2733702"/>
              <a:ext cx="711179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056547" y="2413000"/>
            <a:ext cx="14430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Unicast</a:t>
            </a:r>
            <a:endParaRPr lang="sr-Cyrl-RS" sz="3200" dirty="0" smtClean="0"/>
          </a:p>
          <a:p>
            <a:pPr algn="ctr"/>
            <a:endParaRPr lang="en-US" sz="3200" dirty="0"/>
          </a:p>
        </p:txBody>
      </p:sp>
      <p:sp>
        <p:nvSpPr>
          <p:cNvPr id="76" name="TextBox 75"/>
          <p:cNvSpPr txBox="1"/>
          <p:nvPr/>
        </p:nvSpPr>
        <p:spPr>
          <a:xfrm>
            <a:off x="6905339" y="2413000"/>
            <a:ext cx="1739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Multicast</a:t>
            </a:r>
            <a:endParaRPr lang="en-US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9485857" y="2440761"/>
            <a:ext cx="1471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Anycast</a:t>
            </a:r>
            <a:endParaRPr lang="en-US" sz="32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1574" y="2440761"/>
            <a:ext cx="183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Broadcast</a:t>
            </a:r>
            <a:endParaRPr lang="en-US" sz="3200" dirty="0"/>
          </a:p>
        </p:txBody>
      </p:sp>
      <p:sp>
        <p:nvSpPr>
          <p:cNvPr id="79" name="Oval 78"/>
          <p:cNvSpPr/>
          <p:nvPr/>
        </p:nvSpPr>
        <p:spPr>
          <a:xfrm>
            <a:off x="3328107" y="4848393"/>
            <a:ext cx="178507" cy="1785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0" name="Oval 79"/>
          <p:cNvSpPr/>
          <p:nvPr/>
        </p:nvSpPr>
        <p:spPr>
          <a:xfrm>
            <a:off x="4407137" y="3542519"/>
            <a:ext cx="178507" cy="1785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1" name="Oval 80"/>
          <p:cNvSpPr/>
          <p:nvPr/>
        </p:nvSpPr>
        <p:spPr>
          <a:xfrm>
            <a:off x="5325459" y="3555256"/>
            <a:ext cx="178507" cy="1785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2" name="Oval 81"/>
          <p:cNvSpPr/>
          <p:nvPr/>
        </p:nvSpPr>
        <p:spPr>
          <a:xfrm>
            <a:off x="4378884" y="4893959"/>
            <a:ext cx="179344" cy="1785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3" name="Oval 82"/>
          <p:cNvSpPr/>
          <p:nvPr/>
        </p:nvSpPr>
        <p:spPr>
          <a:xfrm>
            <a:off x="6476507" y="4904005"/>
            <a:ext cx="178507" cy="1785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4" name="Oval 83"/>
          <p:cNvSpPr/>
          <p:nvPr/>
        </p:nvSpPr>
        <p:spPr>
          <a:xfrm>
            <a:off x="10295196" y="3540619"/>
            <a:ext cx="178507" cy="1785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5" name="Oval 84"/>
          <p:cNvSpPr/>
          <p:nvPr/>
        </p:nvSpPr>
        <p:spPr>
          <a:xfrm>
            <a:off x="10308900" y="4893959"/>
            <a:ext cx="178507" cy="1785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8" name="Oval 87"/>
          <p:cNvSpPr/>
          <p:nvPr/>
        </p:nvSpPr>
        <p:spPr>
          <a:xfrm>
            <a:off x="9257704" y="4893959"/>
            <a:ext cx="178507" cy="1785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63358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Фаза 1: Реконструкција топологије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/>
          </p:nvPr>
        </p:nvSpPr>
        <p:spPr>
          <a:xfrm>
            <a:off x="358739" y="1460718"/>
            <a:ext cx="7620000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Сваки чвор </a:t>
            </a:r>
            <a:r>
              <a:rPr lang="sr-Cyrl-RS" sz="3733" u="sng" dirty="0" smtClean="0"/>
              <a:t>плави</a:t>
            </a:r>
            <a:r>
              <a:rPr lang="sr-Cyrl-RS" sz="3733" dirty="0" smtClean="0"/>
              <a:t> мрежу својим </a:t>
            </a:r>
            <a:br>
              <a:rPr lang="sr-Cyrl-RS" sz="3733" dirty="0" smtClean="0"/>
            </a:br>
            <a:r>
              <a:rPr lang="sr-Latn-RS" sz="3733" dirty="0" smtClean="0"/>
              <a:t>LS </a:t>
            </a:r>
            <a:r>
              <a:rPr lang="sr-Cyrl-RS" sz="3733" dirty="0" smtClean="0"/>
              <a:t>пакетом</a:t>
            </a:r>
            <a:r>
              <a:rPr lang="sr-Latn-RS" sz="3733" dirty="0" smtClean="0"/>
              <a:t> (link state packet)</a:t>
            </a:r>
            <a:endParaRPr lang="en-US" sz="3733" dirty="0"/>
          </a:p>
        </p:txBody>
      </p:sp>
      <p:grpSp>
        <p:nvGrpSpPr>
          <p:cNvPr id="39" name="Group 38"/>
          <p:cNvGrpSpPr/>
          <p:nvPr/>
        </p:nvGrpSpPr>
        <p:grpSpPr>
          <a:xfrm>
            <a:off x="6036762" y="2237726"/>
            <a:ext cx="5978367" cy="4076718"/>
            <a:chOff x="4568067" y="1072590"/>
            <a:chExt cx="3747576" cy="3081369"/>
          </a:xfrm>
        </p:grpSpPr>
        <p:grpSp>
          <p:nvGrpSpPr>
            <p:cNvPr id="40" name="Group 39"/>
            <p:cNvGrpSpPr/>
            <p:nvPr/>
          </p:nvGrpSpPr>
          <p:grpSpPr>
            <a:xfrm>
              <a:off x="4568067" y="1072590"/>
              <a:ext cx="3747576" cy="3081369"/>
              <a:chOff x="3890073" y="962488"/>
              <a:chExt cx="4739524" cy="3081369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98450" y="2943688"/>
                <a:ext cx="302711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550816" y="2943688"/>
                <a:ext cx="293815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856746" y="3663844"/>
                <a:ext cx="291273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316719" y="2623323"/>
                <a:ext cx="312878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81861" y="1689473"/>
                <a:ext cx="278565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71515" y="962488"/>
                <a:ext cx="270940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90073" y="1956469"/>
                <a:ext cx="317961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80798" y="3482052"/>
                <a:ext cx="315420" cy="3800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272114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174643" cy="279158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graphicFrame>
        <p:nvGraphicFramePr>
          <p:cNvPr id="8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522231"/>
              </p:ext>
            </p:extLst>
          </p:nvPr>
        </p:nvGraphicFramePr>
        <p:xfrm>
          <a:off x="3814357" y="3636464"/>
          <a:ext cx="1638508" cy="202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617"/>
                <a:gridCol w="799891"/>
              </a:tblGrid>
              <a:tr h="337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2" name="Straight Arrow Connector 81"/>
          <p:cNvCxnSpPr/>
          <p:nvPr/>
        </p:nvCxnSpPr>
        <p:spPr>
          <a:xfrm>
            <a:off x="2912865" y="4616815"/>
            <a:ext cx="661727" cy="21875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79265" y="3632201"/>
            <a:ext cx="2795327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sr-Latn-RS" sz="3200" dirty="0" smtClean="0"/>
              <a:t>LSP </a:t>
            </a:r>
            <a:r>
              <a:rPr lang="sr-Cyrl-RS" sz="3200" dirty="0" smtClean="0"/>
              <a:t>чвора Е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2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Фаза 2: Рачунање најкраћих путева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48640" y="1699709"/>
            <a:ext cx="10241280" cy="4421392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733" dirty="0" smtClean="0"/>
              <a:t>Сваки чвор има пуну топологију</a:t>
            </a:r>
            <a:endParaRPr lang="en-US" sz="3733" dirty="0"/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Добија је тако што комбинује све </a:t>
            </a:r>
            <a:r>
              <a:rPr lang="sr-Latn-RS" sz="3200" dirty="0" smtClean="0"/>
              <a:t>LSP</a:t>
            </a:r>
            <a:endParaRPr lang="en-US" sz="3200" dirty="0"/>
          </a:p>
          <a:p>
            <a:pPr lvl="5"/>
            <a:endParaRPr lang="en-US" sz="1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733" dirty="0" smtClean="0"/>
              <a:t>Сваки чвор изврши Дијкстрин алгоритам</a:t>
            </a:r>
            <a:endParaRPr lang="en-US" sz="3733" dirty="0"/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Делује да има сувишног израчунавања </a:t>
            </a:r>
            <a:br>
              <a:rPr lang="sr-Cyrl-RS" sz="3200" dirty="0" smtClean="0"/>
            </a:br>
            <a:r>
              <a:rPr lang="sr-Cyrl-RS" sz="3200" dirty="0" smtClean="0"/>
              <a:t>ако се гледа цела мрежа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3275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Табела прослеђивања</a:t>
            </a:r>
            <a:endParaRPr lang="en-US" dirty="0"/>
          </a:p>
        </p:txBody>
      </p:sp>
      <p:graphicFrame>
        <p:nvGraphicFramePr>
          <p:cNvPr id="1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665526"/>
              </p:ext>
            </p:extLst>
          </p:nvPr>
        </p:nvGraphicFramePr>
        <p:xfrm>
          <a:off x="8737600" y="2209800"/>
          <a:ext cx="1828800" cy="314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13"/>
                <a:gridCol w="892787"/>
              </a:tblGrid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5" name="Group 114"/>
          <p:cNvGrpSpPr/>
          <p:nvPr/>
        </p:nvGrpSpPr>
        <p:grpSpPr>
          <a:xfrm>
            <a:off x="1012708" y="1999205"/>
            <a:ext cx="6371012" cy="4248573"/>
            <a:chOff x="2965627" y="993472"/>
            <a:chExt cx="4678996" cy="3406137"/>
          </a:xfrm>
        </p:grpSpPr>
        <p:grpSp>
          <p:nvGrpSpPr>
            <p:cNvPr id="116" name="Group 115"/>
            <p:cNvGrpSpPr/>
            <p:nvPr/>
          </p:nvGrpSpPr>
          <p:grpSpPr>
            <a:xfrm>
              <a:off x="2965627" y="993472"/>
              <a:ext cx="4678996" cy="3406137"/>
              <a:chOff x="4576332" y="1081308"/>
              <a:chExt cx="3731182" cy="3063934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4576332" y="1081308"/>
                <a:ext cx="3731182" cy="3063934"/>
                <a:chOff x="4576332" y="1081308"/>
                <a:chExt cx="3731182" cy="3063934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4576332" y="1081308"/>
                  <a:ext cx="3731182" cy="3063934"/>
                  <a:chOff x="3900524" y="971206"/>
                  <a:chExt cx="4718789" cy="3063934"/>
                </a:xfrm>
              </p:grpSpPr>
              <p:cxnSp>
                <p:nvCxnSpPr>
                  <p:cNvPr id="138" name="Straight Connector 137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Oval 149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7" name="Oval 156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>
                    <a:off x="4108398" y="2952405"/>
                    <a:ext cx="282812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A</a:t>
                    </a:r>
                  </a:p>
                </p:txBody>
              </p:sp>
              <p:sp>
                <p:nvSpPr>
                  <p:cNvPr id="159" name="TextBox 158"/>
                  <p:cNvSpPr txBox="1"/>
                  <p:nvPr/>
                </p:nvSpPr>
                <p:spPr>
                  <a:xfrm>
                    <a:off x="5560473" y="2952405"/>
                    <a:ext cx="274501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B</a:t>
                    </a:r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6866320" y="3672561"/>
                    <a:ext cx="272126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C</a:t>
                    </a:r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8327002" y="2632041"/>
                    <a:ext cx="292311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D</a:t>
                    </a:r>
                  </a:p>
                </p:txBody>
              </p:sp>
              <p:sp>
                <p:nvSpPr>
                  <p:cNvPr id="162" name="TextBox 161"/>
                  <p:cNvSpPr txBox="1"/>
                  <p:nvPr/>
                </p:nvSpPr>
                <p:spPr>
                  <a:xfrm>
                    <a:off x="6991016" y="1698190"/>
                    <a:ext cx="260254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E</a:t>
                    </a:r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5580420" y="971206"/>
                    <a:ext cx="253130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F</a:t>
                    </a:r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3900524" y="1965186"/>
                    <a:ext cx="297059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G</a:t>
                    </a:r>
                  </a:p>
                </p:txBody>
              </p:sp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5391165" y="3490769"/>
                    <a:ext cx="294686" cy="362579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H</a:t>
                    </a:r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6508479" y="1530512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7082173" y="2784932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</a:t>
                  </a: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6226829" y="2150370"/>
                  <a:ext cx="254226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10</a:t>
                  </a: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7552600" y="3292792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588162" y="2326922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6516854" y="2628748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6220029" y="3308215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5327642" y="3054301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5226135" y="1579423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320608" y="2318132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5734247" y="1971830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392434" y="3767472"/>
                  <a:ext cx="163163" cy="266350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</p:grpSp>
          <p:cxnSp>
            <p:nvCxnSpPr>
              <p:cNvPr id="122" name="Straight Arrow Connector 121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Arrow Connector 116"/>
            <p:cNvCxnSpPr>
              <a:endCxn id="151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56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50" idx="1"/>
              <a:endCxn id="154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710643" y="1498601"/>
            <a:ext cx="6574847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Након Дијкстриног алгоритма</a:t>
            </a:r>
            <a:endParaRPr lang="en-US" sz="3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7197555" y="1498601"/>
            <a:ext cx="4418235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Latn-RS" sz="3200" dirty="0"/>
              <a:t>T</a:t>
            </a:r>
            <a:r>
              <a:rPr lang="sr-Cyrl-RS" sz="3200" dirty="0" smtClean="0"/>
              <a:t>абела</a:t>
            </a:r>
            <a:r>
              <a:rPr lang="sr-Latn-RS" sz="3200" dirty="0" smtClean="0"/>
              <a:t> </a:t>
            </a:r>
            <a:r>
              <a:rPr lang="sr-Cyrl-RS" sz="3200" dirty="0" smtClean="0"/>
              <a:t>чвора Е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03234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Промене у мрежи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Када неки чвор детектује локалну промену, </a:t>
            </a:r>
            <a:r>
              <a:rPr lang="sr-Latn-RS" sz="3733" dirty="0" smtClean="0"/>
              <a:t/>
            </a:r>
            <a:br>
              <a:rPr lang="sr-Latn-RS" sz="3733" dirty="0" smtClean="0"/>
            </a:br>
            <a:r>
              <a:rPr lang="sr-Cyrl-RS" sz="3733" dirty="0" smtClean="0"/>
              <a:t>он плави са новим </a:t>
            </a:r>
            <a:r>
              <a:rPr lang="sr-Latn-RS" sz="3733" dirty="0" smtClean="0"/>
              <a:t>LSP</a:t>
            </a:r>
            <a:endParaRPr lang="en-US" sz="3733" dirty="0"/>
          </a:p>
          <a:p>
            <a:pPr lvl="1"/>
            <a:r>
              <a:rPr lang="sr-Cyrl-RS" sz="3200" dirty="0" smtClean="0"/>
              <a:t>Нпр. </a:t>
            </a:r>
            <a:r>
              <a:rPr lang="sr-Latn-RS" sz="3200" dirty="0" smtClean="0"/>
              <a:t>c</a:t>
            </a:r>
            <a:r>
              <a:rPr lang="sr-Cyrl-RS" sz="3200" dirty="0" smtClean="0"/>
              <a:t>уседи од </a:t>
            </a:r>
            <a:r>
              <a:rPr lang="sr-Latn-RS" sz="3200" dirty="0" smtClean="0"/>
              <a:t>G </a:t>
            </a:r>
            <a:r>
              <a:rPr lang="sr-Cyrl-RS" sz="3200" dirty="0" smtClean="0"/>
              <a:t>су открили промену, па шаљу </a:t>
            </a:r>
            <a:r>
              <a:rPr lang="sr-Latn-RS" sz="3200" dirty="0" smtClean="0"/>
              <a:t>LSP</a:t>
            </a:r>
            <a:endParaRPr lang="en-US" sz="32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6006263" y="3113250"/>
            <a:ext cx="6024208" cy="3846185"/>
            <a:chOff x="3272319" y="1983238"/>
            <a:chExt cx="5182122" cy="2884639"/>
          </a:xfrm>
        </p:grpSpPr>
        <p:grpSp>
          <p:nvGrpSpPr>
            <p:cNvPr id="7" name="Group 6"/>
            <p:cNvGrpSpPr/>
            <p:nvPr/>
          </p:nvGrpSpPr>
          <p:grpSpPr>
            <a:xfrm>
              <a:off x="3272319" y="1983238"/>
              <a:ext cx="5182122" cy="2884639"/>
              <a:chOff x="4569092" y="1059489"/>
              <a:chExt cx="3745545" cy="310757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569092" y="1059489"/>
                <a:ext cx="3745545" cy="3107571"/>
                <a:chOff x="3891368" y="949387"/>
                <a:chExt cx="4736954" cy="3107571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099683" y="2930588"/>
                  <a:ext cx="300244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552013" y="2930588"/>
                  <a:ext cx="291421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857933" y="3650742"/>
                  <a:ext cx="288900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8317993" y="2610222"/>
                  <a:ext cx="310329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982996" y="1676372"/>
                  <a:ext cx="276296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572619" y="949387"/>
                  <a:ext cx="268733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891368" y="1943368"/>
                  <a:ext cx="315370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382083" y="3468952"/>
                  <a:ext cx="312850" cy="40621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6508479" y="1530512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082173" y="2784932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26829" y="2150370"/>
                <a:ext cx="269897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52600" y="3292793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88162" y="2326923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16854" y="2628748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20029" y="3308215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27642" y="3054300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226135" y="1579423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320608" y="2318132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34247" y="1971830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92434" y="3767472"/>
                <a:ext cx="173221" cy="298406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54668" y="2876550"/>
              <a:ext cx="733591" cy="4062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24384" rIns="0" bIns="24384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</a:rPr>
                <a:t>XXXX</a:t>
              </a:r>
            </a:p>
          </p:txBody>
        </p:sp>
      </p:grpSp>
      <p:graphicFrame>
        <p:nvGraphicFramePr>
          <p:cNvPr id="4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733849"/>
              </p:ext>
            </p:extLst>
          </p:nvPr>
        </p:nvGraphicFramePr>
        <p:xfrm>
          <a:off x="688532" y="4255814"/>
          <a:ext cx="1638508" cy="206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617"/>
                <a:gridCol w="799891"/>
              </a:tblGrid>
              <a:tr h="337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∞</a:t>
                      </a:r>
                      <a:endParaRPr lang="en-US" sz="2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5920933" y="4059510"/>
            <a:ext cx="284204" cy="32035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90131" y="3728917"/>
            <a:ext cx="152400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 smtClean="0"/>
              <a:t>B </a:t>
            </a:r>
            <a:r>
              <a:rPr lang="en-US" sz="3200" dirty="0"/>
              <a:t>LSP</a:t>
            </a:r>
          </a:p>
        </p:txBody>
      </p: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674701"/>
              </p:ext>
            </p:extLst>
          </p:nvPr>
        </p:nvGraphicFramePr>
        <p:xfrm>
          <a:off x="2822132" y="4258432"/>
          <a:ext cx="1638508" cy="138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617"/>
                <a:gridCol w="799891"/>
              </a:tblGrid>
              <a:tr h="337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7952"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2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∞</a:t>
                      </a:r>
                      <a:endParaRPr lang="en-US" sz="2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12192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822132" y="3668668"/>
            <a:ext cx="152400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 smtClean="0"/>
              <a:t>F </a:t>
            </a:r>
            <a:r>
              <a:rPr lang="en-US" sz="3200" dirty="0"/>
              <a:t>LSP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58932" y="3653110"/>
            <a:ext cx="1524001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Отказ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53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30803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Промене у мрежи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1316" y="1581150"/>
            <a:ext cx="10549668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Отказ везе</a:t>
            </a:r>
            <a:endParaRPr lang="en-US" sz="3733" dirty="0"/>
          </a:p>
          <a:p>
            <a:pPr lvl="1"/>
            <a:r>
              <a:rPr lang="sr-Cyrl-RS" sz="3200" dirty="0" smtClean="0"/>
              <a:t>Чворови на крајима покварене везе врше плављење са ажурираним </a:t>
            </a:r>
            <a:r>
              <a:rPr lang="sr-Latn-RS" sz="3200" dirty="0" smtClean="0"/>
              <a:t>LSP</a:t>
            </a:r>
            <a:endParaRPr lang="en-US" sz="2133" dirty="0"/>
          </a:p>
          <a:p>
            <a:r>
              <a:rPr lang="sr-Cyrl-RS" sz="3733" dirty="0" smtClean="0"/>
              <a:t>Отказ чвора</a:t>
            </a:r>
            <a:endParaRPr lang="en-US" sz="3733" dirty="0"/>
          </a:p>
          <a:p>
            <a:pPr lvl="1"/>
            <a:r>
              <a:rPr lang="sr-Cyrl-RS" sz="3200" dirty="0" smtClean="0"/>
              <a:t>Сви суседи примете да веза не ради</a:t>
            </a:r>
          </a:p>
          <a:p>
            <a:pPr lvl="1"/>
            <a:r>
              <a:rPr lang="sr-Cyrl-RS" sz="3200" dirty="0"/>
              <a:t>Н</a:t>
            </a:r>
            <a:r>
              <a:rPr lang="sr-Cyrl-RS" sz="3200" dirty="0" smtClean="0"/>
              <a:t>е знају да ли је у питању отказ везе или чвора</a:t>
            </a:r>
            <a:endParaRPr lang="sr-Latn-RS" sz="3200" dirty="0" smtClean="0"/>
          </a:p>
          <a:p>
            <a:pPr lvl="2"/>
            <a:r>
              <a:rPr lang="sr-Cyrl-RS" sz="2800" dirty="0" smtClean="0"/>
              <a:t>Али није ни битно, раде исто као и случају отказа везе</a:t>
            </a:r>
            <a:endParaRPr lang="en-US" sz="2800" dirty="0"/>
          </a:p>
          <a:p>
            <a:pPr lvl="1"/>
            <a:r>
              <a:rPr lang="sr-Cyrl-RS" sz="3200" dirty="0" smtClean="0"/>
              <a:t>Покварени чвор не може да ажурира сопствени </a:t>
            </a:r>
            <a:r>
              <a:rPr lang="sr-Latn-RS" sz="3200" dirty="0" smtClean="0"/>
              <a:t>LSP</a:t>
            </a:r>
          </a:p>
          <a:p>
            <a:pPr lvl="2"/>
            <a:r>
              <a:rPr lang="sr-Cyrl-RS" sz="2800" dirty="0" smtClean="0"/>
              <a:t>Али то није ни битно, он свакако не ради</a:t>
            </a:r>
            <a:r>
              <a:rPr lang="sr-Latn-RS" sz="2800" dirty="0" smtClean="0"/>
              <a:t>!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14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2075" y="397735"/>
            <a:ext cx="11582400" cy="1143000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Промене у мрежи</a:t>
            </a:r>
            <a:r>
              <a:rPr lang="en-US" sz="4400" dirty="0" smtClean="0"/>
              <a:t> (3)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94853" y="1688951"/>
            <a:ext cx="10822192" cy="412017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733" dirty="0" smtClean="0"/>
              <a:t>Додавање чвора или везе</a:t>
            </a:r>
          </a:p>
          <a:p>
            <a:pPr marL="1181085" lvl="1" indent="-571500">
              <a:buFont typeface="Arial" panose="020B0604020202020204" pitchFamily="34" charset="0"/>
              <a:buChar char="•"/>
            </a:pPr>
            <a:r>
              <a:rPr lang="sr-Cyrl-RS" sz="3200" dirty="0" smtClean="0"/>
              <a:t>Суседни чворови ће детектовати </a:t>
            </a:r>
            <a:br>
              <a:rPr lang="sr-Cyrl-RS" sz="3200" dirty="0" smtClean="0"/>
            </a:br>
            <a:r>
              <a:rPr lang="sr-Cyrl-RS" sz="3200" dirty="0" smtClean="0"/>
              <a:t>и ажурирати своје </a:t>
            </a:r>
            <a:r>
              <a:rPr lang="sr-Latn-RS" sz="3200" dirty="0" smtClean="0"/>
              <a:t>LSP</a:t>
            </a:r>
          </a:p>
          <a:p>
            <a:pPr marL="1181085" lvl="1" indent="-571500">
              <a:buFont typeface="Arial" panose="020B0604020202020204" pitchFamily="34" charset="0"/>
              <a:buChar char="•"/>
            </a:pPr>
            <a:r>
              <a:rPr lang="sr-Cyrl-RS" sz="3200" dirty="0" smtClean="0"/>
              <a:t>Након плављења, убрзо ће сви знати нову топологију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68418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DV – LS </a:t>
            </a:r>
            <a:r>
              <a:rPr lang="sr-Cyrl-RS" sz="4400" dirty="0" smtClean="0"/>
              <a:t>поређење</a:t>
            </a:r>
            <a:endParaRPr lang="sr-Latn-R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1821" y="1538343"/>
            <a:ext cx="11607501" cy="447518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700" dirty="0" smtClean="0"/>
              <a:t>Конвергенција: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3300" dirty="0" smtClean="0"/>
              <a:t>Спора код </a:t>
            </a:r>
            <a:r>
              <a:rPr lang="sr-Latn-RS" sz="3300" dirty="0" smtClean="0"/>
              <a:t>DV, </a:t>
            </a:r>
            <a:r>
              <a:rPr lang="sr-Cyrl-RS" sz="3300" dirty="0" smtClean="0"/>
              <a:t>најбољи путеви на даљини </a:t>
            </a:r>
            <a:r>
              <a:rPr lang="sr-Latn-RS" sz="3300" dirty="0" smtClean="0"/>
              <a:t>k </a:t>
            </a:r>
            <a:r>
              <a:rPr lang="sr-Cyrl-RS" sz="3300" dirty="0" smtClean="0"/>
              <a:t/>
            </a:r>
            <a:br>
              <a:rPr lang="sr-Cyrl-RS" sz="3300" dirty="0" smtClean="0"/>
            </a:br>
            <a:r>
              <a:rPr lang="sr-Cyrl-RS" sz="3300" dirty="0" smtClean="0"/>
              <a:t>тек у </a:t>
            </a:r>
            <a:r>
              <a:rPr lang="sr-Latn-RS" sz="3300" dirty="0" smtClean="0"/>
              <a:t>k-</a:t>
            </a:r>
            <a:r>
              <a:rPr lang="sr-Cyrl-RS" sz="3300" dirty="0" smtClean="0"/>
              <a:t>тој размени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3300" dirty="0" smtClean="0"/>
              <a:t>Брза код </a:t>
            </a:r>
            <a:r>
              <a:rPr lang="sr-Latn-RS" sz="3300" dirty="0" smtClean="0"/>
              <a:t>LS, </a:t>
            </a:r>
            <a:r>
              <a:rPr lang="sr-Cyrl-RS" sz="3300" dirty="0" smtClean="0"/>
              <a:t>јер је плављење брзо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700" dirty="0" smtClean="0"/>
              <a:t>Скалабилност: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3300" dirty="0" smtClean="0"/>
              <a:t>Одлична за </a:t>
            </a:r>
            <a:r>
              <a:rPr lang="sr-Latn-RS" sz="3300" dirty="0" smtClean="0"/>
              <a:t>DV, </a:t>
            </a:r>
            <a:r>
              <a:rPr lang="sr-Cyrl-RS" sz="3300" dirty="0" smtClean="0"/>
              <a:t>чворови рачунају решење потпроблема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3300" dirty="0" smtClean="0"/>
              <a:t>Коректна код </a:t>
            </a:r>
            <a:r>
              <a:rPr lang="sr-Latn-RS" sz="3300" dirty="0" smtClean="0"/>
              <a:t>LS, </a:t>
            </a:r>
            <a:r>
              <a:rPr lang="sr-Cyrl-RS" sz="3300" dirty="0" smtClean="0"/>
              <a:t>сваки чвор рачуна решење целог проблема</a:t>
            </a:r>
          </a:p>
          <a:p>
            <a:pPr marL="1676370" lvl="2" indent="-457200">
              <a:buFont typeface="Arial" panose="020B0604020202020204" pitchFamily="34" charset="0"/>
              <a:buChar char="•"/>
            </a:pPr>
            <a:r>
              <a:rPr lang="sr-Cyrl-RS" sz="2900" dirty="0"/>
              <a:t>М</a:t>
            </a:r>
            <a:r>
              <a:rPr lang="sr-Cyrl-RS" sz="2900" dirty="0" smtClean="0"/>
              <a:t>оже се надоместити засад бољом опремом</a:t>
            </a:r>
            <a:endParaRPr lang="sr-Latn-RS" sz="2900" dirty="0"/>
          </a:p>
        </p:txBody>
      </p:sp>
    </p:spTree>
    <p:extLst>
      <p:ext uri="{BB962C8B-B14F-4D97-AF65-F5344CB8AC3E}">
        <p14:creationId xmlns:p14="http://schemas.microsoft.com/office/powerpoint/2010/main" val="7951195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Вишециљно рутирање са најкраћим путевима (</a:t>
            </a:r>
            <a:r>
              <a:rPr lang="sr-Latn-RS" dirty="0" smtClean="0"/>
              <a:t>Equal-cost multiple routing)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356489" cy="477520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Дозвољавамо вишеструке путеве</a:t>
            </a:r>
          </a:p>
          <a:p>
            <a:pPr lvl="1"/>
            <a:r>
              <a:rPr lang="sr-Cyrl-RS" sz="3200" dirty="0" smtClean="0"/>
              <a:t>Редудантност побољшава поузданост</a:t>
            </a:r>
          </a:p>
          <a:p>
            <a:pPr lvl="1"/>
            <a:r>
              <a:rPr lang="sr-Cyrl-RS" sz="3200" dirty="0" smtClean="0"/>
              <a:t>Али помаже и код смањења загушења</a:t>
            </a:r>
          </a:p>
          <a:p>
            <a:pPr lvl="2"/>
            <a:endParaRPr lang="sr-Cyrl-RS" sz="2800" dirty="0" smtClean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966448" y="4426254"/>
            <a:ext cx="457759" cy="68664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72846" y="3626687"/>
            <a:ext cx="35285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Користимо нпр. </a:t>
            </a:r>
            <a:br>
              <a:rPr lang="sr-Cyrl-RS" sz="3200" dirty="0" smtClean="0"/>
            </a:br>
            <a:r>
              <a:rPr lang="en-US" sz="3200" dirty="0" smtClean="0"/>
              <a:t>ABE </a:t>
            </a:r>
            <a:r>
              <a:rPr lang="sr-Cyrl-RS" sz="3200" dirty="0" smtClean="0"/>
              <a:t>и</a:t>
            </a:r>
            <a:r>
              <a:rPr lang="en-US" sz="3200" dirty="0" smtClean="0"/>
              <a:t> ABCE </a:t>
            </a:r>
            <a:r>
              <a:rPr lang="sr-Cyrl-RS" sz="3200" dirty="0" smtClean="0"/>
              <a:t>за</a:t>
            </a:r>
            <a:r>
              <a:rPr lang="en-US" sz="3200" dirty="0" smtClean="0"/>
              <a:t> </a:t>
            </a:r>
            <a:r>
              <a:rPr lang="en-US" sz="3200" dirty="0"/>
              <a:t>A</a:t>
            </a:r>
            <a:r>
              <a:rPr lang="en-US" sz="3200" dirty="0">
                <a:sym typeface="Wingdings" pitchFamily="2" charset="2"/>
              </a:rPr>
              <a:t>E</a:t>
            </a:r>
            <a:endParaRPr lang="en-US" sz="32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258723" y="3467824"/>
            <a:ext cx="5485334" cy="3253651"/>
            <a:chOff x="5064597" y="1108725"/>
            <a:chExt cx="3771744" cy="3195067"/>
          </a:xfrm>
        </p:grpSpPr>
        <p:grpSp>
          <p:nvGrpSpPr>
            <p:cNvPr id="36" name="Group 35"/>
            <p:cNvGrpSpPr/>
            <p:nvPr/>
          </p:nvGrpSpPr>
          <p:grpSpPr>
            <a:xfrm>
              <a:off x="5064597" y="1108725"/>
              <a:ext cx="3771744" cy="3195067"/>
              <a:chOff x="3874668" y="905639"/>
              <a:chExt cx="4770089" cy="3195067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83784" y="2886838"/>
                <a:ext cx="33204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536581" y="2886838"/>
                <a:ext cx="322289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842633" y="3606993"/>
                <a:ext cx="319501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301558" y="2566474"/>
                <a:ext cx="343199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68365" y="1632623"/>
                <a:ext cx="305561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58386" y="905639"/>
                <a:ext cx="29719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74668" y="1899620"/>
                <a:ext cx="348774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65515" y="3425203"/>
                <a:ext cx="34598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460517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reeform 10"/>
          <p:cNvSpPr/>
          <p:nvPr/>
        </p:nvSpPr>
        <p:spPr>
          <a:xfrm>
            <a:off x="4271994" y="4010924"/>
            <a:ext cx="1152212" cy="830663"/>
          </a:xfrm>
          <a:custGeom>
            <a:avLst/>
            <a:gdLst>
              <a:gd name="connsiteX0" fmla="*/ 21271 w 885430"/>
              <a:gd name="connsiteY0" fmla="*/ 622997 h 622997"/>
              <a:gd name="connsiteX1" fmla="*/ 21271 w 885430"/>
              <a:gd name="connsiteY1" fmla="*/ 522514 h 622997"/>
              <a:gd name="connsiteX2" fmla="*/ 242335 w 885430"/>
              <a:gd name="connsiteY2" fmla="*/ 90435 h 622997"/>
              <a:gd name="connsiteX3" fmla="*/ 885430 w 885430"/>
              <a:gd name="connsiteY3" fmla="*/ 0 h 622997"/>
              <a:gd name="connsiteX0" fmla="*/ 0 w 864159"/>
              <a:gd name="connsiteY0" fmla="*/ 622997 h 622997"/>
              <a:gd name="connsiteX1" fmla="*/ 221064 w 864159"/>
              <a:gd name="connsiteY1" fmla="*/ 90435 h 622997"/>
              <a:gd name="connsiteX2" fmla="*/ 864159 w 864159"/>
              <a:gd name="connsiteY2" fmla="*/ 0 h 62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159" h="622997">
                <a:moveTo>
                  <a:pt x="0" y="622997"/>
                </a:moveTo>
                <a:cubicBezTo>
                  <a:pt x="46055" y="512047"/>
                  <a:pt x="77038" y="194268"/>
                  <a:pt x="221064" y="90435"/>
                </a:cubicBezTo>
                <a:cubicBezTo>
                  <a:pt x="365090" y="3349"/>
                  <a:pt x="614624" y="1674"/>
                  <a:pt x="864159" y="0"/>
                </a:cubicBezTo>
              </a:path>
            </a:pathLst>
          </a:custGeom>
          <a:noFill/>
          <a:ln w="28575">
            <a:solidFill>
              <a:schemeClr val="accent3">
                <a:lumMod val="40000"/>
                <a:lumOff val="60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7542" cy="1325563"/>
          </a:xfrm>
        </p:spPr>
        <p:txBody>
          <a:bodyPr/>
          <a:lstStyle/>
          <a:p>
            <a:r>
              <a:rPr lang="sr-Latn-RS" dirty="0" smtClean="0"/>
              <a:t>ECM</a:t>
            </a:r>
            <a:r>
              <a:rPr lang="sr-Latn-RS" dirty="0"/>
              <a:t>P</a:t>
            </a:r>
            <a:r>
              <a:rPr lang="sr-Latn-RS" dirty="0" smtClean="0"/>
              <a:t> </a:t>
            </a:r>
            <a:r>
              <a:rPr lang="sr-Cyrl-RS" dirty="0" smtClean="0"/>
              <a:t>рутирање (</a:t>
            </a:r>
            <a:r>
              <a:rPr lang="en-US" dirty="0" smtClean="0"/>
              <a:t>Equal-</a:t>
            </a:r>
            <a:r>
              <a:rPr lang="sr-Latn-RS" dirty="0"/>
              <a:t>c</a:t>
            </a:r>
            <a:r>
              <a:rPr lang="en-US" dirty="0" err="1" smtClean="0"/>
              <a:t>ost</a:t>
            </a:r>
            <a:r>
              <a:rPr lang="en-US" dirty="0" smtClean="0"/>
              <a:t> </a:t>
            </a:r>
            <a:r>
              <a:rPr lang="sr-Latn-RS" dirty="0"/>
              <a:t>m</a:t>
            </a:r>
            <a:r>
              <a:rPr lang="en-US" dirty="0" err="1" smtClean="0"/>
              <a:t>ultipath</a:t>
            </a:r>
            <a:r>
              <a:rPr lang="en-US" dirty="0" smtClean="0"/>
              <a:t> </a:t>
            </a:r>
            <a:r>
              <a:rPr lang="sr-Latn-RS" dirty="0" smtClean="0"/>
              <a:t>routing)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Тип вишециљног рутирања</a:t>
            </a:r>
            <a:endParaRPr lang="en-US" sz="3733" dirty="0"/>
          </a:p>
          <a:p>
            <a:pPr lvl="1"/>
            <a:r>
              <a:rPr lang="sr-Cyrl-RS" sz="3200" dirty="0" smtClean="0"/>
              <a:t>Задржавамо све најбоље путеве, </a:t>
            </a:r>
            <a:br>
              <a:rPr lang="sr-Cyrl-RS" sz="3200" dirty="0" smtClean="0"/>
            </a:br>
            <a:r>
              <a:rPr lang="sr-Cyrl-RS" sz="3200" dirty="0" smtClean="0"/>
              <a:t>а не само један</a:t>
            </a:r>
            <a:endParaRPr lang="en-US" sz="2400" dirty="0"/>
          </a:p>
          <a:p>
            <a:r>
              <a:rPr lang="sr-Cyrl-RS" sz="3733" dirty="0" smtClean="0"/>
              <a:t>Нпр. </a:t>
            </a:r>
            <a:r>
              <a:rPr lang="en-US" sz="3733" dirty="0" smtClean="0"/>
              <a:t>A</a:t>
            </a:r>
            <a:r>
              <a:rPr lang="en-US" sz="3733" dirty="0">
                <a:sym typeface="Wingdings" pitchFamily="2" charset="2"/>
              </a:rPr>
              <a:t>E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ABE </a:t>
            </a:r>
            <a:r>
              <a:rPr lang="en-US" sz="3200" dirty="0">
                <a:sym typeface="Wingdings" pitchFamily="2" charset="2"/>
              </a:rPr>
              <a:t>= 4 + 4 = 8</a:t>
            </a:r>
          </a:p>
          <a:p>
            <a:pPr lvl="1"/>
            <a:r>
              <a:rPr lang="en-US" sz="3200" dirty="0">
                <a:sym typeface="Wingdings" pitchFamily="2" charset="2"/>
              </a:rPr>
              <a:t>ABCE = 4 + 2 + 2 = 8</a:t>
            </a:r>
          </a:p>
          <a:p>
            <a:pPr lvl="1"/>
            <a:r>
              <a:rPr lang="en-US" sz="3200" dirty="0">
                <a:sym typeface="Wingdings" pitchFamily="2" charset="2"/>
              </a:rPr>
              <a:t>ABCDE = 4 + 2 + 1 + 1 = 8</a:t>
            </a:r>
          </a:p>
          <a:p>
            <a:pPr lvl="1"/>
            <a:r>
              <a:rPr lang="sr-Cyrl-RS" sz="3200" dirty="0" smtClean="0">
                <a:sym typeface="Wingdings" pitchFamily="2" charset="2"/>
              </a:rPr>
              <a:t>Користимо сва три најбоља пута</a:t>
            </a:r>
            <a:r>
              <a:rPr lang="en-US" sz="3200" dirty="0" smtClean="0">
                <a:sym typeface="Wingdings" pitchFamily="2" charset="2"/>
              </a:rPr>
              <a:t>!</a:t>
            </a:r>
            <a:endParaRPr lang="en-US" sz="3200" dirty="0"/>
          </a:p>
          <a:p>
            <a:endParaRPr lang="en-US" sz="3733" dirty="0"/>
          </a:p>
        </p:txBody>
      </p:sp>
      <p:grpSp>
        <p:nvGrpSpPr>
          <p:cNvPr id="44" name="Group 43"/>
          <p:cNvGrpSpPr/>
          <p:nvPr/>
        </p:nvGrpSpPr>
        <p:grpSpPr>
          <a:xfrm>
            <a:off x="6165806" y="1593309"/>
            <a:ext cx="5855335" cy="4506849"/>
            <a:chOff x="4565233" y="1093002"/>
            <a:chExt cx="3753198" cy="3040546"/>
          </a:xfrm>
        </p:grpSpPr>
        <p:grpSp>
          <p:nvGrpSpPr>
            <p:cNvPr id="45" name="Group 44"/>
            <p:cNvGrpSpPr/>
            <p:nvPr/>
          </p:nvGrpSpPr>
          <p:grpSpPr>
            <a:xfrm>
              <a:off x="4565233" y="1093002"/>
              <a:ext cx="3753198" cy="3040546"/>
              <a:chOff x="3886489" y="982900"/>
              <a:chExt cx="4746634" cy="3040546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095037" y="2964100"/>
                <a:ext cx="309535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547504" y="2964100"/>
                <a:ext cx="300439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853463" y="3684255"/>
                <a:ext cx="297840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8313191" y="2643735"/>
                <a:ext cx="319932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978722" y="1709885"/>
                <a:ext cx="284845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568462" y="982900"/>
                <a:ext cx="277048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886489" y="1976879"/>
                <a:ext cx="325129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377242" y="3502464"/>
                <a:ext cx="322531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508479" y="1530512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82173" y="2784932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6829" y="2150370"/>
              <a:ext cx="278248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52600" y="3292792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88162" y="2326922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516854" y="2628748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0029" y="3308215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27642" y="3054301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26135" y="1579423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20608" y="2318132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34247" y="1971830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92434" y="3767472"/>
              <a:ext cx="178580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30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Циљеви рутирања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72534"/>
              </p:ext>
            </p:extLst>
          </p:nvPr>
        </p:nvGraphicFramePr>
        <p:xfrm>
          <a:off x="838200" y="2248049"/>
          <a:ext cx="10500360" cy="263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007"/>
                <a:gridCol w="7530353"/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Својство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Значење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Тачност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Проналази путању која ради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Ефикасност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Рационално троши проток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Равноправност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Подједнака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права чворова, н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е изгладњује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неке чворове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Брза конвергенција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Брз опоравак након промена (отказа,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нових чворова)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Скалабилност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Ради добро и када мрежа (број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чворова, веза, ...) 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расте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684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Топологија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049000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Код </a:t>
            </a:r>
            <a:r>
              <a:rPr lang="sr-Latn-RS" sz="3733" dirty="0" smtClean="0"/>
              <a:t>ECMP </a:t>
            </a:r>
            <a:r>
              <a:rPr lang="sr-Cyrl-RS" sz="3733" dirty="0" smtClean="0"/>
              <a:t>рутирања</a:t>
            </a:r>
            <a:r>
              <a:rPr lang="sr-Latn-RS" sz="3733" dirty="0" smtClean="0"/>
              <a:t>, </a:t>
            </a:r>
            <a:r>
              <a:rPr lang="sr-Cyrl-RS" sz="3733" dirty="0" smtClean="0"/>
              <a:t>најкраћи путеви од задатог чвора не формирају дрво као код једноциљног</a:t>
            </a:r>
          </a:p>
          <a:p>
            <a:r>
              <a:rPr lang="sr-Cyrl-RS" sz="3733" dirty="0" smtClean="0"/>
              <a:t>Формира се тзв. усмерени ациклички граф</a:t>
            </a:r>
            <a:r>
              <a:rPr lang="en-US" sz="3733" dirty="0" smtClean="0"/>
              <a:t>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en-US" sz="3733" dirty="0" smtClean="0"/>
              <a:t>(DAG</a:t>
            </a:r>
            <a:r>
              <a:rPr lang="sr-Cyrl-RS" sz="3733" dirty="0" smtClean="0"/>
              <a:t> – </a:t>
            </a:r>
            <a:r>
              <a:rPr lang="sr-Latn-RS" sz="3733" dirty="0" smtClean="0"/>
              <a:t>directed acyclic graph</a:t>
            </a:r>
            <a:r>
              <a:rPr lang="en-US" sz="3733" dirty="0" smtClean="0"/>
              <a:t>)</a:t>
            </a:r>
            <a:endParaRPr lang="sr-Latn-RS" sz="3733" dirty="0" smtClean="0"/>
          </a:p>
          <a:p>
            <a:r>
              <a:rPr lang="sr-Cyrl-RS" sz="3733" dirty="0" smtClean="0"/>
              <a:t>Дијкстрин алгоритам, само убацујемо све најбоље</a:t>
            </a:r>
            <a:endParaRPr lang="en-US" sz="3733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1654287" y="4929095"/>
            <a:ext cx="2133600" cy="1627808"/>
            <a:chOff x="3771900" y="1200150"/>
            <a:chExt cx="1600200" cy="1524000"/>
          </a:xfrm>
        </p:grpSpPr>
        <p:cxnSp>
          <p:nvCxnSpPr>
            <p:cNvPr id="128" name="Straight Connector 127"/>
            <p:cNvCxnSpPr/>
            <p:nvPr/>
          </p:nvCxnSpPr>
          <p:spPr>
            <a:xfrm flipH="1">
              <a:off x="4038600" y="1200150"/>
              <a:ext cx="5334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 flipV="1">
              <a:off x="4572000" y="1200150"/>
              <a:ext cx="5334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3771900" y="1962150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 flipV="1">
              <a:off x="4038600" y="1962150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4838700" y="1961522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 flipV="1">
              <a:off x="5105400" y="1961522"/>
              <a:ext cx="266700" cy="76200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4932840" y="4933442"/>
            <a:ext cx="2133600" cy="1623461"/>
            <a:chOff x="6477000" y="1199522"/>
            <a:chExt cx="1600200" cy="1524000"/>
          </a:xfrm>
        </p:grpSpPr>
        <p:grpSp>
          <p:nvGrpSpPr>
            <p:cNvPr id="135" name="Group 134"/>
            <p:cNvGrpSpPr/>
            <p:nvPr/>
          </p:nvGrpSpPr>
          <p:grpSpPr>
            <a:xfrm>
              <a:off x="6477000" y="1199522"/>
              <a:ext cx="1600200" cy="1524000"/>
              <a:chOff x="3771900" y="1200150"/>
              <a:chExt cx="1600200" cy="1524000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flipH="1">
                <a:off x="4038600" y="1200150"/>
                <a:ext cx="5334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4572000" y="1200150"/>
                <a:ext cx="5334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3771900" y="1962150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 flipV="1">
                <a:off x="4038600" y="1962150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>
                <a:off x="4838700" y="1961522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5105400" y="1961522"/>
                <a:ext cx="266700" cy="76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flipH="1">
              <a:off x="7033427" y="1940169"/>
              <a:ext cx="777073" cy="76200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743700" y="1940169"/>
              <a:ext cx="762000" cy="782725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2181516" y="4354780"/>
            <a:ext cx="1079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Дрво</a:t>
            </a:r>
            <a:endParaRPr lang="en-US" sz="3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499894" y="4354780"/>
            <a:ext cx="925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DAG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814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ECM</a:t>
            </a:r>
            <a:r>
              <a:rPr lang="sr-Latn-RS" dirty="0" smtClean="0"/>
              <a:t>P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-101600" y="1498601"/>
            <a:ext cx="6574847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Latn-RS" sz="3200" dirty="0" smtClean="0"/>
              <a:t>DAG </a:t>
            </a:r>
            <a:r>
              <a:rPr lang="sr-Cyrl-RS" sz="3200" dirty="0" smtClean="0"/>
              <a:t>за чвор Е</a:t>
            </a:r>
            <a:endParaRPr lang="en-US" sz="3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7367365" y="1692737"/>
            <a:ext cx="4418235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Табела за Е</a:t>
            </a:r>
            <a:endParaRPr lang="en-US" sz="3200" dirty="0"/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7213600" y="3733800"/>
            <a:ext cx="508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79023" y="1806719"/>
            <a:ext cx="5847641" cy="4284727"/>
            <a:chOff x="4565053" y="1083040"/>
            <a:chExt cx="3753556" cy="3060469"/>
          </a:xfrm>
        </p:grpSpPr>
        <p:grpSp>
          <p:nvGrpSpPr>
            <p:cNvPr id="61" name="Group 60"/>
            <p:cNvGrpSpPr/>
            <p:nvPr/>
          </p:nvGrpSpPr>
          <p:grpSpPr>
            <a:xfrm>
              <a:off x="4565053" y="1083040"/>
              <a:ext cx="3753556" cy="3060469"/>
              <a:chOff x="3886260" y="972938"/>
              <a:chExt cx="4747087" cy="3060469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Oval 85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094819" y="2954138"/>
                <a:ext cx="309972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547292" y="2954138"/>
                <a:ext cx="300863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6853253" y="3674294"/>
                <a:ext cx="298260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8312964" y="2633773"/>
                <a:ext cx="320383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978520" y="1699924"/>
                <a:ext cx="285247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568265" y="972938"/>
                <a:ext cx="277439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886260" y="1966918"/>
                <a:ext cx="325588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377015" y="3492503"/>
                <a:ext cx="322986" cy="3591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08479" y="1530512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082173" y="2784932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26829" y="2150370"/>
              <a:ext cx="278641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552600" y="3292792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88162" y="2326922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16854" y="2628748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220029" y="3308215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27642" y="3054301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226135" y="1579423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320608" y="2318132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734247" y="1971830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392434" y="3767472"/>
              <a:ext cx="178832" cy="263804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  <p:graphicFrame>
        <p:nvGraphicFramePr>
          <p:cNvPr id="10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976800"/>
              </p:ext>
            </p:extLst>
          </p:nvPr>
        </p:nvGraphicFramePr>
        <p:xfrm>
          <a:off x="8229601" y="2470508"/>
          <a:ext cx="2789711" cy="351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672111"/>
              </a:tblGrid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Y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је листа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B, C, D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B, C, D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C,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D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D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D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E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--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G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H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C, D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12192" marB="12192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3" name="Straight Arrow Connector 102"/>
          <p:cNvCxnSpPr/>
          <p:nvPr/>
        </p:nvCxnSpPr>
        <p:spPr>
          <a:xfrm flipH="1">
            <a:off x="4165602" y="3244949"/>
            <a:ext cx="1206917" cy="627081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5170598" y="2422604"/>
            <a:ext cx="16055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New for </a:t>
            </a:r>
          </a:p>
          <a:p>
            <a:pPr algn="ctr"/>
            <a:r>
              <a:rPr lang="en-US" sz="3200" dirty="0"/>
              <a:t>ECMP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 flipH="1">
            <a:off x="5372520" y="3244949"/>
            <a:ext cx="16187" cy="155146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44296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ECMP </a:t>
            </a:r>
            <a:r>
              <a:rPr lang="sr-Cyrl-RS" dirty="0" smtClean="0"/>
              <a:t>прослеђивање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8" y="1397000"/>
            <a:ext cx="11689977" cy="4775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Након што је одређена табела прослеђивања како се прослеђује:</a:t>
            </a:r>
          </a:p>
          <a:p>
            <a:pPr lvl="1"/>
            <a:r>
              <a:rPr lang="sr-Cyrl-RS" sz="2800" dirty="0" smtClean="0"/>
              <a:t>Насумичним одабиром једне од путања</a:t>
            </a:r>
            <a:r>
              <a:rPr lang="en-US" sz="2800" dirty="0" smtClean="0"/>
              <a:t>?</a:t>
            </a:r>
          </a:p>
          <a:p>
            <a:pPr lvl="2"/>
            <a:r>
              <a:rPr lang="sr-Cyrl-RS" sz="2400" dirty="0" smtClean="0"/>
              <a:t>Балансира оптерећење</a:t>
            </a:r>
          </a:p>
          <a:p>
            <a:pPr lvl="2"/>
            <a:r>
              <a:rPr lang="sr-Cyrl-RS" sz="2400" dirty="0"/>
              <a:t>П</a:t>
            </a:r>
            <a:r>
              <a:rPr lang="sr-Cyrl-RS" sz="2400" dirty="0" smtClean="0"/>
              <a:t>акети могу имати различито кашњење, лоше за пренос у реалном времену</a:t>
            </a:r>
          </a:p>
          <a:p>
            <a:pPr lvl="1"/>
            <a:r>
              <a:rPr lang="sr-Cyrl-RS" sz="2800" dirty="0" smtClean="0"/>
              <a:t>Боље је фиксирати избор на основу извора и циља</a:t>
            </a:r>
          </a:p>
          <a:p>
            <a:pPr lvl="2"/>
            <a:r>
              <a:rPr lang="sr-Cyrl-RS" sz="2400" dirty="0" smtClean="0"/>
              <a:t>Дакле, контролисано насумично (насумично, али исто на нивоу извора и циља)</a:t>
            </a:r>
          </a:p>
          <a:p>
            <a:pPr lvl="2"/>
            <a:r>
              <a:rPr lang="sr-Cyrl-RS" sz="2400" dirty="0" smtClean="0"/>
              <a:t>Оптерећење се и даље балансира на тај начин</a:t>
            </a:r>
          </a:p>
          <a:p>
            <a:pPr lvl="2"/>
            <a:r>
              <a:rPr lang="sr-Cyrl-RS" sz="2400" dirty="0" smtClean="0"/>
              <a:t>Елиминише се употреба различитих путања за пакете </a:t>
            </a:r>
            <a:br>
              <a:rPr lang="sr-Cyrl-RS" sz="2400" dirty="0" smtClean="0"/>
            </a:br>
            <a:r>
              <a:rPr lang="sr-Cyrl-RS" sz="2400" dirty="0" smtClean="0"/>
              <a:t>из истих логичких целина, нпр. датотека, видеа, итд.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266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Хијерархијско рутирање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679220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Рутирање по сваком појединачном </a:t>
            </a:r>
            <a:r>
              <a:rPr lang="sr-Cyrl-RS" sz="3733" dirty="0" smtClean="0"/>
              <a:t>(чвору) рутеру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се не скалира добро!</a:t>
            </a:r>
            <a:endParaRPr lang="en-US" sz="3733" dirty="0"/>
          </a:p>
          <a:p>
            <a:pPr lvl="1"/>
            <a:r>
              <a:rPr lang="sr-Cyrl-RS" sz="3200" dirty="0" smtClean="0"/>
              <a:t>Зато чворове можемо да групишемо у регионе</a:t>
            </a:r>
          </a:p>
          <a:p>
            <a:pPr lvl="1"/>
            <a:r>
              <a:rPr lang="sr-Cyrl-RS" sz="3200" dirty="0" smtClean="0"/>
              <a:t>Потом унутар региона вршимо специфичније рутирање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1330446" y="3530600"/>
            <a:ext cx="5758332" cy="2513408"/>
            <a:chOff x="997834" y="2797210"/>
            <a:chExt cx="4318749" cy="1885056"/>
          </a:xfrm>
        </p:grpSpPr>
        <p:grpSp>
          <p:nvGrpSpPr>
            <p:cNvPr id="7" name="Group 6"/>
            <p:cNvGrpSpPr/>
            <p:nvPr/>
          </p:nvGrpSpPr>
          <p:grpSpPr>
            <a:xfrm>
              <a:off x="997834" y="2797210"/>
              <a:ext cx="4318749" cy="1464875"/>
              <a:chOff x="1341052" y="2797210"/>
              <a:chExt cx="4318749" cy="1464875"/>
            </a:xfrm>
          </p:grpSpPr>
          <p:pic>
            <p:nvPicPr>
              <p:cNvPr id="120" name="Picture 1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7208" y="3572926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2" name="Straight Connector 121"/>
              <p:cNvCxnSpPr>
                <a:stCxn id="120" idx="3"/>
              </p:cNvCxnSpPr>
              <p:nvPr/>
            </p:nvCxnSpPr>
            <p:spPr>
              <a:xfrm>
                <a:off x="3903179" y="3755242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202002" y="3755242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09574" y="3766606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771183" y="3766606"/>
                <a:ext cx="38602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Rounded Rectangular Callout 126"/>
              <p:cNvSpPr/>
              <p:nvPr/>
            </p:nvSpPr>
            <p:spPr>
              <a:xfrm>
                <a:off x="3493111" y="2797210"/>
                <a:ext cx="1459889" cy="359179"/>
              </a:xfrm>
              <a:prstGeom prst="wedgeRoundRectCallout">
                <a:avLst>
                  <a:gd name="adj1" fmla="val -38058"/>
                  <a:gd name="adj2" fmla="val 166963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ctr"/>
              <a:lstStyle/>
              <a:p>
                <a:pPr algn="ctr"/>
                <a:r>
                  <a:rPr lang="sr-Cyrl-RS" sz="2667" dirty="0" smtClean="0">
                    <a:solidFill>
                      <a:schemeClr val="tx1"/>
                    </a:solidFill>
                  </a:rPr>
                  <a:t>На запад</a:t>
                </a:r>
                <a:r>
                  <a:rPr lang="en-US" sz="2667" dirty="0" smtClean="0">
                    <a:solidFill>
                      <a:schemeClr val="tx1"/>
                    </a:solidFill>
                  </a:rPr>
                  <a:t>!</a:t>
                </a:r>
                <a:endParaRPr lang="en-US" sz="2667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2998729" y="3257550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12" name="Straight Arrow Connector 11"/>
              <p:cNvCxnSpPr>
                <a:endCxn id="128" idx="1"/>
              </p:cNvCxnSpPr>
              <p:nvPr/>
            </p:nvCxnSpPr>
            <p:spPr>
              <a:xfrm>
                <a:off x="2590800" y="3374352"/>
                <a:ext cx="40792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loud Callout 20"/>
              <p:cNvSpPr/>
              <p:nvPr/>
            </p:nvSpPr>
            <p:spPr>
              <a:xfrm rot="394988">
                <a:off x="1341052" y="3372308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496208" y="3535773"/>
                <a:ext cx="911548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Cyrl-RS" sz="3200" dirty="0" smtClean="0"/>
                  <a:t>Запад</a:t>
                </a:r>
                <a:endParaRPr lang="en-US" sz="3200" dirty="0"/>
              </a:p>
            </p:txBody>
          </p:sp>
          <p:sp>
            <p:nvSpPr>
              <p:cNvPr id="23" name="Cloud Callout 22"/>
              <p:cNvSpPr/>
              <p:nvPr/>
            </p:nvSpPr>
            <p:spPr>
              <a:xfrm rot="394988">
                <a:off x="4437941" y="3395429"/>
                <a:ext cx="1221860" cy="866656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05651" y="3559080"/>
                <a:ext cx="886445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Cyrl-RS" sz="3200" dirty="0" smtClean="0"/>
                  <a:t>Исток</a:t>
                </a:r>
                <a:endParaRPr lang="en-US" sz="3200" dirty="0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1535512" y="4130110"/>
              <a:ext cx="146503" cy="17603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37884" y="4243685"/>
              <a:ext cx="732412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3200" dirty="0" smtClean="0"/>
                <a:t>Циљ</a:t>
              </a:r>
              <a:endParaRPr lang="en-US" sz="3200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61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t>65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Раст броја рутера</a:t>
            </a:r>
            <a:r>
              <a:rPr lang="sr-Latn-RS" sz="4400" dirty="0" smtClean="0"/>
              <a:t> (IP </a:t>
            </a:r>
            <a:r>
              <a:rPr lang="sr-Cyrl-RS" sz="4400" dirty="0" smtClean="0"/>
              <a:t>префикса)</a:t>
            </a:r>
            <a:r>
              <a:rPr lang="sr-Cyrl-RS" sz="4400" dirty="0" smtClean="0"/>
              <a:t> на Интернету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4673600" cy="44704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dirty="0" smtClean="0"/>
              <a:t>Нема смисла правити унос у табели прослеђивања </a:t>
            </a:r>
            <a:br>
              <a:rPr lang="sr-Cyrl-RS" dirty="0" smtClean="0"/>
            </a:br>
            <a:r>
              <a:rPr lang="sr-Cyrl-RS" dirty="0" smtClean="0"/>
              <a:t>за сваки рутер у свету!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2000" dirty="0" smtClean="0"/>
              <a:t>Напомена: овде се мисли на рутере који се појављују у табелама рутирања глобално, постоје и прикривени рутери  за подмреже (последњи слајдови)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892155" y="1678306"/>
            <a:ext cx="6273414" cy="4564654"/>
            <a:chOff x="3578682" y="1276350"/>
            <a:chExt cx="4705061" cy="3423491"/>
          </a:xfrm>
        </p:grpSpPr>
        <p:pic>
          <p:nvPicPr>
            <p:cNvPr id="1026" name="Picture 2" descr="http://upload.wikimedia.org/wikipedia/commons/thumb/c/ce/BGP_Table_growth.svg/500px-BGP_Table_growth.svg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3" t="11313" r="3400" b="3922"/>
            <a:stretch/>
          </p:blipFill>
          <p:spPr bwMode="auto">
            <a:xfrm>
              <a:off x="3962400" y="1276350"/>
              <a:ext cx="4321343" cy="3229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489474" y="4476750"/>
              <a:ext cx="3683846" cy="2230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/>
                <a:t>Source: By </a:t>
              </a:r>
              <a:r>
                <a:rPr lang="en-US" sz="1333" dirty="0" err="1"/>
                <a:t>Mro</a:t>
              </a:r>
              <a:r>
                <a:rPr lang="en-US" sz="1333" dirty="0"/>
                <a:t> (Own </a:t>
              </a:r>
              <a:r>
                <a:rPr lang="en-US" sz="1333" dirty="0"/>
                <a:t>work), CC-BY-SA-3.0 , </a:t>
              </a:r>
              <a:r>
                <a:rPr lang="en-US" sz="1333" dirty="0"/>
                <a:t>via Wikimedia Commons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2786230" y="2531544"/>
              <a:ext cx="1961980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Број </a:t>
              </a:r>
              <a:r>
                <a:rPr lang="sr-Latn-RS" sz="2667" dirty="0" smtClean="0"/>
                <a:t>IP </a:t>
              </a:r>
              <a:r>
                <a:rPr lang="sr-Cyrl-RS" sz="2667" dirty="0" smtClean="0"/>
                <a:t>префикса</a:t>
              </a:r>
              <a:endParaRPr lang="en-US" sz="2667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10769600" y="787400"/>
            <a:ext cx="283939" cy="92880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803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Хијерархијско рутирање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602889"/>
            <a:ext cx="11711492" cy="507761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Уводимо веће јединице рутирања, нпр. регион неке државе</a:t>
            </a:r>
            <a:endParaRPr lang="sr-Cyrl-RS" sz="3200" dirty="0"/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2500" dirty="0" smtClean="0"/>
              <a:t>За те веће јединице вршимо рутирање, </a:t>
            </a:r>
            <a:br>
              <a:rPr lang="sr-Cyrl-RS" sz="2500" dirty="0" smtClean="0"/>
            </a:br>
            <a:r>
              <a:rPr lang="sr-Cyrl-RS" sz="2500" dirty="0" smtClean="0"/>
              <a:t>посматрајућих их као да су појединачни чворови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Могу да постоје и подрегиони унутар региона</a:t>
            </a:r>
            <a:endParaRPr lang="sr-Cyrl-RS" sz="3200" dirty="0"/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2500" dirty="0" smtClean="0"/>
              <a:t>И за њих примењујемо исти приступ, нпр. </a:t>
            </a:r>
            <a:r>
              <a:rPr lang="sr-Latn-RS" sz="2500" dirty="0" smtClean="0"/>
              <a:t>ISP </a:t>
            </a:r>
            <a:r>
              <a:rPr lang="sr-Cyrl-RS" sz="2500" dirty="0" smtClean="0"/>
              <a:t>мрежа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200" dirty="0" smtClean="0"/>
              <a:t>Коначну путању добијамо тако што: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2500" dirty="0" smtClean="0"/>
              <a:t>Најпре рутирамо пакет у најмањем региону, нпр. у оквиру </a:t>
            </a:r>
            <a:r>
              <a:rPr lang="sr-Latn-RS" sz="2500" dirty="0" smtClean="0"/>
              <a:t>ISP </a:t>
            </a:r>
            <a:r>
              <a:rPr lang="sr-Cyrl-RS" sz="2500" dirty="0" smtClean="0"/>
              <a:t>мреже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2500" dirty="0" smtClean="0"/>
              <a:t>Потом по изласку из </a:t>
            </a:r>
            <a:r>
              <a:rPr lang="sr-Latn-RS" sz="2500" dirty="0" smtClean="0"/>
              <a:t>ISP </a:t>
            </a:r>
            <a:r>
              <a:rPr lang="sr-Cyrl-RS" sz="2500" dirty="0" smtClean="0"/>
              <a:t>мреже, користи се рутирање на нивоу државе</a:t>
            </a:r>
          </a:p>
          <a:p>
            <a:pPr marL="1066785" lvl="1" indent="-457200">
              <a:buFont typeface="Arial" panose="020B0604020202020204" pitchFamily="34" charset="0"/>
              <a:buChar char="•"/>
            </a:pPr>
            <a:r>
              <a:rPr lang="sr-Cyrl-RS" sz="2500" dirty="0" smtClean="0"/>
              <a:t>Потом се поново улази у нпр. циљну </a:t>
            </a:r>
            <a:r>
              <a:rPr lang="sr-Latn-RS" sz="2500" dirty="0" smtClean="0"/>
              <a:t>ISP </a:t>
            </a:r>
            <a:r>
              <a:rPr lang="sr-Cyrl-RS" sz="2500" dirty="0" smtClean="0"/>
              <a:t>мрежи, итд.</a:t>
            </a:r>
          </a:p>
        </p:txBody>
      </p:sp>
    </p:spTree>
    <p:extLst>
      <p:ext uri="{BB962C8B-B14F-4D97-AF65-F5344CB8AC3E}">
        <p14:creationId xmlns:p14="http://schemas.microsoft.com/office/powerpoint/2010/main" val="41297820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Хијерархијско рутирање </a:t>
            </a:r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3101" t="1223" b="5255"/>
          <a:stretch/>
        </p:blipFill>
        <p:spPr bwMode="auto">
          <a:xfrm>
            <a:off x="6096001" y="1464477"/>
            <a:ext cx="5201697" cy="480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057101" y="1956080"/>
            <a:ext cx="4327699" cy="3708121"/>
            <a:chOff x="1144524" y="1467059"/>
            <a:chExt cx="2744188" cy="235131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Oval 14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8612003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Хијеархијско рутирање </a:t>
            </a:r>
            <a:r>
              <a:rPr lang="en-US" dirty="0" smtClean="0"/>
              <a:t>(3)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3980" t="1223" b="5255"/>
          <a:stretch/>
        </p:blipFill>
        <p:spPr bwMode="auto">
          <a:xfrm>
            <a:off x="6156291" y="1464477"/>
            <a:ext cx="5121309" cy="480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1057101" y="1956080"/>
            <a:ext cx="4327699" cy="3708121"/>
            <a:chOff x="1144524" y="1467059"/>
            <a:chExt cx="2744188" cy="2351315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1606480" y="2162462"/>
              <a:ext cx="2286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828800" y="2128995"/>
              <a:ext cx="0" cy="9906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1828800" y="3116935"/>
              <a:ext cx="6858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599025" y="3133263"/>
              <a:ext cx="457200" cy="5631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124200" y="3045400"/>
              <a:ext cx="114300" cy="1524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3" name="Oval 32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3254949" y="3061849"/>
              <a:ext cx="228600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9351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Хијерархијско рутирање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1821" y="1498224"/>
            <a:ext cx="11252499" cy="4678739"/>
          </a:xfrm>
        </p:spPr>
        <p:txBody>
          <a:bodyPr>
            <a:normAutofit/>
          </a:bodyPr>
          <a:lstStyle/>
          <a:p>
            <a:r>
              <a:rPr lang="sr-Cyrl-RS" dirty="0" smtClean="0"/>
              <a:t>Не даје увек најкраћу путању,</a:t>
            </a:r>
            <a:br>
              <a:rPr lang="sr-Cyrl-RS" dirty="0" smtClean="0"/>
            </a:br>
            <a:r>
              <a:rPr lang="sr-Cyrl-RS" dirty="0" smtClean="0"/>
              <a:t>али је то компромис зарад ефикасности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7101" y="2464080"/>
            <a:ext cx="4327699" cy="3708121"/>
            <a:chOff x="1144524" y="1467059"/>
            <a:chExt cx="2744188" cy="235131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10783" r="59977" b="28253"/>
            <a:stretch/>
          </p:blipFill>
          <p:spPr bwMode="auto">
            <a:xfrm>
              <a:off x="1144524" y="1467059"/>
              <a:ext cx="2744188" cy="235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1606480" y="2137788"/>
              <a:ext cx="2286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828800" y="2128995"/>
              <a:ext cx="0" cy="99060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828800" y="3108710"/>
              <a:ext cx="6858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590800" y="3125039"/>
              <a:ext cx="457200" cy="56311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24200" y="3028950"/>
              <a:ext cx="114300" cy="15240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238500" y="3028950"/>
              <a:ext cx="228600" cy="0"/>
            </a:xfrm>
            <a:prstGeom prst="straightConnector1">
              <a:avLst/>
            </a:prstGeom>
            <a:ln w="38100">
              <a:solidFill>
                <a:schemeClr val="bg2">
                  <a:lumMod val="90000"/>
                </a:schemeClr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552537" y="2063371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3405168" y="2980666"/>
              <a:ext cx="123863" cy="14883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89832" y="1338157"/>
            <a:ext cx="5200867" cy="5200755"/>
            <a:chOff x="4160019" y="2015585"/>
            <a:chExt cx="4092481" cy="4846273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44136" t="1223" r="2660" b="5255"/>
            <a:stretch/>
          </p:blipFill>
          <p:spPr bwMode="auto">
            <a:xfrm>
              <a:off x="4160019" y="2015585"/>
              <a:ext cx="3888712" cy="445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/>
            <p:nvPr/>
          </p:nvSpPr>
          <p:spPr bwMode="auto">
            <a:xfrm>
              <a:off x="6629735" y="3937751"/>
              <a:ext cx="570271" cy="23597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5400000" flipH="1" flipV="1">
              <a:off x="6612194" y="4527755"/>
              <a:ext cx="560439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050075" y="4567469"/>
              <a:ext cx="2202425" cy="2294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1C </a:t>
              </a:r>
              <a:r>
                <a:rPr lang="sr-Cyrl-RS" sz="2200" dirty="0" smtClean="0"/>
                <a:t>је најбоља генерално ако шаљемо у регион 5. </a:t>
              </a:r>
              <a:br>
                <a:rPr lang="sr-Cyrl-RS" sz="2200" dirty="0" smtClean="0"/>
              </a:br>
              <a:r>
                <a:rPr lang="sr-Cyrl-RS" sz="2200" dirty="0" smtClean="0"/>
                <a:t>Али конкретно, не мора бити најбоља за све чворове унутар њега, нпр.</a:t>
              </a:r>
              <a:r>
                <a:rPr lang="en-US" sz="2200" dirty="0" smtClean="0"/>
                <a:t> </a:t>
              </a:r>
              <a:r>
                <a:rPr lang="sr-Cyrl-RS" sz="2200" dirty="0" smtClean="0"/>
                <a:t>за </a:t>
              </a:r>
              <a:r>
                <a:rPr lang="sr-Latn-RS" sz="2200" dirty="0" smtClean="0"/>
                <a:t>5C</a:t>
              </a:r>
              <a:endParaRPr lang="en-US" sz="2200" dirty="0"/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606043" y="5750924"/>
              <a:ext cx="570271" cy="23597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24" idx="3"/>
            </p:cNvCxnSpPr>
            <p:nvPr/>
          </p:nvCxnSpPr>
          <p:spPr bwMode="auto">
            <a:xfrm flipH="1">
              <a:off x="5176314" y="5714663"/>
              <a:ext cx="936457" cy="1542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6" name="Straight Arrow Connector 25"/>
          <p:cNvCxnSpPr>
            <a:stCxn id="22" idx="1"/>
          </p:cNvCxnSpPr>
          <p:nvPr/>
        </p:nvCxnSpPr>
        <p:spPr>
          <a:xfrm flipV="1">
            <a:off x="1729161" y="3225800"/>
            <a:ext cx="236720" cy="213061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01661" y="3432729"/>
            <a:ext cx="0" cy="1418371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10293" y="3279408"/>
            <a:ext cx="2552407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69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5959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Принципи за дизајн алгоритама рутирања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592696" cy="4775200"/>
          </a:xfrm>
        </p:spPr>
        <p:txBody>
          <a:bodyPr>
            <a:normAutofit fontScale="92500" lnSpcReduction="20000"/>
          </a:bodyPr>
          <a:lstStyle/>
          <a:p>
            <a:r>
              <a:rPr lang="sr-Cyrl-RS" sz="3733" dirty="0" smtClean="0"/>
              <a:t>Децентрализовани и дистрибуирани</a:t>
            </a:r>
            <a:endParaRPr lang="en-US" sz="3733" dirty="0"/>
          </a:p>
          <a:p>
            <a:pPr marL="971550" lvl="1" indent="-514350">
              <a:buFont typeface="+mj-lt"/>
              <a:buAutoNum type="arabicPeriod"/>
            </a:pPr>
            <a:r>
              <a:rPr lang="sr-Cyrl-RS" sz="3200" dirty="0" smtClean="0"/>
              <a:t>Чворови су рутери, не разматрамо корисничке рачунаре</a:t>
            </a:r>
          </a:p>
          <a:p>
            <a:pPr lvl="2"/>
            <a:r>
              <a:rPr lang="sr-Cyrl-RS" sz="2800" dirty="0" smtClean="0">
                <a:solidFill>
                  <a:schemeClr val="bg2">
                    <a:lumMod val="50000"/>
                  </a:schemeClr>
                </a:solidFill>
              </a:rPr>
              <a:t>Када податак дође до последњег рутера, </a:t>
            </a:r>
            <a:br>
              <a:rPr lang="sr-Cyrl-RS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bg2">
                    <a:lumMod val="50000"/>
                  </a:schemeClr>
                </a:solidFill>
              </a:rPr>
              <a:t>прослеђивање ка корисничком рачунару разматра слој везе</a:t>
            </a:r>
            <a:endParaRPr lang="sr-Cyrl-R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sr-Cyrl-RS" sz="3200" dirty="0" smtClean="0"/>
              <a:t>Сви </a:t>
            </a:r>
            <a:r>
              <a:rPr lang="sr-Cyrl-RS" sz="3200" dirty="0" smtClean="0"/>
              <a:t>чворови су равноправни, </a:t>
            </a:r>
            <a:r>
              <a:rPr lang="sr-Cyrl-RS" sz="3200" dirty="0" smtClean="0"/>
              <a:t>нема </a:t>
            </a:r>
            <a:r>
              <a:rPr lang="sr-Cyrl-RS" sz="3200" dirty="0" smtClean="0"/>
              <a:t>битнијих чворова</a:t>
            </a:r>
          </a:p>
          <a:p>
            <a:pPr marL="971550" lvl="1" indent="-514350">
              <a:buFont typeface="+mj-lt"/>
              <a:buAutoNum type="arabicPeriod"/>
            </a:pPr>
            <a:r>
              <a:rPr lang="sr-Cyrl-RS" sz="3200" dirty="0" smtClean="0"/>
              <a:t>Чворови сазнају укупно стање мреже </a:t>
            </a:r>
            <a:br>
              <a:rPr lang="sr-Cyrl-RS" sz="3200" dirty="0" smtClean="0"/>
            </a:br>
            <a:r>
              <a:rPr lang="sr-Cyrl-RS" sz="3200" dirty="0" smtClean="0"/>
              <a:t>тако што размењују поруке са суседима</a:t>
            </a: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sr-Cyrl-RS" sz="3200" dirty="0" smtClean="0"/>
              <a:t>Чворови раде конкурентно</a:t>
            </a: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sr-Cyrl-RS" sz="3200" dirty="0" smtClean="0"/>
              <a:t>Могу се десити откази чворова и веза </a:t>
            </a:r>
            <a:br>
              <a:rPr lang="sr-Cyrl-RS" sz="3200" dirty="0" smtClean="0"/>
            </a:br>
            <a:r>
              <a:rPr lang="sr-Cyrl-RS" sz="3200" dirty="0" smtClean="0"/>
              <a:t>или губљења порука</a:t>
            </a:r>
            <a:endParaRPr lang="en-US" sz="3200" dirty="0"/>
          </a:p>
          <a:p>
            <a:pPr lvl="1"/>
            <a:endParaRPr lang="en-US" sz="3200" dirty="0"/>
          </a:p>
          <a:p>
            <a:pPr marL="609585" lvl="1" indent="0">
              <a:buNone/>
            </a:pPr>
            <a:r>
              <a:rPr lang="en-US" sz="3200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32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Подела и сажимање </a:t>
            </a:r>
            <a:r>
              <a:rPr lang="sr-Latn-RS" dirty="0" smtClean="0"/>
              <a:t>IP </a:t>
            </a:r>
            <a:r>
              <a:rPr lang="sr-Cyrl-RS" dirty="0" smtClean="0"/>
              <a:t>префикса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18758" y="1353745"/>
            <a:ext cx="11357684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Рутирање по регионима је и даље тешко за израчунавање</a:t>
            </a:r>
          </a:p>
          <a:p>
            <a:r>
              <a:rPr lang="sr-Cyrl-RS" sz="3733" dirty="0" smtClean="0"/>
              <a:t>Уводимо додатни подниво у виду </a:t>
            </a:r>
            <a:r>
              <a:rPr lang="sr-Latn-RS" sz="3733" dirty="0" smtClean="0"/>
              <a:t>IP </a:t>
            </a:r>
            <a:r>
              <a:rPr lang="sr-Cyrl-RS" sz="3733" dirty="0" smtClean="0"/>
              <a:t>префикса</a:t>
            </a:r>
            <a:endParaRPr lang="en-US" sz="3733" dirty="0"/>
          </a:p>
          <a:p>
            <a:pPr lvl="1"/>
            <a:r>
              <a:rPr lang="sr-Cyrl-RS" sz="3200" dirty="0" smtClean="0"/>
              <a:t>Подела на подмреже и њихово касније сажимање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68400" y="3530601"/>
            <a:ext cx="6400800" cy="2066851"/>
            <a:chOff x="3505200" y="3195470"/>
            <a:chExt cx="4800600" cy="1550138"/>
          </a:xfrm>
        </p:grpSpPr>
        <p:sp>
          <p:nvSpPr>
            <p:cNvPr id="127" name="Rounded Rectangular Callout 126"/>
            <p:cNvSpPr/>
            <p:nvPr/>
          </p:nvSpPr>
          <p:spPr>
            <a:xfrm>
              <a:off x="5943600" y="3195470"/>
              <a:ext cx="2362200" cy="316116"/>
            </a:xfrm>
            <a:prstGeom prst="wedgeRoundRectCallout">
              <a:avLst>
                <a:gd name="adj1" fmla="val -11684"/>
                <a:gd name="adj2" fmla="val 170142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Цео регион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23" name="Cloud Callout 22"/>
            <p:cNvSpPr/>
            <p:nvPr/>
          </p:nvSpPr>
          <p:spPr>
            <a:xfrm rot="394988">
              <a:off x="4651817" y="3771414"/>
              <a:ext cx="2056733" cy="866656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0" y="3887210"/>
              <a:ext cx="1219200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3200" dirty="0" smtClean="0"/>
                <a:t>Регион</a:t>
              </a:r>
              <a:endParaRPr lang="en-US" sz="3200" dirty="0"/>
            </a:p>
          </p:txBody>
        </p:sp>
        <p:sp>
          <p:nvSpPr>
            <p:cNvPr id="21" name="Cloud Callout 20"/>
            <p:cNvSpPr/>
            <p:nvPr/>
          </p:nvSpPr>
          <p:spPr>
            <a:xfrm rot="394988">
              <a:off x="4440623" y="3614724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Cloud Callout 30"/>
            <p:cNvSpPr/>
            <p:nvPr/>
          </p:nvSpPr>
          <p:spPr>
            <a:xfrm rot="394988">
              <a:off x="4423553" y="3992049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Cloud Callout 31"/>
            <p:cNvSpPr/>
            <p:nvPr/>
          </p:nvSpPr>
          <p:spPr>
            <a:xfrm rot="394988">
              <a:off x="4440623" y="4396840"/>
              <a:ext cx="893399" cy="348768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rgbClr val="7F7F7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3598014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27234" y="3990331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24400" y="4363906"/>
              <a:ext cx="25511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29400" y="3887209"/>
              <a:ext cx="1066800" cy="4385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IP /16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05200" y="3581790"/>
              <a:ext cx="980752" cy="3770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67" dirty="0"/>
                <a:t>IP1 /18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05200" y="3974942"/>
              <a:ext cx="980752" cy="3770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67" dirty="0"/>
                <a:t>IP2 /18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05200" y="4359663"/>
              <a:ext cx="980752" cy="3770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67" dirty="0"/>
                <a:t>IP3 /18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61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Подмреже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33487" y="1437165"/>
            <a:ext cx="11736593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Интерна подела </a:t>
            </a:r>
            <a:r>
              <a:rPr lang="sr-Latn-RS" sz="3733" dirty="0" smtClean="0"/>
              <a:t>IP </a:t>
            </a:r>
            <a:r>
              <a:rPr lang="sr-Cyrl-RS" sz="3733" dirty="0" smtClean="0"/>
              <a:t>префикса нпр. </a:t>
            </a:r>
            <a:r>
              <a:rPr lang="sr-Cyrl-RS" sz="3733" dirty="0"/>
              <a:t>у</a:t>
            </a:r>
            <a:r>
              <a:rPr lang="sr-Cyrl-RS" sz="3733" dirty="0" smtClean="0"/>
              <a:t>нутар компаније</a:t>
            </a:r>
            <a:endParaRPr lang="sr-Latn-RS" sz="3333" dirty="0"/>
          </a:p>
          <a:p>
            <a:pPr lvl="1"/>
            <a:r>
              <a:rPr lang="sr-Latn-RS" sz="3333" dirty="0" smtClean="0"/>
              <a:t>IP </a:t>
            </a:r>
            <a:r>
              <a:rPr lang="sr-Cyrl-RS" sz="3333" dirty="0" smtClean="0"/>
              <a:t>префикси (</a:t>
            </a:r>
            <a:r>
              <a:rPr lang="en-US" sz="3333" dirty="0" smtClean="0"/>
              <a:t>EE, CS, Art) </a:t>
            </a:r>
            <a:r>
              <a:rPr lang="sr-Cyrl-RS" sz="3333" dirty="0" smtClean="0"/>
              <a:t>рутера нису видљиви споља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762" y="2643537"/>
            <a:ext cx="9474200" cy="42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137563" y="5098142"/>
            <a:ext cx="1797287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64K </a:t>
            </a:r>
            <a:r>
              <a:rPr lang="sr-Cyrl-RS" sz="2667" dirty="0" smtClean="0"/>
              <a:t>адреса</a:t>
            </a:r>
            <a:endParaRPr lang="en-US" sz="2667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8848763" y="3980543"/>
            <a:ext cx="362207" cy="6248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005187" y="2884564"/>
            <a:ext cx="4049357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Само овај префикс се шаље ка Интернету</a:t>
            </a:r>
            <a:endParaRPr lang="en-US" sz="2667" dirty="0"/>
          </a:p>
        </p:txBody>
      </p:sp>
      <p:sp>
        <p:nvSpPr>
          <p:cNvPr id="13" name="Rectangle 12"/>
          <p:cNvSpPr/>
          <p:nvPr/>
        </p:nvSpPr>
        <p:spPr>
          <a:xfrm>
            <a:off x="8542137" y="4628691"/>
            <a:ext cx="1422400" cy="289516"/>
          </a:xfrm>
          <a:prstGeom prst="rect">
            <a:avLst/>
          </a:prstGeom>
          <a:noFill/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7832762" y="3980542"/>
            <a:ext cx="834896" cy="4064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463962" y="3345462"/>
            <a:ext cx="70884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16K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0525" y="4666730"/>
            <a:ext cx="70884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32K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50525" y="6088662"/>
            <a:ext cx="5357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8K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346975" y="3047239"/>
            <a:ext cx="0" cy="3452416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60489" y="6400591"/>
            <a:ext cx="208648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Компанија</a:t>
            </a:r>
            <a:endParaRPr lang="en-US" sz="2667" dirty="0"/>
          </a:p>
        </p:txBody>
      </p:sp>
      <p:sp>
        <p:nvSpPr>
          <p:cNvPr id="23" name="TextBox 22"/>
          <p:cNvSpPr txBox="1"/>
          <p:nvPr/>
        </p:nvSpPr>
        <p:spPr>
          <a:xfrm>
            <a:off x="7329660" y="6373333"/>
            <a:ext cx="254328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Интернет</a:t>
            </a:r>
            <a:endParaRPr lang="en-US" sz="2667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6962" y="6907892"/>
            <a:ext cx="2743200" cy="365125"/>
          </a:xfrm>
        </p:spPr>
        <p:txBody>
          <a:bodyPr/>
          <a:lstStyle/>
          <a:p>
            <a:fld id="{0B2C1225-ADCC-464A-9CFC-236159A2E701}" type="slidenum">
              <a:rPr lang="sr-Latn-RS" smtClean="0"/>
              <a:t>72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69342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Сажимање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73336" y="1344706"/>
            <a:ext cx="11306288" cy="4832257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Могуће је и спољне сажимање неповезаних установа</a:t>
            </a:r>
          </a:p>
          <a:p>
            <a:pPr lvl="1"/>
            <a:r>
              <a:rPr lang="sr-Cyrl-RS" sz="3333" dirty="0" smtClean="0"/>
              <a:t>Ово обично раде </a:t>
            </a:r>
            <a:r>
              <a:rPr lang="sr-Latn-RS" sz="3333" dirty="0" smtClean="0"/>
              <a:t>ISP</a:t>
            </a:r>
            <a:endParaRPr lang="sr-Cyrl-RS" sz="3333" dirty="0" smtClean="0"/>
          </a:p>
          <a:p>
            <a:pPr marL="457200" lvl="1" indent="0">
              <a:buNone/>
            </a:pPr>
            <a:endParaRPr lang="en-US" sz="3333" dirty="0"/>
          </a:p>
        </p:txBody>
      </p:sp>
      <p:grpSp>
        <p:nvGrpSpPr>
          <p:cNvPr id="17" name="Group 16"/>
          <p:cNvGrpSpPr/>
          <p:nvPr/>
        </p:nvGrpSpPr>
        <p:grpSpPr>
          <a:xfrm>
            <a:off x="1142701" y="2670269"/>
            <a:ext cx="8737600" cy="4033493"/>
            <a:chOff x="1416244" y="1581150"/>
            <a:chExt cx="6203756" cy="302512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6244" y="1581150"/>
              <a:ext cx="6203756" cy="3025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2550063" y="1733550"/>
              <a:ext cx="2040195" cy="992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sz="2667" dirty="0" smtClean="0"/>
                <a:t>Овај префикс је </a:t>
              </a:r>
              <a:br>
                <a:rPr lang="sr-Cyrl-RS" sz="2667" dirty="0" smtClean="0"/>
              </a:br>
              <a:r>
                <a:rPr lang="sr-Cyrl-RS" sz="2667" dirty="0" smtClean="0"/>
                <a:t>послат ка Интернету</a:t>
              </a:r>
              <a:endParaRPr lang="en-US" sz="2667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3164095" y="2441436"/>
              <a:ext cx="416250" cy="51131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6172200" y="21145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48400" y="3114799"/>
              <a:ext cx="3048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72200" y="4171950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6600" y="3114799"/>
              <a:ext cx="381000" cy="103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0" y="3057860"/>
              <a:ext cx="1066800" cy="217137"/>
            </a:xfrm>
            <a:prstGeom prst="rect">
              <a:avLst/>
            </a:prstGeom>
            <a:noFill/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\</a:t>
              </a:r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>
            <a:off x="4495501" y="3817317"/>
            <a:ext cx="508000" cy="4785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5613101" y="3076669"/>
            <a:ext cx="0" cy="3452416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60701" y="6246425"/>
            <a:ext cx="10668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/>
              <a:t>ISP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69815" y="6226270"/>
            <a:ext cx="254328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67" dirty="0" smtClean="0"/>
              <a:t>Интернет</a:t>
            </a:r>
            <a:endParaRPr lang="en-US" sz="2667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73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991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38200" y="1397000"/>
            <a:ext cx="10515600" cy="4775200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endParaRPr lang="en-US" sz="2133" dirty="0"/>
          </a:p>
          <a:p>
            <a:r>
              <a:rPr lang="sr-Cyrl-RS" sz="3733" dirty="0" smtClean="0"/>
              <a:t>Рутирање са најкраћим путевима</a:t>
            </a:r>
            <a:br>
              <a:rPr lang="sr-Cyrl-RS" sz="3733" dirty="0" smtClean="0"/>
            </a:br>
            <a:r>
              <a:rPr lang="sr-Cyrl-RS" sz="3733" dirty="0" smtClean="0"/>
              <a:t>(најмањим трошковима)</a:t>
            </a:r>
            <a:r>
              <a:rPr lang="en-US" sz="3733" dirty="0" smtClean="0"/>
              <a:t> </a:t>
            </a:r>
            <a:endParaRPr lang="sr-Cyrl-RS" sz="3733" dirty="0" smtClean="0"/>
          </a:p>
          <a:p>
            <a:r>
              <a:rPr lang="sr-Cyrl-RS" sz="3733" dirty="0" smtClean="0"/>
              <a:t>Рутирање засновано на вектору раздаљине</a:t>
            </a:r>
            <a:endParaRPr lang="en-US" sz="3733" dirty="0"/>
          </a:p>
          <a:p>
            <a:r>
              <a:rPr lang="sr-Cyrl-RS" sz="3733" dirty="0" smtClean="0"/>
              <a:t>Плављење</a:t>
            </a:r>
            <a:endParaRPr lang="en-US" sz="3733" dirty="0"/>
          </a:p>
          <a:p>
            <a:r>
              <a:rPr lang="sr-Cyrl-RS" sz="3733" dirty="0" smtClean="0"/>
              <a:t>Рутирање засновано на стању веза</a:t>
            </a:r>
            <a:endParaRPr lang="en-US" sz="3733" dirty="0"/>
          </a:p>
          <a:p>
            <a:r>
              <a:rPr lang="sr-Cyrl-RS" sz="3733" dirty="0" smtClean="0"/>
              <a:t>Вишециљно рутирање са најкраћим путевима</a:t>
            </a:r>
          </a:p>
          <a:p>
            <a:r>
              <a:rPr lang="sr-Cyrl-RS" sz="3733" dirty="0" smtClean="0"/>
              <a:t>Хијерархијско рутирање и </a:t>
            </a:r>
            <a:r>
              <a:rPr lang="sr-Latn-RS" sz="3733" dirty="0" smtClean="0"/>
              <a:t>IP </a:t>
            </a:r>
            <a:r>
              <a:rPr lang="sr-Cyrl-RS" sz="3733" dirty="0" smtClean="0"/>
              <a:t>префикси</a:t>
            </a:r>
            <a:endParaRPr lang="en-US" sz="373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Рутирање са најкраћим путевима (најмањим трошком)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2688</Words>
  <Application>Microsoft Office PowerPoint</Application>
  <PresentationFormat>Widescreen</PresentationFormat>
  <Paragraphs>1378</Paragraphs>
  <Slides>73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Calibri</vt:lpstr>
      <vt:lpstr>Calibri Light</vt:lpstr>
      <vt:lpstr>Wingdings</vt:lpstr>
      <vt:lpstr>Office Theme</vt:lpstr>
      <vt:lpstr>Рачунарске мреже </vt:lpstr>
      <vt:lpstr>Рутирање</vt:lpstr>
      <vt:lpstr>Рутирање и прослеђивање</vt:lpstr>
      <vt:lpstr>Из перспективе алокације протока</vt:lpstr>
      <vt:lpstr>Модели испоруке</vt:lpstr>
      <vt:lpstr>Циљеви рутирања</vt:lpstr>
      <vt:lpstr>Принципи за дизајн алгоритама рутирања</vt:lpstr>
      <vt:lpstr>Теме</vt:lpstr>
      <vt:lpstr>Рутирање</vt:lpstr>
      <vt:lpstr>Тема</vt:lpstr>
      <vt:lpstr>Мере трошкова</vt:lpstr>
      <vt:lpstr>Најкраћи путеви</vt:lpstr>
      <vt:lpstr>Најкраћи путеви (2)</vt:lpstr>
      <vt:lpstr>Најкраћи путеви (3)</vt:lpstr>
      <vt:lpstr>Рутирање</vt:lpstr>
      <vt:lpstr>Тема</vt:lpstr>
      <vt:lpstr>Дијкстрин алгоритам</vt:lpstr>
      <vt:lpstr>Дијкстрин алгоритам (2)</vt:lpstr>
      <vt:lpstr>Дијкстрин алгоритам (3)</vt:lpstr>
      <vt:lpstr>Дијкстрин алгоритам (4)</vt:lpstr>
      <vt:lpstr>Дијкстрин алгоритам (5)</vt:lpstr>
      <vt:lpstr>Дијкстрин алгоритам (6)</vt:lpstr>
      <vt:lpstr>Дијкстрин алгоритам (7)</vt:lpstr>
      <vt:lpstr>Дијкстрин алгоритам (8)</vt:lpstr>
      <vt:lpstr>Дијкстрин алгоритам (9)</vt:lpstr>
      <vt:lpstr>Дијкстрин алгоритам (10)</vt:lpstr>
      <vt:lpstr>Карактеристике алгоритма</vt:lpstr>
      <vt:lpstr>Рутирање</vt:lpstr>
      <vt:lpstr>DV рутирање (Distance vector routing)</vt:lpstr>
      <vt:lpstr>DV рутирање</vt:lpstr>
      <vt:lpstr>DV пример</vt:lpstr>
      <vt:lpstr>DV пример (2)</vt:lpstr>
      <vt:lpstr>DV пример (3)</vt:lpstr>
      <vt:lpstr>DV пример (4)</vt:lpstr>
      <vt:lpstr>DV пример (5)</vt:lpstr>
      <vt:lpstr>DV пример (5)</vt:lpstr>
      <vt:lpstr>DV рутирање - робусност</vt:lpstr>
      <vt:lpstr>Проблем бројања до бесконачности (count to infinity scenario)</vt:lpstr>
      <vt:lpstr>Рутирање</vt:lpstr>
      <vt:lpstr>Тема</vt:lpstr>
      <vt:lpstr>Плављење</vt:lpstr>
      <vt:lpstr>Плављење (2)</vt:lpstr>
      <vt:lpstr>Плављење (3)</vt:lpstr>
      <vt:lpstr>Плављење (4)</vt:lpstr>
      <vt:lpstr>Плављење (5)</vt:lpstr>
      <vt:lpstr>Плављење – остали аспекти</vt:lpstr>
      <vt:lpstr>Рутирање</vt:lpstr>
      <vt:lpstr>LS рутирање (Link state routing)</vt:lpstr>
      <vt:lpstr>LS рутирање</vt:lpstr>
      <vt:lpstr>Фаза 1: Реконструкција топологије</vt:lpstr>
      <vt:lpstr>Фаза 2: Рачунање најкраћих путева</vt:lpstr>
      <vt:lpstr>Табела прослеђивања</vt:lpstr>
      <vt:lpstr>Промене у мрежи</vt:lpstr>
      <vt:lpstr>Промене у мрежи (2)</vt:lpstr>
      <vt:lpstr>Промене у мрежи (3)</vt:lpstr>
      <vt:lpstr>DV – LS поређење</vt:lpstr>
      <vt:lpstr>Рутирање</vt:lpstr>
      <vt:lpstr>Тема</vt:lpstr>
      <vt:lpstr>ECMP рутирање (Equal-cost multipath routing)</vt:lpstr>
      <vt:lpstr>Топологија</vt:lpstr>
      <vt:lpstr>ECMP</vt:lpstr>
      <vt:lpstr>ECMP прослеђивање</vt:lpstr>
      <vt:lpstr>Рутирање</vt:lpstr>
      <vt:lpstr>Тема</vt:lpstr>
      <vt:lpstr>Раст броја рутера (IP префикса) на Интернету</vt:lpstr>
      <vt:lpstr>Хијерархијско рутирање</vt:lpstr>
      <vt:lpstr>Хијерархијско рутирање (2)</vt:lpstr>
      <vt:lpstr>Хијеархијско рутирање (3)</vt:lpstr>
      <vt:lpstr>Хијерархијско рутирање (4)</vt:lpstr>
      <vt:lpstr>Рутирање</vt:lpstr>
      <vt:lpstr>Тема</vt:lpstr>
      <vt:lpstr>Подмреже</vt:lpstr>
      <vt:lpstr>Сажимање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2152</cp:revision>
  <dcterms:created xsi:type="dcterms:W3CDTF">2016-09-27T14:42:57Z</dcterms:created>
  <dcterms:modified xsi:type="dcterms:W3CDTF">2016-11-30T17:00:54Z</dcterms:modified>
</cp:coreProperties>
</file>