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7559675"/>
  <p:notesSz cx="7559675" cy="10691813"/>
  <p:defaultTextStyle>
    <a:defPPr>
      <a:defRPr lang="sr-Latn-R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4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6614"/>
            </a:lvl1pPr>
          </a:lstStyle>
          <a:p>
            <a:r>
              <a:rPr lang="en-US" smtClean="0"/>
              <a:t>Click to edit Master title style</a:t>
            </a:r>
            <a:endParaRPr lang="en-US" dirty="0"/>
          </a:p>
        </p:txBody>
      </p:sp>
      <p:sp>
        <p:nvSpPr>
          <p:cNvPr id="3" name="Subtitle 2"/>
          <p:cNvSpPr>
            <a:spLocks noGrp="1"/>
          </p:cNvSpPr>
          <p:nvPr>
            <p:ph type="subTitle" idx="1"/>
          </p:nvPr>
        </p:nvSpPr>
        <p:spPr>
          <a:xfrm>
            <a:off x="1260078" y="3970580"/>
            <a:ext cx="7560469"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0DFE96-96B0-4A38-99A0-FBF898557A16}" type="datetimeFigureOut">
              <a:rPr lang="sr-Latn-RS" smtClean="0"/>
              <a:t>8.11.2016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A5A1A0A6-50AE-4CB2-9E8D-F0CF0E3CBC71}" type="slidenum">
              <a:rPr lang="sr-Latn-RS" smtClean="0"/>
              <a:t>‹#›</a:t>
            </a:fld>
            <a:endParaRPr lang="sr-Latn-RS"/>
          </a:p>
        </p:txBody>
      </p:sp>
    </p:spTree>
    <p:extLst>
      <p:ext uri="{BB962C8B-B14F-4D97-AF65-F5344CB8AC3E}">
        <p14:creationId xmlns:p14="http://schemas.microsoft.com/office/powerpoint/2010/main" val="155138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5" name="Footer Placeholder 4"/>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6" name="Slide Number Placeholder 5"/>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354834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3044" y="402483"/>
            <a:ext cx="6394896" cy="6406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5" name="Footer Placeholder 4"/>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6" name="Slide Number Placeholder 5"/>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214869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5" name="Footer Placeholder 4"/>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6" name="Slide Number Placeholder 5"/>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6295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1"/>
            <a:ext cx="8694539" cy="3144614"/>
          </a:xfrm>
        </p:spPr>
        <p:txBody>
          <a:bodyPr anchor="b"/>
          <a:lstStyle>
            <a:lvl1pPr>
              <a:defRPr sz="6614"/>
            </a:lvl1pPr>
          </a:lstStyle>
          <a:p>
            <a:r>
              <a:rPr lang="en-US" smtClean="0"/>
              <a:t>Click to edit Master title style</a:t>
            </a:r>
            <a:endParaRPr lang="en-US" dirty="0"/>
          </a:p>
        </p:txBody>
      </p:sp>
      <p:sp>
        <p:nvSpPr>
          <p:cNvPr id="3" name="Text Placeholder 2"/>
          <p:cNvSpPr>
            <a:spLocks noGrp="1"/>
          </p:cNvSpPr>
          <p:nvPr>
            <p:ph type="body" idx="1"/>
          </p:nvPr>
        </p:nvSpPr>
        <p:spPr>
          <a:xfrm>
            <a:off x="687793" y="5059035"/>
            <a:ext cx="869453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5" name="Footer Placeholder 4"/>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6" name="Slide Number Placeholder 5"/>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202776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3043" y="2012414"/>
            <a:ext cx="4284266" cy="47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03316" y="2012414"/>
            <a:ext cx="4284266" cy="47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6" name="Footer Placeholder 5"/>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7" name="Slide Number Placeholder 6"/>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13339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4"/>
            <a:ext cx="8694539" cy="14611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4357" y="1853171"/>
            <a:ext cx="426457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694357" y="2761381"/>
            <a:ext cx="4264576" cy="4061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3317" y="1853171"/>
            <a:ext cx="4285579"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5103317" y="2761381"/>
            <a:ext cx="4285579" cy="4061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8" name="Footer Placeholder 7"/>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9" name="Slide Number Placeholder 8"/>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101880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0DFE96-96B0-4A38-99A0-FBF898557A16}" type="datetimeFigureOut">
              <a:rPr lang="sr-Latn-RS" smtClean="0"/>
              <a:t>8.11.2016</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A5A1A0A6-50AE-4CB2-9E8D-F0CF0E3CBC71}" type="slidenum">
              <a:rPr lang="sr-Latn-RS" smtClean="0"/>
              <a:t>‹#›</a:t>
            </a:fld>
            <a:endParaRPr lang="sr-Latn-RS"/>
          </a:p>
        </p:txBody>
      </p:sp>
    </p:spTree>
    <p:extLst>
      <p:ext uri="{BB962C8B-B14F-4D97-AF65-F5344CB8AC3E}">
        <p14:creationId xmlns:p14="http://schemas.microsoft.com/office/powerpoint/2010/main" val="340037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3" name="Footer Placeholder 2"/>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4" name="Slide Number Placeholder 3"/>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410584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smtClean="0"/>
              <a:t>Click to edit Master title style</a:t>
            </a:r>
            <a:endParaRPr lang="en-US" dirty="0"/>
          </a:p>
        </p:txBody>
      </p:sp>
      <p:sp>
        <p:nvSpPr>
          <p:cNvPr id="3" name="Content Placeholder 2"/>
          <p:cNvSpPr>
            <a:spLocks noGrp="1"/>
          </p:cNvSpPr>
          <p:nvPr>
            <p:ph idx="1"/>
          </p:nvPr>
        </p:nvSpPr>
        <p:spPr>
          <a:xfrm>
            <a:off x="4285579" y="1088455"/>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6" name="Footer Placeholder 5"/>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7" name="Slide Number Placeholder 6"/>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31567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85579" y="1088455"/>
            <a:ext cx="510331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smtClean="0"/>
              <a:t>Click icon to add picture</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sr-Latn-RS" smtClean="0"/>
              <a:t>&lt;date/time&gt;</a:t>
            </a:r>
            <a:endParaRPr lang="sr-Latn-RS" sz="1800">
              <a:latin typeface="+mn-lt"/>
            </a:endParaRPr>
          </a:p>
        </p:txBody>
      </p:sp>
      <p:sp>
        <p:nvSpPr>
          <p:cNvPr id="6" name="Footer Placeholder 5"/>
          <p:cNvSpPr>
            <a:spLocks noGrp="1"/>
          </p:cNvSpPr>
          <p:nvPr>
            <p:ph type="ftr" sz="quarter" idx="11"/>
          </p:nvPr>
        </p:nvSpPr>
        <p:spPr/>
        <p:txBody>
          <a:bodyPr/>
          <a:lstStyle/>
          <a:p>
            <a:pPr>
              <a:defRPr/>
            </a:pPr>
            <a:r>
              <a:rPr lang="sr-Latn-RS" smtClean="0"/>
              <a:t>&lt;footer&gt;</a:t>
            </a:r>
            <a:endParaRPr lang="sr-Latn-RS" sz="1800">
              <a:latin typeface="+mn-lt"/>
            </a:endParaRPr>
          </a:p>
        </p:txBody>
      </p:sp>
      <p:sp>
        <p:nvSpPr>
          <p:cNvPr id="7" name="Slide Number Placeholder 6"/>
          <p:cNvSpPr>
            <a:spLocks noGrp="1"/>
          </p:cNvSpPr>
          <p:nvPr>
            <p:ph type="sldNum" sz="quarter" idx="12"/>
          </p:nvPr>
        </p:nvSpPr>
        <p:spPr/>
        <p:txBody>
          <a:body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314863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a:defRPr/>
            </a:pPr>
            <a:r>
              <a:rPr lang="sr-Latn-RS" smtClean="0"/>
              <a:t>&lt;date/time&gt;</a:t>
            </a:r>
            <a:endParaRPr lang="sr-Latn-RS" sz="1800">
              <a:latin typeface="+mn-lt"/>
            </a:endParaRPr>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a:defRPr/>
            </a:pPr>
            <a:r>
              <a:rPr lang="sr-Latn-RS" smtClean="0"/>
              <a:t>&lt;footer&gt;</a:t>
            </a:r>
            <a:endParaRPr lang="sr-Latn-RS" sz="1800">
              <a:latin typeface="+mn-lt"/>
            </a:endParaRPr>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a:defRPr/>
            </a:pPr>
            <a:fld id="{1E27B8A8-AC4C-4071-993B-00005ED17002}" type="slidenum">
              <a:rPr lang="sr-Latn-RS" smtClean="0"/>
              <a:pPr>
                <a:defRPr/>
              </a:pPr>
              <a:t>‹#›</a:t>
            </a:fld>
            <a:endParaRPr lang="sr-Latn-RS" sz="1800">
              <a:latin typeface="+mn-lt"/>
            </a:endParaRPr>
          </a:p>
        </p:txBody>
      </p:sp>
    </p:spTree>
    <p:extLst>
      <p:ext uri="{BB962C8B-B14F-4D97-AF65-F5344CB8AC3E}">
        <p14:creationId xmlns:p14="http://schemas.microsoft.com/office/powerpoint/2010/main" val="20824782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Shape 1"/>
          <p:cNvSpPr txBox="1">
            <a:spLocks noChangeArrowheads="1"/>
          </p:cNvSpPr>
          <p:nvPr/>
        </p:nvSpPr>
        <p:spPr bwMode="auto">
          <a:xfrm>
            <a:off x="503238" y="301625"/>
            <a:ext cx="9072562"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DejaVu Sans" panose="020B06030308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DejaVu Sans" panose="020B06030308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DejaVu Sans" panose="020B06030308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9pPr>
          </a:lstStyle>
          <a:p>
            <a:pPr algn="ctr" eaLnBrk="1" hangingPunct="1">
              <a:lnSpc>
                <a:spcPct val="100000"/>
              </a:lnSpc>
              <a:spcBef>
                <a:spcPct val="0"/>
              </a:spcBef>
              <a:buFontTx/>
              <a:buNone/>
            </a:pPr>
            <a:r>
              <a:rPr lang="sr-Cyrl-RS" altLang="sr-Latn-RS" sz="3200" dirty="0"/>
              <a:t>Р</a:t>
            </a:r>
            <a:r>
              <a:rPr lang="sr-Latn-RS" altLang="sr-Latn-RS" sz="3200" dirty="0"/>
              <a:t>ачунарство </a:t>
            </a:r>
            <a:r>
              <a:rPr lang="sr-Latn-RS" altLang="sr-Latn-RS" sz="3200"/>
              <a:t>и </a:t>
            </a:r>
            <a:r>
              <a:rPr lang="sr-Latn-RS" altLang="sr-Latn-RS" sz="3200" smtClean="0"/>
              <a:t>друштво</a:t>
            </a:r>
            <a:endParaRPr lang="sr-Latn-RS" altLang="sr-Latn-RS" sz="3200" dirty="0"/>
          </a:p>
        </p:txBody>
      </p:sp>
      <p:sp>
        <p:nvSpPr>
          <p:cNvPr id="14339" name="TextShape 2"/>
          <p:cNvSpPr txBox="1">
            <a:spLocks noChangeArrowheads="1"/>
          </p:cNvSpPr>
          <p:nvPr/>
        </p:nvSpPr>
        <p:spPr bwMode="auto">
          <a:xfrm>
            <a:off x="503238" y="1768475"/>
            <a:ext cx="9072562"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DejaVu Sans" panose="020B06030308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DejaVu Sans" panose="020B06030308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DejaVu Sans" panose="020B06030308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DejaVu Sans" panose="020B0603030804020204" pitchFamily="34" charset="0"/>
              </a:defRPr>
            </a:lvl9pPr>
          </a:lstStyle>
          <a:p>
            <a:pPr algn="ctr" eaLnBrk="1" hangingPunct="1">
              <a:lnSpc>
                <a:spcPct val="100000"/>
              </a:lnSpc>
              <a:spcBef>
                <a:spcPct val="0"/>
              </a:spcBef>
              <a:buFontTx/>
              <a:buNone/>
            </a:pPr>
            <a:endParaRPr lang="sr-Latn-RS" altLang="sr-Latn-RS" sz="3200" dirty="0"/>
          </a:p>
          <a:p>
            <a:pPr algn="ctr" eaLnBrk="1" hangingPunct="1">
              <a:lnSpc>
                <a:spcPct val="100000"/>
              </a:lnSpc>
              <a:spcBef>
                <a:spcPct val="0"/>
              </a:spcBef>
              <a:buFontTx/>
              <a:buNone/>
            </a:pPr>
            <a:r>
              <a:rPr lang="sr-Cyrl-RS" altLang="sr-Latn-RS" sz="5000" smtClean="0"/>
              <a:t>УВОД У ЕТИКУ</a:t>
            </a:r>
            <a:endParaRPr lang="sr-Latn-RS" altLang="sr-Latn-RS" sz="5000" dirty="0"/>
          </a:p>
          <a:p>
            <a:pPr algn="ctr" eaLnBrk="1" hangingPunct="1">
              <a:lnSpc>
                <a:spcPct val="100000"/>
              </a:lnSpc>
              <a:spcBef>
                <a:spcPct val="0"/>
              </a:spcBef>
              <a:buFontTx/>
              <a:buNone/>
            </a:pPr>
            <a:endParaRPr lang="sr-Latn-RS" altLang="sr-Latn-RS" sz="3200" dirty="0"/>
          </a:p>
          <a:p>
            <a:pPr algn="ctr" eaLnBrk="1" hangingPunct="1">
              <a:lnSpc>
                <a:spcPct val="100000"/>
              </a:lnSpc>
              <a:spcBef>
                <a:spcPct val="0"/>
              </a:spcBef>
              <a:buFontTx/>
              <a:buNone/>
            </a:pPr>
            <a:endParaRPr lang="sr-Latn-RS" altLang="sr-Latn-RS" sz="3200" dirty="0"/>
          </a:p>
          <a:p>
            <a:pPr algn="ctr" eaLnBrk="1" hangingPunct="1">
              <a:lnSpc>
                <a:spcPct val="100000"/>
              </a:lnSpc>
              <a:spcBef>
                <a:spcPct val="0"/>
              </a:spcBef>
              <a:buFontTx/>
              <a:buNone/>
            </a:pPr>
            <a:endParaRPr lang="sr-Latn-RS" altLang="sr-Latn-RS" sz="3200" dirty="0"/>
          </a:p>
          <a:p>
            <a:pPr algn="ctr" eaLnBrk="1" hangingPunct="1">
              <a:lnSpc>
                <a:spcPct val="100000"/>
              </a:lnSpc>
              <a:spcBef>
                <a:spcPct val="0"/>
              </a:spcBef>
              <a:buFontTx/>
              <a:buNone/>
            </a:pPr>
            <a:r>
              <a:rPr lang="sr-Latn-RS" altLang="sr-Latn-RS" sz="3200" dirty="0"/>
              <a:t>Александар Картељ</a:t>
            </a:r>
            <a:endParaRPr lang="sr-Latn-RS" altLang="sr-Latn-RS" sz="1800" dirty="0"/>
          </a:p>
          <a:p>
            <a:pPr algn="ctr" eaLnBrk="1" hangingPunct="1">
              <a:lnSpc>
                <a:spcPct val="100000"/>
              </a:lnSpc>
              <a:spcBef>
                <a:spcPct val="0"/>
              </a:spcBef>
              <a:buFontTx/>
              <a:buNone/>
            </a:pPr>
            <a:r>
              <a:rPr lang="sr-Latn-RS" altLang="sr-Latn-RS" sz="3200" dirty="0"/>
              <a:t>aleksandar.kartelj@gmail.com</a:t>
            </a:r>
            <a:endParaRPr lang="sr-Latn-RS" altLang="sr-Latn-RS" sz="1800" dirty="0"/>
          </a:p>
          <a:p>
            <a:pPr algn="ctr" eaLnBrk="1" hangingPunct="1">
              <a:lnSpc>
                <a:spcPct val="100000"/>
              </a:lnSpc>
              <a:spcBef>
                <a:spcPct val="0"/>
              </a:spcBef>
              <a:buFontTx/>
              <a:buNone/>
            </a:pPr>
            <a:endParaRPr lang="sr-Latn-RS" altLang="sr-Latn-RS" sz="1800" dirty="0"/>
          </a:p>
          <a:p>
            <a:pPr algn="ctr" eaLnBrk="1" hangingPunct="1">
              <a:lnSpc>
                <a:spcPct val="100000"/>
              </a:lnSpc>
              <a:spcBef>
                <a:spcPct val="0"/>
              </a:spcBef>
              <a:buFontTx/>
              <a:buNone/>
            </a:pPr>
            <a:r>
              <a:rPr lang="sr-Latn-RS" altLang="sr-Latn-RS" sz="3200" dirty="0"/>
              <a:t>Рачунарска гимназија</a:t>
            </a:r>
            <a:endParaRPr lang="sr-Latn-RS" altLang="sr-Latn-RS" sz="18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sr-Latn-R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r-Cyrl-RS" dirty="0" smtClean="0"/>
              <a:t>Да ли ћете препоручити испоручење производа следеће недеље</a:t>
            </a:r>
            <a:r>
              <a:rPr lang="en-US" dirty="0" smtClean="0"/>
              <a:t>?</a:t>
            </a:r>
            <a:endParaRPr lang="sr-Cyrl-RS" dirty="0" smtClean="0"/>
          </a:p>
          <a:p>
            <a:pPr marL="514350" indent="-514350">
              <a:buFont typeface="+mj-lt"/>
              <a:buAutoNum type="arabicPeriod"/>
            </a:pPr>
            <a:r>
              <a:rPr lang="sr-Cyrl-RS" dirty="0" smtClean="0"/>
              <a:t>Ко ће имати користи ако компанија прати вашу препоруку</a:t>
            </a:r>
            <a:r>
              <a:rPr lang="en-US" dirty="0" smtClean="0"/>
              <a:t>?</a:t>
            </a:r>
          </a:p>
          <a:p>
            <a:pPr marL="514350" indent="-514350">
              <a:buFont typeface="+mj-lt"/>
              <a:buAutoNum type="arabicPeriod"/>
            </a:pPr>
            <a:r>
              <a:rPr lang="sr-Cyrl-RS" dirty="0" smtClean="0"/>
              <a:t>Ко ће имати штете ако компанија прати вашу препоруку</a:t>
            </a:r>
            <a:r>
              <a:rPr lang="en-US" dirty="0" smtClean="0"/>
              <a:t>?</a:t>
            </a:r>
          </a:p>
          <a:p>
            <a:pPr marL="514350" indent="-514350">
              <a:buFont typeface="+mj-lt"/>
              <a:buAutoNum type="arabicPeriod"/>
            </a:pPr>
            <a:r>
              <a:rPr lang="sr-Cyrl-RS" dirty="0" smtClean="0"/>
              <a:t>Да ли ви имате обавезе према било којој групи људи у контексту доношења ове одлуке</a:t>
            </a:r>
            <a:r>
              <a:rPr lang="en-US" dirty="0" smtClean="0"/>
              <a:t>?</a:t>
            </a:r>
            <a:endParaRPr lang="sr-Latn-RS" dirty="0"/>
          </a:p>
        </p:txBody>
      </p:sp>
    </p:spTree>
    <p:extLst>
      <p:ext uri="{BB962C8B-B14F-4D97-AF65-F5344CB8AC3E}">
        <p14:creationId xmlns:p14="http://schemas.microsoft.com/office/powerpoint/2010/main" val="228557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Општа питања</a:t>
            </a:r>
            <a:endParaRPr lang="sr-Latn-RS" dirty="0"/>
          </a:p>
        </p:txBody>
      </p:sp>
      <p:sp>
        <p:nvSpPr>
          <p:cNvPr id="3" name="Content Placeholder 2"/>
          <p:cNvSpPr>
            <a:spLocks noGrp="1"/>
          </p:cNvSpPr>
          <p:nvPr>
            <p:ph idx="1"/>
          </p:nvPr>
        </p:nvSpPr>
        <p:spPr/>
        <p:txBody>
          <a:bodyPr/>
          <a:lstStyle/>
          <a:p>
            <a:r>
              <a:rPr lang="sr-Cyrl-RS" dirty="0" smtClean="0"/>
              <a:t>Како сте у претходним причама одређивали да ли је нека одлука или акција добра или лоша</a:t>
            </a:r>
            <a:r>
              <a:rPr lang="en-US" dirty="0" smtClean="0"/>
              <a:t>?</a:t>
            </a:r>
          </a:p>
          <a:p>
            <a:r>
              <a:rPr lang="sr-Cyrl-RS" dirty="0" smtClean="0"/>
              <a:t>Да ли сте били конзистентни кроз различите приче</a:t>
            </a:r>
            <a:r>
              <a:rPr lang="en-US" dirty="0" smtClean="0"/>
              <a:t>?</a:t>
            </a:r>
          </a:p>
          <a:p>
            <a:r>
              <a:rPr lang="sr-Cyrl-RS" dirty="0" smtClean="0"/>
              <a:t>Ако се неко не слаже са вама на који начин сте убеђивали друге да је ваше мишљење оно право</a:t>
            </a:r>
            <a:r>
              <a:rPr lang="en-US" dirty="0"/>
              <a:t>?</a:t>
            </a:r>
            <a:endParaRPr lang="sr-Latn-RS" dirty="0"/>
          </a:p>
        </p:txBody>
      </p:sp>
    </p:spTree>
    <p:extLst>
      <p:ext uri="{BB962C8B-B14F-4D97-AF65-F5344CB8AC3E}">
        <p14:creationId xmlns:p14="http://schemas.microsoft.com/office/powerpoint/2010/main" val="129144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Етика</a:t>
            </a:r>
            <a:endParaRPr lang="sr-Latn-RS" dirty="0"/>
          </a:p>
        </p:txBody>
      </p:sp>
      <p:sp>
        <p:nvSpPr>
          <p:cNvPr id="3" name="Content Placeholder 2"/>
          <p:cNvSpPr>
            <a:spLocks noGrp="1"/>
          </p:cNvSpPr>
          <p:nvPr>
            <p:ph idx="1"/>
          </p:nvPr>
        </p:nvSpPr>
        <p:spPr>
          <a:xfrm>
            <a:off x="83128" y="2012414"/>
            <a:ext cx="9777846" cy="4796544"/>
          </a:xfrm>
        </p:spPr>
        <p:txBody>
          <a:bodyPr/>
          <a:lstStyle/>
          <a:p>
            <a:r>
              <a:rPr lang="sr-Cyrl-RS" dirty="0" smtClean="0"/>
              <a:t>Етика је рационална систематска анализа случаја из које може проистећи да неки људи буду оштећени, а неки други да имају користи. </a:t>
            </a:r>
          </a:p>
          <a:p>
            <a:r>
              <a:rPr lang="sr-Cyrl-RS" dirty="0" smtClean="0"/>
              <a:t>Пример:</a:t>
            </a:r>
          </a:p>
          <a:p>
            <a:pPr marL="1018321" lvl="1" indent="-514350">
              <a:buFont typeface="+mj-lt"/>
              <a:buAutoNum type="arabicPeriod"/>
            </a:pPr>
            <a:r>
              <a:rPr lang="sr-Cyrl-RS" dirty="0" smtClean="0"/>
              <a:t>Возач је у циљу да избегне пешака који је излете испред кола скренуо и убио другог пешака који је ишао пешачком стазом</a:t>
            </a:r>
            <a:r>
              <a:rPr lang="sr-Latn-RS" dirty="0" smtClean="0"/>
              <a:t>. </a:t>
            </a:r>
            <a:r>
              <a:rPr lang="sr-Cyrl-RS" dirty="0" smtClean="0"/>
              <a:t/>
            </a:r>
            <a:br>
              <a:rPr lang="sr-Cyrl-RS" dirty="0" smtClean="0"/>
            </a:br>
            <a:r>
              <a:rPr lang="sr-Latn-RS" dirty="0" smtClean="0"/>
              <a:t>(</a:t>
            </a:r>
            <a:r>
              <a:rPr lang="sr-Cyrl-RS" dirty="0" smtClean="0"/>
              <a:t>Рефлексна акција, нема везе са етичким расуђивањем)</a:t>
            </a:r>
          </a:p>
          <a:p>
            <a:pPr marL="1018321" lvl="1" indent="-514350">
              <a:buFont typeface="+mj-lt"/>
              <a:buAutoNum type="arabicPeriod"/>
            </a:pPr>
            <a:r>
              <a:rPr lang="sr-Cyrl-RS" dirty="0" smtClean="0"/>
              <a:t>Возач се напио и убио пешака. </a:t>
            </a:r>
            <a:br>
              <a:rPr lang="sr-Cyrl-RS" dirty="0" smtClean="0"/>
            </a:br>
            <a:r>
              <a:rPr lang="sr-Cyrl-RS" dirty="0" smtClean="0"/>
              <a:t>(Свесно етичко расуђивање при доношењу одлуке да пије)</a:t>
            </a:r>
            <a:endParaRPr lang="sr-Latn-RS" dirty="0" smtClean="0"/>
          </a:p>
          <a:p>
            <a:pPr lvl="1"/>
            <a:endParaRPr lang="sr-Latn-RS" dirty="0"/>
          </a:p>
        </p:txBody>
      </p:sp>
    </p:spTree>
    <p:extLst>
      <p:ext uri="{BB962C8B-B14F-4D97-AF65-F5344CB8AC3E}">
        <p14:creationId xmlns:p14="http://schemas.microsoft.com/office/powerpoint/2010/main" val="109083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Морал или Етика</a:t>
            </a:r>
            <a:endParaRPr lang="sr-Latn-R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6340282"/>
              </p:ext>
            </p:extLst>
          </p:nvPr>
        </p:nvGraphicFramePr>
        <p:xfrm>
          <a:off x="693738" y="2012950"/>
          <a:ext cx="8693151" cy="4690618"/>
        </p:xfrm>
        <a:graphic>
          <a:graphicData uri="http://schemas.openxmlformats.org/drawingml/2006/table">
            <a:tbl>
              <a:tblPr firstRow="1" bandRow="1">
                <a:tableStyleId>{5C22544A-7EE6-4342-B048-85BDC9FD1C3A}</a:tableStyleId>
              </a:tblPr>
              <a:tblGrid>
                <a:gridCol w="2897717"/>
                <a:gridCol w="2897717"/>
                <a:gridCol w="2897717"/>
              </a:tblGrid>
              <a:tr h="370840">
                <a:tc>
                  <a:txBody>
                    <a:bodyPr/>
                    <a:lstStyle/>
                    <a:p>
                      <a:endParaRPr lang="sr-Latn-RS" dirty="0"/>
                    </a:p>
                  </a:txBody>
                  <a:tcPr/>
                </a:tc>
                <a:tc>
                  <a:txBody>
                    <a:bodyPr/>
                    <a:lstStyle/>
                    <a:p>
                      <a:r>
                        <a:rPr lang="sr-Cyrl-RS" dirty="0" smtClean="0"/>
                        <a:t>Етика</a:t>
                      </a:r>
                      <a:endParaRPr lang="sr-Latn-RS" dirty="0"/>
                    </a:p>
                  </a:txBody>
                  <a:tcPr/>
                </a:tc>
                <a:tc>
                  <a:txBody>
                    <a:bodyPr/>
                    <a:lstStyle/>
                    <a:p>
                      <a:r>
                        <a:rPr lang="sr-Cyrl-RS" dirty="0" smtClean="0"/>
                        <a:t>Морал</a:t>
                      </a:r>
                      <a:endParaRPr lang="sr-Latn-RS" dirty="0"/>
                    </a:p>
                  </a:txBody>
                  <a:tcPr/>
                </a:tc>
              </a:tr>
              <a:tr h="370840">
                <a:tc>
                  <a:txBody>
                    <a:bodyPr/>
                    <a:lstStyle/>
                    <a:p>
                      <a:r>
                        <a:rPr lang="sr-Cyrl-RS" dirty="0" smtClean="0"/>
                        <a:t>Шта представља</a:t>
                      </a:r>
                      <a:r>
                        <a:rPr lang="en-US" dirty="0" smtClean="0"/>
                        <a:t>?</a:t>
                      </a:r>
                      <a:endParaRPr lang="sr-Latn-RS" dirty="0"/>
                    </a:p>
                  </a:txBody>
                  <a:tcPr/>
                </a:tc>
                <a:tc>
                  <a:txBody>
                    <a:bodyPr/>
                    <a:lstStyle/>
                    <a:p>
                      <a:r>
                        <a:rPr lang="sr-Cyrl-RS" dirty="0" smtClean="0"/>
                        <a:t>Скуп</a:t>
                      </a:r>
                      <a:r>
                        <a:rPr lang="sr-Cyrl-RS" baseline="0" dirty="0" smtClean="0"/>
                        <a:t> правила који је препознат од стране групе или културе</a:t>
                      </a:r>
                      <a:endParaRPr lang="sr-Latn-RS" dirty="0"/>
                    </a:p>
                  </a:txBody>
                  <a:tcPr/>
                </a:tc>
                <a:tc>
                  <a:txBody>
                    <a:bodyPr/>
                    <a:lstStyle/>
                    <a:p>
                      <a:r>
                        <a:rPr lang="sr-Cyrl-RS" dirty="0" smtClean="0"/>
                        <a:t>Индивидуално</a:t>
                      </a:r>
                      <a:r>
                        <a:rPr lang="sr-Cyrl-RS" baseline="0" dirty="0" smtClean="0"/>
                        <a:t> разликовање добрих и лоших принципа или навика</a:t>
                      </a:r>
                      <a:endParaRPr lang="sr-Latn-RS" dirty="0"/>
                    </a:p>
                  </a:txBody>
                  <a:tcPr/>
                </a:tc>
              </a:tr>
              <a:tr h="370840">
                <a:tc>
                  <a:txBody>
                    <a:bodyPr/>
                    <a:lstStyle/>
                    <a:p>
                      <a:r>
                        <a:rPr lang="sr-Cyrl-RS" dirty="0" smtClean="0"/>
                        <a:t>Одакле долази</a:t>
                      </a:r>
                      <a:r>
                        <a:rPr lang="en-US" dirty="0" smtClean="0"/>
                        <a:t>?</a:t>
                      </a:r>
                      <a:endParaRPr lang="sr-Latn-RS" dirty="0"/>
                    </a:p>
                  </a:txBody>
                  <a:tcPr/>
                </a:tc>
                <a:tc>
                  <a:txBody>
                    <a:bodyPr/>
                    <a:lstStyle/>
                    <a:p>
                      <a:r>
                        <a:rPr lang="sr-Cyrl-RS" dirty="0" smtClean="0"/>
                        <a:t>Из</a:t>
                      </a:r>
                      <a:r>
                        <a:rPr lang="sr-Cyrl-RS" baseline="0" dirty="0" smtClean="0"/>
                        <a:t> друштва</a:t>
                      </a:r>
                      <a:endParaRPr lang="sr-Latn-RS" dirty="0"/>
                    </a:p>
                  </a:txBody>
                  <a:tcPr/>
                </a:tc>
                <a:tc>
                  <a:txBody>
                    <a:bodyPr/>
                    <a:lstStyle/>
                    <a:p>
                      <a:r>
                        <a:rPr lang="sr-Cyrl-RS" dirty="0" smtClean="0"/>
                        <a:t>Индивидуално</a:t>
                      </a:r>
                      <a:endParaRPr lang="sr-Latn-RS" dirty="0"/>
                    </a:p>
                  </a:txBody>
                  <a:tcPr/>
                </a:tc>
              </a:tr>
              <a:tr h="370840">
                <a:tc>
                  <a:txBody>
                    <a:bodyPr/>
                    <a:lstStyle/>
                    <a:p>
                      <a:r>
                        <a:rPr lang="sr-Cyrl-RS" dirty="0" smtClean="0"/>
                        <a:t>Зашто</a:t>
                      </a:r>
                      <a:r>
                        <a:rPr lang="sr-Cyrl-RS" baseline="0" dirty="0" smtClean="0"/>
                        <a:t> постоји</a:t>
                      </a:r>
                      <a:r>
                        <a:rPr lang="en-US" baseline="0" dirty="0" smtClean="0"/>
                        <a:t>?</a:t>
                      </a:r>
                      <a:endParaRPr lang="sr-Latn-RS" dirty="0"/>
                    </a:p>
                  </a:txBody>
                  <a:tcPr/>
                </a:tc>
                <a:tc>
                  <a:txBody>
                    <a:bodyPr/>
                    <a:lstStyle/>
                    <a:p>
                      <a:r>
                        <a:rPr lang="sr-Cyrl-RS" dirty="0" smtClean="0"/>
                        <a:t>Зато што друштво мисли да треба да постоји</a:t>
                      </a:r>
                      <a:endParaRPr lang="sr-Latn-RS" dirty="0"/>
                    </a:p>
                  </a:txBody>
                  <a:tcPr/>
                </a:tc>
                <a:tc>
                  <a:txBody>
                    <a:bodyPr/>
                    <a:lstStyle/>
                    <a:p>
                      <a:r>
                        <a:rPr lang="sr-Cyrl-RS" dirty="0" smtClean="0"/>
                        <a:t>Зато што верујемо да се</a:t>
                      </a:r>
                      <a:r>
                        <a:rPr lang="sr-Cyrl-RS" baseline="0" dirty="0" smtClean="0"/>
                        <a:t> све може сврстати под добро или под лоше</a:t>
                      </a:r>
                      <a:endParaRPr lang="sr-Latn-RS" dirty="0"/>
                    </a:p>
                  </a:txBody>
                  <a:tcPr/>
                </a:tc>
              </a:tr>
              <a:tr h="370840">
                <a:tc>
                  <a:txBody>
                    <a:bodyPr/>
                    <a:lstStyle/>
                    <a:p>
                      <a:r>
                        <a:rPr lang="sr-Cyrl-RS" dirty="0" smtClean="0"/>
                        <a:t>Етика</a:t>
                      </a:r>
                      <a:r>
                        <a:rPr lang="sr-Cyrl-RS" baseline="0" dirty="0" smtClean="0"/>
                        <a:t> имплицира Морал и обрнутно</a:t>
                      </a:r>
                      <a:r>
                        <a:rPr lang="en-US" baseline="0" dirty="0" smtClean="0"/>
                        <a:t>?</a:t>
                      </a:r>
                      <a:endParaRPr lang="sr-Latn-RS" dirty="0"/>
                    </a:p>
                  </a:txBody>
                  <a:tcPr/>
                </a:tc>
                <a:tc>
                  <a:txBody>
                    <a:bodyPr/>
                    <a:lstStyle/>
                    <a:p>
                      <a:r>
                        <a:rPr lang="sr-Cyrl-RS" dirty="0" smtClean="0"/>
                        <a:t>Особа</a:t>
                      </a:r>
                      <a:r>
                        <a:rPr lang="sr-Cyrl-RS" baseline="0" dirty="0" smtClean="0"/>
                        <a:t> која прати принципе Етике не мора да буде морална. </a:t>
                      </a: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sr-Cyrl-RS" baseline="0" dirty="0" smtClean="0"/>
                        <a:t>Особа која нарушава принципе Етике некад то ради зарад одржања Моралности.</a:t>
                      </a:r>
                      <a:endParaRPr lang="sr-Latn-RS" dirty="0" smtClean="0"/>
                    </a:p>
                    <a:p>
                      <a:endParaRPr lang="sr-Latn-RS" dirty="0"/>
                    </a:p>
                  </a:txBody>
                  <a:tcPr/>
                </a:tc>
              </a:tr>
            </a:tbl>
          </a:graphicData>
        </a:graphic>
      </p:graphicFrame>
    </p:spTree>
    <p:extLst>
      <p:ext uri="{BB962C8B-B14F-4D97-AF65-F5344CB8AC3E}">
        <p14:creationId xmlns:p14="http://schemas.microsoft.com/office/powerpoint/2010/main" val="1094747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Прича 1</a:t>
            </a:r>
            <a:endParaRPr lang="sr-Latn-RS" dirty="0"/>
          </a:p>
        </p:txBody>
      </p:sp>
      <p:sp>
        <p:nvSpPr>
          <p:cNvPr id="3" name="Content Placeholder 2"/>
          <p:cNvSpPr>
            <a:spLocks noGrp="1"/>
          </p:cNvSpPr>
          <p:nvPr>
            <p:ph idx="1"/>
          </p:nvPr>
        </p:nvSpPr>
        <p:spPr/>
        <p:txBody>
          <a:bodyPr>
            <a:normAutofit fontScale="62500" lnSpcReduction="20000"/>
          </a:bodyPr>
          <a:lstStyle/>
          <a:p>
            <a:pPr marL="0" indent="0">
              <a:buNone/>
            </a:pPr>
            <a:r>
              <a:rPr lang="ru-RU" dirty="0" err="1" smtClean="0"/>
              <a:t>Марица</a:t>
            </a:r>
            <a:r>
              <a:rPr lang="ru-RU" dirty="0" smtClean="0"/>
              <a:t> </a:t>
            </a:r>
            <a:r>
              <a:rPr lang="ru-RU" dirty="0" err="1" smtClean="0"/>
              <a:t>је</a:t>
            </a:r>
            <a:r>
              <a:rPr lang="ru-RU" dirty="0" smtClean="0"/>
              <a:t> надарена </a:t>
            </a:r>
            <a:r>
              <a:rPr lang="ru-RU" dirty="0" err="1" smtClean="0"/>
              <a:t>средњошколка</a:t>
            </a:r>
            <a:r>
              <a:rPr lang="ru-RU" dirty="0" smtClean="0"/>
              <a:t> </a:t>
            </a:r>
            <a:r>
              <a:rPr lang="ru-RU" dirty="0" err="1" smtClean="0"/>
              <a:t>која</a:t>
            </a:r>
            <a:r>
              <a:rPr lang="ru-RU" dirty="0" smtClean="0"/>
              <a:t> </a:t>
            </a:r>
            <a:r>
              <a:rPr lang="ru-RU" dirty="0" err="1" smtClean="0"/>
              <a:t>жели</a:t>
            </a:r>
            <a:r>
              <a:rPr lang="ru-RU" dirty="0" smtClean="0"/>
              <a:t> </a:t>
            </a:r>
            <a:r>
              <a:rPr lang="ru-RU" dirty="0"/>
              <a:t>да </a:t>
            </a:r>
            <a:r>
              <a:rPr lang="ru-RU" dirty="0" err="1"/>
              <a:t>постане</a:t>
            </a:r>
            <a:r>
              <a:rPr lang="ru-RU" dirty="0"/>
              <a:t> </a:t>
            </a:r>
            <a:r>
              <a:rPr lang="ru-RU" dirty="0" smtClean="0"/>
              <a:t>доктор медицине.</a:t>
            </a:r>
          </a:p>
          <a:p>
            <a:pPr marL="0" indent="0">
              <a:buNone/>
            </a:pPr>
            <a:r>
              <a:rPr lang="ru-RU" dirty="0" err="1" smtClean="0"/>
              <a:t>Пошто</a:t>
            </a:r>
            <a:r>
              <a:rPr lang="ru-RU" dirty="0" smtClean="0"/>
              <a:t> </a:t>
            </a:r>
            <a:r>
              <a:rPr lang="ru-RU" dirty="0" err="1" smtClean="0"/>
              <a:t>потиче</a:t>
            </a:r>
            <a:r>
              <a:rPr lang="ru-RU" dirty="0" smtClean="0"/>
              <a:t> из </a:t>
            </a:r>
            <a:r>
              <a:rPr lang="ru-RU" dirty="0" err="1" smtClean="0"/>
              <a:t>сиромашне</a:t>
            </a:r>
            <a:r>
              <a:rPr lang="ru-RU" dirty="0" smtClean="0"/>
              <a:t> </a:t>
            </a:r>
            <a:r>
              <a:rPr lang="ru-RU" dirty="0" err="1"/>
              <a:t>породице</a:t>
            </a:r>
            <a:r>
              <a:rPr lang="ru-RU" dirty="0"/>
              <a:t>, </a:t>
            </a:r>
            <a:r>
              <a:rPr lang="ru-RU" dirty="0" smtClean="0"/>
              <a:t>потребна </a:t>
            </a:r>
            <a:r>
              <a:rPr lang="ru-RU" dirty="0" err="1" smtClean="0"/>
              <a:t>јој</a:t>
            </a:r>
            <a:r>
              <a:rPr lang="ru-RU" dirty="0" smtClean="0"/>
              <a:t> </a:t>
            </a:r>
            <a:r>
              <a:rPr lang="ru-RU" dirty="0" err="1" smtClean="0"/>
              <a:t>је</a:t>
            </a:r>
            <a:r>
              <a:rPr lang="ru-RU" dirty="0" smtClean="0"/>
              <a:t> </a:t>
            </a:r>
            <a:r>
              <a:rPr lang="ru-RU" dirty="0" err="1" smtClean="0"/>
              <a:t>стипендија</a:t>
            </a:r>
            <a:r>
              <a:rPr lang="ru-RU" dirty="0" smtClean="0"/>
              <a:t> </a:t>
            </a:r>
            <a:r>
              <a:rPr lang="ru-RU" dirty="0" err="1" smtClean="0"/>
              <a:t>како</a:t>
            </a:r>
            <a:r>
              <a:rPr lang="ru-RU" dirty="0" smtClean="0"/>
              <a:t> би могла да оде на </a:t>
            </a:r>
            <a:r>
              <a:rPr lang="ru-RU" dirty="0" err="1" smtClean="0"/>
              <a:t>колеџ</a:t>
            </a:r>
            <a:r>
              <a:rPr lang="ru-RU" dirty="0" smtClean="0"/>
              <a:t>. </a:t>
            </a:r>
            <a:r>
              <a:rPr lang="ru-RU" dirty="0" err="1" smtClean="0"/>
              <a:t>Међутим</a:t>
            </a:r>
            <a:r>
              <a:rPr lang="ru-RU" dirty="0" smtClean="0"/>
              <a:t>, да би добила </a:t>
            </a:r>
            <a:r>
              <a:rPr lang="ru-RU" dirty="0" err="1" smtClean="0"/>
              <a:t>стипендију</a:t>
            </a:r>
            <a:r>
              <a:rPr lang="ru-RU" dirty="0" smtClean="0"/>
              <a:t>, она мора да буде </a:t>
            </a:r>
            <a:r>
              <a:rPr lang="ru-RU" dirty="0" err="1" smtClean="0"/>
              <a:t>међу</a:t>
            </a:r>
            <a:r>
              <a:rPr lang="ru-RU" dirty="0" smtClean="0"/>
              <a:t> </a:t>
            </a:r>
            <a:r>
              <a:rPr lang="ru-RU" dirty="0" err="1" smtClean="0"/>
              <a:t>најбољима</a:t>
            </a:r>
            <a:r>
              <a:rPr lang="ru-RU" dirty="0" smtClean="0"/>
              <a:t> у </a:t>
            </a:r>
            <a:r>
              <a:rPr lang="ru-RU" dirty="0" err="1" smtClean="0"/>
              <a:t>класи</a:t>
            </a:r>
            <a:r>
              <a:rPr lang="ru-RU" dirty="0" smtClean="0"/>
              <a:t>. </a:t>
            </a:r>
          </a:p>
          <a:p>
            <a:pPr marL="0" indent="0">
              <a:buNone/>
            </a:pPr>
            <a:r>
              <a:rPr lang="ru-RU" dirty="0" smtClean="0"/>
              <a:t>На неким од </a:t>
            </a:r>
            <a:r>
              <a:rPr lang="ru-RU" dirty="0" err="1" smtClean="0"/>
              <a:t>часова</a:t>
            </a:r>
            <a:r>
              <a:rPr lang="ru-RU" dirty="0" smtClean="0"/>
              <a:t> потребно </a:t>
            </a:r>
            <a:r>
              <a:rPr lang="ru-RU" dirty="0" err="1" smtClean="0"/>
              <a:t>је</a:t>
            </a:r>
            <a:r>
              <a:rPr lang="ru-RU" dirty="0" smtClean="0"/>
              <a:t> </a:t>
            </a:r>
            <a:r>
              <a:rPr lang="ru-RU" dirty="0" err="1" smtClean="0"/>
              <a:t>урадити</a:t>
            </a:r>
            <a:r>
              <a:rPr lang="ru-RU" dirty="0" smtClean="0"/>
              <a:t> </a:t>
            </a:r>
            <a:r>
              <a:rPr lang="ru-RU" dirty="0" err="1" smtClean="0"/>
              <a:t>додатни</a:t>
            </a:r>
            <a:r>
              <a:rPr lang="ru-RU" dirty="0" smtClean="0"/>
              <a:t> </a:t>
            </a:r>
            <a:r>
              <a:rPr lang="ru-RU" dirty="0" err="1" smtClean="0"/>
              <a:t>истраживачки</a:t>
            </a:r>
            <a:r>
              <a:rPr lang="ru-RU" dirty="0" smtClean="0"/>
              <a:t> </a:t>
            </a:r>
            <a:r>
              <a:rPr lang="ru-RU" dirty="0" err="1" smtClean="0"/>
              <a:t>пројекат</a:t>
            </a:r>
            <a:r>
              <a:rPr lang="ru-RU" dirty="0" smtClean="0"/>
              <a:t> на </a:t>
            </a:r>
            <a:r>
              <a:rPr lang="ru-RU" dirty="0" err="1" smtClean="0"/>
              <a:t>рачунару</a:t>
            </a:r>
            <a:r>
              <a:rPr lang="ru-RU" dirty="0" smtClean="0"/>
              <a:t> </a:t>
            </a:r>
            <a:r>
              <a:rPr lang="ru-RU" dirty="0" err="1" smtClean="0"/>
              <a:t>како</a:t>
            </a:r>
            <a:r>
              <a:rPr lang="ru-RU" dirty="0" smtClean="0"/>
              <a:t> би се добила </a:t>
            </a:r>
            <a:r>
              <a:rPr lang="ru-RU" dirty="0" err="1" smtClean="0"/>
              <a:t>највиша</a:t>
            </a:r>
            <a:r>
              <a:rPr lang="ru-RU" dirty="0" smtClean="0"/>
              <a:t> </a:t>
            </a:r>
            <a:r>
              <a:rPr lang="ru-RU" dirty="0" err="1" smtClean="0"/>
              <a:t>оцена</a:t>
            </a:r>
            <a:r>
              <a:rPr lang="ru-RU" dirty="0" smtClean="0"/>
              <a:t>. У </a:t>
            </a:r>
            <a:r>
              <a:rPr lang="ru-RU" dirty="0" err="1" smtClean="0"/>
              <a:t>њеној</a:t>
            </a:r>
            <a:r>
              <a:rPr lang="ru-RU" dirty="0" smtClean="0"/>
              <a:t> </a:t>
            </a:r>
            <a:r>
              <a:rPr lang="ru-RU" dirty="0" err="1" smtClean="0"/>
              <a:t>школи</a:t>
            </a:r>
            <a:r>
              <a:rPr lang="ru-RU" dirty="0" smtClean="0"/>
              <a:t> </a:t>
            </a:r>
            <a:r>
              <a:rPr lang="ru-RU" dirty="0" err="1" smtClean="0"/>
              <a:t>постоји</a:t>
            </a:r>
            <a:r>
              <a:rPr lang="ru-RU" dirty="0" smtClean="0"/>
              <a:t> </a:t>
            </a:r>
            <a:r>
              <a:rPr lang="ru-RU" dirty="0" err="1" smtClean="0"/>
              <a:t>неколико</a:t>
            </a:r>
            <a:r>
              <a:rPr lang="ru-RU" dirty="0" smtClean="0"/>
              <a:t> </a:t>
            </a:r>
            <a:r>
              <a:rPr lang="ru-RU" dirty="0" err="1" smtClean="0"/>
              <a:t>старији</a:t>
            </a:r>
            <a:r>
              <a:rPr lang="ru-RU" dirty="0" smtClean="0"/>
              <a:t> </a:t>
            </a:r>
            <a:r>
              <a:rPr lang="ru-RU" dirty="0" err="1" smtClean="0"/>
              <a:t>рачунара</a:t>
            </a:r>
            <a:r>
              <a:rPr lang="ru-RU" dirty="0" smtClean="0"/>
              <a:t>, али су они скоро </a:t>
            </a:r>
            <a:r>
              <a:rPr lang="ru-RU" dirty="0" err="1" smtClean="0"/>
              <a:t>увек</a:t>
            </a:r>
            <a:r>
              <a:rPr lang="ru-RU" dirty="0" smtClean="0"/>
              <a:t> </a:t>
            </a:r>
            <a:r>
              <a:rPr lang="ru-RU" dirty="0" err="1" smtClean="0"/>
              <a:t>заузети</a:t>
            </a:r>
            <a:r>
              <a:rPr lang="ru-RU" dirty="0" smtClean="0"/>
              <a:t>. Она нема времена да чека у </a:t>
            </a:r>
            <a:r>
              <a:rPr lang="ru-RU" dirty="0" err="1" smtClean="0"/>
              <a:t>реду</a:t>
            </a:r>
            <a:r>
              <a:rPr lang="ru-RU" dirty="0" smtClean="0"/>
              <a:t> </a:t>
            </a:r>
            <a:r>
              <a:rPr lang="ru-RU" dirty="0" err="1" smtClean="0"/>
              <a:t>јер</a:t>
            </a:r>
            <a:r>
              <a:rPr lang="ru-RU" dirty="0" smtClean="0"/>
              <a:t> после школе ради </a:t>
            </a:r>
            <a:r>
              <a:rPr lang="ru-RU" dirty="0" err="1" smtClean="0"/>
              <a:t>додатни</a:t>
            </a:r>
            <a:r>
              <a:rPr lang="ru-RU" dirty="0" smtClean="0"/>
              <a:t> </a:t>
            </a:r>
            <a:r>
              <a:rPr lang="ru-RU" dirty="0" err="1" smtClean="0"/>
              <a:t>посао</a:t>
            </a:r>
            <a:r>
              <a:rPr lang="ru-RU" dirty="0" smtClean="0"/>
              <a:t> </a:t>
            </a:r>
            <a:r>
              <a:rPr lang="ru-RU" dirty="0" err="1" smtClean="0"/>
              <a:t>како</a:t>
            </a:r>
            <a:r>
              <a:rPr lang="ru-RU" dirty="0" smtClean="0"/>
              <a:t> би могла да </a:t>
            </a:r>
            <a:r>
              <a:rPr lang="ru-RU" dirty="0" err="1" smtClean="0"/>
              <a:t>помогне</a:t>
            </a:r>
            <a:r>
              <a:rPr lang="ru-RU" dirty="0" smtClean="0"/>
              <a:t> у </a:t>
            </a:r>
            <a:r>
              <a:rPr lang="ru-RU" dirty="0" err="1" smtClean="0"/>
              <a:t>издржавању</a:t>
            </a:r>
            <a:r>
              <a:rPr lang="ru-RU" dirty="0" smtClean="0"/>
              <a:t> </a:t>
            </a:r>
            <a:r>
              <a:rPr lang="ru-RU" dirty="0" err="1" smtClean="0"/>
              <a:t>своје</a:t>
            </a:r>
            <a:r>
              <a:rPr lang="ru-RU" dirty="0" smtClean="0"/>
              <a:t> </a:t>
            </a:r>
            <a:r>
              <a:rPr lang="ru-RU" dirty="0" err="1" smtClean="0"/>
              <a:t>породице</a:t>
            </a:r>
            <a:r>
              <a:rPr lang="ru-RU" dirty="0" smtClean="0"/>
              <a:t>. </a:t>
            </a:r>
          </a:p>
          <a:p>
            <a:pPr marL="0" indent="0">
              <a:buNone/>
            </a:pPr>
            <a:r>
              <a:rPr lang="ru-RU" dirty="0" err="1" smtClean="0"/>
              <a:t>Једне</a:t>
            </a:r>
            <a:r>
              <a:rPr lang="ru-RU" dirty="0" smtClean="0"/>
              <a:t> вечери </a:t>
            </a:r>
            <a:r>
              <a:rPr lang="ru-RU" dirty="0" err="1" smtClean="0"/>
              <a:t>Марица</a:t>
            </a:r>
            <a:r>
              <a:rPr lang="ru-RU" dirty="0" smtClean="0"/>
              <a:t> </a:t>
            </a:r>
            <a:r>
              <a:rPr lang="ru-RU" dirty="0" err="1" smtClean="0"/>
              <a:t>је</a:t>
            </a:r>
            <a:r>
              <a:rPr lang="ru-RU" dirty="0" smtClean="0"/>
              <a:t> посетила библиотеку </a:t>
            </a:r>
            <a:r>
              <a:rPr lang="ru-RU" dirty="0" err="1" smtClean="0"/>
              <a:t>приватног</a:t>
            </a:r>
            <a:r>
              <a:rPr lang="ru-RU" dirty="0" smtClean="0"/>
              <a:t> </a:t>
            </a:r>
            <a:r>
              <a:rPr lang="ru-RU" dirty="0" err="1" smtClean="0"/>
              <a:t>колеџа</a:t>
            </a:r>
            <a:r>
              <a:rPr lang="ru-RU" dirty="0" smtClean="0"/>
              <a:t> </a:t>
            </a:r>
            <a:r>
              <a:rPr lang="ru-RU" dirty="0" err="1" smtClean="0"/>
              <a:t>удаљеног</a:t>
            </a:r>
            <a:r>
              <a:rPr lang="ru-RU" dirty="0" smtClean="0"/>
              <a:t> </a:t>
            </a:r>
            <a:r>
              <a:rPr lang="ru-RU" dirty="0" err="1" smtClean="0"/>
              <a:t>неколико</a:t>
            </a:r>
            <a:r>
              <a:rPr lang="ru-RU" dirty="0" smtClean="0"/>
              <a:t> </a:t>
            </a:r>
            <a:r>
              <a:rPr lang="ru-RU" dirty="0" err="1" smtClean="0"/>
              <a:t>километара</a:t>
            </a:r>
            <a:r>
              <a:rPr lang="ru-RU" dirty="0" smtClean="0"/>
              <a:t> од </a:t>
            </a:r>
            <a:r>
              <a:rPr lang="ru-RU" dirty="0" err="1" smtClean="0"/>
              <a:t>њеног</a:t>
            </a:r>
            <a:r>
              <a:rPr lang="ru-RU" dirty="0" smtClean="0"/>
              <a:t> </a:t>
            </a:r>
            <a:r>
              <a:rPr lang="ru-RU" dirty="0" err="1" smtClean="0"/>
              <a:t>стања</a:t>
            </a:r>
            <a:r>
              <a:rPr lang="ru-RU" dirty="0" smtClean="0"/>
              <a:t>. </a:t>
            </a:r>
            <a:r>
              <a:rPr lang="ru-RU" dirty="0" err="1" smtClean="0"/>
              <a:t>Тамо</a:t>
            </a:r>
            <a:r>
              <a:rPr lang="ru-RU" dirty="0" smtClean="0"/>
              <a:t> </a:t>
            </a:r>
            <a:r>
              <a:rPr lang="ru-RU" dirty="0" err="1" smtClean="0"/>
              <a:t>је</a:t>
            </a:r>
            <a:r>
              <a:rPr lang="ru-RU" dirty="0" smtClean="0"/>
              <a:t> </a:t>
            </a:r>
            <a:r>
              <a:rPr lang="ru-RU" dirty="0" err="1" smtClean="0"/>
              <a:t>пронашла</a:t>
            </a:r>
            <a:r>
              <a:rPr lang="ru-RU" dirty="0" smtClean="0"/>
              <a:t> велики </a:t>
            </a:r>
            <a:r>
              <a:rPr lang="ru-RU" dirty="0" err="1" smtClean="0"/>
              <a:t>број</a:t>
            </a:r>
            <a:r>
              <a:rPr lang="ru-RU" dirty="0" smtClean="0"/>
              <a:t> </a:t>
            </a:r>
            <a:r>
              <a:rPr lang="ru-RU" dirty="0" err="1" smtClean="0"/>
              <a:t>доступних</a:t>
            </a:r>
            <a:r>
              <a:rPr lang="ru-RU" dirty="0" smtClean="0"/>
              <a:t> </a:t>
            </a:r>
            <a:r>
              <a:rPr lang="ru-RU" dirty="0" err="1" smtClean="0"/>
              <a:t>рачунара</a:t>
            </a:r>
            <a:r>
              <a:rPr lang="ru-RU" dirty="0" smtClean="0"/>
              <a:t> </a:t>
            </a:r>
            <a:r>
              <a:rPr lang="ru-RU" dirty="0" err="1" smtClean="0"/>
              <a:t>повезаних</a:t>
            </a:r>
            <a:r>
              <a:rPr lang="ru-RU" dirty="0" smtClean="0"/>
              <a:t> на Интернет. </a:t>
            </a:r>
            <a:r>
              <a:rPr lang="ru-RU" dirty="0" err="1" smtClean="0"/>
              <a:t>Кришом</a:t>
            </a:r>
            <a:r>
              <a:rPr lang="ru-RU" dirty="0" smtClean="0"/>
              <a:t> </a:t>
            </a:r>
            <a:r>
              <a:rPr lang="ru-RU" dirty="0" err="1" smtClean="0"/>
              <a:t>је</a:t>
            </a:r>
            <a:r>
              <a:rPr lang="ru-RU" dirty="0" smtClean="0"/>
              <a:t> </a:t>
            </a:r>
            <a:r>
              <a:rPr lang="ru-RU" dirty="0" err="1" smtClean="0"/>
              <a:t>гледала</a:t>
            </a:r>
            <a:r>
              <a:rPr lang="ru-RU" dirty="0" smtClean="0"/>
              <a:t> </a:t>
            </a:r>
            <a:r>
              <a:rPr lang="ru-RU" dirty="0" err="1" smtClean="0"/>
              <a:t>преко</a:t>
            </a:r>
            <a:r>
              <a:rPr lang="ru-RU" dirty="0" smtClean="0"/>
              <a:t> рамена </a:t>
            </a:r>
            <a:r>
              <a:rPr lang="ru-RU" dirty="0" err="1" smtClean="0"/>
              <a:t>једног</a:t>
            </a:r>
            <a:r>
              <a:rPr lang="ru-RU" dirty="0" smtClean="0"/>
              <a:t> од ученика и </a:t>
            </a:r>
            <a:r>
              <a:rPr lang="ru-RU" dirty="0" err="1" smtClean="0"/>
              <a:t>запамтила</a:t>
            </a:r>
            <a:r>
              <a:rPr lang="ru-RU" dirty="0" smtClean="0"/>
              <a:t> </a:t>
            </a:r>
            <a:r>
              <a:rPr lang="ru-RU" dirty="0" err="1" smtClean="0"/>
              <a:t>податке</a:t>
            </a:r>
            <a:r>
              <a:rPr lang="ru-RU" dirty="0" smtClean="0"/>
              <a:t> за </a:t>
            </a:r>
            <a:r>
              <a:rPr lang="ru-RU" dirty="0" err="1" smtClean="0"/>
              <a:t>логовање</a:t>
            </a:r>
            <a:r>
              <a:rPr lang="ru-RU" dirty="0" smtClean="0"/>
              <a:t>. </a:t>
            </a:r>
          </a:p>
          <a:p>
            <a:pPr marL="0" indent="0">
              <a:buNone/>
            </a:pPr>
            <a:r>
              <a:rPr lang="ru-RU" dirty="0" err="1" smtClean="0"/>
              <a:t>Након</a:t>
            </a:r>
            <a:r>
              <a:rPr lang="ru-RU" dirty="0" smtClean="0"/>
              <a:t> тога се </a:t>
            </a:r>
            <a:r>
              <a:rPr lang="ru-RU" dirty="0" err="1" smtClean="0"/>
              <a:t>често</a:t>
            </a:r>
            <a:r>
              <a:rPr lang="ru-RU" dirty="0" smtClean="0"/>
              <a:t> </a:t>
            </a:r>
            <a:r>
              <a:rPr lang="ru-RU" dirty="0" err="1" smtClean="0"/>
              <a:t>враћала</a:t>
            </a:r>
            <a:r>
              <a:rPr lang="ru-RU" dirty="0" smtClean="0"/>
              <a:t> и </a:t>
            </a:r>
            <a:r>
              <a:rPr lang="ru-RU" dirty="0" err="1" smtClean="0"/>
              <a:t>користила</a:t>
            </a:r>
            <a:r>
              <a:rPr lang="ru-RU" dirty="0" smtClean="0"/>
              <a:t> </a:t>
            </a:r>
            <a:r>
              <a:rPr lang="ru-RU" dirty="0" err="1" smtClean="0"/>
              <a:t>рачунаре</a:t>
            </a:r>
            <a:r>
              <a:rPr lang="ru-RU" dirty="0"/>
              <a:t> </a:t>
            </a:r>
            <a:r>
              <a:rPr lang="ru-RU" dirty="0" err="1" smtClean="0"/>
              <a:t>како</a:t>
            </a:r>
            <a:r>
              <a:rPr lang="ru-RU" dirty="0" smtClean="0"/>
              <a:t> би </a:t>
            </a:r>
            <a:r>
              <a:rPr lang="ru-RU" dirty="0" err="1" smtClean="0"/>
              <a:t>ефикасно</a:t>
            </a:r>
            <a:r>
              <a:rPr lang="ru-RU" dirty="0" smtClean="0"/>
              <a:t> </a:t>
            </a:r>
            <a:r>
              <a:rPr lang="ru-RU" dirty="0" err="1" smtClean="0"/>
              <a:t>завршила</a:t>
            </a:r>
            <a:r>
              <a:rPr lang="ru-RU" dirty="0" smtClean="0"/>
              <a:t> </a:t>
            </a:r>
            <a:r>
              <a:rPr lang="ru-RU" dirty="0" err="1" smtClean="0"/>
              <a:t>њене</a:t>
            </a:r>
            <a:r>
              <a:rPr lang="ru-RU" dirty="0" smtClean="0"/>
              <a:t> </a:t>
            </a:r>
            <a:r>
              <a:rPr lang="ru-RU" dirty="0" err="1" smtClean="0"/>
              <a:t>додатне</a:t>
            </a:r>
            <a:r>
              <a:rPr lang="ru-RU" dirty="0" smtClean="0"/>
              <a:t> </a:t>
            </a:r>
            <a:r>
              <a:rPr lang="ru-RU" dirty="0" err="1" smtClean="0"/>
              <a:t>пројекте</a:t>
            </a:r>
            <a:r>
              <a:rPr lang="ru-RU" dirty="0" smtClean="0"/>
              <a:t> и </a:t>
            </a:r>
            <a:r>
              <a:rPr lang="ru-RU" dirty="0" err="1" smtClean="0"/>
              <a:t>дипломирала</a:t>
            </a:r>
            <a:r>
              <a:rPr lang="ru-RU" dirty="0" smtClean="0"/>
              <a:t> </a:t>
            </a:r>
            <a:r>
              <a:rPr lang="ru-RU" dirty="0" err="1" smtClean="0"/>
              <a:t>међу</a:t>
            </a:r>
            <a:r>
              <a:rPr lang="ru-RU" dirty="0" smtClean="0"/>
              <a:t> </a:t>
            </a:r>
            <a:r>
              <a:rPr lang="ru-RU" dirty="0" err="1" smtClean="0"/>
              <a:t>најбољима</a:t>
            </a:r>
            <a:r>
              <a:rPr lang="ru-RU" dirty="0" smtClean="0"/>
              <a:t> у </a:t>
            </a:r>
            <a:r>
              <a:rPr lang="ru-RU" dirty="0" err="1" smtClean="0"/>
              <a:t>класи</a:t>
            </a:r>
            <a:r>
              <a:rPr lang="ru-RU" dirty="0" smtClean="0"/>
              <a:t>. Потом </a:t>
            </a:r>
            <a:r>
              <a:rPr lang="ru-RU" dirty="0" err="1" smtClean="0"/>
              <a:t>је</a:t>
            </a:r>
            <a:r>
              <a:rPr lang="ru-RU" dirty="0" smtClean="0"/>
              <a:t> добила пуну </a:t>
            </a:r>
            <a:r>
              <a:rPr lang="ru-RU" dirty="0" err="1" smtClean="0"/>
              <a:t>стипендију</a:t>
            </a:r>
            <a:r>
              <a:rPr lang="ru-RU" dirty="0" smtClean="0"/>
              <a:t> од </a:t>
            </a:r>
            <a:r>
              <a:rPr lang="ru-RU" dirty="0" err="1" smtClean="0"/>
              <a:t>престижног</a:t>
            </a:r>
            <a:r>
              <a:rPr lang="ru-RU" dirty="0" smtClean="0"/>
              <a:t> </a:t>
            </a:r>
            <a:r>
              <a:rPr lang="ru-RU" dirty="0" err="1" smtClean="0"/>
              <a:t>колеџа</a:t>
            </a:r>
            <a:r>
              <a:rPr lang="ru-RU" dirty="0" smtClean="0"/>
              <a:t> и наставила </a:t>
            </a:r>
            <a:r>
              <a:rPr lang="ru-RU" dirty="0" err="1" smtClean="0"/>
              <a:t>своје</a:t>
            </a:r>
            <a:r>
              <a:rPr lang="ru-RU" dirty="0" smtClean="0"/>
              <a:t> </a:t>
            </a:r>
            <a:r>
              <a:rPr lang="ru-RU" dirty="0" err="1" smtClean="0"/>
              <a:t>школовање</a:t>
            </a:r>
            <a:r>
              <a:rPr lang="ru-RU" dirty="0" smtClean="0"/>
              <a:t>. </a:t>
            </a:r>
            <a:endParaRPr lang="sr-Latn-RS" dirty="0"/>
          </a:p>
        </p:txBody>
      </p:sp>
    </p:spTree>
    <p:extLst>
      <p:ext uri="{BB962C8B-B14F-4D97-AF65-F5344CB8AC3E}">
        <p14:creationId xmlns:p14="http://schemas.microsoft.com/office/powerpoint/2010/main" val="232393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sr-Latn-R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sr-Cyrl-RS" dirty="0" smtClean="0"/>
              <a:t>Да ли је Марица урадила нешто лоше</a:t>
            </a:r>
            <a:r>
              <a:rPr lang="en-US" dirty="0" smtClean="0"/>
              <a:t>?</a:t>
            </a:r>
          </a:p>
          <a:p>
            <a:pPr marL="514350" indent="-514350">
              <a:buAutoNum type="arabicPeriod"/>
            </a:pPr>
            <a:r>
              <a:rPr lang="sr-Cyrl-RS" dirty="0" smtClean="0"/>
              <a:t>Ко је имао користи од тога што је учинила</a:t>
            </a:r>
            <a:r>
              <a:rPr lang="en-US" dirty="0" smtClean="0"/>
              <a:t>?</a:t>
            </a:r>
          </a:p>
          <a:p>
            <a:pPr marL="514350" indent="-514350">
              <a:buAutoNum type="arabicPeriod"/>
            </a:pPr>
            <a:r>
              <a:rPr lang="sr-Cyrl-RS" dirty="0" smtClean="0"/>
              <a:t>Ко је претрпео штету због онога што је учинила</a:t>
            </a:r>
            <a:r>
              <a:rPr lang="en-US" dirty="0" smtClean="0"/>
              <a:t>?</a:t>
            </a:r>
          </a:p>
          <a:p>
            <a:pPr marL="514350" indent="-514350">
              <a:buAutoNum type="arabicPeriod"/>
            </a:pPr>
            <a:r>
              <a:rPr lang="sr-Cyrl-RS" dirty="0" smtClean="0"/>
              <a:t>Да ли је Марица имала не-фер предност у односу на њене колеге средњошколце</a:t>
            </a:r>
            <a:r>
              <a:rPr lang="en-US" dirty="0" smtClean="0"/>
              <a:t>?</a:t>
            </a:r>
          </a:p>
          <a:p>
            <a:pPr marL="514350" indent="-514350">
              <a:buAutoNum type="arabicPeriod"/>
            </a:pPr>
            <a:r>
              <a:rPr lang="sr-Cyrl-RS" dirty="0" smtClean="0"/>
              <a:t>Да ли би се неки од ваших претходних одговора променио да Марица није добила стипендију и сада ради у продавници хамбургера</a:t>
            </a:r>
            <a:r>
              <a:rPr lang="en-US" dirty="0" smtClean="0"/>
              <a:t>?</a:t>
            </a:r>
          </a:p>
          <a:p>
            <a:pPr marL="514350" indent="-514350">
              <a:buAutoNum type="arabicPeriod"/>
            </a:pPr>
            <a:r>
              <a:rPr lang="sr-Cyrl-RS" dirty="0" smtClean="0"/>
              <a:t>Да ли је постојао бољи начин за достизање циља</a:t>
            </a:r>
            <a:r>
              <a:rPr lang="en-US" dirty="0" smtClean="0"/>
              <a:t>?</a:t>
            </a:r>
          </a:p>
        </p:txBody>
      </p:sp>
    </p:spTree>
    <p:extLst>
      <p:ext uri="{BB962C8B-B14F-4D97-AF65-F5344CB8AC3E}">
        <p14:creationId xmlns:p14="http://schemas.microsoft.com/office/powerpoint/2010/main" val="375514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Прича 2</a:t>
            </a:r>
            <a:endParaRPr lang="sr-Latn-RS" dirty="0"/>
          </a:p>
        </p:txBody>
      </p:sp>
      <p:sp>
        <p:nvSpPr>
          <p:cNvPr id="3" name="Content Placeholder 2"/>
          <p:cNvSpPr>
            <a:spLocks noGrp="1"/>
          </p:cNvSpPr>
          <p:nvPr>
            <p:ph idx="1"/>
          </p:nvPr>
        </p:nvSpPr>
        <p:spPr/>
        <p:txBody>
          <a:bodyPr>
            <a:normAutofit fontScale="85000" lnSpcReduction="20000"/>
          </a:bodyPr>
          <a:lstStyle/>
          <a:p>
            <a:pPr marL="0" indent="0">
              <a:buNone/>
            </a:pPr>
            <a:r>
              <a:rPr lang="sr-Cyrl-RS" dirty="0" smtClean="0"/>
              <a:t>Организација која се бави смањењем броја спам порука је покушала да купи неколико главних Интернет провајдер у земљама Источне Азије како би зауставила спамере заштитом имејл сервера. </a:t>
            </a:r>
          </a:p>
          <a:p>
            <a:pPr marL="0" indent="0">
              <a:buNone/>
            </a:pPr>
            <a:r>
              <a:rPr lang="sr-Cyrl-RS" dirty="0" smtClean="0"/>
              <a:t>Међутим, овај покушај је био неуспешан и Организација одлучује да стави све адресе са ових имејл сервера на тзв. „црну листу“. Велики број организација у свету консултује „црну листу“ пре него што допусти пролазак имејл порука. </a:t>
            </a:r>
          </a:p>
          <a:p>
            <a:pPr marL="0" indent="0">
              <a:buNone/>
            </a:pPr>
            <a:r>
              <a:rPr lang="sr-Cyrl-RS" dirty="0" smtClean="0"/>
              <a:t>Ово је резуртирало на следећи начин. Прво, количина спам порука се смањила за 25%. Друго, десетине хиљада корисника рачунара из Источне Азије, који су савесно користили своје рачунаре, сада нису у могућности да пишу својим пријатељима или пословним сарадницима ван Источне Азије. </a:t>
            </a:r>
            <a:endParaRPr lang="sr-Latn-RS" dirty="0"/>
          </a:p>
        </p:txBody>
      </p:sp>
    </p:spTree>
    <p:extLst>
      <p:ext uri="{BB962C8B-B14F-4D97-AF65-F5344CB8AC3E}">
        <p14:creationId xmlns:p14="http://schemas.microsoft.com/office/powerpoint/2010/main" val="203242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sr-Latn-R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r-Cyrl-RS" dirty="0" smtClean="0"/>
              <a:t>Да ли је анти-спам организација урадила нешто лоше</a:t>
            </a:r>
            <a:r>
              <a:rPr lang="en-US" dirty="0" smtClean="0"/>
              <a:t>?</a:t>
            </a:r>
          </a:p>
          <a:p>
            <a:pPr marL="514350" indent="-514350">
              <a:buFont typeface="+mj-lt"/>
              <a:buAutoNum type="arabicPeriod"/>
            </a:pPr>
            <a:r>
              <a:rPr lang="sr-Cyrl-RS" dirty="0" smtClean="0"/>
              <a:t>Да ли организације који одбијају да прихвате поруку од провајдер са „црне листе“ раде нешто лоше</a:t>
            </a:r>
            <a:r>
              <a:rPr lang="en-US" dirty="0" smtClean="0"/>
              <a:t>?</a:t>
            </a:r>
          </a:p>
          <a:p>
            <a:pPr marL="514350" indent="-514350">
              <a:buFont typeface="+mj-lt"/>
              <a:buAutoNum type="arabicPeriod"/>
            </a:pPr>
            <a:r>
              <a:rPr lang="sr-Cyrl-RS" dirty="0" smtClean="0"/>
              <a:t>Ко је имао користи на крају</a:t>
            </a:r>
            <a:r>
              <a:rPr lang="en-US" dirty="0" smtClean="0"/>
              <a:t>?</a:t>
            </a:r>
          </a:p>
          <a:p>
            <a:pPr marL="514350" indent="-514350">
              <a:buFont typeface="+mj-lt"/>
              <a:buAutoNum type="arabicPeriod"/>
            </a:pPr>
            <a:r>
              <a:rPr lang="sr-Cyrl-RS" dirty="0" smtClean="0"/>
              <a:t>Ко је претрпео штету</a:t>
            </a:r>
            <a:r>
              <a:rPr lang="en-US" dirty="0" smtClean="0"/>
              <a:t>?</a:t>
            </a:r>
          </a:p>
          <a:p>
            <a:pPr marL="514350" indent="-514350">
              <a:buFont typeface="+mj-lt"/>
              <a:buAutoNum type="arabicPeriod"/>
            </a:pPr>
            <a:r>
              <a:rPr lang="sr-Cyrl-RS" dirty="0" smtClean="0"/>
              <a:t>Да ли је анти-спам организација могла да испуни своје циљеве на другачији начин</a:t>
            </a:r>
            <a:r>
              <a:rPr lang="en-US" dirty="0" smtClean="0"/>
              <a:t>?</a:t>
            </a:r>
            <a:endParaRPr lang="sr-Latn-RS" dirty="0"/>
          </a:p>
        </p:txBody>
      </p:sp>
    </p:spTree>
    <p:extLst>
      <p:ext uri="{BB962C8B-B14F-4D97-AF65-F5344CB8AC3E}">
        <p14:creationId xmlns:p14="http://schemas.microsoft.com/office/powerpoint/2010/main" val="416099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Прича 3</a:t>
            </a:r>
            <a:endParaRPr lang="sr-Latn-RS" dirty="0"/>
          </a:p>
        </p:txBody>
      </p:sp>
      <p:sp>
        <p:nvSpPr>
          <p:cNvPr id="3" name="Content Placeholder 2"/>
          <p:cNvSpPr>
            <a:spLocks noGrp="1"/>
          </p:cNvSpPr>
          <p:nvPr>
            <p:ph idx="1"/>
          </p:nvPr>
        </p:nvSpPr>
        <p:spPr/>
        <p:txBody>
          <a:bodyPr>
            <a:normAutofit fontScale="70000" lnSpcReduction="20000"/>
          </a:bodyPr>
          <a:lstStyle/>
          <a:p>
            <a:pPr marL="0" indent="0">
              <a:buNone/>
            </a:pPr>
            <a:r>
              <a:rPr lang="sr-Cyrl-RS" dirty="0" smtClean="0"/>
              <a:t>У циљу смањења броја возача који пребрзо возе, полиција је инсталирала камере на свим надвожњацима изнад аутопута. Камере су повезане на рачунар који може поуздано да детектује аутомобиле који иду 10км изнад брзинског лимита. </a:t>
            </a:r>
          </a:p>
          <a:p>
            <a:pPr marL="0" indent="0">
              <a:buNone/>
            </a:pPr>
            <a:r>
              <a:rPr lang="sr-Cyrl-RS" dirty="0" smtClean="0"/>
              <a:t>Ови рачунари у себи имају инсталиране напредне алгоритме за препознавање слика који им омогућавају да прочитају бројеве таблица и запамте слике возача у високој резолуцији.</a:t>
            </a:r>
          </a:p>
          <a:p>
            <a:pPr marL="0" indent="0">
              <a:buNone/>
            </a:pPr>
            <a:r>
              <a:rPr lang="sr-Cyrl-RS" dirty="0" smtClean="0"/>
              <a:t>Додатно, ако се слика возача поклапа са сликом возача у возачкој дозволи, систем аутоматски генерише казну са графичким доказом прекршаја.</a:t>
            </a:r>
          </a:p>
          <a:p>
            <a:pPr marL="0" indent="0">
              <a:buNone/>
            </a:pPr>
            <a:r>
              <a:rPr lang="sr-Cyrl-RS" dirty="0" smtClean="0"/>
              <a:t>Шест месеци након што је систем пуштен, број возача који прекорачују брзину се смањио за 90%. </a:t>
            </a:r>
          </a:p>
          <a:p>
            <a:pPr marL="0" indent="0">
              <a:buNone/>
            </a:pPr>
            <a:r>
              <a:rPr lang="sr-Latn-RS" dirty="0" smtClean="0"/>
              <a:t>FBI </a:t>
            </a:r>
            <a:r>
              <a:rPr lang="sr-Cyrl-RS" dirty="0" smtClean="0"/>
              <a:t>је тражио од полиције у неком моменту приступ информацијама са камере у реалном времену. Полиција је пристала на овај захтев. Три месеца касније, </a:t>
            </a:r>
            <a:r>
              <a:rPr lang="sr-Latn-RS" dirty="0" smtClean="0"/>
              <a:t>FBI </a:t>
            </a:r>
            <a:r>
              <a:rPr lang="sr-Cyrl-RS" dirty="0" smtClean="0"/>
              <a:t>је искористио ове информације и ухапсио 5 чланова терористичке организације. </a:t>
            </a:r>
          </a:p>
        </p:txBody>
      </p:sp>
    </p:spTree>
    <p:extLst>
      <p:ext uri="{BB962C8B-B14F-4D97-AF65-F5344CB8AC3E}">
        <p14:creationId xmlns:p14="http://schemas.microsoft.com/office/powerpoint/2010/main" val="366911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sr-Latn-R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r-Cyrl-RS" dirty="0" smtClean="0"/>
              <a:t>Да ли је полиција урадила нешто лоше</a:t>
            </a:r>
            <a:r>
              <a:rPr lang="en-US" dirty="0" smtClean="0"/>
              <a:t>?</a:t>
            </a:r>
          </a:p>
          <a:p>
            <a:pPr marL="514350" indent="-514350">
              <a:buFont typeface="+mj-lt"/>
              <a:buAutoNum type="arabicPeriod"/>
            </a:pPr>
            <a:r>
              <a:rPr lang="sr-Cyrl-RS" dirty="0" smtClean="0"/>
              <a:t>Ко је имао користи од акција полиције</a:t>
            </a:r>
            <a:r>
              <a:rPr lang="en-US" dirty="0" smtClean="0"/>
              <a:t>?</a:t>
            </a:r>
          </a:p>
          <a:p>
            <a:pPr marL="514350" indent="-514350">
              <a:buFont typeface="+mj-lt"/>
              <a:buAutoNum type="arabicPeriod"/>
            </a:pPr>
            <a:r>
              <a:rPr lang="sr-Cyrl-RS" dirty="0" smtClean="0"/>
              <a:t>Ко је претрпео штету због ових акција</a:t>
            </a:r>
            <a:r>
              <a:rPr lang="en-US" dirty="0" smtClean="0"/>
              <a:t>?</a:t>
            </a:r>
          </a:p>
          <a:p>
            <a:pPr marL="514350" indent="-514350">
              <a:buFont typeface="+mj-lt"/>
              <a:buAutoNum type="arabicPeriod"/>
            </a:pPr>
            <a:r>
              <a:rPr lang="sr-Cyrl-RS" dirty="0" smtClean="0"/>
              <a:t>Да ли је полиција могла да постигне жељене циљеве на другачији начин</a:t>
            </a:r>
            <a:r>
              <a:rPr lang="en-US" dirty="0" smtClean="0"/>
              <a:t>? </a:t>
            </a:r>
            <a:r>
              <a:rPr lang="sr-Cyrl-RS" dirty="0" smtClean="0"/>
              <a:t>Које су предности и мане ових других начина</a:t>
            </a:r>
            <a:r>
              <a:rPr lang="en-US" dirty="0" smtClean="0"/>
              <a:t>?</a:t>
            </a:r>
            <a:endParaRPr lang="sr-Latn-RS" dirty="0"/>
          </a:p>
        </p:txBody>
      </p:sp>
    </p:spTree>
    <p:extLst>
      <p:ext uri="{BB962C8B-B14F-4D97-AF65-F5344CB8AC3E}">
        <p14:creationId xmlns:p14="http://schemas.microsoft.com/office/powerpoint/2010/main" val="290850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Прича 4</a:t>
            </a:r>
            <a:endParaRPr lang="sr-Latn-RS" dirty="0"/>
          </a:p>
        </p:txBody>
      </p:sp>
      <p:sp>
        <p:nvSpPr>
          <p:cNvPr id="3" name="Content Placeholder 2"/>
          <p:cNvSpPr>
            <a:spLocks noGrp="1"/>
          </p:cNvSpPr>
          <p:nvPr>
            <p:ph idx="1"/>
          </p:nvPr>
        </p:nvSpPr>
        <p:spPr/>
        <p:txBody>
          <a:bodyPr>
            <a:normAutofit fontScale="70000" lnSpcReduction="20000"/>
          </a:bodyPr>
          <a:lstStyle/>
          <a:p>
            <a:pPr marL="0" indent="0">
              <a:buNone/>
            </a:pPr>
            <a:r>
              <a:rPr lang="sr-Cyrl-RS" dirty="0" smtClean="0"/>
              <a:t>Ви сте старији (сениор) софтвер инжењер у старт-ап компанији која развија нови производ.  Овај производ ће омогућити продавцима да аутоматски праве и шаљу профактуре клијентима путем имејла, и то директно са свог паметног телефона. </a:t>
            </a:r>
            <a:endParaRPr lang="en-US" dirty="0"/>
          </a:p>
          <a:p>
            <a:pPr marL="0" indent="0">
              <a:buNone/>
            </a:pPr>
            <a:r>
              <a:rPr lang="sr-Cyrl-RS" dirty="0" smtClean="0"/>
              <a:t>Ваше продајно одељење је навело једну велику корпорацију да верује како ће овај нови производ бити доступан већ следеће недеље. Нажалост, у овом моменту софтвер и даље има неколико грешака (багова). </a:t>
            </a:r>
          </a:p>
          <a:p>
            <a:pPr marL="0" indent="0">
              <a:buNone/>
            </a:pPr>
            <a:r>
              <a:rPr lang="sr-Cyrl-RS" dirty="0" smtClean="0"/>
              <a:t>Вођа тест тима је окарактерисао све багове мањим приоритетом, али је навео да ће му ипак требати још месец дана тестирања како би био сигуран да производ не садржи неке катастрофалне грешке. </a:t>
            </a:r>
          </a:p>
          <a:p>
            <a:pPr marL="0" indent="0">
              <a:buNone/>
            </a:pPr>
            <a:r>
              <a:rPr lang="sr-Cyrl-RS" dirty="0" smtClean="0"/>
              <a:t>Због страха од конкуренције у индустрији паметних телефона, јако је битно да ваша компанија буде прва на тржишту. Према новим сазнањима, друга добро успостављена компанија ће пустити сличан производ за неколико недеља. Ако се то деси, ваша компанија ће највероватније морати да се искључи из даље борбе на тржишту. </a:t>
            </a:r>
            <a:endParaRPr lang="en-US" dirty="0"/>
          </a:p>
        </p:txBody>
      </p:sp>
    </p:spTree>
    <p:extLst>
      <p:ext uri="{BB962C8B-B14F-4D97-AF65-F5344CB8AC3E}">
        <p14:creationId xmlns:p14="http://schemas.microsoft.com/office/powerpoint/2010/main" val="3475725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3229</TotalTime>
  <Words>1028</Words>
  <Application>Microsoft Office PowerPoint</Application>
  <PresentationFormat>Custom</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DejaVu Sans</vt:lpstr>
      <vt:lpstr>Office Theme</vt:lpstr>
      <vt:lpstr>PowerPoint Presentation</vt:lpstr>
      <vt:lpstr>Морал или Етика</vt:lpstr>
      <vt:lpstr>Прича 1</vt:lpstr>
      <vt:lpstr>Питања</vt:lpstr>
      <vt:lpstr>Прича 2</vt:lpstr>
      <vt:lpstr>Питања</vt:lpstr>
      <vt:lpstr>Прича 3</vt:lpstr>
      <vt:lpstr>Питања</vt:lpstr>
      <vt:lpstr>Прича 4</vt:lpstr>
      <vt:lpstr>Питања</vt:lpstr>
      <vt:lpstr>Општа питања</vt:lpstr>
      <vt:lpstr>Етика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dc:creator>
  <cp:lastModifiedBy>aca</cp:lastModifiedBy>
  <cp:revision>337</cp:revision>
  <dcterms:created xsi:type="dcterms:W3CDTF">2015-09-03T22:34:22Z</dcterms:created>
  <dcterms:modified xsi:type="dcterms:W3CDTF">2016-11-08T19:54:02Z</dcterms:modified>
  <dc:language>sr-Latn-RS</dc:language>
</cp:coreProperties>
</file>