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0080625" cy="7559675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r-Latn-R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r-Latn-R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r-Latn-R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r-Latn-R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r-Latn-R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r-Latn-R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r-Latn-R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r-Latn-R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r-Latn-R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r-Latn-R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F686D4E-4FA4-4551-83FC-B8DAA3C6A3F9}" type="slidenum">
              <a:rPr lang="sr-Latn-R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r-Cyrl-RS" sz="3200" dirty="0" smtClean="0">
                <a:latin typeface="Arial"/>
              </a:rPr>
              <a:t>Р</a:t>
            </a:r>
            <a:r>
              <a:rPr lang="sr-Latn-RS" sz="3200" dirty="0" smtClean="0">
                <a:latin typeface="Arial"/>
              </a:rPr>
              <a:t>ачунарство </a:t>
            </a:r>
            <a:r>
              <a:rPr lang="sr-Latn-RS" sz="3200">
                <a:latin typeface="Arial"/>
              </a:rPr>
              <a:t>и </a:t>
            </a:r>
            <a:r>
              <a:rPr lang="sr-Latn-RS" sz="3200" smtClean="0">
                <a:latin typeface="Arial"/>
              </a:rPr>
              <a:t>друштво</a:t>
            </a:r>
            <a:endParaRPr sz="3200" dirty="0"/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sr-Latn-RS" sz="3200" dirty="0" smtClean="0">
              <a:latin typeface="Arial"/>
            </a:endParaRPr>
          </a:p>
          <a:p>
            <a:pPr algn="ctr"/>
            <a:r>
              <a:rPr lang="sr-Cyrl-RS" sz="5000" dirty="0" smtClean="0">
                <a:latin typeface="Arial"/>
              </a:rPr>
              <a:t>ТЕХНОЛОШКЕ ПРОМЕНЕ</a:t>
            </a:r>
            <a:endParaRPr lang="sr-Latn-RS" sz="5000" dirty="0">
              <a:latin typeface="Arial"/>
            </a:endParaRPr>
          </a:p>
          <a:p>
            <a:pPr algn="ctr"/>
            <a:r>
              <a:rPr lang="sr-Cyrl-RS" sz="3200" dirty="0">
                <a:latin typeface="Arial"/>
              </a:rPr>
              <a:t>р</a:t>
            </a:r>
            <a:r>
              <a:rPr lang="sr-Cyrl-RS" sz="3200" dirty="0" smtClean="0">
                <a:latin typeface="Arial"/>
              </a:rPr>
              <a:t>азвој рачунара</a:t>
            </a:r>
            <a:endParaRPr lang="sr-Latn-RS" sz="3200" dirty="0" smtClean="0">
              <a:latin typeface="Arial"/>
            </a:endParaRPr>
          </a:p>
          <a:p>
            <a:pPr algn="ctr"/>
            <a:endParaRPr lang="sr-Latn-RS" sz="3200" dirty="0">
              <a:latin typeface="Arial"/>
            </a:endParaRPr>
          </a:p>
          <a:p>
            <a:pPr algn="ctr"/>
            <a:endParaRPr lang="sr-Latn-RS" sz="3200" dirty="0" smtClean="0">
              <a:latin typeface="Arial"/>
            </a:endParaRPr>
          </a:p>
          <a:p>
            <a:pPr algn="ctr"/>
            <a:r>
              <a:rPr lang="sr-Latn-RS" sz="3200" dirty="0" smtClean="0">
                <a:latin typeface="Arial"/>
              </a:rPr>
              <a:t>Александар </a:t>
            </a:r>
            <a:r>
              <a:rPr lang="sr-Latn-RS" sz="3200" dirty="0">
                <a:latin typeface="Arial"/>
              </a:rPr>
              <a:t>Картељ</a:t>
            </a:r>
            <a:endParaRPr dirty="0"/>
          </a:p>
          <a:p>
            <a:pPr algn="ctr"/>
            <a:r>
              <a:rPr lang="sr-Latn-RS" sz="3200" dirty="0">
                <a:latin typeface="Arial"/>
              </a:rPr>
              <a:t>aleksandar.kartelj@gmail.com</a:t>
            </a:r>
            <a:endParaRPr dirty="0"/>
          </a:p>
          <a:p>
            <a:pPr algn="ctr"/>
            <a:endParaRPr dirty="0"/>
          </a:p>
          <a:p>
            <a:pPr algn="ctr"/>
            <a:r>
              <a:rPr lang="sr-Latn-RS" sz="3200" dirty="0">
                <a:latin typeface="Arial"/>
              </a:rPr>
              <a:t>Рачунарска гимназија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563480"/>
            <a:ext cx="9071640" cy="2603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1941, </a:t>
            </a:r>
            <a:r>
              <a:rPr lang="sr-Latn-RS" sz="2800" dirty="0" smtClean="0"/>
              <a:t>ENIAC, </a:t>
            </a:r>
            <a:r>
              <a:rPr lang="sr-Cyrl-RS" sz="2800" dirty="0" smtClean="0"/>
              <a:t>један од првих рачунара</a:t>
            </a:r>
            <a:r>
              <a:rPr lang="sr-Latn-RS" sz="2800" dirty="0" smtClean="0"/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Израчунавање балистичких трајекторија</a:t>
            </a: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Интензивне математичке калкулације</a:t>
            </a: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2400</a:t>
            </a:r>
            <a:r>
              <a:rPr lang="sr-Latn-RS" dirty="0" smtClean="0"/>
              <a:t>x </a:t>
            </a:r>
            <a:r>
              <a:rPr lang="sr-Cyrl-RS" dirty="0" smtClean="0"/>
              <a:t>бржи од човека са ручним калкулатором</a:t>
            </a: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Програм није у меморији већ одређен спојевима жица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Нешто касније, </a:t>
            </a:r>
            <a:r>
              <a:rPr lang="sr-Latn-RS" sz="2800" dirty="0" smtClean="0"/>
              <a:t>EDVAC: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Програм сачуван у меморији</a:t>
            </a:r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првих </a:t>
            </a:r>
            <a:br>
              <a:rPr lang="sr-Cyrl-RS" dirty="0" smtClean="0"/>
            </a:br>
            <a:r>
              <a:rPr lang="sr-Cyrl-RS" dirty="0" smtClean="0"/>
              <a:t>електричних рачунара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80" y="4852761"/>
            <a:ext cx="3238500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60" y="3823205"/>
            <a:ext cx="4204380" cy="33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52597" y="1397436"/>
            <a:ext cx="9071640" cy="16900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1951, </a:t>
            </a:r>
            <a:r>
              <a:rPr lang="sr-Latn-RS" sz="2800" dirty="0" smtClean="0"/>
              <a:t>Ferranti Mark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1952, </a:t>
            </a:r>
            <a:r>
              <a:rPr lang="sr-Latn-RS" sz="2800" dirty="0" smtClean="0"/>
              <a:t>Univac – </a:t>
            </a:r>
            <a:r>
              <a:rPr lang="sr-Cyrl-RS" sz="2800" dirty="0" smtClean="0"/>
              <a:t>предвиђање победника избора за председника Америке</a:t>
            </a:r>
          </a:p>
          <a:p>
            <a:pPr marL="0" indent="0">
              <a:buNone/>
            </a:pPr>
            <a:endParaRPr lang="sr-Latn-R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97" y="140262"/>
            <a:ext cx="9071640" cy="1257174"/>
          </a:xfrm>
        </p:spPr>
        <p:txBody>
          <a:bodyPr/>
          <a:lstStyle/>
          <a:p>
            <a:r>
              <a:rPr lang="sr-Cyrl-RS" dirty="0"/>
              <a:t>Први комерцијални рачунари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" y="3655245"/>
            <a:ext cx="4057653" cy="3316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00" y="3515364"/>
            <a:ext cx="5760296" cy="34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8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301319"/>
            <a:ext cx="9071640" cy="8182923"/>
          </a:xfrm>
        </p:spPr>
        <p:txBody>
          <a:bodyPr/>
          <a:lstStyle/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На првим дигиталним рачунарима инструкције директно кодиране у 0 и 1</a:t>
            </a:r>
          </a:p>
          <a:p>
            <a:pPr marL="514350" lvl="2" indent="-514350">
              <a:buFont typeface="+mj-lt"/>
              <a:buAutoNum type="arabicPeriod"/>
            </a:pPr>
            <a:r>
              <a:rPr lang="sr-Cyrl-RS" sz="2000" dirty="0" smtClean="0"/>
              <a:t>Подложно грешкама</a:t>
            </a:r>
            <a:r>
              <a:rPr lang="en-US" sz="2000" dirty="0"/>
              <a:t> </a:t>
            </a:r>
            <a:endParaRPr lang="sr-Cyrl-RS" sz="2000" dirty="0" smtClean="0"/>
          </a:p>
          <a:p>
            <a:pPr marL="514350" lvl="2" indent="-514350">
              <a:buFont typeface="+mj-lt"/>
              <a:buAutoNum type="arabicPeriod"/>
            </a:pPr>
            <a:r>
              <a:rPr lang="sr-Cyrl-RS" sz="2000" dirty="0" smtClean="0"/>
              <a:t>и </a:t>
            </a:r>
            <a:r>
              <a:rPr lang="sr-Cyrl-RS" sz="2000" dirty="0"/>
              <a:t>н</a:t>
            </a:r>
            <a:r>
              <a:rPr lang="sr-Cyrl-RS" sz="2000" dirty="0" smtClean="0"/>
              <a:t>апорно</a:t>
            </a:r>
          </a:p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Први корак: асемблер </a:t>
            </a:r>
            <a:br>
              <a:rPr lang="sr-Cyrl-RS" sz="2400" dirty="0" smtClean="0"/>
            </a:br>
            <a:r>
              <a:rPr lang="sr-Cyrl-RS" sz="2400" dirty="0" smtClean="0"/>
              <a:t>(1-1 симболичко пресликавање)</a:t>
            </a: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2400" dirty="0" smtClean="0"/>
              <a:t>Како функционише асемблер</a:t>
            </a:r>
            <a:r>
              <a:rPr lang="en-US" sz="2400" dirty="0" smtClean="0"/>
              <a:t>?</a:t>
            </a:r>
            <a:endParaRPr lang="sr-Cyrl-RS" sz="2400" dirty="0" smtClean="0"/>
          </a:p>
          <a:p>
            <a:endParaRPr lang="sr-Cyrl-R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Потреба за језиком вишег реда:</a:t>
            </a:r>
            <a:endParaRPr lang="sr-Cyrl-RS" sz="2400" dirty="0"/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Бржи и лакши развој програма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Мање кода 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400" dirty="0" smtClean="0"/>
              <a:t>Ефикасније или мање ефикасно</a:t>
            </a:r>
            <a:r>
              <a:rPr lang="en-US" sz="2400" dirty="0" smtClean="0"/>
              <a:t> </a:t>
            </a:r>
            <a:r>
              <a:rPr lang="sr-Cyrl-RS" sz="2400" dirty="0" smtClean="0"/>
              <a:t>на машинском језику</a:t>
            </a:r>
            <a:r>
              <a:rPr lang="en-US" sz="2400" dirty="0" smtClean="0"/>
              <a:t>?</a:t>
            </a:r>
          </a:p>
          <a:p>
            <a:endParaRPr lang="sr-Cyrl-R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1957, Џон Бекус, </a:t>
            </a:r>
            <a:r>
              <a:rPr lang="sr-Latn-RS" sz="2400" dirty="0" smtClean="0"/>
              <a:t>FORTRAN</a:t>
            </a:r>
          </a:p>
          <a:p>
            <a:endParaRPr lang="en-US" sz="2800" dirty="0" smtClean="0"/>
          </a:p>
          <a:p>
            <a:endParaRPr lang="sr-Cyrl-R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Програмски језици </a:t>
            </a:r>
            <a:br>
              <a:rPr lang="sr-Cyrl-RS" dirty="0" smtClean="0"/>
            </a:br>
            <a:r>
              <a:rPr lang="sr-Cyrl-RS" dirty="0" smtClean="0"/>
              <a:t>и дељење времена (</a:t>
            </a:r>
            <a:r>
              <a:rPr lang="sr-Latn-RS" dirty="0" smtClean="0"/>
              <a:t>Time-sharing)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21" y="2140013"/>
            <a:ext cx="2265363" cy="34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2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2893671"/>
            <a:ext cx="9071640" cy="49076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Крајем 50-их, Развој полупроводничких технологија и интегрисаних кола, Белове Лабораторије</a:t>
            </a:r>
          </a:p>
          <a:p>
            <a:endParaRPr lang="sr-Latn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Јачање перформанси рачунара</a:t>
            </a:r>
          </a:p>
          <a:p>
            <a:endParaRPr lang="sr-Latn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60-их, </a:t>
            </a:r>
            <a:r>
              <a:rPr lang="sr-Latn-RS" sz="2800" dirty="0" smtClean="0"/>
              <a:t>IBM System</a:t>
            </a:r>
            <a:r>
              <a:rPr lang="en-US" sz="2800" dirty="0" smtClean="0"/>
              <a:t>/360 – </a:t>
            </a:r>
            <a:r>
              <a:rPr lang="sr-Cyrl-RS" sz="2800" dirty="0" smtClean="0"/>
              <a:t>Мејнфрејм рачунари</a:t>
            </a:r>
            <a:endParaRPr lang="sr-Latn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Банке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Статистички центри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Цивилни регистри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Здравствене установе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Централизована обрада огромних количина података</a:t>
            </a:r>
          </a:p>
          <a:p>
            <a:endParaRPr lang="sr-Cyrl-RS" dirty="0" smtClean="0"/>
          </a:p>
          <a:p>
            <a:endParaRPr lang="en-US" dirty="0" smtClean="0"/>
          </a:p>
          <a:p>
            <a:endParaRPr lang="sr-Cyrl-RS" dirty="0" smtClean="0"/>
          </a:p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Унапређења технологије</a:t>
            </a:r>
            <a:br>
              <a:rPr lang="sr-Cyrl-RS" dirty="0" smtClean="0"/>
            </a:br>
            <a:r>
              <a:rPr lang="sr-Cyrl-RS" dirty="0" smtClean="0"/>
              <a:t>доба чипова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3412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99827" y="1563480"/>
            <a:ext cx="9071640" cy="49183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1968, </a:t>
            </a:r>
            <a:r>
              <a:rPr lang="en-US" sz="2800" dirty="0" smtClean="0"/>
              <a:t>Intel</a:t>
            </a:r>
            <a:r>
              <a:rPr lang="sr-Cyrl-RS" sz="2800" dirty="0" smtClean="0"/>
              <a:t>:</a:t>
            </a:r>
          </a:p>
          <a:p>
            <a:pPr lvl="1"/>
            <a:r>
              <a:rPr lang="sr-Cyrl-RS" sz="2400" dirty="0" smtClean="0"/>
              <a:t>Након израде првих специјализованих чипова почињу израду стандардних чипова</a:t>
            </a:r>
            <a:endParaRPr lang="sr-Latn-RS" sz="2400" dirty="0" smtClean="0"/>
          </a:p>
          <a:p>
            <a:pPr lvl="1"/>
            <a:endParaRPr lang="sr-Cyrl-RS" sz="240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Intel 4004 </a:t>
            </a:r>
            <a:r>
              <a:rPr lang="sr-Cyrl-RS" sz="2800" dirty="0" smtClean="0"/>
              <a:t>– први микропроцесор</a:t>
            </a:r>
          </a:p>
          <a:p>
            <a:pPr lvl="2"/>
            <a:r>
              <a:rPr lang="sr-Cyrl-RS" sz="2400" dirty="0" smtClean="0"/>
              <a:t>2300 транзистора</a:t>
            </a:r>
          </a:p>
          <a:p>
            <a:pPr lvl="2"/>
            <a:r>
              <a:rPr lang="sr-Cyrl-RS" sz="2400" dirty="0" smtClean="0"/>
              <a:t>Иста моћ као </a:t>
            </a:r>
            <a:r>
              <a:rPr lang="sr-Latn-RS" sz="2400" dirty="0" smtClean="0"/>
              <a:t>ENIAC</a:t>
            </a:r>
          </a:p>
          <a:p>
            <a:pPr lvl="2"/>
            <a:endParaRPr lang="sr-Latn-RS" sz="2800" dirty="0" smtClean="0"/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r-Latn-RS" sz="2800" dirty="0" smtClean="0"/>
              <a:t>ENIAC </a:t>
            </a:r>
            <a:r>
              <a:rPr lang="sr-Cyrl-RS" sz="2800" dirty="0" smtClean="0"/>
              <a:t>око 90 кубних метара, </a:t>
            </a:r>
            <a:r>
              <a:rPr lang="sr-Latn-RS" sz="2800" dirty="0" smtClean="0"/>
              <a:t>Intel 4004 </a:t>
            </a:r>
            <a:r>
              <a:rPr lang="sr-Cyrl-RS" sz="2800" dirty="0" smtClean="0"/>
              <a:t>неколико кубних </a:t>
            </a:r>
            <a:r>
              <a:rPr lang="sr-Latn-RS" sz="2800" dirty="0" smtClean="0"/>
              <a:t>cm</a:t>
            </a:r>
            <a:endParaRPr lang="sr-Cyrl-RS" sz="2800" dirty="0" smtClean="0"/>
          </a:p>
          <a:p>
            <a:endParaRPr lang="sr-Latn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Интеграција микропроцесора свуда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27" y="290124"/>
            <a:ext cx="9071640" cy="1262160"/>
          </a:xfrm>
        </p:spPr>
        <p:txBody>
          <a:bodyPr/>
          <a:lstStyle/>
          <a:p>
            <a:r>
              <a:rPr lang="sr-Cyrl-RS" dirty="0" smtClean="0"/>
              <a:t>Развој микропроцесора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9378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331089"/>
            <a:ext cx="9071640" cy="30103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Током 70-их се могао купити </a:t>
            </a:r>
            <a:r>
              <a:rPr lang="sr-Latn-RS" sz="2800" dirty="0" smtClean="0"/>
              <a:t>Altair 8800</a:t>
            </a:r>
            <a:r>
              <a:rPr lang="sr-Cyrl-RS" sz="2800" dirty="0" smtClean="0"/>
              <a:t> (</a:t>
            </a:r>
            <a:r>
              <a:rPr lang="sr-Latn-RS" sz="2800" dirty="0" smtClean="0"/>
              <a:t>MITS)</a:t>
            </a:r>
            <a:r>
              <a:rPr lang="en-US" sz="2800" dirty="0" smtClean="0"/>
              <a:t>: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Персонални рачунар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sr-Cyrl-RS" sz="2400" dirty="0" smtClean="0"/>
              <a:t>Без адекватног софтвера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Мала компанија </a:t>
            </a:r>
            <a:r>
              <a:rPr lang="sr-Latn-RS" sz="2800" dirty="0" smtClean="0"/>
              <a:t>Micro-Soft</a:t>
            </a:r>
            <a:r>
              <a:rPr lang="sr-Cyrl-RS" sz="2800" dirty="0" smtClean="0"/>
              <a:t> (Пол Ален и Бил Гејтс)</a:t>
            </a:r>
            <a:r>
              <a:rPr lang="sr-Latn-RS" sz="2800" dirty="0" smtClean="0"/>
              <a:t> </a:t>
            </a:r>
            <a:br>
              <a:rPr lang="sr-Latn-RS" sz="2800" dirty="0" smtClean="0"/>
            </a:br>
            <a:r>
              <a:rPr lang="sr-Cyrl-RS" sz="2800" dirty="0" smtClean="0"/>
              <a:t>развија </a:t>
            </a:r>
            <a:r>
              <a:rPr lang="sr-Latn-RS" sz="2800" dirty="0" smtClean="0"/>
              <a:t>BASIC</a:t>
            </a:r>
            <a:r>
              <a:rPr lang="en-US" sz="2800" dirty="0" smtClean="0"/>
              <a:t> </a:t>
            </a:r>
            <a:r>
              <a:rPr lang="sr-Cyrl-RS" sz="2800" dirty="0" smtClean="0"/>
              <a:t>интерпретер за </a:t>
            </a:r>
            <a:r>
              <a:rPr lang="sr-Latn-RS" sz="2800" dirty="0" smtClean="0"/>
              <a:t>Altair 8800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персоналних рачунара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962400"/>
            <a:ext cx="4980726" cy="34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3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85195" y="1563480"/>
            <a:ext cx="9372883" cy="32052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Стив Возниак, инжењер у </a:t>
            </a:r>
            <a:r>
              <a:rPr lang="sr-Latn-RS" sz="2800" dirty="0" smtClean="0"/>
              <a:t>Hewlett-Packard-</a:t>
            </a:r>
            <a:r>
              <a:rPr lang="en-US" sz="2800" dirty="0" smtClean="0"/>
              <a:t>y: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Развија моћнији </a:t>
            </a:r>
            <a:r>
              <a:rPr lang="sr-Latn-RS" sz="2400" dirty="0" smtClean="0"/>
              <a:t>PC </a:t>
            </a:r>
            <a:r>
              <a:rPr lang="sr-Cyrl-RS" sz="2400" dirty="0" smtClean="0"/>
              <a:t>са тастатуром </a:t>
            </a:r>
            <a:br>
              <a:rPr lang="sr-Cyrl-RS" sz="2400" dirty="0" smtClean="0"/>
            </a:br>
            <a:r>
              <a:rPr lang="sr-Cyrl-RS" sz="2400" dirty="0" smtClean="0"/>
              <a:t>и телевизорским монитором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Циљ му је био да развије рачунар за себе и да импресионира другаре (инжењере)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Његов колега Стив Џобс је мислио другачије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Продали су нешто имовине и основали компанију </a:t>
            </a:r>
            <a:r>
              <a:rPr lang="sr-Latn-RS" sz="2400" dirty="0" smtClean="0"/>
              <a:t>Apple</a:t>
            </a:r>
            <a:endParaRPr lang="sr-Cyrl-RS" sz="2400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персоналних рачунара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760"/>
            <a:ext cx="3107637" cy="2510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1" y="4768726"/>
            <a:ext cx="3601955" cy="2322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80" y="4692081"/>
            <a:ext cx="3143745" cy="24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4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Напомена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body"/>
          </p:nvPr>
        </p:nvSpPr>
        <p:spPr>
          <a:xfrm>
            <a:off x="504000" y="301320"/>
            <a:ext cx="9071640" cy="644238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Ови слајдови су већим делом засновани на књизи: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en-US" sz="2800" b="1" dirty="0" smtClean="0"/>
              <a:t>Ethics for the Information Age</a:t>
            </a:r>
            <a:r>
              <a:rPr lang="sr-Cyrl-RS" sz="2800" b="1" dirty="0" smtClean="0"/>
              <a:t> </a:t>
            </a:r>
            <a:r>
              <a:rPr lang="en-US" sz="2800" b="1" dirty="0" smtClean="0"/>
              <a:t>(2012, 5th Edition)</a:t>
            </a:r>
            <a:r>
              <a:rPr lang="sr-Cyrl-RS" sz="2800" b="1" dirty="0" smtClean="0"/>
              <a:t>, </a:t>
            </a:r>
            <a:r>
              <a:rPr lang="en-US" sz="2800" b="1" dirty="0" smtClean="0"/>
              <a:t>Michael J. Quinn</a:t>
            </a:r>
            <a:r>
              <a:rPr lang="sr-Cyrl-RS" sz="2800" b="1" dirty="0" smtClean="0"/>
              <a:t>,</a:t>
            </a:r>
            <a:r>
              <a:rPr lang="en-US" sz="2800" b="1" dirty="0" smtClean="0"/>
              <a:t> Addison-Wesley</a:t>
            </a:r>
            <a:endParaRPr lang="sr-Cyrl-RS" sz="2800" b="1" dirty="0" smtClean="0"/>
          </a:p>
          <a:p>
            <a:pPr marL="0" indent="0">
              <a:buNone/>
            </a:pPr>
            <a:endParaRPr lang="sr-Cyrl-RS" sz="2800" dirty="0" smtClean="0"/>
          </a:p>
          <a:p>
            <a:r>
              <a:rPr lang="sr-Cyrl-RS" sz="2800" dirty="0" smtClean="0"/>
              <a:t>Ова књига је уједно и уџбеник за предмет Рачунарство и друштво. 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77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301320"/>
            <a:ext cx="9071640" cy="8271180"/>
          </a:xfrm>
        </p:spPr>
        <p:txBody>
          <a:bodyPr/>
          <a:lstStyle/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Два главна узрока развоја и ширења:</a:t>
            </a: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sr-Cyrl-RS" sz="2400" dirty="0" smtClean="0"/>
              <a:t>Јефтини рачунари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sr-Cyrl-RS" sz="2400" dirty="0" smtClean="0"/>
              <a:t>Брзе комуникационе мреже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Током 1950-их година свега неколико дигиталних рачунара у свету</a:t>
            </a:r>
            <a:endParaRPr lang="en-US" sz="2800" dirty="0" smtClean="0"/>
          </a:p>
          <a:p>
            <a:endParaRPr lang="sr-Cyrl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Данас су рачунари свуда: клима уређаји, фрижидери, аутомобили...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Током 1990-их само академска заједница знала за имејл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Сада </a:t>
            </a:r>
            <a:r>
              <a:rPr lang="sr-Cyrl-RS" sz="2800" dirty="0"/>
              <a:t>в</a:t>
            </a:r>
            <a:r>
              <a:rPr lang="sr-Cyrl-RS" sz="2800" dirty="0" smtClean="0"/>
              <a:t>ише од трилион веб страница</a:t>
            </a:r>
          </a:p>
          <a:p>
            <a:pPr lvl="1"/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и ширење </a:t>
            </a:r>
            <a:br>
              <a:rPr lang="sr-Cyrl-RS" dirty="0" smtClean="0"/>
            </a:br>
            <a:r>
              <a:rPr lang="sr-Cyrl-RS" dirty="0" smtClean="0"/>
              <a:t>рачунарских технологија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563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816100"/>
            <a:ext cx="9071640" cy="5359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Болови у шакама, врату, леђима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Претраживање информација и сурфовање луче допамин</a:t>
            </a:r>
          </a:p>
          <a:p>
            <a:pPr lvl="1"/>
            <a:endParaRPr lang="en-US" sz="280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Позитивна повратна спрега – све више и више користимо:</a:t>
            </a:r>
            <a:r>
              <a:rPr lang="en-US" sz="2800" dirty="0" smtClean="0"/>
              <a:t> </a:t>
            </a:r>
            <a:r>
              <a:rPr lang="sr-Latn-RS" sz="2400" dirty="0" smtClean="0"/>
              <a:t>Twitter</a:t>
            </a:r>
            <a:r>
              <a:rPr lang="en-US" sz="2400" dirty="0" smtClean="0"/>
              <a:t>, </a:t>
            </a:r>
            <a:r>
              <a:rPr lang="sr-Latn-RS" sz="2400" dirty="0" smtClean="0"/>
              <a:t>Facebook</a:t>
            </a:r>
            <a:r>
              <a:rPr lang="en-US" sz="2400" dirty="0" smtClean="0"/>
              <a:t>, </a:t>
            </a:r>
            <a:r>
              <a:rPr lang="sr-Latn-RS" sz="2400" dirty="0" smtClean="0"/>
              <a:t>Instagram</a:t>
            </a:r>
            <a:endParaRPr lang="en-US" sz="2400" dirty="0" smtClean="0"/>
          </a:p>
          <a:p>
            <a:pPr lvl="3"/>
            <a:endParaRPr lang="sr-Cyrl-RS" sz="240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Последице: анксиозност, смањена физичка активност</a:t>
            </a:r>
            <a:r>
              <a:rPr lang="en-US" sz="2800" dirty="0" smtClean="0"/>
              <a:t>, </a:t>
            </a:r>
            <a:r>
              <a:rPr lang="en-US" sz="2800" dirty="0"/>
              <a:t>o</a:t>
            </a:r>
            <a:r>
              <a:rPr lang="sr-Cyrl-RS" sz="2800" dirty="0" smtClean="0"/>
              <a:t>сећај несигурности без уређаја, нпр. </a:t>
            </a:r>
            <a:r>
              <a:rPr lang="sr-Cyrl-RS" sz="2800" dirty="0"/>
              <a:t>м</a:t>
            </a:r>
            <a:r>
              <a:rPr lang="sr-Cyrl-RS" sz="2800" dirty="0" smtClean="0"/>
              <a:t>обилних телефона</a:t>
            </a:r>
          </a:p>
          <a:p>
            <a:endParaRPr lang="sr-Cyrl-RS" dirty="0" smtClean="0"/>
          </a:p>
          <a:p>
            <a:pPr lvl="1"/>
            <a:endParaRPr lang="sr-Cyrl-R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Физичке и менталне последице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80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783400" y="1778000"/>
            <a:ext cx="9071640" cy="5359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Аутомобили омогућавају бржи транспорт</a:t>
            </a:r>
          </a:p>
          <a:p>
            <a:pPr lvl="1"/>
            <a:r>
              <a:rPr lang="en-US" sz="2800" dirty="0" smtClean="0"/>
              <a:t>	</a:t>
            </a:r>
            <a:r>
              <a:rPr lang="sr-Cyrl-RS" sz="2000" dirty="0" smtClean="0"/>
              <a:t>Лоша страна: гужве у саобраћају</a:t>
            </a:r>
            <a:endParaRPr lang="en-US" sz="2000" dirty="0" smtClean="0"/>
          </a:p>
          <a:p>
            <a:pPr lvl="1"/>
            <a:endParaRPr lang="sr-Cyrl-R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Фрижидери омогућавају дужи век намирница</a:t>
            </a:r>
          </a:p>
          <a:p>
            <a:pPr lvl="1"/>
            <a:r>
              <a:rPr lang="en-US" sz="2000" dirty="0" smtClean="0"/>
              <a:t>	</a:t>
            </a:r>
            <a:r>
              <a:rPr lang="sr-Cyrl-RS" sz="2000" dirty="0" smtClean="0"/>
              <a:t>Лоша страна: фреон оштећује озонски омотач</a:t>
            </a:r>
            <a:endParaRPr lang="en-US" sz="2000" dirty="0" smtClean="0"/>
          </a:p>
          <a:p>
            <a:pPr lvl="1"/>
            <a:endParaRPr lang="sr-Cyrl-R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Нуклеарна технологија за ефикасну производњу</a:t>
            </a:r>
            <a:br>
              <a:rPr lang="sr-Cyrl-RS" sz="2800" dirty="0" smtClean="0"/>
            </a:br>
            <a:r>
              <a:rPr lang="sr-Cyrl-RS" sz="2800" dirty="0" smtClean="0"/>
              <a:t>електричне енергије</a:t>
            </a:r>
          </a:p>
          <a:p>
            <a:pPr lvl="1"/>
            <a:r>
              <a:rPr lang="en-US" sz="2800" dirty="0" smtClean="0"/>
              <a:t>	</a:t>
            </a:r>
            <a:r>
              <a:rPr lang="sr-Cyrl-RS" sz="2000" dirty="0" smtClean="0"/>
              <a:t>Лоша страна: нуклеарни отпад, нуклеарно наоружање</a:t>
            </a:r>
            <a:endParaRPr lang="en-US" sz="2000" dirty="0" smtClean="0"/>
          </a:p>
          <a:p>
            <a:pPr lvl="1"/>
            <a:endParaRPr lang="sr-Cyrl-RS" sz="2000" dirty="0" smtClean="0"/>
          </a:p>
          <a:p>
            <a:r>
              <a:rPr lang="sr-Cyrl-RS" sz="2800" dirty="0" smtClean="0"/>
              <a:t>Навести још неки пример</a:t>
            </a:r>
            <a:r>
              <a:rPr lang="en-US" sz="2800" dirty="0"/>
              <a:t>?</a:t>
            </a:r>
            <a:endParaRPr lang="sr-Latn-R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Технологија ствара </a:t>
            </a:r>
            <a:br>
              <a:rPr lang="sr-Cyrl-RS" dirty="0" smtClean="0"/>
            </a:br>
            <a:r>
              <a:rPr lang="sr-Cyrl-RS" dirty="0" smtClean="0"/>
              <a:t>нове проблеме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100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00" y="3374720"/>
            <a:ext cx="9071640" cy="1262160"/>
          </a:xfrm>
        </p:spPr>
        <p:txBody>
          <a:bodyPr/>
          <a:lstStyle/>
          <a:p>
            <a:r>
              <a:rPr lang="sr-Cyrl-RS" dirty="0" smtClean="0"/>
              <a:t>Главне етапе </a:t>
            </a:r>
            <a:br>
              <a:rPr lang="sr-Cyrl-RS" dirty="0" smtClean="0"/>
            </a:br>
            <a:r>
              <a:rPr lang="sr-Cyrl-RS" dirty="0" smtClean="0"/>
              <a:t>у развоју рачунарских система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85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Помоћ у рачунању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275400" y="932400"/>
            <a:ext cx="9071640" cy="4361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Прсти су корисно средство у рачунању до 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Табла за писање</a:t>
            </a:r>
            <a:r>
              <a:rPr lang="en-US" sz="2800" dirty="0" smtClean="0"/>
              <a:t> </a:t>
            </a:r>
            <a:r>
              <a:rPr lang="sr-Cyrl-RS" sz="2800" dirty="0" smtClean="0"/>
              <a:t>Абакус, пре око 2000 година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Механички калкулатори</a:t>
            </a:r>
            <a:r>
              <a:rPr lang="sr-Cyrl-RS" dirty="0" smtClean="0"/>
              <a:t>: </a:t>
            </a:r>
          </a:p>
          <a:p>
            <a:pPr lvl="2"/>
            <a:r>
              <a:rPr lang="en-US" dirty="0" smtClean="0"/>
              <a:t>	</a:t>
            </a:r>
            <a:r>
              <a:rPr lang="sr-Cyrl-RS" dirty="0" smtClean="0"/>
              <a:t>Паскалина: сабирање </a:t>
            </a:r>
          </a:p>
          <a:p>
            <a:pPr lvl="2"/>
            <a:r>
              <a:rPr lang="en-US" dirty="0" smtClean="0"/>
              <a:t>	</a:t>
            </a:r>
            <a:r>
              <a:rPr lang="sr-Cyrl-RS" dirty="0" smtClean="0"/>
              <a:t>Лајбницова машина: основне</a:t>
            </a:r>
          </a:p>
          <a:p>
            <a:pPr marL="457200" lvl="2"/>
            <a:r>
              <a:rPr lang="sr-Cyrl-RS" dirty="0" smtClean="0"/>
              <a:t>   </a:t>
            </a:r>
            <a:r>
              <a:rPr lang="en-US" dirty="0" smtClean="0"/>
              <a:t>	</a:t>
            </a:r>
            <a:r>
              <a:rPr lang="sr-Cyrl-RS" dirty="0" smtClean="0"/>
              <a:t>аритметичке операције</a:t>
            </a:r>
          </a:p>
          <a:p>
            <a:endParaRPr lang="sr-Cyrl-RS" dirty="0" smtClean="0"/>
          </a:p>
          <a:p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0" y="5000719"/>
            <a:ext cx="3108324" cy="2350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53" y="4955484"/>
            <a:ext cx="4034700" cy="2395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15" y="2336799"/>
            <a:ext cx="4114654" cy="28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371600"/>
            <a:ext cx="9071640" cy="55591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Попис становништва у Америци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Подаци за десетине милиона </a:t>
            </a:r>
            <a:br>
              <a:rPr lang="sr-Cyrl-RS" sz="2800" dirty="0" smtClean="0"/>
            </a:br>
            <a:r>
              <a:rPr lang="sr-Cyrl-RS" sz="2800" dirty="0" smtClean="0"/>
              <a:t>људи сваких 10 година</a:t>
            </a:r>
            <a:endParaRPr lang="en-US" sz="2800" dirty="0" smtClean="0"/>
          </a:p>
          <a:p>
            <a:endParaRPr lang="sr-Cyrl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1890, Херман Холерит:</a:t>
            </a:r>
          </a:p>
          <a:p>
            <a:pPr lvl="1"/>
            <a:r>
              <a:rPr lang="en-US" dirty="0" smtClean="0"/>
              <a:t>	</a:t>
            </a:r>
            <a:r>
              <a:rPr lang="sr-Cyrl-RS" dirty="0" smtClean="0"/>
              <a:t>Представљање података</a:t>
            </a:r>
            <a:r>
              <a:rPr lang="en-US" dirty="0" smtClean="0"/>
              <a:t> </a:t>
            </a:r>
            <a:r>
              <a:rPr lang="sr-Cyrl-RS" dirty="0" smtClean="0"/>
              <a:t>рупама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sr-Cyrl-RS" dirty="0" smtClean="0"/>
              <a:t>на папирним картицама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	</a:t>
            </a:r>
            <a:r>
              <a:rPr lang="sr-Cyrl-RS" dirty="0" smtClean="0"/>
              <a:t>Омогућено рачунање подсума,</a:t>
            </a:r>
            <a:r>
              <a:rPr lang="en-US" dirty="0" smtClean="0"/>
              <a:t> </a:t>
            </a:r>
            <a:r>
              <a:rPr lang="sr-Cyrl-RS" dirty="0" smtClean="0"/>
              <a:t>сортирање итд. 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	</a:t>
            </a:r>
            <a:r>
              <a:rPr lang="sr-Cyrl-RS" dirty="0" smtClean="0"/>
              <a:t>Скраћено време са 8 на 2 год.</a:t>
            </a:r>
            <a:endParaRPr lang="en-US" dirty="0" smtClean="0"/>
          </a:p>
          <a:p>
            <a:pPr lvl="1"/>
            <a:r>
              <a:rPr lang="en-US" dirty="0" smtClean="0"/>
              <a:t>	</a:t>
            </a:r>
          </a:p>
          <a:p>
            <a:pPr lvl="1"/>
            <a:r>
              <a:rPr lang="en-US" dirty="0"/>
              <a:t>	</a:t>
            </a:r>
            <a:r>
              <a:rPr lang="sr-Cyrl-RS" dirty="0" smtClean="0"/>
              <a:t>Шта је основао после</a:t>
            </a:r>
            <a:r>
              <a:rPr lang="en-US" dirty="0" smtClean="0"/>
              <a:t> </a:t>
            </a:r>
            <a:r>
              <a:rPr lang="sr-Cyrl-RS" dirty="0" smtClean="0"/>
              <a:t>Холерит</a:t>
            </a:r>
            <a:r>
              <a:rPr lang="en-US" dirty="0" smtClean="0"/>
              <a:t>?</a:t>
            </a:r>
            <a:endParaRPr lang="sr-Cyrl-R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Машина са бушеним картицама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85" y="2192482"/>
            <a:ext cx="3311511" cy="40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3999" y="1745672"/>
            <a:ext cx="9377755" cy="52993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Убрзо примене и у железници, продајним</a:t>
            </a:r>
            <a:r>
              <a:rPr lang="en-US" sz="2800" dirty="0" smtClean="0"/>
              <a:t> </a:t>
            </a:r>
            <a:r>
              <a:rPr lang="sr-Cyrl-RS" sz="2800" dirty="0" smtClean="0"/>
              <a:t>ланцима...</a:t>
            </a:r>
            <a:endParaRPr lang="en-US" sz="2800" dirty="0" smtClean="0"/>
          </a:p>
          <a:p>
            <a:endParaRPr lang="sr-Cyrl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Побољшавање постојеће машине</a:t>
            </a:r>
            <a:endParaRPr lang="en-US" sz="2800" dirty="0" smtClean="0"/>
          </a:p>
          <a:p>
            <a:endParaRPr lang="sr-Cyrl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 smtClean="0"/>
              <a:t>Настанак компаније </a:t>
            </a:r>
            <a:r>
              <a:rPr lang="sr-Latn-RS" sz="2800" dirty="0" smtClean="0"/>
              <a:t>IBM (</a:t>
            </a:r>
            <a:r>
              <a:rPr lang="sr-Cyrl-RS" sz="2800" dirty="0" smtClean="0"/>
              <a:t>Херман Холерит</a:t>
            </a:r>
            <a:r>
              <a:rPr lang="sr-Latn-RS" sz="2800" dirty="0" smtClean="0"/>
              <a:t>)</a:t>
            </a:r>
            <a:endParaRPr lang="sr-Cyrl-RS" sz="2800" dirty="0" smtClean="0"/>
          </a:p>
          <a:p>
            <a:pPr lvl="1"/>
            <a:endParaRPr lang="en-US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Развој нових и бољих машина за сортирање, табулирање, премештање картица</a:t>
            </a:r>
            <a:r>
              <a:rPr lang="en-US" dirty="0" smtClean="0"/>
              <a:t>…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Рани системи – оператор припрема картице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Аутоматизација електричном технологијом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Све је било подређено великој обради података:</a:t>
            </a:r>
            <a:r>
              <a:rPr lang="en-US" dirty="0"/>
              <a:t> </a:t>
            </a:r>
            <a:r>
              <a:rPr lang="sr-Latn-RS" b="1" dirty="0" smtClean="0"/>
              <a:t>Big </a:t>
            </a:r>
            <a:r>
              <a:rPr lang="sr-Latn-RS" b="1" dirty="0"/>
              <a:t>D</a:t>
            </a:r>
            <a:r>
              <a:rPr lang="sr-Latn-RS" b="1" dirty="0" smtClean="0"/>
              <a:t>ata </a:t>
            </a:r>
            <a:r>
              <a:rPr lang="sr-Cyrl-RS" dirty="0" smtClean="0"/>
              <a:t>за оно време!</a:t>
            </a:r>
            <a:endParaRPr lang="sr-Latn-RS" dirty="0" smtClean="0"/>
          </a:p>
          <a:p>
            <a:pPr lvl="1"/>
            <a:endParaRPr lang="sr-Cyrl-RS" dirty="0" smtClean="0"/>
          </a:p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машина </a:t>
            </a:r>
            <a:br>
              <a:rPr lang="sr-Cyrl-RS" dirty="0" smtClean="0"/>
            </a:br>
            <a:r>
              <a:rPr lang="sr-Cyrl-RS" dirty="0" smtClean="0"/>
              <a:t>са бушеним картицама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895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456</Words>
  <Application>Microsoft Office PowerPoint</Application>
  <PresentationFormat>Custom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DejaVu Sans</vt:lpstr>
      <vt:lpstr>StarSymbol</vt:lpstr>
      <vt:lpstr>Times New Roman</vt:lpstr>
      <vt:lpstr>Office Theme</vt:lpstr>
      <vt:lpstr>PowerPoint Presentation</vt:lpstr>
      <vt:lpstr>Напомена</vt:lpstr>
      <vt:lpstr>Развој и ширење  рачунарских технологија</vt:lpstr>
      <vt:lpstr>Физичке и менталне последице</vt:lpstr>
      <vt:lpstr>Технологија ствара  нове проблеме</vt:lpstr>
      <vt:lpstr>Главне етапе  у развоју рачунарских система</vt:lpstr>
      <vt:lpstr>Помоћ у рачунању</vt:lpstr>
      <vt:lpstr>Машина са бушеним картицама</vt:lpstr>
      <vt:lpstr>Развој машина  са бушеним картицама</vt:lpstr>
      <vt:lpstr>Развој првих  електричних рачунара</vt:lpstr>
      <vt:lpstr>Први комерцијални рачунари</vt:lpstr>
      <vt:lpstr>Програмски језици  и дељење времена (Time-sharing)</vt:lpstr>
      <vt:lpstr>Унапређења технологије доба чипова</vt:lpstr>
      <vt:lpstr>Развој микропроцесора</vt:lpstr>
      <vt:lpstr>Развој персоналних рачунара</vt:lpstr>
      <vt:lpstr>Развој персоналних рачунара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aca</cp:lastModifiedBy>
  <cp:revision>154</cp:revision>
  <dcterms:created xsi:type="dcterms:W3CDTF">2015-09-03T22:34:22Z</dcterms:created>
  <dcterms:modified xsi:type="dcterms:W3CDTF">2016-11-08T19:54:43Z</dcterms:modified>
  <dc:language>sr-Latn-RS</dc:language>
</cp:coreProperties>
</file>