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80" r:id="rId23"/>
    <p:sldId id="281" r:id="rId24"/>
    <p:sldId id="282" r:id="rId25"/>
    <p:sldId id="283" r:id="rId26"/>
    <p:sldId id="274" r:id="rId27"/>
  </p:sldIdLst>
  <p:sldSz cx="10080625" cy="7559675"/>
  <p:notesSz cx="7559675" cy="10691813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19.4.2017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1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34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5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76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92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8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19.4.2017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037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7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6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24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Shape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3200"/>
              <a:t>Р</a:t>
            </a:r>
            <a:r>
              <a:rPr lang="sr-Latn-RS" altLang="sr-Latn-RS" sz="3200"/>
              <a:t>ачунарство и друштво
2015/2016</a:t>
            </a:r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 smtClean="0"/>
              <a:t>Сигурност рачунара и мрежа</a:t>
            </a:r>
            <a:endParaRPr lang="sr-Latn-RS" altLang="sr-Latn-RS" sz="50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Александар Картељ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aleksandar.kartelj@gmail.com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Рачунарска гимназија</a:t>
            </a:r>
            <a:endParaRPr lang="sr-Latn-R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Вирус – инфилтрација и ширење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6462"/>
            <a:ext cx="3541411" cy="56460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182" y="2540827"/>
            <a:ext cx="6336203" cy="411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0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Антивирус програми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Јако је битно да буду ажурни. </a:t>
            </a:r>
          </a:p>
          <a:p>
            <a:r>
              <a:rPr lang="sr-Cyrl-RS" dirty="0" smtClean="0"/>
              <a:t>Већина инфекција вирусима се дешава због неажурног антивирус софтвера.</a:t>
            </a:r>
          </a:p>
          <a:p>
            <a:r>
              <a:rPr lang="sr-Cyrl-RS" dirty="0" smtClean="0"/>
              <a:t>Стално се појављују нови типови вируса. </a:t>
            </a:r>
          </a:p>
          <a:p>
            <a:r>
              <a:rPr lang="sr-Cyrl-RS" dirty="0" smtClean="0"/>
              <a:t>Постоје и лажни антивирус програми.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0814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Црви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Програм који проналази сигурносне пропусте у рачунарској мрежи и шири се.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46" y="3136035"/>
            <a:ext cx="4885700" cy="405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83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Роберт Морис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Роберт Морис је почео да учи </a:t>
            </a:r>
            <a:r>
              <a:rPr lang="sr-Latn-RS" dirty="0" smtClean="0"/>
              <a:t>Unix </a:t>
            </a:r>
            <a:r>
              <a:rPr lang="sr-Cyrl-RS" dirty="0" smtClean="0"/>
              <a:t>још када је био у основној школи. Његов отац је радио у Беловим лабораторијама и они су имали приступ пословним рачунарима од куће. </a:t>
            </a:r>
          </a:p>
          <a:p>
            <a:r>
              <a:rPr lang="sr-Cyrl-RS" dirty="0" smtClean="0"/>
              <a:t>Убрзо је Морис открио сигурносне пропусте у </a:t>
            </a:r>
            <a:r>
              <a:rPr lang="sr-Latn-RS" dirty="0" smtClean="0"/>
              <a:t>Unix-</a:t>
            </a:r>
            <a:r>
              <a:rPr lang="sr-Cyrl-RS" dirty="0" smtClean="0"/>
              <a:t>у па је могао нпр. да чита мејлове других људи у мрежи и слично. </a:t>
            </a:r>
          </a:p>
          <a:p>
            <a:r>
              <a:rPr lang="sr-Cyrl-RS" dirty="0" smtClean="0"/>
              <a:t>Као студент основних студија на Харварду постао је познат као стручњак за </a:t>
            </a:r>
            <a:r>
              <a:rPr lang="sr-Latn-RS" dirty="0" smtClean="0"/>
              <a:t>Unix</a:t>
            </a:r>
            <a:r>
              <a:rPr lang="en-US" dirty="0" smtClean="0"/>
              <a:t> </a:t>
            </a:r>
            <a:r>
              <a:rPr lang="sr-Cyrl-RS" dirty="0" smtClean="0"/>
              <a:t>и убрзо су га запослили у Беловим лабораторијама. </a:t>
            </a:r>
          </a:p>
          <a:p>
            <a:r>
              <a:rPr lang="sr-Cyrl-RS" dirty="0" smtClean="0"/>
              <a:t>Стално је правио шале на Харварду, нпр. </a:t>
            </a:r>
            <a:r>
              <a:rPr lang="sr-Cyrl-RS" dirty="0"/>
              <a:t>у</a:t>
            </a:r>
            <a:r>
              <a:rPr lang="sr-Cyrl-RS" dirty="0" smtClean="0"/>
              <a:t>бацио је да пре логовања студенти морају да одговоре на питање које поставља </a:t>
            </a:r>
            <a:r>
              <a:rPr lang="sr-Latn-RS" dirty="0" smtClean="0"/>
              <a:t>Oracle, </a:t>
            </a:r>
            <a:r>
              <a:rPr lang="sr-Cyrl-RS" dirty="0" smtClean="0"/>
              <a:t>а након тога да и сами поставе питање</a:t>
            </a:r>
            <a:r>
              <a:rPr lang="sr-Latn-RS" dirty="0" smtClean="0"/>
              <a:t>. </a:t>
            </a:r>
            <a:r>
              <a:rPr lang="sr-Cyrl-RS" dirty="0" smtClean="0"/>
              <a:t>Наравно није постојао </a:t>
            </a:r>
            <a:r>
              <a:rPr lang="sr-Latn-RS" dirty="0" smtClean="0"/>
              <a:t>Oracle, </a:t>
            </a:r>
            <a:r>
              <a:rPr lang="sr-Cyrl-RS" dirty="0" smtClean="0"/>
              <a:t>само су једни другима постављали питања.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29956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Интернет црв – Роберт Морис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Када је био на постдипломским студијама на </a:t>
            </a:r>
            <a:r>
              <a:rPr lang="sr-Latn-RS" dirty="0" smtClean="0"/>
              <a:t>Cornell-</a:t>
            </a:r>
            <a:r>
              <a:rPr lang="sr-Cyrl-RS" dirty="0" smtClean="0"/>
              <a:t>у постао је опседнут прављењем црва</a:t>
            </a:r>
            <a:r>
              <a:rPr lang="sr-Latn-RS" dirty="0" smtClean="0"/>
              <a:t> </a:t>
            </a:r>
            <a:r>
              <a:rPr lang="sr-Cyrl-RS" dirty="0" smtClean="0"/>
              <a:t>који ће пробити </a:t>
            </a:r>
            <a:r>
              <a:rPr lang="sr-Latn-RS" dirty="0" smtClean="0"/>
              <a:t>Unix </a:t>
            </a:r>
            <a:r>
              <a:rPr lang="sr-Cyrl-RS" dirty="0" smtClean="0"/>
              <a:t>сигурност. </a:t>
            </a:r>
          </a:p>
          <a:p>
            <a:r>
              <a:rPr lang="sr-Cyrl-RS" dirty="0" smtClean="0"/>
              <a:t>Његова листа жеља је била следећа:</a:t>
            </a:r>
          </a:p>
          <a:p>
            <a:pPr lvl="1"/>
            <a:r>
              <a:rPr lang="sr-Cyrl-RS" dirty="0" smtClean="0"/>
              <a:t>Инфицирај 3 машине по локалној мрежи</a:t>
            </a:r>
          </a:p>
          <a:p>
            <a:pPr lvl="1"/>
            <a:r>
              <a:rPr lang="sr-Cyrl-RS" dirty="0" smtClean="0"/>
              <a:t>Користи </a:t>
            </a:r>
            <a:r>
              <a:rPr lang="sr-Latn-RS" dirty="0" smtClean="0"/>
              <a:t>CPU </a:t>
            </a:r>
            <a:r>
              <a:rPr lang="sr-Cyrl-RS" dirty="0" smtClean="0"/>
              <a:t>само ако је слободан</a:t>
            </a:r>
          </a:p>
          <a:p>
            <a:pPr lvl="1"/>
            <a:r>
              <a:rPr lang="sr-Cyrl-RS" dirty="0" smtClean="0"/>
              <a:t>Избегавај спорије машине</a:t>
            </a:r>
          </a:p>
          <a:p>
            <a:pPr lvl="1"/>
            <a:r>
              <a:rPr lang="sr-Cyrl-RS" dirty="0" smtClean="0"/>
              <a:t>„Проваљуј“ шифре у циљу ширења на друге рачунаре</a:t>
            </a:r>
          </a:p>
          <a:p>
            <a:r>
              <a:rPr lang="sr-Cyrl-RS" dirty="0" smtClean="0"/>
              <a:t>Циљ црва није био да оштети рачунар, већ да увиди на колико максимално рачунара може да се прошири!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71537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Интернет црв - лансирање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Морис је лансирао Интернет црва 2. новембра 1988. године у </a:t>
            </a:r>
            <a:r>
              <a:rPr lang="sr-Latn-RS" dirty="0" smtClean="0"/>
              <a:t>MIT </a:t>
            </a:r>
            <a:r>
              <a:rPr lang="sr-Cyrl-RS" dirty="0" smtClean="0"/>
              <a:t>лабораторијама.</a:t>
            </a:r>
          </a:p>
          <a:p>
            <a:r>
              <a:rPr lang="sr-Cyrl-RS" dirty="0" smtClean="0"/>
              <a:t>Црв је на неколико дана онеспособио већину тада доступних рачунара (Интернет је тада укључивао махом универзитете). </a:t>
            </a:r>
          </a:p>
          <a:p>
            <a:r>
              <a:rPr lang="sr-Cyrl-RS" dirty="0" smtClean="0"/>
              <a:t>Морис је касније избачен са </a:t>
            </a:r>
            <a:r>
              <a:rPr lang="en-US" dirty="0" smtClean="0"/>
              <a:t>Cornell-a </a:t>
            </a:r>
            <a:r>
              <a:rPr lang="sr-Cyrl-RS" dirty="0" smtClean="0"/>
              <a:t>и осуђен на 3 године условно и новчану казну. </a:t>
            </a:r>
          </a:p>
          <a:p>
            <a:r>
              <a:rPr lang="sr-Cyrl-RS" dirty="0" smtClean="0"/>
              <a:t>Да ли је Морис био етичан</a:t>
            </a:r>
            <a:r>
              <a:rPr lang="en-US" dirty="0"/>
              <a:t>?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061347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Други познати црви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2004. </a:t>
            </a:r>
            <a:r>
              <a:rPr lang="sr-Latn-RS" dirty="0" smtClean="0"/>
              <a:t>SASSER</a:t>
            </a:r>
            <a:endParaRPr lang="sr-Cyrl-RS" dirty="0" smtClean="0"/>
          </a:p>
          <a:p>
            <a:pPr lvl="1"/>
            <a:r>
              <a:rPr lang="sr-Latn-RS" dirty="0" smtClean="0"/>
              <a:t>18 </a:t>
            </a:r>
            <a:r>
              <a:rPr lang="sr-Cyrl-RS" dirty="0" smtClean="0"/>
              <a:t>милиона инфекција.</a:t>
            </a:r>
          </a:p>
          <a:p>
            <a:pPr lvl="1"/>
            <a:r>
              <a:rPr lang="sr-Cyrl-RS" dirty="0" smtClean="0"/>
              <a:t>Изазивао гашење рачунара – велики проблем за авиокомпаније, железнице и слично. </a:t>
            </a:r>
          </a:p>
          <a:p>
            <a:pPr lvl="1"/>
            <a:r>
              <a:rPr lang="sr-Cyrl-RS" dirty="0" smtClean="0"/>
              <a:t>Кривац – седамнаестогодишњак, немац.</a:t>
            </a:r>
          </a:p>
          <a:p>
            <a:r>
              <a:rPr lang="sr-Cyrl-RS" dirty="0" smtClean="0"/>
              <a:t>2008. </a:t>
            </a:r>
            <a:r>
              <a:rPr lang="sr-Latn-RS" dirty="0" smtClean="0"/>
              <a:t>Conficker</a:t>
            </a:r>
            <a:endParaRPr lang="sr-Cyrl-RS" dirty="0"/>
          </a:p>
          <a:p>
            <a:pPr lvl="1"/>
            <a:r>
              <a:rPr lang="sr-Cyrl-RS" dirty="0" smtClean="0"/>
              <a:t>Око </a:t>
            </a:r>
            <a:r>
              <a:rPr lang="sr-Cyrl-RS" dirty="0"/>
              <a:t>15 милиона инфекција </a:t>
            </a:r>
            <a:r>
              <a:rPr lang="sr-Cyrl-RS" dirty="0" smtClean="0"/>
              <a:t>укључујући и добар део војне Интернет мреже у Француској, Енглеској итд.</a:t>
            </a:r>
            <a:endParaRPr lang="sr-Latn-RS" dirty="0" smtClean="0"/>
          </a:p>
          <a:p>
            <a:pPr lvl="1"/>
            <a:r>
              <a:rPr lang="sr-Cyrl-RS" dirty="0" smtClean="0"/>
              <a:t>Ширење по рачунарима који нису имали последњи </a:t>
            </a:r>
            <a:r>
              <a:rPr lang="sr-Latn-RS" dirty="0" smtClean="0"/>
              <a:t>Microsoft Update.</a:t>
            </a:r>
            <a:endParaRPr lang="sr-Cyrl-RS" dirty="0" smtClean="0"/>
          </a:p>
          <a:p>
            <a:pPr lvl="1"/>
            <a:r>
              <a:rPr lang="sr-Cyrl-RS" dirty="0" smtClean="0"/>
              <a:t>Кривац није откривен. 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126347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Други видови малвера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Cross-side scripting</a:t>
            </a:r>
          </a:p>
          <a:p>
            <a:pPr lvl="1"/>
            <a:r>
              <a:rPr lang="sr-Cyrl-RS" dirty="0" smtClean="0"/>
              <a:t>Убацивање страног програма у Веб сајт</a:t>
            </a:r>
          </a:p>
          <a:p>
            <a:r>
              <a:rPr lang="sr-Cyrl-RS" dirty="0" smtClean="0"/>
              <a:t>Навођено преузимање (</a:t>
            </a:r>
            <a:r>
              <a:rPr lang="sr-Latn-RS" dirty="0" smtClean="0"/>
              <a:t>drive-by download)</a:t>
            </a:r>
          </a:p>
          <a:p>
            <a:pPr lvl="1"/>
            <a:r>
              <a:rPr lang="sr-Cyrl-RS" dirty="0" smtClean="0"/>
              <a:t>Преузимање малвера јер корисник мисли да је то нешто друго (искаче попуп, лажни резултат гугл претраге и слично)</a:t>
            </a:r>
          </a:p>
          <a:p>
            <a:r>
              <a:rPr lang="sr-Cyrl-RS" dirty="0" smtClean="0"/>
              <a:t>Тројански коњ</a:t>
            </a:r>
          </a:p>
          <a:p>
            <a:pPr lvl="1"/>
            <a:r>
              <a:rPr lang="sr-Cyrl-RS" dirty="0" smtClean="0"/>
              <a:t>Инфилтира се и потом нпр. </a:t>
            </a:r>
            <a:r>
              <a:rPr lang="sr-Cyrl-RS" dirty="0"/>
              <a:t>п</a:t>
            </a:r>
            <a:r>
              <a:rPr lang="sr-Cyrl-RS" dirty="0" smtClean="0"/>
              <a:t>реузима шифре за рачунарске игре итд. </a:t>
            </a:r>
          </a:p>
          <a:p>
            <a:r>
              <a:rPr lang="sr-Latn-RS" dirty="0" smtClean="0"/>
              <a:t>Rootkits</a:t>
            </a:r>
          </a:p>
          <a:p>
            <a:r>
              <a:rPr lang="sr-Latn-RS" dirty="0" smtClean="0"/>
              <a:t>Spyware, Adware...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794562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Сајбер напади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9178321" cy="4796544"/>
          </a:xfrm>
        </p:spPr>
        <p:txBody>
          <a:bodyPr/>
          <a:lstStyle/>
          <a:p>
            <a:r>
              <a:rPr lang="sr-Cyrl-RS" dirty="0" smtClean="0"/>
              <a:t>Економска корист од Интернета неколико хиљада милијарди годишње и расте. </a:t>
            </a:r>
          </a:p>
          <a:p>
            <a:r>
              <a:rPr lang="sr-Cyrl-RS" dirty="0" smtClean="0"/>
              <a:t>Ово чини Интернет примамљивим за организовани криминал.</a:t>
            </a:r>
          </a:p>
          <a:p>
            <a:r>
              <a:rPr lang="sr-Cyrl-RS" dirty="0" smtClean="0"/>
              <a:t>Типови напада:</a:t>
            </a:r>
          </a:p>
          <a:p>
            <a:pPr lvl="1"/>
            <a:r>
              <a:rPr lang="sr-Cyrl-RS" dirty="0" smtClean="0"/>
              <a:t>Пецање и пецање штапом (</a:t>
            </a:r>
            <a:r>
              <a:rPr lang="sr-Latn-RS" dirty="0" smtClean="0"/>
              <a:t>phishing and spear phishing)</a:t>
            </a:r>
          </a:p>
          <a:p>
            <a:pPr lvl="1"/>
            <a:r>
              <a:rPr lang="sr-Cyrl-RS" dirty="0" smtClean="0"/>
              <a:t>Убацивање </a:t>
            </a:r>
            <a:r>
              <a:rPr lang="sr-Latn-RS" dirty="0" smtClean="0"/>
              <a:t>SQL </a:t>
            </a:r>
            <a:r>
              <a:rPr lang="sr-Cyrl-RS" dirty="0" smtClean="0"/>
              <a:t>кода (</a:t>
            </a:r>
            <a:r>
              <a:rPr lang="sr-Latn-RS" dirty="0" smtClean="0"/>
              <a:t>SQL injection)</a:t>
            </a:r>
          </a:p>
          <a:p>
            <a:pPr lvl="1"/>
            <a:r>
              <a:rPr lang="sr-Latn-RS" dirty="0" smtClean="0"/>
              <a:t>DoS </a:t>
            </a:r>
            <a:r>
              <a:rPr lang="sr-Cyrl-RS" dirty="0" smtClean="0"/>
              <a:t>и </a:t>
            </a:r>
            <a:r>
              <a:rPr lang="sr-Latn-RS" dirty="0" smtClean="0"/>
              <a:t>DDoS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7016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Пецање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Нападач шаље милионе мејлова са информацијом да је кориснички налог </a:t>
            </a:r>
            <a:br>
              <a:rPr lang="sr-Cyrl-RS" dirty="0" smtClean="0"/>
            </a:br>
            <a:r>
              <a:rPr lang="sr-Cyrl-RS" dirty="0" smtClean="0"/>
              <a:t>на нпр</a:t>
            </a:r>
            <a:r>
              <a:rPr lang="en-US" dirty="0" smtClean="0"/>
              <a:t>. </a:t>
            </a:r>
            <a:r>
              <a:rPr lang="sr-Cyrl-RS" dirty="0" smtClean="0"/>
              <a:t>Амазону компромитован.</a:t>
            </a:r>
          </a:p>
          <a:p>
            <a:r>
              <a:rPr lang="sr-Cyrl-RS" dirty="0" smtClean="0"/>
              <a:t>Ту је и лажни линк ка „Амазону“ који корисник кликне. </a:t>
            </a:r>
          </a:p>
          <a:p>
            <a:r>
              <a:rPr lang="sr-Cyrl-RS" dirty="0" smtClean="0"/>
              <a:t>Корисник бива преусмерен на </a:t>
            </a:r>
            <a:br>
              <a:rPr lang="sr-Cyrl-RS" dirty="0" smtClean="0"/>
            </a:br>
            <a:r>
              <a:rPr lang="sr-Cyrl-RS" dirty="0" smtClean="0"/>
              <a:t>лажну страницу „Амазона“ и ауторизује се. </a:t>
            </a:r>
          </a:p>
          <a:p>
            <a:r>
              <a:rPr lang="sr-Cyrl-RS" dirty="0" smtClean="0"/>
              <a:t>Наравно, то је само маска сајта и он је заправо одао своје информације: </a:t>
            </a:r>
            <a:br>
              <a:rPr lang="sr-Cyrl-RS" dirty="0" smtClean="0"/>
            </a:br>
            <a:r>
              <a:rPr lang="sr-Cyrl-RS" dirty="0" smtClean="0"/>
              <a:t>налог и корисничко име</a:t>
            </a:r>
          </a:p>
          <a:p>
            <a:r>
              <a:rPr lang="sr-Cyrl-RS" dirty="0" smtClean="0"/>
              <a:t>Неколико стотина хиљада успешних напада пецањем годишње.</a:t>
            </a:r>
          </a:p>
          <a:p>
            <a:r>
              <a:rPr lang="sr-Cyrl-RS" dirty="0" smtClean="0"/>
              <a:t>Пецање штапом – варијанта са циљањем одређене групе корисника нпр. </a:t>
            </a:r>
            <a:r>
              <a:rPr lang="sr-Cyrl-RS" dirty="0"/>
              <a:t>с</a:t>
            </a:r>
            <a:r>
              <a:rPr lang="sr-Cyrl-RS" dirty="0" smtClean="0"/>
              <a:t>таријих особа.</a:t>
            </a:r>
          </a:p>
        </p:txBody>
      </p:sp>
    </p:spTree>
    <p:extLst>
      <p:ext uri="{BB962C8B-B14F-4D97-AF65-F5344CB8AC3E}">
        <p14:creationId xmlns:p14="http://schemas.microsoft.com/office/powerpoint/2010/main" val="118889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Битни аспекти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9022457" cy="4796544"/>
          </a:xfrm>
        </p:spPr>
        <p:txBody>
          <a:bodyPr/>
          <a:lstStyle/>
          <a:p>
            <a:r>
              <a:rPr lang="sr-Cyrl-RS" dirty="0" smtClean="0"/>
              <a:t>Да ли је реално да у филму „Умри мушки“ терористи преузму контролу над уличном расветом, системом за гас и електричне енергије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Проблематични аспекти:</a:t>
            </a:r>
          </a:p>
          <a:p>
            <a:pPr lvl="1"/>
            <a:r>
              <a:rPr lang="sr-Cyrl-RS" dirty="0" smtClean="0"/>
              <a:t>Хакери</a:t>
            </a:r>
          </a:p>
          <a:p>
            <a:pPr lvl="1"/>
            <a:r>
              <a:rPr lang="sr-Cyrl-RS" dirty="0" smtClean="0"/>
              <a:t>Малвер</a:t>
            </a:r>
          </a:p>
          <a:p>
            <a:pPr lvl="1"/>
            <a:r>
              <a:rPr lang="sr-Cyrl-RS" dirty="0" smtClean="0"/>
              <a:t>Сајбер криминал и сајбер напади</a:t>
            </a:r>
          </a:p>
          <a:p>
            <a:pPr lvl="1"/>
            <a:r>
              <a:rPr lang="sr-Cyrl-RS" dirty="0" smtClean="0"/>
              <a:t>Онлајн гласање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4601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Убацивање </a:t>
            </a:r>
            <a:r>
              <a:rPr lang="sr-Latn-RS" dirty="0" smtClean="0"/>
              <a:t>SQL </a:t>
            </a:r>
            <a:r>
              <a:rPr lang="sr-Cyrl-RS" dirty="0" smtClean="0"/>
              <a:t>кода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2012414"/>
            <a:ext cx="9497291" cy="4796544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Убацивање </a:t>
            </a:r>
            <a:r>
              <a:rPr lang="sr-Latn-RS" dirty="0" smtClean="0"/>
              <a:t>SQL </a:t>
            </a:r>
            <a:r>
              <a:rPr lang="sr-Cyrl-RS" dirty="0" smtClean="0"/>
              <a:t>кода у текстуално поље за унос нпр. </a:t>
            </a:r>
            <a:r>
              <a:rPr lang="sr-Cyrl-RS" dirty="0"/>
              <a:t>н</a:t>
            </a:r>
            <a:r>
              <a:rPr lang="sr-Cyrl-RS" dirty="0" smtClean="0"/>
              <a:t>алога или шифре. </a:t>
            </a:r>
          </a:p>
          <a:p>
            <a:r>
              <a:rPr lang="sr-Cyrl-RS" dirty="0" smtClean="0"/>
              <a:t>Већина познатих Интернет сајтова има заштиту против овога. </a:t>
            </a:r>
          </a:p>
          <a:p>
            <a:r>
              <a:rPr lang="sr-Cyrl-RS" dirty="0" smtClean="0"/>
              <a:t>Пример – кориснички унос за претрагу:</a:t>
            </a:r>
          </a:p>
          <a:p>
            <a:pPr marL="503971" lvl="1" indent="0">
              <a:buNone/>
            </a:pPr>
            <a:r>
              <a:rPr lang="sr-Latn-RS" dirty="0"/>
              <a:t>txtUserId = getRequestString("UserId");</a:t>
            </a:r>
            <a:br>
              <a:rPr lang="sr-Latn-RS" dirty="0"/>
            </a:br>
            <a:r>
              <a:rPr lang="sr-Latn-RS" dirty="0"/>
              <a:t>txtSQL = "SELECT * FROM Users WHERE UserId = " + txtUserId</a:t>
            </a:r>
            <a:r>
              <a:rPr lang="sr-Latn-RS" dirty="0" smtClean="0"/>
              <a:t>;</a:t>
            </a:r>
            <a:endParaRPr lang="sr-Cyrl-RS" dirty="0"/>
          </a:p>
          <a:p>
            <a:r>
              <a:rPr lang="sr-Cyrl-RS" dirty="0" smtClean="0"/>
              <a:t>Шта ако се унесе у текстуално поље </a:t>
            </a:r>
            <a:r>
              <a:rPr lang="sr-Latn-RS" dirty="0" smtClean="0"/>
              <a:t>"</a:t>
            </a:r>
            <a:r>
              <a:rPr lang="sr-Cyrl-RS" dirty="0" smtClean="0"/>
              <a:t>464 </a:t>
            </a:r>
            <a:r>
              <a:rPr lang="sr-Latn-RS" dirty="0" smtClean="0"/>
              <a:t>or 1</a:t>
            </a:r>
            <a:r>
              <a:rPr lang="en-US" dirty="0" smtClean="0"/>
              <a:t>=1</a:t>
            </a:r>
            <a:r>
              <a:rPr lang="sr-Latn-RS" dirty="0"/>
              <a:t> </a:t>
            </a:r>
            <a:r>
              <a:rPr lang="sr-Latn-RS" dirty="0" smtClean="0"/>
              <a:t>“</a:t>
            </a:r>
            <a:endParaRPr lang="en-US" dirty="0" smtClean="0"/>
          </a:p>
          <a:p>
            <a:r>
              <a:rPr lang="sr-Cyrl-RS" dirty="0" smtClean="0"/>
              <a:t>Добија се:</a:t>
            </a:r>
          </a:p>
          <a:p>
            <a:pPr marL="503971" lvl="1" indent="0">
              <a:buNone/>
            </a:pPr>
            <a:r>
              <a:rPr lang="sr-Latn-RS" dirty="0"/>
              <a:t>txtSQL = "SELECT * FROM Users WHERE UserId = </a:t>
            </a:r>
            <a:r>
              <a:rPr lang="sr-Cyrl-RS" dirty="0" smtClean="0"/>
              <a:t>464 </a:t>
            </a:r>
            <a:r>
              <a:rPr lang="sr-Latn-RS" dirty="0" smtClean="0"/>
              <a:t>or 1</a:t>
            </a:r>
            <a:r>
              <a:rPr lang="en-US" dirty="0" smtClean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3106150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DoS (denial of service)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Циљ није крађа података већ онеспособљавање рачунарског система (сервера). </a:t>
            </a:r>
          </a:p>
          <a:p>
            <a:r>
              <a:rPr lang="sr-Cyrl-RS" dirty="0" smtClean="0"/>
              <a:t>Сервер бива нападнут појединачно или симултано од стране других система. </a:t>
            </a:r>
          </a:p>
          <a:p>
            <a:r>
              <a:rPr lang="sr-Cyrl-RS" dirty="0" smtClean="0"/>
              <a:t>Истовремено се пошаљу хиљаде захтева што систем не може да подржи и слично. </a:t>
            </a:r>
          </a:p>
          <a:p>
            <a:r>
              <a:rPr lang="sr-Latn-RS" dirty="0" smtClean="0"/>
              <a:t>DDoS – </a:t>
            </a:r>
            <a:r>
              <a:rPr lang="sr-Cyrl-RS" dirty="0" smtClean="0"/>
              <a:t>дистрибуирана варијанта овог напада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29764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Сајбер криминал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Продаја малициозног софтвера (малвера) на илегалним аукцијама оном ко највише понуди. </a:t>
            </a:r>
          </a:p>
          <a:p>
            <a:r>
              <a:rPr lang="sr-Cyrl-RS" dirty="0" smtClean="0"/>
              <a:t>Једна машина инфицирана </a:t>
            </a:r>
            <a:r>
              <a:rPr lang="sr-Latn-RS" dirty="0" smtClean="0"/>
              <a:t>Adware </a:t>
            </a:r>
            <a:r>
              <a:rPr lang="sr-Cyrl-RS" dirty="0" smtClean="0"/>
              <a:t>софтвером донесе у просеку 1$ месечно: </a:t>
            </a:r>
          </a:p>
          <a:p>
            <a:pPr lvl="1"/>
            <a:r>
              <a:rPr lang="sr-Cyrl-RS" dirty="0" smtClean="0"/>
              <a:t>Закон великих бројева!</a:t>
            </a:r>
          </a:p>
          <a:p>
            <a:r>
              <a:rPr lang="sr-Cyrl-RS" dirty="0" smtClean="0"/>
              <a:t>Логери за тастатуру – јако опасни софтвери</a:t>
            </a:r>
            <a:r>
              <a:rPr lang="en-US" dirty="0" smtClean="0"/>
              <a:t>:</a:t>
            </a:r>
          </a:p>
          <a:p>
            <a:pPr lvl="1"/>
            <a:r>
              <a:rPr lang="sr-Cyrl-RS" dirty="0" smtClean="0"/>
              <a:t>Крађа кредитних картица</a:t>
            </a:r>
          </a:p>
          <a:p>
            <a:pPr lvl="1"/>
            <a:r>
              <a:rPr lang="sr-Cyrl-RS" dirty="0" smtClean="0"/>
              <a:t>Злоупотреба плаћених услуга</a:t>
            </a:r>
          </a:p>
          <a:p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1482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Сајбер инцидент - </a:t>
            </a:r>
            <a:r>
              <a:rPr lang="sr-Latn-RS" dirty="0" smtClean="0"/>
              <a:t>Blue Security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9147148" cy="4796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2006. </a:t>
            </a:r>
            <a:r>
              <a:rPr lang="sr-Cyrl-RS" dirty="0" smtClean="0"/>
              <a:t>Израелска компанија </a:t>
            </a:r>
            <a:r>
              <a:rPr lang="sr-Latn-RS" dirty="0" smtClean="0"/>
              <a:t>Blue Security</a:t>
            </a:r>
            <a:r>
              <a:rPr lang="sr-Cyrl-RS" dirty="0" smtClean="0"/>
              <a:t>:</a:t>
            </a:r>
          </a:p>
          <a:p>
            <a:pPr lvl="1"/>
            <a:r>
              <a:rPr lang="sr-Cyrl-RS" dirty="0" smtClean="0"/>
              <a:t>Анти-спам систем који инсталирате и када Вам стигне порука најпре бива проверена од сервера. </a:t>
            </a:r>
          </a:p>
          <a:p>
            <a:pPr lvl="1"/>
            <a:r>
              <a:rPr lang="sr-Cyrl-RS" dirty="0" smtClean="0"/>
              <a:t>Ако сервер потврди да није спам пропушта поруку ка примаоцу. </a:t>
            </a:r>
          </a:p>
          <a:p>
            <a:pPr lvl="1"/>
            <a:r>
              <a:rPr lang="sr-Cyrl-RS" dirty="0" smtClean="0"/>
              <a:t>У супротном се шаље порука упозорења пошиљаоцу односно „спамеру“.</a:t>
            </a:r>
          </a:p>
          <a:p>
            <a:pPr lvl="1"/>
            <a:r>
              <a:rPr lang="sr-Cyrl-RS" dirty="0" smtClean="0"/>
              <a:t>Ово је врло брзо „затрпало“ сандучиће спамера и многи су одустали од напада на </a:t>
            </a:r>
            <a:r>
              <a:rPr lang="sr-Latn-RS" dirty="0" smtClean="0"/>
              <a:t>Blue Security </a:t>
            </a:r>
            <a:r>
              <a:rPr lang="sr-Cyrl-RS" dirty="0" smtClean="0"/>
              <a:t>кориснике. </a:t>
            </a:r>
          </a:p>
          <a:p>
            <a:r>
              <a:rPr lang="sr-Cyrl-RS" dirty="0" smtClean="0"/>
              <a:t>Међутим група спамера није одустала и наставила је још жешће</a:t>
            </a:r>
            <a:r>
              <a:rPr lang="en-US" dirty="0" smtClean="0"/>
              <a:t> DDoS</a:t>
            </a:r>
            <a:r>
              <a:rPr lang="sr-Cyrl-RS" dirty="0" smtClean="0"/>
              <a:t> нападе</a:t>
            </a:r>
            <a:r>
              <a:rPr lang="en-US" dirty="0"/>
              <a:t> </a:t>
            </a:r>
            <a:r>
              <a:rPr lang="sr-Cyrl-RS" dirty="0" smtClean="0"/>
              <a:t>на </a:t>
            </a:r>
            <a:r>
              <a:rPr lang="sr-Latn-RS" dirty="0" smtClean="0"/>
              <a:t>Blue Security. </a:t>
            </a:r>
          </a:p>
          <a:p>
            <a:r>
              <a:rPr lang="sr-Cyrl-RS" dirty="0" smtClean="0"/>
              <a:t>Наравно, </a:t>
            </a:r>
            <a:r>
              <a:rPr lang="sr-Latn-RS" dirty="0" smtClean="0"/>
              <a:t>Blue Security </a:t>
            </a:r>
            <a:r>
              <a:rPr lang="sr-Cyrl-RS" dirty="0" smtClean="0"/>
              <a:t>је ускоро пропао. </a:t>
            </a:r>
            <a:endParaRPr lang="sr-Latn-RS" dirty="0" smtClean="0"/>
          </a:p>
          <a:p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6363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Сајбер инцидент – Алберта Гонзалес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2010. Алберта Гонзалес је осуђена на 20 година затвора. </a:t>
            </a:r>
          </a:p>
          <a:p>
            <a:r>
              <a:rPr lang="sr-Cyrl-RS" dirty="0" smtClean="0"/>
              <a:t>Разлог: </a:t>
            </a:r>
            <a:r>
              <a:rPr lang="sr-Latn-RS" dirty="0" smtClean="0"/>
              <a:t>SQL </a:t>
            </a:r>
            <a:r>
              <a:rPr lang="sr-Cyrl-RS" dirty="0" smtClean="0"/>
              <a:t>убацивање кода којим је украла </a:t>
            </a:r>
            <a:br>
              <a:rPr lang="sr-Cyrl-RS" dirty="0" smtClean="0"/>
            </a:br>
            <a:r>
              <a:rPr lang="sr-Cyrl-RS" dirty="0" smtClean="0"/>
              <a:t>130 милиона кредитних картица. </a:t>
            </a:r>
          </a:p>
          <a:p>
            <a:r>
              <a:rPr lang="sr-Cyrl-RS" dirty="0" smtClean="0"/>
              <a:t>Највише је било проневера на дебитним онлајн картицама које се често дају као купони. </a:t>
            </a:r>
          </a:p>
          <a:p>
            <a:r>
              <a:rPr lang="sr-Cyrl-RS" dirty="0" smtClean="0"/>
              <a:t>Штета од око 130 милона долара.</a:t>
            </a:r>
          </a:p>
        </p:txBody>
      </p:sp>
    </p:spTree>
    <p:extLst>
      <p:ext uri="{BB962C8B-B14F-4D97-AF65-F5344CB8AC3E}">
        <p14:creationId xmlns:p14="http://schemas.microsoft.com/office/powerpoint/2010/main" val="2922658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Политички мотивисани напади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9251057" cy="4796544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Естонија је одлучила 2007. године да измести статуу руског војника из Талина, главног града. </a:t>
            </a:r>
          </a:p>
          <a:p>
            <a:r>
              <a:rPr lang="sr-Cyrl-RS" dirty="0" smtClean="0"/>
              <a:t>Овај потез је оцењен као непопуларан међу руским становништвом и у Русији генерално. </a:t>
            </a:r>
          </a:p>
          <a:p>
            <a:r>
              <a:rPr lang="sr-Cyrl-RS" dirty="0" smtClean="0"/>
              <a:t>Последица је да су Руси извели </a:t>
            </a:r>
            <a:r>
              <a:rPr lang="sr-Latn-RS" dirty="0" smtClean="0"/>
              <a:t>DDoS </a:t>
            </a:r>
            <a:r>
              <a:rPr lang="sr-Cyrl-RS" dirty="0" smtClean="0"/>
              <a:t>нападе невиђених размера на сајтове Естоније. </a:t>
            </a:r>
          </a:p>
          <a:p>
            <a:r>
              <a:rPr lang="sr-Cyrl-RS" dirty="0" smtClean="0"/>
              <a:t>Око милион рачунара је било укључено у напад на:</a:t>
            </a:r>
          </a:p>
          <a:p>
            <a:pPr lvl="1"/>
            <a:r>
              <a:rPr lang="sr-Cyrl-RS" dirty="0" smtClean="0"/>
              <a:t>Јавне установе</a:t>
            </a:r>
          </a:p>
          <a:p>
            <a:pPr lvl="1"/>
            <a:r>
              <a:rPr lang="sr-Cyrl-RS" dirty="0" smtClean="0"/>
              <a:t>Владине системе и системе војске</a:t>
            </a:r>
          </a:p>
          <a:p>
            <a:pPr lvl="1"/>
            <a:r>
              <a:rPr lang="sr-Cyrl-RS" dirty="0" smtClean="0"/>
              <a:t>Банке итд. </a:t>
            </a:r>
          </a:p>
          <a:p>
            <a:r>
              <a:rPr lang="sr-Cyrl-RS" dirty="0" smtClean="0"/>
              <a:t>Сличне ствари су се дешавале и у Грузији, Јужној Кореји, Тибету итд.</a:t>
            </a:r>
          </a:p>
          <a:p>
            <a:pPr lvl="1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338596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Онлајн гласање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Због многобројних неправилности са „папирним“ гласањем многе земље су започеле праксу гласања на електронским машинама. </a:t>
            </a:r>
          </a:p>
          <a:p>
            <a:r>
              <a:rPr lang="sr-Cyrl-RS" dirty="0" smtClean="0"/>
              <a:t>У неким деловима Америке, попут Аљаске је уведено онлајн гласање.</a:t>
            </a:r>
            <a:endParaRPr lang="en-US" dirty="0" smtClean="0"/>
          </a:p>
          <a:p>
            <a:r>
              <a:rPr lang="sr-Cyrl-RS" dirty="0" smtClean="0"/>
              <a:t>Естонија је била прва држава која је увела гласање на нивоу гласања за парламент и локалну управу. </a:t>
            </a:r>
          </a:p>
          <a:p>
            <a:r>
              <a:rPr lang="sr-Cyrl-RS" dirty="0" smtClean="0"/>
              <a:t>За и против онлајн гласања – дискусија</a:t>
            </a:r>
            <a:r>
              <a:rPr lang="en-US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1130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Хакери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Оригинално значење речи хакер – онај који истражује, преузима ризик. </a:t>
            </a:r>
          </a:p>
          <a:p>
            <a:r>
              <a:rPr lang="sr-Latn-RS" dirty="0" smtClean="0"/>
              <a:t>MIT </a:t>
            </a:r>
            <a:r>
              <a:rPr lang="sr-Cyrl-RS" dirty="0" smtClean="0"/>
              <a:t>клуб за моделовање железница 1950-их.</a:t>
            </a:r>
          </a:p>
          <a:p>
            <a:r>
              <a:rPr lang="sr-Cyrl-RS" dirty="0" smtClean="0"/>
              <a:t>Најоданији чланови су остајали целу ноћ да побољшавају велики модел железнице испијајући велике количине Кока-Коле.</a:t>
            </a:r>
          </a:p>
          <a:p>
            <a:r>
              <a:rPr lang="sr-Cyrl-RS" dirty="0" smtClean="0"/>
              <a:t>„Хак“ је за њих представљало унапређење модела и реч „хакер“ је била знак поштовања.</a:t>
            </a:r>
          </a:p>
          <a:p>
            <a:r>
              <a:rPr lang="sr-Cyrl-RS" dirty="0" smtClean="0"/>
              <a:t>Крајем 1950-их неки од хакера су завршили курсеве програмирања... Остало је историја...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1841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Хакери - ширење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Неки филмови су допринели ширењу идеје за хакерисањем, нпр. Ратне игре из 1983.</a:t>
            </a:r>
          </a:p>
          <a:p>
            <a:r>
              <a:rPr lang="sr-Cyrl-RS" dirty="0" smtClean="0"/>
              <a:t>Данас су хакери најчешће они који покушавају да добију неауторизовани злонамерни приступ рачунарима и рачунарским мрежама. </a:t>
            </a:r>
          </a:p>
          <a:p>
            <a:r>
              <a:rPr lang="sr-Cyrl-RS" dirty="0" smtClean="0"/>
              <a:t>Приступи:</a:t>
            </a:r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Погађање</a:t>
            </a:r>
            <a:r>
              <a:rPr lang="sr-Cyrl-RS" dirty="0"/>
              <a:t> </a:t>
            </a:r>
            <a:r>
              <a:rPr lang="sr-Cyrl-RS" dirty="0" smtClean="0"/>
              <a:t>корисничког имена и шифре</a:t>
            </a:r>
            <a:r>
              <a:rPr lang="sr-Latn-RS" dirty="0" smtClean="0"/>
              <a:t>. </a:t>
            </a:r>
            <a:r>
              <a:rPr lang="sr-Latn-RS" dirty="0"/>
              <a:t>K</a:t>
            </a:r>
            <a:r>
              <a:rPr lang="sr-Cyrl-RS" dirty="0" smtClean="0"/>
              <a:t>ада је ово могуће</a:t>
            </a:r>
            <a:r>
              <a:rPr lang="en-US" dirty="0"/>
              <a:t>?</a:t>
            </a:r>
            <a:endParaRPr lang="sr-Cyrl-RS" dirty="0" smtClean="0"/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Прислушкивање, </a:t>
            </a:r>
            <a:r>
              <a:rPr lang="sr-Latn-RS" dirty="0" smtClean="0"/>
              <a:t>„</a:t>
            </a:r>
            <a:r>
              <a:rPr lang="sr-Cyrl-RS" dirty="0" smtClean="0"/>
              <a:t>гледање изнад рамена</a:t>
            </a:r>
            <a:r>
              <a:rPr lang="sr-Latn-RS" dirty="0" smtClean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sr-Cyrl-RS" dirty="0" smtClean="0"/>
              <a:t>енг. </a:t>
            </a:r>
            <a:r>
              <a:rPr lang="sr-Latn-RS" dirty="0" smtClean="0"/>
              <a:t>eavesdropping)</a:t>
            </a:r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Претраживање смећа - неке фирме не уништавају папирно смеће – како се ово може искористити</a:t>
            </a:r>
            <a:r>
              <a:rPr lang="en-US" dirty="0" smtClean="0"/>
              <a:t>?</a:t>
            </a:r>
          </a:p>
          <a:p>
            <a:pPr marL="1018321" lvl="1" indent="-514350">
              <a:buFont typeface="+mj-lt"/>
              <a:buAutoNum type="arabicPeriod"/>
            </a:pPr>
            <a:r>
              <a:rPr lang="sr-Cyrl-RS" dirty="0" smtClean="0"/>
              <a:t>Социјални инжењеринг – погодан у већим компанијама. Нпр. Вас назове на послу и представи се као шеф вашег шефа. </a:t>
            </a:r>
            <a:endParaRPr lang="en-US" dirty="0" smtClean="0"/>
          </a:p>
          <a:p>
            <a:pPr lvl="1"/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164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Казне за хакерисање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Кажњиве активности:</a:t>
            </a:r>
          </a:p>
          <a:p>
            <a:pPr lvl="1"/>
            <a:r>
              <a:rPr lang="sr-Cyrl-RS" dirty="0" smtClean="0"/>
              <a:t>Пренос кода (вируса, црва)</a:t>
            </a:r>
          </a:p>
          <a:p>
            <a:pPr lvl="1"/>
            <a:r>
              <a:rPr lang="sr-Cyrl-RS" dirty="0" smtClean="0"/>
              <a:t>Неауторизовани приступ туђим налозима</a:t>
            </a:r>
            <a:br>
              <a:rPr lang="sr-Cyrl-RS" dirty="0" smtClean="0"/>
            </a:br>
            <a:r>
              <a:rPr lang="sr-Cyrl-RS" dirty="0" smtClean="0"/>
              <a:t>(чак и када нема приступа датотекама)</a:t>
            </a:r>
          </a:p>
          <a:p>
            <a:pPr lvl="1"/>
            <a:r>
              <a:rPr lang="sr-Cyrl-RS" dirty="0" smtClean="0"/>
              <a:t>Пренос поверљивих владиних информација</a:t>
            </a:r>
          </a:p>
          <a:p>
            <a:pPr lvl="1"/>
            <a:r>
              <a:rPr lang="sr-Cyrl-RS" dirty="0" smtClean="0"/>
              <a:t>Трговина шифрама</a:t>
            </a:r>
          </a:p>
          <a:p>
            <a:pPr lvl="1"/>
            <a:r>
              <a:rPr lang="sr-Cyrl-RS" dirty="0" smtClean="0"/>
              <a:t>Рачунарске преваре</a:t>
            </a:r>
          </a:p>
          <a:p>
            <a:pPr lvl="1"/>
            <a:r>
              <a:rPr lang="sr-Cyrl-RS" dirty="0" smtClean="0"/>
              <a:t>Рачунарске уцене</a:t>
            </a:r>
          </a:p>
          <a:p>
            <a:r>
              <a:rPr lang="sr-Cyrl-RS" dirty="0" smtClean="0"/>
              <a:t>У Америци је максимална казна </a:t>
            </a:r>
            <a:br>
              <a:rPr lang="sr-Cyrl-RS" dirty="0" smtClean="0"/>
            </a:br>
            <a:r>
              <a:rPr lang="sr-Cyrl-RS" dirty="0" smtClean="0"/>
              <a:t>20 година затвора и 250.000$.</a:t>
            </a:r>
          </a:p>
          <a:p>
            <a:r>
              <a:rPr lang="sr-Cyrl-RS" dirty="0" smtClean="0"/>
              <a:t>У Србији су ниже казне, а најчешћи облик преваре је Нигеријска превара. 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0050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Анализа случаја - </a:t>
            </a:r>
            <a:r>
              <a:rPr lang="sr-Latn-RS" dirty="0" smtClean="0"/>
              <a:t>Firesheep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Већина Интернет (</a:t>
            </a:r>
            <a:r>
              <a:rPr lang="sr-Latn-RS" dirty="0" smtClean="0"/>
              <a:t>http)</a:t>
            </a:r>
            <a:r>
              <a:rPr lang="sr-Cyrl-RS" dirty="0" smtClean="0"/>
              <a:t> саобраћаја није шифрована</a:t>
            </a:r>
            <a:r>
              <a:rPr lang="sr-Latn-RS" dirty="0" smtClean="0"/>
              <a:t>, </a:t>
            </a:r>
            <a:r>
              <a:rPr lang="sr-Cyrl-RS" dirty="0" smtClean="0"/>
              <a:t>а само неки критични делови </a:t>
            </a:r>
            <a:br>
              <a:rPr lang="sr-Cyrl-RS" dirty="0" smtClean="0"/>
            </a:br>
            <a:r>
              <a:rPr lang="sr-Cyrl-RS" dirty="0" smtClean="0"/>
              <a:t>нпр. </a:t>
            </a:r>
            <a:r>
              <a:rPr lang="sr-Cyrl-RS" dirty="0"/>
              <a:t>л</a:t>
            </a:r>
            <a:r>
              <a:rPr lang="sr-Cyrl-RS" dirty="0" smtClean="0"/>
              <a:t>оговање, приступ плаћањима итд. Јесу </a:t>
            </a:r>
            <a:r>
              <a:rPr lang="sr-Latn-RS" dirty="0" smtClean="0"/>
              <a:t>(https). </a:t>
            </a:r>
            <a:r>
              <a:rPr lang="sr-Cyrl-RS" dirty="0" smtClean="0"/>
              <a:t>Зашто није све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dirty="0" smtClean="0"/>
              <a:t>Бежичне мреже су посебно проблематичне јер је реч о радио сигналу који може бити пресретнут. </a:t>
            </a:r>
          </a:p>
          <a:p>
            <a:r>
              <a:rPr lang="sr-Latn-RS" dirty="0" smtClean="0"/>
              <a:t>„</a:t>
            </a:r>
            <a:r>
              <a:rPr lang="sr-Latn-RS" dirty="0"/>
              <a:t>S</a:t>
            </a:r>
            <a:r>
              <a:rPr lang="sr-Latn-RS" dirty="0" smtClean="0"/>
              <a:t>idejacking“ </a:t>
            </a:r>
            <a:r>
              <a:rPr lang="sr-Cyrl-RS" dirty="0" smtClean="0"/>
              <a:t>је вид злоупотребе у којем се прислушкује пренос у оквиру </a:t>
            </a:r>
            <a:r>
              <a:rPr lang="sr-Latn-RS" dirty="0" smtClean="0"/>
              <a:t>WiFi </a:t>
            </a:r>
            <a:r>
              <a:rPr lang="sr-Cyrl-RS" dirty="0" smtClean="0"/>
              <a:t>мреже и узима колачић који корисник добија од сајта.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9447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Анализа случаја - </a:t>
            </a:r>
            <a:r>
              <a:rPr lang="sr-Latn-RS" dirty="0" smtClean="0"/>
              <a:t>Firesheep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Проблем са многим сајтовима је што иако имају шифровану комуникацију при ауторизацији, колачићи нису шифровани. </a:t>
            </a:r>
          </a:p>
          <a:p>
            <a:r>
              <a:rPr lang="sr-Cyrl-RS" dirty="0" smtClean="0"/>
              <a:t>Ерик Батлер је 2010. направио екстензију за </a:t>
            </a:r>
            <a:r>
              <a:rPr lang="sr-Latn-RS" dirty="0" smtClean="0"/>
              <a:t>Firefox </a:t>
            </a:r>
            <a:r>
              <a:rPr lang="sr-Cyrl-RS" dirty="0" smtClean="0"/>
              <a:t>под називом </a:t>
            </a:r>
            <a:r>
              <a:rPr lang="sr-Latn-RS" dirty="0" smtClean="0"/>
              <a:t>Firesheep:</a:t>
            </a:r>
          </a:p>
          <a:p>
            <a:pPr lvl="1"/>
            <a:r>
              <a:rPr lang="sr-Cyrl-RS" dirty="0" smtClean="0"/>
              <a:t>Након клика на дугме </a:t>
            </a:r>
            <a:r>
              <a:rPr lang="sr-Latn-RS" dirty="0" smtClean="0"/>
              <a:t>„Start capturing“ </a:t>
            </a:r>
            <a:r>
              <a:rPr lang="sr-Cyrl-RS" dirty="0" smtClean="0"/>
              <a:t>корисник би видео списак свих људи који користи </a:t>
            </a:r>
            <a:r>
              <a:rPr lang="sr-Latn-RS" dirty="0" smtClean="0"/>
              <a:t>WiFi </a:t>
            </a:r>
            <a:r>
              <a:rPr lang="sr-Cyrl-RS" dirty="0" smtClean="0"/>
              <a:t>у близини и сајтове које су посетили.</a:t>
            </a:r>
          </a:p>
          <a:p>
            <a:pPr lvl="1"/>
            <a:r>
              <a:rPr lang="sr-Cyrl-RS" dirty="0" smtClean="0"/>
              <a:t>Кликом на неко име и одговарајући сајт он би приступио датом систему ауторизован као прави корисник. </a:t>
            </a:r>
          </a:p>
          <a:p>
            <a:r>
              <a:rPr lang="sr-Cyrl-RS" dirty="0" smtClean="0"/>
              <a:t>Шта мислите, зашто је Батлер то урадио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Да ли је то што је урадио било етички</a:t>
            </a:r>
            <a:r>
              <a:rPr lang="en-US" dirty="0"/>
              <a:t>?</a:t>
            </a: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7734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Малвер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9095193" cy="4796544"/>
          </a:xfrm>
        </p:spPr>
        <p:txBody>
          <a:bodyPr/>
          <a:lstStyle/>
          <a:p>
            <a:r>
              <a:rPr lang="sr-Cyrl-RS" dirty="0" smtClean="0"/>
              <a:t>Злонамерни програми који се инфилтрирају на Ваш рачунар:</a:t>
            </a:r>
          </a:p>
          <a:p>
            <a:r>
              <a:rPr lang="sr-Cyrl-RS" dirty="0" smtClean="0"/>
              <a:t>Шта могу да раде након тога:</a:t>
            </a:r>
          </a:p>
          <a:p>
            <a:pPr lvl="1"/>
            <a:r>
              <a:rPr lang="sr-Cyrl-RS" dirty="0" smtClean="0"/>
              <a:t>Ништа специјално, троше процесорско време.</a:t>
            </a:r>
          </a:p>
          <a:p>
            <a:pPr lvl="1"/>
            <a:r>
              <a:rPr lang="sr-Cyrl-RS" dirty="0" smtClean="0"/>
              <a:t>Уништавају битне датотеке.</a:t>
            </a:r>
          </a:p>
          <a:p>
            <a:pPr lvl="1"/>
            <a:r>
              <a:rPr lang="sr-Cyrl-RS" dirty="0" smtClean="0"/>
              <a:t>Преузимају контролу над рачунаром:</a:t>
            </a:r>
          </a:p>
          <a:p>
            <a:pPr lvl="2"/>
            <a:r>
              <a:rPr lang="sr-Cyrl-RS" dirty="0" smtClean="0"/>
              <a:t>Користе Ваш рачунар као репозиторијум за украдене картице.</a:t>
            </a:r>
          </a:p>
          <a:p>
            <a:pPr lvl="2"/>
            <a:r>
              <a:rPr lang="sr-Cyrl-RS" dirty="0" smtClean="0"/>
              <a:t>Ваш рачунар симулира веб сервер за порнографски материјал.</a:t>
            </a:r>
          </a:p>
          <a:p>
            <a:pPr lvl="2"/>
            <a:r>
              <a:rPr lang="sr-Cyrl-RS" dirty="0" smtClean="0"/>
              <a:t>Ваш рачунар врши нападе на друге рачунаре у циљу добијања права приступа (енг. </a:t>
            </a:r>
            <a:r>
              <a:rPr lang="sr-Latn-RS" dirty="0" smtClean="0"/>
              <a:t>denial-of-service attack).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48978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Вируси и црви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414"/>
            <a:ext cx="9268691" cy="4796544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Вирус је самореплицирајући програм који се налази у оквиру неког домаћина (другог програма).</a:t>
            </a:r>
          </a:p>
          <a:p>
            <a:r>
              <a:rPr lang="sr-Cyrl-RS" dirty="0" smtClean="0"/>
              <a:t>Када се покрене инсталација домаћина, најпре се покрене вирус и пронађе другог домаћина у Вашем рачунару и њега инфицира.</a:t>
            </a:r>
          </a:p>
          <a:p>
            <a:r>
              <a:rPr lang="sr-Cyrl-RS" dirty="0" smtClean="0"/>
              <a:t>Могу се преносити и путем имејл додатака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>(енг. </a:t>
            </a:r>
            <a:r>
              <a:rPr lang="sr-Latn-RS" dirty="0"/>
              <a:t>a</a:t>
            </a:r>
            <a:r>
              <a:rPr lang="sr-Latn-RS" dirty="0" smtClean="0"/>
              <a:t>ttachment) </a:t>
            </a:r>
          </a:p>
          <a:p>
            <a:pPr lvl="1"/>
            <a:r>
              <a:rPr lang="sr-Cyrl-RS" dirty="0"/>
              <a:t>В</a:t>
            </a:r>
            <a:r>
              <a:rPr lang="sr-Cyrl-RS" dirty="0" smtClean="0"/>
              <a:t>ећина имејл клијената ово спречава.  </a:t>
            </a:r>
          </a:p>
          <a:p>
            <a:r>
              <a:rPr lang="sr-Cyrl-RS" dirty="0" smtClean="0"/>
              <a:t>Неки вируси могу бити релативно безопасни и само заузимати меморију и трошити процесор. </a:t>
            </a:r>
          </a:p>
          <a:p>
            <a:r>
              <a:rPr lang="sr-Cyrl-RS" dirty="0" smtClean="0"/>
              <a:t>Други могу брисати датоеке и слично.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3109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4137</TotalTime>
  <Words>1302</Words>
  <Application>Microsoft Office PowerPoint</Application>
  <PresentationFormat>Custom</PresentationFormat>
  <Paragraphs>173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DejaVu Sans</vt:lpstr>
      <vt:lpstr>Office Theme</vt:lpstr>
      <vt:lpstr>PowerPoint Presentation</vt:lpstr>
      <vt:lpstr>Битни аспекти</vt:lpstr>
      <vt:lpstr>Хакери</vt:lpstr>
      <vt:lpstr>Хакери - ширење</vt:lpstr>
      <vt:lpstr>Казне за хакерисање</vt:lpstr>
      <vt:lpstr>Анализа случаја - Firesheep</vt:lpstr>
      <vt:lpstr>Анализа случаја - Firesheep</vt:lpstr>
      <vt:lpstr>Малвер</vt:lpstr>
      <vt:lpstr>Вируси и црви</vt:lpstr>
      <vt:lpstr>Вирус – инфилтрација и ширење</vt:lpstr>
      <vt:lpstr>Антивирус програми</vt:lpstr>
      <vt:lpstr>Црви</vt:lpstr>
      <vt:lpstr>Роберт Морис</vt:lpstr>
      <vt:lpstr>Интернет црв – Роберт Морис</vt:lpstr>
      <vt:lpstr>Интернет црв - лансирање</vt:lpstr>
      <vt:lpstr>Други познати црви</vt:lpstr>
      <vt:lpstr>Други видови малвера</vt:lpstr>
      <vt:lpstr>Сајбер напади</vt:lpstr>
      <vt:lpstr>Пецање</vt:lpstr>
      <vt:lpstr>Убацивање SQL кода</vt:lpstr>
      <vt:lpstr>DoS (denial of service)</vt:lpstr>
      <vt:lpstr>Сајбер криминал</vt:lpstr>
      <vt:lpstr>Сајбер инцидент - Blue Security </vt:lpstr>
      <vt:lpstr>Сајбер инцидент – Алберта Гонзалес</vt:lpstr>
      <vt:lpstr>Политички мотивисани напади</vt:lpstr>
      <vt:lpstr>Онлајн гласање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915</cp:revision>
  <dcterms:created xsi:type="dcterms:W3CDTF">2015-09-03T22:34:22Z</dcterms:created>
  <dcterms:modified xsi:type="dcterms:W3CDTF">2017-04-19T07:06:00Z</dcterms:modified>
  <dc:language>sr-Latn-RS</dc:language>
</cp:coreProperties>
</file>