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0" r:id="rId17"/>
    <p:sldId id="272" r:id="rId18"/>
    <p:sldId id="271" r:id="rId19"/>
    <p:sldId id="274" r:id="rId20"/>
    <p:sldId id="275" r:id="rId21"/>
    <p:sldId id="276" r:id="rId22"/>
    <p:sldId id="277" r:id="rId23"/>
    <p:sldId id="278" r:id="rId24"/>
    <p:sldId id="279" r:id="rId25"/>
  </p:sldIdLst>
  <p:sldSz cx="10080625" cy="7559675"/>
  <p:notesSz cx="7559675" cy="10691813"/>
  <p:defaultTextStyle>
    <a:defPPr>
      <a:defRPr lang="sr-Latn-R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3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1237197"/>
            <a:ext cx="856853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078" y="3970580"/>
            <a:ext cx="7560469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FE96-96B0-4A38-99A0-FBF898557A16}" type="datetimeFigureOut">
              <a:rPr lang="sr-Latn-RS" smtClean="0"/>
              <a:t>28.2.2017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1A0A6-50AE-4CB2-9E8D-F0CF0E3CBC7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5138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48344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948" y="402483"/>
            <a:ext cx="2173635" cy="6406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044" y="402483"/>
            <a:ext cx="6394896" cy="6406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4869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9553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793" y="1884671"/>
            <a:ext cx="869453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793" y="5059035"/>
            <a:ext cx="869453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27768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043" y="2012414"/>
            <a:ext cx="4284266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3316" y="2012414"/>
            <a:ext cx="4284266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33925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402484"/>
            <a:ext cx="8694539" cy="146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357" y="1853171"/>
            <a:ext cx="4264576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57" y="2761381"/>
            <a:ext cx="4264576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317" y="1853171"/>
            <a:ext cx="4285579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317" y="2761381"/>
            <a:ext cx="4285579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18808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FE96-96B0-4A38-99A0-FBF898557A16}" type="datetimeFigureOut">
              <a:rPr lang="sr-Latn-RS" smtClean="0"/>
              <a:t>28.2.2017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1A0A6-50AE-4CB2-9E8D-F0CF0E3CBC7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00373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05842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503978"/>
            <a:ext cx="3251264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579" y="1088455"/>
            <a:ext cx="5103316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2267902"/>
            <a:ext cx="3251264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5673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503978"/>
            <a:ext cx="3251264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85579" y="1088455"/>
            <a:ext cx="5103316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2267902"/>
            <a:ext cx="3251264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48634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043" y="402484"/>
            <a:ext cx="869453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043" y="2012414"/>
            <a:ext cx="869453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043" y="7006700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9207" y="7006700"/>
            <a:ext cx="340221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9441" y="7006700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8247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eativecommons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Shape 1"/>
          <p:cNvSpPr txBox="1">
            <a:spLocks noChangeArrowheads="1"/>
          </p:cNvSpPr>
          <p:nvPr/>
        </p:nvSpPr>
        <p:spPr bwMode="auto">
          <a:xfrm>
            <a:off x="503238" y="301625"/>
            <a:ext cx="9072562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Cyrl-RS" altLang="sr-Latn-RS" sz="3200" dirty="0"/>
              <a:t>Р</a:t>
            </a:r>
            <a:r>
              <a:rPr lang="sr-Latn-RS" altLang="sr-Latn-RS" sz="3200"/>
              <a:t>ачунарство и </a:t>
            </a:r>
            <a:r>
              <a:rPr lang="sr-Latn-RS" altLang="sr-Latn-RS" sz="3200" smtClean="0"/>
              <a:t>друштво</a:t>
            </a:r>
            <a:endParaRPr lang="sr-Latn-RS" altLang="sr-Latn-RS" sz="3200"/>
          </a:p>
        </p:txBody>
      </p:sp>
      <p:sp>
        <p:nvSpPr>
          <p:cNvPr id="14339" name="TextShape 2"/>
          <p:cNvSpPr txBox="1">
            <a:spLocks noChangeArrowheads="1"/>
          </p:cNvSpPr>
          <p:nvPr/>
        </p:nvSpPr>
        <p:spPr bwMode="auto">
          <a:xfrm>
            <a:off x="503238" y="1768475"/>
            <a:ext cx="9072562" cy="438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sr-Latn-RS" altLang="sr-Latn-RS" sz="32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Cyrl-RS" altLang="sr-Latn-RS" sz="5000" dirty="0" smtClean="0"/>
              <a:t>Интелектуална својина</a:t>
            </a:r>
            <a:endParaRPr lang="sr-Latn-RS" altLang="sr-Latn-RS" sz="50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sr-Latn-RS" altLang="sr-Latn-RS" sz="32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sr-Latn-RS" altLang="sr-Latn-RS" sz="32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sr-Latn-RS" altLang="sr-Latn-RS" sz="32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Latn-RS" altLang="sr-Latn-RS" sz="3200" dirty="0"/>
              <a:t>Александар Картељ</a:t>
            </a:r>
            <a:endParaRPr lang="sr-Latn-RS" altLang="sr-Latn-RS" sz="18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Latn-RS" altLang="sr-Latn-RS" sz="3200" dirty="0"/>
              <a:t>aleksandar.kartelj@gmail.com</a:t>
            </a:r>
            <a:endParaRPr lang="sr-Latn-RS" altLang="sr-Latn-RS" sz="18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sr-Latn-RS" altLang="sr-Latn-RS" sz="18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Latn-RS" altLang="sr-Latn-RS" sz="3200" dirty="0"/>
              <a:t>Рачунарска гимназија</a:t>
            </a:r>
            <a:endParaRPr lang="sr-Latn-RS" altLang="sr-Latn-R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Сценарио 3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Рецимо да сте осмислили нови тип мишоловке која је супериорна у односу на све тренутне мишоловке на тржишту. </a:t>
            </a:r>
          </a:p>
          <a:p>
            <a:r>
              <a:rPr lang="sr-Cyrl-RS" dirty="0" smtClean="0"/>
              <a:t>Патентним правом Ви заштићујете своју креацију. </a:t>
            </a:r>
          </a:p>
          <a:p>
            <a:r>
              <a:rPr lang="sr-Cyrl-RS" dirty="0" smtClean="0"/>
              <a:t>Постоје разни начин да Ви, као изумитељ, створите комерцијалну корист од овога:</a:t>
            </a:r>
          </a:p>
          <a:p>
            <a:pPr lvl="1"/>
            <a:r>
              <a:rPr lang="sr-Cyrl-RS" dirty="0" smtClean="0"/>
              <a:t>Можете сами да правите и продајете мишоловке</a:t>
            </a:r>
          </a:p>
          <a:p>
            <a:pPr lvl="1"/>
            <a:r>
              <a:rPr lang="sr-Cyrl-RS" dirty="0" smtClean="0"/>
              <a:t>Можете да наплаћујете провизију од других који користе Ваш патент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652792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Награђивање изумитеља </a:t>
            </a:r>
            <a:r>
              <a:rPr lang="sr-Latn-RS" dirty="0" smtClean="0"/>
              <a:t>vs </a:t>
            </a:r>
            <a:r>
              <a:rPr lang="sr-Cyrl-RS" dirty="0" smtClean="0"/>
              <a:t>Општа добробит друштва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Рецимо да Ваша мишоловка, иако супериорна, не доспева на тржиште, </a:t>
            </a:r>
            <a:br>
              <a:rPr lang="sr-Cyrl-RS" dirty="0" smtClean="0"/>
            </a:br>
            <a:r>
              <a:rPr lang="sr-Cyrl-RS" dirty="0" smtClean="0"/>
              <a:t>јер се фирмама које праве мишоловке </a:t>
            </a:r>
            <a:br>
              <a:rPr lang="sr-Cyrl-RS" dirty="0" smtClean="0"/>
            </a:br>
            <a:r>
              <a:rPr lang="sr-Cyrl-RS" dirty="0" smtClean="0"/>
              <a:t>не исплате да плате Ваш патент </a:t>
            </a:r>
            <a:br>
              <a:rPr lang="sr-Cyrl-RS" dirty="0" smtClean="0"/>
            </a:br>
            <a:r>
              <a:rPr lang="sr-Cyrl-RS" dirty="0" smtClean="0"/>
              <a:t>и пређу на нови начин израде.</a:t>
            </a:r>
          </a:p>
          <a:p>
            <a:r>
              <a:rPr lang="sr-Cyrl-RS" dirty="0" smtClean="0"/>
              <a:t>Постоје две супротстављене стране овде:</a:t>
            </a:r>
          </a:p>
          <a:p>
            <a:pPr marL="1018321" lvl="1" indent="-514350">
              <a:buFont typeface="+mj-lt"/>
              <a:buAutoNum type="arabicPeriod"/>
            </a:pPr>
            <a:r>
              <a:rPr lang="sr-Cyrl-RS" dirty="0" smtClean="0"/>
              <a:t>Стимулација изумитеља</a:t>
            </a:r>
          </a:p>
          <a:p>
            <a:pPr marL="1018321" lvl="1" indent="-514350">
              <a:buFont typeface="+mj-lt"/>
              <a:buAutoNum type="arabicPeriod"/>
            </a:pPr>
            <a:r>
              <a:rPr lang="sr-Cyrl-RS" dirty="0" smtClean="0"/>
              <a:t>Општа добробит друштва</a:t>
            </a:r>
          </a:p>
          <a:p>
            <a:r>
              <a:rPr lang="sr-Cyrl-RS" dirty="0" smtClean="0"/>
              <a:t>Ако би забранили патентно право</a:t>
            </a:r>
            <a:r>
              <a:rPr lang="en-US" dirty="0" smtClean="0"/>
              <a:t>,</a:t>
            </a:r>
            <a:r>
              <a:rPr lang="sr-Cyrl-R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Cyrl-RS" dirty="0" smtClean="0"/>
              <a:t>да ли би то значило и добробит за друштво,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Cyrl-RS" dirty="0" smtClean="0"/>
              <a:t>јер би се онда мишоловка нашла на тржишту</a:t>
            </a:r>
            <a:r>
              <a:rPr lang="en-US" dirty="0" smtClean="0"/>
              <a:t>?</a:t>
            </a:r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2279901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Ограничени век трајања патентног права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Cyrl-RS" dirty="0"/>
              <a:t>Да ли би </a:t>
            </a:r>
            <a:r>
              <a:rPr lang="sr-Cyrl-RS" dirty="0" smtClean="0"/>
              <a:t>уопште супериорна мишолоквка </a:t>
            </a:r>
            <a:r>
              <a:rPr lang="sr-Cyrl-RS" dirty="0"/>
              <a:t>била осмишљена да изумитељ не бива награђен патентним правом</a:t>
            </a:r>
            <a:r>
              <a:rPr lang="en-US" dirty="0" smtClean="0"/>
              <a:t>?</a:t>
            </a:r>
            <a:endParaRPr lang="sr-Cyrl-RS" dirty="0" smtClean="0"/>
          </a:p>
          <a:p>
            <a:r>
              <a:rPr lang="sr-Cyrl-RS" dirty="0" smtClean="0"/>
              <a:t>Решење је компромис:</a:t>
            </a:r>
          </a:p>
          <a:p>
            <a:pPr lvl="1"/>
            <a:r>
              <a:rPr lang="sr-Cyrl-RS" dirty="0" smtClean="0"/>
              <a:t>Изумитељ добија патентно право.</a:t>
            </a:r>
          </a:p>
          <a:p>
            <a:pPr lvl="1"/>
            <a:r>
              <a:rPr lang="sr-Cyrl-RS" dirty="0" smtClean="0"/>
              <a:t>Али је оно временски ограничено, обично на неколико година.</a:t>
            </a:r>
          </a:p>
          <a:p>
            <a:r>
              <a:rPr lang="sr-Cyrl-RS" dirty="0" smtClean="0"/>
              <a:t>Питање је како одредити временско ограничење. </a:t>
            </a:r>
          </a:p>
          <a:p>
            <a:r>
              <a:rPr lang="sr-Cyrl-RS" dirty="0" smtClean="0"/>
              <a:t>Сигурно сте чули за песму „</a:t>
            </a:r>
            <a:r>
              <a:rPr lang="sr-Latn-RS" dirty="0" smtClean="0"/>
              <a:t>Happy Birthday to You</a:t>
            </a:r>
            <a:r>
              <a:rPr lang="sr-Cyrl-RS" dirty="0" smtClean="0"/>
              <a:t>“</a:t>
            </a:r>
            <a:r>
              <a:rPr lang="sr-Latn-RS" dirty="0" smtClean="0"/>
              <a:t>. </a:t>
            </a:r>
          </a:p>
          <a:p>
            <a:pPr lvl="1"/>
            <a:r>
              <a:rPr lang="sr-Cyrl-RS" dirty="0" smtClean="0"/>
              <a:t>Она се међутим врло ретко може чути на телевизији</a:t>
            </a:r>
          </a:p>
          <a:p>
            <a:pPr lvl="1"/>
            <a:r>
              <a:rPr lang="sr-Cyrl-RS" dirty="0" smtClean="0"/>
              <a:t>Разлог је што је песма заштићена као приватна својина 1935. годин</a:t>
            </a:r>
          </a:p>
          <a:p>
            <a:pPr lvl="1"/>
            <a:r>
              <a:rPr lang="sr-Cyrl-RS" dirty="0"/>
              <a:t>У</a:t>
            </a:r>
            <a:r>
              <a:rPr lang="sr-Cyrl-RS" dirty="0" smtClean="0"/>
              <a:t> међувремену је заштита 1998. продужена до 2030. године</a:t>
            </a:r>
          </a:p>
          <a:p>
            <a:pPr lvl="1"/>
            <a:r>
              <a:rPr lang="sr-Cyrl-RS" dirty="0" smtClean="0"/>
              <a:t>Сваки пут када се изведе на телевизији ова песма компанија </a:t>
            </a:r>
            <a:r>
              <a:rPr lang="sr-Latn-RS" dirty="0" smtClean="0"/>
              <a:t>TimeWarner </a:t>
            </a:r>
            <a:r>
              <a:rPr lang="sr-Cyrl-RS" dirty="0" smtClean="0"/>
              <a:t>добије компензацију.</a:t>
            </a:r>
            <a:endParaRPr lang="sr-Cyrl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771210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Начини заштите </a:t>
            </a:r>
            <a:br>
              <a:rPr lang="sr-Cyrl-RS" dirty="0" smtClean="0"/>
            </a:br>
            <a:r>
              <a:rPr lang="sr-Cyrl-RS" dirty="0" smtClean="0"/>
              <a:t>интелектуалне својине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Трговинске тајне (енг. </a:t>
            </a:r>
            <a:r>
              <a:rPr lang="sr-Latn-RS" dirty="0" smtClean="0"/>
              <a:t>Trade secrets)</a:t>
            </a:r>
          </a:p>
          <a:p>
            <a:r>
              <a:rPr lang="sr-Cyrl-RS" dirty="0" smtClean="0"/>
              <a:t>Патенти</a:t>
            </a:r>
          </a:p>
          <a:p>
            <a:r>
              <a:rPr lang="sr-Cyrl-RS" dirty="0" smtClean="0"/>
              <a:t>Ауторска права (енг. </a:t>
            </a:r>
            <a:r>
              <a:rPr lang="sr-Latn-RS" dirty="0" smtClean="0"/>
              <a:t>Copyright)</a:t>
            </a:r>
            <a:endParaRPr lang="sr-Cyrl-RS" dirty="0" smtClean="0"/>
          </a:p>
          <a:p>
            <a:r>
              <a:rPr lang="sr-Cyrl-RS" dirty="0" smtClean="0"/>
              <a:t>Заштитни знаци (енг. </a:t>
            </a:r>
            <a:r>
              <a:rPr lang="sr-Latn-RS" dirty="0" smtClean="0"/>
              <a:t>Trademarks)</a:t>
            </a:r>
          </a:p>
          <a:p>
            <a:endParaRPr lang="sr-Latn-RS" dirty="0" smtClean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78141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Трговинске тајне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dirty="0" smtClean="0"/>
              <a:t>Интелектуална својина која компанијама омогућава компетитивну предност</a:t>
            </a:r>
          </a:p>
          <a:p>
            <a:r>
              <a:rPr lang="sr-Cyrl-RS" dirty="0" smtClean="0"/>
              <a:t>Потребна је адекватна заштита:</a:t>
            </a:r>
          </a:p>
          <a:p>
            <a:pPr lvl="1"/>
            <a:r>
              <a:rPr lang="sr-Cyrl-RS" dirty="0" smtClean="0"/>
              <a:t>Мали број људи да је упознат са тајном.</a:t>
            </a:r>
          </a:p>
          <a:p>
            <a:pPr lvl="1"/>
            <a:r>
              <a:rPr lang="sr-Cyrl-RS" dirty="0" smtClean="0"/>
              <a:t>Софтверски сигурносни механизми.</a:t>
            </a:r>
          </a:p>
          <a:p>
            <a:pPr lvl="1"/>
            <a:r>
              <a:rPr lang="sr-Cyrl-RS" dirty="0" smtClean="0"/>
              <a:t>Нетранспарентан механизам производње.</a:t>
            </a:r>
          </a:p>
          <a:p>
            <a:r>
              <a:rPr lang="sr-Cyrl-RS" dirty="0" smtClean="0"/>
              <a:t>Познати примери:</a:t>
            </a:r>
          </a:p>
          <a:p>
            <a:pPr lvl="1"/>
            <a:r>
              <a:rPr lang="sr-Cyrl-RS" dirty="0" smtClean="0"/>
              <a:t>Кока кола сируп</a:t>
            </a:r>
          </a:p>
          <a:p>
            <a:pPr lvl="1"/>
            <a:r>
              <a:rPr lang="sr-Cyrl-RS" dirty="0" smtClean="0"/>
              <a:t>Формула је позната под називом </a:t>
            </a:r>
            <a:r>
              <a:rPr lang="sr-Latn-RS" dirty="0" smtClean="0"/>
              <a:t>„Merchandise 7X“ </a:t>
            </a:r>
            <a:r>
              <a:rPr lang="sr-Cyrl-RS" dirty="0" smtClean="0"/>
              <a:t>и држи се под кључем у банци у Атланти</a:t>
            </a:r>
          </a:p>
          <a:p>
            <a:pPr lvl="1"/>
            <a:r>
              <a:rPr lang="sr-Cyrl-RS" dirty="0" smtClean="0"/>
              <a:t>Само неколико људи зна читаву формулу</a:t>
            </a:r>
          </a:p>
          <a:p>
            <a:pPr lvl="1"/>
            <a:r>
              <a:rPr lang="sr-Cyrl-RS" dirty="0" smtClean="0"/>
              <a:t>Производња је подељена по групама запослених тако да свака група прави само по део мешавине</a:t>
            </a:r>
          </a:p>
          <a:p>
            <a:pPr lvl="1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1927124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Трговинске тајне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Трговинске тајне немају време истека</a:t>
            </a:r>
          </a:p>
          <a:p>
            <a:r>
              <a:rPr lang="sr-Cyrl-RS" dirty="0"/>
              <a:t>Немају увек смисла – нпр. нема смисла филм заштитити као трговинску тајну.</a:t>
            </a:r>
          </a:p>
          <a:p>
            <a:r>
              <a:rPr lang="sr-Cyrl-RS" dirty="0" smtClean="0"/>
              <a:t>Проблеми са трговинским тајнама:</a:t>
            </a:r>
          </a:p>
          <a:p>
            <a:pPr lvl="1"/>
            <a:r>
              <a:rPr lang="sr-Cyrl-RS" dirty="0" smtClean="0"/>
              <a:t>Крађа – кажњива законом</a:t>
            </a:r>
          </a:p>
          <a:p>
            <a:pPr lvl="1"/>
            <a:r>
              <a:rPr lang="sr-Cyrl-RS" dirty="0" smtClean="0"/>
              <a:t>Цурење информација од стране запослених </a:t>
            </a:r>
          </a:p>
          <a:p>
            <a:pPr lvl="1"/>
            <a:r>
              <a:rPr lang="sr-Cyrl-RS" dirty="0" smtClean="0"/>
              <a:t>Реверзни инжењеринг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390121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Патенти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smtClean="0"/>
              <a:t>Комплементаран трговинској тајни.</a:t>
            </a:r>
          </a:p>
          <a:p>
            <a:r>
              <a:rPr lang="sr-Cyrl-RS" dirty="0" smtClean="0"/>
              <a:t>Уместо да се скрива, изумитељ јасно документује патент и ставља га на доступност јавности.</a:t>
            </a:r>
          </a:p>
          <a:p>
            <a:r>
              <a:rPr lang="sr-Cyrl-RS" dirty="0" smtClean="0"/>
              <a:t>Ако неко жели да искористи патент мора да плати патентно право изумитељу.</a:t>
            </a:r>
          </a:p>
          <a:p>
            <a:r>
              <a:rPr lang="sr-Cyrl-RS" dirty="0" smtClean="0"/>
              <a:t>Патентно право обично важи десетак година.</a:t>
            </a:r>
          </a:p>
          <a:p>
            <a:r>
              <a:rPr lang="sr-Cyrl-RS" dirty="0" smtClean="0"/>
              <a:t>Након истека патента свако га може користити без надокнаде.</a:t>
            </a:r>
          </a:p>
          <a:p>
            <a:r>
              <a:rPr lang="sr-Cyrl-RS" dirty="0" smtClean="0"/>
              <a:t>Примери:</a:t>
            </a:r>
          </a:p>
          <a:p>
            <a:pPr lvl="1"/>
            <a:r>
              <a:rPr lang="sr-Cyrl-RS" dirty="0" smtClean="0"/>
              <a:t>Полароид </a:t>
            </a:r>
            <a:r>
              <a:rPr lang="sr-Latn-RS" dirty="0" smtClean="0"/>
              <a:t>vs </a:t>
            </a:r>
            <a:r>
              <a:rPr lang="sr-Cyrl-RS" dirty="0" smtClean="0"/>
              <a:t>Кодак - инстант фотографије за 60 секунди</a:t>
            </a:r>
          </a:p>
          <a:p>
            <a:pPr lvl="1"/>
            <a:r>
              <a:rPr lang="sr-Cyrl-RS" dirty="0" smtClean="0"/>
              <a:t>Кодак платио одштету од око милијарду долара</a:t>
            </a:r>
          </a:p>
          <a:p>
            <a:pPr lvl="1"/>
            <a:endParaRPr lang="sr-Cyrl-RS" dirty="0" smtClean="0"/>
          </a:p>
          <a:p>
            <a:pPr lvl="1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7987220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Заштитни знаци - брендови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Реч, слика, звук, симбол итд. </a:t>
            </a:r>
          </a:p>
          <a:p>
            <a:r>
              <a:rPr lang="sr-Cyrl-RS" dirty="0" smtClean="0"/>
              <a:t>Лице може полагати право на нешто од горе наведеног.</a:t>
            </a:r>
          </a:p>
          <a:p>
            <a:r>
              <a:rPr lang="sr-Cyrl-RS" dirty="0" smtClean="0"/>
              <a:t>Има смисла само када је тај знак опште препознат и представља нпр. </a:t>
            </a:r>
            <a:r>
              <a:rPr lang="sr-Cyrl-RS" dirty="0"/>
              <a:t>м</a:t>
            </a:r>
            <a:r>
              <a:rPr lang="sr-Cyrl-RS" dirty="0" smtClean="0"/>
              <a:t>ерило квалитета.</a:t>
            </a:r>
          </a:p>
          <a:p>
            <a:r>
              <a:rPr lang="sr-Cyrl-RS" dirty="0" smtClean="0"/>
              <a:t>Значајан у трговинском смислу, јер потрошачи психолошки везују осећај квалитета за знакове. </a:t>
            </a:r>
          </a:p>
          <a:p>
            <a:r>
              <a:rPr lang="sr-Cyrl-RS" dirty="0" smtClean="0"/>
              <a:t>Када је компанија прва на тржишту са неким производом постоји ризик да бренд постане општи назив нпр: аспирин, термос итд.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2166365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Ауторска права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Пет права власника ауторског рада:</a:t>
            </a:r>
            <a:endParaRPr lang="sr-Cyrl-RS" dirty="0"/>
          </a:p>
          <a:p>
            <a:pPr lvl="1"/>
            <a:r>
              <a:rPr lang="sr-Cyrl-RS" dirty="0" smtClean="0"/>
              <a:t>Право репродукције (умножавања) рада</a:t>
            </a:r>
          </a:p>
          <a:p>
            <a:pPr lvl="1"/>
            <a:r>
              <a:rPr lang="sr-Cyrl-RS" dirty="0" smtClean="0"/>
              <a:t>Право дистрибуирања копија рада јавности</a:t>
            </a:r>
          </a:p>
          <a:p>
            <a:pPr lvl="1"/>
            <a:r>
              <a:rPr lang="sr-Cyrl-RS" dirty="0" smtClean="0"/>
              <a:t>Право показивања копија рада јавности</a:t>
            </a:r>
          </a:p>
          <a:p>
            <a:pPr lvl="1"/>
            <a:r>
              <a:rPr lang="sr-Cyrl-RS" dirty="0" smtClean="0"/>
              <a:t>Право извођења рада у јавности (нпр. </a:t>
            </a:r>
            <a:r>
              <a:rPr lang="sr-Cyrl-RS" dirty="0"/>
              <a:t>а</a:t>
            </a:r>
            <a:r>
              <a:rPr lang="sr-Cyrl-RS" dirty="0" smtClean="0"/>
              <a:t>ко је то филм, песма)</a:t>
            </a:r>
          </a:p>
          <a:p>
            <a:pPr lvl="1"/>
            <a:r>
              <a:rPr lang="sr-Cyrl-RS" dirty="0" smtClean="0"/>
              <a:t>Право на производњу новог рада који проистиче из ауторског рада</a:t>
            </a:r>
          </a:p>
          <a:p>
            <a:r>
              <a:rPr lang="sr-Cyrl-RS" dirty="0" smtClean="0"/>
              <a:t>Обично се примењује на: књиге, новине, музику, фотографије, филмови, софтвер итд.</a:t>
            </a:r>
          </a:p>
          <a:p>
            <a:pPr lvl="1"/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4828371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Фер употреба од стране аутора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smtClean="0"/>
              <a:t>Две стране:</a:t>
            </a:r>
          </a:p>
          <a:p>
            <a:pPr lvl="1"/>
            <a:r>
              <a:rPr lang="sr-Cyrl-RS" dirty="0" smtClean="0"/>
              <a:t>Аутор – нпр. </a:t>
            </a:r>
            <a:r>
              <a:rPr lang="sr-Cyrl-RS" dirty="0"/>
              <a:t>п</a:t>
            </a:r>
            <a:r>
              <a:rPr lang="sr-Cyrl-RS" dirty="0" smtClean="0"/>
              <a:t>исац романа</a:t>
            </a:r>
          </a:p>
          <a:p>
            <a:pPr lvl="1"/>
            <a:r>
              <a:rPr lang="sr-Cyrl-RS" dirty="0" smtClean="0"/>
              <a:t>Власник ауторског права – нпр. </a:t>
            </a:r>
            <a:r>
              <a:rPr lang="sr-Cyrl-RS" dirty="0"/>
              <a:t>и</a:t>
            </a:r>
            <a:r>
              <a:rPr lang="sr-Cyrl-RS" dirty="0" smtClean="0"/>
              <a:t>здавачка кућа</a:t>
            </a:r>
          </a:p>
          <a:p>
            <a:r>
              <a:rPr lang="sr-Cyrl-RS" dirty="0" smtClean="0"/>
              <a:t>Шта обично аутор мора да размотри пре него што уступи своје ауторско дело:</a:t>
            </a:r>
          </a:p>
          <a:p>
            <a:pPr marL="1018321" lvl="1" indent="-514350">
              <a:buFont typeface="+mj-lt"/>
              <a:buAutoNum type="arabicPeriod"/>
            </a:pPr>
            <a:r>
              <a:rPr lang="sr-Cyrl-RS" dirty="0" smtClean="0"/>
              <a:t>Ограничена употреба због едукативне намене</a:t>
            </a:r>
            <a:r>
              <a:rPr lang="en-US" dirty="0" smtClean="0"/>
              <a:t>.</a:t>
            </a:r>
            <a:endParaRPr lang="sr-Cyrl-RS" dirty="0" smtClean="0"/>
          </a:p>
          <a:p>
            <a:pPr marL="1018321" lvl="1" indent="-514350">
              <a:buFont typeface="+mj-lt"/>
              <a:buAutoNum type="arabicPeriod"/>
            </a:pPr>
            <a:r>
              <a:rPr lang="sr-Cyrl-RS" dirty="0" smtClean="0"/>
              <a:t>Тип материје – ако је фикција, онда то најчешће не спада у фер употребу</a:t>
            </a:r>
            <a:r>
              <a:rPr lang="en-US" dirty="0" smtClean="0"/>
              <a:t>.</a:t>
            </a:r>
            <a:endParaRPr lang="sr-Cyrl-RS" dirty="0" smtClean="0"/>
          </a:p>
          <a:p>
            <a:pPr marL="1018321" lvl="1" indent="-514350">
              <a:buFont typeface="+mj-lt"/>
              <a:buAutoNum type="arabicPeriod"/>
            </a:pPr>
            <a:r>
              <a:rPr lang="sr-Cyrl-RS" dirty="0" smtClean="0"/>
              <a:t>Количина је битна – нпр. </a:t>
            </a:r>
            <a:r>
              <a:rPr lang="sr-Cyrl-RS" dirty="0"/>
              <a:t>н</a:t>
            </a:r>
            <a:r>
              <a:rPr lang="sr-Cyrl-RS" dirty="0" smtClean="0"/>
              <a:t>еколико поглавља књиге је у реду, али цела књига не. </a:t>
            </a:r>
          </a:p>
          <a:p>
            <a:pPr marL="1018321" lvl="1" indent="-514350">
              <a:buFont typeface="+mj-lt"/>
              <a:buAutoNum type="arabicPeriod"/>
            </a:pPr>
            <a:r>
              <a:rPr lang="sr-Cyrl-RS" dirty="0" smtClean="0"/>
              <a:t>Какве ће бити последице на тржиште</a:t>
            </a:r>
            <a:r>
              <a:rPr lang="en-US" dirty="0" smtClean="0"/>
              <a:t> </a:t>
            </a:r>
            <a:r>
              <a:rPr lang="sr-Cyrl-RS" dirty="0" smtClean="0"/>
              <a:t>на ком се продаје ауторско дело</a:t>
            </a:r>
            <a:r>
              <a:rPr lang="en-US" dirty="0" smtClean="0"/>
              <a:t>?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561915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Илегалан софтвер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Око 40% инсталираног софтвера у свету је нелегално.</a:t>
            </a:r>
          </a:p>
          <a:p>
            <a:r>
              <a:rPr lang="sr-Cyrl-RS" dirty="0" smtClean="0"/>
              <a:t>Кина је међу водећима са чак 80% нелегалног софтвера.</a:t>
            </a:r>
          </a:p>
          <a:p>
            <a:r>
              <a:rPr lang="sr-Cyrl-RS" dirty="0" smtClean="0"/>
              <a:t>У Србији је овај ниво око 70% што је дупло више од нивоа у Европској унији.</a:t>
            </a:r>
          </a:p>
          <a:p>
            <a:r>
              <a:rPr lang="sr-Cyrl-RS" dirty="0" smtClean="0"/>
              <a:t>Највише оштећене:</a:t>
            </a:r>
          </a:p>
          <a:p>
            <a:pPr lvl="1"/>
            <a:r>
              <a:rPr lang="sr-Cyrl-RS" dirty="0" smtClean="0"/>
              <a:t>Музичке компаније</a:t>
            </a:r>
          </a:p>
          <a:p>
            <a:pPr lvl="1"/>
            <a:r>
              <a:rPr lang="sr-Cyrl-RS" dirty="0" smtClean="0"/>
              <a:t>Издавачке компаније</a:t>
            </a:r>
          </a:p>
          <a:p>
            <a:pPr lvl="1"/>
            <a:r>
              <a:rPr lang="sr-Cyrl-RS" dirty="0" smtClean="0"/>
              <a:t>Софтверске компаније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7482151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Пример фер употребе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Професор поставља на својој Интернет страници неколико поглавља из своје књиге која су релевантна за студенте. </a:t>
            </a:r>
          </a:p>
          <a:p>
            <a:r>
              <a:rPr lang="sr-Cyrl-RS" dirty="0" smtClean="0"/>
              <a:t>Интернет страница је заштићена и могу јој приступити само студенти којима је дата шифра. </a:t>
            </a:r>
          </a:p>
          <a:p>
            <a:r>
              <a:rPr lang="sr-Cyrl-RS" dirty="0" smtClean="0"/>
              <a:t>Да ли се ово уклапа у она 4 принципа</a:t>
            </a:r>
            <a:r>
              <a:rPr lang="en-US" dirty="0" smtClean="0"/>
              <a:t>?</a:t>
            </a:r>
          </a:p>
          <a:p>
            <a:r>
              <a:rPr lang="sr-Cyrl-RS" dirty="0" smtClean="0"/>
              <a:t>Како функционишу Гугл књиге</a:t>
            </a:r>
            <a:r>
              <a:rPr lang="en-US" dirty="0" smtClean="0"/>
              <a:t>, </a:t>
            </a:r>
            <a:r>
              <a:rPr lang="sr-Cyrl-RS" dirty="0" smtClean="0"/>
              <a:t>да ли се ту крше нека права</a:t>
            </a:r>
            <a:r>
              <a:rPr lang="en-US" dirty="0"/>
              <a:t>?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9758221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Ограничења новијег датума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/>
              <a:t>DMCA – Digital Millenium Copyright Act</a:t>
            </a:r>
          </a:p>
          <a:p>
            <a:pPr lvl="1"/>
            <a:r>
              <a:rPr lang="sr-Cyrl-RS" dirty="0" smtClean="0"/>
              <a:t>Настао највише због заштите музичке продукције</a:t>
            </a:r>
          </a:p>
          <a:p>
            <a:pPr lvl="1"/>
            <a:r>
              <a:rPr lang="sr-Cyrl-RS" dirty="0" smtClean="0"/>
              <a:t>Пораст брзина Интернет преноса</a:t>
            </a:r>
            <a:endParaRPr lang="sr-Latn-RS" dirty="0" smtClean="0"/>
          </a:p>
          <a:p>
            <a:r>
              <a:rPr lang="sr-Latn-RS" dirty="0" smtClean="0"/>
              <a:t>SDMI</a:t>
            </a:r>
            <a:r>
              <a:rPr lang="sr-Cyrl-RS" dirty="0" smtClean="0"/>
              <a:t> – </a:t>
            </a:r>
            <a:r>
              <a:rPr lang="sr-Latn-RS" dirty="0" smtClean="0"/>
              <a:t>Secure Digital Music Initiative</a:t>
            </a:r>
            <a:endParaRPr lang="sr-Cyrl-RS" dirty="0" smtClean="0"/>
          </a:p>
          <a:p>
            <a:pPr lvl="1"/>
            <a:r>
              <a:rPr lang="sr-Cyrl-RS" dirty="0" smtClean="0"/>
              <a:t>Око 200 релевантних музичких и технолошких компанија</a:t>
            </a:r>
          </a:p>
          <a:p>
            <a:pPr lvl="1"/>
            <a:r>
              <a:rPr lang="sr-Latn-RS" dirty="0" smtClean="0"/>
              <a:t>CD-</a:t>
            </a:r>
            <a:r>
              <a:rPr lang="sr-Cyrl-RS" dirty="0" smtClean="0"/>
              <a:t>ови са дигиталним жигом + </a:t>
            </a:r>
            <a:r>
              <a:rPr lang="sr-Latn-RS" dirty="0" smtClean="0"/>
              <a:t>SDMI </a:t>
            </a:r>
            <a:r>
              <a:rPr lang="sr-Cyrl-RS" dirty="0" smtClean="0"/>
              <a:t>овлашћени уређаји</a:t>
            </a:r>
          </a:p>
          <a:p>
            <a:pPr lvl="1"/>
            <a:r>
              <a:rPr lang="sr-Cyrl-RS" dirty="0" smtClean="0"/>
              <a:t>Пропао због:</a:t>
            </a:r>
          </a:p>
          <a:p>
            <a:pPr marL="1465143" lvl="2" indent="-457200">
              <a:buFont typeface="+mj-lt"/>
              <a:buAutoNum type="arabicPeriod"/>
            </a:pPr>
            <a:r>
              <a:rPr lang="sr-Cyrl-RS" dirty="0" smtClean="0"/>
              <a:t>Експлозије броја музичких садржаја на Интернету</a:t>
            </a:r>
          </a:p>
          <a:p>
            <a:pPr marL="1465143" lvl="2" indent="-457200">
              <a:buFont typeface="+mj-lt"/>
              <a:buAutoNum type="arabicPeriod"/>
            </a:pPr>
            <a:r>
              <a:rPr lang="sr-Cyrl-RS" dirty="0" smtClean="0"/>
              <a:t>Неке од технолошких компанија зарађивале на продаји </a:t>
            </a:r>
            <a:r>
              <a:rPr lang="sr-Latn-RS" dirty="0" smtClean="0"/>
              <a:t>SDMI </a:t>
            </a:r>
            <a:r>
              <a:rPr lang="sr-Cyrl-RS" dirty="0" smtClean="0"/>
              <a:t>овлашћених уређаја</a:t>
            </a:r>
          </a:p>
          <a:p>
            <a:pPr marL="1465143" lvl="2" indent="-457200">
              <a:buFont typeface="+mj-lt"/>
              <a:buAutoNum type="arabicPeriod"/>
            </a:pPr>
            <a:r>
              <a:rPr lang="sr-Cyrl-RS" dirty="0" smtClean="0"/>
              <a:t>Дигитални жиг је био разбијен</a:t>
            </a:r>
            <a:endParaRPr lang="sr-Latn-RS" dirty="0" smtClean="0"/>
          </a:p>
          <a:p>
            <a:r>
              <a:rPr lang="sr-Latn-RS" dirty="0" smtClean="0"/>
              <a:t>DVD </a:t>
            </a:r>
            <a:r>
              <a:rPr lang="sr-Cyrl-RS" dirty="0" smtClean="0"/>
              <a:t>енкрипција</a:t>
            </a:r>
          </a:p>
          <a:p>
            <a:r>
              <a:rPr lang="sr-Cyrl-RS" dirty="0" smtClean="0"/>
              <a:t>Онлајн музичке продавнице – </a:t>
            </a:r>
            <a:r>
              <a:rPr lang="sr-Latn-RS" dirty="0" smtClean="0"/>
              <a:t>iTunes</a:t>
            </a:r>
            <a:r>
              <a:rPr lang="sr-Cyrl-RS" dirty="0" smtClean="0"/>
              <a:t>, </a:t>
            </a:r>
            <a:r>
              <a:rPr lang="sr-Latn-RS" dirty="0" smtClean="0"/>
              <a:t>Amazon</a:t>
            </a:r>
          </a:p>
        </p:txBody>
      </p:sp>
    </p:spTree>
    <p:extLst>
      <p:ext uri="{BB962C8B-B14F-4D97-AF65-F5344CB8AC3E}">
        <p14:creationId xmlns:p14="http://schemas.microsoft.com/office/powerpoint/2010/main" val="18096362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Peer-to-peer </a:t>
            </a:r>
            <a:r>
              <a:rPr lang="sr-Cyrl-RS" dirty="0" smtClean="0"/>
              <a:t>мреже</a:t>
            </a:r>
            <a:endParaRPr lang="sr-Latn-R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771" y="2044123"/>
            <a:ext cx="5390147" cy="35357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68192" y="2348345"/>
            <a:ext cx="45200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sz="2400" dirty="0" smtClean="0"/>
              <a:t>Napster </a:t>
            </a:r>
            <a:endParaRPr lang="sr-Cyrl-R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sz="2400" dirty="0" smtClean="0"/>
              <a:t>FastTrack</a:t>
            </a:r>
            <a:endParaRPr lang="sr-Cyrl-R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2400" dirty="0" smtClean="0"/>
              <a:t>Без централног индекса</a:t>
            </a:r>
            <a:endParaRPr lang="sr-Latn-R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sz="2400" dirty="0" smtClean="0"/>
              <a:t>BitTorrent</a:t>
            </a:r>
            <a:endParaRPr lang="sr-Cyrl-R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2400" dirty="0" smtClean="0"/>
              <a:t>Сецкање на делове и истовремени пренос са више локација</a:t>
            </a:r>
            <a:endParaRPr lang="sr-Latn-R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sz="2400" dirty="0" smtClean="0"/>
              <a:t>PirateBay</a:t>
            </a:r>
            <a:endParaRPr lang="sr-Cyrl-R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2400" dirty="0" smtClean="0"/>
              <a:t>Претраживач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36491081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Заштита софтвера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Cyrl-RS" dirty="0" smtClean="0"/>
              <a:t>Ауторска права за софтвер</a:t>
            </a:r>
          </a:p>
          <a:p>
            <a:r>
              <a:rPr lang="sr-Cyrl-RS" dirty="0" smtClean="0"/>
              <a:t>Судски процеси:</a:t>
            </a:r>
          </a:p>
          <a:p>
            <a:pPr lvl="1"/>
            <a:r>
              <a:rPr lang="sr-Latn-RS" dirty="0" smtClean="0"/>
              <a:t>Sega vs Accolade</a:t>
            </a:r>
          </a:p>
          <a:p>
            <a:pPr lvl="1"/>
            <a:r>
              <a:rPr lang="sr-Latn-RS" dirty="0" smtClean="0"/>
              <a:t>Apple vs Franklin Computer Corp</a:t>
            </a:r>
          </a:p>
          <a:p>
            <a:r>
              <a:rPr lang="sr-Cyrl-RS" dirty="0" smtClean="0"/>
              <a:t>Патентна права за софтвер</a:t>
            </a:r>
          </a:p>
          <a:p>
            <a:pPr lvl="1"/>
            <a:r>
              <a:rPr lang="sr-Cyrl-RS" dirty="0" smtClean="0"/>
              <a:t>Јако проблематични – превише патентних права за неке чак тривијалне ствари</a:t>
            </a:r>
          </a:p>
          <a:p>
            <a:pPr lvl="1"/>
            <a:r>
              <a:rPr lang="sr-Cyrl-RS" dirty="0" smtClean="0"/>
              <a:t>Програмери често несвесно крше права, јер логички дођу до истог решења</a:t>
            </a:r>
          </a:p>
          <a:p>
            <a:pPr lvl="1"/>
            <a:r>
              <a:rPr lang="sr-Cyrl-RS" dirty="0" smtClean="0"/>
              <a:t>Власници софтверских патентних права изузетно агресивни</a:t>
            </a:r>
          </a:p>
          <a:p>
            <a:r>
              <a:rPr lang="sr-Cyrl-RS" dirty="0" smtClean="0"/>
              <a:t>Развој по принципу „Чисте собе“:</a:t>
            </a:r>
          </a:p>
          <a:p>
            <a:pPr lvl="1"/>
            <a:r>
              <a:rPr lang="sr-Cyrl-RS" dirty="0" smtClean="0"/>
              <a:t>Циљ: исти функционалност, недуплиран код</a:t>
            </a:r>
          </a:p>
          <a:p>
            <a:pPr lvl="1"/>
            <a:r>
              <a:rPr lang="sr-Cyrl-RS" dirty="0" smtClean="0"/>
              <a:t>Два тима:</a:t>
            </a:r>
          </a:p>
          <a:p>
            <a:pPr lvl="2"/>
            <a:r>
              <a:rPr lang="sr-Cyrl-RS" dirty="0" smtClean="0"/>
              <a:t>Први тим користи све могуће ствари како би сачинила функционалну спецификацију</a:t>
            </a:r>
          </a:p>
          <a:p>
            <a:pPr lvl="2"/>
            <a:r>
              <a:rPr lang="sr-Cyrl-RS" dirty="0" smtClean="0"/>
              <a:t>Други тим не зна ништа о копираном производу, само читају спецификацију</a:t>
            </a:r>
          </a:p>
        </p:txBody>
      </p:sp>
    </p:spTree>
    <p:extLst>
      <p:ext uri="{BB962C8B-B14F-4D97-AF65-F5344CB8AC3E}">
        <p14:creationId xmlns:p14="http://schemas.microsoft.com/office/powerpoint/2010/main" val="38788508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Софтвер отвореног кода </a:t>
            </a:r>
            <a:br>
              <a:rPr lang="sr-Cyrl-RS" dirty="0" smtClean="0"/>
            </a:br>
            <a:r>
              <a:rPr lang="sr-Latn-RS" dirty="0" smtClean="0"/>
              <a:t>Open source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Cyrl-RS" dirty="0" smtClean="0"/>
              <a:t>Алтернатива дистрибуцији софтвера</a:t>
            </a:r>
          </a:p>
          <a:p>
            <a:r>
              <a:rPr lang="sr-Cyrl-RS" dirty="0" smtClean="0"/>
              <a:t>Принципи:</a:t>
            </a:r>
          </a:p>
          <a:p>
            <a:pPr lvl="1"/>
            <a:r>
              <a:rPr lang="sr-Cyrl-RS" dirty="0" smtClean="0"/>
              <a:t>Нема ограничења на продају или уступање</a:t>
            </a:r>
          </a:p>
          <a:p>
            <a:pPr lvl="1"/>
            <a:r>
              <a:rPr lang="sr-Cyrl-RS" dirty="0" smtClean="0"/>
              <a:t>Извршни код мора бити доступан</a:t>
            </a:r>
          </a:p>
          <a:p>
            <a:pPr lvl="1"/>
            <a:r>
              <a:rPr lang="sr-Cyrl-RS" dirty="0" smtClean="0"/>
              <a:t>Код може да се мења и дистрибуира под истом лиценцом у измењеној форми</a:t>
            </a:r>
          </a:p>
          <a:p>
            <a:pPr lvl="1"/>
            <a:r>
              <a:rPr lang="sr-Cyrl-RS" dirty="0" smtClean="0"/>
              <a:t>Нема ограничења на начин употребе</a:t>
            </a:r>
          </a:p>
          <a:p>
            <a:pPr lvl="1"/>
            <a:r>
              <a:rPr lang="sr-Cyrl-RS" dirty="0" smtClean="0"/>
              <a:t>Не намеће да се иста правила морају применити над осталим софтвером у оквиру исте дистрибуције</a:t>
            </a:r>
          </a:p>
          <a:p>
            <a:r>
              <a:rPr lang="sr-Cyrl-RS" dirty="0" smtClean="0"/>
              <a:t>Корист: унапређивање, детекција грешака, зарађивање на додатним алатима...</a:t>
            </a:r>
          </a:p>
          <a:p>
            <a:r>
              <a:rPr lang="sr-Latn-RS" dirty="0" smtClean="0"/>
              <a:t>GNU </a:t>
            </a:r>
            <a:r>
              <a:rPr lang="sr-Cyrl-RS" dirty="0" smtClean="0"/>
              <a:t>и </a:t>
            </a:r>
            <a:r>
              <a:rPr lang="sr-Latn-RS" dirty="0" smtClean="0"/>
              <a:t>Linux</a:t>
            </a:r>
          </a:p>
          <a:p>
            <a:r>
              <a:rPr lang="sr-Latn-RS" dirty="0" smtClean="0"/>
              <a:t>Creative Commons</a:t>
            </a:r>
            <a:r>
              <a:rPr lang="sr-Cyrl-RS" dirty="0" smtClean="0"/>
              <a:t> – сајт </a:t>
            </a:r>
            <a:r>
              <a:rPr lang="sr-Latn-RS" dirty="0" smtClean="0">
                <a:hlinkClick r:id="rId2"/>
              </a:rPr>
              <a:t>www.creativecommons.org</a:t>
            </a:r>
            <a:endParaRPr lang="sr-Latn-RS" dirty="0" smtClean="0"/>
          </a:p>
          <a:p>
            <a:pPr lvl="1"/>
            <a:r>
              <a:rPr lang="sr-Latn-RS" dirty="0" smtClean="0"/>
              <a:t>2 </a:t>
            </a:r>
            <a:r>
              <a:rPr lang="sr-Cyrl-RS" dirty="0" smtClean="0"/>
              <a:t>питања – Комерцијална употреба</a:t>
            </a:r>
            <a:r>
              <a:rPr lang="en-US" dirty="0" smtClean="0"/>
              <a:t>? </a:t>
            </a:r>
            <a:r>
              <a:rPr lang="sr-Cyrl-RS" dirty="0" smtClean="0"/>
              <a:t>Дозвољене измене</a:t>
            </a:r>
            <a:r>
              <a:rPr lang="en-US" dirty="0" smtClean="0"/>
              <a:t>?</a:t>
            </a:r>
            <a:endParaRPr lang="sr-Cyrl-RS" dirty="0" smtClean="0"/>
          </a:p>
          <a:p>
            <a:pPr lvl="1"/>
            <a:r>
              <a:rPr lang="sr-Cyrl-RS" dirty="0" smtClean="0"/>
              <a:t>3 верзије </a:t>
            </a:r>
            <a:r>
              <a:rPr lang="sr-Cyrl-RS" smtClean="0"/>
              <a:t>лиценце: Обичан корисник, Адвокат, Машина. </a:t>
            </a:r>
            <a:endParaRPr lang="sr-Latn-RS" dirty="0" smtClean="0"/>
          </a:p>
          <a:p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2989801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Шта је интелектуална својина</a:t>
            </a:r>
            <a:r>
              <a:rPr lang="en-US" dirty="0"/>
              <a:t>?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Производ људске интелигенције са комерцијалном вредношћу.</a:t>
            </a:r>
          </a:p>
          <a:p>
            <a:r>
              <a:rPr lang="sr-Cyrl-RS" dirty="0" smtClean="0"/>
              <a:t>Када песник напише песму на папиру, није вредност папира оно што се мери.</a:t>
            </a:r>
          </a:p>
          <a:p>
            <a:r>
              <a:rPr lang="sr-Cyrl-RS" dirty="0" smtClean="0"/>
              <a:t>Проблем је квантификовати значај нечега тако неопипљивог.</a:t>
            </a:r>
          </a:p>
          <a:p>
            <a:r>
              <a:rPr lang="sr-Cyrl-RS" dirty="0" smtClean="0"/>
              <a:t>За опипљиве ствари попут аутомобила, накита итд. у већем делу света одувек постоји право на својину.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658977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Права на својину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smtClean="0"/>
              <a:t>Енглески филозоф Џон Лок </a:t>
            </a:r>
            <a:r>
              <a:rPr lang="sr-Latn-RS" dirty="0" smtClean="0"/>
              <a:t>(1632-1704)</a:t>
            </a:r>
          </a:p>
          <a:p>
            <a:pPr lvl="1"/>
            <a:r>
              <a:rPr lang="sr-Cyrl-RS" dirty="0" smtClean="0"/>
              <a:t>Човек има право својине над самим собом.</a:t>
            </a:r>
          </a:p>
          <a:p>
            <a:pPr lvl="1"/>
            <a:r>
              <a:rPr lang="sr-Cyrl-RS" dirty="0" smtClean="0"/>
              <a:t>Човек има право својине над својим радом.</a:t>
            </a:r>
          </a:p>
          <a:p>
            <a:pPr lvl="1"/>
            <a:r>
              <a:rPr lang="sr-Cyrl-RS" dirty="0" smtClean="0"/>
              <a:t>Човек има право својине над оним што је узео из природе својим радом (ово је мало проблематично!).</a:t>
            </a:r>
          </a:p>
          <a:p>
            <a:pPr lvl="2"/>
            <a:r>
              <a:rPr lang="sr-Cyrl-RS" dirty="0" smtClean="0"/>
              <a:t>Нпр. </a:t>
            </a:r>
            <a:r>
              <a:rPr lang="sr-Cyrl-RS" dirty="0"/>
              <a:t>ч</a:t>
            </a:r>
            <a:r>
              <a:rPr lang="sr-Cyrl-RS" dirty="0" smtClean="0"/>
              <a:t>овек је направио брвнару дрветом које је сам исекао, припремио, итд. </a:t>
            </a:r>
          </a:p>
          <a:p>
            <a:r>
              <a:rPr lang="sr-Cyrl-RS" dirty="0" smtClean="0"/>
              <a:t>Постоје и додатни услови које Лок наводи:</a:t>
            </a:r>
          </a:p>
          <a:p>
            <a:pPr lvl="1"/>
            <a:r>
              <a:rPr lang="sr-Cyrl-RS" dirty="0" smtClean="0"/>
              <a:t>Нико не узима више својине него што му је неопходно.</a:t>
            </a:r>
          </a:p>
          <a:p>
            <a:pPr lvl="1"/>
            <a:r>
              <a:rPr lang="sr-Cyrl-RS" dirty="0" smtClean="0"/>
              <a:t>Када неко узме нешто из природе, претпоставка је да тога има још доста, односно довољно да и други такође узму (ово је тренутно ситуација са водом, али не са свим ресурсима).</a:t>
            </a:r>
          </a:p>
          <a:p>
            <a:pPr lvl="1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27591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Сценарио 1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Рецимо да је Шекспир једне ноћи у једном пабу у источном делу Лондона  чуо причу о интригама на двору у Данској, </a:t>
            </a:r>
            <a:r>
              <a:rPr lang="sr-Cyrl-RS" dirty="0"/>
              <a:t>и</a:t>
            </a:r>
            <a:r>
              <a:rPr lang="sr-Cyrl-RS" dirty="0" smtClean="0"/>
              <a:t> потом осмислио Хамлета.</a:t>
            </a:r>
          </a:p>
          <a:p>
            <a:r>
              <a:rPr lang="sr-Cyrl-RS" dirty="0" smtClean="0"/>
              <a:t>Рецимо да је те исте ноћи у западном Лондону неки Џон Смит</a:t>
            </a:r>
            <a:r>
              <a:rPr lang="sr-Latn-RS" dirty="0" smtClean="0"/>
              <a:t> </a:t>
            </a:r>
            <a:r>
              <a:rPr lang="sr-Cyrl-RS" dirty="0" smtClean="0"/>
              <a:t>такође чуо исту причу и осмислио потпуно истог Хамлета (колико год то мало вероватно било).</a:t>
            </a:r>
          </a:p>
        </p:txBody>
      </p:sp>
    </p:spTree>
    <p:extLst>
      <p:ext uri="{BB962C8B-B14F-4D97-AF65-F5344CB8AC3E}">
        <p14:creationId xmlns:p14="http://schemas.microsoft.com/office/powerpoint/2010/main" val="2568983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Анализа према Локу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/>
              <a:t>Према </a:t>
            </a:r>
            <a:r>
              <a:rPr lang="sr-Cyrl-RS" dirty="0" smtClean="0"/>
              <a:t>Локу </a:t>
            </a:r>
            <a:r>
              <a:rPr lang="sr-Cyrl-RS" dirty="0"/>
              <a:t>ако би </a:t>
            </a:r>
            <a:r>
              <a:rPr lang="sr-Cyrl-RS" dirty="0" smtClean="0"/>
              <a:t>применили исте принципе који се примењују у случају физичке својине:</a:t>
            </a:r>
            <a:endParaRPr lang="sr-Cyrl-RS" dirty="0"/>
          </a:p>
          <a:p>
            <a:pPr lvl="1"/>
            <a:r>
              <a:rPr lang="sr-Cyrl-RS" dirty="0"/>
              <a:t>И један и други би требали да полажу </a:t>
            </a:r>
            <a:r>
              <a:rPr lang="sr-Cyrl-RS" dirty="0" smtClean="0"/>
              <a:t>право на доношење одлука ко сме да изводи Хамлета.</a:t>
            </a:r>
          </a:p>
          <a:p>
            <a:pPr lvl="1"/>
            <a:r>
              <a:rPr lang="sr-Cyrl-RS" dirty="0" smtClean="0"/>
              <a:t>И један и други би требали да добију компензацију сваки пут када неко изведе Хамлета.</a:t>
            </a:r>
          </a:p>
          <a:p>
            <a:r>
              <a:rPr lang="sr-Cyrl-RS" dirty="0" smtClean="0"/>
              <a:t>Ово нема смисла!</a:t>
            </a:r>
          </a:p>
          <a:p>
            <a:pPr lvl="1"/>
            <a:r>
              <a:rPr lang="sr-Cyrl-RS" dirty="0" smtClean="0"/>
              <a:t>Замислите да је реч о физичкој својини, нпр. и Шекспир и Смит су направили идентична два златна прстена.</a:t>
            </a:r>
          </a:p>
          <a:p>
            <a:pPr lvl="1"/>
            <a:r>
              <a:rPr lang="sr-Cyrl-RS" dirty="0" smtClean="0"/>
              <a:t>Та два прстена су различита и ако их продају сваки добију компензацију за свој прстен.</a:t>
            </a:r>
          </a:p>
          <a:p>
            <a:pPr lvl="1"/>
            <a:r>
              <a:rPr lang="sr-Cyrl-RS" dirty="0" smtClean="0"/>
              <a:t>У случају Хамлета, не постоје два одвојена Хамлета па нема ни смисла да буду две компензације. 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522448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Сценарио 2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Шекспир је те вечери био једини који је написао Хамлета.</a:t>
            </a:r>
          </a:p>
          <a:p>
            <a:r>
              <a:rPr lang="sr-Cyrl-RS" dirty="0" smtClean="0"/>
              <a:t>Међутим, напио се, и наишао је Смит који је преписао целог Хамлета у своју бележницу.</a:t>
            </a:r>
          </a:p>
          <a:p>
            <a:r>
              <a:rPr lang="sr-Cyrl-RS" dirty="0" smtClean="0"/>
              <a:t>Ако се интелектуална својина посматра као физичка, Смит није ништа украо. </a:t>
            </a:r>
          </a:p>
          <a:p>
            <a:r>
              <a:rPr lang="sr-Cyrl-RS" dirty="0" smtClean="0"/>
              <a:t>Крађа у физичком смислу је ако ти неко украде прстен, али да ли је крађа ако неко исприча виц који си ти смислио</a:t>
            </a:r>
            <a:r>
              <a:rPr lang="en-US" dirty="0"/>
              <a:t>?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502584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Заштита интелектуалне својине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Бенџамин Френклин (1706-1790) је изумео велики број корисник уређаја:</a:t>
            </a:r>
          </a:p>
          <a:p>
            <a:pPr lvl="1"/>
            <a:r>
              <a:rPr lang="sr-Cyrl-RS" dirty="0" smtClean="0"/>
              <a:t>Громобран</a:t>
            </a:r>
          </a:p>
          <a:p>
            <a:pPr lvl="1"/>
            <a:r>
              <a:rPr lang="sr-Cyrl-RS" dirty="0" smtClean="0"/>
              <a:t>Пећ на дрва</a:t>
            </a:r>
          </a:p>
          <a:p>
            <a:pPr lvl="1"/>
            <a:r>
              <a:rPr lang="sr-Cyrl-RS" dirty="0" smtClean="0"/>
              <a:t>Мерач удаљености</a:t>
            </a:r>
          </a:p>
          <a:p>
            <a:pPr lvl="1"/>
            <a:r>
              <a:rPr lang="sr-Cyrl-RS" dirty="0" smtClean="0"/>
              <a:t>Наочаре</a:t>
            </a:r>
          </a:p>
          <a:p>
            <a:r>
              <a:rPr lang="sr-Cyrl-RS" dirty="0" smtClean="0"/>
              <a:t>Међутим, ништа од тога није патентирао.</a:t>
            </a:r>
          </a:p>
          <a:p>
            <a:r>
              <a:rPr lang="sr-Cyrl-RS" dirty="0" smtClean="0"/>
              <a:t>Његов принцип је био врло хуманистички: </a:t>
            </a:r>
          </a:p>
          <a:p>
            <a:pPr lvl="1"/>
            <a:r>
              <a:rPr lang="sr-Cyrl-RS" i="1" dirty="0" smtClean="0"/>
              <a:t>„С обзиром да ми користимо изуме других људи морамо бити срећни што можемо нашим изумима да се одужимо“.</a:t>
            </a:r>
          </a:p>
        </p:txBody>
      </p:sp>
    </p:spTree>
    <p:extLst>
      <p:ext uri="{BB962C8B-B14F-4D97-AF65-F5344CB8AC3E}">
        <p14:creationId xmlns:p14="http://schemas.microsoft.com/office/powerpoint/2010/main" val="2391488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Заштита интелектуалне својине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Френклинов принцип наравно није баш опште применљив. Зашто</a:t>
            </a:r>
            <a:r>
              <a:rPr lang="en-US" dirty="0" smtClean="0"/>
              <a:t>?</a:t>
            </a:r>
          </a:p>
          <a:p>
            <a:r>
              <a:rPr lang="sr-Cyrl-RS" dirty="0" smtClean="0"/>
              <a:t>Да ли је довољно мотивишући</a:t>
            </a:r>
            <a:r>
              <a:rPr lang="sr-Latn-RS" dirty="0"/>
              <a:t> </a:t>
            </a:r>
            <a:r>
              <a:rPr lang="sr-Cyrl-RS" dirty="0" smtClean="0"/>
              <a:t>био тада, а да ли је сада</a:t>
            </a:r>
            <a:r>
              <a:rPr lang="en-US" dirty="0" smtClean="0"/>
              <a:t>?</a:t>
            </a:r>
          </a:p>
          <a:p>
            <a:r>
              <a:rPr lang="sr-Cyrl-RS" dirty="0" smtClean="0"/>
              <a:t>Увођење заштите над интелектуалном својином заправо мотивише развој интелектуалних оруђа.</a:t>
            </a:r>
          </a:p>
          <a:p>
            <a:r>
              <a:rPr lang="sr-Cyrl-RS" dirty="0" smtClean="0"/>
              <a:t>Зашто</a:t>
            </a:r>
            <a:r>
              <a:rPr lang="en-US" dirty="0"/>
              <a:t>?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635505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3906</TotalTime>
  <Words>1523</Words>
  <Application>Microsoft Office PowerPoint</Application>
  <PresentationFormat>Custom</PresentationFormat>
  <Paragraphs>193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DejaVu Sans</vt:lpstr>
      <vt:lpstr>Office Theme</vt:lpstr>
      <vt:lpstr>PowerPoint Presentation</vt:lpstr>
      <vt:lpstr>Илегалан софтвер</vt:lpstr>
      <vt:lpstr>Шта је интелектуална својина?</vt:lpstr>
      <vt:lpstr>Права на својину</vt:lpstr>
      <vt:lpstr>Сценарио 1</vt:lpstr>
      <vt:lpstr>Анализа према Локу</vt:lpstr>
      <vt:lpstr>Сценарио 2</vt:lpstr>
      <vt:lpstr>Заштита интелектуалне својине</vt:lpstr>
      <vt:lpstr>Заштита интелектуалне својине</vt:lpstr>
      <vt:lpstr>Сценарио 3</vt:lpstr>
      <vt:lpstr>Награђивање изумитеља vs Општа добробит друштва</vt:lpstr>
      <vt:lpstr>Ограничени век трајања патентног права</vt:lpstr>
      <vt:lpstr>Начини заштите  интелектуалне својине</vt:lpstr>
      <vt:lpstr>Трговинске тајне</vt:lpstr>
      <vt:lpstr>Трговинске тајне</vt:lpstr>
      <vt:lpstr>Патенти</vt:lpstr>
      <vt:lpstr>Заштитни знаци - брендови</vt:lpstr>
      <vt:lpstr>Ауторска права</vt:lpstr>
      <vt:lpstr>Фер употреба од стране аутора</vt:lpstr>
      <vt:lpstr>Пример фер употребе</vt:lpstr>
      <vt:lpstr>Ограничења новијег датума</vt:lpstr>
      <vt:lpstr>Peer-to-peer мреже</vt:lpstr>
      <vt:lpstr>Заштита софтвера</vt:lpstr>
      <vt:lpstr>Софтвер отвореног кода  Open source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aca</dc:creator>
  <cp:lastModifiedBy>aca</cp:lastModifiedBy>
  <cp:revision>795</cp:revision>
  <dcterms:created xsi:type="dcterms:W3CDTF">2015-09-03T22:34:22Z</dcterms:created>
  <dcterms:modified xsi:type="dcterms:W3CDTF">2017-02-28T19:18:58Z</dcterms:modified>
  <dc:language>sr-Latn-RS</dc:language>
</cp:coreProperties>
</file>