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1" r:id="rId1"/>
  </p:sldMasterIdLst>
  <p:sldIdLst>
    <p:sldId id="256" r:id="rId2"/>
    <p:sldId id="257" r:id="rId3"/>
    <p:sldId id="259" r:id="rId4"/>
    <p:sldId id="272" r:id="rId5"/>
    <p:sldId id="275" r:id="rId6"/>
    <p:sldId id="261" r:id="rId7"/>
    <p:sldId id="273" r:id="rId8"/>
    <p:sldId id="262" r:id="rId9"/>
    <p:sldId id="264" r:id="rId10"/>
    <p:sldId id="274" r:id="rId11"/>
    <p:sldId id="265" r:id="rId12"/>
    <p:sldId id="266" r:id="rId13"/>
    <p:sldId id="267" r:id="rId14"/>
    <p:sldId id="268" r:id="rId15"/>
    <p:sldId id="269" r:id="rId16"/>
  </p:sldIdLst>
  <p:sldSz cx="10080625" cy="7559675"/>
  <p:notesSz cx="7559675" cy="10691813"/>
  <p:defaultTextStyle>
    <a:defPPr>
      <a:defRPr lang="sr-Latn-R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DejaVu Sans" panose="020B0603030804020204" pitchFamily="34" charset="0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55" autoAdjust="0"/>
    <p:restoredTop sz="94660"/>
  </p:normalViewPr>
  <p:slideViewPr>
    <p:cSldViewPr snapToGrid="0">
      <p:cViewPr varScale="1">
        <p:scale>
          <a:sx n="78" d="100"/>
          <a:sy n="78" d="100"/>
        </p:scale>
        <p:origin x="1277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56047" y="1237197"/>
            <a:ext cx="8568531" cy="2631887"/>
          </a:xfrm>
        </p:spPr>
        <p:txBody>
          <a:bodyPr anchor="b"/>
          <a:lstStyle>
            <a:lvl1pPr algn="ctr"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0078" y="3970580"/>
            <a:ext cx="7560469" cy="1825171"/>
          </a:xfrm>
        </p:spPr>
        <p:txBody>
          <a:bodyPr/>
          <a:lstStyle>
            <a:lvl1pPr marL="0" indent="0" algn="ctr">
              <a:buNone/>
              <a:defRPr sz="2646"/>
            </a:lvl1pPr>
            <a:lvl2pPr marL="503972" indent="0" algn="ctr">
              <a:buNone/>
              <a:defRPr sz="2205"/>
            </a:lvl2pPr>
            <a:lvl3pPr marL="1007943" indent="0" algn="ctr">
              <a:buNone/>
              <a:defRPr sz="1984"/>
            </a:lvl3pPr>
            <a:lvl4pPr marL="1511915" indent="0" algn="ctr">
              <a:buNone/>
              <a:defRPr sz="1764"/>
            </a:lvl4pPr>
            <a:lvl5pPr marL="2015886" indent="0" algn="ctr">
              <a:buNone/>
              <a:defRPr sz="1764"/>
            </a:lvl5pPr>
            <a:lvl6pPr marL="2519858" indent="0" algn="ctr">
              <a:buNone/>
              <a:defRPr sz="1764"/>
            </a:lvl6pPr>
            <a:lvl7pPr marL="3023829" indent="0" algn="ctr">
              <a:buNone/>
              <a:defRPr sz="1764"/>
            </a:lvl7pPr>
            <a:lvl8pPr marL="3527801" indent="0" algn="ctr">
              <a:buNone/>
              <a:defRPr sz="1764"/>
            </a:lvl8pPr>
            <a:lvl9pPr marL="4031772" indent="0" algn="ctr">
              <a:buNone/>
              <a:defRPr sz="1764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21.2.2017</a:t>
            </a:fld>
            <a:endParaRPr lang="sr-Latn-R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15513806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5483446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13948" y="402483"/>
            <a:ext cx="2173635" cy="640647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93044" y="402483"/>
            <a:ext cx="6394896" cy="640647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148695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295531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793" y="1884671"/>
            <a:ext cx="8694539" cy="3144614"/>
          </a:xfrm>
        </p:spPr>
        <p:txBody>
          <a:bodyPr anchor="b"/>
          <a:lstStyle>
            <a:lvl1pPr>
              <a:defRPr sz="6614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793" y="5059035"/>
            <a:ext cx="8694539" cy="1653678"/>
          </a:xfrm>
        </p:spPr>
        <p:txBody>
          <a:bodyPr/>
          <a:lstStyle>
            <a:lvl1pPr marL="0" indent="0">
              <a:buNone/>
              <a:defRPr sz="2646">
                <a:solidFill>
                  <a:schemeClr val="tx1"/>
                </a:solidFill>
              </a:defRPr>
            </a:lvl1pPr>
            <a:lvl2pPr marL="503972" indent="0">
              <a:buNone/>
              <a:defRPr sz="2205">
                <a:solidFill>
                  <a:schemeClr val="tx1">
                    <a:tint val="75000"/>
                  </a:schemeClr>
                </a:solidFill>
              </a:defRPr>
            </a:lvl2pPr>
            <a:lvl3pPr marL="1007943" indent="0">
              <a:buNone/>
              <a:defRPr sz="1984">
                <a:solidFill>
                  <a:schemeClr val="tx1">
                    <a:tint val="75000"/>
                  </a:schemeClr>
                </a:solidFill>
              </a:defRPr>
            </a:lvl3pPr>
            <a:lvl4pPr marL="1511915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4pPr>
            <a:lvl5pPr marL="2015886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5pPr>
            <a:lvl6pPr marL="2519858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6pPr>
            <a:lvl7pPr marL="3023829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7pPr>
            <a:lvl8pPr marL="3527801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8pPr>
            <a:lvl9pPr marL="4031772" indent="0">
              <a:buNone/>
              <a:defRPr sz="176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277689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93043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103316" y="2012414"/>
            <a:ext cx="4284266" cy="47965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3339253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402484"/>
            <a:ext cx="8694539" cy="1461188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4357" y="1853171"/>
            <a:ext cx="4264576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94357" y="2761381"/>
            <a:ext cx="4264576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3317" y="1853171"/>
            <a:ext cx="4285579" cy="908210"/>
          </a:xfrm>
        </p:spPr>
        <p:txBody>
          <a:bodyPr anchor="b"/>
          <a:lstStyle>
            <a:lvl1pPr marL="0" indent="0">
              <a:buNone/>
              <a:defRPr sz="2646" b="1"/>
            </a:lvl1pPr>
            <a:lvl2pPr marL="503972" indent="0">
              <a:buNone/>
              <a:defRPr sz="2205" b="1"/>
            </a:lvl2pPr>
            <a:lvl3pPr marL="1007943" indent="0">
              <a:buNone/>
              <a:defRPr sz="1984" b="1"/>
            </a:lvl3pPr>
            <a:lvl4pPr marL="1511915" indent="0">
              <a:buNone/>
              <a:defRPr sz="1764" b="1"/>
            </a:lvl4pPr>
            <a:lvl5pPr marL="2015886" indent="0">
              <a:buNone/>
              <a:defRPr sz="1764" b="1"/>
            </a:lvl5pPr>
            <a:lvl6pPr marL="2519858" indent="0">
              <a:buNone/>
              <a:defRPr sz="1764" b="1"/>
            </a:lvl6pPr>
            <a:lvl7pPr marL="3023829" indent="0">
              <a:buNone/>
              <a:defRPr sz="1764" b="1"/>
            </a:lvl7pPr>
            <a:lvl8pPr marL="3527801" indent="0">
              <a:buNone/>
              <a:defRPr sz="1764" b="1"/>
            </a:lvl8pPr>
            <a:lvl9pPr marL="4031772" indent="0">
              <a:buNone/>
              <a:defRPr sz="1764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103317" y="2761381"/>
            <a:ext cx="4285579" cy="406157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188087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0DFE96-96B0-4A38-99A0-FBF898557A16}" type="datetimeFigureOut">
              <a:rPr lang="sr-Latn-RS" smtClean="0"/>
              <a:t>21.2.2017</a:t>
            </a:fld>
            <a:endParaRPr lang="sr-Latn-R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r-Latn-R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A1A0A6-50AE-4CB2-9E8D-F0CF0E3CBC71}" type="slidenum">
              <a:rPr lang="sr-Latn-RS" smtClean="0"/>
              <a:t>‹#›</a:t>
            </a:fld>
            <a:endParaRPr lang="sr-Latn-RS"/>
          </a:p>
        </p:txBody>
      </p:sp>
    </p:spTree>
    <p:extLst>
      <p:ext uri="{BB962C8B-B14F-4D97-AF65-F5344CB8AC3E}">
        <p14:creationId xmlns:p14="http://schemas.microsoft.com/office/powerpoint/2010/main" val="34003733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1058426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5579" y="1088455"/>
            <a:ext cx="5103316" cy="5372269"/>
          </a:xfrm>
        </p:spPr>
        <p:txBody>
          <a:bodyPr/>
          <a:lstStyle>
            <a:lvl1pPr>
              <a:defRPr sz="3527"/>
            </a:lvl1pPr>
            <a:lvl2pPr>
              <a:defRPr sz="3086"/>
            </a:lvl2pPr>
            <a:lvl3pPr>
              <a:defRPr sz="2646"/>
            </a:lvl3pPr>
            <a:lvl4pPr>
              <a:defRPr sz="2205"/>
            </a:lvl4pPr>
            <a:lvl5pPr>
              <a:defRPr sz="2205"/>
            </a:lvl5pPr>
            <a:lvl6pPr>
              <a:defRPr sz="2205"/>
            </a:lvl6pPr>
            <a:lvl7pPr>
              <a:defRPr sz="2205"/>
            </a:lvl7pPr>
            <a:lvl8pPr>
              <a:defRPr sz="2205"/>
            </a:lvl8pPr>
            <a:lvl9pPr>
              <a:defRPr sz="2205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567391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4356" y="503978"/>
            <a:ext cx="3251264" cy="1763924"/>
          </a:xfrm>
        </p:spPr>
        <p:txBody>
          <a:bodyPr anchor="b"/>
          <a:lstStyle>
            <a:lvl1pPr>
              <a:defRPr sz="352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85579" y="1088455"/>
            <a:ext cx="5103316" cy="5372269"/>
          </a:xfrm>
        </p:spPr>
        <p:txBody>
          <a:bodyPr anchor="t"/>
          <a:lstStyle>
            <a:lvl1pPr marL="0" indent="0">
              <a:buNone/>
              <a:defRPr sz="3527"/>
            </a:lvl1pPr>
            <a:lvl2pPr marL="503972" indent="0">
              <a:buNone/>
              <a:defRPr sz="3086"/>
            </a:lvl2pPr>
            <a:lvl3pPr marL="1007943" indent="0">
              <a:buNone/>
              <a:defRPr sz="2646"/>
            </a:lvl3pPr>
            <a:lvl4pPr marL="1511915" indent="0">
              <a:buNone/>
              <a:defRPr sz="2205"/>
            </a:lvl4pPr>
            <a:lvl5pPr marL="2015886" indent="0">
              <a:buNone/>
              <a:defRPr sz="2205"/>
            </a:lvl5pPr>
            <a:lvl6pPr marL="2519858" indent="0">
              <a:buNone/>
              <a:defRPr sz="2205"/>
            </a:lvl6pPr>
            <a:lvl7pPr marL="3023829" indent="0">
              <a:buNone/>
              <a:defRPr sz="2205"/>
            </a:lvl7pPr>
            <a:lvl8pPr marL="3527801" indent="0">
              <a:buNone/>
              <a:defRPr sz="2205"/>
            </a:lvl8pPr>
            <a:lvl9pPr marL="4031772" indent="0">
              <a:buNone/>
              <a:defRPr sz="2205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94356" y="2267902"/>
            <a:ext cx="3251264" cy="4201570"/>
          </a:xfrm>
        </p:spPr>
        <p:txBody>
          <a:bodyPr/>
          <a:lstStyle>
            <a:lvl1pPr marL="0" indent="0">
              <a:buNone/>
              <a:defRPr sz="1764"/>
            </a:lvl1pPr>
            <a:lvl2pPr marL="503972" indent="0">
              <a:buNone/>
              <a:defRPr sz="1543"/>
            </a:lvl2pPr>
            <a:lvl3pPr marL="1007943" indent="0">
              <a:buNone/>
              <a:defRPr sz="1323"/>
            </a:lvl3pPr>
            <a:lvl4pPr marL="1511915" indent="0">
              <a:buNone/>
              <a:defRPr sz="1102"/>
            </a:lvl4pPr>
            <a:lvl5pPr marL="2015886" indent="0">
              <a:buNone/>
              <a:defRPr sz="1102"/>
            </a:lvl5pPr>
            <a:lvl6pPr marL="2519858" indent="0">
              <a:buNone/>
              <a:defRPr sz="1102"/>
            </a:lvl6pPr>
            <a:lvl7pPr marL="3023829" indent="0">
              <a:buNone/>
              <a:defRPr sz="1102"/>
            </a:lvl7pPr>
            <a:lvl8pPr marL="3527801" indent="0">
              <a:buNone/>
              <a:defRPr sz="1102"/>
            </a:lvl8pPr>
            <a:lvl9pPr marL="4031772" indent="0">
              <a:buNone/>
              <a:defRPr sz="1102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1486347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93043" y="402484"/>
            <a:ext cx="8694539" cy="14611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93043" y="2012414"/>
            <a:ext cx="8694539" cy="47965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93043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&lt;date/time&gt;</a:t>
            </a:r>
            <a:endParaRPr lang="sr-Latn-RS" sz="1800">
              <a:latin typeface="+mn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39207" y="7006700"/>
            <a:ext cx="340221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r>
              <a:rPr lang="sr-Latn-RS" smtClean="0"/>
              <a:t>&lt;footer&gt;</a:t>
            </a:r>
            <a:endParaRPr lang="sr-Latn-RS" sz="1800">
              <a:latin typeface="+mn-lt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19441" y="7006700"/>
            <a:ext cx="2268141" cy="40248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1E27B8A8-AC4C-4071-993B-00005ED17002}" type="slidenum">
              <a:rPr lang="sr-Latn-RS" smtClean="0"/>
              <a:pPr>
                <a:defRPr/>
              </a:pPr>
              <a:t>‹#›</a:t>
            </a:fld>
            <a:endParaRPr lang="sr-Latn-RS" sz="180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24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2" r:id="rId1"/>
    <p:sldLayoutId id="2147483723" r:id="rId2"/>
    <p:sldLayoutId id="2147483724" r:id="rId3"/>
    <p:sldLayoutId id="2147483725" r:id="rId4"/>
    <p:sldLayoutId id="2147483726" r:id="rId5"/>
    <p:sldLayoutId id="2147483727" r:id="rId6"/>
    <p:sldLayoutId id="2147483728" r:id="rId7"/>
    <p:sldLayoutId id="2147483729" r:id="rId8"/>
    <p:sldLayoutId id="2147483730" r:id="rId9"/>
    <p:sldLayoutId id="2147483731" r:id="rId10"/>
    <p:sldLayoutId id="2147483732" r:id="rId11"/>
  </p:sldLayoutIdLst>
  <p:txStyles>
    <p:titleStyle>
      <a:lvl1pPr algn="l" defTabSz="1007943" rtl="0" eaLnBrk="1" latinLnBrk="0" hangingPunct="1">
        <a:lnSpc>
          <a:spcPct val="90000"/>
        </a:lnSpc>
        <a:spcBef>
          <a:spcPct val="0"/>
        </a:spcBef>
        <a:buNone/>
        <a:defRPr sz="485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986" indent="-251986" algn="l" defTabSz="1007943" rtl="0" eaLnBrk="1" latinLnBrk="0" hangingPunct="1">
        <a:lnSpc>
          <a:spcPct val="90000"/>
        </a:lnSpc>
        <a:spcBef>
          <a:spcPts val="1102"/>
        </a:spcBef>
        <a:buFont typeface="Arial" panose="020B0604020202020204" pitchFamily="34" charset="0"/>
        <a:buChar char="•"/>
        <a:defRPr sz="3086" kern="1200">
          <a:solidFill>
            <a:schemeClr val="tx1"/>
          </a:solidFill>
          <a:latin typeface="+mn-lt"/>
          <a:ea typeface="+mn-ea"/>
          <a:cs typeface="+mn-cs"/>
        </a:defRPr>
      </a:lvl1pPr>
      <a:lvl2pPr marL="75595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646" kern="1200">
          <a:solidFill>
            <a:schemeClr val="tx1"/>
          </a:solidFill>
          <a:latin typeface="+mn-lt"/>
          <a:ea typeface="+mn-ea"/>
          <a:cs typeface="+mn-cs"/>
        </a:defRPr>
      </a:lvl2pPr>
      <a:lvl3pPr marL="1259929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3pPr>
      <a:lvl4pPr marL="1763900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267872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771844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275815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779787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283758" indent="-251986" algn="l" defTabSz="1007943" rtl="0" eaLnBrk="1" latinLnBrk="0" hangingPunct="1">
        <a:lnSpc>
          <a:spcPct val="90000"/>
        </a:lnSpc>
        <a:spcBef>
          <a:spcPts val="551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defTabSz="1007943" rtl="0" eaLnBrk="1" latinLnBrk="0" hangingPunct="1">
        <a:defRPr sz="1984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Shape 1"/>
          <p:cNvSpPr txBox="1">
            <a:spLocks noChangeArrowheads="1"/>
          </p:cNvSpPr>
          <p:nvPr/>
        </p:nvSpPr>
        <p:spPr bwMode="auto">
          <a:xfrm>
            <a:off x="503238" y="301625"/>
            <a:ext cx="9072562" cy="12620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3200" dirty="0"/>
              <a:t>Р</a:t>
            </a:r>
            <a:r>
              <a:rPr lang="sr-Latn-RS" altLang="sr-Latn-RS" sz="3200" dirty="0"/>
              <a:t>ачунарство и </a:t>
            </a:r>
            <a:r>
              <a:rPr lang="sr-Latn-RS" altLang="sr-Latn-RS" sz="3200" dirty="0" smtClean="0"/>
              <a:t>друштво</a:t>
            </a:r>
            <a:endParaRPr lang="sr-Latn-RS" altLang="sr-Latn-RS" sz="3200" dirty="0"/>
          </a:p>
        </p:txBody>
      </p:sp>
      <p:sp>
        <p:nvSpPr>
          <p:cNvPr id="14339" name="TextShape 2"/>
          <p:cNvSpPr txBox="1">
            <a:spLocks noChangeArrowheads="1"/>
          </p:cNvSpPr>
          <p:nvPr/>
        </p:nvSpPr>
        <p:spPr bwMode="auto">
          <a:xfrm>
            <a:off x="503238" y="1768475"/>
            <a:ext cx="9072562" cy="4384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>
                <a:solidFill>
                  <a:schemeClr val="tx1"/>
                </a:solidFill>
                <a:latin typeface="Arial" panose="020B0604020202020204" pitchFamily="34" charset="0"/>
                <a:cs typeface="DejaVu Sans" panose="020B0603030804020204" pitchFamily="34" charset="0"/>
              </a:defRPr>
            </a:lvl9pPr>
          </a:lstStyle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Cyrl-RS" altLang="sr-Latn-RS" sz="5000" dirty="0" smtClean="0"/>
              <a:t>Рачунарске мреже</a:t>
            </a:r>
            <a:endParaRPr lang="sr-Latn-RS" altLang="sr-Latn-RS" sz="50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32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Александар Картељ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aleksandar.kartelj@gmail.com</a:t>
            </a: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sr-Latn-RS" altLang="sr-Latn-RS" sz="1800" dirty="0"/>
          </a:p>
          <a:p>
            <a:pPr algn="ctr" eaLnBrk="1" hangingPunct="1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sr-Latn-RS" altLang="sr-Latn-RS" sz="3200" dirty="0"/>
              <a:t>Рачунарска гимназија</a:t>
            </a:r>
            <a:endParaRPr lang="sr-Latn-RS" altLang="sr-Latn-RS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Latn-RS" dirty="0" smtClean="0"/>
              <a:t>WWW </a:t>
            </a:r>
            <a:r>
              <a:rPr lang="sr-Cyrl-RS" dirty="0" smtClean="0"/>
              <a:t>и Интернет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Latn-RS" dirty="0"/>
              <a:t>WWW </a:t>
            </a:r>
            <a:r>
              <a:rPr lang="sr-Cyrl-RS" dirty="0"/>
              <a:t>није исто што и Интернет</a:t>
            </a:r>
          </a:p>
          <a:p>
            <a:pPr lvl="1"/>
            <a:r>
              <a:rPr lang="sr-Cyrl-RS" dirty="0"/>
              <a:t>Интернет је глобална рачунарска мрежа односно скуп повезаних рачунара</a:t>
            </a:r>
          </a:p>
          <a:p>
            <a:pPr lvl="1"/>
            <a:r>
              <a:rPr lang="sr-Latn-RS" dirty="0"/>
              <a:t>WWW </a:t>
            </a:r>
            <a:r>
              <a:rPr lang="sr-Cyrl-RS" dirty="0"/>
              <a:t>је скуп повезаних докумената који се налази на овим </a:t>
            </a:r>
            <a:r>
              <a:rPr lang="sr-Cyrl-RS" dirty="0" smtClean="0"/>
              <a:t>рачунарима</a:t>
            </a:r>
            <a:endParaRPr lang="en-US" dirty="0" smtClean="0"/>
          </a:p>
          <a:p>
            <a:pPr marL="0" indent="0">
              <a:buNone/>
            </a:pPr>
            <a:endParaRPr lang="sr-Latn-R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4433250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Како користимо </a:t>
            </a:r>
            <a:r>
              <a:rPr lang="sr-Latn-RS" dirty="0" smtClean="0"/>
              <a:t>WWW</a:t>
            </a:r>
            <a:r>
              <a:rPr lang="en-US" dirty="0" smtClean="0"/>
              <a:t>?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sr-Cyrl-RS" dirty="0" smtClean="0"/>
              <a:t>Путем прегледача</a:t>
            </a:r>
            <a:r>
              <a:rPr lang="en-US" dirty="0" smtClean="0"/>
              <a:t>:</a:t>
            </a:r>
            <a:r>
              <a:rPr lang="sr-Latn-RS" dirty="0" smtClean="0"/>
              <a:t> </a:t>
            </a:r>
            <a:br>
              <a:rPr lang="sr-Latn-RS" dirty="0" smtClean="0"/>
            </a:br>
            <a:r>
              <a:rPr lang="sr-Latn-RS" dirty="0" smtClean="0"/>
              <a:t>IE, Chrome, Opera, Firefox, Safari,...</a:t>
            </a:r>
          </a:p>
          <a:p>
            <a:r>
              <a:rPr lang="sr-Cyrl-RS" dirty="0" smtClean="0"/>
              <a:t>Типови услуга:</a:t>
            </a:r>
            <a:endParaRPr lang="sr-Cyrl-RS" dirty="0" smtClean="0"/>
          </a:p>
          <a:p>
            <a:pPr lvl="1"/>
            <a:r>
              <a:rPr lang="sr-Cyrl-RS" dirty="0" smtClean="0"/>
              <a:t>Интернет куповина (</a:t>
            </a:r>
            <a:r>
              <a:rPr lang="sr-Latn-RS" dirty="0" smtClean="0"/>
              <a:t>Ebay, Amazon, Alibaba...)</a:t>
            </a:r>
            <a:endParaRPr lang="sr-Cyrl-RS" dirty="0" smtClean="0"/>
          </a:p>
          <a:p>
            <a:pPr lvl="1"/>
            <a:r>
              <a:rPr lang="sr-Cyrl-RS" dirty="0" smtClean="0"/>
              <a:t>Социјалне мреже (</a:t>
            </a:r>
            <a:r>
              <a:rPr lang="sr-Latn-RS" dirty="0" smtClean="0"/>
              <a:t>Facebook, Twitter, Instagram,...)</a:t>
            </a:r>
            <a:endParaRPr lang="sr-Cyrl-RS" dirty="0" smtClean="0"/>
          </a:p>
          <a:p>
            <a:pPr lvl="1"/>
            <a:r>
              <a:rPr lang="sr-Cyrl-RS" dirty="0" smtClean="0"/>
              <a:t>Дељени садржаји</a:t>
            </a:r>
            <a:r>
              <a:rPr lang="sr-Latn-RS" dirty="0" smtClean="0"/>
              <a:t> (Wikipedia, Reddit, Youtube...)</a:t>
            </a:r>
          </a:p>
          <a:p>
            <a:pPr lvl="1"/>
            <a:r>
              <a:rPr lang="sr-Cyrl-RS" dirty="0" smtClean="0"/>
              <a:t>Учење на Интернету (</a:t>
            </a:r>
            <a:r>
              <a:rPr lang="sr-Latn-RS" dirty="0" smtClean="0"/>
              <a:t>Coursera, MIT Open Courses,...)</a:t>
            </a:r>
          </a:p>
          <a:p>
            <a:pPr lvl="1"/>
            <a:r>
              <a:rPr lang="sr-Cyrl-RS" dirty="0" smtClean="0"/>
              <a:t>Интернет игре</a:t>
            </a:r>
          </a:p>
          <a:p>
            <a:pPr lvl="1"/>
            <a:r>
              <a:rPr lang="sr-Cyrl-RS" dirty="0" smtClean="0"/>
              <a:t>Интернет коцкарнице</a:t>
            </a:r>
          </a:p>
          <a:p>
            <a:pPr lvl="1"/>
            <a:r>
              <a:rPr lang="sr-Cyrl-RS" dirty="0" smtClean="0"/>
              <a:t>Администрација (плаћање пореза, </a:t>
            </a:r>
            <a:r>
              <a:rPr lang="sr-Latn-RS" dirty="0" smtClean="0"/>
              <a:t>e-banking</a:t>
            </a:r>
            <a:r>
              <a:rPr lang="sr-Latn-RS" dirty="0" smtClean="0"/>
              <a:t>,...)</a:t>
            </a:r>
            <a:endParaRPr lang="sr-Cyrl-RS" dirty="0" smtClean="0"/>
          </a:p>
          <a:p>
            <a:r>
              <a:rPr lang="sr-Cyrl-RS" dirty="0" smtClean="0"/>
              <a:t>Каква су вам искуства са овим типовима услуга</a:t>
            </a:r>
            <a:r>
              <a:rPr lang="en-US" dirty="0" smtClean="0"/>
              <a:t>?</a:t>
            </a:r>
            <a:endParaRPr lang="sr-Latn-RS" dirty="0" smtClean="0"/>
          </a:p>
        </p:txBody>
      </p:sp>
    </p:spTree>
    <p:extLst>
      <p:ext uri="{BB962C8B-B14F-4D97-AF65-F5344CB8AC3E}">
        <p14:creationId xmlns:p14="http://schemas.microsoft.com/office/powerpoint/2010/main" val="139128114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Цензура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Законско регулисање забрана садржаја који се сматрају увредљивим или штетним</a:t>
            </a:r>
          </a:p>
          <a:p>
            <a:r>
              <a:rPr lang="sr-Cyrl-RS" dirty="0" smtClean="0"/>
              <a:t>Инквизиција у Средњем веку</a:t>
            </a:r>
          </a:p>
          <a:p>
            <a:r>
              <a:rPr lang="sr-Cyrl-RS" dirty="0" smtClean="0"/>
              <a:t>Постаје комплекснији проблем појавом штампарских </a:t>
            </a:r>
            <a:r>
              <a:rPr lang="sr-Cyrl-RS" dirty="0" smtClean="0"/>
              <a:t>машина</a:t>
            </a:r>
            <a:r>
              <a:rPr lang="en-US" dirty="0" smtClean="0"/>
              <a:t>, </a:t>
            </a:r>
            <a:r>
              <a:rPr lang="sr-Cyrl-RS" dirty="0" smtClean="0"/>
              <a:t>зашто</a:t>
            </a:r>
            <a:r>
              <a:rPr lang="en-US" dirty="0"/>
              <a:t>?</a:t>
            </a:r>
            <a:endParaRPr lang="sr-Cyrl-RS" dirty="0" smtClean="0"/>
          </a:p>
          <a:p>
            <a:r>
              <a:rPr lang="sr-Cyrl-RS" dirty="0" smtClean="0"/>
              <a:t>Типови цензуре:</a:t>
            </a:r>
          </a:p>
          <a:p>
            <a:pPr lvl="1"/>
            <a:r>
              <a:rPr lang="sr-Cyrl-RS" dirty="0" smtClean="0"/>
              <a:t>Директна</a:t>
            </a:r>
          </a:p>
          <a:p>
            <a:pPr lvl="1"/>
            <a:r>
              <a:rPr lang="sr-Cyrl-RS" dirty="0" smtClean="0"/>
              <a:t>Аутоцензура</a:t>
            </a:r>
            <a:endParaRPr lang="sr-Cyrl-RS" dirty="0"/>
          </a:p>
          <a:p>
            <a:r>
              <a:rPr lang="sr-Cyrl-RS" dirty="0" smtClean="0"/>
              <a:t>Да ли знате за неки случај цензуре</a:t>
            </a:r>
            <a:r>
              <a:rPr lang="en-US" dirty="0"/>
              <a:t>?</a:t>
            </a:r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13033761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Директна цензура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sr-Cyrl-RS" dirty="0" smtClean="0"/>
              <a:t>Монопол над информацијама – Влада</a:t>
            </a:r>
          </a:p>
          <a:p>
            <a:pPr lvl="1"/>
            <a:r>
              <a:rPr lang="sr-Cyrl-RS" dirty="0" smtClean="0"/>
              <a:t>Совјети: телевизија, радио, новине...</a:t>
            </a:r>
          </a:p>
          <a:p>
            <a:pPr lvl="1"/>
            <a:r>
              <a:rPr lang="sr-Cyrl-RS" dirty="0" smtClean="0"/>
              <a:t>Тренутно Кина</a:t>
            </a:r>
          </a:p>
          <a:p>
            <a:pPr lvl="1"/>
            <a:r>
              <a:rPr lang="sr-Cyrl-RS" dirty="0" smtClean="0"/>
              <a:t>Над модерним технологијама све теже држати монопол</a:t>
            </a:r>
          </a:p>
          <a:p>
            <a:r>
              <a:rPr lang="sr-Cyrl-RS" dirty="0" smtClean="0"/>
              <a:t>Провера пре објављивања</a:t>
            </a:r>
          </a:p>
          <a:p>
            <a:pPr lvl="1"/>
            <a:r>
              <a:rPr lang="sr-Cyrl-RS" dirty="0" smtClean="0"/>
              <a:t>Већина држава забрањује или барем проверава садржај везан за осетљива питања</a:t>
            </a:r>
          </a:p>
          <a:p>
            <a:r>
              <a:rPr lang="sr-Cyrl-RS" dirty="0" smtClean="0"/>
              <a:t>Лиценцирање</a:t>
            </a:r>
          </a:p>
          <a:p>
            <a:pPr lvl="1"/>
            <a:r>
              <a:rPr lang="sr-Cyrl-RS" dirty="0" smtClean="0"/>
              <a:t>Ограничен број лиценци нпр. </a:t>
            </a:r>
            <a:r>
              <a:rPr lang="sr-Cyrl-RS" dirty="0"/>
              <a:t>з</a:t>
            </a:r>
            <a:r>
              <a:rPr lang="sr-Cyrl-RS" dirty="0" smtClean="0"/>
              <a:t>а радио фреквенције</a:t>
            </a:r>
          </a:p>
          <a:p>
            <a:pPr lvl="1"/>
            <a:r>
              <a:rPr lang="sr-Cyrl-RS" dirty="0" smtClean="0"/>
              <a:t>Ово омогућава индиректну контролу над садржајем, јер они који хоће лиценцу морају да „играју по правилима“</a:t>
            </a:r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3274741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Аутоцензура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Када неко намерно прећути информације како не би угрозио некога другог или себе</a:t>
            </a:r>
          </a:p>
          <a:p>
            <a:r>
              <a:rPr lang="sr-Cyrl-RS" dirty="0" smtClean="0"/>
              <a:t>Нпр. Новинар који извештава из Беле куће је у дилеми да каже </a:t>
            </a:r>
            <a:r>
              <a:rPr lang="sr-Cyrl-RS" dirty="0" smtClean="0"/>
              <a:t>нешто</a:t>
            </a:r>
            <a:r>
              <a:rPr lang="en-US" dirty="0" smtClean="0"/>
              <a:t>,</a:t>
            </a:r>
            <a:r>
              <a:rPr lang="sr-Cyrl-RS" dirty="0" smtClean="0"/>
              <a:t> </a:t>
            </a:r>
            <a:r>
              <a:rPr lang="sr-Cyrl-RS" dirty="0" smtClean="0"/>
              <a:t>јер му </a:t>
            </a:r>
            <a:r>
              <a:rPr lang="sr-Cyrl-RS" dirty="0" smtClean="0"/>
              <a:t>Власт </a:t>
            </a:r>
            <a:r>
              <a:rPr lang="sr-Cyrl-RS" dirty="0" smtClean="0"/>
              <a:t>може </a:t>
            </a:r>
            <a:r>
              <a:rPr lang="sr-Cyrl-RS" dirty="0" smtClean="0"/>
              <a:t>ограничити даљи приступ информацијама</a:t>
            </a:r>
          </a:p>
          <a:p>
            <a:r>
              <a:rPr lang="sr-Cyrl-RS" dirty="0" smtClean="0"/>
              <a:t>Навођење напомена пред садржај, нпр.:</a:t>
            </a:r>
          </a:p>
          <a:p>
            <a:pPr lvl="1"/>
            <a:r>
              <a:rPr lang="sr-Cyrl-RS" dirty="0" smtClean="0"/>
              <a:t>„Није препоручљиво за млађе од 18 година“</a:t>
            </a:r>
          </a:p>
          <a:p>
            <a:pPr lvl="1"/>
            <a:r>
              <a:rPr lang="sr-Cyrl-RS" dirty="0" smtClean="0"/>
              <a:t>Напомена пред улазак на сајт</a:t>
            </a:r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63335453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/>
              <a:t>Неповерљивост података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на </a:t>
            </a:r>
            <a:r>
              <a:rPr lang="sr-Cyrl-RS" dirty="0"/>
              <a:t>Интернету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109718" cy="4796544"/>
          </a:xfrm>
        </p:spPr>
        <p:txBody>
          <a:bodyPr>
            <a:normAutofit fontScale="92500"/>
          </a:bodyPr>
          <a:lstStyle/>
          <a:p>
            <a:r>
              <a:rPr lang="sr-Cyrl-RS" dirty="0" smtClean="0"/>
              <a:t>Секстинг </a:t>
            </a:r>
            <a:r>
              <a:rPr lang="sr-Latn-RS" dirty="0"/>
              <a:t>(sexting)</a:t>
            </a:r>
            <a:r>
              <a:rPr lang="en-US" dirty="0"/>
              <a:t>.</a:t>
            </a:r>
            <a:r>
              <a:rPr lang="sr-Cyrl-RS" dirty="0"/>
              <a:t> </a:t>
            </a:r>
            <a:r>
              <a:rPr lang="en-US" dirty="0" smtClean="0"/>
              <a:t>Snapchat, </a:t>
            </a:r>
            <a:r>
              <a:rPr lang="sr-Cyrl-RS" dirty="0" smtClean="0"/>
              <a:t>уништавање порука</a:t>
            </a:r>
            <a:r>
              <a:rPr lang="en-US" dirty="0" smtClean="0"/>
              <a:t>? </a:t>
            </a:r>
            <a:endParaRPr lang="sr-Cyrl-RS" dirty="0" smtClean="0"/>
          </a:p>
          <a:p>
            <a:r>
              <a:rPr lang="sr-Cyrl-RS" dirty="0" smtClean="0"/>
              <a:t>Крађа </a:t>
            </a:r>
            <a:r>
              <a:rPr lang="sr-Cyrl-RS" dirty="0" smtClean="0"/>
              <a:t>идентитета – узроци најчешће људска непажња</a:t>
            </a:r>
          </a:p>
          <a:p>
            <a:r>
              <a:rPr lang="sr-Cyrl-RS" dirty="0" smtClean="0"/>
              <a:t>Чет предатори (енг. </a:t>
            </a:r>
            <a:r>
              <a:rPr lang="sr-Latn-RS" dirty="0" smtClean="0"/>
              <a:t>Chat room predators)</a:t>
            </a:r>
          </a:p>
          <a:p>
            <a:r>
              <a:rPr lang="sr-Cyrl-RS" dirty="0" smtClean="0"/>
              <a:t>Лажне информације на Интернету – верујемо у свашта</a:t>
            </a:r>
          </a:p>
          <a:p>
            <a:r>
              <a:rPr lang="sr-Cyrl-RS" dirty="0" smtClean="0"/>
              <a:t>Сајбер малтретирање (енг. </a:t>
            </a:r>
            <a:r>
              <a:rPr lang="sr-Latn-RS" dirty="0" smtClean="0"/>
              <a:t>Cyberbullying)</a:t>
            </a:r>
          </a:p>
          <a:p>
            <a:pPr lvl="1"/>
            <a:r>
              <a:rPr lang="sr-Cyrl-RS" dirty="0" smtClean="0"/>
              <a:t>Учестало слање увредљивих имејлова</a:t>
            </a:r>
          </a:p>
          <a:p>
            <a:pPr lvl="1"/>
            <a:r>
              <a:rPr lang="sr-Cyrl-RS" dirty="0" smtClean="0"/>
              <a:t>Ширење лажних информација о некоме</a:t>
            </a:r>
          </a:p>
          <a:p>
            <a:pPr lvl="1"/>
            <a:r>
              <a:rPr lang="sr-Cyrl-RS" dirty="0" smtClean="0"/>
              <a:t>Качење посрамљујућих </a:t>
            </a:r>
            <a:r>
              <a:rPr lang="sr-Cyrl-RS" dirty="0" smtClean="0"/>
              <a:t>слика</a:t>
            </a:r>
          </a:p>
          <a:p>
            <a:r>
              <a:rPr lang="sr-Cyrl-RS" dirty="0" smtClean="0"/>
              <a:t>Да ли сте чули за нека искуства у вези наведених ставки</a:t>
            </a:r>
            <a:r>
              <a:rPr lang="en-US" dirty="0"/>
              <a:t>?</a:t>
            </a:r>
            <a:endParaRPr lang="sr-Cyrl-RS" dirty="0" smtClean="0"/>
          </a:p>
          <a:p>
            <a:pPr lvl="1"/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2258570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Теме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Имејл и спам</a:t>
            </a:r>
          </a:p>
          <a:p>
            <a:r>
              <a:rPr lang="sr-Latn-RS" dirty="0" smtClean="0"/>
              <a:t>WWW</a:t>
            </a:r>
          </a:p>
          <a:p>
            <a:r>
              <a:rPr lang="sr-Cyrl-RS" dirty="0" smtClean="0"/>
              <a:t>Цензура</a:t>
            </a:r>
          </a:p>
          <a:p>
            <a:r>
              <a:rPr lang="sr-Cyrl-RS" dirty="0" smtClean="0"/>
              <a:t>Слобода изражавања</a:t>
            </a:r>
          </a:p>
          <a:p>
            <a:r>
              <a:rPr lang="sr-Cyrl-RS" dirty="0" smtClean="0"/>
              <a:t>Неповерљивост података на Интернету</a:t>
            </a: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316223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 и спам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4"/>
            <a:ext cx="9147148" cy="4796544"/>
          </a:xfrm>
        </p:spPr>
        <p:txBody>
          <a:bodyPr>
            <a:normAutofit/>
          </a:bodyPr>
          <a:lstStyle/>
          <a:p>
            <a:r>
              <a:rPr lang="sr-Cyrl-RS" dirty="0" smtClean="0"/>
              <a:t>Тренутно преко милијарду људи користи имејл</a:t>
            </a:r>
          </a:p>
          <a:p>
            <a:r>
              <a:rPr lang="sr-Cyrl-RS" dirty="0" smtClean="0"/>
              <a:t>Око 300 милијарди порука сваки дан</a:t>
            </a:r>
          </a:p>
          <a:p>
            <a:r>
              <a:rPr lang="sr-Cyrl-RS" dirty="0" smtClean="0"/>
              <a:t>Добар део овога су непожељне „спам“ </a:t>
            </a:r>
            <a:r>
              <a:rPr lang="sr-Cyrl-RS" dirty="0" smtClean="0"/>
              <a:t>поруке</a:t>
            </a:r>
            <a:endParaRPr lang="sr-Cyrl-RS" dirty="0"/>
          </a:p>
          <a:p>
            <a:endParaRPr lang="en-US" dirty="0" smtClean="0"/>
          </a:p>
          <a:p>
            <a:r>
              <a:rPr lang="sr-Cyrl-RS" dirty="0" smtClean="0"/>
              <a:t>Зашто је настао спам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sr-Cyrl-RS" dirty="0" smtClean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022832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 и спам (2)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Настао због жеље за </a:t>
            </a:r>
            <a:r>
              <a:rPr lang="sr-Cyrl-RS" dirty="0"/>
              <a:t>јефтиним рекламирањем</a:t>
            </a:r>
          </a:p>
          <a:p>
            <a:pPr lvl="1"/>
            <a:r>
              <a:rPr lang="sr-Cyrl-RS" dirty="0"/>
              <a:t>Слање милион порука мејлом око 2.000 долара</a:t>
            </a:r>
          </a:p>
          <a:p>
            <a:pPr lvl="1"/>
            <a:r>
              <a:rPr lang="sr-Cyrl-RS" dirty="0"/>
              <a:t>Слање милион порука поштом око 200.000 долара</a:t>
            </a:r>
          </a:p>
          <a:p>
            <a:endParaRPr lang="en-US" dirty="0" smtClean="0"/>
          </a:p>
          <a:p>
            <a:r>
              <a:rPr lang="sr-Cyrl-RS" dirty="0" smtClean="0"/>
              <a:t>Сада, највећи део порука су </a:t>
            </a:r>
            <a:r>
              <a:rPr lang="sr-Cyrl-RS" dirty="0"/>
              <a:t>Интернет </a:t>
            </a:r>
            <a:r>
              <a:rPr lang="sr-Cyrl-RS" dirty="0" smtClean="0"/>
              <a:t>преваре</a:t>
            </a:r>
          </a:p>
          <a:p>
            <a:endParaRPr lang="sr-Cyrl-RS" dirty="0"/>
          </a:p>
          <a:p>
            <a:r>
              <a:rPr lang="sr-Cyrl-RS" dirty="0" smtClean="0"/>
              <a:t>Како се долази до адреса</a:t>
            </a:r>
            <a:r>
              <a:rPr lang="en-US" dirty="0"/>
              <a:t>?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8081067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 и спам (3)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 smtClean="0"/>
              <a:t>Механизми тражења адреса:</a:t>
            </a:r>
            <a:endParaRPr lang="sr-Cyrl-RS" dirty="0"/>
          </a:p>
          <a:p>
            <a:pPr lvl="1"/>
            <a:r>
              <a:rPr lang="sr-Cyrl-RS" dirty="0" smtClean="0"/>
              <a:t>Претрага </a:t>
            </a:r>
            <a:r>
              <a:rPr lang="sr-Cyrl-RS" dirty="0"/>
              <a:t>Интернет садржаја (форуми, сајтови)</a:t>
            </a:r>
          </a:p>
          <a:p>
            <a:pPr lvl="1"/>
            <a:r>
              <a:rPr lang="sr-Cyrl-RS" dirty="0"/>
              <a:t>Вируси који краду контакте и шаљу их</a:t>
            </a:r>
          </a:p>
          <a:p>
            <a:pPr lvl="1"/>
            <a:r>
              <a:rPr lang="sr-Cyrl-RS" dirty="0"/>
              <a:t>Трговина адресама међу онима који имају велике базе истих</a:t>
            </a:r>
          </a:p>
          <a:p>
            <a:pPr lvl="1"/>
            <a:r>
              <a:rPr lang="sr-Cyrl-RS" dirty="0"/>
              <a:t>Насумично генерисање </a:t>
            </a:r>
            <a:r>
              <a:rPr lang="sr-Cyrl-RS" dirty="0" smtClean="0"/>
              <a:t>адреса</a:t>
            </a:r>
          </a:p>
          <a:p>
            <a:pPr lvl="1"/>
            <a:endParaRPr lang="sr-Cyrl-RS" dirty="0"/>
          </a:p>
          <a:p>
            <a:r>
              <a:rPr lang="sr-Cyrl-RS" dirty="0" smtClean="0"/>
              <a:t>Откуд спамерима ресурси за слање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толиких количина спама</a:t>
            </a:r>
            <a:r>
              <a:rPr lang="en-US" dirty="0"/>
              <a:t>?</a:t>
            </a:r>
            <a:endParaRPr lang="sr-Cyrl-RS" dirty="0"/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10688218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 и спам (4)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Рачунарски ресурси за слање </a:t>
            </a:r>
            <a:r>
              <a:rPr lang="sr-Cyrl-RS" dirty="0" smtClean="0"/>
              <a:t>спама:</a:t>
            </a:r>
            <a:endParaRPr lang="sr-Cyrl-RS" dirty="0" smtClean="0"/>
          </a:p>
          <a:p>
            <a:pPr lvl="1"/>
            <a:r>
              <a:rPr lang="sr-Cyrl-RS" dirty="0" smtClean="0"/>
              <a:t>Крађа, пробој у неадекватно осигуране сервере и инсталација ботова на њима</a:t>
            </a:r>
          </a:p>
          <a:p>
            <a:pPr lvl="1"/>
            <a:r>
              <a:rPr lang="sr-Cyrl-RS" dirty="0" smtClean="0"/>
              <a:t>Плаћање сопствених сервера</a:t>
            </a:r>
          </a:p>
          <a:p>
            <a:pPr lvl="1"/>
            <a:r>
              <a:rPr lang="sr-Cyrl-RS" dirty="0" smtClean="0"/>
              <a:t>Прво је боље, зашто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r>
              <a:rPr lang="sr-Cyrl-RS" dirty="0" smtClean="0"/>
              <a:t>Који су механизми борбе против спама</a:t>
            </a:r>
            <a:r>
              <a:rPr lang="en-US" dirty="0"/>
              <a:t>?</a:t>
            </a:r>
            <a:endParaRPr lang="en-US" dirty="0" smtClean="0"/>
          </a:p>
          <a:p>
            <a:endParaRPr lang="sr-Cyrl-RS" dirty="0" smtClean="0"/>
          </a:p>
          <a:p>
            <a:pPr lvl="1"/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16732589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Имејл и спам (</a:t>
            </a:r>
            <a:r>
              <a:rPr lang="en-US" dirty="0" smtClean="0"/>
              <a:t>5</a:t>
            </a:r>
            <a:r>
              <a:rPr lang="sr-Cyrl-RS" dirty="0" smtClean="0"/>
              <a:t>)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r-Cyrl-RS" dirty="0"/>
              <a:t>Спам филтери</a:t>
            </a:r>
          </a:p>
          <a:p>
            <a:pPr lvl="1"/>
            <a:r>
              <a:rPr lang="sr-Cyrl-RS" dirty="0"/>
              <a:t>Интернет провајдери (имејл сервери) их инсталирају</a:t>
            </a:r>
          </a:p>
          <a:p>
            <a:pPr lvl="1"/>
            <a:r>
              <a:rPr lang="sr-Cyrl-RS" dirty="0"/>
              <a:t>Постоје и лични филтери на </a:t>
            </a:r>
            <a:r>
              <a:rPr lang="sr-Latn-RS" dirty="0"/>
              <a:t>PC-</a:t>
            </a:r>
            <a:r>
              <a:rPr lang="sr-Cyrl-RS" dirty="0"/>
              <a:t>ју</a:t>
            </a:r>
          </a:p>
          <a:p>
            <a:pPr lvl="1"/>
            <a:r>
              <a:rPr lang="sr-Cyrl-RS" dirty="0"/>
              <a:t>Аутоматизовани одговори базирани на изазову: </a:t>
            </a:r>
            <a:br>
              <a:rPr lang="sr-Cyrl-RS" dirty="0"/>
            </a:br>
            <a:r>
              <a:rPr lang="sr-Cyrl-RS" dirty="0"/>
              <a:t>приликом слања прве поруке, имејл сервер шаље питање на које бот пошиљалац не може да одговори</a:t>
            </a:r>
          </a:p>
          <a:p>
            <a:pPr marL="0" indent="0">
              <a:buNone/>
            </a:pPr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326721204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 smtClean="0"/>
              <a:t>Прича</a:t>
            </a:r>
            <a:endParaRPr lang="sr-Latn-R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93043" y="2012413"/>
            <a:ext cx="8694539" cy="521965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sr-Cyrl-RS" dirty="0" smtClean="0"/>
              <a:t>Ана је рачуновођа у предузећу средње величине које има око 50 запослених. Сви запослени раде у истој згради и Ана их све познаје. Ана заправо дистрибуира платне чекове свим запосленима на крају сваког месеца.</a:t>
            </a:r>
          </a:p>
          <a:p>
            <a:pPr marL="0" indent="0">
              <a:buNone/>
            </a:pPr>
            <a:r>
              <a:rPr lang="sr-Cyrl-RS" dirty="0" smtClean="0"/>
              <a:t>Анина ћерка је чланица женског навијачког клуба своје школе.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sr-Cyrl-RS" dirty="0" smtClean="0"/>
              <a:t>Током годишње промотивне продаје колачића женског навијачког клуба, Ана је послала имејл свим запосленима у свом предузећу да сврате до њене канцеларије током паузе и наруче колачиће ако желе </a:t>
            </a:r>
            <a:br>
              <a:rPr lang="sr-Cyrl-RS" dirty="0" smtClean="0"/>
            </a:br>
            <a:r>
              <a:rPr lang="sr-Cyrl-RS" dirty="0" smtClean="0"/>
              <a:t>(не постоји правило у предузећу које забрањује слање порука са личним садржајем). </a:t>
            </a:r>
          </a:p>
          <a:p>
            <a:pPr marL="0" indent="0">
              <a:buNone/>
            </a:pPr>
            <a:r>
              <a:rPr lang="sr-Cyrl-RS" dirty="0" smtClean="0"/>
              <a:t>Деветоро људи из фирме је било драго због Аниног мејла и дошло је да наручи неколико кутија колачића, у просеку по 4 кутије. </a:t>
            </a:r>
            <a:r>
              <a:rPr lang="sr-Cyrl-RS" dirty="0" smtClean="0"/>
              <a:t/>
            </a:r>
            <a:br>
              <a:rPr lang="sr-Cyrl-RS" dirty="0" smtClean="0"/>
            </a:br>
            <a:r>
              <a:rPr lang="sr-Cyrl-RS" dirty="0" smtClean="0"/>
              <a:t>Са </a:t>
            </a:r>
            <a:r>
              <a:rPr lang="sr-Cyrl-RS" dirty="0" smtClean="0"/>
              <a:t>друге стране њих 40 није баш ценило Анин гест, јер су морали да читају непожељну поруку. Половина њих, односно њих 20 је међу собом изразило незадовољство због овога.  </a:t>
            </a:r>
            <a:endParaRPr lang="en-US" dirty="0" smtClean="0"/>
          </a:p>
          <a:p>
            <a:pPr marL="0" indent="0">
              <a:buNone/>
            </a:pPr>
            <a:endParaRPr lang="sr-Cyrl-RS" dirty="0"/>
          </a:p>
          <a:p>
            <a:pPr marL="0" indent="0">
              <a:buNone/>
            </a:pPr>
            <a:r>
              <a:rPr lang="sr-Cyrl-RS" dirty="0" smtClean="0"/>
              <a:t>Да ли је Ана урадила нешто лоше</a:t>
            </a:r>
            <a:r>
              <a:rPr lang="en-US" dirty="0" smtClean="0"/>
              <a:t>? </a:t>
            </a:r>
          </a:p>
          <a:p>
            <a:pPr marL="0" indent="0">
              <a:buNone/>
            </a:pPr>
            <a:r>
              <a:rPr lang="sr-Cyrl-RS" dirty="0" smtClean="0"/>
              <a:t>Кантијанизам</a:t>
            </a:r>
            <a:r>
              <a:rPr lang="en-US" dirty="0"/>
              <a:t>?</a:t>
            </a:r>
            <a:endParaRPr lang="en-US" dirty="0"/>
          </a:p>
          <a:p>
            <a:endParaRPr lang="sr-Latn-RS" dirty="0"/>
          </a:p>
        </p:txBody>
      </p:sp>
    </p:spTree>
    <p:extLst>
      <p:ext uri="{BB962C8B-B14F-4D97-AF65-F5344CB8AC3E}">
        <p14:creationId xmlns:p14="http://schemas.microsoft.com/office/powerpoint/2010/main" val="274860084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RS" sz="4500" dirty="0" smtClean="0"/>
              <a:t>World Wide Web – WWW </a:t>
            </a:r>
            <a:r>
              <a:rPr lang="sr-Cyrl-RS" sz="4500" dirty="0" smtClean="0"/>
              <a:t>или </a:t>
            </a:r>
            <a:r>
              <a:rPr lang="sr-Latn-RS" sz="4500" dirty="0" smtClean="0"/>
              <a:t>WEB</a:t>
            </a:r>
            <a:endParaRPr lang="sr-Latn-RS" sz="45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r-Cyrl-RS" dirty="0" smtClean="0"/>
              <a:t>Иницијално замишљен као документација за </a:t>
            </a:r>
            <a:r>
              <a:rPr lang="sr-Latn-RS" dirty="0" smtClean="0"/>
              <a:t>CERN</a:t>
            </a:r>
          </a:p>
          <a:p>
            <a:r>
              <a:rPr lang="sr-Cyrl-RS" dirty="0" smtClean="0"/>
              <a:t>Скуп докумената повезаних везама (линковима)</a:t>
            </a:r>
          </a:p>
          <a:p>
            <a:r>
              <a:rPr lang="sr-Cyrl-RS" dirty="0" smtClean="0"/>
              <a:t>Главне карактеристике:</a:t>
            </a:r>
          </a:p>
          <a:p>
            <a:pPr lvl="1"/>
            <a:r>
              <a:rPr lang="sr-Cyrl-RS" dirty="0" smtClean="0"/>
              <a:t>Децентрализован систем</a:t>
            </a:r>
          </a:p>
          <a:p>
            <a:pPr lvl="1"/>
            <a:r>
              <a:rPr lang="sr-Cyrl-RS" dirty="0" smtClean="0"/>
              <a:t>Сваки ресурс (документ) има јединствену адресу</a:t>
            </a:r>
          </a:p>
          <a:p>
            <a:pPr lvl="1"/>
            <a:r>
              <a:rPr lang="sr-Cyrl-RS" dirty="0" smtClean="0"/>
              <a:t>Заснован је на Интернету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sr-Cyrl-RS" dirty="0" smtClean="0"/>
              <a:t>Какав је однос </a:t>
            </a:r>
            <a:r>
              <a:rPr lang="sr-Latn-RS" dirty="0" smtClean="0"/>
              <a:t>WWW </a:t>
            </a:r>
            <a:r>
              <a:rPr lang="sr-Cyrl-RS" dirty="0" smtClean="0"/>
              <a:t>и Интернета</a:t>
            </a:r>
            <a:r>
              <a:rPr lang="en-US" dirty="0"/>
              <a:t>?</a:t>
            </a:r>
            <a:endParaRPr lang="sr-Cyrl-RS" dirty="0" smtClean="0"/>
          </a:p>
        </p:txBody>
      </p:sp>
    </p:spTree>
    <p:extLst>
      <p:ext uri="{BB962C8B-B14F-4D97-AF65-F5344CB8AC3E}">
        <p14:creationId xmlns:p14="http://schemas.microsoft.com/office/powerpoint/2010/main" val="135589858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3445</TotalTime>
  <Words>559</Words>
  <Application>Microsoft Office PowerPoint</Application>
  <PresentationFormat>Custom</PresentationFormat>
  <Paragraphs>115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Calibri Light</vt:lpstr>
      <vt:lpstr>DejaVu Sans</vt:lpstr>
      <vt:lpstr>Office Theme</vt:lpstr>
      <vt:lpstr>PowerPoint Presentation</vt:lpstr>
      <vt:lpstr>Теме</vt:lpstr>
      <vt:lpstr>Имејл и спам</vt:lpstr>
      <vt:lpstr>Имејл и спам (2)</vt:lpstr>
      <vt:lpstr>Имејл и спам (3)</vt:lpstr>
      <vt:lpstr>Имејл и спам (4)</vt:lpstr>
      <vt:lpstr>Имејл и спам (5)</vt:lpstr>
      <vt:lpstr>Прича</vt:lpstr>
      <vt:lpstr>World Wide Web – WWW или WEB</vt:lpstr>
      <vt:lpstr>WWW и Интернет</vt:lpstr>
      <vt:lpstr>Како користимо WWW?</vt:lpstr>
      <vt:lpstr>Цензура</vt:lpstr>
      <vt:lpstr>Директна цензура</vt:lpstr>
      <vt:lpstr>Аутоцензура</vt:lpstr>
      <vt:lpstr>Неповерљивост података  на Интернету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</dc:creator>
  <cp:lastModifiedBy>aca</cp:lastModifiedBy>
  <cp:revision>562</cp:revision>
  <dcterms:created xsi:type="dcterms:W3CDTF">2015-09-03T22:34:22Z</dcterms:created>
  <dcterms:modified xsi:type="dcterms:W3CDTF">2017-02-21T22:30:41Z</dcterms:modified>
  <dc:language>sr-Latn-RS</dc:language>
</cp:coreProperties>
</file>