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72" r:id="rId12"/>
    <p:sldId id="264" r:id="rId13"/>
    <p:sldId id="265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28.3.2017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C. </a:t>
            </a:r>
            <a:r>
              <a:rPr lang="sr-Cyrl-RS" dirty="0" smtClean="0"/>
              <a:t>Драјвери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Омогућавају униформност улазно-излазног подсистема према кориснику </a:t>
            </a:r>
          </a:p>
          <a:p>
            <a:pPr lvl="1"/>
            <a:r>
              <a:rPr lang="sr-Cyrl-RS" dirty="0" smtClean="0"/>
              <a:t>То значи ако апликација треба да одштампа податке,</a:t>
            </a:r>
            <a:br>
              <a:rPr lang="sr-Cyrl-RS" dirty="0" smtClean="0"/>
            </a:br>
            <a:r>
              <a:rPr lang="sr-Cyrl-RS" dirty="0" smtClean="0"/>
              <a:t>она не мора да зна ком типу штампача се обраћа, нити како он то ради</a:t>
            </a:r>
          </a:p>
          <a:p>
            <a:endParaRPr lang="sr-Cyrl-RS" dirty="0" smtClean="0"/>
          </a:p>
          <a:p>
            <a:r>
              <a:rPr lang="sr-Cyrl-RS" dirty="0" smtClean="0"/>
              <a:t>Уређаји се групишу у класе и за сваку класу постоји скуп функција</a:t>
            </a:r>
          </a:p>
          <a:p>
            <a:pPr lvl="1"/>
            <a:r>
              <a:rPr lang="sr-Cyrl-RS" dirty="0" smtClean="0"/>
              <a:t>Нпр. Класа </a:t>
            </a:r>
            <a:r>
              <a:rPr lang="sr-Cyrl-RS" b="1" dirty="0" smtClean="0"/>
              <a:t>штампачи </a:t>
            </a:r>
            <a:r>
              <a:rPr lang="sr-Cyrl-RS" dirty="0" smtClean="0"/>
              <a:t>има стандардизован скуп функција </a:t>
            </a:r>
            <a:br>
              <a:rPr lang="sr-Cyrl-RS" dirty="0" smtClean="0"/>
            </a:br>
            <a:r>
              <a:rPr lang="sr-Cyrl-RS" dirty="0" smtClean="0"/>
              <a:t>без обзира на модел, генерацију штампача итд. </a:t>
            </a:r>
          </a:p>
          <a:p>
            <a:pPr marL="914400" lvl="2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394730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C. </a:t>
            </a:r>
            <a:r>
              <a:rPr lang="sr-Cyrl-RS" dirty="0" smtClean="0"/>
              <a:t>Драјвери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/>
              <a:t>Могући начини груписања:</a:t>
            </a:r>
          </a:p>
          <a:p>
            <a:pPr lvl="1"/>
            <a:r>
              <a:rPr lang="sr-Cyrl-RS" dirty="0"/>
              <a:t>По смеру преноса: </a:t>
            </a:r>
            <a:endParaRPr lang="sr-Cyrl-RS" dirty="0" smtClean="0"/>
          </a:p>
          <a:p>
            <a:pPr lvl="2"/>
            <a:r>
              <a:rPr lang="sr-Cyrl-RS" dirty="0" smtClean="0"/>
              <a:t>улазни </a:t>
            </a:r>
            <a:r>
              <a:rPr lang="sr-Cyrl-RS" dirty="0"/>
              <a:t>(миш, </a:t>
            </a:r>
            <a:r>
              <a:rPr lang="sr-Cyrl-RS" dirty="0" smtClean="0"/>
              <a:t>тастатура)</a:t>
            </a:r>
          </a:p>
          <a:p>
            <a:pPr lvl="2"/>
            <a:r>
              <a:rPr lang="sr-Cyrl-RS" dirty="0" smtClean="0"/>
              <a:t>излазни </a:t>
            </a:r>
            <a:r>
              <a:rPr lang="sr-Cyrl-RS" dirty="0"/>
              <a:t>(монитор, </a:t>
            </a:r>
            <a:r>
              <a:rPr lang="sr-Cyrl-RS" dirty="0" smtClean="0"/>
              <a:t>штампач)</a:t>
            </a:r>
          </a:p>
          <a:p>
            <a:pPr lvl="2"/>
            <a:r>
              <a:rPr lang="sr-Cyrl-RS" dirty="0" smtClean="0"/>
              <a:t>улазно-излазни </a:t>
            </a:r>
            <a:r>
              <a:rPr lang="sr-Cyrl-RS" dirty="0"/>
              <a:t>(диск, мрежна карта)</a:t>
            </a:r>
          </a:p>
          <a:p>
            <a:pPr lvl="1"/>
            <a:r>
              <a:rPr lang="sr-Cyrl-RS" dirty="0"/>
              <a:t>По величини јединице: </a:t>
            </a:r>
            <a:endParaRPr lang="sr-Cyrl-RS" dirty="0" smtClean="0"/>
          </a:p>
          <a:p>
            <a:pPr lvl="2"/>
            <a:r>
              <a:rPr lang="sr-Cyrl-RS" dirty="0"/>
              <a:t>б</a:t>
            </a:r>
            <a:r>
              <a:rPr lang="sr-Cyrl-RS" dirty="0" smtClean="0"/>
              <a:t>лок уређаји</a:t>
            </a:r>
          </a:p>
          <a:p>
            <a:pPr lvl="2"/>
            <a:r>
              <a:rPr lang="sr-Cyrl-RS" dirty="0" smtClean="0"/>
              <a:t>карактер </a:t>
            </a:r>
            <a:r>
              <a:rPr lang="sr-Cyrl-RS" dirty="0"/>
              <a:t>уређаји</a:t>
            </a:r>
          </a:p>
          <a:p>
            <a:pPr lvl="1"/>
            <a:r>
              <a:rPr lang="sr-Cyrl-RS" dirty="0"/>
              <a:t>По начину </a:t>
            </a:r>
            <a:r>
              <a:rPr lang="sr-Cyrl-RS" dirty="0" smtClean="0"/>
              <a:t>употребе:</a:t>
            </a:r>
          </a:p>
          <a:p>
            <a:pPr lvl="2"/>
            <a:r>
              <a:rPr lang="sr-Cyrl-RS" dirty="0"/>
              <a:t>з</a:t>
            </a:r>
            <a:r>
              <a:rPr lang="sr-Cyrl-RS" dirty="0" smtClean="0"/>
              <a:t>а чување података (диск, флеш меморија)</a:t>
            </a:r>
          </a:p>
          <a:p>
            <a:pPr lvl="2"/>
            <a:r>
              <a:rPr lang="sr-Cyrl-RS" dirty="0" smtClean="0"/>
              <a:t>за пренос података (мрежна карта, модем)</a:t>
            </a:r>
          </a:p>
          <a:p>
            <a:pPr lvl="2"/>
            <a:r>
              <a:rPr lang="sr-Cyrl-RS" dirty="0" smtClean="0"/>
              <a:t>за интеракцију са корисником (миш, тастатура, монитор)</a:t>
            </a:r>
            <a:endParaRPr lang="sr-Cyrl-RS" dirty="0"/>
          </a:p>
          <a:p>
            <a:pPr marL="914400" lvl="2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20759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Планирање улазно-излазних операција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Временско планирање</a:t>
            </a:r>
            <a:r>
              <a:rPr lang="sr-Cyrl-RS" dirty="0"/>
              <a:t> </a:t>
            </a:r>
            <a:r>
              <a:rPr lang="sr-Cyrl-RS" dirty="0" smtClean="0"/>
              <a:t>- р</a:t>
            </a:r>
            <a:r>
              <a:rPr lang="sr-Cyrl-RS" dirty="0" smtClean="0"/>
              <a:t>едослед извршавања тако да систем буде што ефикаснији</a:t>
            </a:r>
          </a:p>
          <a:p>
            <a:r>
              <a:rPr lang="sr-Cyrl-RS" dirty="0" smtClean="0"/>
              <a:t>Може да буде:</a:t>
            </a:r>
          </a:p>
          <a:p>
            <a:pPr lvl="1"/>
            <a:r>
              <a:rPr lang="sr-Cyrl-RS" dirty="0" smtClean="0"/>
              <a:t>По редоследу стизања захтева од апликација – неефикасно</a:t>
            </a:r>
          </a:p>
          <a:p>
            <a:pPr lvl="1"/>
            <a:r>
              <a:rPr lang="sr-Cyrl-RS" dirty="0" smtClean="0"/>
              <a:t>Обично је критеријум минимизација времена одзива</a:t>
            </a:r>
          </a:p>
          <a:p>
            <a:pPr lvl="2"/>
            <a:r>
              <a:rPr lang="sr-Cyrl-RS" dirty="0" smtClean="0"/>
              <a:t>ОС одређјује редослед тако да просечно време </a:t>
            </a:r>
            <a:br>
              <a:rPr lang="sr-Cyrl-RS" dirty="0" smtClean="0"/>
            </a:br>
            <a:r>
              <a:rPr lang="sr-Cyrl-RS" dirty="0" smtClean="0"/>
              <a:t>које прође од слања захтева до добијања услуге буде што мање</a:t>
            </a:r>
          </a:p>
          <a:p>
            <a:pPr lvl="1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752478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Баферовање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5385" cy="4351338"/>
          </a:xfrm>
        </p:spPr>
        <p:txBody>
          <a:bodyPr/>
          <a:lstStyle/>
          <a:p>
            <a:r>
              <a:rPr lang="sr-Cyrl-RS" dirty="0" smtClean="0"/>
              <a:t>Део меморије у који се привремено смештају подаци </a:t>
            </a:r>
            <a:br>
              <a:rPr lang="sr-Cyrl-RS" dirty="0" smtClean="0"/>
            </a:br>
            <a:r>
              <a:rPr lang="sr-Cyrl-RS" dirty="0" smtClean="0"/>
              <a:t>пренети од уређаја ка апликацији (или другом уређају)</a:t>
            </a:r>
          </a:p>
          <a:p>
            <a:r>
              <a:rPr lang="sr-Cyrl-RS" dirty="0" smtClean="0"/>
              <a:t>Разлози употребе: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Уређаји који сарађују имају различите брзине</a:t>
            </a:r>
          </a:p>
          <a:p>
            <a:pPr lvl="2"/>
            <a:r>
              <a:rPr lang="sr-Cyrl-RS" dirty="0" smtClean="0"/>
              <a:t>Нпр. </a:t>
            </a:r>
            <a:r>
              <a:rPr lang="sr-Latn-RS" dirty="0" smtClean="0"/>
              <a:t>Bluetooth </a:t>
            </a:r>
            <a:r>
              <a:rPr lang="sr-Cyrl-RS" dirty="0" smtClean="0"/>
              <a:t>и диск рачунара комуницирају, и диск треба да упише </a:t>
            </a:r>
            <a:br>
              <a:rPr lang="sr-Cyrl-RS" dirty="0" smtClean="0"/>
            </a:br>
            <a:r>
              <a:rPr lang="sr-Cyrl-RS" dirty="0" smtClean="0"/>
              <a:t>оно што </a:t>
            </a:r>
            <a:r>
              <a:rPr lang="sr-Latn-RS" dirty="0" smtClean="0"/>
              <a:t>Bluetooth (</a:t>
            </a:r>
            <a:r>
              <a:rPr lang="sr-Cyrl-RS" dirty="0" smtClean="0"/>
              <a:t>као спорији уређај) добија бежичним путем</a:t>
            </a:r>
          </a:p>
          <a:p>
            <a:pPr lvl="2"/>
            <a:r>
              <a:rPr lang="sr-Cyrl-RS" dirty="0" smtClean="0"/>
              <a:t>Да нема бафера, сваки податак који </a:t>
            </a:r>
            <a:r>
              <a:rPr lang="sr-Latn-RS" dirty="0" smtClean="0"/>
              <a:t>Bluetooth </a:t>
            </a:r>
            <a:r>
              <a:rPr lang="sr-Cyrl-RS" dirty="0" smtClean="0"/>
              <a:t>пошаље би се уписивао на диск</a:t>
            </a:r>
          </a:p>
          <a:p>
            <a:pPr lvl="2"/>
            <a:r>
              <a:rPr lang="sr-Cyrl-RS" dirty="0" smtClean="0"/>
              <a:t>То би изазвало да диск стално чека на </a:t>
            </a:r>
            <a:r>
              <a:rPr lang="sr-Latn-RS" dirty="0" smtClean="0"/>
              <a:t>Bluetooth </a:t>
            </a:r>
            <a:r>
              <a:rPr lang="sr-Cyrl-RS" dirty="0" smtClean="0"/>
              <a:t>и не може да ради ништа друго</a:t>
            </a:r>
          </a:p>
          <a:p>
            <a:pPr lvl="2"/>
            <a:r>
              <a:rPr lang="sr-Cyrl-RS" dirty="0" smtClean="0"/>
              <a:t>Овако, </a:t>
            </a:r>
            <a:r>
              <a:rPr lang="sr-Latn-RS" dirty="0" smtClean="0"/>
              <a:t>Bluetooth </a:t>
            </a:r>
            <a:r>
              <a:rPr lang="sr-Cyrl-RS" dirty="0" smtClean="0"/>
              <a:t>пуни бафер, и само повремено се они пишу на диск, а бафер празни</a:t>
            </a: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94927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D. </a:t>
            </a:r>
            <a:r>
              <a:rPr lang="sr-Cyrl-RS" dirty="0" smtClean="0"/>
              <a:t>Кориснички процеси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8057" cy="4351338"/>
          </a:xfrm>
        </p:spPr>
        <p:txBody>
          <a:bodyPr/>
          <a:lstStyle/>
          <a:p>
            <a:r>
              <a:rPr lang="sr-Cyrl-RS" dirty="0" smtClean="0"/>
              <a:t>На врху хијерархије управљања У</a:t>
            </a:r>
            <a:r>
              <a:rPr lang="en-US" dirty="0" smtClean="0"/>
              <a:t>/</a:t>
            </a:r>
            <a:r>
              <a:rPr lang="sr-Cyrl-RS" dirty="0" smtClean="0"/>
              <a:t>И уређајима су кориснички процеси</a:t>
            </a:r>
          </a:p>
          <a:p>
            <a:r>
              <a:rPr lang="sr-Cyrl-RS" dirty="0" smtClean="0"/>
              <a:t>Управљање уређајима се овде омогућава </a:t>
            </a:r>
            <a:r>
              <a:rPr lang="sr-Cyrl-RS" b="1" dirty="0" smtClean="0"/>
              <a:t>системским позивима</a:t>
            </a:r>
          </a:p>
          <a:p>
            <a:r>
              <a:rPr lang="sr-Cyrl-RS" dirty="0" smtClean="0"/>
              <a:t>Системски позиви могу бити:</a:t>
            </a:r>
          </a:p>
          <a:p>
            <a:pPr lvl="1"/>
            <a:r>
              <a:rPr lang="sr-Cyrl-RS" dirty="0" smtClean="0"/>
              <a:t>Блокирајући</a:t>
            </a:r>
          </a:p>
          <a:p>
            <a:pPr lvl="2"/>
            <a:r>
              <a:rPr lang="sr-Cyrl-RS" dirty="0" smtClean="0"/>
              <a:t>Када процес позове блокирајућу функцију, даље извршавање процеса је суспендовано, </a:t>
            </a:r>
            <a:br>
              <a:rPr lang="sr-Cyrl-RS" dirty="0" smtClean="0"/>
            </a:br>
            <a:r>
              <a:rPr lang="sr-Cyrl-RS" dirty="0" smtClean="0"/>
              <a:t>и наставља се тек по успешном враћању резултата системског позива</a:t>
            </a:r>
          </a:p>
          <a:p>
            <a:pPr lvl="2"/>
            <a:r>
              <a:rPr lang="sr-Cyrl-RS" dirty="0" smtClean="0"/>
              <a:t>Нпр. </a:t>
            </a:r>
            <a:r>
              <a:rPr lang="sr-Cyrl-RS" dirty="0" smtClean="0"/>
              <a:t>ч</a:t>
            </a:r>
            <a:r>
              <a:rPr lang="sr-Cyrl-RS" dirty="0" smtClean="0"/>
              <a:t>екање на учитавање карактера са улаза (конзоле) – команда </a:t>
            </a:r>
            <a:r>
              <a:rPr lang="sr-Latn-RS" b="1" dirty="0" smtClean="0"/>
              <a:t>scanf </a:t>
            </a:r>
            <a:r>
              <a:rPr lang="sr-Cyrl-RS" dirty="0" smtClean="0"/>
              <a:t>у </a:t>
            </a:r>
            <a:r>
              <a:rPr lang="sr-Latn-RS" dirty="0" smtClean="0"/>
              <a:t>C-</a:t>
            </a:r>
            <a:r>
              <a:rPr lang="en-US" dirty="0" smtClean="0"/>
              <a:t>y, </a:t>
            </a:r>
            <a:r>
              <a:rPr lang="sr-Cyrl-RS" dirty="0" smtClean="0"/>
              <a:t>или </a:t>
            </a:r>
            <a:r>
              <a:rPr lang="sr-Latn-RS" b="1" dirty="0" smtClean="0"/>
              <a:t>Console.Read() </a:t>
            </a:r>
            <a:r>
              <a:rPr lang="en-US" dirty="0"/>
              <a:t> </a:t>
            </a:r>
            <a:r>
              <a:rPr lang="sr-Cyrl-RS" dirty="0" smtClean="0"/>
              <a:t>у </a:t>
            </a:r>
            <a:r>
              <a:rPr lang="sr-Latn-RS" dirty="0" smtClean="0"/>
              <a:t>C#-</a:t>
            </a:r>
            <a:r>
              <a:rPr lang="sr-Cyrl-RS" dirty="0" smtClean="0"/>
              <a:t>у. </a:t>
            </a:r>
            <a:endParaRPr lang="sr-Cyrl-RS" dirty="0" smtClean="0"/>
          </a:p>
          <a:p>
            <a:pPr lvl="1"/>
            <a:r>
              <a:rPr lang="sr-Cyrl-RS" dirty="0" smtClean="0"/>
              <a:t>Неблокирајући</a:t>
            </a:r>
          </a:p>
          <a:p>
            <a:pPr lvl="2"/>
            <a:r>
              <a:rPr lang="sr-Cyrl-RS" dirty="0" smtClean="0"/>
              <a:t>Процес не чека завршетак системског позива, већ се нпр. враћа грешка одмах</a:t>
            </a:r>
          </a:p>
          <a:p>
            <a:pPr lvl="2"/>
            <a:r>
              <a:rPr lang="sr-Cyrl-RS" dirty="0" smtClean="0"/>
              <a:t>Нпр. </a:t>
            </a:r>
            <a:r>
              <a:rPr lang="sr-Cyrl-RS" smtClean="0"/>
              <a:t>учитавање </a:t>
            </a:r>
            <a:r>
              <a:rPr lang="sr-Cyrl-RS" dirty="0" smtClean="0"/>
              <a:t>карактера са улаза, а ако нема карактера, враћа се грешка без чекања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9848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Управљање У</a:t>
            </a:r>
            <a:r>
              <a:rPr lang="en-US" dirty="0" smtClean="0"/>
              <a:t>/</a:t>
            </a:r>
            <a:r>
              <a:rPr lang="sr-Cyrl-RS" dirty="0" smtClean="0"/>
              <a:t>И уређајима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5521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Треба да буде што </a:t>
            </a:r>
            <a:r>
              <a:rPr lang="sr-Cyrl-RS" b="1" dirty="0" smtClean="0"/>
              <a:t>универзалнији</a:t>
            </a:r>
          </a:p>
          <a:p>
            <a:pPr lvl="1"/>
            <a:r>
              <a:rPr lang="sr-Cyrl-RS" dirty="0" smtClean="0"/>
              <a:t>Пошто може да постоји јако пуно различитих уређаја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Што </a:t>
            </a:r>
            <a:r>
              <a:rPr lang="sr-Cyrl-RS" b="1" dirty="0" smtClean="0"/>
              <a:t>ефикасније</a:t>
            </a:r>
            <a:r>
              <a:rPr lang="sr-Cyrl-RS" dirty="0" smtClean="0"/>
              <a:t> управљање</a:t>
            </a:r>
          </a:p>
          <a:p>
            <a:pPr lvl="1"/>
            <a:r>
              <a:rPr lang="sr-Cyrl-RS" dirty="0" smtClean="0"/>
              <a:t>Сетимо се да су оних хиљадама (чак милионима пута) спорији од процесора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Треба да буде </a:t>
            </a:r>
            <a:r>
              <a:rPr lang="sr-Cyrl-RS" b="1" dirty="0" smtClean="0"/>
              <a:t>сигурно</a:t>
            </a:r>
          </a:p>
          <a:p>
            <a:pPr lvl="1"/>
            <a:r>
              <a:rPr lang="sr-Cyrl-RS" dirty="0" smtClean="0"/>
              <a:t>Обично се одвија у кернелском режиму</a:t>
            </a:r>
          </a:p>
          <a:p>
            <a:pPr lvl="1"/>
            <a:r>
              <a:rPr lang="sr-Cyrl-RS" dirty="0" smtClean="0"/>
              <a:t>Помоћу системских позива их даље користи кориснички програм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Хијерархијски</a:t>
            </a:r>
            <a:r>
              <a:rPr lang="sr-Cyrl-RS" dirty="0" smtClean="0"/>
              <a:t> организовано</a:t>
            </a:r>
          </a:p>
          <a:p>
            <a:pPr marL="914400" lvl="1" indent="-457200">
              <a:buFont typeface="+mj-lt"/>
              <a:buAutoNum type="alphaUcPeriod"/>
            </a:pPr>
            <a:r>
              <a:rPr lang="sr-Cyrl-RS" dirty="0" smtClean="0"/>
              <a:t>Најнижи ниво је уређај тј. хардвер (физички ниво)</a:t>
            </a:r>
          </a:p>
          <a:p>
            <a:pPr marL="914400" lvl="1" indent="-457200">
              <a:buFont typeface="+mj-lt"/>
              <a:buAutoNum type="alphaUcPeriod"/>
            </a:pPr>
            <a:r>
              <a:rPr lang="sr-Cyrl-RS" dirty="0" smtClean="0"/>
              <a:t>Потом интерфејс за везивање са остатком рачунара (физички ниво)</a:t>
            </a:r>
          </a:p>
          <a:p>
            <a:pPr marL="914400" lvl="1" indent="-457200">
              <a:buFont typeface="+mj-lt"/>
              <a:buAutoNum type="alphaUcPeriod"/>
            </a:pPr>
            <a:r>
              <a:rPr lang="sr-Cyrl-RS" dirty="0" smtClean="0"/>
              <a:t>Потом драјвери (логички ниво)</a:t>
            </a:r>
          </a:p>
          <a:p>
            <a:pPr marL="914400" lvl="1" indent="-457200">
              <a:buFont typeface="+mj-lt"/>
              <a:buAutoNum type="alphaUcPeriod"/>
            </a:pPr>
            <a:r>
              <a:rPr lang="sr-Cyrl-RS" dirty="0" smtClean="0"/>
              <a:t>Коначно кориснички програми (логички ниво)</a:t>
            </a:r>
          </a:p>
          <a:p>
            <a:pPr lvl="1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98197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А. Хардверске компоненте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Подела према начину преноса података: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Блок уређаји – податке обрађују у блоковима фиксне дужине</a:t>
            </a:r>
            <a:endParaRPr lang="sr-Cyrl-RS" dirty="0"/>
          </a:p>
          <a:p>
            <a:pPr lvl="1"/>
            <a:r>
              <a:rPr lang="sr-Cyrl-RS" dirty="0" smtClean="0"/>
              <a:t>Сви трансфери базирани на пребацивању одговарајућег блока</a:t>
            </a:r>
          </a:p>
          <a:p>
            <a:pPr lvl="1"/>
            <a:r>
              <a:rPr lang="sr-Cyrl-RS" dirty="0" smtClean="0"/>
              <a:t>Могу се адресирати, тј. додељује им се адресни опсег</a:t>
            </a:r>
          </a:p>
          <a:p>
            <a:pPr lvl="1"/>
            <a:r>
              <a:rPr lang="sr-Cyrl-RS" dirty="0" smtClean="0"/>
              <a:t>Примери: дискови, </a:t>
            </a:r>
            <a:r>
              <a:rPr lang="sr-Latn-RS" dirty="0" smtClean="0"/>
              <a:t>DVD-ROM, USB, ...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Карактер уређаји – подаци су у форми тока неодређене дужине</a:t>
            </a:r>
          </a:p>
          <a:p>
            <a:pPr lvl="1"/>
            <a:r>
              <a:rPr lang="sr-Cyrl-RS" dirty="0" smtClean="0"/>
              <a:t>Немају директан приступ меморији и нису адресибилни</a:t>
            </a:r>
          </a:p>
          <a:p>
            <a:pPr lvl="1"/>
            <a:r>
              <a:rPr lang="sr-Cyrl-RS" dirty="0" smtClean="0"/>
              <a:t>Примери: штампачи, мрежни интерфејси, мишеви, тастатуре, ...</a:t>
            </a:r>
          </a:p>
        </p:txBody>
      </p:sp>
    </p:spTree>
    <p:extLst>
      <p:ext uri="{BB962C8B-B14F-4D97-AF65-F5344CB8AC3E}">
        <p14:creationId xmlns:p14="http://schemas.microsoft.com/office/powerpoint/2010/main" val="253688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</a:t>
            </a:r>
            <a:r>
              <a:rPr lang="sr-Cyrl-RS" dirty="0" smtClean="0"/>
              <a:t>. Интерфејс уређаја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9821" cy="4351338"/>
          </a:xfrm>
        </p:spPr>
        <p:txBody>
          <a:bodyPr/>
          <a:lstStyle/>
          <a:p>
            <a:r>
              <a:rPr lang="sr-Cyrl-RS" dirty="0" smtClean="0"/>
              <a:t>Различити начини повезивања уређаја на рачунар</a:t>
            </a:r>
          </a:p>
          <a:p>
            <a:r>
              <a:rPr lang="sr-Cyrl-RS" dirty="0" smtClean="0"/>
              <a:t>Спорији имају обично једноставније везивање</a:t>
            </a:r>
          </a:p>
          <a:p>
            <a:r>
              <a:rPr lang="sr-Cyrl-RS" dirty="0" smtClean="0"/>
              <a:t>Повезивање је омогућено помоћу </a:t>
            </a:r>
            <a:r>
              <a:rPr lang="sr-Cyrl-RS" b="1" dirty="0" smtClean="0"/>
              <a:t>прикључака (конектора)</a:t>
            </a:r>
          </a:p>
          <a:p>
            <a:pPr lvl="1"/>
            <a:r>
              <a:rPr lang="sr-Cyrl-RS" dirty="0" smtClean="0"/>
              <a:t>Не мора путем кабла, може да буде и бежична</a:t>
            </a:r>
          </a:p>
          <a:p>
            <a:pPr lvl="1"/>
            <a:r>
              <a:rPr lang="sr-Cyrl-RS" dirty="0" smtClean="0"/>
              <a:t>Комуникација се даље врши путем магистрала</a:t>
            </a:r>
          </a:p>
          <a:p>
            <a:pPr lvl="1"/>
            <a:r>
              <a:rPr lang="sr-Cyrl-RS" dirty="0" smtClean="0"/>
              <a:t>Магистрала је скуп комуникационих линија које повезују уређаје</a:t>
            </a:r>
          </a:p>
          <a:p>
            <a:pPr lvl="1"/>
            <a:r>
              <a:rPr lang="sr-Cyrl-RS" dirty="0" smtClean="0"/>
              <a:t>Обично постоји више магистрала, а најпознатије су:</a:t>
            </a:r>
          </a:p>
          <a:p>
            <a:pPr lvl="2"/>
            <a:r>
              <a:rPr lang="sr-Cyrl-RS" dirty="0" smtClean="0"/>
              <a:t>Системска магистрала – повезује процесор са меморијом и брзим У</a:t>
            </a:r>
            <a:r>
              <a:rPr lang="en-US" dirty="0" smtClean="0"/>
              <a:t>/</a:t>
            </a:r>
            <a:r>
              <a:rPr lang="sr-Cyrl-RS" dirty="0" smtClean="0"/>
              <a:t>И уређајима</a:t>
            </a:r>
          </a:p>
          <a:p>
            <a:pPr lvl="2"/>
            <a:r>
              <a:rPr lang="sr-Cyrl-RS" dirty="0" smtClean="0"/>
              <a:t>Спољашње магистрале – повезују спорије уређаје, попут тастатуре, миша, штампача, ...</a:t>
            </a:r>
          </a:p>
          <a:p>
            <a:pPr marL="914400" lvl="2" indent="0">
              <a:buNone/>
            </a:pPr>
            <a:r>
              <a:rPr lang="sr-Cyrl-RS" dirty="0" smtClean="0"/>
              <a:t>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2675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Контролер уређаја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8" y="1784803"/>
            <a:ext cx="11353800" cy="4351338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Мали процесори</a:t>
            </a:r>
            <a:r>
              <a:rPr lang="sr-Latn-RS" dirty="0" smtClean="0"/>
              <a:t> </a:t>
            </a:r>
            <a:r>
              <a:rPr lang="sr-Cyrl-RS" dirty="0" smtClean="0"/>
              <a:t>са интерном меморијом </a:t>
            </a:r>
            <a:br>
              <a:rPr lang="sr-Cyrl-RS" dirty="0" smtClean="0"/>
            </a:br>
            <a:r>
              <a:rPr lang="sr-Cyrl-RS" dirty="0" smtClean="0"/>
              <a:t>који контролишу рад уређаја (много једноставнији од </a:t>
            </a:r>
            <a:r>
              <a:rPr lang="sr-Latn-RS" dirty="0" smtClean="0"/>
              <a:t>CPU)</a:t>
            </a:r>
            <a:endParaRPr lang="sr-Cyrl-RS" dirty="0" smtClean="0"/>
          </a:p>
          <a:p>
            <a:r>
              <a:rPr lang="sr-Cyrl-RS" dirty="0" smtClean="0"/>
              <a:t>Меморија обично сачињена из низа регистара:</a:t>
            </a:r>
          </a:p>
          <a:p>
            <a:pPr lvl="1"/>
            <a:r>
              <a:rPr lang="sr-Cyrl-RS" dirty="0" smtClean="0"/>
              <a:t>Регистар примљених података – за податке преузете са уређаја</a:t>
            </a:r>
          </a:p>
          <a:p>
            <a:pPr lvl="1"/>
            <a:r>
              <a:rPr lang="sr-Cyrl-RS" dirty="0" smtClean="0"/>
              <a:t>Регистар послатих података – подаци које треба пренети на уређај</a:t>
            </a:r>
          </a:p>
          <a:p>
            <a:pPr lvl="1"/>
            <a:r>
              <a:rPr lang="sr-Cyrl-RS" dirty="0" smtClean="0"/>
              <a:t>Статусни регистар – описују тренутно стање уређаја</a:t>
            </a:r>
          </a:p>
          <a:p>
            <a:pPr lvl="1"/>
            <a:r>
              <a:rPr lang="sr-Cyrl-RS" dirty="0" smtClean="0"/>
              <a:t>Контролни регистар – овде </a:t>
            </a:r>
            <a:r>
              <a:rPr lang="sr-Latn-RS" dirty="0" smtClean="0"/>
              <a:t>CPU </a:t>
            </a:r>
            <a:r>
              <a:rPr lang="sr-Cyrl-RS" dirty="0" smtClean="0"/>
              <a:t>уписује команду коју уређај треба да изврши</a:t>
            </a:r>
            <a:endParaRPr lang="sr-Latn-RS" dirty="0" smtClean="0"/>
          </a:p>
          <a:p>
            <a:r>
              <a:rPr lang="sr-Latn-RS" dirty="0" smtClean="0"/>
              <a:t>CPU </a:t>
            </a:r>
            <a:r>
              <a:rPr lang="sr-Cyrl-RS" dirty="0" smtClean="0"/>
              <a:t>комуницира са уређајем путем ових регистара</a:t>
            </a:r>
          </a:p>
          <a:p>
            <a:r>
              <a:rPr lang="sr-Cyrl-RS" dirty="0" smtClean="0"/>
              <a:t>Други начин је да се ови регистри „угњезде“ у стандардни адресни простор меморије рачунара</a:t>
            </a:r>
          </a:p>
          <a:p>
            <a:pPr lvl="1"/>
            <a:r>
              <a:rPr lang="sr-Cyrl-RS" dirty="0" smtClean="0"/>
              <a:t>На тај начин их </a:t>
            </a:r>
            <a:r>
              <a:rPr lang="sr-Latn-RS" dirty="0" smtClean="0"/>
              <a:t>CPU </a:t>
            </a:r>
            <a:r>
              <a:rPr lang="sr-Cyrl-RS" dirty="0" smtClean="0"/>
              <a:t>посматра као део главне меморије </a:t>
            </a:r>
          </a:p>
          <a:p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2229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Контролер уређаја</a:t>
            </a:r>
            <a:r>
              <a:rPr lang="sr-Latn-RS" dirty="0" smtClean="0"/>
              <a:t> (2)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05" y="2359478"/>
            <a:ext cx="5122838" cy="253580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RS" sz="2200" dirty="0" smtClean="0"/>
              <a:t>Нпр. варијанта комуникације са штампачем би могла да буде оваква: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200" dirty="0" smtClean="0"/>
              <a:t>CPU </a:t>
            </a:r>
            <a:r>
              <a:rPr lang="sr-Cyrl-RS" sz="2200" dirty="0" smtClean="0"/>
              <a:t>шаље садржај за штампу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RS" sz="2200" dirty="0" smtClean="0"/>
              <a:t>Контролер уписује тај садржај у регистар послатих података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sz="2200" dirty="0" smtClean="0"/>
              <a:t>CPU </a:t>
            </a:r>
            <a:r>
              <a:rPr lang="sr-Cyrl-RS" sz="2200" dirty="0" smtClean="0"/>
              <a:t>шаље команду за штампу и ово се уписује у командни регистар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200" dirty="0" smtClean="0"/>
              <a:t>Када је статусни регистар у одговарајућем стању, тј. </a:t>
            </a:r>
            <a:r>
              <a:rPr lang="sr-Cyrl-RS" sz="2200" b="1" dirty="0" smtClean="0"/>
              <a:t>спреман</a:t>
            </a:r>
            <a:r>
              <a:rPr lang="sr-Cyrl-RS" sz="2200" dirty="0" smtClean="0"/>
              <a:t>, контролер активира штампање и статус прелази у стање </a:t>
            </a:r>
            <a:r>
              <a:rPr lang="sr-Cyrl-RS" sz="2200" b="1" dirty="0" smtClean="0"/>
              <a:t>штампања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200" dirty="0" smtClean="0"/>
              <a:t>По завршетку, статус се мења поново нпр. у стање </a:t>
            </a:r>
            <a:r>
              <a:rPr lang="sr-Cyrl-RS" sz="2200" b="1" dirty="0" smtClean="0"/>
              <a:t>спреман</a:t>
            </a:r>
            <a:endParaRPr lang="sr-Latn-RS" sz="2200" b="1" dirty="0"/>
          </a:p>
        </p:txBody>
      </p:sp>
    </p:spTree>
    <p:extLst>
      <p:ext uri="{BB962C8B-B14F-4D97-AF65-F5344CB8AC3E}">
        <p14:creationId xmlns:p14="http://schemas.microsoft.com/office/powerpoint/2010/main" val="172137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Техника прозивања (енг. </a:t>
            </a:r>
            <a:r>
              <a:rPr lang="sr-Latn-RS" dirty="0" smtClean="0"/>
              <a:t>Pooling)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Ово је најједноставнији начин управљања У</a:t>
            </a:r>
            <a:r>
              <a:rPr lang="en-US" dirty="0" smtClean="0"/>
              <a:t>/</a:t>
            </a:r>
            <a:r>
              <a:rPr lang="sr-Cyrl-RS" dirty="0" smtClean="0"/>
              <a:t>И уређајима</a:t>
            </a:r>
          </a:p>
          <a:p>
            <a:pPr lvl="1"/>
            <a:r>
              <a:rPr lang="sr-Cyrl-RS" dirty="0" smtClean="0"/>
              <a:t>Подразумева да процесор (</a:t>
            </a:r>
            <a:r>
              <a:rPr lang="sr-Latn-RS" dirty="0" smtClean="0"/>
              <a:t>CPU) </a:t>
            </a:r>
            <a:r>
              <a:rPr lang="sr-Cyrl-RS" dirty="0" smtClean="0"/>
              <a:t>уради сав посао </a:t>
            </a:r>
          </a:p>
          <a:p>
            <a:pPr lvl="1"/>
            <a:r>
              <a:rPr lang="sr-Cyrl-RS" dirty="0" smtClean="0"/>
              <a:t>Тако што стално проверава статусни регистар уређаја</a:t>
            </a:r>
          </a:p>
          <a:p>
            <a:r>
              <a:rPr lang="sr-Cyrl-RS" dirty="0" smtClean="0"/>
              <a:t>На претходном примеру то би значило да:</a:t>
            </a:r>
          </a:p>
          <a:p>
            <a:pPr lvl="1"/>
            <a:r>
              <a:rPr lang="sr-Cyrl-RS" dirty="0" smtClean="0"/>
              <a:t>Процесор итеративно проверава да ли је уређај у стању спреман</a:t>
            </a:r>
          </a:p>
          <a:p>
            <a:pPr lvl="2"/>
            <a:r>
              <a:rPr lang="sr-Cyrl-RS" dirty="0" smtClean="0"/>
              <a:t>А ако није, позив враћа грешку</a:t>
            </a:r>
          </a:p>
          <a:p>
            <a:pPr lvl="1"/>
            <a:r>
              <a:rPr lang="sr-Cyrl-RS" dirty="0" smtClean="0"/>
              <a:t>Када постане спреман, </a:t>
            </a:r>
            <a:r>
              <a:rPr lang="sr-Latn-RS" dirty="0" smtClean="0"/>
              <a:t>CPU </a:t>
            </a:r>
            <a:r>
              <a:rPr lang="sr-Cyrl-RS" dirty="0" smtClean="0"/>
              <a:t>му шаље податак за штампу</a:t>
            </a:r>
          </a:p>
          <a:p>
            <a:pPr lvl="2"/>
            <a:r>
              <a:rPr lang="sr-Cyrl-RS" dirty="0" smtClean="0"/>
              <a:t>Поново чека док год уређај не постане спреман да прими податак</a:t>
            </a:r>
          </a:p>
          <a:p>
            <a:pPr lvl="1"/>
            <a:r>
              <a:rPr lang="sr-Cyrl-RS" dirty="0" smtClean="0"/>
              <a:t>Потом шаље команду за штампу</a:t>
            </a:r>
          </a:p>
          <a:p>
            <a:pPr lvl="2"/>
            <a:r>
              <a:rPr lang="sr-Cyrl-RS" dirty="0" smtClean="0"/>
              <a:t>И чека да се поново појави одговарајући статус</a:t>
            </a:r>
          </a:p>
          <a:p>
            <a:r>
              <a:rPr lang="sr-Cyrl-RS" dirty="0" smtClean="0"/>
              <a:t>Проблем са овим приступом је:</a:t>
            </a:r>
          </a:p>
          <a:p>
            <a:pPr lvl="1"/>
            <a:r>
              <a:rPr lang="sr-Cyrl-RS" dirty="0" smtClean="0"/>
              <a:t>Што процесор све време проверава уређај, уместо да ради неки други посао</a:t>
            </a:r>
            <a:r>
              <a:rPr lang="sr-Latn-RS" dirty="0" smtClean="0"/>
              <a:t>...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9673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Прекиди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5719" cy="4351338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Ово је боље од „прозивања“</a:t>
            </a:r>
          </a:p>
          <a:p>
            <a:pPr lvl="1"/>
            <a:r>
              <a:rPr lang="sr-Cyrl-RS" dirty="0" smtClean="0"/>
              <a:t>Уређаји хардверски имају могућност да сами сигнализирају промену стања</a:t>
            </a:r>
          </a:p>
          <a:p>
            <a:pPr lvl="1"/>
            <a:r>
              <a:rPr lang="sr-Cyrl-RS" dirty="0" smtClean="0"/>
              <a:t>На тај начин процесор не мора стално да их „пита“ у ком су стању</a:t>
            </a:r>
          </a:p>
          <a:p>
            <a:pPr lvl="1"/>
            <a:r>
              <a:rPr lang="sr-Cyrl-RS" dirty="0" smtClean="0"/>
              <a:t>Процесор стога има времена да обавља друге активности</a:t>
            </a:r>
          </a:p>
          <a:p>
            <a:r>
              <a:rPr lang="sr-Cyrl-RS" dirty="0" smtClean="0"/>
              <a:t>Систем заснован на прекидима функционише овако: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Процес иницира операцију на уређају обраћајући се његовом драјверу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Драјвер преко контролера прослеђује операцију уређају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Када уређај заврши се операцијом, контролор шаље сигнал процесору преко </a:t>
            </a:r>
            <a:r>
              <a:rPr lang="sr-Cyrl-RS" b="1" dirty="0" smtClean="0"/>
              <a:t>линије за прекиде (ово је хардверска веза – жица)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Процесор прекида тренутно извршавање процеса и обрађује прекид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Након обраде прекида, прекинути процес може да се настави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3757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Директан меморијски приступ (енг. </a:t>
            </a:r>
            <a:r>
              <a:rPr lang="sr-Latn-RS" dirty="0" smtClean="0"/>
              <a:t>DMA)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2556" cy="4351338"/>
          </a:xfrm>
        </p:spPr>
        <p:txBody>
          <a:bodyPr/>
          <a:lstStyle/>
          <a:p>
            <a:r>
              <a:rPr lang="sr-Cyrl-RS" dirty="0" smtClean="0"/>
              <a:t>Систем прекида ефикасан ако се прекиди не дешавају често</a:t>
            </a:r>
          </a:p>
          <a:p>
            <a:pPr lvl="1"/>
            <a:r>
              <a:rPr lang="sr-Cyrl-RS" dirty="0" smtClean="0"/>
              <a:t>Нпр. тастатура би изазивала прекид на сваки притисак тастера</a:t>
            </a:r>
          </a:p>
          <a:p>
            <a:pPr lvl="2"/>
            <a:r>
              <a:rPr lang="sr-Cyrl-RS" dirty="0" smtClean="0"/>
              <a:t>У том случају је неефикасно, јер се на сваки притисак тастатуре прекида тренутни процес и обрађује притисак тастатуре</a:t>
            </a:r>
          </a:p>
          <a:p>
            <a:r>
              <a:rPr lang="sr-Cyrl-RS" dirty="0" smtClean="0"/>
              <a:t>Директан меморијски приступ (</a:t>
            </a:r>
            <a:r>
              <a:rPr lang="sr-Latn-RS" dirty="0" smtClean="0"/>
              <a:t>DMA) </a:t>
            </a:r>
            <a:r>
              <a:rPr lang="sr-Cyrl-RS" dirty="0" smtClean="0"/>
              <a:t>је хибрид прозивања и прекида</a:t>
            </a:r>
          </a:p>
          <a:p>
            <a:pPr lvl="1"/>
            <a:r>
              <a:rPr lang="sr-Cyrl-RS" dirty="0" smtClean="0"/>
              <a:t>Постоји </a:t>
            </a:r>
            <a:r>
              <a:rPr lang="sr-Latn-RS" dirty="0" smtClean="0"/>
              <a:t>DMA </a:t>
            </a:r>
            <a:r>
              <a:rPr lang="sr-Cyrl-RS" dirty="0" smtClean="0"/>
              <a:t>контролер, са својим регистрима</a:t>
            </a:r>
          </a:p>
          <a:p>
            <a:pPr lvl="1"/>
            <a:r>
              <a:rPr lang="sr-Cyrl-RS" dirty="0" smtClean="0"/>
              <a:t>Контролер преузима активности чекања на прекиде уређаја од процесора</a:t>
            </a:r>
          </a:p>
          <a:p>
            <a:pPr lvl="1"/>
            <a:r>
              <a:rPr lang="sr-Cyrl-RS" dirty="0" smtClean="0"/>
              <a:t>У случају тастатуре, </a:t>
            </a:r>
            <a:r>
              <a:rPr lang="sr-Latn-RS" dirty="0" smtClean="0"/>
              <a:t>DMA </a:t>
            </a:r>
            <a:r>
              <a:rPr lang="sr-Cyrl-RS" dirty="0" smtClean="0"/>
              <a:t>контролер ослушкује тастере активно (прозивањем)</a:t>
            </a:r>
            <a:br>
              <a:rPr lang="sr-Cyrl-RS" dirty="0" smtClean="0"/>
            </a:br>
            <a:r>
              <a:rPr lang="sr-Cyrl-RS" dirty="0" smtClean="0"/>
              <a:t>док </a:t>
            </a:r>
            <a:r>
              <a:rPr lang="sr-Latn-RS" dirty="0" smtClean="0"/>
              <a:t>CPU </a:t>
            </a:r>
            <a:r>
              <a:rPr lang="sr-Cyrl-RS" dirty="0" smtClean="0"/>
              <a:t>остаје тако слободан за друге операције</a:t>
            </a:r>
          </a:p>
          <a:p>
            <a:pPr marL="457200" lvl="1" indent="0">
              <a:buNone/>
            </a:pPr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7032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</vt:lpstr>
      <vt:lpstr>Оперативни системи  и рачунарске мреже  </vt:lpstr>
      <vt:lpstr>Управљање У/И уређајима</vt:lpstr>
      <vt:lpstr>А. Хардверске компоненте</vt:lpstr>
      <vt:lpstr>B. Интерфејс уређаја</vt:lpstr>
      <vt:lpstr>Контролер уређаја</vt:lpstr>
      <vt:lpstr>Контролер уређаја (2)</vt:lpstr>
      <vt:lpstr>Техника прозивања (енг. Pooling)</vt:lpstr>
      <vt:lpstr>Прекиди</vt:lpstr>
      <vt:lpstr>Директан меморијски приступ (енг. DMA)</vt:lpstr>
      <vt:lpstr>C. Драјвери</vt:lpstr>
      <vt:lpstr>C. Драјвери (2)</vt:lpstr>
      <vt:lpstr>Планирање улазно-излазних операција</vt:lpstr>
      <vt:lpstr>Баферовање</vt:lpstr>
      <vt:lpstr>D. Кориснички процеси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</dc:title>
  <dc:creator/>
  <cp:lastModifiedBy/>
  <cp:revision>3</cp:revision>
  <dcterms:created xsi:type="dcterms:W3CDTF">2012-08-15T23:12:28Z</dcterms:created>
  <dcterms:modified xsi:type="dcterms:W3CDTF">2017-03-28T06:46:24Z</dcterms:modified>
</cp:coreProperties>
</file>