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9E1A7-3AFF-4637-953C-02039464F9A8}" type="datetimeFigureOut">
              <a:rPr lang="en-US"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50DC3-C4C8-43D9-AFDD-8EA1470736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8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0DC3-C4C8-43D9-AFDD-8EA14707362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6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0DC3-C4C8-43D9-AFDD-8EA147073628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2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0DC3-C4C8-43D9-AFDD-8EA147073628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85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0DC3-C4C8-43D9-AFDD-8EA147073628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0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i uredite stil podnaslova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445C-DD5B-459E-BCAC-A8671F012926}" type="datetimeFigureOut">
              <a:rPr lang="sr-Latn-RS" smtClean="0"/>
              <a:t>16.11.2016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EA06-49C7-4887-8C60-A1660BE83DC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8265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i uredite tekst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445C-DD5B-459E-BCAC-A8671F012926}" type="datetimeFigureOut">
              <a:rPr lang="sr-Latn-RS" smtClean="0"/>
              <a:t>16.11.2016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EA06-49C7-4887-8C60-A1660BE83DC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650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i uredite tekst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445C-DD5B-459E-BCAC-A8671F012926}" type="datetimeFigureOut">
              <a:rPr lang="sr-Latn-RS" smtClean="0"/>
              <a:t>16.11.2016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EA06-49C7-4887-8C60-A1660BE83DC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03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i uredite tekst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445C-DD5B-459E-BCAC-A8671F012926}" type="datetimeFigureOut">
              <a:rPr lang="sr-Latn-RS" smtClean="0"/>
              <a:t>16.11.2016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EA06-49C7-4887-8C60-A1660BE83DC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8695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i uredite tekst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445C-DD5B-459E-BCAC-A8671F012926}" type="datetimeFigureOut">
              <a:rPr lang="sr-Latn-RS" smtClean="0"/>
              <a:t>16.11.2016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EA06-49C7-4887-8C60-A1660BE83DC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5900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i uredite tekst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i uredite tekst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445C-DD5B-459E-BCAC-A8671F012926}" type="datetimeFigureOut">
              <a:rPr lang="sr-Latn-RS" smtClean="0"/>
              <a:t>16.11.2016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EA06-49C7-4887-8C60-A1660BE83DC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8306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i uredite tekst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i uredite tekst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i uredite tekst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445C-DD5B-459E-BCAC-A8671F012926}" type="datetimeFigureOut">
              <a:rPr lang="sr-Latn-RS" smtClean="0"/>
              <a:t>16.11.2016</a:t>
            </a:fld>
            <a:endParaRPr lang="sr-Latn-R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EA06-49C7-4887-8C60-A1660BE83DC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8148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445C-DD5B-459E-BCAC-A8671F012926}" type="datetimeFigureOut">
              <a:rPr lang="sr-Latn-RS" smtClean="0"/>
              <a:t>16.11.2016</a:t>
            </a:fld>
            <a:endParaRPr lang="sr-Latn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EA06-49C7-4887-8C60-A1660BE83DC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3927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445C-DD5B-459E-BCAC-A8671F012926}" type="datetimeFigureOut">
              <a:rPr lang="sr-Latn-RS" smtClean="0"/>
              <a:t>16.11.2016</a:t>
            </a:fld>
            <a:endParaRPr lang="sr-Latn-R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EA06-49C7-4887-8C60-A1660BE83DC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4750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i uredite tekst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445C-DD5B-459E-BCAC-A8671F012926}" type="datetimeFigureOut">
              <a:rPr lang="sr-Latn-RS" smtClean="0"/>
              <a:t>16.11.2016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EA06-49C7-4887-8C60-A1660BE83DC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1076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445C-DD5B-459E-BCAC-A8671F012926}" type="datetimeFigureOut">
              <a:rPr lang="sr-Latn-RS" smtClean="0"/>
              <a:t>16.11.2016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EA06-49C7-4887-8C60-A1660BE83DC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8349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i uredite tekst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7445C-DD5B-459E-BCAC-A8671F012926}" type="datetimeFigureOut">
              <a:rPr lang="sr-Latn-RS" smtClean="0"/>
              <a:t>16.11.2016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AEA06-49C7-4887-8C60-A1660BE83DC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9480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eksandar.kartelj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z-Cyrl-AZ" dirty="0">
                <a:latin typeface="Arial" charset="0"/>
              </a:rPr>
              <a:t>Оперативни системи </a:t>
            </a:r>
            <a:r>
              <a:rPr lang="sr-Latn-RS" dirty="0">
                <a:latin typeface="Arial" charset="0"/>
              </a:rPr>
              <a:t/>
            </a:r>
            <a:br>
              <a:rPr lang="sr-Latn-RS" dirty="0">
                <a:latin typeface="Arial" charset="0"/>
              </a:rPr>
            </a:br>
            <a:r>
              <a:rPr lang="az-Cyrl-AZ" dirty="0">
                <a:latin typeface="Arial" charset="0"/>
              </a:rPr>
              <a:t>и рачунарске мреже </a:t>
            </a:r>
            <a:r>
              <a:rPr lang="sr-Latn-RS">
                <a:latin typeface="Arial" charset="0"/>
              </a:rPr>
              <a:t/>
            </a:r>
            <a:br>
              <a:rPr lang="sr-Latn-RS">
                <a:latin typeface="Arial" charset="0"/>
              </a:rPr>
            </a:br>
            <a:endParaRPr lang="az-Cyrl-AZ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az-Cyrl-AZ" dirty="0">
                <a:latin typeface="Arial" charset="0"/>
              </a:rPr>
              <a:t>Александар Картељ</a:t>
            </a:r>
            <a:endParaRPr lang="en-US" dirty="0">
              <a:latin typeface="Arial" charset="0"/>
            </a:endParaRPr>
          </a:p>
          <a:p>
            <a:r>
              <a:rPr lang="sr-Latn-RS" dirty="0">
                <a:latin typeface="Arial" charset="0"/>
                <a:hlinkClick r:id="rId2"/>
              </a:rPr>
              <a:t>aleksandar.kartelj@gmail.com</a:t>
            </a:r>
          </a:p>
          <a:p>
            <a:r>
              <a:rPr lang="az-Cyrl-AZ" dirty="0">
                <a:latin typeface="Arial" charset="0"/>
              </a:rPr>
              <a:t>Рачунарска гимназија</a:t>
            </a:r>
            <a:endParaRPr lang="sr-Latn-RS" dirty="0">
              <a:latin typeface="Arial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657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Драјвери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Улазно</a:t>
            </a:r>
            <a:r>
              <a:rPr lang="en-US" dirty="0" smtClean="0"/>
              <a:t>/</a:t>
            </a:r>
            <a:r>
              <a:rPr lang="sr-Cyrl-RS" dirty="0" smtClean="0"/>
              <a:t>излазни (</a:t>
            </a:r>
            <a:r>
              <a:rPr lang="sr-Latn-RS" dirty="0" smtClean="0"/>
              <a:t>IO – input</a:t>
            </a:r>
            <a:r>
              <a:rPr lang="en-US" dirty="0" smtClean="0"/>
              <a:t>/</a:t>
            </a:r>
            <a:r>
              <a:rPr lang="sr-Latn-RS" dirty="0" smtClean="0"/>
              <a:t>output</a:t>
            </a:r>
            <a:r>
              <a:rPr lang="sr-Cyrl-RS" dirty="0" smtClean="0"/>
              <a:t>) уређаји</a:t>
            </a:r>
            <a:r>
              <a:rPr lang="en-US" dirty="0"/>
              <a:t> </a:t>
            </a:r>
            <a:r>
              <a:rPr lang="sr-Cyrl-RS" dirty="0" smtClean="0"/>
              <a:t>имају своје хардверске контролере</a:t>
            </a:r>
          </a:p>
          <a:p>
            <a:r>
              <a:rPr lang="sr-Cyrl-RS" dirty="0" smtClean="0"/>
              <a:t>Драјвери су софтверске природе и надограђују се на контролере</a:t>
            </a:r>
          </a:p>
          <a:p>
            <a:r>
              <a:rPr lang="sr-Cyrl-RS" dirty="0" smtClean="0"/>
              <a:t>Дизајнирани тако да се слично програмирају различити уређаји:</a:t>
            </a:r>
          </a:p>
          <a:p>
            <a:pPr lvl="1"/>
            <a:r>
              <a:rPr lang="sr-Cyrl-RS" dirty="0" smtClean="0"/>
              <a:t>Штампач, хард диск, тастатура, миш, сви се могу посматрати као неки вид меморије.</a:t>
            </a:r>
          </a:p>
          <a:p>
            <a:pPr lvl="1"/>
            <a:r>
              <a:rPr lang="sr-Cyrl-RS" dirty="0" smtClean="0"/>
              <a:t>Потом се над свима могу применити исте операције:</a:t>
            </a:r>
          </a:p>
          <a:p>
            <a:pPr lvl="2"/>
            <a:r>
              <a:rPr lang="sr-Cyrl-RS" dirty="0" smtClean="0"/>
              <a:t>Писања</a:t>
            </a:r>
          </a:p>
          <a:p>
            <a:pPr lvl="2"/>
            <a:r>
              <a:rPr lang="sr-Cyrl-RS" dirty="0" smtClean="0"/>
              <a:t>Читања</a:t>
            </a:r>
            <a:endParaRPr lang="sr-Latn-RS" dirty="0" smtClean="0"/>
          </a:p>
          <a:p>
            <a:pPr lvl="2"/>
            <a:r>
              <a:rPr lang="sr-Latn-RS" dirty="0" smtClean="0"/>
              <a:t>...</a:t>
            </a:r>
            <a:endParaRPr lang="sr-Cyrl-RS" dirty="0" smtClean="0"/>
          </a:p>
          <a:p>
            <a:pPr lvl="1"/>
            <a:r>
              <a:rPr lang="sr-Cyrl-RS" dirty="0" smtClean="0"/>
              <a:t>Ово олакшава дизајн осталих делова </a:t>
            </a:r>
            <a:r>
              <a:rPr lang="sr-Latn-RS" dirty="0" smtClean="0"/>
              <a:t>OS</a:t>
            </a:r>
            <a:endParaRPr lang="sr-Cyrl-RS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74841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Архитектуре </a:t>
            </a:r>
            <a:r>
              <a:rPr lang="sr-Latn-RS" dirty="0" smtClean="0"/>
              <a:t>OS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Монолитни систем</a:t>
            </a:r>
          </a:p>
          <a:p>
            <a:r>
              <a:rPr lang="sr-Cyrl-RS" dirty="0" smtClean="0"/>
              <a:t>Слојевити систем</a:t>
            </a:r>
          </a:p>
          <a:p>
            <a:r>
              <a:rPr lang="sr-Cyrl-RS" dirty="0" smtClean="0"/>
              <a:t>Систем са микрокернелом (микројезгром)</a:t>
            </a:r>
          </a:p>
          <a:p>
            <a:r>
              <a:rPr lang="sr-Cyrl-RS" dirty="0" smtClean="0"/>
              <a:t>Хибридни систем</a:t>
            </a:r>
          </a:p>
          <a:p>
            <a:r>
              <a:rPr lang="sr-Cyrl-RS" dirty="0" smtClean="0"/>
              <a:t>Систем за егзокернелом</a:t>
            </a:r>
          </a:p>
        </p:txBody>
      </p:sp>
    </p:spTree>
    <p:extLst>
      <p:ext uri="{BB962C8B-B14F-4D97-AF65-F5344CB8AC3E}">
        <p14:creationId xmlns:p14="http://schemas.microsoft.com/office/powerpoint/2010/main" val="3417212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Монолитни систем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Карактеристике:</a:t>
            </a:r>
          </a:p>
          <a:p>
            <a:pPr lvl="1"/>
            <a:r>
              <a:rPr lang="sr-Cyrl-RS" dirty="0" smtClean="0"/>
              <a:t>Сви сервиси и драјвери интегрисани у један програм кернела</a:t>
            </a:r>
          </a:p>
          <a:p>
            <a:pPr lvl="1"/>
            <a:r>
              <a:rPr lang="sr-Cyrl-RS" dirty="0" smtClean="0"/>
              <a:t>Све се покреће у истом тренутку</a:t>
            </a:r>
          </a:p>
          <a:p>
            <a:pPr lvl="1"/>
            <a:r>
              <a:rPr lang="sr-Cyrl-RS" dirty="0" smtClean="0"/>
              <a:t>Све се извршава кернел режиму рада</a:t>
            </a:r>
          </a:p>
          <a:p>
            <a:pPr lvl="1"/>
            <a:r>
              <a:rPr lang="sr-Cyrl-RS" dirty="0" smtClean="0"/>
              <a:t>Функције кернела се међусобно позивају без ограничења</a:t>
            </a:r>
          </a:p>
          <a:p>
            <a:r>
              <a:rPr lang="sr-Cyrl-RS" dirty="0" smtClean="0"/>
              <a:t>Добре стране:</a:t>
            </a:r>
          </a:p>
          <a:p>
            <a:pPr lvl="1"/>
            <a:r>
              <a:rPr lang="sr-Cyrl-RS" dirty="0" smtClean="0"/>
              <a:t>Ефикасност и брзина</a:t>
            </a:r>
          </a:p>
          <a:p>
            <a:r>
              <a:rPr lang="sr-Cyrl-RS" dirty="0" smtClean="0"/>
              <a:t>Лоше стране:</a:t>
            </a:r>
          </a:p>
          <a:p>
            <a:pPr lvl="1"/>
            <a:r>
              <a:rPr lang="sr-Cyrl-RS" dirty="0" smtClean="0"/>
              <a:t>Лоша отпорност на грешке</a:t>
            </a:r>
          </a:p>
          <a:p>
            <a:r>
              <a:rPr lang="sr-Cyrl-RS" dirty="0" smtClean="0"/>
              <a:t>Примери система:</a:t>
            </a:r>
            <a:r>
              <a:rPr lang="sr-Latn-RS" dirty="0" smtClean="0"/>
              <a:t> MS-DOS, BSD, AIX, Windows 98 i GNU</a:t>
            </a:r>
            <a:r>
              <a:rPr lang="en-US" dirty="0" smtClean="0"/>
              <a:t>/Linux.</a:t>
            </a: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4203848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Слојевити систем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Карактеристике:</a:t>
            </a:r>
          </a:p>
          <a:p>
            <a:pPr lvl="1"/>
            <a:r>
              <a:rPr lang="sr-Cyrl-RS" dirty="0" smtClean="0"/>
              <a:t>Састављен из слојева</a:t>
            </a:r>
          </a:p>
          <a:p>
            <a:pPr lvl="1"/>
            <a:r>
              <a:rPr lang="sr-Cyrl-RS" dirty="0" smtClean="0"/>
              <a:t>Сваки слој нуди услуге вишем слоју</a:t>
            </a:r>
          </a:p>
          <a:p>
            <a:pPr lvl="1"/>
            <a:r>
              <a:rPr lang="sr-Cyrl-RS" dirty="0" smtClean="0"/>
              <a:t>Сваки слој види интерфејс само ка слоју испод себе</a:t>
            </a:r>
          </a:p>
          <a:p>
            <a:pPr lvl="1"/>
            <a:r>
              <a:rPr lang="sr-Cyrl-RS" dirty="0" smtClean="0"/>
              <a:t>Пажљиво пројектовање шта који слој треба да садржи</a:t>
            </a:r>
          </a:p>
          <a:p>
            <a:r>
              <a:rPr lang="sr-Cyrl-RS" dirty="0" smtClean="0"/>
              <a:t>Добре стране:</a:t>
            </a:r>
          </a:p>
          <a:p>
            <a:pPr lvl="1"/>
            <a:r>
              <a:rPr lang="sr-Cyrl-RS" dirty="0" smtClean="0"/>
              <a:t>Висок степен сигурности и организације кода</a:t>
            </a:r>
          </a:p>
          <a:p>
            <a:r>
              <a:rPr lang="sr-Cyrl-RS" dirty="0" smtClean="0"/>
              <a:t>Лоше стране:</a:t>
            </a:r>
          </a:p>
          <a:p>
            <a:pPr lvl="1"/>
            <a:r>
              <a:rPr lang="sr-Cyrl-RS" dirty="0" smtClean="0"/>
              <a:t>Неефикасност и успорење због високих трошкова комуникације међу слојевима</a:t>
            </a:r>
          </a:p>
          <a:p>
            <a:r>
              <a:rPr lang="sr-Cyrl-RS" dirty="0" smtClean="0"/>
              <a:t>Пример: </a:t>
            </a:r>
            <a:r>
              <a:rPr lang="sr-Latn-RS" dirty="0" smtClean="0"/>
              <a:t>Multix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55260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Систем са микрокернелом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Карактеристике:</a:t>
            </a:r>
          </a:p>
          <a:p>
            <a:pPr lvl="1"/>
            <a:r>
              <a:rPr lang="sr-Cyrl-RS" dirty="0" smtClean="0"/>
              <a:t>У кернелу (микрокернелу) само најосновније функције</a:t>
            </a:r>
          </a:p>
          <a:p>
            <a:pPr lvl="1"/>
            <a:r>
              <a:rPr lang="sr-Cyrl-RS" dirty="0" smtClean="0"/>
              <a:t>Неке функције се измештају у кориснички простор</a:t>
            </a:r>
          </a:p>
          <a:p>
            <a:pPr lvl="1"/>
            <a:r>
              <a:rPr lang="sr-Cyrl-RS" dirty="0" smtClean="0"/>
              <a:t>Драјвери често нису у микрокернелу</a:t>
            </a:r>
          </a:p>
          <a:p>
            <a:r>
              <a:rPr lang="sr-Cyrl-RS" dirty="0" smtClean="0"/>
              <a:t>Добре стране:</a:t>
            </a:r>
          </a:p>
          <a:p>
            <a:pPr lvl="1"/>
            <a:r>
              <a:rPr lang="sr-Cyrl-RS" dirty="0" smtClean="0"/>
              <a:t>Виши степен сигурности у односу на монолитне</a:t>
            </a:r>
            <a:endParaRPr lang="sr-Cyrl-RS" dirty="0"/>
          </a:p>
          <a:p>
            <a:r>
              <a:rPr lang="sr-Cyrl-RS" dirty="0" smtClean="0"/>
              <a:t>Лоше стране:	</a:t>
            </a:r>
          </a:p>
          <a:p>
            <a:pPr lvl="1"/>
            <a:r>
              <a:rPr lang="sr-Cyrl-RS" dirty="0" smtClean="0"/>
              <a:t>Спорији од монолитног због промена меморијског простора и комуникације између кернел и корисничког режима</a:t>
            </a:r>
          </a:p>
          <a:p>
            <a:r>
              <a:rPr lang="sr-Cyrl-RS" dirty="0" smtClean="0"/>
              <a:t>Пример: </a:t>
            </a:r>
            <a:r>
              <a:rPr lang="sr-Latn-RS" dirty="0" smtClean="0"/>
              <a:t>Minix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19580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Хибридни систем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Карактеристике:</a:t>
            </a:r>
          </a:p>
          <a:p>
            <a:pPr lvl="1"/>
            <a:r>
              <a:rPr lang="sr-Cyrl-RS" dirty="0" smtClean="0"/>
              <a:t>Компромис између монолитног и система са микројезгром</a:t>
            </a:r>
          </a:p>
          <a:p>
            <a:pPr lvl="1"/>
            <a:r>
              <a:rPr lang="sr-Cyrl-RS" dirty="0" smtClean="0"/>
              <a:t>Често позиване функције се спуштају из корисничког дела у језгро</a:t>
            </a:r>
          </a:p>
          <a:p>
            <a:r>
              <a:rPr lang="sr-Cyrl-RS" dirty="0" smtClean="0"/>
              <a:t>Добре стране:</a:t>
            </a:r>
          </a:p>
          <a:p>
            <a:pPr lvl="1"/>
            <a:r>
              <a:rPr lang="sr-Cyrl-RS" dirty="0" smtClean="0"/>
              <a:t>Брже од система са микројезгром и сигурније од монолитног</a:t>
            </a:r>
          </a:p>
          <a:p>
            <a:r>
              <a:rPr lang="sr-Cyrl-RS" dirty="0" smtClean="0"/>
              <a:t>Лоше стране:</a:t>
            </a:r>
          </a:p>
          <a:p>
            <a:pPr lvl="1"/>
            <a:r>
              <a:rPr lang="sr-Cyrl-RS" dirty="0" smtClean="0"/>
              <a:t>Спорије од монолитног и мање сигурне од оног са микројезгром</a:t>
            </a:r>
          </a:p>
          <a:p>
            <a:r>
              <a:rPr lang="sr-Cyrl-RS" dirty="0" smtClean="0"/>
              <a:t>Примери: </a:t>
            </a:r>
            <a:r>
              <a:rPr lang="en-US" dirty="0" smtClean="0"/>
              <a:t>Apple Mac OS X, </a:t>
            </a:r>
            <a:r>
              <a:rPr lang="sr-Cyrl-RS" dirty="0" smtClean="0"/>
              <a:t>већина </a:t>
            </a:r>
            <a:r>
              <a:rPr lang="sr-Latn-RS" dirty="0" smtClean="0"/>
              <a:t>Windows-</a:t>
            </a:r>
            <a:r>
              <a:rPr lang="sr-Cyrl-RS" dirty="0" smtClean="0"/>
              <a:t>а.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8103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Систем са егзокернелом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03943" cy="4351338"/>
          </a:xfrm>
        </p:spPr>
        <p:txBody>
          <a:bodyPr/>
          <a:lstStyle/>
          <a:p>
            <a:r>
              <a:rPr lang="sr-Cyrl-RS" dirty="0" smtClean="0"/>
              <a:t>Карактеристике:</a:t>
            </a:r>
          </a:p>
          <a:p>
            <a:pPr lvl="1"/>
            <a:r>
              <a:rPr lang="sr-Cyrl-RS" dirty="0" smtClean="0"/>
              <a:t>Језгро обезбеђује основне ресурсе и апликацијама препушта рад са њима</a:t>
            </a:r>
          </a:p>
          <a:p>
            <a:pPr lvl="1"/>
            <a:r>
              <a:rPr lang="sr-Cyrl-RS" dirty="0" smtClean="0"/>
              <a:t>Програмер може да се ослони на минималне функционалности језгра, али и да имплементира своје сопствене библиотеке за рад са уређајима</a:t>
            </a:r>
          </a:p>
          <a:p>
            <a:pPr lvl="1"/>
            <a:r>
              <a:rPr lang="sr-Cyrl-RS" dirty="0" smtClean="0"/>
              <a:t>Већи део функција је изван језгра</a:t>
            </a:r>
            <a:endParaRPr lang="sr-Cyrl-RS" dirty="0"/>
          </a:p>
          <a:p>
            <a:r>
              <a:rPr lang="sr-Cyrl-RS" dirty="0" smtClean="0"/>
              <a:t>Добре стране:</a:t>
            </a:r>
          </a:p>
          <a:p>
            <a:pPr lvl="1"/>
            <a:r>
              <a:rPr lang="sr-Cyrl-RS" dirty="0" smtClean="0"/>
              <a:t>Подизање перформанси</a:t>
            </a:r>
          </a:p>
          <a:p>
            <a:r>
              <a:rPr lang="sr-Cyrl-RS" dirty="0" smtClean="0"/>
              <a:t>Лоше стране:</a:t>
            </a:r>
          </a:p>
          <a:p>
            <a:pPr lvl="1"/>
            <a:r>
              <a:rPr lang="sr-Cyrl-RS" dirty="0" smtClean="0"/>
              <a:t>Отежано програмирање</a:t>
            </a:r>
          </a:p>
          <a:p>
            <a:r>
              <a:rPr lang="sr-Cyrl-RS" dirty="0" smtClean="0"/>
              <a:t>Примери: </a:t>
            </a:r>
            <a:r>
              <a:rPr lang="en-US" dirty="0" smtClean="0"/>
              <a:t>XOK, </a:t>
            </a:r>
            <a:r>
              <a:rPr lang="en-US" dirty="0" err="1" smtClean="0"/>
              <a:t>ExOS</a:t>
            </a:r>
            <a:r>
              <a:rPr lang="en-US" smtClean="0"/>
              <a:t>…</a:t>
            </a: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3321725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Историјат оперативних система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Прва генерација – </a:t>
            </a:r>
            <a:r>
              <a:rPr lang="sr-Cyrl-RS" b="1" dirty="0" smtClean="0"/>
              <a:t>вакумске цеви</a:t>
            </a:r>
            <a:endParaRPr lang="sr-Cyrl-RS" dirty="0" smtClean="0"/>
          </a:p>
          <a:p>
            <a:pPr lvl="1"/>
            <a:r>
              <a:rPr lang="sr-Cyrl-RS" dirty="0" smtClean="0"/>
              <a:t>Огромне димензије</a:t>
            </a:r>
          </a:p>
          <a:p>
            <a:pPr lvl="1"/>
            <a:r>
              <a:rPr lang="sr-Cyrl-RS" dirty="0" smtClean="0"/>
              <a:t>Велико прегревање и потрошња струје</a:t>
            </a:r>
          </a:p>
          <a:p>
            <a:pPr lvl="1"/>
            <a:r>
              <a:rPr lang="sr-Cyrl-RS" dirty="0" smtClean="0"/>
              <a:t>Улазни подаци:</a:t>
            </a:r>
          </a:p>
          <a:p>
            <a:pPr lvl="2"/>
            <a:r>
              <a:rPr lang="sr-Cyrl-RS" dirty="0" smtClean="0"/>
              <a:t>Бушене картице</a:t>
            </a:r>
          </a:p>
          <a:p>
            <a:pPr lvl="2"/>
            <a:r>
              <a:rPr lang="sr-Cyrl-RS" dirty="0" smtClean="0"/>
              <a:t>Магнетне траке</a:t>
            </a:r>
          </a:p>
          <a:p>
            <a:pPr lvl="1"/>
            <a:r>
              <a:rPr lang="sr-Cyrl-RS" dirty="0" smtClean="0"/>
              <a:t>Програмирање путем машинског или симболичког језика</a:t>
            </a:r>
          </a:p>
          <a:p>
            <a:pPr lvl="1"/>
            <a:r>
              <a:rPr lang="sr-Cyrl-RS" dirty="0" smtClean="0"/>
              <a:t>Оператер за манипулацију улазом</a:t>
            </a:r>
          </a:p>
          <a:p>
            <a:pPr lvl="2"/>
            <a:r>
              <a:rPr lang="sr-Cyrl-RS" dirty="0" smtClean="0"/>
              <a:t>Највећи део времена припрема улаза (неефикасно!)</a:t>
            </a:r>
          </a:p>
          <a:p>
            <a:pPr lvl="1"/>
            <a:r>
              <a:rPr lang="sr-Cyrl-RS" dirty="0" smtClean="0"/>
              <a:t>1956. године – први оперативни систем </a:t>
            </a:r>
            <a:r>
              <a:rPr lang="sr-Latn-RS" dirty="0" smtClean="0"/>
              <a:t>GM-NAA I</a:t>
            </a:r>
            <a:r>
              <a:rPr lang="en-US" dirty="0" smtClean="0"/>
              <a:t>/O</a:t>
            </a:r>
            <a:endParaRPr lang="sr-Cyrl-RS" dirty="0" smtClean="0"/>
          </a:p>
          <a:p>
            <a:pPr lvl="2"/>
            <a:r>
              <a:rPr lang="sr-Cyrl-RS" dirty="0" smtClean="0"/>
              <a:t>Аутоматизација извршења програма – мања потреба за оператером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897" y="208131"/>
            <a:ext cx="3113103" cy="41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08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Историјат оперативних </a:t>
            </a:r>
            <a:r>
              <a:rPr lang="sr-Cyrl-RS" dirty="0" smtClean="0"/>
              <a:t>система</a:t>
            </a:r>
            <a:r>
              <a:rPr lang="sr-Latn-RS" dirty="0" smtClean="0"/>
              <a:t> (2)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Друга генерација – </a:t>
            </a:r>
            <a:r>
              <a:rPr lang="sr-Cyrl-RS" b="1" dirty="0" smtClean="0"/>
              <a:t>транзистори</a:t>
            </a:r>
            <a:endParaRPr lang="en-US" b="1" dirty="0"/>
          </a:p>
          <a:p>
            <a:pPr lvl="1"/>
            <a:r>
              <a:rPr lang="sr-Cyrl-RS" dirty="0" smtClean="0"/>
              <a:t>Мање димензије</a:t>
            </a:r>
          </a:p>
          <a:p>
            <a:pPr lvl="1"/>
            <a:r>
              <a:rPr lang="sr-Cyrl-RS" dirty="0" smtClean="0"/>
              <a:t>Мање загревање</a:t>
            </a:r>
          </a:p>
          <a:p>
            <a:pPr lvl="1"/>
            <a:r>
              <a:rPr lang="sr-Cyrl-RS" dirty="0" smtClean="0"/>
              <a:t>Увођење пакетне обраде (</a:t>
            </a:r>
            <a:r>
              <a:rPr lang="sr-Latn-RS" dirty="0" smtClean="0"/>
              <a:t>batch processing)</a:t>
            </a:r>
          </a:p>
          <a:p>
            <a:pPr lvl="2"/>
            <a:r>
              <a:rPr lang="sr-Cyrl-RS" dirty="0" smtClean="0"/>
              <a:t>Надовезивање више програма један након другог</a:t>
            </a:r>
          </a:p>
          <a:p>
            <a:pPr lvl="2"/>
            <a:r>
              <a:rPr lang="sr-Cyrl-RS" dirty="0" smtClean="0"/>
              <a:t>Концепт познат и данас</a:t>
            </a:r>
            <a:endParaRPr lang="sr-Latn-RS" dirty="0" smtClean="0"/>
          </a:p>
          <a:p>
            <a:pPr lvl="1"/>
            <a:r>
              <a:rPr lang="en-US" dirty="0" smtClean="0"/>
              <a:t>OS </a:t>
            </a:r>
            <a:r>
              <a:rPr lang="sr-Cyrl-RS" dirty="0" smtClean="0"/>
              <a:t>задужен за:</a:t>
            </a:r>
          </a:p>
          <a:p>
            <a:pPr lvl="2"/>
            <a:r>
              <a:rPr lang="sr-Cyrl-RS" dirty="0" smtClean="0"/>
              <a:t>Пуњење и пражњење меморије (улазна и излазна магнетна трака)</a:t>
            </a:r>
          </a:p>
          <a:p>
            <a:pPr lvl="2"/>
            <a:r>
              <a:rPr lang="sr-Cyrl-RS" dirty="0" smtClean="0"/>
              <a:t>Након тога штампање излазне траке на специјализованом рачунару</a:t>
            </a:r>
          </a:p>
          <a:p>
            <a:pPr lvl="1"/>
            <a:r>
              <a:rPr lang="sr-Cyrl-RS" dirty="0" smtClean="0"/>
              <a:t>1962. године – </a:t>
            </a:r>
            <a:r>
              <a:rPr lang="sr-Latn-RS" dirty="0" smtClean="0"/>
              <a:t>EXEC </a:t>
            </a:r>
            <a:r>
              <a:rPr lang="en-US" dirty="0" smtClean="0"/>
              <a:t>II</a:t>
            </a:r>
          </a:p>
          <a:p>
            <a:pPr lvl="2"/>
            <a:r>
              <a:rPr lang="sr-Cyrl-RS" dirty="0" smtClean="0"/>
              <a:t>Први </a:t>
            </a:r>
            <a:r>
              <a:rPr lang="sr-Latn-RS" dirty="0" smtClean="0"/>
              <a:t>OS </a:t>
            </a:r>
            <a:r>
              <a:rPr lang="sr-Cyrl-RS" dirty="0" smtClean="0"/>
              <a:t>који је подржавао пакетну обраду</a:t>
            </a:r>
          </a:p>
          <a:p>
            <a:pPr lvl="2"/>
            <a:endParaRPr lang="sr-Latn-R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80" y="896643"/>
            <a:ext cx="2639989" cy="26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82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Историјат оперативних система</a:t>
            </a:r>
            <a:r>
              <a:rPr lang="sr-Latn-RS" dirty="0"/>
              <a:t> </a:t>
            </a:r>
            <a:r>
              <a:rPr lang="sr-Latn-RS" dirty="0" smtClean="0"/>
              <a:t>(</a:t>
            </a:r>
            <a:r>
              <a:rPr lang="sr-Cyrl-RS" dirty="0" smtClean="0"/>
              <a:t>3</a:t>
            </a:r>
            <a:r>
              <a:rPr lang="sr-Latn-RS" dirty="0" smtClean="0"/>
              <a:t>)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Трећа генерација – </a:t>
            </a:r>
            <a:r>
              <a:rPr lang="sr-Cyrl-RS" b="1" dirty="0" smtClean="0"/>
              <a:t>интегрисана кола</a:t>
            </a:r>
            <a:endParaRPr lang="sr-Latn-RS" b="1" dirty="0" smtClean="0"/>
          </a:p>
          <a:p>
            <a:pPr lvl="1"/>
            <a:r>
              <a:rPr lang="sr-Cyrl-RS" dirty="0" smtClean="0"/>
              <a:t>Процесори се драстично убрзавају</a:t>
            </a:r>
          </a:p>
          <a:p>
            <a:pPr lvl="1"/>
            <a:r>
              <a:rPr lang="sr-Cyrl-RS" dirty="0" smtClean="0"/>
              <a:t>Ово убрзање не прате периферни уређаји</a:t>
            </a:r>
          </a:p>
          <a:p>
            <a:pPr lvl="1"/>
            <a:r>
              <a:rPr lang="sr-Cyrl-RS" dirty="0" smtClean="0"/>
              <a:t>Временске јединице:</a:t>
            </a:r>
          </a:p>
          <a:p>
            <a:pPr lvl="2"/>
            <a:r>
              <a:rPr lang="sr-Cyrl-RS" dirty="0" smtClean="0"/>
              <a:t>Процесор – неколико наносекунди</a:t>
            </a:r>
          </a:p>
          <a:p>
            <a:pPr lvl="2"/>
            <a:r>
              <a:rPr lang="sr-Cyrl-RS" dirty="0" smtClean="0"/>
              <a:t>Дискови – неколико милисекунди</a:t>
            </a:r>
          </a:p>
          <a:p>
            <a:pPr lvl="2"/>
            <a:r>
              <a:rPr lang="sr-Cyrl-RS" dirty="0" smtClean="0"/>
              <a:t>Штампач – неколико секунди</a:t>
            </a:r>
          </a:p>
          <a:p>
            <a:pPr lvl="1"/>
            <a:r>
              <a:rPr lang="sr-Cyrl-RS" dirty="0" smtClean="0"/>
              <a:t>Уводе се нови концепти:</a:t>
            </a:r>
          </a:p>
          <a:p>
            <a:pPr lvl="2"/>
            <a:r>
              <a:rPr lang="sr-Cyrl-RS" dirty="0" smtClean="0"/>
              <a:t>Мултипрограмирање</a:t>
            </a:r>
          </a:p>
          <a:p>
            <a:pPr lvl="2"/>
            <a:r>
              <a:rPr lang="sr-Cyrl-RS" dirty="0" smtClean="0"/>
              <a:t>Дељење времена</a:t>
            </a:r>
          </a:p>
          <a:p>
            <a:pPr lvl="2"/>
            <a:endParaRPr lang="sr-Cyrl-RS" dirty="0" smtClean="0"/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589" y="772356"/>
            <a:ext cx="3249513" cy="27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4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Основе оперативних система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lvl="1"/>
            <a:r>
              <a:rPr lang="en-US" dirty="0">
                <a:latin typeface="Arial" charset="0"/>
              </a:rPr>
              <a:t>Рачунарски систем се састоји од:</a:t>
            </a:r>
          </a:p>
          <a:p>
            <a:pPr lvl="2"/>
            <a:r>
              <a:rPr lang="en-US" dirty="0">
                <a:latin typeface="Arial" charset="0"/>
              </a:rPr>
              <a:t>Софтера и</a:t>
            </a:r>
          </a:p>
          <a:p>
            <a:pPr lvl="2"/>
            <a:r>
              <a:rPr lang="en-US" dirty="0">
                <a:latin typeface="Arial" charset="0"/>
              </a:rPr>
              <a:t>Хардвера</a:t>
            </a:r>
          </a:p>
          <a:p>
            <a:pPr lvl="1"/>
            <a:r>
              <a:rPr lang="en-US" dirty="0">
                <a:latin typeface="Arial" charset="0"/>
              </a:rPr>
              <a:t>Фон Нојманова архитектура рачунара:</a:t>
            </a:r>
          </a:p>
          <a:p>
            <a:pPr lvl="2"/>
            <a:r>
              <a:rPr lang="en-US" dirty="0">
                <a:latin typeface="Arial" charset="0"/>
              </a:rPr>
              <a:t>Принципи рада рачунара базирани:</a:t>
            </a:r>
          </a:p>
          <a:p>
            <a:pPr lvl="3"/>
            <a:r>
              <a:rPr lang="en-US" dirty="0">
                <a:latin typeface="Arial" charset="0"/>
              </a:rPr>
              <a:t>Процесору</a:t>
            </a:r>
          </a:p>
          <a:p>
            <a:pPr lvl="3"/>
            <a:r>
              <a:rPr lang="en-US" dirty="0">
                <a:latin typeface="Arial" charset="0"/>
              </a:rPr>
              <a:t>Меморији</a:t>
            </a:r>
          </a:p>
          <a:p>
            <a:pPr lvl="3"/>
            <a:r>
              <a:rPr lang="en-US" dirty="0">
                <a:latin typeface="Arial" charset="0"/>
              </a:rPr>
              <a:t>Магистрали</a:t>
            </a:r>
          </a:p>
          <a:p>
            <a:pPr lvl="3"/>
            <a:r>
              <a:rPr lang="en-US" dirty="0">
                <a:latin typeface="Arial" charset="0"/>
              </a:rPr>
              <a:t>Периферијама</a:t>
            </a:r>
          </a:p>
          <a:p>
            <a:pPr lvl="1"/>
            <a:r>
              <a:rPr lang="en-US" dirty="0">
                <a:latin typeface="Arial" charset="0"/>
              </a:rPr>
              <a:t>Софтвер се обично дели на:</a:t>
            </a:r>
          </a:p>
          <a:p>
            <a:pPr lvl="2"/>
            <a:r>
              <a:rPr lang="en-US" dirty="0">
                <a:latin typeface="Arial" charset="0"/>
              </a:rPr>
              <a:t>Системски софтвер:Веб прегледач (</a:t>
            </a:r>
            <a:r>
              <a:rPr lang="en-US" dirty="0" err="1">
                <a:latin typeface="Arial" charset="0"/>
              </a:rPr>
              <a:t>Chrome,Firefox</a:t>
            </a:r>
            <a:r>
              <a:rPr lang="en-US" dirty="0">
                <a:latin typeface="Arial" charset="0"/>
              </a:rPr>
              <a:t>), програм за филмове...</a:t>
            </a:r>
          </a:p>
          <a:p>
            <a:pPr lvl="2"/>
            <a:r>
              <a:rPr lang="en-US" dirty="0">
                <a:latin typeface="Arial" charset="0"/>
              </a:rPr>
              <a:t>Апликативни софтвер: оперативни систем, преводиоци(компајлери), едитори... </a:t>
            </a:r>
          </a:p>
        </p:txBody>
      </p:sp>
    </p:spTree>
    <p:extLst>
      <p:ext uri="{BB962C8B-B14F-4D97-AF65-F5344CB8AC3E}">
        <p14:creationId xmlns:p14="http://schemas.microsoft.com/office/powerpoint/2010/main" val="2427237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Мултипрограмирање</a:t>
            </a:r>
            <a:endParaRPr lang="sr-Latn-R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У </a:t>
            </a:r>
            <a:r>
              <a:rPr lang="sr-Cyrl-RS" dirty="0"/>
              <a:t>раду меморију више програма (сваки у одвојену партицију)</a:t>
            </a:r>
          </a:p>
          <a:p>
            <a:r>
              <a:rPr lang="sr-Cyrl-RS" dirty="0"/>
              <a:t>Док неки чека периферни уређај, други извршава инструкције на процесору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625" y="3447541"/>
            <a:ext cx="59436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78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Дељење времена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Решавање проблема рада више корисника </a:t>
            </a:r>
          </a:p>
          <a:p>
            <a:r>
              <a:rPr lang="sr-Cyrl-RS" dirty="0" smtClean="0"/>
              <a:t>Процесор није могуће физички изделити</a:t>
            </a:r>
          </a:p>
          <a:p>
            <a:r>
              <a:rPr lang="sr-Cyrl-RS" dirty="0" smtClean="0"/>
              <a:t>Али јесте могуће изделити време</a:t>
            </a:r>
          </a:p>
          <a:p>
            <a:r>
              <a:rPr lang="sr-Cyrl-RS" dirty="0" smtClean="0"/>
              <a:t>Сваки корисник добија по мало времена релативно често</a:t>
            </a: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65725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Значајни </a:t>
            </a:r>
            <a:r>
              <a:rPr lang="sr-Latn-RS" dirty="0" smtClean="0"/>
              <a:t>OS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Multics</a:t>
            </a:r>
          </a:p>
          <a:p>
            <a:r>
              <a:rPr lang="sr-Latn-RS" dirty="0" smtClean="0"/>
              <a:t>UNIX</a:t>
            </a:r>
          </a:p>
          <a:p>
            <a:r>
              <a:rPr lang="en-US" dirty="0" smtClean="0"/>
              <a:t>GNU/</a:t>
            </a:r>
            <a:r>
              <a:rPr lang="sr-Latn-RS" dirty="0" smtClean="0"/>
              <a:t>Linux</a:t>
            </a:r>
          </a:p>
          <a:p>
            <a:r>
              <a:rPr lang="en-US" dirty="0" smtClean="0"/>
              <a:t>Microsoft OS - </a:t>
            </a:r>
            <a:r>
              <a:rPr lang="sr-Latn-RS" dirty="0" smtClean="0"/>
              <a:t>DOS i Windows</a:t>
            </a:r>
          </a:p>
          <a:p>
            <a:r>
              <a:rPr lang="sr-Latn-RS" dirty="0" smtClean="0"/>
              <a:t>Apple OS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50398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Multics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Почетак шездесетих година</a:t>
            </a:r>
          </a:p>
          <a:p>
            <a:r>
              <a:rPr lang="sr-Cyrl-RS" dirty="0" smtClean="0"/>
              <a:t>Заједнички покушај највећих компанија и универзитета</a:t>
            </a:r>
          </a:p>
          <a:p>
            <a:pPr lvl="1"/>
            <a:r>
              <a:rPr lang="sr-Latn-RS" dirty="0" smtClean="0"/>
              <a:t>MIT</a:t>
            </a:r>
          </a:p>
          <a:p>
            <a:pPr lvl="1"/>
            <a:r>
              <a:rPr lang="sr-Latn-RS" dirty="0" smtClean="0"/>
              <a:t>General Electric</a:t>
            </a:r>
          </a:p>
          <a:p>
            <a:pPr lvl="1"/>
            <a:r>
              <a:rPr lang="sr-Cyrl-RS" dirty="0" smtClean="0"/>
              <a:t>Белове лабораторије</a:t>
            </a:r>
            <a:endParaRPr lang="sr-Latn-RS" dirty="0" smtClean="0"/>
          </a:p>
          <a:p>
            <a:r>
              <a:rPr lang="sr-Cyrl-RS" dirty="0" smtClean="0"/>
              <a:t>Имплементација до тада свих најбољих решења</a:t>
            </a:r>
          </a:p>
          <a:p>
            <a:r>
              <a:rPr lang="sr-Cyrl-RS" dirty="0" smtClean="0"/>
              <a:t>Идеја је да постоји један моћни рачунар по граду</a:t>
            </a:r>
            <a:r>
              <a:rPr lang="en-US" dirty="0" smtClean="0"/>
              <a:t>/</a:t>
            </a:r>
            <a:r>
              <a:rPr lang="sr-Cyrl-RS" dirty="0" smtClean="0"/>
              <a:t>држави</a:t>
            </a:r>
          </a:p>
          <a:p>
            <a:pPr lvl="1"/>
            <a:r>
              <a:rPr lang="sr-Cyrl-RS" dirty="0" smtClean="0"/>
              <a:t>Грађани поседују само терминале ка овом рачунару</a:t>
            </a:r>
          </a:p>
          <a:p>
            <a:r>
              <a:rPr lang="sr-Cyrl-RS" dirty="0" smtClean="0"/>
              <a:t>Лош у пракси:</a:t>
            </a:r>
          </a:p>
          <a:p>
            <a:pPr lvl="1"/>
            <a:r>
              <a:rPr lang="sr-Cyrl-RS" dirty="0"/>
              <a:t>П</a:t>
            </a:r>
            <a:r>
              <a:rPr lang="sr-Cyrl-RS" dirty="0" smtClean="0"/>
              <a:t>уно времена трошио на одлучивање</a:t>
            </a:r>
          </a:p>
          <a:p>
            <a:pPr lvl="1"/>
            <a:r>
              <a:rPr lang="sr-Cyrl-RS" dirty="0" smtClean="0"/>
              <a:t>Премало на процесирање</a:t>
            </a:r>
          </a:p>
          <a:p>
            <a:r>
              <a:rPr lang="sr-Cyrl-RS" dirty="0" smtClean="0"/>
              <a:t>Многе идеје из развоја се користе и данас у </a:t>
            </a:r>
            <a:r>
              <a:rPr lang="sr-Latn-RS" dirty="0" smtClean="0"/>
              <a:t>OS</a:t>
            </a:r>
            <a:endParaRPr lang="sr-Cyrl-RS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29854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UNIX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Крај шездесетих година</a:t>
            </a:r>
          </a:p>
          <a:p>
            <a:r>
              <a:rPr lang="sr-Cyrl-RS" dirty="0" smtClean="0"/>
              <a:t>Белове лабораторије– учесници пројекта </a:t>
            </a:r>
            <a:r>
              <a:rPr lang="sr-Latn-RS" dirty="0" smtClean="0"/>
              <a:t>Multics</a:t>
            </a:r>
            <a:endParaRPr lang="en-US" dirty="0" smtClean="0"/>
          </a:p>
          <a:p>
            <a:pPr lvl="1"/>
            <a:r>
              <a:rPr lang="sr-Cyrl-RS" dirty="0" smtClean="0"/>
              <a:t>Кен Томпсон</a:t>
            </a:r>
          </a:p>
          <a:p>
            <a:pPr lvl="1"/>
            <a:r>
              <a:rPr lang="sr-Cyrl-RS" dirty="0" smtClean="0"/>
              <a:t>Денис Ричи</a:t>
            </a:r>
            <a:endParaRPr lang="sr-Latn-RS" dirty="0" smtClean="0"/>
          </a:p>
          <a:p>
            <a:pPr lvl="1"/>
            <a:r>
              <a:rPr lang="sr-Cyrl-RS" dirty="0" smtClean="0"/>
              <a:t>Праве мали </a:t>
            </a:r>
            <a:r>
              <a:rPr lang="sr-Latn-RS" dirty="0" smtClean="0"/>
              <a:t>OS </a:t>
            </a:r>
            <a:r>
              <a:rPr lang="sr-Cyrl-RS" dirty="0" smtClean="0"/>
              <a:t>за рачунар </a:t>
            </a:r>
            <a:r>
              <a:rPr lang="sr-Latn-RS" dirty="0" smtClean="0"/>
              <a:t>PDP-7</a:t>
            </a:r>
          </a:p>
          <a:p>
            <a:pPr lvl="1"/>
            <a:r>
              <a:rPr lang="sr-Cyrl-RS" dirty="0" smtClean="0"/>
              <a:t>Упрошћена верзија </a:t>
            </a:r>
            <a:r>
              <a:rPr lang="sr-Latn-RS" dirty="0" smtClean="0"/>
              <a:t>Multics-a</a:t>
            </a:r>
          </a:p>
          <a:p>
            <a:r>
              <a:rPr lang="sr-Cyrl-RS" dirty="0" smtClean="0"/>
              <a:t>Кен Томпсон креирао језик </a:t>
            </a:r>
            <a:r>
              <a:rPr lang="sr-Latn-RS" dirty="0" smtClean="0"/>
              <a:t>B</a:t>
            </a:r>
            <a:endParaRPr lang="en-US" dirty="0" smtClean="0"/>
          </a:p>
          <a:p>
            <a:r>
              <a:rPr lang="sr-Cyrl-RS" dirty="0" smtClean="0"/>
              <a:t>Денис Ричи на основу њега језик </a:t>
            </a:r>
            <a:r>
              <a:rPr lang="sr-Latn-RS" dirty="0" smtClean="0"/>
              <a:t>C</a:t>
            </a:r>
            <a:r>
              <a:rPr lang="en-US" dirty="0" smtClean="0"/>
              <a:t> </a:t>
            </a:r>
            <a:r>
              <a:rPr lang="sr-Cyrl-RS" dirty="0" smtClean="0"/>
              <a:t>како би испрограмирао део </a:t>
            </a:r>
            <a:r>
              <a:rPr lang="sr-Latn-RS" dirty="0" smtClean="0"/>
              <a:t>OS</a:t>
            </a:r>
          </a:p>
          <a:p>
            <a:r>
              <a:rPr lang="sr-Cyrl-RS" dirty="0" smtClean="0"/>
              <a:t>У другој верзији комплетан </a:t>
            </a:r>
            <a:r>
              <a:rPr lang="sr-Latn-RS" dirty="0" smtClean="0"/>
              <a:t>UNIX </a:t>
            </a:r>
            <a:r>
              <a:rPr lang="sr-Cyrl-RS" dirty="0" smtClean="0"/>
              <a:t>написан у </a:t>
            </a:r>
            <a:r>
              <a:rPr lang="sr-Latn-RS" dirty="0" smtClean="0"/>
              <a:t>C-</a:t>
            </a:r>
            <a:r>
              <a:rPr lang="sr-Cyrl-RS" dirty="0" smtClean="0"/>
              <a:t>у</a:t>
            </a:r>
          </a:p>
          <a:p>
            <a:r>
              <a:rPr lang="sr-Cyrl-RS" dirty="0" smtClean="0"/>
              <a:t>Кључни потез: Белове лабораторије уступају </a:t>
            </a:r>
            <a:r>
              <a:rPr lang="sr-Latn-RS" dirty="0" smtClean="0"/>
              <a:t>UNIX </a:t>
            </a:r>
            <a:r>
              <a:rPr lang="sr-Cyrl-RS" dirty="0" smtClean="0"/>
              <a:t>универзитетима!</a:t>
            </a:r>
          </a:p>
          <a:p>
            <a:endParaRPr lang="sr-Latn-RS" dirty="0" smtClean="0"/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851" y="1493319"/>
            <a:ext cx="2222066" cy="250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16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GNU</a:t>
            </a:r>
            <a:r>
              <a:rPr lang="en-US" dirty="0" smtClean="0"/>
              <a:t>/Linux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47159" cy="4351338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 smtClean="0"/>
              <a:t>Ричард Столман почетком осамдесетих</a:t>
            </a:r>
          </a:p>
          <a:p>
            <a:r>
              <a:rPr lang="sr-Cyrl-RS" dirty="0" smtClean="0"/>
              <a:t>Иницијатива за стварање слободног </a:t>
            </a:r>
            <a:r>
              <a:rPr lang="sr-Latn-RS" dirty="0" smtClean="0"/>
              <a:t>UNIX </a:t>
            </a:r>
            <a:r>
              <a:rPr lang="sr-Cyrl-RS" dirty="0" smtClean="0"/>
              <a:t>базираног </a:t>
            </a:r>
            <a:r>
              <a:rPr lang="sr-Latn-RS" dirty="0" smtClean="0"/>
              <a:t>OS-</a:t>
            </a:r>
            <a:r>
              <a:rPr lang="sr-Cyrl-RS" dirty="0" smtClean="0"/>
              <a:t>а</a:t>
            </a:r>
          </a:p>
          <a:p>
            <a:r>
              <a:rPr lang="sr-Cyrl-RS" dirty="0" smtClean="0"/>
              <a:t>Назив рекурзиван: </a:t>
            </a:r>
            <a:r>
              <a:rPr lang="sr-Latn-RS" dirty="0" smtClean="0"/>
              <a:t>GNU</a:t>
            </a:r>
            <a:r>
              <a:rPr lang="en-US" dirty="0" smtClean="0"/>
              <a:t>’s Not UNIX</a:t>
            </a:r>
          </a:p>
          <a:p>
            <a:r>
              <a:rPr lang="sr-Cyrl-RS" dirty="0" smtClean="0"/>
              <a:t>Фински програмер Линус Торвалдс је 1991. године развио једноставну верзију </a:t>
            </a:r>
            <a:r>
              <a:rPr lang="sr-Latn-RS" dirty="0" smtClean="0"/>
              <a:t>UNIX-</a:t>
            </a:r>
            <a:r>
              <a:rPr lang="sr-Cyrl-RS" dirty="0" smtClean="0"/>
              <a:t>а</a:t>
            </a:r>
          </a:p>
          <a:p>
            <a:r>
              <a:rPr lang="sr-Cyrl-RS" dirty="0" smtClean="0"/>
              <a:t>Монолитно језгро</a:t>
            </a:r>
            <a:endParaRPr lang="sr-Cyrl-RS" dirty="0"/>
          </a:p>
          <a:p>
            <a:r>
              <a:rPr lang="sr-Cyrl-RS" dirty="0" smtClean="0"/>
              <a:t>Јавно доступан код на основу чега се развијају разне дистрибуције</a:t>
            </a:r>
          </a:p>
          <a:p>
            <a:r>
              <a:rPr lang="sr-Cyrl-RS" dirty="0" smtClean="0"/>
              <a:t>Језгро је отвореног кода:</a:t>
            </a:r>
          </a:p>
          <a:p>
            <a:pPr lvl="1"/>
            <a:r>
              <a:rPr lang="sr-Cyrl-RS" dirty="0" smtClean="0"/>
              <a:t>Корисници преузимају изворни код и праве измене</a:t>
            </a:r>
          </a:p>
          <a:p>
            <a:pPr lvl="1"/>
            <a:r>
              <a:rPr lang="sr-Cyrl-RS" dirty="0" smtClean="0"/>
              <a:t>Дистрибуирају даље измењени систем</a:t>
            </a:r>
            <a:endParaRPr lang="en-US" dirty="0" smtClean="0"/>
          </a:p>
          <a:p>
            <a:r>
              <a:rPr lang="sr-Cyrl-RS" dirty="0" smtClean="0"/>
              <a:t>Само неке од познатијих дистрибуција: </a:t>
            </a:r>
            <a:r>
              <a:rPr lang="sr-Latn-RS" dirty="0" smtClean="0"/>
              <a:t>Debian, Slackware, SUSE, Red Hat, Mandriva, Gentoo, Fedora, Knoppix, CentOS, Ubuntu, ...</a:t>
            </a: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780152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OS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Почетком осамдесетих скромна фирма </a:t>
            </a:r>
            <a:r>
              <a:rPr lang="sr-Latn-RS" dirty="0" smtClean="0"/>
              <a:t>Microsoft</a:t>
            </a:r>
            <a:r>
              <a:rPr lang="sr-Cyrl-RS" dirty="0" smtClean="0"/>
              <a:t>:</a:t>
            </a:r>
          </a:p>
          <a:p>
            <a:pPr lvl="1"/>
            <a:r>
              <a:rPr lang="sr-Cyrl-RS" dirty="0" smtClean="0"/>
              <a:t>Пол Ален и Бил Гејтс</a:t>
            </a:r>
            <a:endParaRPr lang="sr-Latn-RS" dirty="0" smtClean="0"/>
          </a:p>
          <a:p>
            <a:pPr lvl="1"/>
            <a:r>
              <a:rPr lang="sr-Cyrl-RS" dirty="0" smtClean="0"/>
              <a:t>Прави уговор са </a:t>
            </a:r>
            <a:r>
              <a:rPr lang="sr-Latn-RS" dirty="0" smtClean="0"/>
              <a:t>IBM-</a:t>
            </a:r>
            <a:r>
              <a:rPr lang="sr-Cyrl-RS" dirty="0" smtClean="0"/>
              <a:t>ом где </a:t>
            </a:r>
            <a:r>
              <a:rPr lang="sr-Latn-RS" dirty="0" smtClean="0"/>
              <a:t>IBM </a:t>
            </a:r>
            <a:r>
              <a:rPr lang="sr-Cyrl-RS" dirty="0" smtClean="0"/>
              <a:t>купује </a:t>
            </a:r>
            <a:r>
              <a:rPr lang="sr-Latn-RS" dirty="0" smtClean="0"/>
              <a:t>16-</a:t>
            </a:r>
            <a:r>
              <a:rPr lang="sr-Cyrl-RS" dirty="0" smtClean="0"/>
              <a:t>битни </a:t>
            </a:r>
            <a:r>
              <a:rPr lang="sr-Latn-RS" dirty="0" smtClean="0"/>
              <a:t>OS </a:t>
            </a:r>
            <a:r>
              <a:rPr lang="sr-Cyrl-RS" dirty="0" smtClean="0"/>
              <a:t>од </a:t>
            </a:r>
            <a:r>
              <a:rPr lang="sr-Latn-RS" dirty="0" smtClean="0"/>
              <a:t>Microsoft-a</a:t>
            </a:r>
          </a:p>
          <a:p>
            <a:pPr lvl="1"/>
            <a:r>
              <a:rPr lang="sr-Cyrl-RS" dirty="0" smtClean="0"/>
              <a:t>Верзија за </a:t>
            </a:r>
            <a:r>
              <a:rPr lang="sr-Latn-RS" dirty="0" smtClean="0"/>
              <a:t>IBM PC-</a:t>
            </a:r>
            <a:r>
              <a:rPr lang="sr-Cyrl-RS" dirty="0" smtClean="0"/>
              <a:t>јеве носила назив </a:t>
            </a:r>
            <a:r>
              <a:rPr lang="sr-Latn-RS" dirty="0" smtClean="0"/>
              <a:t>PC-DOS</a:t>
            </a:r>
          </a:p>
          <a:p>
            <a:pPr lvl="1"/>
            <a:r>
              <a:rPr lang="en-US" dirty="0" smtClean="0"/>
              <a:t>Microsoft </a:t>
            </a:r>
            <a:r>
              <a:rPr lang="sr-Cyrl-RS" dirty="0" smtClean="0"/>
              <a:t>верзија за остатак тржишта </a:t>
            </a:r>
            <a:r>
              <a:rPr lang="sr-Latn-RS" dirty="0" smtClean="0"/>
              <a:t>MS-DOS</a:t>
            </a:r>
          </a:p>
          <a:p>
            <a:r>
              <a:rPr lang="sr-Latn-RS" dirty="0" smtClean="0"/>
              <a:t>Microsoft </a:t>
            </a:r>
            <a:r>
              <a:rPr lang="sr-Cyrl-RS" dirty="0" smtClean="0"/>
              <a:t>јача и средином осамдесетих почиње развој </a:t>
            </a:r>
            <a:r>
              <a:rPr lang="en-US" dirty="0" smtClean="0"/>
              <a:t>Windows-</a:t>
            </a:r>
            <a:r>
              <a:rPr lang="sr-Cyrl-RS" dirty="0" smtClean="0"/>
              <a:t>а</a:t>
            </a:r>
          </a:p>
          <a:p>
            <a:r>
              <a:rPr lang="sr-Cyrl-RS" dirty="0" smtClean="0"/>
              <a:t>На почетку само графичка надоградња на </a:t>
            </a:r>
            <a:r>
              <a:rPr lang="sr-Latn-RS" dirty="0" smtClean="0"/>
              <a:t>MS-DOS</a:t>
            </a:r>
          </a:p>
          <a:p>
            <a:r>
              <a:rPr lang="en-US" dirty="0" smtClean="0"/>
              <a:t>Microsoft </a:t>
            </a:r>
            <a:r>
              <a:rPr lang="sr-Cyrl-RS" dirty="0" smtClean="0"/>
              <a:t>веровао у идеју </a:t>
            </a:r>
            <a:r>
              <a:rPr lang="sr-Latn-RS" dirty="0" smtClean="0"/>
              <a:t>„PC </a:t>
            </a:r>
            <a:r>
              <a:rPr lang="sr-Cyrl-RS" dirty="0" smtClean="0"/>
              <a:t>за све</a:t>
            </a:r>
            <a:r>
              <a:rPr lang="sr-Latn-RS" dirty="0" smtClean="0"/>
              <a:t>“</a:t>
            </a:r>
            <a:endParaRPr lang="sr-Cyrl-RS" dirty="0" smtClean="0"/>
          </a:p>
          <a:p>
            <a:r>
              <a:rPr lang="sr-Latn-RS" dirty="0" smtClean="0"/>
              <a:t>IBM </a:t>
            </a:r>
            <a:r>
              <a:rPr lang="sr-Cyrl-RS" dirty="0" smtClean="0"/>
              <a:t>је веровао у систем „Централни рачунар са терминалима“</a:t>
            </a:r>
          </a:p>
          <a:p>
            <a:r>
              <a:rPr lang="sr-Cyrl-RS" dirty="0" smtClean="0"/>
              <a:t>Јасно је ко је победио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sr-Cyrl-RS" dirty="0" smtClean="0"/>
              <a:t>Да ли је могло да буде другачије</a:t>
            </a:r>
            <a:r>
              <a:rPr lang="en-US" dirty="0"/>
              <a:t>?</a:t>
            </a:r>
            <a:endParaRPr lang="sr-Latn-RS" dirty="0" smtClean="0"/>
          </a:p>
          <a:p>
            <a:pPr lvl="1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50606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OS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Средином осамдесетих – први </a:t>
            </a:r>
            <a:r>
              <a:rPr lang="sr-Latn-RS" dirty="0" smtClean="0"/>
              <a:t>OS </a:t>
            </a:r>
            <a:r>
              <a:rPr lang="sr-Cyrl-RS" dirty="0" smtClean="0"/>
              <a:t>са графичким корисничким интерфејсом</a:t>
            </a:r>
          </a:p>
          <a:p>
            <a:pPr lvl="1"/>
            <a:r>
              <a:rPr lang="sr-Cyrl-RS" dirty="0" smtClean="0"/>
              <a:t>Стив Џобс и Стив Возниак</a:t>
            </a:r>
          </a:p>
          <a:p>
            <a:r>
              <a:rPr lang="sr-Cyrl-RS" dirty="0" smtClean="0"/>
              <a:t>Развој усмерен ка естетици и задовољству корисника</a:t>
            </a:r>
          </a:p>
          <a:p>
            <a:r>
              <a:rPr lang="sr-Cyrl-RS" dirty="0" smtClean="0"/>
              <a:t>Ширење на употребу мобилних телефона, уређаја за слушање музике итд. </a:t>
            </a:r>
          </a:p>
          <a:p>
            <a:r>
              <a:rPr lang="sr-Cyrl-RS" dirty="0" smtClean="0"/>
              <a:t>Увођење мултитач система: уређај препознаје више притисака екрана истовремено</a:t>
            </a:r>
          </a:p>
          <a:p>
            <a:endParaRPr lang="sr-Cyrl-RS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9222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Фон Нојманова архитектура</a:t>
            </a:r>
          </a:p>
        </p:txBody>
      </p:sp>
      <p:pic>
        <p:nvPicPr>
          <p:cNvPr id="4" name="Content Placeholder 3" descr="von_newmann_architecture[1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1022" y="1828800"/>
            <a:ext cx="4762500" cy="4286250"/>
          </a:xfrm>
        </p:spPr>
      </p:pic>
      <p:sp>
        <p:nvSpPr>
          <p:cNvPr id="5" name="TextBox 4"/>
          <p:cNvSpPr txBox="1"/>
          <p:nvPr/>
        </p:nvSpPr>
        <p:spPr>
          <a:xfrm>
            <a:off x="396815" y="1933575"/>
            <a:ext cx="6578003" cy="35394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Принципи рада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Програми и подаци се налазе у истој меморији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Подаци се шаљу из меморије у аритметичко логичку јединицу (</a:t>
            </a:r>
            <a:r>
              <a:rPr lang="en-US" sz="2000" dirty="0" smtClean="0"/>
              <a:t>ALU</a:t>
            </a:r>
            <a:r>
              <a:rPr lang="en-US" sz="2000" dirty="0"/>
              <a:t>*</a:t>
            </a:r>
            <a:r>
              <a:rPr lang="en-US" sz="2000" dirty="0" smtClean="0"/>
              <a:t>) </a:t>
            </a:r>
            <a:r>
              <a:rPr lang="en-US" sz="2000" dirty="0"/>
              <a:t>путем дељене магистрале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ALU врши израчунавања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Добијени резултат се враћа у меморију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Контролна јединица (CU) се бави извршавањем инструкција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CU и ALU су делови данашњих модерних процесора (CPU)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40942" y="6174462"/>
            <a:ext cx="6336109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lvl="1"/>
            <a:r>
              <a:rPr lang="en-US" sz="1400" b="1" dirty="0" smtClean="0"/>
              <a:t>* </a:t>
            </a:r>
            <a:r>
              <a:rPr lang="sr-Cyrl-RS" sz="1400" b="1" dirty="0" smtClean="0"/>
              <a:t>Због препознатљивости</a:t>
            </a:r>
            <a:r>
              <a:rPr lang="en-US" sz="1400" b="1" dirty="0" smtClean="0"/>
              <a:t> </a:t>
            </a:r>
            <a:r>
              <a:rPr lang="sr-Cyrl-RS" sz="1400" b="1" dirty="0" smtClean="0"/>
              <a:t>акроними ће бити записивани у енглеској варијанти, нпр. </a:t>
            </a:r>
            <a:r>
              <a:rPr lang="sr-Latn-RS" sz="1400" b="1" dirty="0" smtClean="0"/>
              <a:t>CPU, ALU, OS</a:t>
            </a:r>
            <a:r>
              <a:rPr lang="en-US" sz="1400" b="1" dirty="0" smtClean="0"/>
              <a:t>, </a:t>
            </a:r>
            <a:r>
              <a:rPr lang="sr-Cyrl-RS" sz="1400" b="1" dirty="0" smtClean="0"/>
              <a:t>а не ЦПЈ, АЛЈ, ОС...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58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Управљање радом рачунара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6" y="1825625"/>
            <a:ext cx="803592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Оперативни </a:t>
            </a:r>
            <a:r>
              <a:rPr lang="en-US" dirty="0" err="1"/>
              <a:t>систем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sr-Latn-RS" dirty="0" smtClean="0"/>
              <a:t>OS</a:t>
            </a:r>
            <a:r>
              <a:rPr lang="en-US" dirty="0" smtClean="0"/>
              <a:t>) </a:t>
            </a:r>
            <a:r>
              <a:rPr lang="en-US" dirty="0"/>
              <a:t>се бави реализацијом Фон Нојманових принципа на нивоу софтвера:</a:t>
            </a:r>
          </a:p>
          <a:p>
            <a:pPr lvl="1"/>
            <a:r>
              <a:rPr lang="en-US" dirty="0"/>
              <a:t>Управљање процесима</a:t>
            </a:r>
          </a:p>
          <a:p>
            <a:pPr lvl="1"/>
            <a:r>
              <a:rPr lang="en-US" dirty="0"/>
              <a:t>Управљање меморијом</a:t>
            </a:r>
          </a:p>
          <a:p>
            <a:pPr lvl="1"/>
            <a:r>
              <a:rPr lang="en-US" dirty="0"/>
              <a:t>Управљање улазно-излазним уређајима</a:t>
            </a:r>
          </a:p>
          <a:p>
            <a:pPr lvl="1"/>
            <a:r>
              <a:rPr lang="en-US" dirty="0"/>
              <a:t>Управљање датотекама и директоријумима</a:t>
            </a:r>
          </a:p>
          <a:p>
            <a:pPr lvl="1"/>
            <a:r>
              <a:rPr lang="en-US" dirty="0"/>
              <a:t>Управљање мрежама</a:t>
            </a:r>
          </a:p>
          <a:p>
            <a:endParaRPr lang="en-US" dirty="0"/>
          </a:p>
        </p:txBody>
      </p:sp>
      <p:pic>
        <p:nvPicPr>
          <p:cNvPr id="4" name="Picture 3" descr="neuma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239" y="533400"/>
            <a:ext cx="2743200" cy="2533425"/>
          </a:xfrm>
          <a:prstGeom prst="rect">
            <a:avLst/>
          </a:prstGeom>
        </p:spPr>
      </p:pic>
      <p:pic>
        <p:nvPicPr>
          <p:cNvPr id="5" name="Picture 4" descr="tur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239" y="3648075"/>
            <a:ext cx="27432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42654" y="3063276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Џон Фон Нојман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42653" y="6392347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Алан Тјуринг</a:t>
            </a:r>
          </a:p>
        </p:txBody>
      </p:sp>
    </p:spTree>
    <p:extLst>
      <p:ext uri="{BB962C8B-B14F-4D97-AF65-F5344CB8AC3E}">
        <p14:creationId xmlns:p14="http://schemas.microsoft.com/office/powerpoint/2010/main" val="333533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Кернел (језгро)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Обезбеђује основне сервисе </a:t>
            </a:r>
            <a:r>
              <a:rPr lang="sr-Latn-RS" dirty="0" smtClean="0"/>
              <a:t>OS</a:t>
            </a:r>
          </a:p>
          <a:p>
            <a:pPr lvl="1"/>
            <a:r>
              <a:rPr lang="sr-Cyrl-RS" dirty="0" smtClean="0"/>
              <a:t>Налази се у заштићеном делу меморије</a:t>
            </a:r>
          </a:p>
          <a:p>
            <a:pPr lvl="1"/>
            <a:r>
              <a:rPr lang="sr-Cyrl-RS" dirty="0" smtClean="0"/>
              <a:t>Улазно излазне софтверске команде преводи у инструкције процесора</a:t>
            </a:r>
          </a:p>
          <a:p>
            <a:pPr lvl="1"/>
            <a:r>
              <a:rPr lang="sr-Cyrl-RS" dirty="0" smtClean="0"/>
              <a:t>Рутине за управљање уређајима, меморијом, мрежом...</a:t>
            </a:r>
          </a:p>
          <a:p>
            <a:r>
              <a:rPr lang="sr-Cyrl-RS" dirty="0" smtClean="0"/>
              <a:t>Део софтвера који се први учита у радну меморију</a:t>
            </a:r>
          </a:p>
          <a:p>
            <a:pPr lvl="1"/>
            <a:r>
              <a:rPr lang="sr-Cyrl-RS" dirty="0" smtClean="0"/>
              <a:t>При покретању рачунара</a:t>
            </a:r>
          </a:p>
          <a:p>
            <a:r>
              <a:rPr lang="sr-Cyrl-RS" dirty="0" smtClean="0"/>
              <a:t>Последњи остаје у радној меморији</a:t>
            </a:r>
          </a:p>
          <a:p>
            <a:pPr lvl="1"/>
            <a:r>
              <a:rPr lang="sr-Cyrl-RS" dirty="0" smtClean="0"/>
              <a:t>До искључивања рачунара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3177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Системски позив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Само кернел може да приступа директно неким функционалностима, нпр. </a:t>
            </a:r>
            <a:r>
              <a:rPr lang="sr-Cyrl-RS" dirty="0"/>
              <a:t>п</a:t>
            </a:r>
            <a:r>
              <a:rPr lang="sr-Cyrl-RS" dirty="0" smtClean="0"/>
              <a:t>риступ хард диску, штампачу...</a:t>
            </a:r>
          </a:p>
          <a:p>
            <a:r>
              <a:rPr lang="sr-Cyrl-RS" dirty="0" smtClean="0"/>
              <a:t>Ако неки програм захтева приступ:</a:t>
            </a:r>
          </a:p>
          <a:p>
            <a:pPr lvl="1"/>
            <a:r>
              <a:rPr lang="sr-Cyrl-RS" dirty="0" smtClean="0"/>
              <a:t>Он индиректно позива ту функционалност преко кернела</a:t>
            </a:r>
          </a:p>
          <a:p>
            <a:pPr lvl="1"/>
            <a:r>
              <a:rPr lang="sr-Cyrl-RS" dirty="0" smtClean="0"/>
              <a:t>Овакав позив се назива </a:t>
            </a:r>
            <a:r>
              <a:rPr lang="sr-Cyrl-RS" i="1" dirty="0" smtClean="0"/>
              <a:t>системски позив</a:t>
            </a:r>
          </a:p>
          <a:p>
            <a:r>
              <a:rPr lang="sr-Cyrl-RS" dirty="0" smtClean="0"/>
              <a:t>Системски позиви дизајнирани тако да не буду штетни по рачунарски систем</a:t>
            </a:r>
          </a:p>
          <a:p>
            <a:r>
              <a:rPr lang="sr-Cyrl-RS" dirty="0" smtClean="0"/>
              <a:t>Програми најчешће могу радити у два режима (мода):</a:t>
            </a:r>
          </a:p>
          <a:p>
            <a:pPr lvl="1"/>
            <a:r>
              <a:rPr lang="sr-Cyrl-RS" dirty="0" smtClean="0"/>
              <a:t>Кернел (</a:t>
            </a:r>
            <a:r>
              <a:rPr lang="sr-Latn-RS" dirty="0" smtClean="0"/>
              <a:t>kernel mode)</a:t>
            </a:r>
            <a:r>
              <a:rPr lang="sr-Cyrl-RS" dirty="0" smtClean="0"/>
              <a:t> – могуће све операције кернела</a:t>
            </a:r>
          </a:p>
          <a:p>
            <a:pPr lvl="1"/>
            <a:r>
              <a:rPr lang="sr-Cyrl-RS" dirty="0" smtClean="0"/>
              <a:t>Кориснички</a:t>
            </a:r>
            <a:r>
              <a:rPr lang="sr-Latn-RS" dirty="0" smtClean="0"/>
              <a:t> (user mode) – </a:t>
            </a:r>
            <a:r>
              <a:rPr lang="sr-Cyrl-RS" dirty="0" smtClean="0"/>
              <a:t>редукован скуп операција</a:t>
            </a:r>
          </a:p>
          <a:p>
            <a:pPr lvl="1"/>
            <a:endParaRPr lang="sr-Cyrl-RS" dirty="0" smtClean="0"/>
          </a:p>
          <a:p>
            <a:pPr lvl="1"/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173007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Системски позив – дијаграм	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11" y="2493035"/>
            <a:ext cx="8118420" cy="2425420"/>
          </a:xfrm>
        </p:spPr>
      </p:pic>
    </p:spTree>
    <p:extLst>
      <p:ext uri="{BB962C8B-B14F-4D97-AF65-F5344CB8AC3E}">
        <p14:creationId xmlns:p14="http://schemas.microsoft.com/office/powerpoint/2010/main" val="2412137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Корисничко окружење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298" y="185150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/>
              <a:t>Оперативни систем            Корисничко окружење</a:t>
            </a:r>
          </a:p>
          <a:p>
            <a:r>
              <a:rPr lang="sr-Cyrl-RS" dirty="0" smtClean="0"/>
              <a:t>Корисничко окружење</a:t>
            </a:r>
            <a:r>
              <a:rPr lang="sr-Latn-RS" dirty="0" smtClean="0"/>
              <a:t> (UI – user interface)</a:t>
            </a:r>
            <a:r>
              <a:rPr lang="sr-Cyrl-RS" dirty="0" smtClean="0"/>
              <a:t> омогућава корисничку интеракцију са </a:t>
            </a:r>
            <a:r>
              <a:rPr lang="sr-Latn-RS" dirty="0" smtClean="0"/>
              <a:t>OS</a:t>
            </a:r>
            <a:endParaRPr lang="sr-Cyrl-RS" dirty="0" smtClean="0"/>
          </a:p>
          <a:p>
            <a:r>
              <a:rPr lang="sr-Cyrl-RS" dirty="0" smtClean="0"/>
              <a:t>Може бити:</a:t>
            </a:r>
          </a:p>
          <a:p>
            <a:pPr lvl="1"/>
            <a:r>
              <a:rPr lang="sr-Cyrl-RS" dirty="0" smtClean="0"/>
              <a:t>Линијско – управљање куцањем текстуалних команди</a:t>
            </a:r>
          </a:p>
          <a:p>
            <a:pPr lvl="2"/>
            <a:r>
              <a:rPr lang="sr-Cyrl-RS" dirty="0" smtClean="0"/>
              <a:t>Садржи командни интерпретатор </a:t>
            </a:r>
          </a:p>
          <a:p>
            <a:pPr lvl="1"/>
            <a:r>
              <a:rPr lang="sr-Cyrl-RS" dirty="0" smtClean="0"/>
              <a:t>Екранско  - управљање путем целе површине екрана</a:t>
            </a:r>
          </a:p>
          <a:p>
            <a:pPr lvl="2"/>
            <a:r>
              <a:rPr lang="sr-Cyrl-RS" dirty="0" smtClean="0"/>
              <a:t>Интерпретатор реагује на команде тастатуре, миша, руке...</a:t>
            </a:r>
            <a:endParaRPr lang="sr-Latn-RS" dirty="0" smtClean="0"/>
          </a:p>
          <a:p>
            <a:r>
              <a:rPr lang="sr-Cyrl-RS" dirty="0" smtClean="0"/>
              <a:t>Друга подела би била на:</a:t>
            </a:r>
          </a:p>
          <a:p>
            <a:pPr lvl="1"/>
            <a:r>
              <a:rPr lang="sr-Cyrl-RS" dirty="0" smtClean="0"/>
              <a:t>Текстуално – могућност контроле до нивоа карактерских ћелија – може бити екранско (манипулацијом облика)</a:t>
            </a:r>
          </a:p>
          <a:p>
            <a:pPr lvl="1"/>
            <a:r>
              <a:rPr lang="sr-Cyrl-RS" dirty="0" smtClean="0"/>
              <a:t>Графичко – могућност контроле појединачних пиксела</a:t>
            </a:r>
          </a:p>
        </p:txBody>
      </p:sp>
      <p:sp>
        <p:nvSpPr>
          <p:cNvPr id="4" name="Not Equal 3"/>
          <p:cNvSpPr/>
          <p:nvPr/>
        </p:nvSpPr>
        <p:spPr>
          <a:xfrm>
            <a:off x="3822340" y="1851504"/>
            <a:ext cx="750498" cy="284672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8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Корисничко окружење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61" y="2200092"/>
            <a:ext cx="2069856" cy="31976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4" y="4159603"/>
            <a:ext cx="4090618" cy="2274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4" y="1530155"/>
            <a:ext cx="4090618" cy="2268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72" y="2435144"/>
            <a:ext cx="4354647" cy="32659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81664" y="3698805"/>
            <a:ext cx="247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Линијско (карактерско)</a:t>
            </a:r>
            <a:endParaRPr lang="sr-Latn-RS" dirty="0"/>
          </a:p>
        </p:txBody>
      </p:sp>
      <p:sp>
        <p:nvSpPr>
          <p:cNvPr id="10" name="TextBox 9"/>
          <p:cNvSpPr txBox="1"/>
          <p:nvPr/>
        </p:nvSpPr>
        <p:spPr>
          <a:xfrm>
            <a:off x="1312371" y="6366449"/>
            <a:ext cx="288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Екранско (али карактерско)</a:t>
            </a:r>
            <a:endParaRPr lang="sr-Latn-RS" dirty="0"/>
          </a:p>
        </p:txBody>
      </p:sp>
      <p:sp>
        <p:nvSpPr>
          <p:cNvPr id="11" name="TextBox 10"/>
          <p:cNvSpPr txBox="1"/>
          <p:nvPr/>
        </p:nvSpPr>
        <p:spPr>
          <a:xfrm>
            <a:off x="6423652" y="5701129"/>
            <a:ext cx="219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Екранско (графичко)</a:t>
            </a:r>
            <a:endParaRPr lang="sr-Latn-RS" dirty="0"/>
          </a:p>
        </p:txBody>
      </p:sp>
      <p:sp>
        <p:nvSpPr>
          <p:cNvPr id="12" name="TextBox 11"/>
          <p:cNvSpPr txBox="1"/>
          <p:nvPr/>
        </p:nvSpPr>
        <p:spPr>
          <a:xfrm>
            <a:off x="9950492" y="1909668"/>
            <a:ext cx="219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Екранско (графичко)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49662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ari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1341</Words>
  <Application>Microsoft Office PowerPoint</Application>
  <PresentationFormat>Widescreen</PresentationFormat>
  <Paragraphs>242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tema</vt:lpstr>
      <vt:lpstr>Оперативни системи  и рачунарске мреже  </vt:lpstr>
      <vt:lpstr>Основе оперативних система</vt:lpstr>
      <vt:lpstr>Фон Нојманова архитектура</vt:lpstr>
      <vt:lpstr>Управљање радом рачунара</vt:lpstr>
      <vt:lpstr>Кернел (језгро) </vt:lpstr>
      <vt:lpstr>Системски позив</vt:lpstr>
      <vt:lpstr>Системски позив – дијаграм </vt:lpstr>
      <vt:lpstr>Корисничко окружење</vt:lpstr>
      <vt:lpstr>Корисничко окружење</vt:lpstr>
      <vt:lpstr>Драјвери</vt:lpstr>
      <vt:lpstr>Архитектуре OS</vt:lpstr>
      <vt:lpstr>Монолитни систем</vt:lpstr>
      <vt:lpstr>Слојевити систем</vt:lpstr>
      <vt:lpstr>Систем са микрокернелом</vt:lpstr>
      <vt:lpstr>Хибридни систем</vt:lpstr>
      <vt:lpstr>Систем са егзокернелом</vt:lpstr>
      <vt:lpstr>Историјат оперативних система</vt:lpstr>
      <vt:lpstr>Историјат оперативних система (2)</vt:lpstr>
      <vt:lpstr>Историјат оперативних система (3)</vt:lpstr>
      <vt:lpstr>Мултипрограмирање</vt:lpstr>
      <vt:lpstr>Дељење времена</vt:lpstr>
      <vt:lpstr>Значајни OS</vt:lpstr>
      <vt:lpstr>Multics</vt:lpstr>
      <vt:lpstr>UNIX</vt:lpstr>
      <vt:lpstr>GNU/Linux</vt:lpstr>
      <vt:lpstr>Microsoft OS</vt:lpstr>
      <vt:lpstr>Apple 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Оперативни системи  и рачунарске мреже  2016/2017</dc:title>
  <dc:creator/>
  <cp:lastModifiedBy/>
  <cp:revision>3</cp:revision>
  <dcterms:created xsi:type="dcterms:W3CDTF">2012-08-15T23:12:28Z</dcterms:created>
  <dcterms:modified xsi:type="dcterms:W3CDTF">2016-11-16T07:40:24Z</dcterms:modified>
</cp:coreProperties>
</file>