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63"/>
  </p:notesMasterIdLst>
  <p:sldIdLst>
    <p:sldId id="280" r:id="rId2"/>
    <p:sldId id="281" r:id="rId3"/>
    <p:sldId id="260" r:id="rId4"/>
    <p:sldId id="295" r:id="rId5"/>
    <p:sldId id="261" r:id="rId6"/>
    <p:sldId id="296" r:id="rId7"/>
    <p:sldId id="297" r:id="rId8"/>
    <p:sldId id="262" r:id="rId9"/>
    <p:sldId id="263" r:id="rId10"/>
    <p:sldId id="299" r:id="rId11"/>
    <p:sldId id="301" r:id="rId12"/>
    <p:sldId id="303" r:id="rId13"/>
    <p:sldId id="304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3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о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8" autoAdjust="0"/>
    <p:restoredTop sz="81681" autoAdjust="0"/>
  </p:normalViewPr>
  <p:slideViewPr>
    <p:cSldViewPr>
      <p:cViewPr varScale="1">
        <p:scale>
          <a:sx n="71" d="100"/>
          <a:sy n="71" d="100"/>
        </p:scale>
        <p:origin x="18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BDAD6-7A6D-4533-8DC1-348ED12AF512}" type="datetimeFigureOut">
              <a:rPr lang="sr-Latn-RS" smtClean="0"/>
              <a:t>21.8.2018.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94FDE-FB51-41F4-9F7F-B84AA775C9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56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>
                <a:latin typeface="Garamond" pitchFamily="18" charset="0"/>
              </a:rPr>
              <a:t>Речи </a:t>
            </a:r>
            <a:r>
              <a:rPr lang="en-US" sz="1100" dirty="0" err="1">
                <a:latin typeface="+mn-lt"/>
              </a:rPr>
              <a:t>goto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sr-Cyrl-RS" sz="1200" dirty="0">
                <a:latin typeface="Garamond" pitchFamily="18" charset="0"/>
              </a:rPr>
              <a:t>и </a:t>
            </a:r>
            <a:r>
              <a:rPr lang="en-US" sz="1100" dirty="0" err="1">
                <a:latin typeface="+mn-lt"/>
              </a:rPr>
              <a:t>const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sr-Cyrl-RS" sz="1200" dirty="0">
                <a:latin typeface="Garamond" pitchFamily="18" charset="0"/>
              </a:rPr>
              <a:t>су резервисане за могуће будуће коришћење, али се за сада не користе.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>
                <a:latin typeface="Garamond" pitchFamily="18" charset="0"/>
              </a:rPr>
              <a:t>Реч </a:t>
            </a:r>
            <a:r>
              <a:rPr lang="sr-Latn-RS" sz="1200" dirty="0">
                <a:latin typeface="Garamond" pitchFamily="18" charset="0"/>
              </a:rPr>
              <a:t>strictfp</a:t>
            </a:r>
            <a:r>
              <a:rPr lang="sr-Cyrl-RS" sz="1200" dirty="0">
                <a:latin typeface="Garamond" pitchFamily="18" charset="0"/>
              </a:rPr>
              <a:t> је уведена са верзијом Јава 1.2, реч </a:t>
            </a:r>
            <a:r>
              <a:rPr lang="en-US" sz="1100" dirty="0">
                <a:latin typeface="+mn-lt"/>
              </a:rPr>
              <a:t>assert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sr-Cyrl-RS" sz="1200" dirty="0">
                <a:latin typeface="Garamond" pitchFamily="18" charset="0"/>
              </a:rPr>
              <a:t>постоји од верзије Јава 1.4, а реч </a:t>
            </a:r>
            <a:r>
              <a:rPr lang="en-US" sz="1100" dirty="0" err="1">
                <a:latin typeface="+mn-lt"/>
              </a:rPr>
              <a:t>enum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sr-Cyrl-RS" sz="1200" dirty="0">
                <a:latin typeface="Garamond" pitchFamily="18" charset="0"/>
              </a:rPr>
              <a:t>од верзије Јава 5</a:t>
            </a:r>
            <a:r>
              <a:rPr lang="sr-Latn-RS" sz="1200" dirty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r-Cyrl-RS" sz="1200" dirty="0">
                <a:latin typeface="Garamond" pitchFamily="18" charset="0"/>
              </a:rPr>
              <a:t>Осим наведених, у </a:t>
            </a:r>
            <a:r>
              <a:rPr lang="en-US" sz="1200" dirty="0">
                <a:latin typeface="Garamond" pitchFamily="18" charset="0"/>
              </a:rPr>
              <a:t>J</a:t>
            </a:r>
            <a:r>
              <a:rPr lang="sr-Cyrl-RS" sz="1200" dirty="0">
                <a:latin typeface="Garamond" pitchFamily="18" charset="0"/>
              </a:rPr>
              <a:t>ави постоје литерали: </a:t>
            </a:r>
            <a:r>
              <a:rPr lang="en-US" sz="1100" dirty="0">
                <a:latin typeface="+mn-lt"/>
              </a:rPr>
              <a:t>true</a:t>
            </a:r>
            <a:r>
              <a:rPr lang="en-US" sz="1200" dirty="0">
                <a:latin typeface="Garamond" pitchFamily="18" charset="0"/>
              </a:rPr>
              <a:t>, </a:t>
            </a:r>
            <a:r>
              <a:rPr lang="en-US" sz="1100" dirty="0">
                <a:latin typeface="+mn-lt"/>
              </a:rPr>
              <a:t>false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en-US" sz="1200" dirty="0" err="1">
                <a:latin typeface="Garamond" pitchFamily="18" charset="0"/>
              </a:rPr>
              <a:t>i</a:t>
            </a:r>
            <a:r>
              <a:rPr lang="en-US" sz="1200" dirty="0">
                <a:latin typeface="Garamond" pitchFamily="18" charset="0"/>
              </a:rPr>
              <a:t> </a:t>
            </a:r>
            <a:r>
              <a:rPr lang="en-US" sz="1100" dirty="0">
                <a:latin typeface="+mn-lt"/>
              </a:rPr>
              <a:t>null</a:t>
            </a:r>
            <a:r>
              <a:rPr lang="en-US" sz="1100" dirty="0">
                <a:latin typeface="Garamond" pitchFamily="18" charset="0"/>
              </a:rPr>
              <a:t> </a:t>
            </a:r>
            <a:r>
              <a:rPr lang="sr-Cyrl-RS" sz="1200" dirty="0">
                <a:latin typeface="Garamond" pitchFamily="18" charset="0"/>
              </a:rPr>
              <a:t>који представљају резервисане речи и не могу се користити за именовање других ентитета.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955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200" dirty="0">
                <a:latin typeface="Garamond" pitchFamily="18" charset="0"/>
              </a:rPr>
              <a:t>У </a:t>
            </a:r>
            <a:r>
              <a:rPr kumimoji="1" lang="ru-RU" sz="1200" dirty="0" err="1">
                <a:latin typeface="Garamond" pitchFamily="18" charset="0"/>
              </a:rPr>
              <a:t>изворном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Јава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програму</a:t>
            </a:r>
            <a:r>
              <a:rPr kumimoji="1" lang="ru-RU" sz="1200" dirty="0">
                <a:latin typeface="Garamond" pitchFamily="18" charset="0"/>
              </a:rPr>
              <a:t> могу се </a:t>
            </a:r>
            <a:r>
              <a:rPr kumimoji="1" lang="ru-RU" sz="1200" dirty="0" err="1">
                <a:latin typeface="Garamond" pitchFamily="18" charset="0"/>
              </a:rPr>
              <a:t>користити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sr-Cyrl-RS" sz="1200" dirty="0">
                <a:latin typeface="Garamond" pitchFamily="18" charset="0"/>
              </a:rPr>
              <a:t>изворни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знаци</a:t>
            </a:r>
            <a:r>
              <a:rPr kumimoji="1" lang="ru-RU" sz="1200" dirty="0">
                <a:latin typeface="Garamond" pitchFamily="18" charset="0"/>
              </a:rPr>
              <a:t> и </a:t>
            </a:r>
            <a:r>
              <a:rPr kumimoji="1" lang="ru-RU" sz="1200" dirty="0" err="1">
                <a:latin typeface="Garamond" pitchFamily="18" charset="0"/>
              </a:rPr>
              <a:t>неке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ескејп-секвенце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преузете</a:t>
            </a:r>
            <a:r>
              <a:rPr kumimoji="1" lang="ru-RU" sz="1200" dirty="0">
                <a:latin typeface="Garamond" pitchFamily="18" charset="0"/>
              </a:rPr>
              <a:t> из </a:t>
            </a:r>
            <a:r>
              <a:rPr kumimoji="1" lang="ru-RU" sz="1200" dirty="0" err="1">
                <a:latin typeface="Garamond" pitchFamily="18" charset="0"/>
              </a:rPr>
              <a:t>програмског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језика</a:t>
            </a:r>
            <a:r>
              <a:rPr kumimoji="1" lang="ru-RU" sz="1200" dirty="0">
                <a:latin typeface="Garamond" pitchFamily="18" charset="0"/>
              </a:rPr>
              <a:t> C.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200" dirty="0" err="1">
                <a:latin typeface="Garamond" pitchFamily="18" charset="0"/>
              </a:rPr>
              <a:t>Изворни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кôд</a:t>
            </a:r>
            <a:r>
              <a:rPr kumimoji="1" lang="ru-RU" sz="1200" dirty="0">
                <a:latin typeface="Garamond" pitchFamily="18" charset="0"/>
              </a:rPr>
              <a:t> се </a:t>
            </a:r>
            <a:r>
              <a:rPr kumimoji="1" lang="ru-RU" sz="1200" dirty="0" err="1">
                <a:latin typeface="Garamond" pitchFamily="18" charset="0"/>
              </a:rPr>
              <a:t>подвргава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препроцесирању</a:t>
            </a:r>
            <a:r>
              <a:rPr kumimoji="1" lang="ru-RU" sz="1200" dirty="0">
                <a:latin typeface="Garamond" pitchFamily="18" charset="0"/>
              </a:rPr>
              <a:t> где се </a:t>
            </a:r>
            <a:r>
              <a:rPr kumimoji="1" lang="ru-RU" sz="1200" dirty="0" err="1">
                <a:latin typeface="Garamond" pitchFamily="18" charset="0"/>
              </a:rPr>
              <a:t>препознају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изворни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знаци</a:t>
            </a:r>
            <a:r>
              <a:rPr kumimoji="1" lang="ru-RU" sz="1200" dirty="0">
                <a:latin typeface="Garamond" pitchFamily="18" charset="0"/>
              </a:rPr>
              <a:t>, а потом се они </a:t>
            </a:r>
            <a:r>
              <a:rPr kumimoji="1" lang="ru-RU" sz="1200" dirty="0" err="1">
                <a:latin typeface="Garamond" pitchFamily="18" charset="0"/>
              </a:rPr>
              <a:t>преводе</a:t>
            </a:r>
            <a:r>
              <a:rPr kumimoji="1" lang="ru-RU" sz="1200" dirty="0">
                <a:latin typeface="Garamond" pitchFamily="18" charset="0"/>
              </a:rPr>
              <a:t> у </a:t>
            </a:r>
            <a:r>
              <a:rPr kumimoji="1" lang="ru-RU" sz="1200" dirty="0" err="1">
                <a:latin typeface="Garamond" pitchFamily="18" charset="0"/>
              </a:rPr>
              <a:t>Unicode</a:t>
            </a:r>
            <a:r>
              <a:rPr kumimoji="1" lang="ru-RU" sz="1200" dirty="0">
                <a:latin typeface="Garamond" pitchFamily="18" charset="0"/>
              </a:rPr>
              <a:t> знаке.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927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1200" dirty="0" err="1">
                <a:latin typeface="Garamond" pitchFamily="18" charset="0"/>
              </a:rPr>
              <a:t>Стринговни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литерали</a:t>
            </a:r>
            <a:r>
              <a:rPr kumimoji="1" lang="ru-RU" sz="1200" dirty="0">
                <a:latin typeface="Garamond" pitchFamily="18" charset="0"/>
              </a:rPr>
              <a:t> се </a:t>
            </a:r>
            <a:r>
              <a:rPr kumimoji="1" lang="ru-RU" sz="1200" dirty="0" err="1">
                <a:latin typeface="Garamond" pitchFamily="18" charset="0"/>
              </a:rPr>
              <a:t>разликују</a:t>
            </a:r>
            <a:r>
              <a:rPr kumimoji="1" lang="ru-RU" sz="1200" dirty="0">
                <a:latin typeface="Garamond" pitchFamily="18" charset="0"/>
              </a:rPr>
              <a:t> од свих </a:t>
            </a:r>
            <a:r>
              <a:rPr kumimoji="1" lang="ru-RU" sz="1200" dirty="0" err="1">
                <a:latin typeface="Garamond" pitchFamily="18" charset="0"/>
              </a:rPr>
              <a:t>осталих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јер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нису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литерали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примитивног</a:t>
            </a:r>
            <a:r>
              <a:rPr kumimoji="1" lang="ru-RU" sz="1200" dirty="0">
                <a:latin typeface="Garamond" pitchFamily="18" charset="0"/>
              </a:rPr>
              <a:t> типа </a:t>
            </a:r>
            <a:r>
              <a:rPr kumimoji="1" lang="ru-RU" sz="1200" dirty="0" err="1">
                <a:latin typeface="Garamond" pitchFamily="18" charset="0"/>
              </a:rPr>
              <a:t>података</a:t>
            </a:r>
            <a:r>
              <a:rPr kumimoji="1" lang="ru-RU" sz="12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1200" dirty="0" err="1">
                <a:latin typeface="Garamond" pitchFamily="18" charset="0"/>
              </a:rPr>
              <a:t>Сваки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стринговни</a:t>
            </a:r>
            <a:r>
              <a:rPr kumimoji="1" lang="ru-RU" sz="1200" dirty="0">
                <a:latin typeface="Garamond" pitchFamily="18" charset="0"/>
              </a:rPr>
              <a:t> литерал </a:t>
            </a:r>
            <a:r>
              <a:rPr kumimoji="1" lang="ru-RU" sz="1200" dirty="0" err="1">
                <a:latin typeface="Garamond" pitchFamily="18" charset="0"/>
              </a:rPr>
              <a:t>је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примерак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ru-RU" sz="1200" dirty="0" err="1">
                <a:latin typeface="Garamond" pitchFamily="18" charset="0"/>
              </a:rPr>
              <a:t>класе</a:t>
            </a:r>
            <a:r>
              <a:rPr kumimoji="1" lang="ru-RU" sz="1200" dirty="0">
                <a:latin typeface="Garamond" pitchFamily="18" charset="0"/>
              </a:rPr>
              <a:t> </a:t>
            </a:r>
            <a:r>
              <a:rPr kumimoji="1" lang="en-US" sz="1100" dirty="0">
                <a:latin typeface="+mn-lt"/>
              </a:rPr>
              <a:t>String</a:t>
            </a:r>
            <a:r>
              <a:rPr kumimoji="1" lang="en-US" sz="1100" dirty="0">
                <a:latin typeface="Garamond" pitchFamily="18" charset="0"/>
              </a:rPr>
              <a:t> </a:t>
            </a:r>
            <a:r>
              <a:rPr kumimoji="1" lang="sr-Cyrl-RS" sz="1200" dirty="0">
                <a:latin typeface="Garamond" pitchFamily="18" charset="0"/>
              </a:rPr>
              <a:t>. </a:t>
            </a:r>
            <a:endParaRPr lang="sr-Latn-CS" sz="12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4FDE-FB51-41F4-9F7F-B84AA775C926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748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51B47D65-DE67-41A5-BF7E-8E9FDF093D8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2240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38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06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1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85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401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45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57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fld id="{CC438C09-0BAC-44F0-9067-283FBB090571}" type="slidenum">
              <a:rPr lang="en-US" altLang="sr-Latn-RS" sz="800" smtClean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/61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/>
              <a:t>Математички факултет</a:t>
            </a:r>
            <a:endParaRPr lang="en-US" sz="80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specs/jls/se8/html/jls-3.html#jls-3.10.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3356992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137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Цели бројеви у Јави могу бити записани као: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декадни</a:t>
            </a:r>
            <a:r>
              <a:rPr kumimoji="1" lang="ru-RU" sz="2400" dirty="0">
                <a:latin typeface="Garamond" pitchFamily="18" charset="0"/>
              </a:rPr>
              <a:t>, октални или </a:t>
            </a:r>
            <a:r>
              <a:rPr kumimoji="1" lang="ru-RU" sz="2400" dirty="0" err="1">
                <a:latin typeface="Garamond" pitchFamily="18" charset="0"/>
              </a:rPr>
              <a:t>хексадекадни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(а од верзије 7 и као бинарни). 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lang="sr-Latn-C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Целобројни 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2776770"/>
            <a:ext cx="882015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Коректно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записани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целобројни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литерали</a:t>
            </a:r>
            <a:r>
              <a:rPr kumimoji="1" lang="ru-RU" sz="2400" dirty="0">
                <a:latin typeface="Garamond" pitchFamily="18" charset="0"/>
              </a:rPr>
              <a:t> су: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 		125 		3567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0564 	0</a:t>
            </a:r>
            <a:r>
              <a:rPr kumimoji="1" lang="en-US" sz="2000" dirty="0">
                <a:latin typeface="+mn-lt"/>
              </a:rPr>
              <a:t>XABC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0x23a4</a:t>
            </a:r>
          </a:p>
          <a:p>
            <a:pPr lvl="1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56L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04343343l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0XE653aL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Некоректно</a:t>
            </a:r>
            <a:r>
              <a:rPr kumimoji="1" lang="ru-RU" sz="2400" dirty="0">
                <a:latin typeface="Garamond" pitchFamily="18" charset="0"/>
              </a:rPr>
              <a:t> су записани следећи литерали: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05693</a:t>
            </a:r>
            <a:r>
              <a:rPr kumimoji="1" lang="ru-RU" sz="2400" dirty="0">
                <a:latin typeface="Garamond" pitchFamily="18" charset="0"/>
              </a:rPr>
              <a:t>		- октални број садржи декадну цифру већу од 7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123А4</a:t>
            </a:r>
            <a:r>
              <a:rPr kumimoji="1" lang="ru-RU" sz="2400" dirty="0">
                <a:latin typeface="Garamond" pitchFamily="18" charset="0"/>
              </a:rPr>
              <a:t>		- декадни број садржи недекадну цифру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0</a:t>
            </a:r>
            <a:r>
              <a:rPr kumimoji="1" lang="en-US" sz="2000" dirty="0">
                <a:latin typeface="+mn-lt"/>
              </a:rPr>
              <a:t>XaBH2</a:t>
            </a:r>
            <a:r>
              <a:rPr kumimoji="1" lang="sr-Cyrl-RS" sz="2400" dirty="0">
                <a:latin typeface="Garamond" pitchFamily="18" charset="0"/>
              </a:rPr>
              <a:t>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појављује се нехексадекадна цифра у запису броја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Реални литерали су константе које се </a:t>
            </a:r>
            <a:r>
              <a:rPr kumimoji="1" lang="ru-RU" sz="2400" dirty="0" err="1">
                <a:latin typeface="Garamond" pitchFamily="18" charset="0"/>
              </a:rPr>
              <a:t>записују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у облику покретне тачке.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разликујемо два типа реалних литерала: </a:t>
            </a:r>
            <a:r>
              <a:rPr kumimoji="1" lang="ru-RU" sz="2000" dirty="0">
                <a:latin typeface="+mn-lt"/>
              </a:rPr>
              <a:t>float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double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Разлика</a:t>
            </a:r>
            <a:r>
              <a:rPr kumimoji="1" lang="ru-RU" sz="2400" dirty="0">
                <a:latin typeface="Garamond" pitchFamily="18" charset="0"/>
              </a:rPr>
              <a:t> између ових типова појављује се само у прецизности записа литерала.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литерали могу да се изразе у: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Latn-RS" sz="2400" dirty="0">
                <a:latin typeface="Garamond" pitchFamily="18" charset="0"/>
              </a:rPr>
              <a:t>	</a:t>
            </a:r>
            <a:r>
              <a:rPr kumimoji="1" lang="ru-RU" sz="2400" dirty="0">
                <a:latin typeface="Garamond" pitchFamily="18" charset="0"/>
              </a:rPr>
              <a:t>- позиционом запису или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Latn-RS" sz="2400" dirty="0">
                <a:latin typeface="Garamond" pitchFamily="18" charset="0"/>
              </a:rPr>
              <a:t>	</a:t>
            </a:r>
            <a:r>
              <a:rPr kumimoji="1" lang="ru-RU" sz="2400" dirty="0">
                <a:latin typeface="Garamond" pitchFamily="18" charset="0"/>
              </a:rPr>
              <a:t>- експоненцијалном </a:t>
            </a:r>
            <a:r>
              <a:rPr kumimoji="1" lang="ru-RU" sz="2400" dirty="0" err="1">
                <a:latin typeface="Garamond" pitchFamily="18" charset="0"/>
              </a:rPr>
              <a:t>запису</a:t>
            </a:r>
            <a:r>
              <a:rPr kumimoji="1" lang="ru-RU" sz="2400" dirty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361478"/>
            <a:ext cx="8820150" cy="55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sr-Cyrl-RS" sz="2400" b="1" dirty="0">
                <a:latin typeface="Garamond" pitchFamily="18" charset="0"/>
              </a:rPr>
              <a:t>Пример</a:t>
            </a:r>
            <a:endParaRPr kumimoji="1" lang="en-US" sz="2400" b="1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речи су синтаксно исправни реални </a:t>
            </a:r>
            <a:r>
              <a:rPr kumimoji="1" lang="ru-RU" sz="2400" dirty="0" err="1">
                <a:latin typeface="Garamond" pitchFamily="18" charset="0"/>
              </a:rPr>
              <a:t>литерали</a:t>
            </a:r>
            <a:r>
              <a:rPr kumimoji="1" lang="ru-RU" sz="2400" dirty="0">
                <a:latin typeface="Garamond" pitchFamily="18" charset="0"/>
              </a:rPr>
              <a:t>: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23.57 		8.879</a:t>
            </a:r>
            <a:r>
              <a:rPr kumimoji="1" lang="en-US" sz="2000" dirty="0">
                <a:latin typeface="+mn-lt"/>
              </a:rPr>
              <a:t>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.345d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.569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0.569F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4455.D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3.14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2e-5f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0.003e+4d</a:t>
            </a:r>
          </a:p>
          <a:p>
            <a:pPr lvl="2"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123E-5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1.456575e+12F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3.5E7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док следећи записи не представљају реалне литерале: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	5</a:t>
            </a:r>
            <a:r>
              <a:rPr kumimoji="1" lang="en-US" sz="2000" dirty="0">
                <a:latin typeface="+mn-lt"/>
              </a:rPr>
              <a:t>F</a:t>
            </a:r>
            <a:r>
              <a:rPr kumimoji="1" lang="sr-Cyrl-RS" sz="2400" dirty="0">
                <a:latin typeface="Garamond" pitchFamily="18" charset="0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није реални литерал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	53.4-12	</a:t>
            </a:r>
            <a:r>
              <a:rPr kumimoji="1" lang="ru-RU" sz="2400" dirty="0">
                <a:latin typeface="Garamond" pitchFamily="18" charset="0"/>
              </a:rPr>
              <a:t>	- недостаје слово </a:t>
            </a:r>
            <a:r>
              <a:rPr kumimoji="1" lang="en-US" sz="2400" dirty="0">
                <a:latin typeface="Garamond" pitchFamily="18" charset="0"/>
              </a:rPr>
              <a:t>E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	999</a:t>
            </a:r>
            <a:r>
              <a:rPr kumimoji="1" lang="en-US" sz="2000" dirty="0">
                <a:latin typeface="+mn-lt"/>
              </a:rPr>
              <a:t>E</a:t>
            </a:r>
            <a:r>
              <a:rPr kumimoji="1" lang="sr-Cyrl-RS" sz="2400" dirty="0">
                <a:latin typeface="Garamond" pitchFamily="18" charset="0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недостаје цео број иза слова </a:t>
            </a:r>
            <a:r>
              <a:rPr kumimoji="1" lang="en-US" sz="2400" dirty="0">
                <a:latin typeface="Garamond" pitchFamily="18" charset="0"/>
              </a:rPr>
              <a:t>E</a:t>
            </a:r>
            <a:endParaRPr kumimoji="1" lang="sr-Cyrl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Уколико је литерал типа </a:t>
            </a:r>
            <a:r>
              <a:rPr lang="ru-RU" sz="2000" dirty="0">
                <a:latin typeface="Arial" charset="0"/>
              </a:rPr>
              <a:t>float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слово </a:t>
            </a:r>
            <a:r>
              <a:rPr lang="ru-RU" sz="2000" dirty="0">
                <a:latin typeface="Arial" charset="0"/>
              </a:rPr>
              <a:t>f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или </a:t>
            </a:r>
            <a:r>
              <a:rPr lang="ru-RU" sz="2000" dirty="0">
                <a:latin typeface="Arial" charset="0"/>
              </a:rPr>
              <a:t>F</a:t>
            </a:r>
            <a:r>
              <a:rPr lang="ru-RU" sz="2400" dirty="0">
                <a:latin typeface="Garamond" pitchFamily="18" charset="0"/>
              </a:rPr>
              <a:t>, </a:t>
            </a:r>
            <a:br>
              <a:rPr lang="ru-RU" sz="2400" dirty="0">
                <a:latin typeface="Garamond" pitchFamily="18" charset="0"/>
              </a:rPr>
            </a:br>
            <a:r>
              <a:rPr lang="ru-RU" sz="2400" dirty="0">
                <a:latin typeface="Garamond" pitchFamily="18" charset="0"/>
              </a:rPr>
              <a:t>мора се навести на крају литерала. </a:t>
            </a:r>
            <a:endParaRPr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Garamond" pitchFamily="18" charset="0"/>
              </a:rPr>
              <a:t>Тип </a:t>
            </a:r>
            <a:r>
              <a:rPr lang="ru-RU" sz="2000" dirty="0">
                <a:latin typeface="Arial" charset="0"/>
              </a:rPr>
              <a:t>double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је подразумевани тип за реални литерал те се слово </a:t>
            </a:r>
            <a:r>
              <a:rPr lang="ru-RU" sz="2000" dirty="0">
                <a:latin typeface="Arial" charset="0"/>
              </a:rPr>
              <a:t>d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или </a:t>
            </a:r>
            <a:r>
              <a:rPr lang="ru-RU" sz="2000" dirty="0">
                <a:latin typeface="Arial" charset="0"/>
              </a:rPr>
              <a:t>D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не мора навести.</a:t>
            </a:r>
            <a:endParaRPr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Garamond" pitchFamily="18" charset="0"/>
              </a:rPr>
              <a:t>Могуће је написати и реални број у хексадекадном запису, нпр</a:t>
            </a:r>
            <a:r>
              <a:rPr lang="sr-Cyrl-RS" sz="2800" dirty="0">
                <a:latin typeface="Garamond" pitchFamily="18" charset="0"/>
              </a:rPr>
              <a:t>. </a:t>
            </a:r>
            <a:r>
              <a:rPr lang="en-GB" sz="2000" dirty="0"/>
              <a:t>0x1.8p1d</a:t>
            </a:r>
            <a:r>
              <a:rPr lang="sr-Cyrl-RS" sz="2400" dirty="0">
                <a:latin typeface="Garamond" pitchFamily="18" charset="0"/>
              </a:rPr>
              <a:t>. С тим што је нотација нешто </a:t>
            </a:r>
            <a:r>
              <a:rPr lang="sr-Cyrl-RS" sz="2400">
                <a:latin typeface="Garamond" pitchFamily="18" charset="0"/>
              </a:rPr>
              <a:t>сложенија </a:t>
            </a:r>
            <a:br>
              <a:rPr lang="sr-Cyrl-RS" sz="2400">
                <a:latin typeface="Garamond" pitchFamily="18" charset="0"/>
              </a:rPr>
            </a:br>
            <a:r>
              <a:rPr lang="sr-Cyrl-RS" sz="2400">
                <a:latin typeface="Garamond" pitchFamily="18" charset="0"/>
              </a:rPr>
              <a:t>(</a:t>
            </a:r>
            <a:r>
              <a:rPr lang="sr-Cyrl-RS" sz="2400" dirty="0">
                <a:latin typeface="Garamond" pitchFamily="18" charset="0"/>
              </a:rPr>
              <a:t>детаљније на </a:t>
            </a:r>
            <a:r>
              <a:rPr lang="sr-Cyrl-RS" sz="2400" dirty="0">
                <a:latin typeface="Garamond" pitchFamily="18" charset="0"/>
                <a:hlinkClick r:id="rId2"/>
              </a:rPr>
              <a:t>овој адреси</a:t>
            </a:r>
            <a:r>
              <a:rPr lang="sr-Cyrl-RS" sz="2400" dirty="0">
                <a:latin typeface="Garamond" pitchFamily="18" charset="0"/>
              </a:rPr>
              <a:t>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литерали</a:t>
            </a:r>
            <a:r>
              <a:rPr lang="en-US" sz="3600" b="1" kern="0" dirty="0">
                <a:solidFill>
                  <a:srgbClr val="0070C0"/>
                </a:solidFill>
              </a:rPr>
              <a:t> (</a:t>
            </a:r>
            <a:r>
              <a:rPr lang="sr-Cyrl-RS" sz="3600" b="1" kern="0" dirty="0">
                <a:solidFill>
                  <a:srgbClr val="0070C0"/>
                </a:solidFill>
              </a:rPr>
              <a:t>2</a:t>
            </a:r>
            <a:r>
              <a:rPr lang="en-US" sz="3600" b="1" kern="0" dirty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Постоје два логичка литерала представљена резервисаним речима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 (</a:t>
            </a:r>
            <a:r>
              <a:rPr kumimoji="1" lang="ru-RU" sz="2400" dirty="0">
                <a:latin typeface="Garamond" pitchFamily="18" charset="0"/>
              </a:rPr>
              <a:t>нетачно) и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 (</a:t>
            </a:r>
            <a:r>
              <a:rPr kumimoji="1" lang="ru-RU" sz="2400" dirty="0">
                <a:latin typeface="Garamond" pitchFamily="18" charset="0"/>
              </a:rPr>
              <a:t>тачно).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Приликом поређења неких величина увек се као вредност добија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sr-Cyrl-RS" sz="2000" dirty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kumimoji="1" lang="sr-Cyrl-RS" sz="20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Garamond" panose="02020404030301010803" pitchFamily="18" charset="0"/>
              </a:rPr>
              <a:t>Нпр. израз </a:t>
            </a:r>
            <a:r>
              <a:rPr lang="sr-Cyrl-RS" sz="2000" dirty="0">
                <a:latin typeface="+mj-lt"/>
              </a:rPr>
              <a:t>(2</a:t>
            </a:r>
            <a:r>
              <a:rPr lang="en-US" sz="2000" dirty="0">
                <a:latin typeface="+mj-lt"/>
              </a:rPr>
              <a:t>&lt;3) </a:t>
            </a:r>
            <a:r>
              <a:rPr lang="en-US" sz="2000" dirty="0">
                <a:latin typeface="+mj-lt"/>
                <a:sym typeface="Wingdings" panose="05000000000000000000" pitchFamily="2" charset="2"/>
              </a:rPr>
              <a:t> true</a:t>
            </a:r>
            <a:endParaRPr lang="sr-Latn-CS" sz="2000" dirty="0">
              <a:latin typeface="+mj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Логички 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8784976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Garamond" pitchFamily="18" charset="0"/>
              </a:rPr>
              <a:t>Знаковни литерал (карактер) је било који знак осим апострофа и обрнуте косе црте, нпр. </a:t>
            </a:r>
            <a:r>
              <a:rPr lang="en-US" sz="2400" dirty="0">
                <a:latin typeface="Garamond" pitchFamily="18" charset="0"/>
              </a:rPr>
              <a:t>‘a’, ‘b’, ‘x’, ‘2’, …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400" dirty="0">
                <a:latin typeface="Garamond" pitchFamily="18" charset="0"/>
              </a:rPr>
              <a:t>Специјално, постоје и тзв. Ескејп секвенце, односно знаковни литерали који се започињу обрнутом косом цртом, </a:t>
            </a:r>
            <a:br>
              <a:rPr lang="sr-Cyrl-RS" sz="2400" dirty="0">
                <a:latin typeface="Garamond" pitchFamily="18" charset="0"/>
              </a:rPr>
            </a:br>
            <a:r>
              <a:rPr lang="sr-Cyrl-RS" sz="2400" dirty="0">
                <a:latin typeface="Garamond" pitchFamily="18" charset="0"/>
              </a:rPr>
              <a:t>после чега следи још један или више карактера. </a:t>
            </a:r>
            <a:endParaRPr lang="sr-Cyrl-R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Знаковни 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165" y="3501008"/>
            <a:ext cx="842493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200" dirty="0">
                <a:latin typeface="Garamond" pitchFamily="18" charset="0"/>
              </a:rPr>
              <a:t>У </a:t>
            </a:r>
            <a:r>
              <a:rPr kumimoji="1" lang="ru-RU" sz="2200" dirty="0" err="1">
                <a:latin typeface="Garamond" pitchFamily="18" charset="0"/>
              </a:rPr>
              <a:t>Јави</a:t>
            </a:r>
            <a:r>
              <a:rPr kumimoji="1" lang="ru-RU" sz="2200" dirty="0">
                <a:latin typeface="Garamond" pitchFamily="18" charset="0"/>
              </a:rPr>
              <a:t> се могу </a:t>
            </a:r>
            <a:r>
              <a:rPr kumimoji="1" lang="ru-RU" sz="2200" dirty="0" err="1">
                <a:latin typeface="Garamond" pitchFamily="18" charset="0"/>
              </a:rPr>
              <a:t>користити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следеће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ескејп-секвенце</a:t>
            </a:r>
            <a:r>
              <a:rPr kumimoji="1" lang="ru-RU" sz="2200" dirty="0">
                <a:latin typeface="Garamond" pitchFamily="18" charset="0"/>
              </a:rPr>
              <a:t>: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‘\‘‘</a:t>
            </a:r>
            <a:r>
              <a:rPr kumimoji="1" lang="ru-RU" sz="2200" dirty="0">
                <a:latin typeface="Garamond" pitchFamily="18" charset="0"/>
              </a:rPr>
              <a:t> 	- апостроф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‘\"‘</a:t>
            </a:r>
            <a:r>
              <a:rPr kumimoji="1" lang="ru-RU" sz="2200" dirty="0">
                <a:latin typeface="Garamond" pitchFamily="18" charset="0"/>
              </a:rPr>
              <a:t> 	- </a:t>
            </a:r>
            <a:r>
              <a:rPr kumimoji="1" lang="ru-RU" sz="2200" dirty="0" err="1">
                <a:latin typeface="Garamond" pitchFamily="18" charset="0"/>
              </a:rPr>
              <a:t>наводник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‘\\‘</a:t>
            </a:r>
            <a:r>
              <a:rPr kumimoji="1" lang="ru-RU" sz="2200" dirty="0">
                <a:latin typeface="Garamond" pitchFamily="18" charset="0"/>
              </a:rPr>
              <a:t> 	- </a:t>
            </a:r>
            <a:r>
              <a:rPr kumimoji="1" lang="ru-RU" sz="2200" dirty="0" err="1">
                <a:latin typeface="Garamond" pitchFamily="18" charset="0"/>
              </a:rPr>
              <a:t>обрнута</a:t>
            </a:r>
            <a:r>
              <a:rPr kumimoji="1" lang="ru-RU" sz="2200" dirty="0">
                <a:latin typeface="Garamond" pitchFamily="18" charset="0"/>
              </a:rPr>
              <a:t> коса </a:t>
            </a:r>
            <a:r>
              <a:rPr kumimoji="1" lang="ru-RU" sz="2200" dirty="0" err="1">
                <a:latin typeface="Garamond" pitchFamily="18" charset="0"/>
              </a:rPr>
              <a:t>црта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‘\r‘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повратак</a:t>
            </a:r>
            <a:r>
              <a:rPr kumimoji="1" lang="ru-RU" sz="2200" dirty="0">
                <a:latin typeface="Garamond" pitchFamily="18" charset="0"/>
              </a:rPr>
              <a:t> на </a:t>
            </a:r>
            <a:r>
              <a:rPr kumimoji="1" lang="ru-RU" sz="2200" dirty="0" err="1">
                <a:latin typeface="Garamond" pitchFamily="18" charset="0"/>
              </a:rPr>
              <a:t>почетак</a:t>
            </a:r>
            <a:r>
              <a:rPr kumimoji="1" lang="ru-RU" sz="2200" dirty="0">
                <a:latin typeface="Garamond" pitchFamily="18" charset="0"/>
              </a:rPr>
              <a:t> </a:t>
            </a:r>
            <a:r>
              <a:rPr kumimoji="1" lang="ru-RU" sz="2200" dirty="0" err="1">
                <a:latin typeface="Garamond" pitchFamily="18" charset="0"/>
              </a:rPr>
              <a:t>реда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‘\n’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прелазак</a:t>
            </a:r>
            <a:r>
              <a:rPr kumimoji="1" lang="ru-RU" sz="2200" dirty="0">
                <a:latin typeface="Garamond" pitchFamily="18" charset="0"/>
              </a:rPr>
              <a:t> у нови </a:t>
            </a:r>
            <a:r>
              <a:rPr kumimoji="1" lang="ru-RU" sz="2200" dirty="0" err="1">
                <a:latin typeface="Garamond" pitchFamily="18" charset="0"/>
              </a:rPr>
              <a:t>ред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‘\f‘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прелазак</a:t>
            </a:r>
            <a:r>
              <a:rPr kumimoji="1" lang="ru-RU" sz="2200" dirty="0">
                <a:latin typeface="Garamond" pitchFamily="18" charset="0"/>
              </a:rPr>
              <a:t> на </a:t>
            </a:r>
            <a:r>
              <a:rPr kumimoji="1" lang="ru-RU" sz="2200" dirty="0" err="1">
                <a:latin typeface="Garamond" pitchFamily="18" charset="0"/>
              </a:rPr>
              <a:t>нову</a:t>
            </a:r>
            <a:r>
              <a:rPr kumimoji="1" lang="ru-RU" sz="2200" dirty="0">
                <a:latin typeface="Garamond" pitchFamily="18" charset="0"/>
              </a:rPr>
              <a:t> страну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‘\t‘</a:t>
            </a:r>
            <a:r>
              <a:rPr kumimoji="1" lang="ru-RU" sz="2200" dirty="0">
                <a:latin typeface="Garamond" pitchFamily="18" charset="0"/>
              </a:rPr>
              <a:t> 	- знак </a:t>
            </a:r>
            <a:r>
              <a:rPr kumimoji="1" lang="ru-RU" sz="2200" dirty="0" err="1">
                <a:latin typeface="Garamond" pitchFamily="18" charset="0"/>
              </a:rPr>
              <a:t>табулатора</a:t>
            </a:r>
            <a:endParaRPr kumimoji="1" lang="ru-RU" sz="22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200" dirty="0"/>
              <a:t>‘\b‘</a:t>
            </a:r>
            <a:r>
              <a:rPr kumimoji="1" lang="ru-RU" sz="2200" dirty="0">
                <a:latin typeface="Garamond" pitchFamily="18" charset="0"/>
              </a:rPr>
              <a:t> 	- знак за </a:t>
            </a:r>
            <a:r>
              <a:rPr kumimoji="1" lang="ru-RU" sz="2200" dirty="0" err="1">
                <a:latin typeface="Garamond" pitchFamily="18" charset="0"/>
              </a:rPr>
              <a:t>повратак</a:t>
            </a:r>
            <a:r>
              <a:rPr kumimoji="1" lang="ru-RU" sz="2200" dirty="0">
                <a:latin typeface="Garamond" pitchFamily="18" charset="0"/>
              </a:rPr>
              <a:t> за </a:t>
            </a:r>
            <a:r>
              <a:rPr kumimoji="1" lang="ru-RU" sz="2200" dirty="0" err="1">
                <a:latin typeface="Garamond" pitchFamily="18" charset="0"/>
              </a:rPr>
              <a:t>једно</a:t>
            </a:r>
            <a:r>
              <a:rPr kumimoji="1" lang="ru-RU" sz="2200" dirty="0">
                <a:latin typeface="Garamond" pitchFamily="18" charset="0"/>
              </a:rPr>
              <a:t> место </a:t>
            </a:r>
            <a:r>
              <a:rPr kumimoji="1" lang="ru-RU" sz="2200" dirty="0" err="1">
                <a:latin typeface="Garamond" pitchFamily="18" charset="0"/>
              </a:rPr>
              <a:t>уназад</a:t>
            </a:r>
            <a:r>
              <a:rPr kumimoji="1" lang="ru-RU" sz="22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453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Cyrl-RS" sz="2400" b="1" dirty="0">
                <a:latin typeface="Garamond" pitchFamily="18" charset="0"/>
              </a:rPr>
              <a:t>Пример</a:t>
            </a:r>
          </a:p>
          <a:p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Znaci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char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'M'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'\"'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"Izvorni znaci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'\1'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'\114'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"Oktalne sekvence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	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'\u0065'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ch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'\u1132'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"Unicode sekvence : 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zn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Cyrl-RS" sz="2400" dirty="0">
                <a:latin typeface="Garamond" pitchFamily="18" charset="0"/>
              </a:rPr>
              <a:t>Извршавањем програма добија се:</a:t>
            </a:r>
          </a:p>
          <a:p>
            <a:r>
              <a:rPr lang="sr-Latn-R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Izvorni znaci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M" </a:t>
            </a:r>
          </a:p>
          <a:p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Oktalne sekvence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L </a:t>
            </a:r>
          </a:p>
          <a:p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Unicode sekvence 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sr-Latn-RS" sz="1600" b="1" dirty="0">
                <a:solidFill>
                  <a:srgbClr val="000080"/>
                </a:solidFill>
                <a:latin typeface="Courier New" panose="02070309020205020404" pitchFamily="49" charset="0"/>
              </a:rPr>
              <a:t>?</a:t>
            </a:r>
            <a:endParaRPr lang="sr-Latn-RS" sz="16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Знаковни литерали (</a:t>
            </a:r>
            <a:r>
              <a:rPr lang="sr-Latn-RS" sz="3600" b="1" kern="0" dirty="0">
                <a:solidFill>
                  <a:srgbClr val="0070C0"/>
                </a:solidFill>
              </a:rPr>
              <a:t>2</a:t>
            </a:r>
            <a:r>
              <a:rPr lang="sr-Cyrl-RS" sz="3600" b="1" kern="0" dirty="0">
                <a:solidFill>
                  <a:srgbClr val="0070C0"/>
                </a:solidFill>
              </a:rPr>
              <a:t>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7704856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3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1420813"/>
            <a:ext cx="9144000" cy="3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Стринговни</a:t>
            </a:r>
            <a:r>
              <a:rPr kumimoji="1" lang="ru-RU" sz="2400" dirty="0">
                <a:latin typeface="Garamond" pitchFamily="18" charset="0"/>
              </a:rPr>
              <a:t> литерал је ниска знакова између наводника.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знак стринговног литерала може да се </a:t>
            </a:r>
            <a:r>
              <a:rPr kumimoji="1" lang="ru-RU" sz="2400" dirty="0" err="1">
                <a:latin typeface="Garamond" pitchFamily="18" charset="0"/>
              </a:rPr>
              <a:t>појави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било који знак </a:t>
            </a:r>
            <a:r>
              <a:rPr kumimoji="1" lang="ru-RU" sz="2400" dirty="0" err="1">
                <a:latin typeface="Garamond" pitchFamily="18" charset="0"/>
              </a:rPr>
              <a:t>осим</a:t>
            </a:r>
            <a:r>
              <a:rPr kumimoji="1" lang="ru-RU" sz="2400" dirty="0">
                <a:latin typeface="Garamond" pitchFamily="18" charset="0"/>
              </a:rPr>
              <a:t> апострофа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обрнуте косе </a:t>
            </a:r>
            <a:r>
              <a:rPr kumimoji="1" lang="ru-RU" sz="2400" dirty="0" err="1">
                <a:latin typeface="Garamond" pitchFamily="18" charset="0"/>
              </a:rPr>
              <a:t>црте</a:t>
            </a:r>
            <a:r>
              <a:rPr kumimoji="1" lang="ru-RU" sz="2400" dirty="0">
                <a:latin typeface="Garamond" pitchFamily="18" charset="0"/>
              </a:rPr>
              <a:t> или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ескејп</a:t>
            </a:r>
            <a:r>
              <a:rPr kumimoji="1" lang="ru-RU" sz="2400" dirty="0">
                <a:latin typeface="Garamond" pitchFamily="18" charset="0"/>
              </a:rPr>
              <a:t> секвенца.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Примери</a:t>
            </a:r>
            <a:r>
              <a:rPr kumimoji="1" lang="ru-RU" sz="2400" dirty="0">
                <a:latin typeface="Garamond" pitchFamily="18" charset="0"/>
              </a:rPr>
              <a:t> стринговних литерала:</a:t>
            </a:r>
          </a:p>
          <a:p>
            <a:r>
              <a:rPr kumimoji="1" lang="en-US" sz="2000" dirty="0">
                <a:latin typeface="+mn-lt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““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prazan string </a:t>
            </a: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“Programiranje i matematika“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neprazan string </a:t>
            </a: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“Ovo je navodnik \”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 ovo ne \u3232”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//string sa eskejp sekvencama</a:t>
            </a:r>
            <a:endParaRPr lang="sr-Latn-RS" sz="1500" dirty="0"/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Стринговни 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293096"/>
            <a:ext cx="813690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27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постоји неколико знакова који служе за раздваjaње једне врсте елемeнтарних конструкција од других. На пример, у сепараторе спада симбол ; који служи за раздвање наредби у Јави.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сепараторе спадају следећи </a:t>
            </a:r>
            <a:r>
              <a:rPr kumimoji="1" lang="ru-RU" sz="2400" dirty="0" err="1">
                <a:latin typeface="Garamond" pitchFamily="18" charset="0"/>
              </a:rPr>
              <a:t>знаци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1200" dirty="0">
              <a:latin typeface="Garamond" pitchFamily="18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[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.</a:t>
            </a:r>
            <a:endParaRPr kumimoji="1" lang="sr-Latn-RS" sz="2400" dirty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Сепаратори</a:t>
            </a:r>
            <a:r>
              <a:rPr kumimoji="1" lang="ru-RU" sz="2400" dirty="0">
                <a:latin typeface="Garamond" pitchFamily="18" charset="0"/>
              </a:rPr>
              <a:t> служе само за </a:t>
            </a:r>
            <a:r>
              <a:rPr kumimoji="1" lang="ru-RU" sz="2400" dirty="0" err="1">
                <a:latin typeface="Garamond" pitchFamily="18" charset="0"/>
              </a:rPr>
              <a:t>раздвајање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и не одређују операције над подацима.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Сепаратори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140968"/>
            <a:ext cx="345638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52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омогућавају</a:t>
            </a:r>
            <a:r>
              <a:rPr kumimoji="1" lang="ru-RU" sz="2400" dirty="0">
                <a:latin typeface="Garamond" pitchFamily="18" charset="0"/>
              </a:rPr>
              <a:t> операције над подацима.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Подаци</a:t>
            </a:r>
            <a:r>
              <a:rPr kumimoji="1" lang="ru-RU" sz="2400" dirty="0">
                <a:latin typeface="Garamond" pitchFamily="18" charset="0"/>
              </a:rPr>
              <a:t> на које се примењују оператори називају се операнди.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Према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позицији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операнада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разликујемо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префиксне</a:t>
            </a:r>
            <a:r>
              <a:rPr kumimoji="1" lang="ru-RU" sz="2400" dirty="0">
                <a:latin typeface="Garamond" pitchFamily="18" charset="0"/>
              </a:rPr>
              <a:t>, инфиксне и постфиксне операторе.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latin typeface="Garamond" pitchFamily="18" charset="0"/>
              </a:rPr>
              <a:t>Постоје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следећи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типови</a:t>
            </a:r>
            <a:r>
              <a:rPr lang="ru-RU" sz="2400" dirty="0">
                <a:latin typeface="Garamond" pitchFamily="18" charset="0"/>
              </a:rPr>
              <a:t> оператора: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>
                <a:latin typeface="Garamond" pitchFamily="18" charset="0"/>
              </a:rPr>
              <a:t>Оператор </a:t>
            </a:r>
            <a:r>
              <a:rPr lang="ru-RU" sz="2400" dirty="0" err="1">
                <a:latin typeface="Garamond" pitchFamily="18" charset="0"/>
              </a:rPr>
              <a:t>доделе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Аритметичке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Релационе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Битовне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Логичке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Условни</a:t>
            </a:r>
            <a:endParaRPr lang="ru-RU" sz="2400" dirty="0">
              <a:latin typeface="Garamond" pitchFamily="18" charset="0"/>
            </a:endParaRP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err="1">
                <a:latin typeface="Garamond" pitchFamily="18" charset="0"/>
              </a:rPr>
              <a:t>Инстанцни</a:t>
            </a:r>
            <a:endParaRPr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lang="sr-Latn-C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Оператори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640638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Аритметички оператори заједно са операндима и сепараторима служе за формирање аритметичких израза. Аритетички изрази служе за израчунавање вредности. 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-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*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/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%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++</a:t>
            </a: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--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kumimoji="1" lang="ru-RU" sz="150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Оператори + и – могу бити префиксни и инфиксни.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Поред</a:t>
            </a:r>
            <a:r>
              <a:rPr kumimoji="1" lang="ru-RU" sz="2400" dirty="0">
                <a:latin typeface="Garamond" pitchFamily="18" charset="0"/>
              </a:rPr>
              <a:t> познатих оператора + –  * и /, оператор % се користи за рачунање остатка при дељењу.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 ++ и –</a:t>
            </a:r>
            <a:r>
              <a:rPr kumimoji="1" lang="ru-RU" sz="8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– служе за увећање, односно умањење вредности израза за 1.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000" dirty="0">
                <a:latin typeface="+mn-lt"/>
              </a:rPr>
              <a:t>7*3 - 7 / 2 + 4 	► 21 – 7/2 +4 	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množenje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21 – 7/ 2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21 - 3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cel</a:t>
            </a:r>
            <a:r>
              <a:rPr kumimoji="1" lang="ru-RU" sz="2000" dirty="0">
                <a:latin typeface="+mn-lt"/>
              </a:rPr>
              <a:t>о</a:t>
            </a:r>
            <a:r>
              <a:rPr kumimoji="1" lang="en-US" sz="2000" dirty="0" err="1">
                <a:latin typeface="+mn-lt"/>
              </a:rPr>
              <a:t>brojno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en-US" sz="2000" dirty="0" err="1">
                <a:latin typeface="+mn-lt"/>
              </a:rPr>
              <a:t>deljenje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21 - 3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18 + 4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18 + 4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22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 </a:t>
            </a:r>
            <a:r>
              <a:rPr kumimoji="1" lang="en-US" sz="2000" dirty="0" err="1">
                <a:latin typeface="+mn-lt"/>
              </a:rPr>
              <a:t>Realizuje</a:t>
            </a:r>
            <a:r>
              <a:rPr kumimoji="1" lang="en-US" sz="2000" dirty="0">
                <a:latin typeface="+mn-lt"/>
              </a:rPr>
              <a:t> se </a:t>
            </a:r>
            <a:r>
              <a:rPr kumimoji="1" lang="en-US" sz="2000" dirty="0" err="1">
                <a:latin typeface="+mn-lt"/>
              </a:rPr>
              <a:t>sabiranje</a:t>
            </a:r>
            <a:endParaRPr lang="sr-Latn-CS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Аритметички оператори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708920"/>
            <a:ext cx="21602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628775"/>
            <a:ext cx="8856663" cy="1144588"/>
          </a:xfrm>
        </p:spPr>
        <p:txBody>
          <a:bodyPr/>
          <a:lstStyle/>
          <a:p>
            <a:pPr eaLnBrk="1" hangingPunct="1"/>
            <a:r>
              <a:rPr lang="sr-Cyrl-RS" altLang="en-US" sz="5400" dirty="0">
                <a:solidFill>
                  <a:srgbClr val="3366FF"/>
                </a:solidFill>
              </a:rPr>
              <a:t>Елементарне конструкције у Јави</a:t>
            </a:r>
            <a:endParaRPr lang="sr-Latn-CS" altLang="en-US" sz="5400" dirty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3429000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531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Релациони оператори се могу још назвати и операторима поређења. Они служе за поређење вредности операнада.</a:t>
            </a:r>
          </a:p>
          <a:p>
            <a:endParaRPr lang="sr-Latn-RS" sz="1500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==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&lt;=</a:t>
            </a:r>
            <a:endParaRPr lang="sr-Latn-RS" sz="1500" dirty="0">
              <a:solidFill>
                <a:srgbClr val="00B050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се за испитивање да ли су два операнда </a:t>
            </a:r>
            <a:r>
              <a:rPr kumimoji="1" lang="ru-RU" sz="2400" dirty="0" err="1">
                <a:latin typeface="Garamond" pitchFamily="18" charset="0"/>
              </a:rPr>
              <a:t>једнака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користи</a:t>
            </a:r>
            <a:r>
              <a:rPr kumimoji="1" lang="ru-RU" sz="2400" dirty="0">
                <a:latin typeface="Garamond" pitchFamily="18" charset="0"/>
              </a:rPr>
              <a:t> се симбол </a:t>
            </a:r>
            <a:r>
              <a:rPr kumimoji="1" lang="ru-RU" sz="2000" dirty="0">
                <a:latin typeface="+mn-lt"/>
              </a:rPr>
              <a:t>==</a:t>
            </a:r>
            <a:r>
              <a:rPr kumimoji="1" lang="ru-RU" sz="2400" dirty="0">
                <a:latin typeface="Garamond" pitchFamily="18" charset="0"/>
              </a:rPr>
              <a:t> (двострука једнакост). </a:t>
            </a: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За испитивање да ли су два операнда различита користи се оператор </a:t>
            </a:r>
            <a:r>
              <a:rPr kumimoji="1" lang="ru-RU" sz="2000" dirty="0">
                <a:latin typeface="+mn-lt"/>
              </a:rPr>
              <a:t>!=</a:t>
            </a:r>
            <a:r>
              <a:rPr kumimoji="1" lang="ru-RU" sz="2400" dirty="0">
                <a:latin typeface="Garamond" pitchFamily="18" charset="0"/>
              </a:rPr>
              <a:t> . </a:t>
            </a:r>
            <a:r>
              <a:rPr kumimoji="1" lang="ru-RU" sz="2400" dirty="0" err="1">
                <a:latin typeface="Garamond" pitchFamily="18" charset="0"/>
              </a:rPr>
              <a:t>Резултат</a:t>
            </a:r>
            <a:r>
              <a:rPr kumimoji="1" lang="ru-RU" sz="2400" dirty="0">
                <a:latin typeface="Garamond" pitchFamily="18" charset="0"/>
              </a:rPr>
              <a:t> примене релационих оператора је увек логичког типа (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400" dirty="0">
                <a:latin typeface="Garamond" pitchFamily="18" charset="0"/>
              </a:rPr>
              <a:t>).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  <a:r>
              <a:rPr kumimoji="1" lang="ru-RU" sz="2400" dirty="0">
                <a:latin typeface="Garamond" pitchFamily="18" charset="0"/>
              </a:rPr>
              <a:t>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000" dirty="0">
                <a:latin typeface="+mn-lt"/>
              </a:rPr>
              <a:t>(2*3 -10/7)!=(6-7%2) 	</a:t>
            </a:r>
            <a:r>
              <a:rPr kumimoji="1" lang="ru-RU" sz="2000" dirty="0">
                <a:latin typeface="Arial" charset="0"/>
              </a:rPr>
              <a:t>► </a:t>
            </a:r>
            <a:r>
              <a:rPr kumimoji="1" lang="ru-RU" sz="2000" dirty="0">
                <a:latin typeface="+mn-lt"/>
              </a:rPr>
              <a:t>(6 -10/7)!=(6-7%2)	//</a:t>
            </a:r>
            <a:r>
              <a:rPr kumimoji="1" lang="en-US" sz="2000" dirty="0" err="1">
                <a:latin typeface="+mn-lt"/>
              </a:rPr>
              <a:t>Mnozenje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(6 -10/7)!=(6-7%2)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(6 -1)!=(6-7%2)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Deljenje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(6-1)!=(6-7%2)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5!=(6-7%2)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(6-1)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Racunanje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en-US" sz="2000" dirty="0" err="1">
                <a:latin typeface="+mn-lt"/>
              </a:rPr>
              <a:t>ostatka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5!=(6-1)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5 != 5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//</a:t>
            </a:r>
            <a:r>
              <a:rPr kumimoji="1" lang="en-US" sz="2000" dirty="0" err="1">
                <a:latin typeface="+mn-lt"/>
              </a:rPr>
              <a:t>Oduzimanje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en-US" sz="2000" dirty="0">
                <a:latin typeface="+mn-lt"/>
              </a:rPr>
              <a:t>5 != 5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ru-RU" sz="2000" dirty="0">
                <a:latin typeface="Arial" charset="0"/>
              </a:rPr>
              <a:t>►</a:t>
            </a:r>
            <a:r>
              <a:rPr kumimoji="1" lang="en-US" sz="2000" dirty="0">
                <a:latin typeface="+mn-lt"/>
              </a:rPr>
              <a:t> false</a:t>
            </a:r>
            <a:endParaRPr lang="sr-Latn-CS" sz="16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Релациони оператори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204864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136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Оператор по битовима може бити логички или оператор померања. 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~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^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&lt;&lt;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&gt;&gt;&gt;</a:t>
            </a:r>
            <a:endParaRPr kumimoji="1" lang="sr-Latn-RS" sz="1500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Битовни оператори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5973577"/>
              </p:ext>
            </p:extLst>
          </p:nvPr>
        </p:nvGraphicFramePr>
        <p:xfrm>
          <a:off x="539552" y="3212976"/>
          <a:ext cx="74422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2" name="Document" r:id="rId3" imgW="6885378" imgH="3247725" progId="Word.Document.8">
                  <p:embed/>
                </p:oleObj>
              </mc:Choice>
              <mc:Fallback>
                <p:oleObj name="Document" r:id="rId3" imgW="6885378" imgH="3247725" progId="Word.Document.8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12976"/>
                        <a:ext cx="7442200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2420888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328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Постоје</a:t>
            </a:r>
            <a:r>
              <a:rPr kumimoji="1" lang="ru-RU" sz="2400" dirty="0">
                <a:latin typeface="Garamond" pitchFamily="18" charset="0"/>
              </a:rPr>
              <a:t> три </a:t>
            </a:r>
            <a:r>
              <a:rPr kumimoji="1" lang="ru-RU" sz="2400" dirty="0" err="1">
                <a:latin typeface="Garamond" pitchFamily="18" charset="0"/>
              </a:rPr>
              <a:t>основна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логичка</a:t>
            </a:r>
            <a:r>
              <a:rPr kumimoji="1" lang="ru-RU" sz="2400" dirty="0">
                <a:latin typeface="Garamond" pitchFamily="18" charset="0"/>
              </a:rPr>
              <a:t> оператора .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То су </a:t>
            </a:r>
            <a:r>
              <a:rPr kumimoji="1" lang="ru-RU" sz="2400" dirty="0" err="1">
                <a:latin typeface="Garamond" pitchFamily="18" charset="0"/>
              </a:rPr>
              <a:t>конјукција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дисјункција</a:t>
            </a:r>
            <a:r>
              <a:rPr kumimoji="1" lang="ru-RU" sz="2400" dirty="0">
                <a:latin typeface="Garamond" pitchFamily="18" charset="0"/>
              </a:rPr>
              <a:t> и </a:t>
            </a:r>
            <a:r>
              <a:rPr kumimoji="1" lang="ru-RU" sz="2400" dirty="0" err="1">
                <a:latin typeface="Garamond" pitchFamily="18" charset="0"/>
              </a:rPr>
              <a:t>негација</a:t>
            </a:r>
            <a:r>
              <a:rPr kumimoji="1" lang="ru-RU" sz="2400" dirty="0">
                <a:latin typeface="Garamond" pitchFamily="18" charset="0"/>
              </a:rPr>
              <a:t>:</a:t>
            </a:r>
          </a:p>
          <a:p>
            <a:r>
              <a:rPr lang="sr-Latn-RS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!</a:t>
            </a:r>
            <a:endParaRPr kumimoji="1" lang="sr-Latn-RS" sz="1500" dirty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Оператор </a:t>
            </a:r>
            <a:r>
              <a:rPr kumimoji="1" lang="ru-RU" sz="2000" dirty="0">
                <a:latin typeface="+mn-lt"/>
              </a:rPr>
              <a:t>!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унарни</a:t>
            </a:r>
            <a:r>
              <a:rPr kumimoji="1" lang="ru-RU" sz="2400" dirty="0">
                <a:latin typeface="Garamond" pitchFamily="18" charset="0"/>
              </a:rPr>
              <a:t> и </a:t>
            </a:r>
            <a:r>
              <a:rPr kumimoji="1" lang="ru-RU" sz="2400" dirty="0" err="1">
                <a:latin typeface="Garamond" pitchFamily="18" charset="0"/>
              </a:rPr>
              <a:t>префиксни</a:t>
            </a:r>
            <a:r>
              <a:rPr kumimoji="1" lang="ru-RU" sz="2400" dirty="0">
                <a:latin typeface="Garamond" pitchFamily="18" charset="0"/>
              </a:rPr>
              <a:t>,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док су </a:t>
            </a: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000" dirty="0">
                <a:latin typeface="+mn-lt"/>
              </a:rPr>
              <a:t>&amp;&amp;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||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бинарни</a:t>
            </a:r>
            <a:r>
              <a:rPr kumimoji="1" lang="ru-RU" sz="2400" dirty="0">
                <a:latin typeface="Garamond" pitchFamily="18" charset="0"/>
              </a:rPr>
              <a:t> и </a:t>
            </a:r>
            <a:r>
              <a:rPr kumimoji="1" lang="ru-RU" sz="2400" dirty="0" err="1">
                <a:latin typeface="Garamond" pitchFamily="18" charset="0"/>
              </a:rPr>
              <a:t>инфиксни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операнди код логичких оператора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могу се појављивати само подаци логичког типа.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Ефекте примене наведених оператора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можемо</a:t>
            </a:r>
            <a:r>
              <a:rPr kumimoji="1" lang="ru-RU" sz="2400" dirty="0">
                <a:latin typeface="Garamond" pitchFamily="18" charset="0"/>
              </a:rPr>
              <a:t> да опишемо следећим таблицама: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Логички оператори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938713"/>
            <a:ext cx="284956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8" y="4706938"/>
            <a:ext cx="6100762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5616" y="2132856"/>
            <a:ext cx="158417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820150" cy="342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  <a:r>
              <a:rPr kumimoji="1" lang="ru-RU" sz="2400" dirty="0">
                <a:latin typeface="Garamond" pitchFamily="18" charset="0"/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Израчунавање сложеног израза </a:t>
            </a:r>
            <a:r>
              <a:rPr kumimoji="1" lang="ru-RU" sz="2000" dirty="0">
                <a:latin typeface="+mn-lt"/>
              </a:rPr>
              <a:t>(2 &lt; 3) &amp;&amp; (3 != 4) || </a:t>
            </a:r>
            <a:r>
              <a:rPr kumimoji="1" lang="en-US" sz="2000" dirty="0">
                <a:latin typeface="+mn-lt"/>
              </a:rPr>
              <a:t>false </a:t>
            </a:r>
            <a:r>
              <a:rPr kumimoji="1" lang="ru-RU" sz="2400" dirty="0">
                <a:latin typeface="Garamond" pitchFamily="18" charset="0"/>
              </a:rPr>
              <a:t>се реализује на следећи начин: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//Realizuje se prvo poredjenje 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//Realizuje se drugo poredjenje </a:t>
            </a:r>
          </a:p>
          <a:p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//Realizuje se konjunkcija </a:t>
            </a:r>
          </a:p>
          <a:p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//Realizuje se disjunkcija </a:t>
            </a:r>
          </a:p>
          <a:p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	►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endParaRPr lang="sr-Latn-RS" sz="15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Логички оператори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426" y="2982603"/>
            <a:ext cx="6693845" cy="1997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Условни оператор се описује помоћу знака питања и двотачке: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(?</a:t>
            </a:r>
            <a:r>
              <a:rPr lang="sr-Latn-RS" sz="1500" dirty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)</a:t>
            </a:r>
            <a:endParaRPr lang="sr-Latn-RS" sz="1500" dirty="0">
              <a:solidFill>
                <a:srgbClr val="00B050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Условни</a:t>
            </a:r>
            <a:r>
              <a:rPr kumimoji="1" lang="ru-RU" sz="2400" dirty="0">
                <a:latin typeface="Garamond" pitchFamily="18" charset="0"/>
              </a:rPr>
              <a:t> оператор се најчешће користи у </a:t>
            </a:r>
            <a:r>
              <a:rPr kumimoji="1" lang="ru-RU" sz="2400" dirty="0" err="1">
                <a:latin typeface="Garamond" pitchFamily="18" charset="0"/>
              </a:rPr>
              <a:t>форми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logicki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pl-PL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?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pl-PL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: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drugi izraz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endParaRPr lang="pl-PL" sz="1500" dirty="0"/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Помоћу</a:t>
            </a:r>
            <a:r>
              <a:rPr kumimoji="1" lang="ru-RU" sz="2400" dirty="0">
                <a:latin typeface="Garamond" pitchFamily="18" charset="0"/>
              </a:rPr>
              <a:t> инстанцног оператора проверава се да ли конкретан примерак припада некој </a:t>
            </a:r>
            <a:r>
              <a:rPr kumimoji="1" lang="ru-RU" sz="2400" dirty="0" err="1">
                <a:latin typeface="Garamond" pitchFamily="18" charset="0"/>
              </a:rPr>
              <a:t>класи</a:t>
            </a:r>
            <a:r>
              <a:rPr kumimoji="1" lang="ru-RU" sz="2400" dirty="0">
                <a:latin typeface="Garamond" pitchFamily="18" charset="0"/>
              </a:rPr>
              <a:t>.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instanceof</a:t>
            </a:r>
            <a:endParaRPr kumimoji="1" lang="sr-Latn-RS" sz="15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Оператор </a:t>
            </a:r>
            <a:r>
              <a:rPr kumimoji="1" lang="en-US" sz="2000" dirty="0" err="1">
                <a:latin typeface="+mn-lt"/>
              </a:rPr>
              <a:t>instanceof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генерише вредност </a:t>
            </a:r>
            <a:r>
              <a:rPr kumimoji="1" lang="en-US" sz="2000" dirty="0">
                <a:latin typeface="+mn-lt"/>
              </a:rPr>
              <a:t>true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ако </a:t>
            </a:r>
            <a:r>
              <a:rPr kumimoji="1" lang="sr-Cyrl-RS" sz="2400" dirty="0">
                <a:latin typeface="Garamond" pitchFamily="18" charset="0"/>
              </a:rPr>
              <a:t>је </a:t>
            </a:r>
            <a:r>
              <a:rPr kumimoji="1" lang="ru-RU" sz="2400" dirty="0">
                <a:latin typeface="Garamond" pitchFamily="18" charset="0"/>
              </a:rPr>
              <a:t>објекат примерак наведене класе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sr-Cyrl-RS" sz="2400" dirty="0">
                <a:latin typeface="Garamond" pitchFamily="18" charset="0"/>
              </a:rPr>
              <a:t>(или интерфејса)</a:t>
            </a:r>
            <a:r>
              <a:rPr kumimoji="1" lang="ru-RU" sz="2400" dirty="0">
                <a:latin typeface="Garamond" pitchFamily="18" charset="0"/>
              </a:rPr>
              <a:t>, а у супротном даје вредност </a:t>
            </a:r>
            <a:r>
              <a:rPr kumimoji="1" lang="en-US" sz="2000" dirty="0">
                <a:latin typeface="+mn-lt"/>
              </a:rPr>
              <a:t>false</a:t>
            </a:r>
            <a:r>
              <a:rPr kumimoji="1" lang="en-US" sz="2400" dirty="0">
                <a:latin typeface="Garamond" pitchFamily="18" charset="0"/>
              </a:rPr>
              <a:t>.</a:t>
            </a:r>
            <a:endParaRPr lang="sr-Latn-CS" sz="14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Условни и инстанцни оператори 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988840"/>
            <a:ext cx="122413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1187624" y="3133029"/>
            <a:ext cx="496855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1187624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4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доделе</a:t>
            </a:r>
            <a:r>
              <a:rPr kumimoji="1" lang="sr-Latn-RS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што им име казује, служе да доделе вредност некој </a:t>
            </a:r>
            <a:r>
              <a:rPr kumimoji="1" lang="ru-RU" sz="2400" dirty="0" err="1">
                <a:latin typeface="Garamond" pitchFamily="18" charset="0"/>
              </a:rPr>
              <a:t>променљивој</a:t>
            </a:r>
            <a:r>
              <a:rPr kumimoji="1" lang="ru-RU" sz="2400" dirty="0">
                <a:latin typeface="Garamond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Оператор доделе се најчешће употребљава у </a:t>
            </a:r>
            <a:r>
              <a:rPr kumimoji="1" lang="ru-RU" sz="2400" dirty="0" err="1">
                <a:latin typeface="Garamond" pitchFamily="18" charset="0"/>
              </a:rPr>
              <a:t>форми</a:t>
            </a:r>
            <a:r>
              <a:rPr kumimoji="1" lang="ru-RU" sz="2400" dirty="0">
                <a:latin typeface="Garamond" pitchFamily="18" charset="0"/>
              </a:rPr>
              <a:t>:</a:t>
            </a: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promenljiva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izraz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endParaRPr kumimoji="1" lang="en-US" sz="20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400" b="1" dirty="0">
                <a:latin typeface="Garamond" pitchFamily="18" charset="0"/>
              </a:rPr>
              <a:t>Пример</a:t>
            </a:r>
            <a:r>
              <a:rPr lang="ru-RU" sz="2400" dirty="0">
                <a:latin typeface="Garamond" pitchFamily="18" charset="0"/>
              </a:rPr>
              <a:t> Оператор доделе се може употребити и у тзв. ланчаном облику за вишеструко </a:t>
            </a:r>
            <a:r>
              <a:rPr lang="ru-RU" sz="2400" dirty="0" err="1">
                <a:latin typeface="Garamond" pitchFamily="18" charset="0"/>
              </a:rPr>
              <a:t>додељивање</a:t>
            </a:r>
            <a:r>
              <a:rPr lang="ru-RU" sz="2400" dirty="0">
                <a:latin typeface="Garamond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lang="sr-Latn-RS" sz="2400" dirty="0">
              <a:latin typeface="Garamond" pitchFamily="18" charset="0"/>
            </a:endParaRPr>
          </a:p>
          <a:p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 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k dobija vrednost 5, </a:t>
            </a: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	// kako je i vrednost izraza k=5 takodje 5, </a:t>
            </a: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	// n dobija vrednost 5, </a:t>
            </a:r>
          </a:p>
          <a:p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	// a po tom principu i m dobija vrednost 5. </a:t>
            </a:r>
            <a:endParaRPr lang="pl-PL" sz="15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Оператори доделе 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850" y="2566046"/>
            <a:ext cx="3600078" cy="291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395536" y="3934434"/>
            <a:ext cx="6840438" cy="1020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181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Саставни оператори доделе настају комбиновањем неких претходних оператора и простог оператора </a:t>
            </a:r>
            <a:r>
              <a:rPr kumimoji="1" lang="ru-RU" sz="2400" dirty="0" err="1">
                <a:latin typeface="Garamond" pitchFamily="18" charset="0"/>
              </a:rPr>
              <a:t>доделе</a:t>
            </a:r>
            <a:r>
              <a:rPr kumimoji="1" lang="ru-RU" sz="2400" dirty="0">
                <a:latin typeface="Garamond" pitchFamily="18" charset="0"/>
              </a:rPr>
              <a:t>.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sr-Latn-RS" sz="2400" dirty="0">
              <a:latin typeface="Garamond" pitchFamily="18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+=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-=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*=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/=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%=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&amp;=</a:t>
            </a: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|=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^=</a:t>
            </a:r>
            <a:r>
              <a:rPr lang="sr-Latn-RS" sz="1500" dirty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&lt;&lt;=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&gt;&gt;=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B050"/>
                </a:solidFill>
                <a:latin typeface="Courier New" panose="02070309020205020404" pitchFamily="49" charset="0"/>
              </a:rPr>
              <a:t>&gt;&gt;&gt;=</a:t>
            </a:r>
            <a:endParaRPr kumimoji="1" lang="ru-RU" sz="1500" dirty="0">
              <a:solidFill>
                <a:srgbClr val="00B050"/>
              </a:solidFill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Конструкције</a:t>
            </a:r>
            <a:r>
              <a:rPr kumimoji="1" lang="ru-RU" sz="2400" dirty="0">
                <a:latin typeface="Garamond" pitchFamily="18" charset="0"/>
              </a:rPr>
              <a:t> типа </a:t>
            </a:r>
            <a:r>
              <a:rPr kumimoji="1" lang="en-US" sz="2000" dirty="0">
                <a:latin typeface="+mj-lt"/>
              </a:rPr>
              <a:t>S = </a:t>
            </a:r>
            <a:r>
              <a:rPr kumimoji="1" lang="en-US" sz="2000" dirty="0" err="1">
                <a:latin typeface="+mj-lt"/>
              </a:rPr>
              <a:t>S+xxxx</a:t>
            </a:r>
            <a:r>
              <a:rPr kumimoji="1" lang="en-US" sz="2000" dirty="0">
                <a:latin typeface="+mj-lt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</a:t>
            </a:r>
            <a:r>
              <a:rPr kumimoji="1" lang="ru-RU" sz="2400" dirty="0" err="1">
                <a:latin typeface="Garamond" pitchFamily="18" charset="0"/>
              </a:rPr>
              <a:t>краће</a:t>
            </a:r>
            <a:r>
              <a:rPr kumimoji="1" lang="ru-RU" sz="2400" dirty="0">
                <a:latin typeface="Garamond" pitchFamily="18" charset="0"/>
              </a:rPr>
              <a:t> запише у облику </a:t>
            </a:r>
            <a:r>
              <a:rPr kumimoji="1" lang="en-US" sz="2000" dirty="0">
                <a:latin typeface="+mn-lt"/>
              </a:rPr>
              <a:t>S += </a:t>
            </a:r>
            <a:r>
              <a:rPr kumimoji="1" lang="en-US" sz="2000" dirty="0" err="1">
                <a:latin typeface="+mn-lt"/>
              </a:rPr>
              <a:t>xxxx</a:t>
            </a:r>
            <a:r>
              <a:rPr kumimoji="1" lang="en-US" sz="2400" dirty="0">
                <a:latin typeface="Garamond" pitchFamily="18" charset="0"/>
              </a:rPr>
              <a:t>. </a:t>
            </a: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Оператори доделе (2) 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420888"/>
            <a:ext cx="5040559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0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en-US" sz="2000" dirty="0">
                <a:latin typeface="+mn-lt"/>
              </a:rPr>
              <a:t>P *= a;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ru-RU" sz="2400" dirty="0">
                <a:latin typeface="Garamond" pitchFamily="18" charset="0"/>
              </a:rPr>
              <a:t>је истоветно са: 	</a:t>
            </a:r>
            <a:r>
              <a:rPr kumimoji="1" lang="en-US" sz="2000" dirty="0">
                <a:latin typeface="+mn-lt"/>
              </a:rPr>
              <a:t>P = P*a;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en-US" sz="2000" dirty="0">
                <a:latin typeface="+mn-lt"/>
              </a:rPr>
              <a:t>d /= </a:t>
            </a:r>
            <a:r>
              <a:rPr kumimoji="1" lang="en-US" sz="2000" dirty="0" err="1">
                <a:latin typeface="+mn-lt"/>
              </a:rPr>
              <a:t>x+y</a:t>
            </a:r>
            <a:r>
              <a:rPr kumimoji="1" lang="en-US" sz="2000" dirty="0">
                <a:latin typeface="+mn-lt"/>
              </a:rPr>
              <a:t>*z</a:t>
            </a:r>
            <a:r>
              <a:rPr kumimoji="1" lang="en-US" sz="2000" dirty="0">
                <a:latin typeface="Arial" charset="0"/>
              </a:rPr>
              <a:t>;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ru-RU" sz="2400" dirty="0">
                <a:latin typeface="Garamond" pitchFamily="18" charset="0"/>
              </a:rPr>
              <a:t>је краћи запис за: 	</a:t>
            </a:r>
            <a:r>
              <a:rPr kumimoji="1" lang="en-US" sz="2000" dirty="0">
                <a:latin typeface="+mn-lt"/>
              </a:rPr>
              <a:t>d = d/(</a:t>
            </a:r>
            <a:r>
              <a:rPr kumimoji="1" lang="en-US" sz="2000" dirty="0" err="1">
                <a:latin typeface="+mn-lt"/>
              </a:rPr>
              <a:t>x+y</a:t>
            </a:r>
            <a:r>
              <a:rPr kumimoji="1" lang="en-US" sz="2000" dirty="0">
                <a:latin typeface="+mn-lt"/>
              </a:rPr>
              <a:t>*z);</a:t>
            </a:r>
            <a:endParaRPr kumimoji="1" lang="en-US" sz="2400" dirty="0">
              <a:latin typeface="+mn-lt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И саставни оператори доделе могу бити </a:t>
            </a:r>
            <a:r>
              <a:rPr kumimoji="1" lang="ru-RU" sz="2400" dirty="0" err="1">
                <a:latin typeface="Garamond" pitchFamily="18" charset="0"/>
              </a:rPr>
              <a:t>уланчани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sr-Latn-RS" sz="2400" dirty="0">
              <a:latin typeface="Garamond" pitchFamily="18" charset="0"/>
            </a:endParaRPr>
          </a:p>
          <a:p>
            <a:r>
              <a:rPr lang="pl-PL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int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l-PL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s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s1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l-PL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pl-PL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pl-PL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s1 dobija vrednost 7, a s vrednost 12.</a:t>
            </a:r>
            <a:endParaRPr lang="pl-PL" sz="1500" dirty="0"/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Оператори доделе (3) 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1" y="3573017"/>
            <a:ext cx="604867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4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Коментари служе да се објасне поједина места у </a:t>
            </a:r>
            <a:r>
              <a:rPr kumimoji="1" lang="ru-RU" sz="2400" dirty="0" err="1">
                <a:latin typeface="Garamond" pitchFamily="18" charset="0"/>
              </a:rPr>
              <a:t>програму</a:t>
            </a:r>
            <a:r>
              <a:rPr kumimoji="1" lang="sr-Latn-RS" sz="2400" dirty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Коментари</a:t>
            </a:r>
            <a:r>
              <a:rPr kumimoji="1" lang="ru-RU" sz="2400" dirty="0">
                <a:latin typeface="Garamond" pitchFamily="18" charset="0"/>
              </a:rPr>
              <a:t> су, пре свега, намењени човеку, али се у Јави могу искористити и за аутоматско генерисање документације.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Конструкције Јаве су често довољно јасне па коментари понекад могу бити и сувишни.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Пожељно је на почетку програма објаснити чему програм служи, ко га је писао, када је написан итд.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постоје 3 врсте коментара: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Вишелинијски (коментар у стилу језика </a:t>
            </a:r>
            <a:r>
              <a:rPr kumimoji="1" lang="en-US" sz="2400" dirty="0">
                <a:latin typeface="Garamond" pitchFamily="18" charset="0"/>
              </a:rPr>
              <a:t>C)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Једнолинијски (коментар у стилу језика </a:t>
            </a:r>
            <a:r>
              <a:rPr kumimoji="1" lang="en-US" sz="2400" dirty="0">
                <a:latin typeface="Garamond" pitchFamily="18" charset="0"/>
              </a:rPr>
              <a:t>C++)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Документациони.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Коментари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593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Једнолинијски</a:t>
            </a:r>
            <a:r>
              <a:rPr kumimoji="1" lang="ru-RU" sz="2400" dirty="0">
                <a:latin typeface="Garamond" pitchFamily="18" charset="0"/>
              </a:rPr>
              <a:t> коментари се могу писати од почетка реда или у реду где се завршава </a:t>
            </a:r>
            <a:r>
              <a:rPr kumimoji="1" lang="ru-RU" sz="2400" dirty="0" err="1">
                <a:latin typeface="Garamond" pitchFamily="18" charset="0"/>
              </a:rPr>
              <a:t>нека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наредба</a:t>
            </a: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На пример, има смисла писати</a:t>
            </a:r>
            <a:r>
              <a:rPr kumimoji="1" lang="sr-Cyrl-RS" dirty="0">
                <a:latin typeface="+mn-lt"/>
              </a:rPr>
              <a:t>:</a:t>
            </a:r>
            <a:endParaRPr kumimoji="1" lang="sr-Latn-RS" dirty="0">
              <a:latin typeface="+mn-lt"/>
            </a:endParaRPr>
          </a:p>
          <a:p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// Sledi inicijalizacija promenljivih;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pocetna vrednost sume</a:t>
            </a:r>
          </a:p>
          <a:p>
            <a:endParaRPr lang="sr-Latn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Пример </a:t>
            </a:r>
            <a:r>
              <a:rPr kumimoji="1" lang="ru-RU" sz="2400" dirty="0" err="1">
                <a:latin typeface="Garamond" pitchFamily="18" charset="0"/>
              </a:rPr>
              <a:t>вишелинијског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коментара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pPr lvl="1" eaLnBrk="0" hangingPunct="0">
              <a:lnSpc>
                <a:spcPct val="80000"/>
              </a:lnSpc>
              <a:spcBef>
                <a:spcPts val="1200"/>
              </a:spcBef>
              <a:defRPr/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/* Ovo je komentar </a:t>
            </a:r>
          </a:p>
          <a:p>
            <a:pPr lvl="1"/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koji zauzima </a:t>
            </a:r>
          </a:p>
          <a:p>
            <a:pPr lvl="1"/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tri reda 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ru-RU" sz="2400" dirty="0" err="1">
                <a:latin typeface="Garamond" pitchFamily="18" charset="0"/>
              </a:rPr>
              <a:t>Документациони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користити</a:t>
            </a:r>
            <a:r>
              <a:rPr kumimoji="1" lang="ru-RU" sz="2400" dirty="0">
                <a:latin typeface="Garamond" pitchFamily="18" charset="0"/>
              </a:rPr>
              <a:t> за </a:t>
            </a:r>
            <a:r>
              <a:rPr kumimoji="1" lang="ru-RU" sz="2400" dirty="0" err="1">
                <a:latin typeface="Garamond" pitchFamily="18" charset="0"/>
              </a:rPr>
              <a:t>аутоматско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генерисање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документације</a:t>
            </a:r>
            <a:r>
              <a:rPr kumimoji="1" lang="ru-RU" sz="2400" dirty="0">
                <a:latin typeface="Garamond" pitchFamily="18" charset="0"/>
              </a:rPr>
              <a:t>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ru-RU" sz="2400" dirty="0">
                <a:latin typeface="Garamond" pitchFamily="18" charset="0"/>
              </a:rPr>
              <a:t>Пример </a:t>
            </a:r>
            <a:r>
              <a:rPr kumimoji="1" lang="ru-RU" sz="2400" dirty="0" err="1">
                <a:latin typeface="Garamond" pitchFamily="18" charset="0"/>
              </a:rPr>
              <a:t>документационог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коментара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sr-Latn-RS" sz="2400" dirty="0">
              <a:latin typeface="Garamond" pitchFamily="18" charset="0"/>
            </a:endParaRPr>
          </a:p>
          <a:p>
            <a:endParaRPr kumimoji="1" lang="ru-RU" sz="2400" dirty="0">
              <a:latin typeface="Garamond" pitchFamily="18" charset="0"/>
            </a:endParaRPr>
          </a:p>
          <a:p>
            <a:pPr lvl="1"/>
            <a:r>
              <a:rPr lang="sr-Latn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	/** U ovom delu vrsi se korekcija nekih podataka Korekcija se vrsi 	na osnovu podataka dobijenih iz banke i ucitanih sa Interneta */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endParaRPr kumimoji="1" lang="sr-Cyrl-RS" sz="1500" dirty="0">
              <a:latin typeface="+mn-lt"/>
            </a:endParaRPr>
          </a:p>
          <a:p>
            <a:endParaRPr kumimoji="1" lang="sr-Cyrl-RS" sz="15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Коментари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2588503"/>
            <a:ext cx="4536182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1079451" y="3775129"/>
            <a:ext cx="237626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899592" y="5949280"/>
            <a:ext cx="81526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3534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елементарне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конструкције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dirty="0" err="1">
                <a:latin typeface="Garamond" panose="02020404030301010803" pitchFamily="18" charset="0"/>
              </a:rPr>
              <a:t>токене</a:t>
            </a:r>
            <a:r>
              <a:rPr lang="ru-RU" altLang="en-US" sz="2400" dirty="0">
                <a:latin typeface="Garamond" panose="02020404030301010803" pitchFamily="18" charset="0"/>
              </a:rPr>
              <a:t>) </a:t>
            </a:r>
            <a:r>
              <a:rPr lang="ru-RU" altLang="en-US" sz="2400" dirty="0" err="1">
                <a:latin typeface="Garamond" panose="02020404030301010803" pitchFamily="18" charset="0"/>
              </a:rPr>
              <a:t>убрајамо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језика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компајлер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издваја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као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недељиве</a:t>
            </a:r>
            <a:r>
              <a:rPr lang="ru-RU" altLang="en-US" sz="2400" dirty="0">
                <a:latin typeface="Garamond" panose="02020404030301010803" pitchFamily="18" charset="0"/>
              </a:rPr>
              <a:t> целине приликом </a:t>
            </a:r>
            <a:r>
              <a:rPr lang="ru-RU" altLang="en-US" sz="2400" dirty="0" err="1">
                <a:latin typeface="Garamond" panose="02020404030301010803" pitchFamily="18" charset="0"/>
              </a:rPr>
              <a:t>превођења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>
                <a:latin typeface="Garamond" panose="02020404030301010803" pitchFamily="18" charset="0"/>
              </a:rPr>
              <a:t>. У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елементарне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конструкције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спадају</a:t>
            </a:r>
            <a:r>
              <a:rPr lang="ru-RU" altLang="en-US" sz="2400" dirty="0">
                <a:latin typeface="Garamond" panose="02020404030301010803" pitchFamily="18" charset="0"/>
              </a:rPr>
              <a:t>: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Идентификатори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Литерали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Сепаратори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Оператори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lang="ru-RU" altLang="en-US" sz="2400" dirty="0">
                <a:latin typeface="Garamond" panose="02020404030301010803" pitchFamily="18" charset="0"/>
              </a:rPr>
              <a:t> речи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Коментари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•	</a:t>
            </a:r>
            <a:r>
              <a:rPr lang="ru-RU" altLang="en-US" sz="2400" dirty="0" err="1">
                <a:latin typeface="Garamond" panose="02020404030301010803" pitchFamily="18" charset="0"/>
              </a:rPr>
              <a:t>Белине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Елементарне конструкције  језика Јава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496622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Белина је знак који нема графички приказ на </a:t>
            </a:r>
            <a:r>
              <a:rPr kumimoji="1" lang="ru-RU" sz="2400" dirty="0" err="1">
                <a:latin typeface="Garamond" pitchFamily="18" charset="0"/>
              </a:rPr>
              <a:t>излaзном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уређају</a:t>
            </a:r>
            <a:r>
              <a:rPr kumimoji="1" lang="ru-RU" sz="2400" dirty="0">
                <a:latin typeface="Garamond" pitchFamily="18" charset="0"/>
              </a:rPr>
              <a:t>.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Белине</a:t>
            </a:r>
            <a:r>
              <a:rPr kumimoji="1" lang="ru-RU" sz="2400" dirty="0">
                <a:latin typeface="Garamond" pitchFamily="18" charset="0"/>
              </a:rPr>
              <a:t> служе за међусобно раздвајање елементарних конструкција и за </a:t>
            </a:r>
            <a:r>
              <a:rPr kumimoji="1" lang="ru-RU" sz="2400" dirty="0" err="1">
                <a:latin typeface="Garamond" pitchFamily="18" charset="0"/>
              </a:rPr>
              <a:t>обликовање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програма</a:t>
            </a:r>
            <a:r>
              <a:rPr kumimoji="1" lang="sr-Latn-RS" sz="2400" dirty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Белине могу бити: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Размак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Хоризонтални таб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Знак за крај реда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Знак за нову страну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Знак за крај датотеке</a:t>
            </a:r>
            <a:endParaRPr kumimoji="1" lang="en-U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Белине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628775"/>
            <a:ext cx="8856663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Типови података</a:t>
            </a:r>
            <a:br>
              <a:rPr lang="en-US" altLang="en-US" sz="5400">
                <a:solidFill>
                  <a:srgbClr val="3366FF"/>
                </a:solidFill>
              </a:rPr>
            </a:br>
            <a:r>
              <a:rPr lang="sr-Cyrl-RS" altLang="en-US" sz="5400">
                <a:solidFill>
                  <a:srgbClr val="3366FF"/>
                </a:solidFill>
              </a:rPr>
              <a:t>у Јави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3356992"/>
            <a:ext cx="5110162" cy="1752600"/>
          </a:xfrm>
        </p:spPr>
        <p:txBody>
          <a:bodyPr/>
          <a:lstStyle/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dirty="0">
                <a:hlinkClick r:id="rId2"/>
              </a:rPr>
              <a:t>vladaf@matf.bg.ac.</a:t>
            </a:r>
            <a:r>
              <a:rPr lang="en-US" altLang="en-US" dirty="0" err="1">
                <a:hlinkClick r:id="rId2"/>
              </a:rPr>
              <a:t>rs</a:t>
            </a:r>
            <a:endParaRPr lang="sr-Latn-RS" altLang="en-US" dirty="0"/>
          </a:p>
          <a:p>
            <a:pPr eaLnBrk="1" hangingPunct="1"/>
            <a:r>
              <a:rPr lang="sr-Cyrl-RS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hlinkClick r:id="rId3"/>
              </a:rPr>
              <a:t>k</a:t>
            </a:r>
            <a:r>
              <a:rPr lang="sr-Latn-RS" altLang="en-US" dirty="0">
                <a:hlinkClick r:id="rId3"/>
              </a:rPr>
              <a:t>artelj</a:t>
            </a:r>
            <a:r>
              <a:rPr lang="en-US" altLang="en-US" dirty="0">
                <a:hlinkClick r:id="rId3"/>
              </a:rPr>
              <a:t>@matf.bg.ac.rs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Тип података представља један од основних </a:t>
            </a:r>
            <a:r>
              <a:rPr kumimoji="1" lang="ru-RU" sz="2400" dirty="0" err="1">
                <a:latin typeface="Garamond" pitchFamily="18" charset="0"/>
              </a:rPr>
              <a:t>појмова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у с</a:t>
            </a:r>
            <a:r>
              <a:rPr kumimoji="1" lang="sr-Cyrl-RS" sz="2400" dirty="0">
                <a:latin typeface="Garamond" pitchFamily="18" charset="0"/>
              </a:rPr>
              <a:t>трого типизираном</a:t>
            </a:r>
            <a:r>
              <a:rPr kumimoji="1" lang="ru-RU" sz="2400" dirty="0">
                <a:latin typeface="Garamond" pitchFamily="18" charset="0"/>
              </a:rPr>
              <a:t> програмском језику.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Тип у Јави има следеће карактеристике: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Тип података одређује скуп вредности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које</a:t>
            </a:r>
            <a:r>
              <a:rPr kumimoji="1" lang="ru-RU" sz="2400" dirty="0">
                <a:latin typeface="Garamond" pitchFamily="18" charset="0"/>
              </a:rPr>
              <a:t> могу бити додељене променљивима или изразима. 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Над њима се могу извршавати одређене операције,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односно</a:t>
            </a:r>
            <a:r>
              <a:rPr kumimoji="1" lang="ru-RU" sz="2400" dirty="0">
                <a:latin typeface="Garamond" pitchFamily="18" charset="0"/>
              </a:rPr>
              <a:t> функције.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Тип променљиве или израза може се одредити на основу изгледа или описа, а да није неопходно извршити неко </a:t>
            </a:r>
            <a:r>
              <a:rPr kumimoji="1" lang="ru-RU" sz="2400" dirty="0" err="1">
                <a:latin typeface="Garamond" pitchFamily="18" charset="0"/>
              </a:rPr>
              <a:t>израчунавање</a:t>
            </a:r>
            <a:r>
              <a:rPr kumimoji="1" lang="ru-RU" sz="2400" dirty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Типови података у Јави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51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Свака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операција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или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функција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реализује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над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аргументима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фиксираног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типа.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>
                <a:latin typeface="Garamond" panose="02020404030301010803" pitchFamily="18" charset="0"/>
              </a:rPr>
              <a:t>Тип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резултата</a:t>
            </a:r>
            <a:r>
              <a:rPr kumimoji="1" lang="ru-RU" altLang="en-US" sz="1900" dirty="0">
                <a:latin typeface="Garamond" panose="02020404030301010803" pitchFamily="18" charset="0"/>
              </a:rPr>
              <a:t> се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одређује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посебним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sr-Cyrl-RS" altLang="en-US" sz="1900" dirty="0">
                <a:latin typeface="Garamond" panose="02020404030301010803" pitchFamily="18" charset="0"/>
              </a:rPr>
              <a:t>фиксираним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правилима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Увођењем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омогућава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да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преводилац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лако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открије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неисправне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конструкције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>
                <a:latin typeface="Garamond" panose="02020404030301010803" pitchFamily="18" charset="0"/>
              </a:rPr>
              <a:t>Ово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даље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представља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један</a:t>
            </a:r>
            <a:r>
              <a:rPr kumimoji="1" lang="ru-RU" altLang="en-US" sz="1900" dirty="0">
                <a:latin typeface="Garamond" panose="02020404030301010803" pitchFamily="18" charset="0"/>
              </a:rPr>
              <a:t> вид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семантичке</a:t>
            </a:r>
            <a:r>
              <a:rPr kumimoji="1" lang="ru-RU" altLang="en-US" sz="1900" dirty="0">
                <a:latin typeface="Garamond" panose="02020404030301010803" pitchFamily="18" charset="0"/>
              </a:rPr>
              <a:t> анализе. 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Типови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доприносе</a:t>
            </a:r>
            <a:r>
              <a:rPr kumimoji="1" lang="ru-RU" altLang="en-US" sz="2400" dirty="0">
                <a:latin typeface="Garamond" panose="02020404030301010803" pitchFamily="18" charset="0"/>
              </a:rPr>
              <a:t>: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>
                <a:latin typeface="Garamond" panose="02020404030301010803" pitchFamily="18" charset="0"/>
              </a:rPr>
              <a:t>прегледности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програма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,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 err="1">
                <a:latin typeface="Garamond" panose="02020404030301010803" pitchFamily="18" charset="0"/>
              </a:rPr>
              <a:t>лакој</a:t>
            </a:r>
            <a:r>
              <a:rPr kumimoji="1" lang="ru-RU" altLang="en-US" sz="1900" dirty="0">
                <a:latin typeface="Garamond" panose="02020404030301010803" pitchFamily="18" charset="0"/>
              </a:rPr>
              <a:t> контроли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операција</a:t>
            </a:r>
            <a:r>
              <a:rPr kumimoji="1" lang="ru-RU" altLang="en-US" sz="1900" dirty="0">
                <a:latin typeface="Garamond" panose="02020404030301010803" pitchFamily="18" charset="0"/>
              </a:rPr>
              <a:t> од стране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преводиоца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>
                <a:latin typeface="Garamond" panose="02020404030301010803" pitchFamily="18" charset="0"/>
              </a:rPr>
              <a:t>и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већој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ефикасности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преведеног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програма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прави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строга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разлика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појединих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дозвољено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мешање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1085850" lvl="1" indent="-342900">
              <a:lnSpc>
                <a:spcPct val="80000"/>
              </a:lnSpc>
              <a:spcBef>
                <a:spcPts val="1200"/>
              </a:spcBef>
              <a:buClrTx/>
            </a:pPr>
            <a:r>
              <a:rPr kumimoji="1" lang="ru-RU" altLang="en-US" sz="1900" dirty="0">
                <a:latin typeface="Garamond" panose="02020404030301010803" pitchFamily="18" charset="0"/>
              </a:rPr>
              <a:t>На пример,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целобројни</a:t>
            </a:r>
            <a:r>
              <a:rPr kumimoji="1" lang="ru-RU" altLang="en-US" sz="1900" dirty="0">
                <a:latin typeface="Garamond" panose="02020404030301010803" pitchFamily="18" charset="0"/>
              </a:rPr>
              <a:t> тип не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може</a:t>
            </a:r>
            <a:r>
              <a:rPr kumimoji="1" lang="ru-RU" altLang="en-US" sz="1900" dirty="0">
                <a:latin typeface="Garamond" panose="02020404030301010803" pitchFamily="18" charset="0"/>
              </a:rPr>
              <a:t> да се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третира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као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логички</a:t>
            </a:r>
            <a:r>
              <a:rPr kumimoji="1" lang="ru-RU" altLang="en-US" sz="1900" dirty="0">
                <a:latin typeface="Garamond" panose="02020404030301010803" pitchFamily="18" charset="0"/>
              </a:rPr>
              <a:t>, </a:t>
            </a:r>
            <a:br>
              <a:rPr kumimoji="1" lang="ru-RU" altLang="en-US" sz="1900" dirty="0">
                <a:latin typeface="Garamond" panose="02020404030301010803" pitchFamily="18" charset="0"/>
              </a:rPr>
            </a:br>
            <a:r>
              <a:rPr kumimoji="1" lang="ru-RU" altLang="en-US" sz="1900" dirty="0" err="1">
                <a:latin typeface="Garamond" panose="02020404030301010803" pitchFamily="18" charset="0"/>
              </a:rPr>
              <a:t>што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1900" dirty="0">
                <a:latin typeface="Garamond" panose="02020404030301010803" pitchFamily="18" charset="0"/>
              </a:rPr>
              <a:t> у неким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језицима</a:t>
            </a:r>
            <a:r>
              <a:rPr kumimoji="1" lang="ru-RU" altLang="en-US" sz="1900" dirty="0">
                <a:latin typeface="Garamond" panose="02020404030301010803" pitchFamily="18" charset="0"/>
              </a:rPr>
              <a:t> </a:t>
            </a:r>
            <a:r>
              <a:rPr kumimoji="1" lang="ru-RU" altLang="en-US" sz="1900" dirty="0" err="1">
                <a:latin typeface="Garamond" panose="02020404030301010803" pitchFamily="18" charset="0"/>
              </a:rPr>
              <a:t>дозвољено</a:t>
            </a:r>
            <a:r>
              <a:rPr kumimoji="1" lang="ru-RU" altLang="en-US" sz="19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Типови података у Јави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490663"/>
            <a:ext cx="8820150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altLang="en-US" sz="2400" dirty="0">
                <a:latin typeface="Garamond" panose="02020404030301010803" pitchFamily="18" charset="0"/>
              </a:rPr>
              <a:t>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нови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типови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дефинишу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већ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постојећих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Дакле</a:t>
            </a:r>
            <a:r>
              <a:rPr kumimoji="1" lang="ru-RU" sz="2400" dirty="0">
                <a:latin typeface="Garamond" pitchFamily="18" charset="0"/>
              </a:rPr>
              <a:t>, унапред морају постојати некакви </a:t>
            </a:r>
            <a:r>
              <a:rPr kumimoji="1" lang="ru-RU" sz="2400" b="1" i="1" dirty="0">
                <a:latin typeface="Garamond" pitchFamily="18" charset="0"/>
              </a:rPr>
              <a:t>прости</a:t>
            </a:r>
            <a:r>
              <a:rPr kumimoji="1" lang="ru-RU" sz="2400" dirty="0">
                <a:latin typeface="Garamond" pitchFamily="18" charset="0"/>
              </a:rPr>
              <a:t> (примитивни, предефинисани) </a:t>
            </a:r>
            <a:r>
              <a:rPr kumimoji="1" lang="ru-RU" sz="2400" b="1" i="1" dirty="0">
                <a:latin typeface="Garamond" pitchFamily="18" charset="0"/>
              </a:rPr>
              <a:t>типови</a:t>
            </a:r>
            <a:r>
              <a:rPr kumimoji="1" lang="ru-RU" sz="2400" dirty="0">
                <a:latin typeface="Garamond" pitchFamily="18" charset="0"/>
              </a:rPr>
              <a:t> података, који немају компоненте.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Новокреирани</a:t>
            </a:r>
            <a:r>
              <a:rPr kumimoji="1" lang="ru-RU" sz="2400" dirty="0">
                <a:latin typeface="Garamond" pitchFamily="18" charset="0"/>
              </a:rPr>
              <a:t> податак назива се објекат.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Како</a:t>
            </a:r>
            <a:r>
              <a:rPr kumimoji="1" lang="ru-RU" sz="2400" dirty="0">
                <a:latin typeface="Garamond" pitchFamily="18" charset="0"/>
              </a:rPr>
              <a:t> се објектима приступа преко посебних променљивих,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које</a:t>
            </a:r>
            <a:r>
              <a:rPr kumimoji="1" lang="ru-RU" sz="2400" dirty="0">
                <a:latin typeface="Garamond" pitchFamily="18" charset="0"/>
              </a:rPr>
              <a:t> се називају и референце,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b="1" i="1" dirty="0" err="1">
                <a:latin typeface="Garamond" pitchFamily="18" charset="0"/>
              </a:rPr>
              <a:t>објектни</a:t>
            </a:r>
            <a:r>
              <a:rPr kumimoji="1" lang="ru-RU" sz="2400" b="1" i="1" dirty="0">
                <a:latin typeface="Garamond" pitchFamily="18" charset="0"/>
              </a:rPr>
              <a:t> тип </a:t>
            </a:r>
            <a:r>
              <a:rPr kumimoji="1" lang="ru-RU" sz="2400" dirty="0">
                <a:latin typeface="Garamond" pitchFamily="18" charset="0"/>
              </a:rPr>
              <a:t>се још назива и референцни тип.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Према томе, у Јави разликујемо две врсте типова података: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Примитивни</a:t>
            </a:r>
            <a:r>
              <a:rPr kumimoji="1" lang="ru-RU" sz="2400" dirty="0">
                <a:latin typeface="Garamond" pitchFamily="18" charset="0"/>
              </a:rPr>
              <a:t> и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Објектни</a:t>
            </a:r>
            <a:r>
              <a:rPr kumimoji="1" lang="ru-RU" sz="2400" dirty="0">
                <a:latin typeface="Garamond" pitchFamily="18" charset="0"/>
              </a:rPr>
              <a:t> (или </a:t>
            </a:r>
            <a:r>
              <a:rPr kumimoji="1" lang="ru-RU" sz="2400" dirty="0" err="1">
                <a:latin typeface="Garamond" pitchFamily="18" charset="0"/>
              </a:rPr>
              <a:t>референцни</a:t>
            </a:r>
            <a:r>
              <a:rPr kumimoji="1" lang="ru-RU" sz="2400" dirty="0">
                <a:latin typeface="Garamond" pitchFamily="18" charset="0"/>
              </a:rPr>
              <a:t>)</a:t>
            </a:r>
          </a:p>
          <a:p>
            <a:pPr eaLnBrk="0" hangingPunct="0">
              <a:lnSpc>
                <a:spcPct val="80000"/>
              </a:lnSpc>
              <a:spcBef>
                <a:spcPts val="1200"/>
              </a:spcBef>
              <a:defRPr/>
            </a:pPr>
            <a:endParaRPr kumimoji="1" lang="en-US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Типови података у Јави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395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Примитивни тип </a:t>
            </a:r>
            <a:r>
              <a:rPr kumimoji="1" lang="ru-RU" sz="2400" dirty="0" err="1">
                <a:latin typeface="Garamond" pitchFamily="18" charset="0"/>
              </a:rPr>
              <a:t>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одређен</a:t>
            </a:r>
            <a:r>
              <a:rPr kumimoji="1" lang="ru-RU" sz="2400" dirty="0">
                <a:latin typeface="Garamond" pitchFamily="18" charset="0"/>
              </a:rPr>
              <a:t>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скупом вредности које се формирају из одговарајућих литерала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 скупом операција над тим вредностима.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То су унапред дефинисани типови у </a:t>
            </a:r>
            <a:r>
              <a:rPr kumimoji="1" lang="ru-RU" sz="2400" dirty="0" err="1">
                <a:latin typeface="Garamond" pitchFamily="18" charset="0"/>
              </a:rPr>
              <a:t>Јави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и одмах стоје на располагању кориснику.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Као примитивни типови </a:t>
            </a:r>
            <a:r>
              <a:rPr kumimoji="1" lang="ru-RU" sz="2400" dirty="0" err="1">
                <a:latin typeface="Garamond" pitchFamily="18" charset="0"/>
              </a:rPr>
              <a:t>појављују</a:t>
            </a:r>
            <a:r>
              <a:rPr kumimoji="1" lang="ru-RU" sz="2400" dirty="0">
                <a:latin typeface="Garamond" pitchFamily="18" charset="0"/>
              </a:rPr>
              <a:t> се: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 (цели или реални),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знаковни</a:t>
            </a:r>
            <a:r>
              <a:rPr kumimoji="1" lang="ru-RU" sz="2400" dirty="0">
                <a:latin typeface="Garamond" pitchFamily="18" charset="0"/>
              </a:rPr>
              <a:t> тип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 логички тип. </a:t>
            </a:r>
          </a:p>
          <a:p>
            <a:pPr lvl="1"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Примитивни типови података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482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Ако</a:t>
            </a:r>
            <a:r>
              <a:rPr kumimoji="1" lang="ru-RU" sz="2400" dirty="0">
                <a:latin typeface="Garamond" pitchFamily="18" charset="0"/>
              </a:rPr>
              <a:t> је нека променљива примитивног типа, она представља локацију у коју ће бити смештена примитивна вредност.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Такве</a:t>
            </a:r>
            <a:r>
              <a:rPr kumimoji="1" lang="ru-RU" sz="2400" dirty="0">
                <a:latin typeface="Garamond" pitchFamily="18" charset="0"/>
              </a:rPr>
              <a:t> променљиве се још називају променљивима контејнерског типа. На пример, ако имамо декларацију</a:t>
            </a: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	</a:t>
            </a:r>
          </a:p>
          <a:p>
            <a:r>
              <a:rPr kumimoji="1" lang="ru-RU" sz="2000" dirty="0">
                <a:latin typeface="+mn-lt"/>
              </a:rPr>
              <a:t>	</a:t>
            </a:r>
            <a:r>
              <a:rPr lang="sr-Latn-RS" sz="20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byte</a:t>
            </a:r>
            <a:r>
              <a:rPr lang="sr-Latn-R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masa</a:t>
            </a:r>
            <a:r>
              <a:rPr lang="sr-Latn-RS" sz="2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20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sr-Latn-RS" sz="20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20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defRPr/>
            </a:pPr>
            <a:endParaRPr kumimoji="1" lang="ru-RU" sz="200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меморији рачунара постојаће локација којој је додељено име </a:t>
            </a:r>
            <a:r>
              <a:rPr kumimoji="1" lang="ru-RU" sz="2000" dirty="0">
                <a:latin typeface="+mn-lt"/>
              </a:rPr>
              <a:t>masa </a:t>
            </a:r>
            <a:r>
              <a:rPr kumimoji="1" lang="ru-RU" sz="2400" dirty="0">
                <a:latin typeface="Garamond" pitchFamily="18" charset="0"/>
              </a:rPr>
              <a:t>и која ће садржати вредност </a:t>
            </a:r>
            <a:r>
              <a:rPr kumimoji="1" lang="ru-RU" sz="2000" dirty="0">
                <a:latin typeface="+mn-lt"/>
              </a:rPr>
              <a:t>5</a:t>
            </a:r>
            <a:r>
              <a:rPr kumimoji="1" lang="ru-RU" sz="2400" dirty="0">
                <a:latin typeface="Garamond" pitchFamily="18" charset="0"/>
              </a:rPr>
              <a:t> у бинарном облику,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на следећој слици: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зависности од конкретног примитивног типа,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величина меморијске локације може бити различита,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али она ће увек садржати вредност примитивног типа.</a:t>
            </a:r>
            <a:endParaRPr kumimoji="1" lang="en-US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Примитивни типови података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5133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9632" y="3068960"/>
            <a:ext cx="201622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07504" y="1490663"/>
            <a:ext cx="9028559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оквиру целобројних типова података можемо разликовати: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000" dirty="0" err="1">
                <a:latin typeface="+mn-lt"/>
              </a:rPr>
              <a:t>byte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short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int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000" dirty="0">
                <a:latin typeface="+mn-lt"/>
              </a:rPr>
              <a:t>long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char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За сваки од тих типова постоји </a:t>
            </a:r>
            <a:r>
              <a:rPr kumimoji="1" lang="ru-RU" sz="2400" dirty="0" err="1">
                <a:latin typeface="Garamond" pitchFamily="18" charset="0"/>
              </a:rPr>
              <a:t>одређени</a:t>
            </a:r>
            <a:r>
              <a:rPr kumimoji="1" lang="ru-RU" sz="2400" dirty="0">
                <a:latin typeface="Garamond" pitchFamily="18" charset="0"/>
              </a:rPr>
              <a:t> интервал (</a:t>
            </a:r>
            <a:r>
              <a:rPr kumimoji="1" lang="ru-RU" sz="2400" dirty="0" err="1">
                <a:latin typeface="Garamond" pitchFamily="18" charset="0"/>
              </a:rPr>
              <a:t>одређен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величином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меморијске</a:t>
            </a:r>
            <a:r>
              <a:rPr kumimoji="1" lang="ru-RU" sz="2400" dirty="0">
                <a:latin typeface="Garamond" pitchFamily="18" charset="0"/>
              </a:rPr>
              <a:t> речи) из којег могу узимати вредности.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На пример, податак типа </a:t>
            </a:r>
            <a:r>
              <a:rPr kumimoji="1" lang="ru-RU" sz="2000" dirty="0">
                <a:latin typeface="+mn-lt"/>
              </a:rPr>
              <a:t>byte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се уписују у меморијску реч дужине осам ћелија (у потпуном комплементу) па су вредности из </a:t>
            </a:r>
            <a:r>
              <a:rPr kumimoji="1" lang="ru-RU" sz="2000" dirty="0">
                <a:latin typeface="+mn-lt"/>
              </a:rPr>
              <a:t>[-2</a:t>
            </a:r>
            <a:r>
              <a:rPr kumimoji="1" lang="ru-RU" sz="2000" baseline="30000" dirty="0">
                <a:latin typeface="+mn-lt"/>
              </a:rPr>
              <a:t>7</a:t>
            </a:r>
            <a:r>
              <a:rPr kumimoji="1" lang="ru-RU" sz="2000" dirty="0">
                <a:latin typeface="+mn-lt"/>
              </a:rPr>
              <a:t>, 2</a:t>
            </a:r>
            <a:r>
              <a:rPr kumimoji="1" lang="ru-RU" sz="2000" baseline="30000" dirty="0">
                <a:latin typeface="+mn-lt"/>
              </a:rPr>
              <a:t>7</a:t>
            </a:r>
            <a:r>
              <a:rPr kumimoji="1" lang="ru-RU" sz="2000" dirty="0">
                <a:latin typeface="+mn-lt"/>
              </a:rPr>
              <a:t>-1]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Сви</a:t>
            </a:r>
            <a:r>
              <a:rPr kumimoji="1" lang="ru-RU" sz="2400" dirty="0">
                <a:latin typeface="Garamond" pitchFamily="18" charset="0"/>
              </a:rPr>
              <a:t> целобројни типови, осим знаковног, могу имати негативне вредности.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Цели бројеви су у Јави репрезентовани у формату потпуног комплемента.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Целобројни типови података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Следећа табела садржи интервале вредности за све целобројне типове.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Целобројни тип карактеришу следећи оператори: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аритметички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релациони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 по битовима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 се аритметичке операције </a:t>
            </a:r>
            <a:r>
              <a:rPr kumimoji="1" lang="ru-RU" sz="2400" dirty="0" err="1">
                <a:latin typeface="Garamond" pitchFamily="18" charset="0"/>
              </a:rPr>
              <a:t>извршавају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превођењем</a:t>
            </a:r>
            <a:r>
              <a:rPr kumimoji="1" lang="ru-RU" sz="2400" dirty="0">
                <a:latin typeface="Garamond" pitchFamily="18" charset="0"/>
              </a:rPr>
              <a:t> свих осталих целобројних типова у </a:t>
            </a:r>
            <a:r>
              <a:rPr kumimoji="1" lang="ru-RU" sz="2000" dirty="0">
                <a:latin typeface="+mn-lt"/>
              </a:rPr>
              <a:t>int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или </a:t>
            </a:r>
            <a:r>
              <a:rPr kumimoji="1" lang="ru-RU" sz="2000" dirty="0">
                <a:latin typeface="+mn-lt"/>
              </a:rPr>
              <a:t>long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Целобројни типови података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553200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15913" y="1490663"/>
            <a:ext cx="88201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Јави постоје два реална типа: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Latn-RS" sz="2000" dirty="0">
                <a:latin typeface="+mn-lt"/>
              </a:rPr>
              <a:t>f</a:t>
            </a:r>
            <a:r>
              <a:rPr kumimoji="1" lang="ru-RU" sz="2000" dirty="0" err="1">
                <a:latin typeface="+mn-lt"/>
              </a:rPr>
              <a:t>loat</a:t>
            </a:r>
            <a:r>
              <a:rPr kumimoji="1" lang="sr-Latn-RS" sz="2000" dirty="0">
                <a:latin typeface="+mn-lt"/>
              </a:rPr>
              <a:t> – </a:t>
            </a:r>
            <a:r>
              <a:rPr kumimoji="1" lang="sr-Cyrl-RS" sz="2000" dirty="0">
                <a:latin typeface="Garamond" panose="02020404030301010803" pitchFamily="18" charset="0"/>
              </a:rPr>
              <a:t>једноструке тачности</a:t>
            </a:r>
            <a:r>
              <a:rPr kumimoji="1" lang="sr-Latn-RS" sz="2000" dirty="0">
                <a:latin typeface="Garamond" panose="02020404030301010803" pitchFamily="18" charset="0"/>
              </a:rPr>
              <a:t> </a:t>
            </a:r>
            <a:r>
              <a:rPr kumimoji="1" lang="sr-Cyrl-RS" sz="2000" dirty="0">
                <a:latin typeface="Garamond" panose="02020404030301010803" pitchFamily="18" charset="0"/>
              </a:rPr>
              <a:t>односно 32 бита</a:t>
            </a:r>
            <a:endParaRPr kumimoji="1" lang="ru-RU" sz="2000" dirty="0">
              <a:latin typeface="Garamond" panose="02020404030301010803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 err="1">
                <a:latin typeface="+mn-lt"/>
              </a:rPr>
              <a:t>double</a:t>
            </a:r>
            <a:r>
              <a:rPr kumimoji="1" lang="ru-RU" sz="2000" dirty="0">
                <a:latin typeface="+mn-lt"/>
              </a:rPr>
              <a:t> – </a:t>
            </a:r>
            <a:r>
              <a:rPr kumimoji="1" lang="ru-RU" sz="2000" dirty="0" err="1">
                <a:latin typeface="Garamond" panose="02020404030301010803" pitchFamily="18" charset="0"/>
              </a:rPr>
              <a:t>двоструке</a:t>
            </a:r>
            <a:r>
              <a:rPr kumimoji="1" lang="ru-RU" sz="2000" dirty="0">
                <a:latin typeface="Garamond" panose="02020404030301010803" pitchFamily="18" charset="0"/>
              </a:rPr>
              <a:t> </a:t>
            </a:r>
            <a:r>
              <a:rPr kumimoji="1" lang="ru-RU" sz="2000" dirty="0" err="1">
                <a:latin typeface="Garamond" panose="02020404030301010803" pitchFamily="18" charset="0"/>
              </a:rPr>
              <a:t>тачности</a:t>
            </a:r>
            <a:r>
              <a:rPr kumimoji="1" lang="ru-RU" sz="2000" dirty="0">
                <a:latin typeface="Garamond" panose="02020404030301010803" pitchFamily="18" charset="0"/>
              </a:rPr>
              <a:t> </a:t>
            </a:r>
            <a:r>
              <a:rPr kumimoji="1" lang="ru-RU" sz="2000" dirty="0" err="1">
                <a:latin typeface="Garamond" panose="02020404030301010803" pitchFamily="18" charset="0"/>
              </a:rPr>
              <a:t>односно</a:t>
            </a:r>
            <a:r>
              <a:rPr kumimoji="1" lang="ru-RU" sz="2000" dirty="0">
                <a:latin typeface="Garamond" panose="02020404030301010803" pitchFamily="18" charset="0"/>
              </a:rPr>
              <a:t> 64 бита</a:t>
            </a:r>
            <a:endParaRPr kumimoji="1" lang="ru-RU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 се записују према стандарду IEEE 754.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Интервали из којих се могу представљати реални бројеви за оба типа приказани су у следећој табели: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типови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01575"/>
            <a:ext cx="7175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6042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latin typeface="Garamond" pitchFamily="18" charset="0"/>
              </a:rPr>
              <a:t>Изворни</a:t>
            </a:r>
            <a:r>
              <a:rPr lang="ru-RU" sz="2400" dirty="0">
                <a:latin typeface="Garamond" pitchFamily="18" charset="0"/>
              </a:rPr>
              <a:t> програм језика Јава је низ </a:t>
            </a:r>
            <a:r>
              <a:rPr lang="ru-RU" sz="2400" dirty="0" err="1">
                <a:latin typeface="Garamond" pitchFamily="18" charset="0"/>
              </a:rPr>
              <a:t>знакова</a:t>
            </a:r>
            <a:r>
              <a:rPr lang="ru-RU" sz="2400" dirty="0">
                <a:latin typeface="Garamond" pitchFamily="18" charset="0"/>
              </a:rPr>
              <a:t> </a:t>
            </a:r>
            <a:br>
              <a:rPr lang="en-US" sz="2400" dirty="0">
                <a:latin typeface="Garamond" pitchFamily="18" charset="0"/>
              </a:rPr>
            </a:br>
            <a:r>
              <a:rPr lang="ru-RU" sz="2400" dirty="0">
                <a:latin typeface="Garamond" pitchFamily="18" charset="0"/>
              </a:rPr>
              <a:t>и он се прослеђује преводиоцу. </a:t>
            </a:r>
            <a:endParaRPr lang="en-U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latin typeface="Garamond" pitchFamily="18" charset="0"/>
              </a:rPr>
              <a:t>Преводилац</a:t>
            </a:r>
            <a:r>
              <a:rPr lang="ru-RU" sz="2400" dirty="0">
                <a:latin typeface="Garamond" pitchFamily="18" charset="0"/>
              </a:rPr>
              <a:t> анализом програма издваја </a:t>
            </a:r>
            <a:r>
              <a:rPr lang="sr-Cyrl-RS" sz="2400" dirty="0">
                <a:latin typeface="Garamond" pitchFamily="18" charset="0"/>
              </a:rPr>
              <a:t>наредбе</a:t>
            </a:r>
            <a:r>
              <a:rPr lang="ru-RU" sz="2400" dirty="0">
                <a:latin typeface="Garamond" pitchFamily="18" charset="0"/>
              </a:rPr>
              <a:t>, </a:t>
            </a:r>
            <a:br>
              <a:rPr lang="en-US" sz="2400" dirty="0">
                <a:latin typeface="Garamond" pitchFamily="18" charset="0"/>
              </a:rPr>
            </a:br>
            <a:r>
              <a:rPr lang="ru-RU" sz="2400" dirty="0">
                <a:latin typeface="Garamond" pitchFamily="18" charset="0"/>
              </a:rPr>
              <a:t>а потом елементарне конструкције (енг. </a:t>
            </a:r>
            <a:r>
              <a:rPr lang="en-US" sz="2400" dirty="0">
                <a:latin typeface="Garamond" pitchFamily="18" charset="0"/>
              </a:rPr>
              <a:t>tokens) </a:t>
            </a:r>
            <a:br>
              <a:rPr lang="en-US" sz="2400" dirty="0">
                <a:latin typeface="Garamond" pitchFamily="18" charset="0"/>
              </a:rPr>
            </a:br>
            <a:r>
              <a:rPr lang="ru-RU" sz="2400" dirty="0">
                <a:latin typeface="Garamond" pitchFamily="18" charset="0"/>
              </a:rPr>
              <a:t>од којих се креирају сложене конструкције </a:t>
            </a:r>
            <a:r>
              <a:rPr lang="ru-RU" sz="2400" dirty="0" err="1">
                <a:latin typeface="Garamond" pitchFamily="18" charset="0"/>
              </a:rPr>
              <a:t>језика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Јава</a:t>
            </a:r>
            <a:r>
              <a:rPr lang="ru-RU" sz="2400" dirty="0">
                <a:latin typeface="Garamond" pitchFamily="18" charset="0"/>
              </a:rPr>
              <a:t>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Елементарне конструкције  језика Јава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9512" y="1490663"/>
            <a:ext cx="8956551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За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сваки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од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претходна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два подтипа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: </a:t>
            </a:r>
            <a:br>
              <a:rPr kumimoji="1" lang="ru-RU" altLang="en-US" sz="2400" dirty="0">
                <a:latin typeface="Garamond" panose="02020404030301010803" pitchFamily="18" charset="0"/>
              </a:rPr>
            </a:br>
            <a:r>
              <a:rPr kumimoji="1" lang="ru-RU" altLang="en-US" sz="2400" dirty="0" err="1">
                <a:latin typeface="Garamond" panose="02020404030301010803" pitchFamily="18" charset="0"/>
              </a:rPr>
              <a:t>најмањи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највећи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негативан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нула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најмањи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највећи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позитиван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>
                <a:latin typeface="Garamond" panose="02020404030301010803" pitchFamily="18" charset="0"/>
              </a:rPr>
              <a:t>Стога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можемо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представити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помоћу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осе на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следећи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начин: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kumimoji="1" lang="ru-RU" alt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kumimoji="1" lang="ru-RU" altLang="en-US" sz="2400" dirty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Овде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су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са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означени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редом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максимални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sr-Cyrl-RS" altLang="en-US" sz="2400" dirty="0">
                <a:latin typeface="Garamond" panose="02020404030301010803" pitchFamily="18" charset="0"/>
              </a:rPr>
              <a:t>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минимални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реалан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 по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апсолутној</a:t>
            </a:r>
            <a:r>
              <a:rPr kumimoji="1" lang="ru-RU" altLang="en-US" sz="2400" dirty="0">
                <a:latin typeface="Garamond" panose="02020404030301010803" pitchFamily="18" charset="0"/>
              </a:rPr>
              <a:t> вредности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оквиру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одговарајућег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реалног</a:t>
            </a:r>
            <a:r>
              <a:rPr kumimoji="1" lang="ru-RU" altLang="en-US" sz="2400" dirty="0">
                <a:latin typeface="Garamond" panose="02020404030301010803" pitchFamily="18" charset="0"/>
              </a:rPr>
              <a:t> типа.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Реални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бројеви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из области (-∞, -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) не могу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регистровати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Ако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резултат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операције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из тог интервала, наступило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прекорачење</a:t>
            </a:r>
            <a:r>
              <a:rPr kumimoji="1" lang="ru-RU" altLang="en-US" sz="2400" dirty="0">
                <a:latin typeface="Garamond" panose="02020404030301010803" pitchFamily="18" charset="0"/>
              </a:rPr>
              <a:t> (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енг</a:t>
            </a:r>
            <a:r>
              <a:rPr kumimoji="1" lang="ru-RU" altLang="en-US" sz="2400" dirty="0">
                <a:latin typeface="Garamond" panose="02020404030301010803" pitchFamily="18" charset="0"/>
              </a:rPr>
              <a:t>.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overflow</a:t>
            </a:r>
            <a:r>
              <a:rPr kumimoji="1" lang="ru-RU" altLang="en-US" sz="2400" dirty="0">
                <a:latin typeface="Garamond" panose="02020404030301010803" pitchFamily="18" charset="0"/>
              </a:rPr>
              <a:t>) </a:t>
            </a:r>
            <a:br>
              <a:rPr kumimoji="1" lang="ru-RU" altLang="en-US" sz="2400" dirty="0">
                <a:latin typeface="Garamond" panose="02020404030301010803" pitchFamily="18" charset="0"/>
              </a:rPr>
            </a:br>
            <a:r>
              <a:rPr kumimoji="1" lang="ru-RU" altLang="en-US" sz="2400" dirty="0">
                <a:latin typeface="Garamond" panose="02020404030301010803" pitchFamily="18" charset="0"/>
              </a:rPr>
              <a:t>-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тај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резултат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третира</a:t>
            </a:r>
            <a:r>
              <a:rPr kumimoji="1" lang="ru-RU" altLang="en-US" sz="2400" dirty="0">
                <a:latin typeface="Garamond" panose="02020404030301010803" pitchFamily="18" charset="0"/>
              </a:rPr>
              <a:t>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као</a:t>
            </a:r>
            <a:r>
              <a:rPr kumimoji="1" lang="ru-RU" altLang="en-US" sz="2400" dirty="0">
                <a:latin typeface="Garamond" panose="02020404030301010803" pitchFamily="18" charset="0"/>
              </a:rPr>
              <a:t> -∞ (-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Infinity</a:t>
            </a:r>
            <a:r>
              <a:rPr kumimoji="1" lang="ru-RU" altLang="en-US" sz="2400" dirty="0">
                <a:latin typeface="Garamond" panose="02020404030301010803" pitchFamily="18" charset="0"/>
              </a:rPr>
              <a:t>).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Слично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важи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за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бројеви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из области (</a:t>
            </a:r>
            <a:r>
              <a:rPr kumimoji="1" lang="el-GR" altLang="en-US" sz="2400" dirty="0">
                <a:latin typeface="Garamond" panose="02020404030301010803" pitchFamily="18" charset="0"/>
              </a:rPr>
              <a:t>Ω</a:t>
            </a:r>
            <a:r>
              <a:rPr kumimoji="1" lang="ru-RU" altLang="en-US" sz="2400" dirty="0">
                <a:latin typeface="Garamond" panose="02020404030301010803" pitchFamily="18" charset="0"/>
              </a:rPr>
              <a:t>, +∞) само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(+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Infinity</a:t>
            </a:r>
            <a:r>
              <a:rPr kumimoji="1" lang="ru-RU" altLang="en-US" sz="2400" dirty="0">
                <a:latin typeface="Garamond" panose="02020404030301010803" pitchFamily="18" charset="0"/>
              </a:rPr>
              <a:t>).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82438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типови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Реални бројеви из области (-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0)</a:t>
            </a:r>
            <a:r>
              <a:rPr kumimoji="1" lang="en-US" sz="2000" dirty="0">
                <a:latin typeface="+mj-lt"/>
              </a:rPr>
              <a:t>U</a:t>
            </a:r>
            <a:r>
              <a:rPr kumimoji="1" lang="ru-RU" sz="2400" dirty="0">
                <a:latin typeface="Garamond" pitchFamily="18" charset="0"/>
              </a:rPr>
              <a:t>(0, 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), такође, не могу бити регистровани.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Ако</a:t>
            </a:r>
            <a:r>
              <a:rPr kumimoji="1" lang="ru-RU" sz="2400" dirty="0">
                <a:latin typeface="Garamond" pitchFamily="18" charset="0"/>
              </a:rPr>
              <a:t> је резултат неке операције из ове области, појављује се поткорачење (енг. </a:t>
            </a:r>
            <a:r>
              <a:rPr kumimoji="1" lang="sr-Latn-RS" sz="2400" dirty="0">
                <a:latin typeface="Garamond" pitchFamily="18" charset="0"/>
              </a:rPr>
              <a:t>u</a:t>
            </a:r>
            <a:r>
              <a:rPr kumimoji="1" lang="ru-RU" sz="2400" dirty="0" err="1">
                <a:latin typeface="Garamond" pitchFamily="18" charset="0"/>
              </a:rPr>
              <a:t>nderflow</a:t>
            </a:r>
            <a:r>
              <a:rPr kumimoji="1" lang="ru-RU" sz="2400" dirty="0">
                <a:latin typeface="Garamond" pitchFamily="18" charset="0"/>
              </a:rPr>
              <a:t>).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За </a:t>
            </a:r>
            <a:r>
              <a:rPr kumimoji="1" lang="ru-RU" sz="2400" dirty="0" err="1">
                <a:latin typeface="Garamond" pitchFamily="18" charset="0"/>
              </a:rPr>
              <a:t>разлику</a:t>
            </a:r>
            <a:r>
              <a:rPr kumimoji="1" lang="ru-RU" sz="2400" dirty="0">
                <a:latin typeface="Garamond" pitchFamily="18" charset="0"/>
              </a:rPr>
              <a:t> од </a:t>
            </a:r>
            <a:r>
              <a:rPr kumimoji="1" lang="ru-RU" sz="2400" dirty="0" err="1">
                <a:latin typeface="Garamond" pitchFamily="18" charset="0"/>
              </a:rPr>
              <a:t>прекорачења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резултат</a:t>
            </a:r>
            <a:r>
              <a:rPr kumimoji="1" lang="ru-RU" sz="2400" dirty="0">
                <a:latin typeface="Garamond" pitchFamily="18" charset="0"/>
              </a:rPr>
              <a:t> се третира као </a:t>
            </a:r>
            <a:r>
              <a:rPr kumimoji="1" lang="ru-RU" sz="2400" dirty="0" err="1">
                <a:latin typeface="Garamond" pitchFamily="18" charset="0"/>
              </a:rPr>
              <a:t>нула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зато што је реч о веома малим бројевима – </a:t>
            </a:r>
            <a:r>
              <a:rPr kumimoji="1" lang="ru-RU" sz="2400" dirty="0" err="1">
                <a:latin typeface="Garamond" pitchFamily="18" charset="0"/>
              </a:rPr>
              <a:t>блиским</a:t>
            </a:r>
            <a:r>
              <a:rPr kumimoji="1" lang="ru-RU" sz="2400" dirty="0">
                <a:latin typeface="Garamond" pitchFamily="18" charset="0"/>
              </a:rPr>
              <a:t> нули.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Међутим</a:t>
            </a:r>
            <a:r>
              <a:rPr kumimoji="1" lang="ru-RU" sz="2400" dirty="0">
                <a:latin typeface="Garamond" pitchFamily="18" charset="0"/>
              </a:rPr>
              <a:t>, при оперисању са оваквим бројевима треба бити опрезан јер се могу добити некоректни резултати.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бројеви из области [-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-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]</a:t>
            </a:r>
            <a:r>
              <a:rPr kumimoji="1" lang="en-US" sz="2400" dirty="0">
                <a:latin typeface="Arial" charset="0"/>
              </a:rPr>
              <a:t>U</a:t>
            </a:r>
            <a:r>
              <a:rPr kumimoji="1" lang="ru-RU" sz="2400" dirty="0">
                <a:latin typeface="Garamond" pitchFamily="18" charset="0"/>
              </a:rPr>
              <a:t>{0}</a:t>
            </a:r>
            <a:r>
              <a:rPr kumimoji="1" lang="en-US" sz="2400" dirty="0">
                <a:latin typeface="Arial" charset="0"/>
              </a:rPr>
              <a:t>U</a:t>
            </a:r>
            <a:r>
              <a:rPr kumimoji="1" lang="ru-RU" sz="2400" dirty="0">
                <a:latin typeface="Garamond" pitchFamily="18" charset="0"/>
              </a:rPr>
              <a:t>[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el-GR" sz="2400" dirty="0">
                <a:latin typeface="Garamond" pitchFamily="18" charset="0"/>
              </a:rPr>
              <a:t>Ω</a:t>
            </a:r>
            <a:r>
              <a:rPr kumimoji="1" lang="ru-RU" sz="2400" dirty="0">
                <a:latin typeface="Garamond" pitchFamily="18" charset="0"/>
              </a:rPr>
              <a:t>] могу се регистровати у Јави. </a:t>
            </a:r>
            <a:endParaRPr kumimoji="1" lang="sr-Latn-R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типови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</a:t>
            </a:r>
            <a:r>
              <a:rPr kumimoji="1" lang="ru-RU" sz="2400" dirty="0" err="1">
                <a:latin typeface="Garamond" pitchFamily="18" charset="0"/>
              </a:rPr>
              <a:t>ствари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тачно</a:t>
            </a:r>
            <a:r>
              <a:rPr kumimoji="1" lang="ru-RU" sz="2400" dirty="0">
                <a:latin typeface="Garamond" pitchFamily="18" charset="0"/>
              </a:rPr>
              <a:t> се могу </a:t>
            </a:r>
            <a:r>
              <a:rPr kumimoji="1" lang="ru-RU" sz="2400" dirty="0" err="1">
                <a:latin typeface="Garamond" pitchFamily="18" charset="0"/>
              </a:rPr>
              <a:t>регистровати</a:t>
            </a:r>
            <a:r>
              <a:rPr kumimoji="1" lang="ru-RU" sz="2400" dirty="0">
                <a:latin typeface="Garamond" pitchFamily="18" charset="0"/>
              </a:rPr>
              <a:t> само </a:t>
            </a:r>
            <a:r>
              <a:rPr kumimoji="1" lang="ru-RU" sz="2400" dirty="0" err="1">
                <a:latin typeface="Garamond" pitchFamily="18" charset="0"/>
              </a:rPr>
              <a:t>тзв</a:t>
            </a:r>
            <a:r>
              <a:rPr kumimoji="1" lang="ru-RU" sz="2400" dirty="0">
                <a:latin typeface="Garamond" pitchFamily="18" charset="0"/>
              </a:rPr>
              <a:t>. </a:t>
            </a:r>
            <a:r>
              <a:rPr kumimoji="1" lang="ru-RU" sz="2400" dirty="0" err="1">
                <a:latin typeface="Garamond" pitchFamily="18" charset="0"/>
              </a:rPr>
              <a:t>централни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, а </a:t>
            </a:r>
            <a:r>
              <a:rPr kumimoji="1" lang="ru-RU" sz="2400" dirty="0" err="1">
                <a:latin typeface="Garamond" pitchFamily="18" charset="0"/>
              </a:rPr>
              <a:t>сви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остали</a:t>
            </a:r>
            <a:r>
              <a:rPr kumimoji="1" lang="ru-RU" sz="2400" dirty="0">
                <a:latin typeface="Garamond" pitchFamily="18" charset="0"/>
              </a:rPr>
              <a:t> само </a:t>
            </a:r>
            <a:r>
              <a:rPr kumimoji="1" lang="ru-RU" sz="2400" dirty="0" err="1">
                <a:latin typeface="Garamond" pitchFamily="18" charset="0"/>
              </a:rPr>
              <a:t>приближно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Ако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000" dirty="0"/>
              <a:t>x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централни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тада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сви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(у </a:t>
            </a:r>
            <a:r>
              <a:rPr kumimoji="1" lang="ru-RU" sz="2400" dirty="0" err="1">
                <a:latin typeface="Garamond" pitchFamily="18" charset="0"/>
              </a:rPr>
              <a:t>математичком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смислу</a:t>
            </a:r>
            <a:r>
              <a:rPr kumimoji="1" lang="ru-RU" sz="2400" dirty="0">
                <a:latin typeface="Garamond" pitchFamily="18" charset="0"/>
              </a:rPr>
              <a:t>), из </a:t>
            </a:r>
            <a:r>
              <a:rPr kumimoji="1" lang="ru-RU" sz="2400" dirty="0" err="1">
                <a:latin typeface="Garamond" pitchFamily="18" charset="0"/>
              </a:rPr>
              <a:t>довољно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мале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околине</a:t>
            </a:r>
            <a:r>
              <a:rPr kumimoji="1" lang="ru-RU" sz="2400" dirty="0">
                <a:latin typeface="Garamond" pitchFamily="18" charset="0"/>
              </a:rPr>
              <a:t> за </a:t>
            </a:r>
            <a:r>
              <a:rPr kumimoji="1" lang="ru-RU" sz="2000" dirty="0"/>
              <a:t>x</a:t>
            </a:r>
            <a:r>
              <a:rPr kumimoji="1" lang="ru-RU" sz="2400" dirty="0">
                <a:latin typeface="Garamond" pitchFamily="18" charset="0"/>
              </a:rPr>
              <a:t>, </a:t>
            </a:r>
            <a:r>
              <a:rPr kumimoji="1" lang="ru-RU" sz="2400" dirty="0" err="1">
                <a:latin typeface="Garamond" pitchFamily="18" charset="0"/>
              </a:rPr>
              <a:t>замењују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000" dirty="0"/>
              <a:t>x</a:t>
            </a:r>
            <a:r>
              <a:rPr kumimoji="1" lang="ru-RU" sz="2400" dirty="0">
                <a:latin typeface="Garamond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На </a:t>
            </a:r>
            <a:r>
              <a:rPr kumimoji="1" lang="ru-RU" sz="2400" dirty="0" err="1">
                <a:latin typeface="Garamond" pitchFamily="18" charset="0"/>
              </a:rPr>
              <a:t>реални</a:t>
            </a:r>
            <a:r>
              <a:rPr kumimoji="1" lang="ru-RU" sz="2400" dirty="0">
                <a:latin typeface="Garamond" pitchFamily="18" charset="0"/>
              </a:rPr>
              <a:t> тип </a:t>
            </a:r>
            <a:r>
              <a:rPr kumimoji="1" lang="ru-RU" sz="2400" dirty="0" err="1">
                <a:latin typeface="Garamond" pitchFamily="18" charset="0"/>
              </a:rPr>
              <a:t>података</a:t>
            </a:r>
            <a:r>
              <a:rPr kumimoji="1" lang="ru-RU" sz="2400" dirty="0">
                <a:latin typeface="Garamond" pitchFamily="18" charset="0"/>
              </a:rPr>
              <a:t> могу да се </a:t>
            </a:r>
            <a:r>
              <a:rPr kumimoji="1" lang="ru-RU" sz="2400" dirty="0" err="1">
                <a:latin typeface="Garamond" pitchFamily="18" charset="0"/>
              </a:rPr>
              <a:t>примењују</a:t>
            </a:r>
            <a:r>
              <a:rPr kumimoji="1" lang="en-US" sz="2400" dirty="0">
                <a:latin typeface="Garamond" pitchFamily="18" charset="0"/>
              </a:rPr>
              <a:t>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релациони</a:t>
            </a:r>
            <a:r>
              <a:rPr kumimoji="1" lang="ru-RU" sz="2400" dirty="0">
                <a:latin typeface="Garamond" pitchFamily="18" charset="0"/>
              </a:rPr>
              <a:t> и </a:t>
            </a:r>
            <a:r>
              <a:rPr kumimoji="1" lang="ru-RU" sz="2400" dirty="0" err="1">
                <a:latin typeface="Garamond" pitchFamily="18" charset="0"/>
              </a:rPr>
              <a:t>аритметички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оператори</a:t>
            </a:r>
            <a:r>
              <a:rPr kumimoji="1" lang="ru-RU" sz="2400" dirty="0">
                <a:latin typeface="Garamond" pitchFamily="18" charset="0"/>
              </a:rPr>
              <a:t>.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Приликом </a:t>
            </a:r>
            <a:r>
              <a:rPr kumimoji="1" lang="ru-RU" sz="2400" dirty="0" err="1">
                <a:latin typeface="Garamond" pitchFamily="18" charset="0"/>
              </a:rPr>
              <a:t>оперисања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са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реалним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бројевима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као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резултат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појавити</a:t>
            </a:r>
            <a:r>
              <a:rPr kumimoji="1" lang="ru-RU" sz="2400" dirty="0">
                <a:latin typeface="Garamond" pitchFamily="18" charset="0"/>
              </a:rPr>
              <a:t> нешто </a:t>
            </a:r>
            <a:r>
              <a:rPr kumimoji="1" lang="ru-RU" sz="2400" dirty="0" err="1">
                <a:latin typeface="Garamond" pitchFamily="18" charset="0"/>
              </a:rPr>
              <a:t>што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није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број</a:t>
            </a:r>
            <a:r>
              <a:rPr kumimoji="1" lang="sr-Latn-RS" sz="2400" dirty="0">
                <a:latin typeface="Garamond" pitchFamily="18" charset="0"/>
              </a:rPr>
              <a:t>. </a:t>
            </a:r>
            <a:endParaRPr kumimoji="1" lang="sr-Cyrl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Н</a:t>
            </a:r>
            <a:r>
              <a:rPr kumimoji="1" lang="ru-RU" sz="2400" dirty="0">
                <a:latin typeface="Garamond" pitchFamily="18" charset="0"/>
              </a:rPr>
              <a:t>а пример, </a:t>
            </a:r>
            <a:r>
              <a:rPr kumimoji="1" lang="ru-RU" sz="2400" dirty="0" err="1">
                <a:latin typeface="Garamond" pitchFamily="18" charset="0"/>
              </a:rPr>
              <a:t>ако</a:t>
            </a:r>
            <a:r>
              <a:rPr kumimoji="1" lang="ru-RU" sz="2400" dirty="0">
                <a:latin typeface="Garamond" pitchFamily="18" charset="0"/>
              </a:rPr>
              <a:t> се </a:t>
            </a:r>
            <a:r>
              <a:rPr kumimoji="1" lang="ru-RU" sz="2400" dirty="0" err="1">
                <a:latin typeface="Garamond" pitchFamily="18" charset="0"/>
              </a:rPr>
              <a:t>нула</a:t>
            </a:r>
            <a:r>
              <a:rPr kumimoji="1" lang="ru-RU" sz="2400" dirty="0">
                <a:latin typeface="Garamond" pitchFamily="18" charset="0"/>
              </a:rPr>
              <a:t> дели </a:t>
            </a:r>
            <a:r>
              <a:rPr kumimoji="1" lang="ru-RU" sz="2400" dirty="0" err="1">
                <a:latin typeface="Garamond" pitchFamily="18" charset="0"/>
              </a:rPr>
              <a:t>нулом</a:t>
            </a:r>
            <a:r>
              <a:rPr kumimoji="1" lang="ru-RU" sz="2400" dirty="0">
                <a:latin typeface="Garamond" pitchFamily="18" charset="0"/>
              </a:rPr>
              <a:t> и стога </a:t>
            </a:r>
            <a:r>
              <a:rPr kumimoji="1" lang="ru-RU" sz="2400" dirty="0" err="1">
                <a:latin typeface="Garamond" pitchFamily="18" charset="0"/>
              </a:rPr>
              <a:t>постоји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посебна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вредност</a:t>
            </a:r>
            <a:r>
              <a:rPr kumimoji="1" lang="ru-RU" sz="2400" dirty="0">
                <a:latin typeface="Garamond" pitchFamily="18" charset="0"/>
              </a:rPr>
              <a:t> означена </a:t>
            </a:r>
            <a:r>
              <a:rPr kumimoji="1" lang="ru-RU" sz="2400" dirty="0" err="1">
                <a:latin typeface="Garamond" pitchFamily="18" charset="0"/>
              </a:rPr>
              <a:t>са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/>
              <a:t>NaN</a:t>
            </a:r>
            <a:r>
              <a:rPr kumimoji="1" lang="ru-RU" sz="2400" dirty="0">
                <a:latin typeface="Garamond" pitchFamily="18" charset="0"/>
              </a:rPr>
              <a:t> (</a:t>
            </a:r>
            <a:r>
              <a:rPr kumimoji="1" lang="ru-RU" sz="2400" dirty="0" err="1">
                <a:latin typeface="Garamond" pitchFamily="18" charset="0"/>
              </a:rPr>
              <a:t>енг</a:t>
            </a:r>
            <a:r>
              <a:rPr kumimoji="1" lang="ru-RU" sz="2400" dirty="0">
                <a:latin typeface="Garamond" pitchFamily="18" charset="0"/>
              </a:rPr>
              <a:t>. </a:t>
            </a:r>
            <a:r>
              <a:rPr kumimoji="1" lang="ru-RU" sz="2400" dirty="0" err="1">
                <a:latin typeface="Garamond" pitchFamily="18" charset="0"/>
              </a:rPr>
              <a:t>Not</a:t>
            </a:r>
            <a:r>
              <a:rPr kumimoji="1" lang="ru-RU" sz="2400" dirty="0">
                <a:latin typeface="Garamond" pitchFamily="18" charset="0"/>
              </a:rPr>
              <a:t> a </a:t>
            </a:r>
            <a:r>
              <a:rPr kumimoji="1" lang="ru-RU" sz="2400" dirty="0" err="1">
                <a:latin typeface="Garamond" pitchFamily="18" charset="0"/>
              </a:rPr>
              <a:t>number</a:t>
            </a:r>
            <a:r>
              <a:rPr kumimoji="1" lang="ru-RU" sz="2400" dirty="0">
                <a:latin typeface="Garamond" pitchFamily="18" charset="0"/>
              </a:rPr>
              <a:t>).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Реални типови (</a:t>
            </a:r>
            <a:r>
              <a:rPr lang="sr-Latn-RS" sz="3600" b="1" kern="0" dirty="0">
                <a:solidFill>
                  <a:srgbClr val="0070C0"/>
                </a:solidFill>
              </a:rPr>
              <a:t>4</a:t>
            </a:r>
            <a:r>
              <a:rPr lang="sr-Cyrl-RS" sz="3600" b="1" kern="0" dirty="0">
                <a:solidFill>
                  <a:srgbClr val="0070C0"/>
                </a:solidFill>
              </a:rPr>
              <a:t>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17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Логички (</a:t>
            </a:r>
            <a:r>
              <a:rPr kumimoji="1" lang="en-US" sz="2400" dirty="0" err="1">
                <a:latin typeface="Garamond" pitchFamily="18" charset="0"/>
              </a:rPr>
              <a:t>boolean</a:t>
            </a:r>
            <a:r>
              <a:rPr kumimoji="1" lang="en-US" sz="2400" dirty="0">
                <a:latin typeface="Garamond" pitchFamily="18" charset="0"/>
              </a:rPr>
              <a:t>) </a:t>
            </a:r>
            <a:r>
              <a:rPr kumimoji="1" lang="ru-RU" sz="2400" dirty="0">
                <a:latin typeface="Garamond" pitchFamily="18" charset="0"/>
              </a:rPr>
              <a:t>тип је окарактерисан: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скупом логичких константи </a:t>
            </a:r>
            <a:r>
              <a:rPr kumimoji="1" lang="en-US" sz="2000" b="1" dirty="0">
                <a:latin typeface="+mn-lt"/>
              </a:rPr>
              <a:t>true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en-US" sz="2000" b="1" dirty="0">
                <a:latin typeface="+mn-lt"/>
              </a:rPr>
              <a:t>false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које не могу имати </a:t>
            </a:r>
            <a:r>
              <a:rPr kumimoji="1" lang="ru-RU" sz="2400" dirty="0" err="1">
                <a:latin typeface="Garamond" pitchFamily="18" charset="0"/>
              </a:rPr>
              <a:t>друго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значење</a:t>
            </a:r>
            <a:r>
              <a:rPr kumimoji="1" lang="en-US" sz="2400" dirty="0">
                <a:latin typeface="Garamond" pitchFamily="18" charset="0"/>
              </a:rPr>
              <a:t>,</a:t>
            </a:r>
            <a:endParaRPr kumimoji="1" lang="ru-RU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скупом логичких оператора и операторима једнакости и неједнакости.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Логички тип је добио назив по имену енглеског математичара Була (</a:t>
            </a:r>
            <a:r>
              <a:rPr kumimoji="1" lang="en-US" sz="2400" dirty="0">
                <a:latin typeface="Garamond" pitchFamily="18" charset="0"/>
              </a:rPr>
              <a:t>George Boole, 1815-1864) </a:t>
            </a:r>
            <a:r>
              <a:rPr kumimoji="1" lang="ru-RU" sz="2400" dirty="0">
                <a:latin typeface="Garamond" pitchFamily="18" charset="0"/>
              </a:rPr>
              <a:t>који се сматра оснивачем математичке логике.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наредбе у Јави: </a:t>
            </a:r>
            <a:endParaRPr kumimoji="1" lang="en-US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sz="2000" b="1" dirty="0">
                <a:latin typeface="+mn-lt"/>
              </a:rPr>
              <a:t>if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while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for</a:t>
            </a:r>
            <a:r>
              <a:rPr kumimoji="1" lang="en-US" sz="2400" b="1" dirty="0">
                <a:latin typeface="Garamond" pitchFamily="18" charset="0"/>
              </a:rPr>
              <a:t>, </a:t>
            </a:r>
            <a:r>
              <a:rPr kumimoji="1" lang="en-US" sz="2000" b="1" dirty="0">
                <a:latin typeface="+mn-lt"/>
              </a:rPr>
              <a:t>do-while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 условни оператор </a:t>
            </a:r>
            <a:r>
              <a:rPr kumimoji="1" lang="ru-RU" sz="2000" b="1" dirty="0">
                <a:latin typeface="+mn-lt"/>
              </a:rPr>
              <a:t>?:</a:t>
            </a:r>
            <a:r>
              <a:rPr kumimoji="1" lang="ru-RU" sz="2000" dirty="0">
                <a:latin typeface="+mn-lt"/>
              </a:rPr>
              <a:t> </a:t>
            </a:r>
            <a:endParaRPr kumimoji="1" lang="en-US" sz="2000" dirty="0">
              <a:latin typeface="+mn-lt"/>
            </a:endParaRPr>
          </a:p>
          <a:p>
            <a:pPr lvl="1"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400" dirty="0" err="1">
                <a:latin typeface="Garamond" pitchFamily="18" charset="0"/>
              </a:rPr>
              <a:t>захтевају</a:t>
            </a:r>
            <a:r>
              <a:rPr kumimoji="1" lang="ru-RU" sz="2400" dirty="0">
                <a:latin typeface="Garamond" pitchFamily="18" charset="0"/>
              </a:rPr>
              <a:t> логичке вредности за навођење услова.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Логички тип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Појам објекта је кључан у сваком објектно оријентисаном језику.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Објекат</a:t>
            </a:r>
            <a:r>
              <a:rPr kumimoji="1" lang="en-U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у себи обједињује скуп података и поступака за рад са тим подацима. 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ru-RU" sz="2400" dirty="0">
                <a:latin typeface="Garamond" pitchFamily="18" charset="0"/>
              </a:rPr>
              <a:t>Објектни тип у Јави </a:t>
            </a:r>
            <a:r>
              <a:rPr kumimoji="1" lang="ru-RU" sz="2400" dirty="0" err="1">
                <a:latin typeface="Garamond" pitchFamily="18" charset="0"/>
              </a:rPr>
              <a:t>може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бити</a:t>
            </a:r>
            <a:r>
              <a:rPr kumimoji="1" lang="ru-RU" sz="2400" dirty="0">
                <a:latin typeface="Garamond" pitchFamily="18" charset="0"/>
              </a:rPr>
              <a:t>:</a:t>
            </a:r>
            <a:endParaRPr kumimoji="1" lang="en-US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кориснички</a:t>
            </a:r>
            <a:r>
              <a:rPr kumimoji="1" lang="ru-RU" sz="2400" dirty="0">
                <a:latin typeface="Garamond" pitchFamily="18" charset="0"/>
              </a:rPr>
              <a:t>, </a:t>
            </a:r>
            <a:endParaRPr kumimoji="1" lang="en-US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низовни</a:t>
            </a:r>
            <a:r>
              <a:rPr kumimoji="1" lang="ru-RU" sz="2400" dirty="0">
                <a:latin typeface="Garamond" pitchFamily="18" charset="0"/>
              </a:rPr>
              <a:t> </a:t>
            </a:r>
            <a:endParaRPr kumimoji="1" lang="en-US" sz="2400" dirty="0">
              <a:latin typeface="Garamond" pitchFamily="18" charset="0"/>
            </a:endParaRPr>
          </a:p>
          <a:p>
            <a:pPr marL="800100" lvl="1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 набројиви.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Кориснички објектни тип дефинише сам </a:t>
            </a:r>
            <a:r>
              <a:rPr kumimoji="1" lang="ru-RU" sz="2400" dirty="0" err="1">
                <a:latin typeface="Garamond" pitchFamily="18" charset="0"/>
              </a:rPr>
              <a:t>корисник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en-US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преко</a:t>
            </a:r>
            <a:r>
              <a:rPr kumimoji="1" lang="ru-RU" sz="2400" dirty="0">
                <a:latin typeface="Garamond" pitchFamily="18" charset="0"/>
              </a:rPr>
              <a:t> имена класе или имена интерфејса.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Низовни тип се може дефинисати било преко корисничког објектног типа, било преко примитивног типа. </a:t>
            </a: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Набројиви тип дефинише се преко кључне речи </a:t>
            </a:r>
            <a:r>
              <a:rPr kumimoji="1" lang="ru-RU" sz="2000" b="1" dirty="0" err="1">
                <a:latin typeface="+mn-lt"/>
              </a:rPr>
              <a:t>enum</a:t>
            </a:r>
            <a:r>
              <a:rPr kumimoji="1" lang="ru-RU" sz="2000" dirty="0">
                <a:latin typeface="Garamond" pitchFamily="18" charset="0"/>
              </a:rPr>
              <a:t> </a:t>
            </a:r>
            <a:br>
              <a:rPr kumimoji="1" lang="en-U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и имена класе.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Објектни тип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14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Декларацијом класе практично се дефинише нови кориснички тип у </a:t>
            </a:r>
            <a:r>
              <a:rPr kumimoji="1" lang="ru-RU" sz="2400" dirty="0" err="1">
                <a:latin typeface="Garamond" pitchFamily="18" charset="0"/>
              </a:rPr>
              <a:t>Јави</a:t>
            </a:r>
            <a:r>
              <a:rPr kumimoji="1" lang="ru-RU" sz="2400" dirty="0">
                <a:latin typeface="Garamond" pitchFamily="18" charset="0"/>
              </a:rPr>
              <a:t>.</a:t>
            </a: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Име</a:t>
            </a:r>
            <a:r>
              <a:rPr kumimoji="1" lang="ru-RU" sz="2400" dirty="0">
                <a:latin typeface="Garamond" pitchFamily="18" charset="0"/>
              </a:rPr>
              <a:t> класе може да се користи за декларисање променљивих, као што се код примитивних типова користе резервисане речи попут: </a:t>
            </a:r>
            <a:r>
              <a:rPr kumimoji="1" lang="en-US" sz="2000" dirty="0" err="1">
                <a:latin typeface="+mn-lt"/>
              </a:rPr>
              <a:t>int</a:t>
            </a:r>
            <a:r>
              <a:rPr kumimoji="1" lang="en-US" sz="2400" dirty="0">
                <a:latin typeface="Garamond" pitchFamily="18" charset="0"/>
              </a:rPr>
              <a:t>, </a:t>
            </a:r>
            <a:r>
              <a:rPr kumimoji="1" lang="en-US" sz="2000" dirty="0" err="1">
                <a:latin typeface="+mn-lt"/>
              </a:rPr>
              <a:t>boole</a:t>
            </a:r>
            <a:r>
              <a:rPr kumimoji="1" lang="ru-RU" sz="2000" dirty="0">
                <a:latin typeface="+mn-lt"/>
              </a:rPr>
              <a:t>а</a:t>
            </a:r>
            <a:r>
              <a:rPr kumimoji="1" lang="en-US" sz="2000" dirty="0">
                <a:latin typeface="+mn-lt"/>
              </a:rPr>
              <a:t>n</a:t>
            </a:r>
            <a:r>
              <a:rPr kumimoji="1" lang="en-US" sz="2400" dirty="0">
                <a:latin typeface="Garamond" pitchFamily="18" charset="0"/>
              </a:rPr>
              <a:t>, </a:t>
            </a:r>
            <a:r>
              <a:rPr kumimoji="1" lang="en-US" sz="2000" dirty="0">
                <a:latin typeface="+mn-lt"/>
              </a:rPr>
              <a:t>double</a:t>
            </a:r>
            <a:r>
              <a:rPr kumimoji="1" lang="en-US" sz="2400" dirty="0">
                <a:latin typeface="Garamond" pitchFamily="18" charset="0"/>
              </a:rPr>
              <a:t>,… </a:t>
            </a:r>
            <a:endParaRPr kumimoji="1" lang="sr-Cyrl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  <a:r>
              <a:rPr kumimoji="1" lang="en-US" sz="2400" b="1" dirty="0">
                <a:latin typeface="Garamond" pitchFamily="18" charset="0"/>
              </a:rPr>
              <a:t>: </a:t>
            </a:r>
            <a:r>
              <a:rPr kumimoji="1" lang="sr-Cyrl-RS" sz="2400" dirty="0">
                <a:latin typeface="Garamond" pitchFamily="18" charset="0"/>
              </a:rPr>
              <a:t>а</a:t>
            </a:r>
            <a:r>
              <a:rPr kumimoji="1" lang="ru-RU" sz="2400" dirty="0">
                <a:latin typeface="Garamond" pitchFamily="18" charset="0"/>
              </a:rPr>
              <a:t>ко дефинишемо класу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sr-Cyrl-RS" sz="2400" dirty="0">
                <a:latin typeface="Garamond" pitchFamily="18" charset="0"/>
              </a:rPr>
              <a:t>на следећи начин:</a:t>
            </a:r>
          </a:p>
          <a:p>
            <a:endParaRPr lang="sr-Cyrl-RS" sz="2400" dirty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pPr lvl="1"/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Figura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Cyrl-RS" sz="2400" dirty="0">
              <a:latin typeface="Garamond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r>
              <a:rPr kumimoji="1" lang="sr-Cyrl-RS" sz="2400" dirty="0">
                <a:latin typeface="Garamond" pitchFamily="18" charset="0"/>
              </a:rPr>
              <a:t>    тада има смисла декларисати променљиве: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defRPr/>
            </a:pPr>
            <a:endParaRPr kumimoji="1" lang="sr-Cyrl-RS" sz="2400" dirty="0">
              <a:latin typeface="Garamond" pitchFamily="18" charset="0"/>
            </a:endParaRPr>
          </a:p>
          <a:p>
            <a:pPr lvl="1"/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Figura 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endParaRPr kumimoji="1" lang="en-US" sz="15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Дакле</a:t>
            </a:r>
            <a:r>
              <a:rPr kumimoji="1" lang="ru-RU" sz="2400" dirty="0">
                <a:latin typeface="Garamond" pitchFamily="18" charset="0"/>
              </a:rPr>
              <a:t>, наредбом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000" dirty="0">
                <a:latin typeface="+mn-lt"/>
              </a:rPr>
              <a:t> a, b;</a:t>
            </a:r>
            <a:r>
              <a:rPr kumimoji="1" lang="en-US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декларисане су две променљиве помоћу којих можемо приступати конкретним објектима класе </a:t>
            </a:r>
            <a:r>
              <a:rPr kumimoji="1" lang="en-US" sz="2000" dirty="0" err="1">
                <a:latin typeface="+mn-lt"/>
              </a:rPr>
              <a:t>Figura</a:t>
            </a:r>
            <a:r>
              <a:rPr kumimoji="1" lang="en-US" sz="2400" dirty="0">
                <a:latin typeface="Garamond" pitchFamily="18" charset="0"/>
              </a:rPr>
              <a:t>.</a:t>
            </a:r>
            <a:endParaRPr kumimoji="1"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3789040"/>
            <a:ext cx="23762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971600" y="5157192"/>
            <a:ext cx="23762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Из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>
                <a:latin typeface="Garamond" panose="02020404030301010803" pitchFamily="18" charset="0"/>
              </a:rPr>
              <a:t> нова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тако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додатне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Таква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назива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b="1" i="1" dirty="0" err="1">
                <a:latin typeface="Garamond" panose="02020404030301010803" pitchFamily="18" charset="0"/>
              </a:rPr>
              <a:t>поткласа</a:t>
            </a:r>
            <a:r>
              <a:rPr lang="ru-RU" altLang="en-US" sz="2400" i="1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br>
              <a:rPr lang="ru-RU" altLang="en-US" sz="2400" dirty="0">
                <a:latin typeface="Garamond" panose="02020404030301010803" pitchFamily="18" charset="0"/>
              </a:rPr>
            </a:br>
            <a:r>
              <a:rPr lang="ru-RU" altLang="en-US" sz="2400" dirty="0">
                <a:latin typeface="Garamond" panose="02020404030301010803" pitchFamily="18" charset="0"/>
              </a:rPr>
              <a:t>и </a:t>
            </a:r>
            <a:r>
              <a:rPr lang="ru-RU" altLang="en-US" sz="2400" dirty="0" err="1">
                <a:latin typeface="Garamond" panose="02020404030301010803" pitchFamily="18" charset="0"/>
              </a:rPr>
              <a:t>пошто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b="1" i="1" dirty="0" err="1">
                <a:latin typeface="Garamond" panose="02020404030301010803" pitchFamily="18" charset="0"/>
              </a:rPr>
              <a:t>наткласе</a:t>
            </a:r>
            <a:r>
              <a:rPr lang="ru-RU" altLang="en-US" sz="2400" dirty="0">
                <a:latin typeface="Garamond" panose="02020404030301010803" pitchFamily="18" charset="0"/>
              </a:rPr>
              <a:t>), </a:t>
            </a:r>
            <a:br>
              <a:rPr lang="ru-RU" altLang="en-US" sz="2400" dirty="0">
                <a:latin typeface="Garamond" panose="02020404030301010803" pitchFamily="18" charset="0"/>
              </a:rPr>
            </a:br>
            <a:r>
              <a:rPr lang="ru-RU" altLang="en-US" sz="2400" dirty="0">
                <a:latin typeface="Garamond" panose="02020404030301010803" pitchFamily="18" charset="0"/>
              </a:rPr>
              <a:t>за </a:t>
            </a:r>
            <a:r>
              <a:rPr lang="ru-RU" altLang="en-US" sz="2400" dirty="0" err="1">
                <a:latin typeface="Garamond" panose="02020404030301010803" pitchFamily="18" charset="0"/>
              </a:rPr>
              <a:t>њу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каже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b="1" i="1" dirty="0">
                <a:latin typeface="Garamond" panose="02020404030301010803" pitchFamily="18" charset="0"/>
              </a:rPr>
              <a:t>наследила</a:t>
            </a:r>
            <a:r>
              <a:rPr lang="ru-RU" altLang="en-US" sz="2400" i="1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Дакле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сви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особине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додатне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</a:rPr>
              <a:t>наведене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поткласи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Механизам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наслеђивања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такође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битан</a:t>
            </a:r>
            <a:r>
              <a:rPr lang="ru-RU" altLang="en-US" sz="2400" dirty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оријентисане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језике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омогућава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нових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постојећих</a:t>
            </a:r>
            <a:r>
              <a:rPr lang="ru-RU" altLang="en-US" sz="2400" dirty="0"/>
              <a:t>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Начин записа података објектног типа (објеката) у </a:t>
            </a:r>
            <a:r>
              <a:rPr lang="ru-RU" sz="2400" dirty="0" err="1">
                <a:latin typeface="Garamond" pitchFamily="18" charset="0"/>
              </a:rPr>
              <a:t>меморији</a:t>
            </a:r>
            <a:r>
              <a:rPr lang="ru-RU" sz="2400" dirty="0">
                <a:latin typeface="Garamond" pitchFamily="18" charset="0"/>
              </a:rPr>
              <a:t> се разликује од начина записа података примитивног типа.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Подацима у меморији се приступа </a:t>
            </a:r>
            <a:r>
              <a:rPr lang="ru-RU" sz="2400" dirty="0" err="1">
                <a:latin typeface="Garamond" pitchFamily="18" charset="0"/>
              </a:rPr>
              <a:t>преко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променљивих</a:t>
            </a:r>
            <a:r>
              <a:rPr lang="ru-RU" sz="2400" dirty="0">
                <a:latin typeface="Garamond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Код примитивних типова променљиве садрже податке са којима се оперише,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док су код </a:t>
            </a:r>
            <a:r>
              <a:rPr lang="ru-RU" sz="2400" dirty="0" err="1">
                <a:latin typeface="Garamond" pitchFamily="18" charset="0"/>
              </a:rPr>
              <a:t>објектног</a:t>
            </a:r>
            <a:r>
              <a:rPr lang="ru-RU" sz="2400" dirty="0">
                <a:latin typeface="Garamond" pitchFamily="18" charset="0"/>
              </a:rPr>
              <a:t> типа </a:t>
            </a:r>
            <a:r>
              <a:rPr lang="ru-RU" sz="2400" dirty="0" err="1">
                <a:latin typeface="Garamond" pitchFamily="18" charset="0"/>
              </a:rPr>
              <a:t>променљиве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показивачи</a:t>
            </a:r>
            <a:r>
              <a:rPr lang="ru-RU" sz="2400" dirty="0">
                <a:latin typeface="Garamond" pitchFamily="18" charset="0"/>
              </a:rPr>
              <a:t> на објекте.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atin typeface="Garamond" pitchFamily="18" charset="0"/>
              </a:rPr>
              <a:t>Пример: </a:t>
            </a:r>
            <a:r>
              <a:rPr lang="ru-RU" sz="2400" dirty="0" err="1">
                <a:latin typeface="Garamond" pitchFamily="18" charset="0"/>
              </a:rPr>
              <a:t>ако</a:t>
            </a:r>
            <a:r>
              <a:rPr lang="ru-RU" sz="2400" dirty="0">
                <a:latin typeface="Garamond" pitchFamily="18" charset="0"/>
              </a:rPr>
              <a:t> декларишемо </a:t>
            </a:r>
            <a:r>
              <a:rPr lang="ru-RU" sz="2400" dirty="0" err="1">
                <a:latin typeface="Garamond" pitchFamily="18" charset="0"/>
              </a:rPr>
              <a:t>класу</a:t>
            </a:r>
            <a:r>
              <a:rPr lang="ru-RU" sz="2400" dirty="0"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Osoba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ru-RU" sz="15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>
                <a:latin typeface="Garamond" pitchFamily="18" charset="0"/>
              </a:rPr>
              <a:t>        </a:t>
            </a:r>
            <a:r>
              <a:rPr lang="ru-RU" sz="2400" dirty="0">
                <a:latin typeface="Garamond" pitchFamily="18" charset="0"/>
              </a:rPr>
              <a:t>и </a:t>
            </a:r>
            <a:r>
              <a:rPr lang="ru-RU" sz="2400" dirty="0" err="1">
                <a:latin typeface="Garamond" pitchFamily="18" charset="0"/>
              </a:rPr>
              <a:t>креирамо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примерак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класе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коришћењем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променљиве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p</a:t>
            </a:r>
            <a:endParaRPr lang="sr-Cyrl-RS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Osoba p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Osoba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ru-RU" sz="1500" dirty="0">
              <a:latin typeface="+mn-lt"/>
            </a:endParaRPr>
          </a:p>
          <a:p>
            <a:pPr lvl="1">
              <a:defRPr/>
            </a:pPr>
            <a:r>
              <a:rPr lang="ru-RU" sz="2400" dirty="0" err="1">
                <a:latin typeface="Garamond" pitchFamily="18" charset="0"/>
              </a:rPr>
              <a:t>онда</a:t>
            </a:r>
            <a:r>
              <a:rPr lang="ru-RU" sz="2400" dirty="0">
                <a:latin typeface="Garamond" pitchFamily="18" charset="0"/>
              </a:rPr>
              <a:t> је </a:t>
            </a:r>
            <a:r>
              <a:rPr lang="en-US" sz="2000" dirty="0">
                <a:latin typeface="+mn-lt"/>
              </a:rPr>
              <a:t>p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референца (показивач) на адресу у меморији од које почиње запис креираног објекта.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6375" y="4725144"/>
            <a:ext cx="1943497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476374" y="5589240"/>
            <a:ext cx="2735585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Дакле, ако се за променљиву </a:t>
            </a:r>
            <a:r>
              <a:rPr lang="ru-RU" sz="2000" dirty="0">
                <a:latin typeface="+mn-lt"/>
              </a:rPr>
              <a:t>p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користи локација са адресом </a:t>
            </a:r>
            <a:r>
              <a:rPr lang="ru-RU" sz="2000" dirty="0">
                <a:latin typeface="+mn-lt"/>
              </a:rPr>
              <a:t>12345</a:t>
            </a:r>
            <a:r>
              <a:rPr lang="ru-RU" sz="2400" dirty="0">
                <a:latin typeface="Garamond" pitchFamily="18" charset="0"/>
              </a:rPr>
              <a:t>, а запис објекта почиње од адресе </a:t>
            </a:r>
            <a:r>
              <a:rPr lang="ru-RU" sz="2000" dirty="0">
                <a:latin typeface="+mn-lt"/>
              </a:rPr>
              <a:t>98765</a:t>
            </a:r>
            <a:r>
              <a:rPr lang="ru-RU" sz="2400" dirty="0">
                <a:latin typeface="Garamond" pitchFamily="18" charset="0"/>
              </a:rPr>
              <a:t>, </a:t>
            </a:r>
            <a:br>
              <a:rPr lang="ru-RU" sz="2400" dirty="0">
                <a:latin typeface="Garamond" pitchFamily="18" charset="0"/>
              </a:rPr>
            </a:br>
            <a:r>
              <a:rPr lang="ru-RU" sz="2400" dirty="0" err="1">
                <a:latin typeface="Garamond" pitchFamily="18" charset="0"/>
              </a:rPr>
              <a:t>онда</a:t>
            </a:r>
            <a:r>
              <a:rPr lang="ru-RU" sz="2400" dirty="0">
                <a:latin typeface="Garamond" pitchFamily="18" charset="0"/>
              </a:rPr>
              <a:t> то графички представљамо на следећи начин:</a:t>
            </a: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Све адресе у меморији изражене су у бинарном облику, али смо због прегледности овде користили </a:t>
            </a:r>
            <a:r>
              <a:rPr lang="ru-RU" sz="2400" dirty="0" err="1">
                <a:latin typeface="Garamond" pitchFamily="18" charset="0"/>
              </a:rPr>
              <a:t>декадне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бројеве</a:t>
            </a:r>
            <a:r>
              <a:rPr lang="ru-RU" sz="2400" dirty="0">
                <a:latin typeface="Garamond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aramond" pitchFamily="18" charset="0"/>
              </a:rPr>
              <a:t>Адресе су овде небитне па је однос променљиве </a:t>
            </a:r>
            <a:r>
              <a:rPr lang="ru-RU" sz="2400" dirty="0">
                <a:latin typeface="Arial" charset="0"/>
              </a:rPr>
              <a:t>p</a:t>
            </a:r>
            <a:r>
              <a:rPr lang="ru-RU" sz="2400" dirty="0">
                <a:latin typeface="Garamond" pitchFamily="18" charset="0"/>
              </a:rPr>
              <a:t> и објекта погодније приказати на следећи начин:</a:t>
            </a: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  <a:p>
            <a:pPr>
              <a:defRPr/>
            </a:pPr>
            <a:endParaRPr lang="ru-RU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 (4)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2075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611813"/>
            <a:ext cx="90249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Још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једна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суштинска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разлика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објеката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примитивног</a:t>
            </a:r>
            <a:r>
              <a:rPr lang="ru-RU" altLang="en-US" sz="2400" dirty="0">
                <a:latin typeface="Garamond" panose="02020404030301010803" pitchFamily="18" charset="0"/>
              </a:rPr>
              <a:t> типа: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креирају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динамички</a:t>
            </a:r>
            <a:r>
              <a:rPr lang="ru-RU" altLang="en-US" sz="1900" dirty="0">
                <a:latin typeface="Garamond" panose="02020404030301010803" pitchFamily="18" charset="0"/>
              </a:rPr>
              <a:t>, тек приликом </a:t>
            </a:r>
            <a:r>
              <a:rPr lang="ru-RU" altLang="en-US" sz="1900" dirty="0" err="1">
                <a:latin typeface="Garamond" panose="02020404030301010803" pitchFamily="18" charset="0"/>
              </a:rPr>
              <a:t>извршавања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r>
              <a:rPr lang="ru-RU" altLang="en-US" sz="1900" dirty="0" err="1">
                <a:latin typeface="Garamond" panose="02020404030301010803" pitchFamily="18" charset="0"/>
              </a:rPr>
              <a:t>тада</a:t>
            </a:r>
            <a:r>
              <a:rPr lang="ru-RU" altLang="en-US" sz="1900" dirty="0">
                <a:latin typeface="Garamond" panose="02020404030301010803" pitchFamily="18" charset="0"/>
              </a:rPr>
              <a:t> се за </a:t>
            </a:r>
            <a:r>
              <a:rPr lang="ru-RU" altLang="en-US" sz="1900" dirty="0" err="1">
                <a:latin typeface="Garamond" panose="02020404030301010803" pitchFamily="18" charset="0"/>
              </a:rPr>
              <a:t>њих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резервише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меморија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>
                <a:latin typeface="Garamond" panose="02020404030301010803" pitchFamily="18" charset="0"/>
              </a:rPr>
              <a:t>док се за </a:t>
            </a:r>
            <a:r>
              <a:rPr lang="ru-RU" altLang="en-US" sz="1900" dirty="0" err="1">
                <a:latin typeface="Garamond" panose="02020404030301010803" pitchFamily="18" charset="0"/>
              </a:rPr>
              <a:t>податке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примитивног</a:t>
            </a:r>
            <a:r>
              <a:rPr lang="ru-RU" altLang="en-US" sz="1900" dirty="0">
                <a:latin typeface="Garamond" panose="02020404030301010803" pitchFamily="18" charset="0"/>
              </a:rPr>
              <a:t> типа </a:t>
            </a:r>
            <a:r>
              <a:rPr lang="ru-RU" altLang="en-US" sz="1900" dirty="0" err="1">
                <a:latin typeface="Garamond" panose="02020404030301010803" pitchFamily="18" charset="0"/>
              </a:rPr>
              <a:t>меморијски</a:t>
            </a:r>
            <a:r>
              <a:rPr lang="ru-RU" altLang="en-US" sz="1900" dirty="0">
                <a:latin typeface="Garamond" panose="02020404030301010803" pitchFamily="18" charset="0"/>
              </a:rPr>
              <a:t> простор </a:t>
            </a:r>
            <a:r>
              <a:rPr lang="ru-RU" altLang="en-US" sz="1900" dirty="0" err="1">
                <a:latin typeface="Garamond" panose="02020404030301010803" pitchFamily="18" charset="0"/>
              </a:rPr>
              <a:t>резервише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статички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још</a:t>
            </a:r>
            <a:r>
              <a:rPr lang="ru-RU" altLang="en-US" sz="1900" dirty="0">
                <a:latin typeface="Garamond" panose="02020404030301010803" pitchFamily="18" charset="0"/>
              </a:rPr>
              <a:t> у </a:t>
            </a:r>
            <a:r>
              <a:rPr lang="ru-RU" altLang="en-US" sz="1900" dirty="0" err="1">
                <a:latin typeface="Garamond" panose="02020404030301010803" pitchFamily="18" charset="0"/>
              </a:rPr>
              <a:t>фази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превођења</a:t>
            </a:r>
            <a:r>
              <a:rPr lang="ru-RU" altLang="en-US" sz="1900" dirty="0">
                <a:latin typeface="Garamond" panose="02020404030301010803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Позивање</a:t>
            </a:r>
            <a:r>
              <a:rPr lang="ru-RU" altLang="en-US" sz="2400" dirty="0">
                <a:latin typeface="Garamond" panose="02020404030301010803" pitchFamily="18" charset="0"/>
              </a:rPr>
              <a:t> метода над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објектом</a:t>
            </a:r>
            <a:r>
              <a:rPr lang="ru-RU" altLang="en-US" sz="2400" dirty="0">
                <a:latin typeface="Garamond" panose="02020404030301010803" pitchFamily="18" charset="0"/>
              </a:rPr>
              <a:t>: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>
                <a:latin typeface="Garamond" panose="02020404030301010803" pitchFamily="18" charset="0"/>
              </a:rPr>
              <a:t>Над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променљивама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објектног</a:t>
            </a:r>
            <a:r>
              <a:rPr lang="ru-RU" altLang="en-US" sz="1900" dirty="0">
                <a:latin typeface="Garamond" panose="02020404030301010803" pitchFamily="18" charset="0"/>
              </a:rPr>
              <a:t> типа се могу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позивати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методи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припадајуће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класе</a:t>
            </a:r>
            <a:r>
              <a:rPr lang="ru-RU" altLang="en-US" sz="1900" dirty="0">
                <a:latin typeface="Garamond" panose="02020404030301010803" pitchFamily="18" charset="0"/>
              </a:rPr>
              <a:t>. 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>
                <a:latin typeface="Garamond" panose="02020404030301010803" pitchFamily="18" charset="0"/>
              </a:rPr>
              <a:t>То се рати </a:t>
            </a:r>
            <a:r>
              <a:rPr lang="ru-RU" altLang="en-US" sz="1900" dirty="0" err="1">
                <a:latin typeface="Garamond" panose="02020404030301010803" pitchFamily="18" charset="0"/>
              </a:rPr>
              <a:t>тако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што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наведе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име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r>
              <a:rPr lang="ru-RU" altLang="en-US" sz="1900" dirty="0" err="1">
                <a:latin typeface="Garamond" panose="02020404030301010803" pitchFamily="18" charset="0"/>
              </a:rPr>
              <a:t>затим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пунктуални</a:t>
            </a:r>
            <a:r>
              <a:rPr lang="ru-RU" altLang="en-US" sz="1900" dirty="0">
                <a:latin typeface="Garamond" panose="02020404030301010803" pitchFamily="18" charset="0"/>
              </a:rPr>
              <a:t> оператор (</a:t>
            </a:r>
            <a:r>
              <a:rPr lang="ru-RU" altLang="en-US" sz="1900" dirty="0" err="1">
                <a:latin typeface="Garamond" panose="02020404030301010803" pitchFamily="18" charset="0"/>
              </a:rPr>
              <a:t>тј</a:t>
            </a:r>
            <a:r>
              <a:rPr lang="ru-RU" altLang="en-US" sz="1900" dirty="0">
                <a:latin typeface="Garamond" panose="02020404030301010803" pitchFamily="18" charset="0"/>
              </a:rPr>
              <a:t>. тачка), а </a:t>
            </a:r>
            <a:r>
              <a:rPr lang="ru-RU" altLang="en-US" sz="1900" dirty="0" err="1">
                <a:latin typeface="Garamond" panose="02020404030301010803" pitchFamily="18" charset="0"/>
              </a:rPr>
              <a:t>затим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назив</a:t>
            </a:r>
            <a:r>
              <a:rPr lang="ru-RU" altLang="en-US" sz="1900" dirty="0">
                <a:latin typeface="Garamond" panose="02020404030301010803" pitchFamily="18" charset="0"/>
              </a:rPr>
              <a:t> метода </a:t>
            </a:r>
            <a:r>
              <a:rPr lang="ru-RU" altLang="en-US" sz="1900" dirty="0" err="1">
                <a:latin typeface="Garamond" panose="02020404030301010803" pitchFamily="18" charset="0"/>
              </a:rPr>
              <a:t>који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праћен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аргументима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између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малих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заграда</a:t>
            </a:r>
            <a:r>
              <a:rPr lang="ru-RU" altLang="en-US" sz="1900" dirty="0">
                <a:latin typeface="Garamond" panose="02020404030301010803" pitchFamily="18" charset="0"/>
              </a:rPr>
              <a:t>. </a:t>
            </a:r>
          </a:p>
          <a:p>
            <a:pPr marL="1085850" lvl="1" indent="-342900" eaLnBrk="1" hangingPunct="1">
              <a:spcBef>
                <a:spcPct val="0"/>
              </a:spcBef>
              <a:buClrTx/>
            </a:pPr>
            <a:r>
              <a:rPr lang="ru-RU" altLang="en-US" sz="1900" dirty="0" err="1">
                <a:latin typeface="Garamond" panose="02020404030301010803" pitchFamily="18" charset="0"/>
              </a:rPr>
              <a:t>Ако</a:t>
            </a:r>
            <a:r>
              <a:rPr lang="ru-RU" altLang="en-US" sz="1900" dirty="0">
                <a:latin typeface="Garamond" panose="02020404030301010803" pitchFamily="18" charset="0"/>
              </a:rPr>
              <a:t> нема </a:t>
            </a:r>
            <a:r>
              <a:rPr lang="ru-RU" altLang="en-US" sz="19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r>
              <a:rPr lang="ru-RU" altLang="en-US" sz="1900" dirty="0" err="1">
                <a:latin typeface="Garamond" panose="02020404030301010803" pitchFamily="18" charset="0"/>
              </a:rPr>
              <a:t>тада</a:t>
            </a:r>
            <a:r>
              <a:rPr lang="ru-RU" altLang="en-US" sz="1900" dirty="0">
                <a:latin typeface="Garamond" panose="02020404030301010803" pitchFamily="18" charset="0"/>
              </a:rPr>
              <a:t> се </a:t>
            </a:r>
            <a:r>
              <a:rPr lang="ru-RU" altLang="en-US" sz="1900" dirty="0" err="1">
                <a:latin typeface="Garamond" panose="02020404030301010803" pitchFamily="18" charset="0"/>
              </a:rPr>
              <a:t>иза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назива</a:t>
            </a:r>
            <a:r>
              <a:rPr lang="ru-RU" altLang="en-US" sz="1900" dirty="0">
                <a:latin typeface="Garamond" panose="02020404030301010803" pitchFamily="18" charset="0"/>
              </a:rPr>
              <a:t> метода </a:t>
            </a:r>
            <a:r>
              <a:rPr lang="ru-RU" altLang="en-US" sz="1900" dirty="0" err="1">
                <a:latin typeface="Garamond" panose="02020404030301010803" pitchFamily="18" charset="0"/>
              </a:rPr>
              <a:t>обавезно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морају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написати</a:t>
            </a:r>
            <a:r>
              <a:rPr lang="ru-RU" altLang="en-US" sz="1900" dirty="0">
                <a:latin typeface="Garamond" panose="02020404030301010803" pitchFamily="18" charset="0"/>
              </a:rPr>
              <a:t> отворена и затворена мала </a:t>
            </a:r>
            <a:r>
              <a:rPr lang="ru-RU" altLang="en-US" sz="1900" dirty="0" err="1">
                <a:latin typeface="Garamond" panose="02020404030301010803" pitchFamily="18" charset="0"/>
              </a:rPr>
              <a:t>заграда</a:t>
            </a:r>
            <a:r>
              <a:rPr lang="ru-RU" altLang="en-US" sz="19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 (5)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23528" y="1557338"/>
            <a:ext cx="856895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Идентификатор, као што и његово име казује, </a:t>
            </a:r>
            <a:br>
              <a:rPr kumimoji="1" lang="sr-Latn-R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служи за идентификовање неке конструкције у Јави.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 err="1">
                <a:latin typeface="Garamond" pitchFamily="18" charset="0"/>
              </a:rPr>
              <a:t>Све</a:t>
            </a:r>
            <a:r>
              <a:rPr kumimoji="1" lang="ru-RU" sz="2400" dirty="0">
                <a:latin typeface="Garamond" pitchFamily="18" charset="0"/>
              </a:rPr>
              <a:t> конструкције у Јави, као што су: променљиве, класе, методи итд. на јединствен начин се именују </a:t>
            </a:r>
            <a:r>
              <a:rPr kumimoji="1" lang="ru-RU" sz="2400" dirty="0" err="1">
                <a:latin typeface="Garamond" pitchFamily="18" charset="0"/>
              </a:rPr>
              <a:t>преко</a:t>
            </a:r>
            <a:r>
              <a:rPr kumimoji="1" lang="ru-RU" sz="2400" dirty="0">
                <a:latin typeface="Garamond" pitchFamily="18" charset="0"/>
              </a:rPr>
              <a:t> идентификатора</a:t>
            </a:r>
            <a:endParaRPr kumimoji="1" lang="en-U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И</a:t>
            </a:r>
            <a:r>
              <a:rPr kumimoji="1" lang="ru-RU" sz="2400" dirty="0">
                <a:latin typeface="Garamond" pitchFamily="18" charset="0"/>
              </a:rPr>
              <a:t>дентификатор мора почети словом, знаком за долар или цртом за подвлачење. </a:t>
            </a:r>
            <a:endParaRPr kumimoji="1" lang="en-US" sz="24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преосталом делу идентификатора, поред ових знакова, </a:t>
            </a:r>
            <a:br>
              <a:rPr kumimoji="1" lang="en-US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могу да се појаве и цифре.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Идентификатори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39750" y="1525588"/>
            <a:ext cx="84963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Garamond" pitchFamily="18" charset="0"/>
              </a:rPr>
              <a:t>Пример</a:t>
            </a:r>
          </a:p>
          <a:p>
            <a:pPr lvl="1">
              <a:defRPr/>
            </a:pPr>
            <a:r>
              <a:rPr lang="ru-RU" sz="2400" dirty="0">
                <a:latin typeface="Garamond" pitchFamily="18" charset="0"/>
              </a:rPr>
              <a:t>Претпоставимо да променљива </a:t>
            </a:r>
            <a:r>
              <a:rPr lang="en-US" sz="2000" b="1" dirty="0" err="1">
                <a:latin typeface="+mn-lt"/>
              </a:rPr>
              <a:t>prvi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класе </a:t>
            </a:r>
            <a:r>
              <a:rPr lang="en-US" sz="2000" b="1" dirty="0" err="1">
                <a:latin typeface="+mn-lt"/>
              </a:rPr>
              <a:t>Ucenik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показује на новонаправљени објекат. </a:t>
            </a:r>
            <a:br>
              <a:rPr lang="ru-RU" sz="2400" dirty="0">
                <a:latin typeface="Garamond" pitchFamily="18" charset="0"/>
              </a:rPr>
            </a:br>
            <a:r>
              <a:rPr lang="ru-RU" sz="2400" dirty="0" err="1">
                <a:latin typeface="Garamond" pitchFamily="18" charset="0"/>
              </a:rPr>
              <a:t>Позив</a:t>
            </a:r>
            <a:r>
              <a:rPr lang="ru-RU" sz="2400" dirty="0">
                <a:latin typeface="Garamond" pitchFamily="18" charset="0"/>
              </a:rPr>
              <a:t> метода </a:t>
            </a:r>
            <a:r>
              <a:rPr lang="en-US" sz="2000" b="1" dirty="0" err="1">
                <a:latin typeface="+mn-lt"/>
              </a:rPr>
              <a:t>stampajIme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који постоји у класи </a:t>
            </a:r>
            <a:r>
              <a:rPr lang="en-US" sz="2000" b="1" dirty="0" err="1">
                <a:latin typeface="+mn-lt"/>
              </a:rPr>
              <a:t>Ucenik</a:t>
            </a:r>
            <a:r>
              <a:rPr lang="en-US" sz="2000" dirty="0">
                <a:latin typeface="Garamond" pitchFamily="18" charset="0"/>
              </a:rPr>
              <a:t> </a:t>
            </a:r>
            <a:br>
              <a:rPr lang="sr-Cyrl-RS" sz="2000" dirty="0">
                <a:latin typeface="Garamond" pitchFamily="18" charset="0"/>
              </a:rPr>
            </a:br>
            <a:r>
              <a:rPr lang="ru-RU" sz="2400" dirty="0">
                <a:latin typeface="Garamond" pitchFamily="18" charset="0"/>
              </a:rPr>
              <a:t>над објектом на који реферише променљива </a:t>
            </a:r>
            <a:r>
              <a:rPr lang="en-US" sz="2000" b="1" dirty="0" err="1">
                <a:latin typeface="+mn-lt"/>
              </a:rPr>
              <a:t>prvi</a:t>
            </a:r>
            <a:r>
              <a:rPr lang="en-US" sz="2000" dirty="0">
                <a:latin typeface="Garamond" pitchFamily="18" charset="0"/>
              </a:rPr>
              <a:t> </a:t>
            </a:r>
            <a:br>
              <a:rPr lang="sr-Cyrl-RS" sz="2000" dirty="0">
                <a:latin typeface="Garamond" pitchFamily="18" charset="0"/>
              </a:rPr>
            </a:br>
            <a:r>
              <a:rPr lang="ru-RU" sz="2400" dirty="0" err="1">
                <a:latin typeface="Garamond" pitchFamily="18" charset="0"/>
              </a:rPr>
              <a:t>реализује</a:t>
            </a:r>
            <a:r>
              <a:rPr lang="ru-RU" sz="2400" dirty="0">
                <a:latin typeface="Garamond" pitchFamily="18" charset="0"/>
              </a:rPr>
              <a:t> се следећом </a:t>
            </a:r>
            <a:r>
              <a:rPr lang="ru-RU" sz="2400" dirty="0" err="1">
                <a:latin typeface="Garamond" pitchFamily="18" charset="0"/>
              </a:rPr>
              <a:t>наредбом</a:t>
            </a:r>
            <a:r>
              <a:rPr lang="ru-RU" sz="2400" dirty="0">
                <a:latin typeface="Garamond" pitchFamily="18" charset="0"/>
              </a:rPr>
              <a:t>:</a:t>
            </a:r>
          </a:p>
          <a:p>
            <a:pPr lvl="1">
              <a:defRPr/>
            </a:pPr>
            <a:endParaRPr lang="ru-RU" sz="2400" dirty="0">
              <a:latin typeface="Garamond" pitchFamily="18" charset="0"/>
            </a:endParaRPr>
          </a:p>
          <a:p>
            <a:r>
              <a:rPr lang="sr-Cyrl-RS" sz="2000" dirty="0">
                <a:latin typeface="+mn-lt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Latn-RS" sz="1500" dirty="0">
              <a:effectLst/>
            </a:endParaRPr>
          </a:p>
          <a:p>
            <a:pPr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Кориснички објектни тип (6)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6375" y="4149080"/>
            <a:ext cx="2159521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1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311275" y="1600200"/>
            <a:ext cx="7077149" cy="4421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r-Latn-CS" altLang="en-US" sz="2400" dirty="0">
                <a:latin typeface="Lucida Console" panose="020B0609040504020204" pitchFamily="49" charset="0"/>
              </a:rPr>
              <a:t>  </a:t>
            </a:r>
            <a:r>
              <a:rPr lang="sr-Cyrl-RS" altLang="en-US" sz="2400" dirty="0">
                <a:latin typeface="Garamond" panose="02020404030301010803" pitchFamily="18" charset="0"/>
              </a:rPr>
              <a:t>Изворни код за програм </a:t>
            </a:r>
            <a:r>
              <a:rPr lang="sr-Latn-CS" altLang="en-US" sz="2400" dirty="0">
                <a:latin typeface="Garamond" panose="02020404030301010803" pitchFamily="18" charset="0"/>
              </a:rPr>
              <a:t>Zdravo svete!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/* ZdravoSveteApp.java 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ZdravoSveteApp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/** </a:t>
            </a:r>
            <a:endParaRPr lang="sr-Cyrl-RS" sz="1500" dirty="0"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* Tradicionalni program "Zdravo svete!". </a:t>
            </a:r>
            <a:endParaRPr lang="sr-Cyrl-RS" sz="1500" dirty="0">
              <a:solidFill>
                <a:srgbClr val="00808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Pisi na standardni izlaz. </a:t>
            </a:r>
            <a:r>
              <a:rPr lang="sr-Cyrl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"Zdravo svete!"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r-Latn-CS" altLang="en-US" sz="24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060848"/>
            <a:ext cx="6480720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347075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en-US" sz="2400" dirty="0">
                <a:latin typeface="Garamond" panose="02020404030301010803" pitchFamily="18" charset="0"/>
              </a:rPr>
              <a:t>Чувамо претходни програм у датотеку </a:t>
            </a:r>
            <a:r>
              <a:rPr lang="sr-Latn-C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ZdravoSveteApp.java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која је смештена у директоријум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c:\vladofilipovic\</a:t>
            </a:r>
            <a:r>
              <a:rPr lang="sr-Latn-C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sr-Latn-C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CS" altLang="en-US" sz="1600" dirty="0">
                <a:latin typeface="Lucida Console" panose="020B0609040504020204" pitchFamily="49" charset="0"/>
              </a:rPr>
              <a:t>C:\vladofilipovic&gt;dir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 Volume in drive C is ATHOME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 Volume Serial Number is 1CE3-2551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 Directory of C:\vladofilipovic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.               &lt;DIR&gt;        01-24-96 10:42p .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..              &lt;DIR&gt;        01-24-96 10:42p ..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HELLOW~1 JAV             265 01-22-96 3:38p ZdravoSveteApp.java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         1 file(s)             265 bytes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Latn-CS" altLang="en-US" sz="1600" dirty="0">
                <a:latin typeface="Lucida Console" panose="020B0609040504020204" pitchFamily="49" charset="0"/>
              </a:rPr>
              <a:t>         1 dir(s)      348,585,984 bytes free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Latn-CS" altLang="en-US" sz="1600" dirty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en-US" sz="2400" dirty="0">
                <a:latin typeface="Garamond" panose="02020404030301010803" pitchFamily="18" charset="0"/>
              </a:rPr>
              <a:t>Преводимо</a:t>
            </a:r>
            <a:r>
              <a:rPr lang="sr-Latn-CS" altLang="en-US" sz="2400" dirty="0">
                <a:latin typeface="Garamond" panose="02020404030301010803" pitchFamily="18" charset="0"/>
              </a:rPr>
              <a:t> .java </a:t>
            </a:r>
            <a:r>
              <a:rPr lang="sr-Cyrl-RS" altLang="en-US" sz="2400" dirty="0">
                <a:latin typeface="Garamond" panose="02020404030301010803" pitchFamily="18" charset="0"/>
              </a:rPr>
              <a:t>датотеку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коришћењем програма </a:t>
            </a:r>
            <a:r>
              <a:rPr lang="sr-Latn-CS" altLang="en-US" sz="2400" b="1" dirty="0">
                <a:latin typeface="Garamond" panose="02020404030301010803" pitchFamily="18" charset="0"/>
              </a:rPr>
              <a:t>javac</a:t>
            </a:r>
            <a:endParaRPr lang="sr-Latn-CS" altLang="en-US" sz="24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RS" altLang="en-US" sz="1600" dirty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1600" dirty="0">
                <a:latin typeface="Lucida Console" panose="020B0609040504020204" pitchFamily="49" charset="0"/>
              </a:rPr>
              <a:t>C:\vladofilipovic&gt;javac ZdravoSveteApp.java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1 (2)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2348880"/>
            <a:ext cx="820891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683569" y="5677495"/>
            <a:ext cx="54726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347075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en-US" sz="2400" dirty="0">
                <a:latin typeface="Garamond" panose="02020404030301010803" pitchFamily="18" charset="0"/>
              </a:rPr>
              <a:t>Извршавамо .</a:t>
            </a:r>
            <a:r>
              <a:rPr lang="en-US" altLang="en-US" sz="2400" dirty="0">
                <a:latin typeface="Garamond" panose="02020404030301010803" pitchFamily="18" charset="0"/>
              </a:rPr>
              <a:t>class </a:t>
            </a:r>
            <a:r>
              <a:rPr lang="sr-Cyrl-RS" altLang="en-US" sz="2400" dirty="0">
                <a:latin typeface="Garamond" panose="02020404030301010803" pitchFamily="18" charset="0"/>
              </a:rPr>
              <a:t>датотеку </a:t>
            </a:r>
            <a:r>
              <a:rPr lang="sr-Latn-C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ZdravoSveteApp.</a:t>
            </a:r>
            <a:r>
              <a:rPr lang="en-U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sr-Latn-C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из директоријума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c:\vladofilipovic\</a:t>
            </a:r>
            <a:r>
              <a:rPr lang="sr-Cyrl-R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коришћењем интерпетатора тј. програма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што доводи до прикза поруке на екрану тј. конзоли.</a:t>
            </a:r>
            <a:endParaRPr lang="sr-Latn-CS" altLang="en-US" sz="24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	</a:t>
            </a:r>
            <a:r>
              <a:rPr lang="sr-Latn-CS" altLang="en-US" sz="1600" dirty="0">
                <a:latin typeface="Lucida Console" panose="020B0609040504020204" pitchFamily="49" charset="0"/>
              </a:rPr>
              <a:t>C:\vladofilipovic&gt;</a:t>
            </a:r>
            <a:r>
              <a:rPr lang="en-US" altLang="en-US" sz="1600" dirty="0">
                <a:latin typeface="Lucida Console" panose="020B0609040504020204" pitchFamily="49" charset="0"/>
              </a:rPr>
              <a:t>java </a:t>
            </a:r>
            <a:r>
              <a:rPr lang="en-US" altLang="en-US" sz="1600" dirty="0" err="1">
                <a:latin typeface="Lucida Console" panose="020B0609040504020204" pitchFamily="49" charset="0"/>
              </a:rPr>
              <a:t>ZdravoSveteApp</a:t>
            </a:r>
            <a:br>
              <a:rPr lang="sr-Latn-CS" altLang="en-US" sz="1600" dirty="0">
                <a:latin typeface="Lucida Console" panose="020B0609040504020204" pitchFamily="49" charset="0"/>
              </a:rPr>
            </a:b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Zdravo svete!</a:t>
            </a:r>
            <a:endParaRPr lang="sr-Cyrl-RS" altLang="en-US" sz="1600" dirty="0">
              <a:latin typeface="Lucida Console" panose="020B060904050402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>
              <a:latin typeface="Lucida Console" panose="020B0609040504020204" pitchFamily="49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1 (3)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2996952"/>
            <a:ext cx="496790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000" dirty="0" err="1"/>
              <a:t>Ucenik</a:t>
            </a:r>
            <a:r>
              <a:rPr lang="ru-RU" altLang="en-US" sz="20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помоћу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се могу </a:t>
            </a:r>
            <a:r>
              <a:rPr lang="ru-RU" altLang="en-US" sz="2400" dirty="0" err="1">
                <a:latin typeface="Garamond" panose="02020404030301010803" pitchFamily="18" charset="0"/>
              </a:rPr>
              <a:t>генерисати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конкретни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тако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сваки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садржи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име</a:t>
            </a:r>
            <a:r>
              <a:rPr lang="ru-RU" altLang="en-US" sz="2400" dirty="0">
                <a:latin typeface="Garamond" panose="02020404030301010803" pitchFamily="18" charset="0"/>
              </a:rPr>
              <a:t> ученика и </a:t>
            </a:r>
            <a:r>
              <a:rPr lang="ru-RU" altLang="en-US" sz="2400" dirty="0" err="1">
                <a:latin typeface="Garamond" panose="02020404030301010803" pitchFamily="18" charset="0"/>
              </a:rPr>
              <a:t>разред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Поред</a:t>
            </a:r>
            <a:r>
              <a:rPr lang="ru-RU" altLang="en-US" sz="2400" dirty="0">
                <a:latin typeface="Garamond" panose="02020404030301010803" pitchFamily="18" charset="0"/>
              </a:rPr>
              <a:t> тога,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треба да </a:t>
            </a:r>
            <a:r>
              <a:rPr lang="ru-RU" altLang="en-US" sz="2400" dirty="0" err="1">
                <a:latin typeface="Garamond" panose="02020404030301010803" pitchFamily="18" charset="0"/>
              </a:rPr>
              <a:t>садржи</a:t>
            </a:r>
            <a:r>
              <a:rPr lang="ru-RU" altLang="en-US" sz="2400" dirty="0">
                <a:latin typeface="Garamond" panose="02020404030301010803" pitchFamily="18" charset="0"/>
              </a:rPr>
              <a:t> два метода: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1900" dirty="0" err="1">
                <a:latin typeface="Garamond" panose="02020404030301010803" pitchFamily="18" charset="0"/>
              </a:rPr>
              <a:t>један</a:t>
            </a:r>
            <a:r>
              <a:rPr lang="ru-RU" altLang="en-US" sz="1900" dirty="0">
                <a:latin typeface="Garamond" panose="02020404030301010803" pitchFamily="18" charset="0"/>
              </a:rPr>
              <a:t> за </a:t>
            </a:r>
            <a:r>
              <a:rPr lang="ru-RU" altLang="en-US" sz="1900" dirty="0" err="1">
                <a:latin typeface="Garamond" panose="02020404030301010803" pitchFamily="18" charset="0"/>
              </a:rPr>
              <a:t>штампање</a:t>
            </a:r>
            <a:r>
              <a:rPr lang="ru-RU" altLang="en-US" sz="1900" dirty="0">
                <a:latin typeface="Garamond" panose="02020404030301010803" pitchFamily="18" charset="0"/>
              </a:rPr>
              <a:t> имена ученика,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1900" dirty="0">
                <a:latin typeface="Garamond" panose="02020404030301010803" pitchFamily="18" charset="0"/>
              </a:rPr>
              <a:t>а </a:t>
            </a:r>
            <a:r>
              <a:rPr lang="ru-RU" altLang="en-US" sz="1900" dirty="0" err="1">
                <a:latin typeface="Garamond" panose="02020404030301010803" pitchFamily="18" charset="0"/>
              </a:rPr>
              <a:t>други</a:t>
            </a:r>
            <a:r>
              <a:rPr lang="ru-RU" altLang="en-US" sz="1900" dirty="0">
                <a:latin typeface="Garamond" panose="02020404030301010803" pitchFamily="18" charset="0"/>
              </a:rPr>
              <a:t> за </a:t>
            </a:r>
            <a:r>
              <a:rPr lang="ru-RU" altLang="en-US" sz="1900" dirty="0" err="1">
                <a:latin typeface="Garamond" panose="02020404030301010803" pitchFamily="18" charset="0"/>
              </a:rPr>
              <a:t>испитивање</a:t>
            </a:r>
            <a:r>
              <a:rPr lang="ru-RU" altLang="en-US" sz="1900" dirty="0">
                <a:latin typeface="Garamond" panose="02020404030301010803" pitchFamily="18" charset="0"/>
              </a:rPr>
              <a:t> да ли се ученик </a:t>
            </a:r>
            <a:r>
              <a:rPr lang="ru-RU" altLang="en-US" sz="1900" dirty="0" err="1">
                <a:latin typeface="Garamond" panose="02020404030301010803" pitchFamily="18" charset="0"/>
              </a:rPr>
              <a:t>бави</a:t>
            </a:r>
            <a:r>
              <a:rPr lang="ru-RU" altLang="en-US" sz="1900" dirty="0">
                <a:latin typeface="Garamond" panose="02020404030301010803" pitchFamily="18" charset="0"/>
              </a:rPr>
              <a:t> спортом.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>
                <a:latin typeface="Garamond" panose="02020404030301010803" pitchFamily="18" charset="0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</a:rPr>
              <a:t>посебној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неколико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примерака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000" dirty="0" err="1"/>
              <a:t>Ucenik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razred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boolean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baviSeSportom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sport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sport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false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true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stampajIme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"Ime ucenika je: 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2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3356992"/>
            <a:ext cx="69127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5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>
                <a:latin typeface="Garamond" panose="02020404030301010803" pitchFamily="18" charset="0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Latn-RS" altLang="en-US" sz="2000" b="1" dirty="0">
                <a:latin typeface="+mj-lt"/>
              </a:rPr>
              <a:t>TestUcenik </a:t>
            </a:r>
            <a:r>
              <a:rPr lang="sr-Cyrl-RS" altLang="en-US" sz="2400" dirty="0">
                <a:latin typeface="Garamond" panose="02020404030301010803" pitchFamily="18" charset="0"/>
              </a:rPr>
              <a:t>тестирамо класу </a:t>
            </a:r>
            <a:r>
              <a:rPr lang="sr-Latn-RS" altLang="en-US" sz="2000" b="1" dirty="0">
                <a:latin typeface="+mj-lt"/>
              </a:rPr>
              <a:t>Ucenik </a:t>
            </a:r>
            <a:r>
              <a:rPr lang="sr-Cyrl-RS" altLang="en-US" sz="2400" dirty="0">
                <a:latin typeface="Garamond" panose="02020404030301010803" pitchFamily="18" charset="0"/>
              </a:rPr>
              <a:t>тако што у </a:t>
            </a:r>
            <a:r>
              <a:rPr lang="sr-Latn-RS" altLang="en-US" sz="2400" dirty="0">
                <a:latin typeface="Garamond" panose="02020404030301010803" pitchFamily="18" charset="0"/>
              </a:rPr>
              <a:t>main </a:t>
            </a:r>
            <a:r>
              <a:rPr lang="sr-Cyrl-RS" altLang="en-US" sz="2400" dirty="0">
                <a:latin typeface="Garamond" panose="02020404030301010803" pitchFamily="18" charset="0"/>
              </a:rPr>
              <a:t>методу правимо неколико примерака </a:t>
            </a:r>
            <a:br>
              <a:rPr lang="sr-Latn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(</a:t>
            </a:r>
            <a:r>
              <a:rPr lang="sr-Latn-RS" altLang="en-US" sz="2400" dirty="0">
                <a:latin typeface="Garamond" panose="02020404030301010803" pitchFamily="18" charset="0"/>
              </a:rPr>
              <a:t>main </a:t>
            </a:r>
            <a:r>
              <a:rPr lang="sr-Cyrl-RS" altLang="en-US" sz="2400" dirty="0">
                <a:latin typeface="Garamond" panose="02020404030301010803" pitchFamily="18" charset="0"/>
              </a:rPr>
              <a:t>метод је могао да се позове и из класе</a:t>
            </a:r>
            <a:r>
              <a:rPr lang="sr-Cyrl-RS" altLang="en-US" sz="2000" b="1" dirty="0">
                <a:latin typeface="+mj-lt"/>
              </a:rPr>
              <a:t> </a:t>
            </a:r>
            <a:r>
              <a:rPr lang="sr-Latn-RS" altLang="en-US" sz="2000" b="1" dirty="0"/>
              <a:t>Ucenik</a:t>
            </a:r>
            <a:r>
              <a:rPr lang="sr-Latn-RS" altLang="en-US" sz="2400" dirty="0"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TestUcenik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Ucenik prvi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"Petar Peric"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Ucenik drugi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drugi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drugi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"Milan Mikic"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drugi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razred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 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		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"kosarka"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		drugi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 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		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}</a:t>
            </a:r>
            <a:endParaRPr lang="sr-Latn-RS" sz="15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ru-RU" altLang="en-US" sz="2400" dirty="0">
              <a:latin typeface="Garamond" panose="02020404030301010803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2 (</a:t>
            </a:r>
            <a:r>
              <a:rPr lang="en-US" altLang="en-US" sz="3600" b="1">
                <a:solidFill>
                  <a:schemeClr val="hlink"/>
                </a:solidFill>
              </a:rPr>
              <a:t>2</a:t>
            </a:r>
            <a:r>
              <a:rPr lang="sr-Cyrl-RS" altLang="en-US" sz="3600" b="1">
                <a:solidFill>
                  <a:schemeClr val="hlink"/>
                </a:solidFill>
              </a:rPr>
              <a:t>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2564904"/>
            <a:ext cx="7859216" cy="4248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Конкретни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примерци</a:t>
            </a:r>
            <a:r>
              <a:rPr lang="ru-RU" altLang="en-US" sz="2400" dirty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објекти</a:t>
            </a:r>
            <a:r>
              <a:rPr lang="ru-RU" altLang="en-US" sz="2400" dirty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указују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/>
              <a:t>prvi</a:t>
            </a:r>
            <a:r>
              <a:rPr lang="en-US" altLang="en-US" sz="2000" dirty="0"/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и </a:t>
            </a:r>
            <a:r>
              <a:rPr lang="en-US" altLang="en-US" sz="2000" b="1" dirty="0" err="1"/>
              <a:t>drugi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Latn-RS" altLang="en-US" sz="24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>
                <a:latin typeface="Garamond" panose="02020404030301010803" pitchFamily="18" charset="0"/>
              </a:rPr>
              <a:t>Они се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креирају</a:t>
            </a:r>
            <a:r>
              <a:rPr lang="ru-RU" altLang="en-US" sz="2400" dirty="0">
                <a:latin typeface="Garamond" panose="02020404030301010803" pitchFamily="18" charset="0"/>
              </a:rPr>
              <a:t> уз </a:t>
            </a:r>
            <a:r>
              <a:rPr lang="ru-RU" altLang="en-US" sz="2400" dirty="0" err="1">
                <a:latin typeface="Garamond" panose="02020404030301010803" pitchFamily="18" charset="0"/>
              </a:rPr>
              <a:t>помоћ</a:t>
            </a:r>
            <a:r>
              <a:rPr lang="ru-RU" altLang="en-US" sz="2400" dirty="0">
                <a:latin typeface="Garamond" panose="02020404030301010803" pitchFamily="18" charset="0"/>
              </a:rPr>
              <a:t> оператора </a:t>
            </a:r>
            <a:r>
              <a:rPr lang="en-US" altLang="en-US" sz="2000" b="1" dirty="0"/>
              <a:t>new</a:t>
            </a:r>
            <a:r>
              <a:rPr lang="en-US" altLang="en-US" sz="2000" dirty="0"/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и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/>
              <a:t>Ucenik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sr-Latn-RS" altLang="en-US" sz="24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наредбе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/>
              <a:t>prvi.stampajIme</a:t>
            </a:r>
            <a:r>
              <a:rPr lang="en-US" altLang="en-US" sz="2000" b="1" dirty="0"/>
              <a:t>(); </a:t>
            </a:r>
            <a:r>
              <a:rPr lang="ru-RU" altLang="en-US" sz="2400" dirty="0" err="1">
                <a:latin typeface="Garamond" panose="02020404030301010803" pitchFamily="18" charset="0"/>
              </a:rPr>
              <a:t>послата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порука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000" b="1" dirty="0" err="1"/>
              <a:t>prvi</a:t>
            </a:r>
            <a:r>
              <a:rPr lang="en-US" altLang="en-US" sz="2400" dirty="0">
                <a:latin typeface="Garamond" panose="02020404030301010803" pitchFamily="18" charset="0"/>
              </a:rPr>
              <a:t>, </a:t>
            </a:r>
            <a:br>
              <a:rPr lang="sr-Latn-RS" altLang="en-US" sz="2400" dirty="0">
                <a:latin typeface="Garamond" panose="02020404030301010803" pitchFamily="18" charset="0"/>
              </a:rPr>
            </a:br>
            <a:r>
              <a:rPr lang="ru-RU" altLang="en-US" sz="2400" dirty="0">
                <a:latin typeface="Garamond" panose="02020404030301010803" pitchFamily="18" charset="0"/>
              </a:rPr>
              <a:t>а </a:t>
            </a:r>
            <a:r>
              <a:rPr lang="ru-RU" altLang="en-US" sz="2400" dirty="0" err="1">
                <a:latin typeface="Garamond" panose="02020404030301010803" pitchFamily="18" charset="0"/>
              </a:rPr>
              <a:t>саопштење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други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део</a:t>
            </a:r>
            <a:r>
              <a:rPr lang="ru-RU" altLang="en-US" sz="2400" dirty="0">
                <a:latin typeface="Garamond" panose="02020404030301010803" pitchFamily="18" charset="0"/>
              </a:rPr>
              <a:t> поруке,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en-US" altLang="en-US" sz="2000" b="1" dirty="0" err="1"/>
              <a:t>stampajIme</a:t>
            </a:r>
            <a:r>
              <a:rPr lang="en-US" altLang="en-US" sz="2000" b="1" dirty="0"/>
              <a:t>()</a:t>
            </a:r>
            <a:r>
              <a:rPr lang="en-US" altLang="en-US" sz="2400" b="1" dirty="0">
                <a:latin typeface="Garamond" panose="02020404030301010803" pitchFamily="18" charset="0"/>
              </a:rPr>
              <a:t>. </a:t>
            </a:r>
            <a:endParaRPr lang="sr-Latn-RS" altLang="en-US" sz="2400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Након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извршавања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добија</a:t>
            </a:r>
            <a:r>
              <a:rPr lang="ru-RU" altLang="en-US" sz="2400" dirty="0">
                <a:latin typeface="Garamond" panose="02020404030301010803" pitchFamily="18" charset="0"/>
              </a:rPr>
              <a:t> се: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>
                <a:latin typeface="Lucida Console" panose="020B0609040504020204" pitchFamily="49" charset="0"/>
              </a:rPr>
              <a:t>Ime</a:t>
            </a:r>
            <a:r>
              <a:rPr lang="en-US" altLang="en-US" sz="1600" dirty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latin typeface="Lucida Console" panose="020B0609040504020204" pitchFamily="49" charset="0"/>
              </a:rPr>
              <a:t>ucenika</a:t>
            </a:r>
            <a:r>
              <a:rPr lang="en-US" altLang="en-US" sz="1600" dirty="0">
                <a:latin typeface="Lucida Console" panose="020B0609040504020204" pitchFamily="49" charset="0"/>
              </a:rPr>
              <a:t> je: </a:t>
            </a:r>
            <a:r>
              <a:rPr lang="en-US" altLang="en-US" sz="1600" dirty="0" err="1">
                <a:latin typeface="Lucida Console" panose="020B0609040504020204" pitchFamily="49" charset="0"/>
              </a:rPr>
              <a:t>Petar</a:t>
            </a:r>
            <a:r>
              <a:rPr lang="en-US" altLang="en-US" sz="1600" dirty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latin typeface="Lucida Console" panose="020B0609040504020204" pitchFamily="49" charset="0"/>
              </a:rPr>
              <a:t>Peric</a:t>
            </a:r>
            <a:endParaRPr lang="en-US" altLang="en-US" sz="1600" dirty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>
                <a:latin typeface="Lucida Console" panose="020B0609040504020204" pitchFamily="49" charset="0"/>
              </a:rPr>
              <a:t>Ucenik</a:t>
            </a:r>
            <a:r>
              <a:rPr lang="en-US" altLang="en-US" sz="1600" dirty="0">
                <a:latin typeface="Lucida Console" panose="020B0609040504020204" pitchFamily="49" charset="0"/>
              </a:rPr>
              <a:t> se </a:t>
            </a:r>
            <a:r>
              <a:rPr lang="en-US" altLang="en-US" sz="1600" dirty="0" err="1">
                <a:latin typeface="Lucida Console" panose="020B0609040504020204" pitchFamily="49" charset="0"/>
              </a:rPr>
              <a:t>bavi</a:t>
            </a:r>
            <a:r>
              <a:rPr lang="en-US" altLang="en-US" sz="1600" dirty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latin typeface="Lucida Console" panose="020B0609040504020204" pitchFamily="49" charset="0"/>
              </a:rPr>
              <a:t>sportom</a:t>
            </a:r>
            <a:r>
              <a:rPr lang="en-US" altLang="en-US" sz="1600" dirty="0">
                <a:latin typeface="Lucida Console" panose="020B0609040504020204" pitchFamily="49" charset="0"/>
              </a:rPr>
              <a:t>: true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>
                <a:latin typeface="Lucida Console" panose="020B0609040504020204" pitchFamily="49" charset="0"/>
              </a:rPr>
              <a:t>Ime</a:t>
            </a:r>
            <a:r>
              <a:rPr lang="en-US" altLang="en-US" sz="1600" dirty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latin typeface="Lucida Console" panose="020B0609040504020204" pitchFamily="49" charset="0"/>
              </a:rPr>
              <a:t>ucenika</a:t>
            </a:r>
            <a:r>
              <a:rPr lang="en-US" altLang="en-US" sz="1600" dirty="0">
                <a:latin typeface="Lucida Console" panose="020B0609040504020204" pitchFamily="49" charset="0"/>
              </a:rPr>
              <a:t> je: Milan </a:t>
            </a:r>
            <a:r>
              <a:rPr lang="en-US" altLang="en-US" sz="1600" dirty="0" err="1">
                <a:latin typeface="Lucida Console" panose="020B0609040504020204" pitchFamily="49" charset="0"/>
              </a:rPr>
              <a:t>Mikic</a:t>
            </a:r>
            <a:endParaRPr lang="en-US" altLang="en-US" sz="1600" dirty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Latn-RS" altLang="en-US" sz="1600" dirty="0">
                <a:latin typeface="Lucida Console" panose="020B0609040504020204" pitchFamily="49" charset="0"/>
              </a:rPr>
              <a:t>	</a:t>
            </a:r>
            <a:r>
              <a:rPr lang="en-US" altLang="en-US" sz="1600" dirty="0" err="1">
                <a:latin typeface="Lucida Console" panose="020B0609040504020204" pitchFamily="49" charset="0"/>
              </a:rPr>
              <a:t>Ucenik</a:t>
            </a:r>
            <a:r>
              <a:rPr lang="en-US" altLang="en-US" sz="1600" dirty="0">
                <a:latin typeface="Lucida Console" panose="020B0609040504020204" pitchFamily="49" charset="0"/>
              </a:rPr>
              <a:t> se </a:t>
            </a:r>
            <a:r>
              <a:rPr lang="en-US" altLang="en-US" sz="1600" dirty="0" err="1">
                <a:latin typeface="Lucida Console" panose="020B0609040504020204" pitchFamily="49" charset="0"/>
              </a:rPr>
              <a:t>bavi</a:t>
            </a:r>
            <a:r>
              <a:rPr lang="en-US" altLang="en-US" sz="1600" dirty="0">
                <a:latin typeface="Lucida Console" panose="020B0609040504020204" pitchFamily="49" charset="0"/>
              </a:rPr>
              <a:t> </a:t>
            </a:r>
            <a:r>
              <a:rPr lang="en-US" altLang="en-US" sz="1600" dirty="0" err="1">
                <a:latin typeface="Lucida Console" panose="020B0609040504020204" pitchFamily="49" charset="0"/>
              </a:rPr>
              <a:t>sportom</a:t>
            </a:r>
            <a:r>
              <a:rPr lang="en-US" altLang="en-US" sz="1600" dirty="0">
                <a:latin typeface="Lucida Console" panose="020B0609040504020204" pitchFamily="49" charset="0"/>
              </a:rPr>
              <a:t>: false</a:t>
            </a:r>
            <a:endParaRPr lang="sr-Latn-CS" altLang="en-US" sz="900" dirty="0">
              <a:latin typeface="Lucida Console" panose="020B0609040504020204" pitchFamily="49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2 (</a:t>
            </a:r>
            <a:r>
              <a:rPr lang="en-US" altLang="en-US" sz="3600" b="1">
                <a:solidFill>
                  <a:schemeClr val="hlink"/>
                </a:solidFill>
              </a:rPr>
              <a:t>3</a:t>
            </a:r>
            <a:r>
              <a:rPr lang="sr-Cyrl-RS" altLang="en-US" sz="3600" b="1">
                <a:solidFill>
                  <a:schemeClr val="hlink"/>
                </a:solidFill>
              </a:rPr>
              <a:t>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3645024"/>
            <a:ext cx="37444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1288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Формирати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000" b="1" dirty="0" err="1"/>
              <a:t>Ucenik</a:t>
            </a:r>
            <a:r>
              <a:rPr lang="ru-RU" altLang="en-US" sz="2000" dirty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под </a:t>
            </a:r>
            <a:r>
              <a:rPr lang="ru-RU" altLang="en-US" sz="2400" dirty="0" err="1">
                <a:latin typeface="Garamond" panose="02020404030301010803" pitchFamily="18" charset="0"/>
              </a:rPr>
              <a:t>називом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000" b="1" dirty="0" err="1"/>
              <a:t>Srednjeskolac</a:t>
            </a:r>
            <a:r>
              <a:rPr lang="ru-RU" altLang="en-US" sz="2000" dirty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и </a:t>
            </a:r>
            <a:r>
              <a:rPr lang="ru-RU" altLang="en-US" sz="2400" dirty="0" err="1">
                <a:latin typeface="Garamond" panose="02020404030301010803" pitchFamily="18" charset="0"/>
              </a:rPr>
              <a:t>проширити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</a:rPr>
              <a:t>тестирање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креирајући</a:t>
            </a:r>
            <a:r>
              <a:rPr lang="ru-RU" altLang="en-US" sz="2400" dirty="0">
                <a:latin typeface="Garamond" panose="02020404030301010803" pitchFamily="18" charset="0"/>
              </a:rPr>
              <a:t> и примерке </a:t>
            </a:r>
            <a:r>
              <a:rPr lang="ru-RU" altLang="en-US" sz="2400" dirty="0" err="1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  <a:endParaRPr lang="sr-Latn-CS" alt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 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Srednjeskolac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Ucenik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String vrstaSkole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uzrast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String uzetiVrstuSkole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vrstaSkole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prepoznaje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uzrast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20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"Ne zavrsava redovno skolu"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		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"redovan!"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 }</a:t>
            </a:r>
            <a:endParaRPr lang="sr-Latn-CS" altLang="en-US" sz="1500" dirty="0">
              <a:latin typeface="Lucida Console" panose="020B0609040504020204" pitchFamily="49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2256880"/>
            <a:ext cx="8640960" cy="369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Класа </a:t>
            </a:r>
            <a:r>
              <a:rPr lang="sr-Latn-CS" altLang="en-US" sz="2000" b="1" dirty="0"/>
              <a:t>Srednjeskolac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наслеђује (проширује) класу </a:t>
            </a:r>
            <a:r>
              <a:rPr lang="sr-Latn-CS" altLang="en-US" sz="2000" b="1" dirty="0"/>
              <a:t>Ucenik</a:t>
            </a:r>
            <a:r>
              <a:rPr lang="sr-Latn-CS" altLang="en-US" sz="2400" dirty="0">
                <a:latin typeface="Garamond" panose="02020404030301010803" pitchFamily="18" charset="0"/>
              </a:rPr>
              <a:t>, </a:t>
            </a:r>
            <a:br>
              <a:rPr lang="sr-Latn-C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што је саопштено помоћу резервисане речи </a:t>
            </a:r>
            <a:r>
              <a:rPr lang="sr-Latn-CS" altLang="en-US" sz="2000" b="1" dirty="0"/>
              <a:t>extends</a:t>
            </a:r>
            <a:r>
              <a:rPr lang="sr-Latn-CS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То значи да примерци ове класе могу да користе све променљиве и методи из класе </a:t>
            </a:r>
            <a:r>
              <a:rPr lang="sr-Latn-CS" altLang="en-US" sz="2000" b="1" dirty="0"/>
              <a:t>Ucenik</a:t>
            </a:r>
            <a:r>
              <a:rPr lang="sr-Latn-CS" altLang="en-US" sz="2400" dirty="0">
                <a:latin typeface="Garamond" panose="02020404030301010803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Поред овога, примерци класе </a:t>
            </a:r>
            <a:r>
              <a:rPr lang="sr-Latn-CS" altLang="en-US" sz="2000" b="1" dirty="0"/>
              <a:t>Srednjeskolac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имају и додатна својства: врста школе и узраст.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Ту су и два метода у класи </a:t>
            </a:r>
            <a:r>
              <a:rPr lang="sr-Latn-CS" altLang="en-US" sz="2000" b="1" dirty="0"/>
              <a:t>Srednjeskolac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: </a:t>
            </a:r>
            <a:endParaRPr lang="sr-Latn-RS" altLang="en-US" sz="2400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1900" dirty="0">
                <a:latin typeface="Garamond" panose="02020404030301010803" pitchFamily="18" charset="0"/>
              </a:rPr>
              <a:t>један служи за препознавање врсте школе,</a:t>
            </a:r>
            <a:endParaRPr lang="sr-Latn-RS" altLang="en-US" sz="1900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1900" dirty="0">
                <a:latin typeface="Garamond" panose="02020404030301010803" pitchFamily="18" charset="0"/>
              </a:rPr>
              <a:t>а други казује да ли ученик редовно или ванредно похађа школу. 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sr-Latn-RS" altLang="en-US" sz="19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У главном програму који следи креирају се примерци, тј. објекти класе </a:t>
            </a:r>
            <a:r>
              <a:rPr lang="sr-Latn-CS" altLang="en-US" sz="2000" b="1" dirty="0"/>
              <a:t>Srednjeskolac</a:t>
            </a:r>
            <a:r>
              <a:rPr lang="sr-Latn-CS" altLang="en-US" sz="2400" dirty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RS" altLang="en-US" sz="2400" dirty="0">
                <a:latin typeface="Garamond" panose="02020404030301010803" pitchFamily="18" charset="0"/>
              </a:rPr>
              <a:t>Видећемо да се поред променљивих и метода из класе </a:t>
            </a:r>
            <a:r>
              <a:rPr lang="sr-Latn-CS" altLang="en-US" sz="2000" b="1" dirty="0"/>
              <a:t>Srednjeskolac</a:t>
            </a:r>
            <a:r>
              <a:rPr lang="sr-Cyrl-RS" altLang="en-US" sz="2400" dirty="0">
                <a:latin typeface="Garamond" panose="02020404030301010803" pitchFamily="18" charset="0"/>
              </a:rPr>
              <a:t> може приступати и променљивима и методима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из класе </a:t>
            </a:r>
            <a:r>
              <a:rPr lang="sr-Latn-CS" altLang="en-US" sz="2000" b="1" dirty="0"/>
              <a:t>Ucenik</a:t>
            </a:r>
            <a:r>
              <a:rPr lang="sr-Latn-CS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>
                <a:solidFill>
                  <a:schemeClr val="hlink"/>
                </a:solidFill>
              </a:rPr>
              <a:t>3 </a:t>
            </a:r>
            <a:r>
              <a:rPr lang="sr-Cyrl-RS" altLang="en-US" sz="3600" b="1">
                <a:solidFill>
                  <a:schemeClr val="hlink"/>
                </a:solidFill>
              </a:rPr>
              <a:t>(2)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marL="0" indent="0">
              <a:buNone/>
            </a:pP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TestSrednjeskolac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Ucenik prvi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Ucenik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"Petar Peric"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se bavi sportom:"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	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baviSeSportom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"kosarka"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"==================================="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Srednjeskolac sred1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Srednjeskolac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ime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"Ana Skovic"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vrstaSkole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"Gimnazija"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uzrast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println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"Ime skole je: "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uzetiVrstuSkole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"Ucenik je: 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sred1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prepoznaje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Srednjeskolac sred2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Srednjeskolac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"Marko Rodic"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uzrast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22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stampajIme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sred2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prepoznaje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2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Latn-CS" altLang="en-US" sz="1500" dirty="0">
              <a:latin typeface="Lucida Console" panose="020B0609040504020204" pitchFamily="49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>
                <a:solidFill>
                  <a:schemeClr val="hlink"/>
                </a:solidFill>
              </a:rPr>
              <a:t>3 </a:t>
            </a:r>
            <a:r>
              <a:rPr lang="sr-Cyrl-RS" altLang="en-US" sz="3600" b="1">
                <a:solidFill>
                  <a:schemeClr val="hlink"/>
                </a:solidFill>
              </a:rPr>
              <a:t>(3)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417638"/>
            <a:ext cx="7632848" cy="52517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611188" y="1557338"/>
            <a:ext cx="8353425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ru-RU" sz="2400" b="1" dirty="0">
                <a:latin typeface="Garamond" pitchFamily="18" charset="0"/>
              </a:rPr>
              <a:t>Пример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речи представљају идентификаторе у Јави: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>
                <a:latin typeface="+mn-lt"/>
              </a:rPr>
              <a:t>ImeKlase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>
                <a:latin typeface="+mn-lt"/>
              </a:rPr>
              <a:t>_read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X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xy123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\u03C0 </a:t>
            </a:r>
            <a:r>
              <a:rPr kumimoji="1" lang="sr-Cyrl-RS" sz="2000" dirty="0">
                <a:latin typeface="+mn-lt"/>
              </a:rPr>
              <a:t>			</a:t>
            </a:r>
            <a:r>
              <a:rPr kumimoji="1" lang="en-US" sz="2000" dirty="0">
                <a:latin typeface="+mn-lt"/>
              </a:rPr>
              <a:t>$b1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>
                <a:latin typeface="+mn-lt"/>
              </a:rPr>
              <a:t>I_Ovo_Je_Identifikator</a:t>
            </a:r>
            <a:r>
              <a:rPr kumimoji="1" lang="en-US" sz="2000" dirty="0">
                <a:latin typeface="+mn-lt"/>
              </a:rPr>
              <a:t> </a:t>
            </a:r>
            <a:r>
              <a:rPr kumimoji="1" lang="sr-Cyrl-RS" sz="2000" dirty="0">
                <a:latin typeface="+mn-lt"/>
              </a:rPr>
              <a:t>	</a:t>
            </a:r>
            <a:r>
              <a:rPr kumimoji="1" lang="en-US" sz="2000" dirty="0">
                <a:latin typeface="+mn-lt"/>
              </a:rPr>
              <a:t>x1y21T23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>
                <a:latin typeface="+mn-lt"/>
              </a:rPr>
              <a:t>jo</a:t>
            </a:r>
            <a:r>
              <a:rPr kumimoji="1" lang="en-US" sz="2000" dirty="0">
                <a:latin typeface="+mn-lt"/>
              </a:rPr>
              <a:t>\u0161 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000" dirty="0" err="1">
                <a:latin typeface="+mn-lt"/>
              </a:rPr>
              <a:t>MojeSve</a:t>
            </a:r>
            <a:endParaRPr kumimoji="1" lang="en-US" sz="2000" dirty="0">
              <a:latin typeface="+mn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Следеће речи не представљају идентификаторе у Јави:</a:t>
            </a:r>
          </a:p>
          <a:p>
            <a:pPr>
              <a:spcBef>
                <a:spcPts val="0"/>
              </a:spcBef>
              <a:defRPr/>
            </a:pPr>
            <a:r>
              <a:rPr kumimoji="1" lang="ru-RU" sz="2000" dirty="0">
                <a:latin typeface="+mn-lt"/>
              </a:rPr>
              <a:t>2</a:t>
            </a:r>
            <a:r>
              <a:rPr kumimoji="1" lang="en-US" sz="2000" dirty="0" err="1">
                <a:latin typeface="+mn-lt"/>
              </a:rPr>
              <a:t>brata</a:t>
            </a:r>
            <a:r>
              <a:rPr kumimoji="1" lang="sr-Cyrl-RS" sz="2000" dirty="0">
                <a:latin typeface="+mn-lt"/>
              </a:rPr>
              <a:t> 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почиње цифром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Novi Sad</a:t>
            </a:r>
            <a:r>
              <a:rPr kumimoji="1" lang="sr-Cyrl-RS" sz="2000" dirty="0">
                <a:latin typeface="+mn-lt"/>
              </a:rPr>
              <a:t> 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садржи бланко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>
                <a:latin typeface="+mn-lt"/>
              </a:rPr>
              <a:t>lose-</a:t>
            </a:r>
            <a:r>
              <a:rPr kumimoji="1" lang="en-US" sz="2000" dirty="0" err="1">
                <a:latin typeface="+mn-lt"/>
              </a:rPr>
              <a:t>definisan</a:t>
            </a:r>
            <a:r>
              <a:rPr kumimoji="1" lang="sr-Cyrl-RS" sz="2000" dirty="0">
                <a:latin typeface="+mn-lt"/>
              </a:rPr>
              <a:t> 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садржи црту (знак минус)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>
                <a:latin typeface="+mn-lt"/>
              </a:rPr>
              <a:t>x,y.c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садржи запету и тачку</a:t>
            </a:r>
          </a:p>
          <a:p>
            <a:pPr>
              <a:spcBef>
                <a:spcPts val="0"/>
              </a:spcBef>
              <a:defRPr/>
            </a:pPr>
            <a:r>
              <a:rPr kumimoji="1" lang="en-US" sz="2000" dirty="0" err="1">
                <a:latin typeface="+mn-lt"/>
              </a:rPr>
              <a:t>a&amp;b</a:t>
            </a:r>
            <a:r>
              <a:rPr kumimoji="1" lang="sr-Cyrl-RS" sz="2000" dirty="0">
                <a:latin typeface="+mn-lt"/>
              </a:rPr>
              <a:t>		</a:t>
            </a:r>
            <a:r>
              <a:rPr kumimoji="1" lang="en-US" sz="2400" dirty="0">
                <a:latin typeface="Garamond" pitchFamily="18" charset="0"/>
              </a:rPr>
              <a:t>-</a:t>
            </a:r>
            <a:r>
              <a:rPr kumimoji="1" lang="sr-Cyrl-RS" sz="24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садржи недозвољени знак </a:t>
            </a:r>
            <a:r>
              <a:rPr kumimoji="1" lang="ru-RU" sz="2000" dirty="0">
                <a:latin typeface="+mn-lt"/>
              </a:rPr>
              <a:t>&amp;</a:t>
            </a:r>
            <a:r>
              <a:rPr kumimoji="1" lang="ru-RU" sz="2400" dirty="0">
                <a:latin typeface="Garamond" pitchFamily="18" charset="0"/>
              </a:rPr>
              <a:t>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Идентификатори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19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en-US" sz="2400" dirty="0" err="1">
                <a:latin typeface="Garamond" panose="02020404030301010803" pitchFamily="18" charset="0"/>
              </a:rPr>
              <a:t>Покретањем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000" dirty="0" err="1"/>
              <a:t>TestSrednjeskolac</a:t>
            </a:r>
            <a:r>
              <a:rPr lang="ru-RU" altLang="en-US" sz="20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добија</a:t>
            </a:r>
            <a:r>
              <a:rPr lang="ru-RU" altLang="en-US" sz="2400" dirty="0">
                <a:latin typeface="Garamond" panose="02020404030301010803" pitchFamily="18" charset="0"/>
              </a:rPr>
              <a:t> се: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r-Cyrl-RS" altLang="en-US" sz="1600" dirty="0"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Ime ucenika je: Petar Peric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Ucenik se bavi sportom: true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=============================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Ime ucenika je: Ana Skovic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Ime skole je: Gimnazija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Ucenik je: redovan!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Ime ucenika je: Marko Rodic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r-Cyrl-RS" altLang="en-US" sz="1600" dirty="0">
                <a:latin typeface="Lucida Console" panose="020B0609040504020204" pitchFamily="49" charset="0"/>
              </a:rPr>
              <a:t>	</a:t>
            </a:r>
            <a:r>
              <a:rPr lang="sr-Latn-CS" altLang="en-US" sz="1600" dirty="0">
                <a:latin typeface="Lucida Console" panose="020B0609040504020204" pitchFamily="49" charset="0"/>
              </a:rPr>
              <a:t>Ucenik ne zavrsava redovno skolu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z="3600" b="1">
                <a:solidFill>
                  <a:schemeClr val="hlink"/>
                </a:solidFill>
              </a:rPr>
              <a:t>Пример Јава програма </a:t>
            </a:r>
            <a:r>
              <a:rPr lang="en-US" altLang="en-US" sz="3600" b="1">
                <a:solidFill>
                  <a:schemeClr val="hlink"/>
                </a:solidFill>
              </a:rPr>
              <a:t>3 </a:t>
            </a:r>
            <a:r>
              <a:rPr lang="sr-Cyrl-RS" altLang="en-US" sz="3600" b="1">
                <a:solidFill>
                  <a:schemeClr val="hlink"/>
                </a:solidFill>
              </a:rPr>
              <a:t>(4)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1988840"/>
            <a:ext cx="4176464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>
                <a:solidFill>
                  <a:srgbClr val="3366FF"/>
                </a:solidFill>
              </a:rPr>
              <a:t>Захвалница</a:t>
            </a:r>
            <a:endParaRPr lang="sr-Latn-CS" altLang="en-US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9036496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Приликом дефинисања сопствених имена препоручује се избор </a:t>
            </a:r>
            <a:r>
              <a:rPr kumimoji="1" lang="ru-RU" sz="2400" dirty="0" err="1">
                <a:latin typeface="Garamond" pitchFamily="18" charset="0"/>
              </a:rPr>
              <a:t>прегледних</a:t>
            </a:r>
            <a:r>
              <a:rPr kumimoji="1" lang="ru-RU" sz="2400" dirty="0">
                <a:latin typeface="Garamond" pitchFamily="18" charset="0"/>
              </a:rPr>
              <a:t> имена:</a:t>
            </a:r>
          </a:p>
          <a:p>
            <a:pPr>
              <a:spcBef>
                <a:spcPts val="600"/>
              </a:spcBef>
              <a:defRPr/>
            </a:pPr>
            <a:r>
              <a:rPr kumimoji="1" lang="sr-Latn-RS" sz="2000" dirty="0">
                <a:latin typeface="+mn-lt"/>
              </a:rPr>
              <a:t>	</a:t>
            </a:r>
            <a:r>
              <a:rPr kumimoji="1" lang="ru-RU" sz="2000" dirty="0" err="1">
                <a:latin typeface="+mn-lt"/>
              </a:rPr>
              <a:t>strana</a:t>
            </a:r>
            <a:r>
              <a:rPr kumimoji="1" lang="ru-RU" sz="2000" dirty="0">
                <a:latin typeface="+mn-lt"/>
              </a:rPr>
              <a:t>, Krug, a1, x11, obimKvadrata, Мasa1, </a:t>
            </a:r>
            <a:r>
              <a:rPr kumimoji="1" lang="ru-RU" sz="2000" dirty="0" err="1">
                <a:latin typeface="+mn-lt"/>
              </a:rPr>
              <a:t>godPrihod</a:t>
            </a:r>
            <a:r>
              <a:rPr kumimoji="1" lang="ru-RU" sz="2000" dirty="0">
                <a:latin typeface="+mn-lt"/>
              </a:rPr>
              <a:t>,...</a:t>
            </a:r>
            <a:endParaRPr kumimoji="1" lang="en-US" sz="2000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endParaRPr kumimoji="1" lang="ru-RU" sz="2000" dirty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Д</a:t>
            </a:r>
            <a:r>
              <a:rPr kumimoji="1" lang="ru-RU" sz="2400" dirty="0" err="1">
                <a:latin typeface="Garamond" pitchFamily="18" charset="0"/>
              </a:rPr>
              <a:t>ок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следећа</a:t>
            </a:r>
            <a:r>
              <a:rPr kumimoji="1" lang="ru-RU" sz="2400" dirty="0">
                <a:latin typeface="Garamond" pitchFamily="18" charset="0"/>
              </a:rPr>
              <a:t> имена могу </a:t>
            </a:r>
            <a:r>
              <a:rPr kumimoji="1" lang="ru-RU" sz="2400" dirty="0" err="1">
                <a:latin typeface="Garamond" pitchFamily="18" charset="0"/>
              </a:rPr>
              <a:t>лако</a:t>
            </a:r>
            <a:r>
              <a:rPr kumimoji="1" lang="ru-RU" sz="2400" dirty="0">
                <a:latin typeface="Garamond" pitchFamily="18" charset="0"/>
              </a:rPr>
              <a:t> </a:t>
            </a:r>
            <a:r>
              <a:rPr kumimoji="1" lang="ru-RU" sz="2400" dirty="0" err="1">
                <a:latin typeface="Garamond" pitchFamily="18" charset="0"/>
              </a:rPr>
              <a:t>бити</a:t>
            </a:r>
            <a:r>
              <a:rPr kumimoji="1" lang="ru-RU" sz="2400" dirty="0">
                <a:latin typeface="Garamond" pitchFamily="18" charset="0"/>
              </a:rPr>
              <a:t> помешана </a:t>
            </a:r>
            <a:r>
              <a:rPr kumimoji="1" lang="ru-RU" sz="2400" dirty="0" err="1">
                <a:latin typeface="Garamond" pitchFamily="18" charset="0"/>
              </a:rPr>
              <a:t>међусобно</a:t>
            </a:r>
            <a:r>
              <a:rPr kumimoji="1" lang="ru-RU" sz="2400" dirty="0">
                <a:latin typeface="Garamond" pitchFamily="18" charset="0"/>
              </a:rPr>
              <a:t>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400" dirty="0" err="1">
                <a:latin typeface="Garamond" pitchFamily="18" charset="0"/>
              </a:rPr>
              <a:t>проузроковати</a:t>
            </a:r>
            <a:r>
              <a:rPr kumimoji="1" lang="ru-RU" sz="2400" dirty="0">
                <a:latin typeface="Garamond" pitchFamily="18" charset="0"/>
              </a:rPr>
              <a:t> грешке у </a:t>
            </a:r>
            <a:r>
              <a:rPr kumimoji="1" lang="ru-RU" sz="2400" dirty="0" err="1">
                <a:latin typeface="Garamond" pitchFamily="18" charset="0"/>
              </a:rPr>
              <a:t>програму</a:t>
            </a:r>
            <a:r>
              <a:rPr kumimoji="1" lang="ru-RU" sz="2400" dirty="0">
                <a:latin typeface="Garamond" pitchFamily="18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kumimoji="1" lang="ru-RU" sz="2000" dirty="0">
                <a:latin typeface="+mn-lt"/>
              </a:rPr>
              <a:t>	x1yz, xy1z, x1zy,...</a:t>
            </a:r>
            <a:endParaRPr kumimoji="1" lang="en-US" sz="2000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endParaRPr kumimoji="1" lang="ru-RU" sz="2000" dirty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ru-RU" sz="2400" dirty="0">
                <a:latin typeface="Garamond" pitchFamily="18" charset="0"/>
              </a:rPr>
              <a:t>У </a:t>
            </a:r>
            <a:r>
              <a:rPr kumimoji="1" lang="ru-RU" sz="2400" dirty="0" err="1">
                <a:latin typeface="Garamond" pitchFamily="18" charset="0"/>
              </a:rPr>
              <a:t>Јави</a:t>
            </a:r>
            <a:r>
              <a:rPr kumimoji="1" lang="ru-RU" sz="2400" dirty="0">
                <a:latin typeface="Garamond" pitchFamily="18" charset="0"/>
              </a:rPr>
              <a:t> постоји разлика између малих и великих слова, </a:t>
            </a:r>
            <a:br>
              <a:rPr kumimoji="1" lang="ru-RU" sz="2400" dirty="0">
                <a:latin typeface="Garamond" pitchFamily="18" charset="0"/>
              </a:rPr>
            </a:br>
            <a:r>
              <a:rPr kumimoji="1" lang="ru-RU" sz="2400" dirty="0" err="1">
                <a:latin typeface="Garamond" pitchFamily="18" charset="0"/>
              </a:rPr>
              <a:t>тако</a:t>
            </a:r>
            <a:r>
              <a:rPr kumimoji="1" lang="ru-RU" sz="2400" dirty="0">
                <a:latin typeface="Garamond" pitchFamily="18" charset="0"/>
              </a:rPr>
              <a:t> да су </a:t>
            </a:r>
            <a:r>
              <a:rPr kumimoji="1" lang="ru-RU" sz="2000" dirty="0">
                <a:latin typeface="+mn-lt"/>
              </a:rPr>
              <a:t>Pera1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и </a:t>
            </a:r>
            <a:r>
              <a:rPr kumimoji="1" lang="ru-RU" sz="2000" dirty="0">
                <a:latin typeface="+mn-lt"/>
              </a:rPr>
              <a:t>pera1</a:t>
            </a:r>
            <a:r>
              <a:rPr kumimoji="1" lang="ru-RU" sz="2000" dirty="0">
                <a:latin typeface="Garamond" pitchFamily="18" charset="0"/>
              </a:rPr>
              <a:t> </a:t>
            </a:r>
            <a:r>
              <a:rPr kumimoji="1" lang="ru-RU" sz="2400" dirty="0">
                <a:latin typeface="Garamond" pitchFamily="18" charset="0"/>
              </a:rPr>
              <a:t>два различита идентификатора.</a:t>
            </a:r>
            <a:endParaRPr lang="sr-Latn-CS" sz="24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Идентификатори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6042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речи су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идентификатори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имају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специјалну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намену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језику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не могу се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користити</a:t>
            </a:r>
            <a:r>
              <a:rPr kumimoji="1" lang="ru-RU" altLang="en-US" sz="2400" dirty="0">
                <a:latin typeface="Garamond" panose="02020404030301010803" pitchFamily="18" charset="0"/>
              </a:rPr>
              <a:t> за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именовање</a:t>
            </a:r>
            <a:r>
              <a:rPr kumimoji="1" lang="ru-RU" altLang="en-US" sz="2400" dirty="0">
                <a:latin typeface="Garamond" panose="02020404030301010803" pitchFamily="18" charset="0"/>
              </a:rPr>
              <a:t> других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ентитета</a:t>
            </a:r>
            <a:r>
              <a:rPr kumimoji="1" lang="ru-RU" altLang="en-US" sz="2400" dirty="0">
                <a:latin typeface="Garamond" panose="02020404030301010803" pitchFamily="18" charset="0"/>
              </a:rPr>
              <a:t> (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променљивих</a:t>
            </a:r>
            <a:r>
              <a:rPr kumimoji="1" lang="ru-RU" altLang="en-US" sz="2400" dirty="0">
                <a:latin typeface="Garamond" panose="02020404030301010803" pitchFamily="18" charset="0"/>
              </a:rPr>
              <a:t>,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kumimoji="1" lang="ru-RU" altLang="en-US" sz="2400" dirty="0">
                <a:latin typeface="Garamond" panose="02020404030301010803" pitchFamily="18" charset="0"/>
              </a:rPr>
              <a:t> и метода). </a:t>
            </a:r>
          </a:p>
          <a:p>
            <a:pPr marL="342900" indent="-342900">
              <a:buClrTx/>
            </a:pPr>
            <a:r>
              <a:rPr kumimoji="1" lang="ru-RU" altLang="en-US" sz="2400" dirty="0" err="1">
                <a:latin typeface="Garamond" panose="02020404030301010803" pitchFamily="18" charset="0"/>
              </a:rPr>
              <a:t>Следеће</a:t>
            </a:r>
            <a:r>
              <a:rPr kumimoji="1" lang="ru-RU" altLang="en-US" sz="2400" dirty="0">
                <a:latin typeface="Garamond" panose="02020404030301010803" pitchFamily="18" charset="0"/>
              </a:rPr>
              <a:t>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кључне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речи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постоје</a:t>
            </a:r>
            <a:r>
              <a:rPr kumimoji="1" lang="ru-RU" altLang="en-US" sz="2400" dirty="0">
                <a:latin typeface="Garamond" panose="02020404030301010803" pitchFamily="18" charset="0"/>
              </a:rPr>
              <a:t> у </a:t>
            </a:r>
            <a:r>
              <a:rPr kumimoji="1" lang="ru-RU" altLang="en-US" sz="2400" dirty="0" err="1">
                <a:latin typeface="Garamond" panose="02020404030301010803" pitchFamily="18" charset="0"/>
              </a:rPr>
              <a:t>Јави</a:t>
            </a:r>
            <a:r>
              <a:rPr kumimoji="1" lang="ru-RU" altLang="en-US" sz="2400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abstract 	continue 	for 	</a:t>
            </a:r>
            <a:r>
              <a:rPr lang="sr-Cyrl-RS" altLang="en-US" sz="2000" dirty="0"/>
              <a:t>	</a:t>
            </a:r>
            <a:r>
              <a:rPr lang="en-US" altLang="en-US" sz="2000" dirty="0"/>
              <a:t>new 	</a:t>
            </a:r>
            <a:r>
              <a:rPr lang="sr-Cyrl-RS" altLang="en-US" sz="2000" dirty="0"/>
              <a:t>	</a:t>
            </a:r>
            <a:r>
              <a:rPr lang="en-US" altLang="en-US" sz="2000" dirty="0"/>
              <a:t>switch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en-US" sz="2000" dirty="0"/>
              <a:t>a</a:t>
            </a:r>
            <a:r>
              <a:rPr lang="en-US" altLang="en-US" sz="2000" dirty="0" err="1"/>
              <a:t>ssert</a:t>
            </a:r>
            <a:r>
              <a:rPr lang="sr-Latn-RS" altLang="en-US" sz="2000" dirty="0"/>
              <a:t>	</a:t>
            </a:r>
            <a:r>
              <a:rPr lang="en-US" altLang="en-US" sz="2000" dirty="0"/>
              <a:t>	default 	</a:t>
            </a:r>
            <a:r>
              <a:rPr lang="sr-Cyrl-RS" altLang="en-US" sz="2000" dirty="0"/>
              <a:t>	</a:t>
            </a:r>
            <a:r>
              <a:rPr lang="en-US" altLang="en-US" sz="2000" dirty="0" err="1"/>
              <a:t>goto</a:t>
            </a:r>
            <a:r>
              <a:rPr lang="en-US" altLang="en-US" sz="2000" dirty="0"/>
              <a:t> 	</a:t>
            </a:r>
            <a:r>
              <a:rPr lang="sr-Cyrl-RS" altLang="en-US" sz="2000" dirty="0"/>
              <a:t>	</a:t>
            </a:r>
            <a:r>
              <a:rPr lang="en-US" altLang="en-US" sz="2000" dirty="0"/>
              <a:t>package </a:t>
            </a:r>
            <a:r>
              <a:rPr lang="sr-Cyrl-RS" altLang="en-US" sz="2000" dirty="0"/>
              <a:t>     </a:t>
            </a:r>
            <a:r>
              <a:rPr lang="en-US" altLang="en-US" sz="2000" dirty="0"/>
              <a:t>synchronized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/>
              <a:t>boolean</a:t>
            </a:r>
            <a:r>
              <a:rPr lang="en-US" altLang="en-US" sz="2000" dirty="0"/>
              <a:t> 	do 	</a:t>
            </a:r>
            <a:r>
              <a:rPr lang="sr-Cyrl-RS" altLang="en-US" sz="2000" dirty="0"/>
              <a:t>	</a:t>
            </a:r>
            <a:r>
              <a:rPr lang="en-US" altLang="en-US" sz="2000" dirty="0"/>
              <a:t>if 	</a:t>
            </a:r>
            <a:r>
              <a:rPr lang="sr-Cyrl-RS" altLang="en-US" sz="2000" dirty="0"/>
              <a:t>	</a:t>
            </a:r>
            <a:r>
              <a:rPr lang="en-US" altLang="en-US" sz="2000" dirty="0"/>
              <a:t>private 	</a:t>
            </a:r>
            <a:r>
              <a:rPr lang="sr-Cyrl-RS" altLang="en-US" sz="2000" dirty="0"/>
              <a:t>	</a:t>
            </a:r>
            <a:r>
              <a:rPr lang="en-US" altLang="en-US" sz="2000" dirty="0"/>
              <a:t>this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break 	</a:t>
            </a:r>
            <a:r>
              <a:rPr lang="sr-Cyrl-RS" altLang="en-US" sz="2000" dirty="0"/>
              <a:t>	</a:t>
            </a:r>
            <a:r>
              <a:rPr lang="en-US" altLang="en-US" sz="2000" dirty="0"/>
              <a:t>double 	</a:t>
            </a:r>
            <a:r>
              <a:rPr lang="sr-Cyrl-RS" altLang="en-US" sz="2000" dirty="0"/>
              <a:t>	</a:t>
            </a:r>
            <a:r>
              <a:rPr lang="en-US" altLang="en-US" sz="2000" dirty="0"/>
              <a:t>implements 	protected 	throw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byte 	</a:t>
            </a:r>
            <a:r>
              <a:rPr lang="sr-Cyrl-RS" altLang="en-US" sz="2000" dirty="0"/>
              <a:t>	</a:t>
            </a:r>
            <a:r>
              <a:rPr lang="en-US" altLang="en-US" sz="2000" dirty="0"/>
              <a:t>else 	</a:t>
            </a:r>
            <a:r>
              <a:rPr lang="sr-Cyrl-RS" altLang="en-US" sz="2000" dirty="0"/>
              <a:t>	</a:t>
            </a:r>
            <a:r>
              <a:rPr lang="en-US" altLang="en-US" sz="2000" dirty="0"/>
              <a:t>import 	</a:t>
            </a:r>
            <a:r>
              <a:rPr lang="sr-Cyrl-RS" altLang="en-US" sz="2000" dirty="0"/>
              <a:t>	</a:t>
            </a:r>
            <a:r>
              <a:rPr lang="en-US" altLang="en-US" sz="2000" dirty="0"/>
              <a:t>public 	</a:t>
            </a:r>
            <a:r>
              <a:rPr lang="sr-Cyrl-RS" altLang="en-US" sz="2000" dirty="0"/>
              <a:t>	</a:t>
            </a:r>
            <a:r>
              <a:rPr lang="en-US" altLang="en-US" sz="2000" dirty="0"/>
              <a:t>throws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case 	</a:t>
            </a:r>
            <a:r>
              <a:rPr lang="sr-Cyrl-RS" altLang="en-US" sz="2000" dirty="0"/>
              <a:t>	</a:t>
            </a:r>
            <a:r>
              <a:rPr lang="en-US" altLang="en-US" sz="2000" dirty="0" err="1"/>
              <a:t>enum</a:t>
            </a:r>
            <a:r>
              <a:rPr lang="sr-Latn-RS" altLang="en-US" sz="2000" dirty="0"/>
              <a:t>	</a:t>
            </a:r>
            <a:r>
              <a:rPr lang="en-US" altLang="en-US" sz="2000" dirty="0"/>
              <a:t> 	</a:t>
            </a:r>
            <a:r>
              <a:rPr lang="en-US" altLang="en-US" sz="2000" dirty="0" err="1"/>
              <a:t>instanceof</a:t>
            </a:r>
            <a:r>
              <a:rPr lang="en-US" altLang="en-US" sz="2000" dirty="0"/>
              <a:t> 	return 	</a:t>
            </a:r>
            <a:r>
              <a:rPr lang="sr-Cyrl-RS" altLang="en-US" sz="2000" dirty="0"/>
              <a:t>	</a:t>
            </a:r>
            <a:r>
              <a:rPr lang="en-US" altLang="en-US" sz="2000" dirty="0"/>
              <a:t>transient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catch 	</a:t>
            </a:r>
            <a:r>
              <a:rPr lang="sr-Cyrl-RS" altLang="en-US" sz="2000" dirty="0"/>
              <a:t>	</a:t>
            </a:r>
            <a:r>
              <a:rPr lang="en-US" altLang="en-US" sz="2000" dirty="0"/>
              <a:t>extends 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	</a:t>
            </a:r>
            <a:r>
              <a:rPr lang="sr-Cyrl-RS" altLang="en-US" sz="2000" dirty="0"/>
              <a:t>	</a:t>
            </a:r>
            <a:r>
              <a:rPr lang="en-US" altLang="en-US" sz="2000" dirty="0"/>
              <a:t>short 	</a:t>
            </a:r>
            <a:r>
              <a:rPr lang="sr-Cyrl-RS" altLang="en-US" sz="2000" dirty="0"/>
              <a:t>	</a:t>
            </a:r>
            <a:r>
              <a:rPr lang="en-US" altLang="en-US" sz="2000" dirty="0"/>
              <a:t>try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char 	</a:t>
            </a:r>
            <a:r>
              <a:rPr lang="sr-Cyrl-RS" altLang="en-US" sz="2000" dirty="0"/>
              <a:t>	</a:t>
            </a:r>
            <a:r>
              <a:rPr lang="en-US" altLang="en-US" sz="2000" dirty="0"/>
              <a:t>final 	</a:t>
            </a:r>
            <a:r>
              <a:rPr lang="sr-Cyrl-RS" altLang="en-US" sz="2000" dirty="0"/>
              <a:t>	</a:t>
            </a:r>
            <a:r>
              <a:rPr lang="en-US" altLang="en-US" sz="2000" dirty="0"/>
              <a:t>interface 	static 	</a:t>
            </a:r>
            <a:r>
              <a:rPr lang="sr-Cyrl-RS" altLang="en-US" sz="2000" dirty="0"/>
              <a:t>	</a:t>
            </a:r>
            <a:r>
              <a:rPr lang="en-US" altLang="en-US" sz="2000" dirty="0"/>
              <a:t>void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class 	</a:t>
            </a:r>
            <a:r>
              <a:rPr lang="sr-Cyrl-RS" altLang="en-US" sz="2000" dirty="0"/>
              <a:t>	</a:t>
            </a:r>
            <a:r>
              <a:rPr lang="en-US" altLang="en-US" sz="2000" dirty="0"/>
              <a:t>finally 	</a:t>
            </a:r>
            <a:r>
              <a:rPr lang="sr-Cyrl-RS" altLang="en-US" sz="2000" dirty="0"/>
              <a:t>	</a:t>
            </a:r>
            <a:r>
              <a:rPr lang="en-US" altLang="en-US" sz="2000" dirty="0"/>
              <a:t>long 	</a:t>
            </a:r>
            <a:r>
              <a:rPr lang="sr-Cyrl-RS" altLang="en-US" sz="2000" dirty="0"/>
              <a:t>	</a:t>
            </a:r>
            <a:r>
              <a:rPr lang="en-US" altLang="en-US" sz="2000" dirty="0" err="1"/>
              <a:t>strictfp</a:t>
            </a:r>
            <a:r>
              <a:rPr lang="sr-Latn-RS" altLang="en-US" sz="2000" dirty="0"/>
              <a:t>	</a:t>
            </a:r>
            <a:r>
              <a:rPr lang="en-US" altLang="en-US" sz="2000" dirty="0"/>
              <a:t> 	volatile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/>
              <a:t>const</a:t>
            </a:r>
            <a:r>
              <a:rPr lang="en-US" altLang="en-US" sz="2000" dirty="0"/>
              <a:t> 	</a:t>
            </a:r>
            <a:r>
              <a:rPr lang="sr-Cyrl-RS" altLang="en-US" sz="2000" dirty="0"/>
              <a:t>	</a:t>
            </a:r>
            <a:r>
              <a:rPr lang="en-US" altLang="en-US" sz="2000" dirty="0"/>
              <a:t>float 	</a:t>
            </a:r>
            <a:r>
              <a:rPr lang="sr-Cyrl-RS" altLang="en-US" sz="2000" dirty="0"/>
              <a:t>	</a:t>
            </a:r>
            <a:r>
              <a:rPr lang="en-US" altLang="en-US" sz="2000" dirty="0"/>
              <a:t>native 	</a:t>
            </a:r>
            <a:r>
              <a:rPr lang="sr-Cyrl-RS" altLang="en-US" sz="2000" dirty="0"/>
              <a:t>	</a:t>
            </a:r>
            <a:r>
              <a:rPr lang="en-US" altLang="en-US" sz="2000" dirty="0"/>
              <a:t>super 	</a:t>
            </a:r>
            <a:r>
              <a:rPr lang="sr-Cyrl-RS" altLang="en-US" sz="2000" dirty="0"/>
              <a:t>	</a:t>
            </a:r>
            <a:r>
              <a:rPr lang="en-US" altLang="en-US" sz="2000" dirty="0"/>
              <a:t>while 	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Кључне речи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23850" y="1557338"/>
            <a:ext cx="8820150" cy="38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Литерали у језику су речи које представљају неку вредност.  </a:t>
            </a:r>
            <a:endParaRPr kumimoji="1" lang="sr-Latn-R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У Јави то су константе примитивног типа или конкретан примерак класе </a:t>
            </a:r>
            <a:r>
              <a:rPr kumimoji="1" lang="sr-Latn-CS" sz="2000" dirty="0">
                <a:latin typeface="+mn-lt"/>
              </a:rPr>
              <a:t>String</a:t>
            </a:r>
            <a:r>
              <a:rPr kumimoji="1" lang="sr-Latn-CS" sz="2400" dirty="0">
                <a:latin typeface="Garamond" pitchFamily="18" charset="0"/>
              </a:rPr>
              <a:t>.</a:t>
            </a:r>
            <a:endParaRPr kumimoji="1" lang="en-US" sz="2400" dirty="0">
              <a:latin typeface="Garamond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Постоје следећи типови литерала: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Целобројни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Реални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Логички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Знаковни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kumimoji="1" lang="sr-Cyrl-RS" sz="2400" dirty="0">
                <a:latin typeface="Garamond" pitchFamily="18" charset="0"/>
              </a:rPr>
              <a:t>Стринговни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76375" y="549275"/>
            <a:ext cx="7667625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Литерали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2195</Words>
  <Application>Microsoft Office PowerPoint</Application>
  <PresentationFormat>On-screen Show (4:3)</PresentationFormat>
  <Paragraphs>601</Paragraphs>
  <Slides>61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Consolas</vt:lpstr>
      <vt:lpstr>Courier New</vt:lpstr>
      <vt:lpstr>Garamond</vt:lpstr>
      <vt:lpstr>Lucida Console</vt:lpstr>
      <vt:lpstr>Times New Roman</vt:lpstr>
      <vt:lpstr>Wingdings</vt:lpstr>
      <vt:lpstr>4_Watermark</vt:lpstr>
      <vt:lpstr>Document</vt:lpstr>
      <vt:lpstr>Објектно орјентисано програмирање</vt:lpstr>
      <vt:lpstr>Елементарне конструкције у Јави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Типови података у Јави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 Јава програма 1</vt:lpstr>
      <vt:lpstr>Пример Јава програма 1 (2)</vt:lpstr>
      <vt:lpstr>Пример Јава програма 1 (3)</vt:lpstr>
      <vt:lpstr>Пример Јава програма 2</vt:lpstr>
      <vt:lpstr>Пример Јава програма 2 (2)</vt:lpstr>
      <vt:lpstr>Пример Јава програма 2 (3)</vt:lpstr>
      <vt:lpstr>Пример Јава програма 3</vt:lpstr>
      <vt:lpstr>Пример Јава програма 3 (2)</vt:lpstr>
      <vt:lpstr>Пример Јава програма 3 (3)</vt:lpstr>
      <vt:lpstr>Пример Јава програма 3 (4)</vt:lpstr>
      <vt:lpstr>Захвалница</vt:lpstr>
    </vt:vector>
  </TitlesOfParts>
  <Company>Matf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Tipovi podataka u Javi</dc:title>
  <dc:subject>OOP</dc:subject>
  <dc:creator>Vladimir Filipovic</dc:creator>
  <cp:lastModifiedBy>aca</cp:lastModifiedBy>
  <cp:revision>261</cp:revision>
  <dcterms:created xsi:type="dcterms:W3CDTF">2006-10-14T13:34:37Z</dcterms:created>
  <dcterms:modified xsi:type="dcterms:W3CDTF">2018-08-21T12:32:49Z</dcterms:modified>
</cp:coreProperties>
</file>