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1" r:id="rId1"/>
  </p:sldMasterIdLst>
  <p:notesMasterIdLst>
    <p:notesMasterId r:id="rId58"/>
  </p:notesMasterIdLst>
  <p:sldIdLst>
    <p:sldId id="307" r:id="rId2"/>
    <p:sldId id="257" r:id="rId3"/>
    <p:sldId id="273" r:id="rId4"/>
    <p:sldId id="340" r:id="rId5"/>
    <p:sldId id="274" r:id="rId6"/>
    <p:sldId id="309" r:id="rId7"/>
    <p:sldId id="310" r:id="rId8"/>
    <p:sldId id="275" r:id="rId9"/>
    <p:sldId id="276" r:id="rId10"/>
    <p:sldId id="312" r:id="rId11"/>
    <p:sldId id="313" r:id="rId12"/>
    <p:sldId id="315" r:id="rId13"/>
    <p:sldId id="314" r:id="rId14"/>
    <p:sldId id="281" r:id="rId15"/>
    <p:sldId id="282" r:id="rId16"/>
    <p:sldId id="302" r:id="rId17"/>
    <p:sldId id="299" r:id="rId18"/>
    <p:sldId id="300" r:id="rId19"/>
    <p:sldId id="301" r:id="rId20"/>
    <p:sldId id="321" r:id="rId21"/>
    <p:sldId id="322" r:id="rId22"/>
    <p:sldId id="323" r:id="rId23"/>
    <p:sldId id="325" r:id="rId24"/>
    <p:sldId id="333" r:id="rId25"/>
    <p:sldId id="324" r:id="rId26"/>
    <p:sldId id="319" r:id="rId27"/>
    <p:sldId id="304" r:id="rId28"/>
    <p:sldId id="337" r:id="rId29"/>
    <p:sldId id="335" r:id="rId30"/>
    <p:sldId id="329" r:id="rId31"/>
    <p:sldId id="339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2" r:id="rId50"/>
    <p:sldId id="363" r:id="rId51"/>
    <p:sldId id="364" r:id="rId52"/>
    <p:sldId id="367" r:id="rId53"/>
    <p:sldId id="368" r:id="rId54"/>
    <p:sldId id="369" r:id="rId55"/>
    <p:sldId id="370" r:id="rId56"/>
    <p:sldId id="379" r:id="rId5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Garamond" panose="02020404030301010803" pitchFamily="18" charset="0"/>
      <p:regular r:id="rId63"/>
      <p:bold r:id="rId64"/>
      <p:italic r:id="rId65"/>
    </p:embeddedFont>
    <p:embeddedFont>
      <p:font typeface="Monotype Sorts" panose="020B0604020202020204"/>
      <p:regular r:id="rId66"/>
    </p:embeddedFont>
    <p:embeddedFont>
      <p:font typeface="YUTms" panose="020B0604020202020204"/>
      <p:regular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6600"/>
    <a:srgbClr val="99FFCC"/>
    <a:srgbClr val="CC3300"/>
    <a:srgbClr val="993366"/>
    <a:srgbClr val="66FFFF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88080" autoAdjust="0"/>
  </p:normalViewPr>
  <p:slideViewPr>
    <p:cSldViewPr>
      <p:cViewPr varScale="1">
        <p:scale>
          <a:sx n="75" d="100"/>
          <a:sy n="75" d="100"/>
        </p:scale>
        <p:origin x="16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5845-7CE3-4496-9D78-CD5EAB54107F}" type="datetimeFigureOut">
              <a:rPr lang="sr-Latn-RS" smtClean="0"/>
              <a:t>14.2.2019.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89C73-383C-423C-A94F-DC846659E3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523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(*)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и данас се користи у том домену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(**)</a:t>
            </a:r>
            <a:r>
              <a:rPr kumimoji="1" lang="en-US" altLang="en-US" sz="2400" baseline="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садржи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JavaBeans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, унутрашње класе, </a:t>
            </a:r>
            <a:r>
              <a:rPr kumimoji="1" lang="en-US" altLang="en-US" sz="2400" dirty="0">
                <a:latin typeface="Garamond" panose="02020404030301010803" pitchFamily="18" charset="0"/>
              </a:rPr>
              <a:t>JDBC, RMI,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400" dirty="0">
                <a:latin typeface="Garamond" panose="02020404030301010803" pitchFamily="18" charset="0"/>
              </a:rPr>
              <a:t>          </a:t>
            </a:r>
            <a:r>
              <a:rPr kumimoji="1" lang="en-U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рефлексију, а прерађен је и </a:t>
            </a:r>
            <a:r>
              <a:rPr kumimoji="1" lang="en-US" altLang="en-US" sz="2400" dirty="0">
                <a:latin typeface="Garamond" panose="02020404030301010803" pitchFamily="18" charset="0"/>
              </a:rPr>
              <a:t>AWT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1384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>
                <a:latin typeface="Garamond" pitchFamily="18" charset="0"/>
              </a:rPr>
              <a:t>захтев 5 - интерпретиран, вишенитан и динамичан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9709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22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49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39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2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(*)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и данас се користи у том домену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(**)</a:t>
            </a:r>
            <a:r>
              <a:rPr kumimoji="1" lang="en-US" altLang="en-US" sz="2400" baseline="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садржи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JavaBeans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, унутрашње класе, </a:t>
            </a:r>
            <a:r>
              <a:rPr kumimoji="1" lang="en-US" altLang="en-US" sz="2400" dirty="0">
                <a:latin typeface="Garamond" panose="02020404030301010803" pitchFamily="18" charset="0"/>
              </a:rPr>
              <a:t>JDBC, RMI,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400" dirty="0">
                <a:latin typeface="Garamond" panose="02020404030301010803" pitchFamily="18" charset="0"/>
              </a:rPr>
              <a:t>          </a:t>
            </a:r>
            <a:r>
              <a:rPr kumimoji="1" lang="en-U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рефлексију, а прерађен је и </a:t>
            </a:r>
            <a:r>
              <a:rPr kumimoji="1" lang="en-US" altLang="en-US" sz="2400" dirty="0">
                <a:latin typeface="Garamond" panose="02020404030301010803" pitchFamily="18" charset="0"/>
              </a:rPr>
              <a:t>AWT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733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dirty="0"/>
              <a:t>(*)</a:t>
            </a:r>
            <a:r>
              <a:rPr lang="en-US" baseline="0" dirty="0"/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(кодно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Playground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)</a:t>
            </a:r>
            <a:r>
              <a:rPr kumimoji="1" lang="en-US" altLang="en-US" sz="1200" baseline="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Стандардна Едиција 1.2 (за разлику од </a:t>
            </a:r>
            <a:r>
              <a:rPr kumimoji="1" lang="sr-Latn-CS" altLang="en-US" sz="1200" dirty="0">
                <a:latin typeface="Garamond" panose="02020404030301010803" pitchFamily="18" charset="0"/>
              </a:rPr>
              <a:t>J2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Е</a:t>
            </a:r>
            <a:r>
              <a:rPr kumimoji="1" lang="en-US" altLang="en-US" sz="1200" dirty="0">
                <a:latin typeface="Garamond" panose="02020404030301010803" pitchFamily="18" charset="0"/>
              </a:rPr>
              <a:t>E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и Ј2МЕ).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обим је утростручен - садржи </a:t>
            </a:r>
            <a:r>
              <a:rPr kumimoji="1" lang="en-US" altLang="en-US" sz="1200" dirty="0">
                <a:latin typeface="Garamond" panose="02020404030301010803" pitchFamily="18" charset="0"/>
              </a:rPr>
              <a:t>Swing, JIT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преводилац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JVM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,</a:t>
            </a: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endParaRPr kumimoji="1" lang="sr-Cyrl-R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</a:t>
            </a:r>
            <a:r>
              <a:rPr kumimoji="1" lang="en-US" altLang="en-US" sz="1200" dirty="0">
                <a:latin typeface="Garamond" panose="02020404030301010803" pitchFamily="18" charset="0"/>
              </a:rPr>
              <a:t>Java IDL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CORBA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и</a:t>
            </a: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колекције.   </a:t>
            </a:r>
            <a:endParaRPr kumimoji="1" lang="sr-Latn-C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lang="en-US" dirty="0"/>
              <a:t>(**)</a:t>
            </a:r>
            <a:r>
              <a:rPr lang="en-US" baseline="0" dirty="0"/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(кодно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Kestrel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)</a:t>
            </a: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садржи подршку </a:t>
            </a:r>
            <a:r>
              <a:rPr kumimoji="1" lang="en-US" altLang="en-US" sz="1200" dirty="0">
                <a:latin typeface="Garamond" panose="02020404030301010803" pitchFamily="18" charset="0"/>
              </a:rPr>
              <a:t>RMI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за </a:t>
            </a:r>
            <a:r>
              <a:rPr kumimoji="1" lang="sr-Latn-RS" altLang="en-US" sz="1200" dirty="0">
                <a:latin typeface="Garamond" panose="02020404030301010803" pitchFamily="18" charset="0"/>
              </a:rPr>
              <a:t>CORBA, JavaSound, JNDI, JPDA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синтетичке класе-заступнике</a:t>
            </a:r>
            <a:r>
              <a:rPr kumimoji="1" lang="sr-Latn-CS" altLang="en-US" sz="1200" dirty="0">
                <a:latin typeface="Garamond" panose="02020404030301010803" pitchFamily="18" charset="0"/>
              </a:rPr>
              <a:t>.</a:t>
            </a:r>
            <a:endParaRPr kumimoji="1" lang="en-U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(***)</a:t>
            </a:r>
            <a:r>
              <a:rPr kumimoji="1" lang="en-US" altLang="en-US" sz="1200" baseline="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(кодно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Merlin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)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садржи </a:t>
            </a:r>
            <a:r>
              <a:rPr kumimoji="1" lang="en-US" altLang="en-US" sz="1200" dirty="0">
                <a:latin typeface="Garamond" panose="02020404030301010803" pitchFamily="18" charset="0"/>
              </a:rPr>
              <a:t>assert,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уланчавање изузетака, подршку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IPv6, NIO</a:t>
            </a:r>
            <a:r>
              <a:rPr kumimoji="1" lang="sr-Latn-RS" altLang="en-US" sz="1200" dirty="0">
                <a:latin typeface="Garamond" panose="02020404030301010803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RS" altLang="en-US" sz="1200" dirty="0">
                <a:latin typeface="Garamond" panose="02020404030301010803" pitchFamily="18" charset="0"/>
              </a:rPr>
              <a:t>         logging API, image I/O API, XML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и </a:t>
            </a:r>
            <a:r>
              <a:rPr kumimoji="1" lang="en-US" altLang="en-US" sz="1200" dirty="0">
                <a:latin typeface="Garamond" panose="02020404030301010803" pitchFamily="18" charset="0"/>
              </a:rPr>
              <a:t>XSLT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процесор тј. </a:t>
            </a:r>
            <a:r>
              <a:rPr kumimoji="1" lang="en-US" altLang="en-US" sz="1200" dirty="0">
                <a:latin typeface="Garamond" panose="02020404030301010803" pitchFamily="18" charset="0"/>
              </a:rPr>
              <a:t>JAXP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,</a:t>
            </a:r>
            <a:endParaRPr kumimoji="1" lang="en-U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>
                <a:latin typeface="Garamond" panose="02020404030301010803" pitchFamily="18" charset="0"/>
              </a:rPr>
              <a:t>        JCE</a:t>
            </a:r>
            <a:r>
              <a:rPr kumimoji="1" lang="sr-Latn-R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криптографију</a:t>
            </a: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и </a:t>
            </a:r>
            <a:r>
              <a:rPr kumimoji="1" lang="en-US" altLang="en-US" sz="1200" dirty="0">
                <a:latin typeface="Garamond" panose="02020404030301010803" pitchFamily="18" charset="0"/>
              </a:rPr>
              <a:t>Java Web Start</a:t>
            </a:r>
            <a:r>
              <a:rPr kumimoji="1" lang="sr-Latn-CS" altLang="en-US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sz="1200" dirty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198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(*)</a:t>
            </a:r>
            <a:r>
              <a:rPr kumimoji="1" lang="en-US" altLang="en-US" sz="1200" baseline="0" dirty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>
                <a:latin typeface="Garamond" panose="02020404030301010803" pitchFamily="18" charset="0"/>
              </a:rPr>
              <a:t>(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Tiger),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иницијално означена бројем 1.5, што и надаље представља интерну ознаку ове верзије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садржи генеричке типове, сигурност типова за колекције,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анотације, аутоматско паковање/распакивање типа,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енумерисане типове, променљиве аргументе, колекцијски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</a:t>
            </a:r>
            <a:r>
              <a:rPr kumimoji="1" lang="en-US" altLang="en-US" sz="1200" dirty="0">
                <a:latin typeface="Garamond" panose="02020404030301010803" pitchFamily="18" charset="0"/>
              </a:rPr>
              <a:t>for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циклус, статички увоз, аутомат</a:t>
            </a:r>
            <a:r>
              <a:rPr kumimoji="1" lang="en-US" altLang="en-US" sz="1200" dirty="0">
                <a:latin typeface="Garamond" panose="02020404030301010803" pitchFamily="18" charset="0"/>
              </a:rPr>
              <a:t>s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ку подршку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RMI,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       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подршку за паралено програмирање, класу за парсирање улаза</a:t>
            </a:r>
            <a:r>
              <a:rPr kumimoji="1" lang="sr-Latn-CS" altLang="en-US" sz="1200" dirty="0">
                <a:latin typeface="Garamond" panose="02020404030301010803" pitchFamily="18" charset="0"/>
              </a:rPr>
              <a:t>.</a:t>
            </a:r>
            <a:endParaRPr kumimoji="1" lang="en-U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(**) (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Mustang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), интерна ознака 1.6.0.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убрзане перформансе језгра и </a:t>
            </a:r>
            <a:r>
              <a:rPr kumimoji="1" lang="en-US" altLang="en-US" sz="1200" dirty="0">
                <a:latin typeface="Garamond" panose="02020404030301010803" pitchFamily="18" charset="0"/>
              </a:rPr>
              <a:t>Swing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-а, побољшани веб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сервиси коришћењем </a:t>
            </a:r>
            <a:r>
              <a:rPr kumimoji="1" lang="en-US" altLang="en-US" sz="1200" dirty="0">
                <a:latin typeface="Garamond" panose="02020404030301010803" pitchFamily="18" charset="0"/>
              </a:rPr>
              <a:t>JAX-WS,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подршка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JDBC 4.0,</a:t>
            </a:r>
            <a:r>
              <a:rPr kumimoji="1" lang="sr-Latn-R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укључен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 </a:t>
            </a:r>
            <a:r>
              <a:rPr kumimoji="1" lang="en-US" altLang="en-US" sz="1200" dirty="0">
                <a:latin typeface="Garamond" panose="02020404030301010803" pitchFamily="18" charset="0"/>
              </a:rPr>
              <a:t>API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за Јава превођење, додата Јава архитектура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XML</a:t>
            </a:r>
            <a:endParaRPr kumimoji="1" lang="sr-Cyrl-R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       повезивање </a:t>
            </a:r>
            <a:r>
              <a:rPr kumimoji="1" lang="en-US" altLang="en-US" sz="1200" dirty="0">
                <a:latin typeface="Garamond" panose="02020404030301010803" pitchFamily="18" charset="0"/>
              </a:rPr>
              <a:t>(JAXB)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,  </a:t>
            </a:r>
            <a:r>
              <a:rPr lang="sr-Cyrl-RS" altLang="en-US" sz="1200" dirty="0">
                <a:latin typeface="Garamond" panose="02020404030301010803" pitchFamily="18" charset="0"/>
              </a:rPr>
              <a:t>усавршен </a:t>
            </a:r>
            <a:r>
              <a:rPr lang="en-US" altLang="en-US" sz="1200" dirty="0">
                <a:latin typeface="Garamond" panose="02020404030301010803" pitchFamily="18" charset="0"/>
              </a:rPr>
              <a:t>GUI</a:t>
            </a:r>
            <a:r>
              <a:rPr lang="sr-Cyrl-RS" altLang="en-US" sz="1200" dirty="0">
                <a:latin typeface="Garamond" panose="02020404030301010803" pitchFamily="18" charset="0"/>
              </a:rPr>
              <a:t> и побољшана </a:t>
            </a:r>
            <a:r>
              <a:rPr lang="en-US" altLang="en-US" sz="1200" dirty="0">
                <a:latin typeface="Garamond" panose="02020404030301010803" pitchFamily="18" charset="0"/>
              </a:rPr>
              <a:t>JVM</a:t>
            </a:r>
            <a:r>
              <a:rPr lang="sr-Cyrl-RS" altLang="en-US" sz="1200" dirty="0">
                <a:latin typeface="Garamond" panose="02020404030301010803" pitchFamily="18" charset="0"/>
              </a:rPr>
              <a:t>.</a:t>
            </a:r>
            <a:endParaRPr kumimoji="1" lang="sr-Latn-C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Cyrl-R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sz="1200" dirty="0">
              <a:latin typeface="Garamond" panose="02020404030301010803" pitchFamily="18" charset="0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42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(*)</a:t>
            </a:r>
            <a:r>
              <a:rPr kumimoji="1" lang="en-US" altLang="en-US" sz="1200" baseline="0" dirty="0">
                <a:latin typeface="Garamond" panose="02020404030301010803" pitchFamily="18" charset="0"/>
              </a:rPr>
              <a:t> GPL </a:t>
            </a:r>
            <a:r>
              <a:rPr kumimoji="1" lang="sr-Cyrl-RS" altLang="en-US" sz="1200" baseline="0" dirty="0">
                <a:latin typeface="Garamond" panose="02020404030301010803" pitchFamily="18" charset="0"/>
              </a:rPr>
              <a:t>лиценца – више о томе на адреси: </a:t>
            </a:r>
            <a:r>
              <a:rPr kumimoji="1" lang="sr-Latn-RS" altLang="en-US" sz="1200" baseline="0" dirty="0">
                <a:latin typeface="Garamond" panose="02020404030301010803" pitchFamily="18" charset="0"/>
              </a:rPr>
              <a:t>http://www.gnu.org/licenses/gpl-3.0.en.html</a:t>
            </a:r>
            <a:endParaRPr kumimoji="1" lang="en-US" altLang="en-US" sz="12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(</a:t>
            </a:r>
            <a:r>
              <a:rPr kumimoji="1" lang="en-US" altLang="en-US" sz="1200" dirty="0">
                <a:latin typeface="Garamond" panose="02020404030301010803" pitchFamily="18" charset="0"/>
              </a:rPr>
              <a:t>**)</a:t>
            </a:r>
            <a:r>
              <a:rPr kumimoji="1" lang="en-US" altLang="en-US" sz="1200" baseline="0" dirty="0">
                <a:latin typeface="Garamond" panose="02020404030301010803" pitchFamily="18" charset="0"/>
              </a:rPr>
              <a:t> </a:t>
            </a:r>
            <a:r>
              <a:rPr kumimoji="1" lang="en-US" altLang="en-US" sz="1200" dirty="0">
                <a:latin typeface="Garamond" panose="02020404030301010803" pitchFamily="18" charset="0"/>
              </a:rPr>
              <a:t>(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1200" dirty="0">
                <a:latin typeface="Garamond" panose="02020404030301010803" pitchFamily="18" charset="0"/>
              </a:rPr>
              <a:t>Dolphin)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en-US" altLang="en-US" sz="1200" dirty="0">
                <a:latin typeface="Garamond" panose="02020404030301010803" pitchFamily="18" charset="0"/>
              </a:rPr>
              <a:t>         JVM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подршка за динамичке језике, компресовани 64-битни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показивачи, нова </a:t>
            </a:r>
            <a:r>
              <a:rPr kumimoji="1" lang="en-US" altLang="en-US" sz="1200" dirty="0">
                <a:latin typeface="Garamond" panose="02020404030301010803" pitchFamily="18" charset="0"/>
              </a:rPr>
              <a:t> I/O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библиотека са подршком за метаподатке,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</a:t>
            </a:r>
            <a:r>
              <a:rPr kumimoji="1" lang="en-US" altLang="en-US" sz="1200" dirty="0" err="1">
                <a:latin typeface="Garamond" panose="02020404030301010803" pitchFamily="18" charset="0"/>
              </a:rPr>
              <a:t>XRender</a:t>
            </a:r>
            <a:r>
              <a:rPr kumimoji="1" lang="en-US" altLang="en-US" sz="12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ток за </a:t>
            </a:r>
            <a:r>
              <a:rPr kumimoji="1" lang="en-US" altLang="en-US" sz="1200" dirty="0">
                <a:latin typeface="Garamond" panose="02020404030301010803" pitchFamily="18" charset="0"/>
              </a:rPr>
              <a:t>Java 2D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који убрзава цртање са модерним </a:t>
            </a:r>
            <a:r>
              <a:rPr kumimoji="1" lang="en-US" altLang="en-US" sz="1200" dirty="0">
                <a:latin typeface="Garamond" panose="02020404030301010803" pitchFamily="18" charset="0"/>
              </a:rPr>
              <a:t>GPU,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 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знаковне ниске као обележја у </a:t>
            </a:r>
            <a:r>
              <a:rPr kumimoji="1" lang="en-US" altLang="en-US" sz="1200" dirty="0">
                <a:latin typeface="Garamond" panose="02020404030301010803" pitchFamily="18" charset="0"/>
              </a:rPr>
              <a:t>switch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-у, аутоматски менаџмент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ресурса код </a:t>
            </a:r>
            <a:r>
              <a:rPr kumimoji="1" lang="en-US" altLang="en-US" sz="1200" dirty="0">
                <a:latin typeface="Garamond" panose="02020404030301010803" pitchFamily="18" charset="0"/>
              </a:rPr>
              <a:t>try-catch, </a:t>
            </a:r>
            <a:r>
              <a:rPr kumimoji="1" lang="sr-Cyrl-RS" altLang="en-US" sz="1200" dirty="0">
                <a:latin typeface="Garamond" panose="02020404030301010803" pitchFamily="18" charset="0"/>
              </a:rPr>
              <a:t>простије декларисање метода са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променљивим параметрима, литерали који представљају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бинарне бројеве, подвлаке у нумеричким литералима,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симултано хватање више врста изузетака и избацивање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Cyrl-RS" altLang="en-US" sz="1200" dirty="0">
                <a:latin typeface="Garamond" panose="02020404030301010803" pitchFamily="18" charset="0"/>
              </a:rPr>
              <a:t>        изузетака уз побољшану контролу типа.</a:t>
            </a:r>
            <a:endParaRPr lang="sr-Latn-CS" altLang="en-US" sz="1200" dirty="0">
              <a:latin typeface="Garamond" panose="02020404030301010803" pitchFamily="18" charset="0"/>
            </a:endParaRPr>
          </a:p>
          <a:p>
            <a:pPr fontAlgn="base"/>
            <a:r>
              <a:rPr lang="sr-Cyrl-RS" dirty="0"/>
              <a:t>(</a:t>
            </a:r>
            <a:r>
              <a:rPr lang="en-US" dirty="0"/>
              <a:t>***)</a:t>
            </a:r>
            <a:r>
              <a:rPr lang="en-US" baseline="0" dirty="0"/>
              <a:t> </a:t>
            </a:r>
            <a:r>
              <a:rPr lang="sr-Cyrl-RS" baseline="0" dirty="0"/>
              <a:t>Подршка за рад са ламбда изразима</a:t>
            </a:r>
          </a:p>
          <a:p>
            <a:pPr fontAlgn="base"/>
            <a:r>
              <a:rPr lang="sr-Latn-RS" baseline="0" dirty="0"/>
              <a:t>        </a:t>
            </a:r>
            <a:r>
              <a:rPr lang="sr-Cyrl-RS" baseline="0" dirty="0"/>
              <a:t>Побољшани рад са временом и календарима</a:t>
            </a:r>
          </a:p>
          <a:p>
            <a:pPr fontAlgn="base"/>
            <a:r>
              <a:rPr lang="sr-Latn-RS" baseline="0" dirty="0"/>
              <a:t>        </a:t>
            </a:r>
            <a:r>
              <a:rPr lang="sr-Cyrl-RS" baseline="0" dirty="0"/>
              <a:t>Ефикаснији </a:t>
            </a:r>
            <a:r>
              <a:rPr lang="sr-Latn-RS" baseline="0" dirty="0"/>
              <a:t>Nashorn JavaScript </a:t>
            </a:r>
            <a:r>
              <a:rPr lang="sr-Cyrl-RS" baseline="0" dirty="0"/>
              <a:t>модул</a:t>
            </a:r>
          </a:p>
          <a:p>
            <a:pPr fontAlgn="base"/>
            <a:r>
              <a:rPr lang="sr-Latn-R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sr-Cyrl-R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Побољшања на пољу сигурности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726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r-Cyrl-RS" sz="1200" dirty="0">
                <a:latin typeface="Garamond" pitchFamily="18" charset="0"/>
              </a:rPr>
              <a:t>захтев </a:t>
            </a:r>
            <a:r>
              <a:rPr lang="sr-Cyrl-RS" dirty="0"/>
              <a:t>1 -</a:t>
            </a:r>
            <a:r>
              <a:rPr lang="sr-Cyrl-RS" baseline="0" dirty="0"/>
              <a:t> </a:t>
            </a:r>
            <a:r>
              <a:rPr lang="ru-RU" baseline="0" dirty="0"/>
              <a:t>једноставан, објектно орјентисан и фамилијаран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746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sr-Cyrl-RS" sz="1200" dirty="0">
                <a:latin typeface="Garamond" pitchFamily="18" charset="0"/>
              </a:rPr>
              <a:t>захтев 2 -</a:t>
            </a:r>
            <a:r>
              <a:rPr kumimoji="1" lang="sr-Cyrl-RS" sz="1200" baseline="0" dirty="0">
                <a:latin typeface="Garamond" pitchFamily="18" charset="0"/>
              </a:rPr>
              <a:t> робустан и сигуран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24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>
                <a:latin typeface="Garamond" pitchFamily="18" charset="0"/>
              </a:rPr>
              <a:t>захтев</a:t>
            </a:r>
            <a:r>
              <a:rPr kumimoji="1" lang="sr-Cyrl-RS" sz="1200" baseline="0" dirty="0">
                <a:latin typeface="Garamond" pitchFamily="18" charset="0"/>
              </a:rPr>
              <a:t> 3 - а</a:t>
            </a:r>
            <a:r>
              <a:rPr kumimoji="1" lang="sr-Cyrl-RS" sz="1200" dirty="0">
                <a:latin typeface="Garamond" pitchFamily="18" charset="0"/>
              </a:rPr>
              <a:t>рхитектонски неутралан и преносив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5115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sr-Cyrl-RS" sz="1200" dirty="0">
                <a:latin typeface="Garamond" pitchFamily="18" charset="0"/>
              </a:rPr>
              <a:t>захтев</a:t>
            </a:r>
            <a:r>
              <a:rPr kumimoji="1" lang="sr-Cyrl-RS" sz="1200" baseline="0" dirty="0">
                <a:latin typeface="Garamond" pitchFamily="18" charset="0"/>
              </a:rPr>
              <a:t> 4 - п</a:t>
            </a:r>
            <a:r>
              <a:rPr kumimoji="1" lang="sr-Cyrl-RS" sz="1200" dirty="0">
                <a:latin typeface="Garamond" pitchFamily="18" charset="0"/>
              </a:rPr>
              <a:t>ерформантан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9C73-383C-423C-A94F-DC846659E374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26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sr-Latn-RS"/>
              <a:t>Matematički fakultet</a:t>
            </a: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r-Latn-CS"/>
              <a:t>Objektno orjentisano programiranje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573EF53A-6446-4BD2-AD7E-E064D186C3D5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72795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0871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9430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5274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955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59113" y="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0416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16263" y="460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1000">
                <a:solidFill>
                  <a:srgbClr val="6767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sr-Latn-R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9412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49275"/>
            <a:ext cx="8229600" cy="630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04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20688" y="26035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RS"/>
              <a:t>Matematički fakultet</a:t>
            </a:r>
            <a:endParaRPr lang="sr-Latn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7688" y="2603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Objektno orjentisano programiranje</a:t>
            </a: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0394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text styles</a:t>
            </a:r>
          </a:p>
          <a:p>
            <a:pPr lvl="1"/>
            <a:r>
              <a:rPr lang="sr-Latn-CS" altLang="en-US"/>
              <a:t>Second level</a:t>
            </a:r>
          </a:p>
          <a:p>
            <a:pPr lvl="2"/>
            <a:r>
              <a:rPr lang="sr-Latn-CS" altLang="en-US"/>
              <a:t>Third level</a:t>
            </a:r>
          </a:p>
          <a:p>
            <a:pPr lvl="3"/>
            <a:r>
              <a:rPr lang="sr-Latn-CS" altLang="en-US"/>
              <a:t>Fourth level</a:t>
            </a:r>
          </a:p>
          <a:p>
            <a:pPr lvl="4"/>
            <a:r>
              <a:rPr lang="sr-Latn-CS" alt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93121" y="274072"/>
            <a:ext cx="460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 dirty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fld id="{A2A719F2-03D6-4409-A8E2-A3F57BC45ADA}" type="slidenum">
              <a:rPr lang="en-US" altLang="sr-Latn-RS" sz="800" smtClean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 dirty="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sr-Cyrl-RS" altLang="sr-Latn-RS" sz="800">
                <a:solidFill>
                  <a:srgbClr val="6767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56</a:t>
            </a:r>
            <a:endParaRPr lang="en-US" altLang="sr-Latn-RS" sz="800" dirty="0">
              <a:solidFill>
                <a:srgbClr val="6767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>
                <a:solidFill>
                  <a:srgbClr val="FFFFFF"/>
                </a:solidFill>
                <a:cs typeface="Arial" pitchFamily="34" charset="0"/>
              </a:rPr>
              <a:t>vladaf@matf.bg.ac.</a:t>
            </a:r>
            <a:r>
              <a:rPr lang="en-US" altLang="en-US" sz="800">
                <a:solidFill>
                  <a:srgbClr val="FFFFFF"/>
                </a:solidFill>
                <a:cs typeface="Arial" pitchFamily="34" charset="0"/>
              </a:rPr>
              <a:t>rs</a:t>
            </a:r>
            <a:endParaRPr lang="sr-Latn-CS" altLang="en-US" sz="8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800" dirty="0">
                <a:solidFill>
                  <a:srgbClr val="000000"/>
                </a:solidFill>
                <a:cs typeface="Arial" pitchFamily="34" charset="0"/>
              </a:rPr>
              <a:t>{</a:t>
            </a:r>
            <a:r>
              <a:rPr lang="sr-Latn-CS" altLang="en-US" sz="800" dirty="0">
                <a:solidFill>
                  <a:srgbClr val="000000"/>
                </a:solidFill>
                <a:cs typeface="Arial" pitchFamily="34" charset="0"/>
              </a:rPr>
              <a:t>vladaf</a:t>
            </a:r>
            <a:r>
              <a:rPr lang="en-US" altLang="en-US" sz="800" dirty="0">
                <a:solidFill>
                  <a:srgbClr val="000000"/>
                </a:solidFill>
                <a:cs typeface="Arial" pitchFamily="34" charset="0"/>
              </a:rPr>
              <a:t>,</a:t>
            </a:r>
            <a:r>
              <a:rPr lang="en-US" altLang="en-US" sz="800" dirty="0" err="1">
                <a:solidFill>
                  <a:srgbClr val="000000"/>
                </a:solidFill>
                <a:cs typeface="Arial" pitchFamily="34" charset="0"/>
              </a:rPr>
              <a:t>kartelj</a:t>
            </a:r>
            <a:r>
              <a:rPr lang="en-US" altLang="en-US" sz="800">
                <a:solidFill>
                  <a:srgbClr val="000000"/>
                </a:solidFill>
                <a:cs typeface="Arial" pitchFamily="34" charset="0"/>
              </a:rPr>
              <a:t>}</a:t>
            </a:r>
            <a:r>
              <a:rPr lang="sr-Latn-CS" altLang="en-US" sz="800">
                <a:solidFill>
                  <a:srgbClr val="000000"/>
                </a:solidFill>
                <a:cs typeface="Arial" pitchFamily="34" charset="0"/>
              </a:rPr>
              <a:t>@matf.bg.ac.</a:t>
            </a:r>
            <a:r>
              <a:rPr lang="en-US" altLang="en-US" sz="800" dirty="0" err="1">
                <a:solidFill>
                  <a:srgbClr val="000000"/>
                </a:solidFill>
                <a:cs typeface="Arial" pitchFamily="34" charset="0"/>
              </a:rPr>
              <a:t>rs</a:t>
            </a:r>
            <a:endParaRPr lang="sr-Latn-CS" alt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/>
              <a:t>Математички факултет</a:t>
            </a:r>
            <a:endParaRPr lang="en-US" sz="80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52" r:id="rId8"/>
    <p:sldLayoutId id="2147483960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overview/javafx-samples-2158687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owered.com/free_java_game/alienwar/index.htm" TargetMode="External"/><Relationship Id="rId2" Type="http://schemas.openxmlformats.org/officeDocument/2006/relationships/hyperlink" Target="http://texteditor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ypingtest.com/test.html?minutes=1&amp;textfile=aesop.txt&amp;getfocus=1&amp;start.x=91&amp;start.y=37" TargetMode="External"/><Relationship Id="rId4" Type="http://schemas.openxmlformats.org/officeDocument/2006/relationships/hyperlink" Target="http://appletparadise.com/applets/Breakout/breakout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af@matf.bg.ac.r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rtelj@matf.bg.ac.r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etwork/java/intro-141325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>
                <a:solidFill>
                  <a:srgbClr val="3366FF"/>
                </a:solidFill>
              </a:rPr>
              <a:t>Објектно орјентисано програмирање</a:t>
            </a:r>
            <a:endParaRPr lang="sr-Latn-CS" altLang="en-US" sz="5400">
              <a:solidFill>
                <a:srgbClr val="3366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356992"/>
            <a:ext cx="6400800" cy="1752600"/>
          </a:xfrm>
        </p:spPr>
        <p:txBody>
          <a:bodyPr/>
          <a:lstStyle/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dirty="0">
                <a:hlinkClick r:id="rId2"/>
              </a:rPr>
              <a:t>vladaf@matf.bg.ac.</a:t>
            </a:r>
            <a:r>
              <a:rPr lang="en-US" altLang="en-US" dirty="0" err="1">
                <a:hlinkClick r:id="rId2"/>
              </a:rPr>
              <a:t>rs</a:t>
            </a:r>
            <a:endParaRPr lang="sr-Latn-RS" altLang="en-US" dirty="0"/>
          </a:p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hlinkClick r:id="rId3"/>
              </a:rPr>
              <a:t>k</a:t>
            </a:r>
            <a:r>
              <a:rPr lang="sr-Latn-RS" altLang="en-US" dirty="0">
                <a:hlinkClick r:id="rId3"/>
              </a:rPr>
              <a:t>artelj</a:t>
            </a:r>
            <a:r>
              <a:rPr lang="en-US" altLang="en-US" dirty="0">
                <a:hlinkClick r:id="rId3"/>
              </a:rPr>
              <a:t>@matf.bg.ac.rs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30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Омогућава креирање веома поузданог софтвера: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интензивна повера током компилације,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и провера током извршавања програма;</a:t>
            </a:r>
          </a:p>
          <a:p>
            <a:pPr lvl="1" indent="0">
              <a:spcBef>
                <a:spcPct val="20000"/>
              </a:spcBef>
              <a:buClr>
                <a:schemeClr val="accent2"/>
              </a:buClr>
              <a:defRPr/>
            </a:pPr>
            <a:endParaRPr kumimoji="1" lang="sr-Cyrl-RS" sz="22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Модел управљања меморијом једноставан: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нема показивача, 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нити показивачке аритметике;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Робустан и сигуран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садржи компајлер који преводи до нивоа бајт-кода: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бајт-код није исто што и машински код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међуформат који је архитектонски неутралан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машински код није арх. неутралан, зависи од процесора</a:t>
            </a:r>
            <a:endParaRPr kumimoji="1" lang="sr-Cyrl-RS" sz="2000" dirty="0">
              <a:latin typeface="Garamond" pitchFamily="18" charset="0"/>
            </a:endParaRP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преносив на различите врсте процесора и оперативних система;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стриктно дефинише основни језик: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величине простих типова</a:t>
            </a:r>
            <a:r>
              <a:rPr kumimoji="1" lang="sr-Latn-RS" sz="2200" dirty="0">
                <a:latin typeface="Garamond" pitchFamily="18" charset="0"/>
              </a:rPr>
              <a:t> </a:t>
            </a:r>
            <a:r>
              <a:rPr kumimoji="1" lang="sr-Cyrl-RS" sz="2200" dirty="0">
                <a:latin typeface="Garamond" pitchFamily="18" charset="0"/>
              </a:rPr>
              <a:t>увек исте (у </a:t>
            </a:r>
            <a:r>
              <a:rPr kumimoji="1" lang="sr-Latn-RS" sz="2200" dirty="0">
                <a:latin typeface="Garamond" pitchFamily="18" charset="0"/>
              </a:rPr>
              <a:t>C-</a:t>
            </a:r>
            <a:r>
              <a:rPr kumimoji="1" lang="sr-Cyrl-RS" sz="2200" dirty="0">
                <a:latin typeface="Garamond" pitchFamily="18" charset="0"/>
              </a:rPr>
              <a:t>у не важи ово)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 </a:t>
            </a:r>
            <a:r>
              <a:rPr kumimoji="1" lang="sr-Cyrl-RS" sz="2800" dirty="0">
                <a:latin typeface="Garamond" pitchFamily="18" charset="0"/>
              </a:rPr>
              <a:t>има исто извршавање на свакој платформи: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за дате улазне податке даје исте излазне податке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200" dirty="0">
                <a:latin typeface="Garamond" pitchFamily="18" charset="0"/>
              </a:rPr>
              <a:t>ово нпр. не важи за програмски језик </a:t>
            </a:r>
            <a:r>
              <a:rPr kumimoji="1" lang="sr-Latn-RS" sz="2200" dirty="0">
                <a:latin typeface="Garamond" pitchFamily="18" charset="0"/>
              </a:rPr>
              <a:t>C</a:t>
            </a:r>
            <a:r>
              <a:rPr kumimoji="1" lang="sr-Cyrl-RS" sz="2200" dirty="0">
                <a:latin typeface="Garamond" pitchFamily="18" charset="0"/>
              </a:rPr>
              <a:t>;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Архитектонски неутралан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и преносив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484313"/>
            <a:ext cx="8807450" cy="47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компајлира се до бајт-кода, а потом интерпретира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8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интерпретер ради пуном брзином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јер су сигурносне провере обављене раније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en-US" sz="24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постоји аутоматски сакупљач отпадака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програмер не ослобађа меморију експлицитно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0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секције са интензивним рачунањем могу да се извезу и директно у машински код ако је потребно</a:t>
            </a:r>
            <a:endParaRPr kumimoji="1" lang="sr-Latn-CS" sz="2800" dirty="0">
              <a:latin typeface="Garamond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Перформантан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07504" y="1484313"/>
            <a:ext cx="9020621" cy="48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kumimoji="1" lang="sr-Cyrl-RS" sz="28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интерпретатор може извршавати бајт-код на било ком рачунару на који је пренесен систем за извршавање</a:t>
            </a:r>
            <a:r>
              <a:rPr kumimoji="1" lang="sr-Latn-CS" sz="2800" dirty="0">
                <a:latin typeface="Garamond" pitchFamily="18" charset="0"/>
              </a:rPr>
              <a:t>;</a:t>
            </a:r>
            <a:endParaRPr kumimoji="1" lang="sr-Cyrl-RS" sz="28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подржава вишенитно извршавање;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неким програмима треба више токова извршавања, </a:t>
            </a:r>
            <a:br>
              <a:rPr kumimoji="1" lang="sr-Cyrl-RS" sz="2400" dirty="0">
                <a:latin typeface="Garamond" pitchFamily="18" charset="0"/>
              </a:rPr>
            </a:br>
            <a:r>
              <a:rPr kumimoji="1" lang="sr-Cyrl-RS" sz="2400" dirty="0">
                <a:latin typeface="Garamond" pitchFamily="18" charset="0"/>
              </a:rPr>
              <a:t>нпр. Интернет прегледач, мора „истовремено“ да: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>
                <a:latin typeface="Garamond" pitchFamily="18" charset="0"/>
              </a:rPr>
              <a:t>освежава графичке компоненте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>
                <a:latin typeface="Garamond" pitchFamily="18" charset="0"/>
              </a:rPr>
              <a:t>учитава страницу</a:t>
            </a:r>
          </a:p>
          <a:p>
            <a:pPr marL="1600200" lvl="2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000" dirty="0">
                <a:latin typeface="Garamond" pitchFamily="18" charset="0"/>
              </a:rPr>
              <a:t>преузима датотеку</a:t>
            </a:r>
            <a:endParaRPr kumimoji="1" lang="en-US" sz="2400" dirty="0">
              <a:latin typeface="Garamond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динамички учитава класе у току извршавања</a:t>
            </a:r>
          </a:p>
          <a:p>
            <a:pPr marL="1200150" lvl="1" indent="-4572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kumimoji="1" lang="sr-Cyrl-RS" sz="2400" dirty="0">
                <a:latin typeface="Garamond" pitchFamily="18" charset="0"/>
              </a:rPr>
              <a:t>класе се повезују</a:t>
            </a:r>
            <a:r>
              <a:rPr kumimoji="1" lang="en-US" sz="2400" dirty="0">
                <a:latin typeface="Garamond" pitchFamily="18" charset="0"/>
              </a:rPr>
              <a:t> (</a:t>
            </a:r>
            <a:r>
              <a:rPr kumimoji="1" lang="sr-Cyrl-RS" sz="2400" dirty="0">
                <a:latin typeface="Garamond" pitchFamily="18" charset="0"/>
              </a:rPr>
              <a:t>линкују) само када је то потребно;</a:t>
            </a:r>
            <a:endParaRPr kumimoji="1" lang="sr-Latn-CS" sz="2400" dirty="0">
              <a:latin typeface="Garamond" pitchFamily="18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Интерпретиран, вишенитан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и динамичан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1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"/>
          <a:stretch>
            <a:fillRect/>
          </a:stretch>
        </p:blipFill>
        <p:spPr>
          <a:xfrm>
            <a:off x="827088" y="1473200"/>
            <a:ext cx="7562850" cy="5411788"/>
          </a:xfrm>
          <a:noFill/>
        </p:spPr>
      </p:pic>
      <p:sp>
        <p:nvSpPr>
          <p:cNvPr id="5" name="Oval 4"/>
          <p:cNvSpPr/>
          <p:nvPr/>
        </p:nvSpPr>
        <p:spPr>
          <a:xfrm>
            <a:off x="3132138" y="1268413"/>
            <a:ext cx="2663825" cy="8651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5580063" y="5949950"/>
            <a:ext cx="2624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Врсте Јава апликација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1065 L 0.19688 0.12616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12615 L 0.32674 0.29398 " pathEditMode="fixed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0.29398 L 0.20869 0.4620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69 0.46203 L 0.004 0.69305 " pathEditMode="fixed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69305 L -0.17709 0.46203 " pathEditMode="fixed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46203 L -0.33455 0.30463 " pathEditMode="fixed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0.30463 L -0.19288 0.12616 " pathEditMode="fixed" rAng="0" ptsTypes="AA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600200"/>
            <a:ext cx="8639175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Апликације</a:t>
            </a:r>
            <a:r>
              <a:rPr lang="ru-RU" sz="2800" dirty="0">
                <a:latin typeface="Garamond" pitchFamily="18" charset="0"/>
              </a:rPr>
              <a:t> из </a:t>
            </a:r>
            <a:r>
              <a:rPr lang="ru-RU" sz="2800" dirty="0" err="1">
                <a:latin typeface="Garamond" pitchFamily="18" charset="0"/>
              </a:rPr>
              <a:t>командне</a:t>
            </a:r>
            <a:r>
              <a:rPr lang="ru-RU" sz="2800" dirty="0">
                <a:latin typeface="Garamond" pitchFamily="18" charset="0"/>
              </a:rPr>
              <a:t> </a:t>
            </a:r>
            <a:r>
              <a:rPr lang="ru-RU" sz="2800" dirty="0" err="1">
                <a:latin typeface="Garamond" pitchFamily="18" charset="0"/>
              </a:rPr>
              <a:t>линије</a:t>
            </a:r>
            <a:endParaRPr lang="ru-RU" sz="2800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Апликације</a:t>
            </a:r>
            <a:r>
              <a:rPr lang="ru-RU" sz="2800" dirty="0">
                <a:latin typeface="Garamond" pitchFamily="18" charset="0"/>
              </a:rPr>
              <a:t> са графичким корисничким интерфејсом </a:t>
            </a:r>
          </a:p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Апликације</a:t>
            </a:r>
            <a:r>
              <a:rPr lang="ru-RU" sz="2800" dirty="0">
                <a:latin typeface="Garamond" pitchFamily="18" charset="0"/>
              </a:rPr>
              <a:t> за мобилне уређаје</a:t>
            </a:r>
          </a:p>
          <a:p>
            <a:pPr eaLnBrk="1" hangingPunct="1">
              <a:defRPr/>
            </a:pPr>
            <a:r>
              <a:rPr lang="ru-RU" sz="2800" dirty="0" err="1">
                <a:latin typeface="Garamond" pitchFamily="18" charset="0"/>
              </a:rPr>
              <a:t>Аплети</a:t>
            </a:r>
            <a:r>
              <a:rPr lang="ru-RU" sz="2800" dirty="0">
                <a:latin typeface="Garamond" pitchFamily="18" charset="0"/>
              </a:rPr>
              <a:t> - веб програмирање на клијентској страни  </a:t>
            </a:r>
          </a:p>
          <a:p>
            <a:pPr eaLnBrk="1" hangingPunct="1">
              <a:defRPr/>
            </a:pPr>
            <a:r>
              <a:rPr lang="sr-Cyrl-RS" sz="2800" dirty="0">
                <a:latin typeface="Garamond" pitchFamily="18" charset="0"/>
              </a:rPr>
              <a:t>Серверске апликације</a:t>
            </a:r>
          </a:p>
          <a:p>
            <a:pPr eaLnBrk="1" hangingPunct="1">
              <a:defRPr/>
            </a:pPr>
            <a:r>
              <a:rPr lang="ru-RU" sz="2800" dirty="0">
                <a:latin typeface="Garamond" pitchFamily="18" charset="0"/>
              </a:rPr>
              <a:t>Библиотеке</a:t>
            </a:r>
          </a:p>
          <a:p>
            <a:pPr eaLnBrk="1" hangingPunct="1">
              <a:defRPr/>
            </a:pPr>
            <a:endParaRPr lang="en-US" sz="2800" dirty="0">
              <a:latin typeface="Garamond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Типови Јава апликација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из командне линије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939336" cy="5257800"/>
          </a:xfrm>
        </p:spPr>
        <p:txBody>
          <a:bodyPr/>
          <a:lstStyle/>
          <a:p>
            <a:r>
              <a:rPr lang="ru-RU" altLang="en-US" sz="2800" dirty="0" err="1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>
                <a:latin typeface="Garamond" panose="02020404030301010803" pitchFamily="18" charset="0"/>
              </a:rPr>
              <a:t> из </a:t>
            </a:r>
            <a:r>
              <a:rPr lang="ru-RU" altLang="en-US" sz="2800" dirty="0" err="1">
                <a:latin typeface="Garamond" panose="02020404030301010803" pitchFamily="18" charset="0"/>
              </a:rPr>
              <a:t>командне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линије</a:t>
            </a:r>
            <a:r>
              <a:rPr lang="ru-RU" altLang="en-US" sz="2800" dirty="0">
                <a:latin typeface="Garamond" panose="02020404030301010803" pitchFamily="18" charset="0"/>
              </a:rPr>
              <a:t> не </a:t>
            </a:r>
            <a:r>
              <a:rPr lang="ru-RU" altLang="en-US" sz="2800" dirty="0" err="1">
                <a:latin typeface="Garamond" panose="02020404030301010803" pitchFamily="18" charset="0"/>
              </a:rPr>
              <a:t>користе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графичке</a:t>
            </a:r>
            <a:r>
              <a:rPr lang="ru-RU" altLang="en-US" sz="2800" dirty="0">
                <a:latin typeface="Garamond" panose="02020404030301010803" pitchFamily="18" charset="0"/>
              </a:rPr>
              <a:t> компоненте. </a:t>
            </a:r>
          </a:p>
          <a:p>
            <a:r>
              <a:rPr lang="ru-RU" altLang="en-US" sz="2800" dirty="0">
                <a:latin typeface="Garamond" panose="02020404030301010803" pitchFamily="18" charset="0"/>
              </a:rPr>
              <a:t>То, </a:t>
            </a:r>
            <a:r>
              <a:rPr lang="ru-RU" altLang="en-US" sz="2800" dirty="0" err="1">
                <a:latin typeface="Garamond" panose="02020404030301010803" pitchFamily="18" charset="0"/>
              </a:rPr>
              <a:t>међутим</a:t>
            </a:r>
            <a:r>
              <a:rPr lang="ru-RU" altLang="en-US" sz="2800" dirty="0">
                <a:latin typeface="Garamond" panose="02020404030301010803" pitchFamily="18" charset="0"/>
              </a:rPr>
              <a:t>, не </a:t>
            </a:r>
            <a:r>
              <a:rPr lang="ru-RU" altLang="en-US" sz="2800" dirty="0" err="1">
                <a:latin typeface="Garamond" panose="02020404030301010803" pitchFamily="18" charset="0"/>
              </a:rPr>
              <a:t>нарушава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изражајност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саме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</a:p>
          <a:p>
            <a:r>
              <a:rPr lang="ru-RU" altLang="en-US" sz="2800" dirty="0">
                <a:latin typeface="Garamond" panose="02020404030301010803" pitchFamily="18" charset="0"/>
              </a:rPr>
              <a:t>Унос и </a:t>
            </a:r>
            <a:r>
              <a:rPr lang="ru-RU" altLang="en-US" sz="2800" dirty="0" err="1">
                <a:latin typeface="Garamond" panose="02020404030301010803" pitchFamily="18" charset="0"/>
              </a:rPr>
              <a:t>испис</a:t>
            </a:r>
            <a:r>
              <a:rPr lang="ru-RU" altLang="en-US" sz="2800" dirty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>
                <a:latin typeface="Garamond" panose="02020404030301010803" pitchFamily="18" charset="0"/>
              </a:rPr>
              <a:t>врше</a:t>
            </a:r>
            <a:r>
              <a:rPr lang="ru-RU" altLang="en-US" sz="2800" dirty="0">
                <a:latin typeface="Garamond" panose="02020404030301010803" pitchFamily="18" charset="0"/>
              </a:rPr>
              <a:t> путем </a:t>
            </a:r>
            <a:r>
              <a:rPr lang="ru-RU" altLang="en-US" sz="2800" dirty="0" err="1">
                <a:latin typeface="Garamond" panose="02020404030301010803" pitchFamily="18" charset="0"/>
              </a:rPr>
              <a:t>командне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линије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уместо</a:t>
            </a:r>
            <a:r>
              <a:rPr lang="ru-RU" altLang="en-US" sz="2800" dirty="0">
                <a:latin typeface="Garamond" panose="02020404030301010803" pitchFamily="18" charset="0"/>
              </a:rPr>
              <a:t> путем </a:t>
            </a:r>
            <a:r>
              <a:rPr lang="ru-RU" altLang="en-US" sz="2800" dirty="0" err="1">
                <a:latin typeface="Garamond" panose="02020404030301010803" pitchFamily="18" charset="0"/>
              </a:rPr>
              <a:t>текстуалних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поља</a:t>
            </a:r>
            <a:r>
              <a:rPr lang="ru-RU" altLang="en-US" sz="2800" dirty="0">
                <a:latin typeface="Garamond" panose="02020404030301010803" pitchFamily="18" charset="0"/>
              </a:rPr>
              <a:t>, </a:t>
            </a:r>
            <a:r>
              <a:rPr lang="ru-RU" altLang="en-US" sz="2800" dirty="0" err="1">
                <a:latin typeface="Garamond" panose="02020404030301010803" pitchFamily="18" charset="0"/>
              </a:rPr>
              <a:t>лабела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итд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  <a:endParaRPr lang="en-US" altLang="en-US" sz="2800" dirty="0"/>
          </a:p>
        </p:txBody>
      </p:sp>
      <p:pic>
        <p:nvPicPr>
          <p:cNvPr id="38916" name="Picture 4" descr="P:\Personal Data\My Folders\Business\Business\Zavod za Udzbenike, Srbija\Udzbenik Racunarstvo 3 2010\Pictures\01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65543"/>
          <a:stretch>
            <a:fillRect/>
          </a:stretch>
        </p:blipFill>
        <p:spPr bwMode="auto">
          <a:xfrm>
            <a:off x="597693" y="4676776"/>
            <a:ext cx="80089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143000" y="6310313"/>
            <a:ext cx="691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извршавања Јава апликације из командне линије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 err="1">
                <a:latin typeface="Garamond" panose="02020404030301010803" pitchFamily="18" charset="0"/>
              </a:rPr>
              <a:t>Јава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може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бити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коришћена</a:t>
            </a:r>
            <a:r>
              <a:rPr lang="ru-RU" altLang="en-US" sz="2800" dirty="0">
                <a:latin typeface="Garamond" panose="02020404030301010803" pitchFamily="18" charset="0"/>
              </a:rPr>
              <a:t> за </a:t>
            </a:r>
            <a:r>
              <a:rPr lang="ru-RU" altLang="en-US" sz="2800" dirty="0" err="1">
                <a:latin typeface="Garamond" panose="02020404030301010803" pitchFamily="18" charset="0"/>
              </a:rPr>
              <a:t>развој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преносивих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>
                <a:latin typeface="Garamond" panose="02020404030301010803" pitchFamily="18" charset="0"/>
              </a:rPr>
              <a:t>GUI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апликација</a:t>
            </a:r>
            <a:r>
              <a:rPr lang="ru-RU" altLang="en-US" sz="2800" dirty="0">
                <a:latin typeface="Garamond" panose="02020404030301010803" pitchFamily="18" charset="0"/>
              </a:rPr>
              <a:t> на </a:t>
            </a:r>
            <a:r>
              <a:rPr lang="ru-RU" altLang="en-US" sz="2800" dirty="0" err="1">
                <a:latin typeface="Garamond" panose="02020404030301010803" pitchFamily="18" charset="0"/>
              </a:rPr>
              <a:t>свим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подржаним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платформама</a:t>
            </a:r>
            <a:r>
              <a:rPr lang="ru-RU" altLang="en-US" sz="2800" dirty="0">
                <a:latin typeface="Garamond" panose="02020404030301010803" pitchFamily="18" charset="0"/>
              </a:rPr>
              <a:t>.</a:t>
            </a:r>
            <a:endParaRPr lang="en-U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800" dirty="0" err="1">
                <a:latin typeface="Garamond" panose="02020404030301010803" pitchFamily="18" charset="0"/>
              </a:rPr>
              <a:t>Као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илустрацију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овог</a:t>
            </a:r>
            <a:r>
              <a:rPr lang="ru-RU" altLang="en-US" sz="2800" dirty="0">
                <a:latin typeface="Garamond" panose="02020404030301010803" pitchFamily="18" charset="0"/>
              </a:rPr>
              <a:t> става, </a:t>
            </a:r>
            <a:r>
              <a:rPr lang="ru-RU" altLang="en-US" sz="2800" dirty="0" err="1">
                <a:latin typeface="Garamond" panose="02020404030301010803" pitchFamily="18" charset="0"/>
              </a:rPr>
              <a:t>погледајмо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апликацију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TextEditor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2300" dirty="0">
                <a:latin typeface="Garamond" panose="02020404030301010803" pitchFamily="18" charset="0"/>
              </a:rPr>
              <a:t>И </a:t>
            </a:r>
            <a:r>
              <a:rPr lang="ru-RU" altLang="en-US" sz="2300" dirty="0" err="1">
                <a:latin typeface="Garamond" panose="02020404030301010803" pitchFamily="18" charset="0"/>
              </a:rPr>
              <a:t>аплет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верзија</a:t>
            </a:r>
            <a:r>
              <a:rPr lang="ru-RU" altLang="en-US" sz="2300" dirty="0">
                <a:latin typeface="Garamond" panose="02020404030301010803" pitchFamily="18" charset="0"/>
              </a:rPr>
              <a:t>, и </a:t>
            </a:r>
            <a:r>
              <a:rPr lang="ru-RU" altLang="en-US" sz="2300" dirty="0" err="1">
                <a:latin typeface="Garamond" panose="02020404030301010803" pitchFamily="18" charset="0"/>
              </a:rPr>
              <a:t>верзија</a:t>
            </a:r>
            <a:r>
              <a:rPr lang="ru-RU" altLang="en-US" sz="2300" dirty="0">
                <a:latin typeface="Garamond" panose="02020404030301010803" pitchFamily="18" charset="0"/>
              </a:rPr>
              <a:t> за </a:t>
            </a:r>
            <a:r>
              <a:rPr lang="en-US" altLang="en-US" sz="2300" dirty="0">
                <a:latin typeface="Garamond" panose="02020404030301010803" pitchFamily="18" charset="0"/>
              </a:rPr>
              <a:t>Windows</a:t>
            </a:r>
            <a:r>
              <a:rPr lang="ru-RU" altLang="en-US" sz="2300" dirty="0">
                <a:latin typeface="Garamond" panose="02020404030301010803" pitchFamily="18" charset="0"/>
              </a:rPr>
              <a:t> и </a:t>
            </a:r>
            <a:r>
              <a:rPr lang="ru-RU" altLang="en-US" sz="2300" dirty="0" err="1">
                <a:latin typeface="Garamond" panose="02020404030301010803" pitchFamily="18" charset="0"/>
              </a:rPr>
              <a:t>верзија</a:t>
            </a:r>
            <a:r>
              <a:rPr lang="ru-RU" altLang="en-US" sz="2300" dirty="0">
                <a:latin typeface="Garamond" panose="02020404030301010803" pitchFamily="18" charset="0"/>
              </a:rPr>
              <a:t> за </a:t>
            </a:r>
            <a:r>
              <a:rPr lang="en-US" altLang="en-US" sz="2300" dirty="0">
                <a:latin typeface="Garamond" panose="02020404030301010803" pitchFamily="18" charset="0"/>
              </a:rPr>
              <a:t>Solaris</a:t>
            </a:r>
            <a:r>
              <a:rPr lang="ru-RU" altLang="en-US" sz="2300" dirty="0">
                <a:latin typeface="Garamond" panose="02020404030301010803" pitchFamily="18" charset="0"/>
              </a:rPr>
              <a:t> су </a:t>
            </a:r>
            <a:r>
              <a:rPr lang="ru-RU" altLang="en-US" sz="2300" dirty="0" err="1">
                <a:latin typeface="Garamond" panose="02020404030301010803" pitchFamily="18" charset="0"/>
              </a:rPr>
              <a:t>генерисане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коришћењем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истих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Јава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фајлова</a:t>
            </a:r>
            <a:r>
              <a:rPr lang="ru-RU" altLang="en-US" sz="2300" dirty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2300" dirty="0" err="1">
                <a:latin typeface="Garamond" panose="02020404030301010803" pitchFamily="18" charset="0"/>
              </a:rPr>
              <a:t>Прецизније</a:t>
            </a:r>
            <a:r>
              <a:rPr lang="ru-RU" altLang="en-US" sz="2300" dirty="0">
                <a:latin typeface="Garamond" panose="02020404030301010803" pitchFamily="18" charset="0"/>
              </a:rPr>
              <a:t>, </a:t>
            </a:r>
            <a:r>
              <a:rPr lang="ru-RU" altLang="en-US" sz="2300" dirty="0" err="1">
                <a:latin typeface="Garamond" panose="02020404030301010803" pitchFamily="18" charset="0"/>
              </a:rPr>
              <a:t>све</a:t>
            </a:r>
            <a:r>
              <a:rPr lang="ru-RU" altLang="en-US" sz="2300" dirty="0">
                <a:latin typeface="Garamond" panose="02020404030301010803" pitchFamily="18" charset="0"/>
              </a:rPr>
              <a:t> три </a:t>
            </a:r>
            <a:r>
              <a:rPr lang="ru-RU" altLang="en-US" sz="2300" dirty="0" err="1">
                <a:latin typeface="Garamond" panose="02020404030301010803" pitchFamily="18" charset="0"/>
              </a:rPr>
              <a:t>верзије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садрже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исти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бајт</a:t>
            </a:r>
            <a:r>
              <a:rPr lang="ru-RU" altLang="en-US" sz="2300" dirty="0">
                <a:latin typeface="Garamond" panose="02020404030301010803" pitchFamily="18" charset="0"/>
              </a:rPr>
              <a:t> код, </a:t>
            </a:r>
            <a:br>
              <a:rPr lang="ru-RU" altLang="en-US" sz="2300" dirty="0">
                <a:latin typeface="Garamond" panose="02020404030301010803" pitchFamily="18" charset="0"/>
              </a:rPr>
            </a:br>
            <a:r>
              <a:rPr lang="ru-RU" altLang="en-US" sz="2300" dirty="0" err="1">
                <a:latin typeface="Garamond" panose="02020404030301010803" pitchFamily="18" charset="0"/>
              </a:rPr>
              <a:t>који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sr-Cyrl-RS" altLang="en-US" sz="2300" dirty="0">
                <a:latin typeface="Garamond" panose="02020404030301010803" pitchFamily="18" charset="0"/>
              </a:rPr>
              <a:t>преведен </a:t>
            </a:r>
            <a:r>
              <a:rPr lang="ru-RU" altLang="en-US" sz="2300" dirty="0">
                <a:latin typeface="Garamond" panose="02020404030301010803" pitchFamily="18" charset="0"/>
              </a:rPr>
              <a:t>само </a:t>
            </a:r>
            <a:r>
              <a:rPr lang="ru-RU" altLang="en-US" sz="2300" dirty="0" err="1">
                <a:latin typeface="Garamond" panose="02020404030301010803" pitchFamily="18" charset="0"/>
              </a:rPr>
              <a:t>једном</a:t>
            </a:r>
            <a:r>
              <a:rPr lang="ru-RU" altLang="en-US" sz="2300" dirty="0">
                <a:latin typeface="Garamond" panose="02020404030301010803" pitchFamily="18" charset="0"/>
              </a:rPr>
              <a:t> под </a:t>
            </a:r>
            <a:r>
              <a:rPr lang="en-US" altLang="en-US" sz="2300" dirty="0">
                <a:latin typeface="Garamond" panose="02020404030301010803" pitchFamily="18" charset="0"/>
              </a:rPr>
              <a:t>Windows</a:t>
            </a:r>
            <a:r>
              <a:rPr lang="ru-RU" altLang="en-US" sz="2300" dirty="0">
                <a:latin typeface="Garamond" panose="02020404030301010803" pitchFamily="18" charset="0"/>
              </a:rPr>
              <a:t>-ом </a:t>
            </a:r>
            <a:br>
              <a:rPr lang="ru-RU" altLang="en-US" sz="2300" dirty="0">
                <a:latin typeface="Garamond" panose="02020404030301010803" pitchFamily="18" charset="0"/>
              </a:rPr>
            </a:br>
            <a:r>
              <a:rPr lang="ru-RU" altLang="en-US" sz="2300" dirty="0">
                <a:latin typeface="Garamond" panose="02020404030301010803" pitchFamily="18" charset="0"/>
              </a:rPr>
              <a:t>и просто </a:t>
            </a:r>
            <a:r>
              <a:rPr lang="ru-RU" altLang="en-US" sz="2300" dirty="0" err="1">
                <a:latin typeface="Garamond" panose="02020404030301010803" pitchFamily="18" charset="0"/>
              </a:rPr>
              <a:t>прекопиран</a:t>
            </a:r>
            <a:r>
              <a:rPr lang="ru-RU" altLang="en-US" sz="2300" dirty="0">
                <a:latin typeface="Garamond" panose="02020404030301010803" pitchFamily="18" charset="0"/>
              </a:rPr>
              <a:t> на </a:t>
            </a:r>
            <a:r>
              <a:rPr lang="en-US" altLang="en-US" sz="2300" dirty="0">
                <a:latin typeface="Garamond" panose="02020404030301010803" pitchFamily="18" charset="0"/>
              </a:rPr>
              <a:t>Solaris</a:t>
            </a:r>
            <a:r>
              <a:rPr lang="ru-RU" altLang="en-US" sz="2300" dirty="0">
                <a:latin typeface="Garamond" panose="02020404030301010803" pitchFamily="18" charset="0"/>
              </a:rPr>
              <a:t> без </a:t>
            </a:r>
            <a:r>
              <a:rPr lang="ru-RU" altLang="en-US" sz="2300" dirty="0" err="1">
                <a:latin typeface="Garamond" panose="02020404030301010803" pitchFamily="18" charset="0"/>
              </a:rPr>
              <a:t>нове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компилације</a:t>
            </a:r>
            <a:r>
              <a:rPr lang="sr-Latn-CS" altLang="en-US" sz="2300" dirty="0">
                <a:latin typeface="Garamond" panose="02020404030301010803" pitchFamily="18" charset="0"/>
              </a:rPr>
              <a:t>. </a:t>
            </a:r>
            <a:endParaRPr lang="en-US" altLang="en-US" sz="2300" dirty="0">
              <a:latin typeface="Garamond" panose="02020404030301010803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821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endParaRPr lang="sr-Latn-CS" altLang="en-US" sz="360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fig1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77988"/>
            <a:ext cx="6096000" cy="4572000"/>
          </a:xfrm>
          <a:noFill/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042988" y="457200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(2)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1547813" y="6340475"/>
            <a:ext cx="603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Јава апликација за едитовање текста под </a:t>
            </a:r>
            <a:r>
              <a:rPr lang="en-US" altLang="en-US" sz="1800"/>
              <a:t>Windows-</a:t>
            </a:r>
            <a:r>
              <a:rPr lang="sr-Cyrl-RS" altLang="en-US" sz="1800"/>
              <a:t>ом</a:t>
            </a: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1fig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57350"/>
            <a:ext cx="6096000" cy="4572000"/>
          </a:xfrm>
          <a:noFill/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(3)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547813" y="6340475"/>
            <a:ext cx="580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Јава апликација за едитовање текста под </a:t>
            </a:r>
            <a:r>
              <a:rPr lang="en-US" altLang="en-US" sz="1800"/>
              <a:t>Solaris-</a:t>
            </a:r>
            <a:r>
              <a:rPr lang="sr-Cyrl-RS" altLang="en-US" sz="1800"/>
              <a:t>ом</a:t>
            </a:r>
            <a:endParaRPr lang="en-US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364538" cy="2362200"/>
          </a:xfrm>
        </p:spPr>
        <p:txBody>
          <a:bodyPr/>
          <a:lstStyle/>
          <a:p>
            <a:pPr algn="r" eaLnBrk="1" hangingPunct="1"/>
            <a:r>
              <a:rPr lang="sr-Cyrl-RS" altLang="en-US" sz="5400">
                <a:solidFill>
                  <a:schemeClr val="hlink"/>
                </a:solidFill>
              </a:rPr>
              <a:t>Карактеристике програмског језика Јава </a:t>
            </a:r>
            <a:endParaRPr lang="en-US" altLang="en-US" sz="5400">
              <a:solidFill>
                <a:schemeClr val="hlink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3200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sr-Latn-CS" altLang="en-US" sz="3600">
              <a:solidFill>
                <a:srgbClr val="FF6600"/>
              </a:solidFill>
              <a:latin typeface="YUTms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39952" y="3810000"/>
            <a:ext cx="44706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sr-Cyrl-RS" altLang="en-US" sz="32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sz="32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sz="3200" dirty="0">
                <a:hlinkClick r:id="rId2"/>
              </a:rPr>
              <a:t>vladaf@matf.bg.ac.</a:t>
            </a:r>
            <a:r>
              <a:rPr lang="en-US" altLang="en-US" sz="3200" dirty="0" err="1">
                <a:hlinkClick r:id="rId2"/>
              </a:rPr>
              <a:t>rs</a:t>
            </a:r>
            <a:endParaRPr lang="sr-Latn-RS" altLang="en-US" sz="3200" dirty="0"/>
          </a:p>
          <a:p>
            <a:pPr eaLnBrk="1" hangingPunct="1"/>
            <a:r>
              <a:rPr lang="sr-Cyrl-RS" altLang="en-US" sz="32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sz="32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hlinkClick r:id="rId3"/>
              </a:rPr>
              <a:t>k</a:t>
            </a:r>
            <a:r>
              <a:rPr lang="sr-Latn-RS" altLang="en-US" sz="3200" dirty="0">
                <a:hlinkClick r:id="rId3"/>
              </a:rPr>
              <a:t>artelj</a:t>
            </a:r>
            <a:r>
              <a:rPr lang="en-US" altLang="en-US" sz="3200" dirty="0">
                <a:hlinkClick r:id="rId3"/>
              </a:rPr>
              <a:t>@matf.bg.ac.rs</a:t>
            </a:r>
            <a:endParaRPr lang="en-US" altLang="en-US" sz="3200" dirty="0"/>
          </a:p>
        </p:txBody>
      </p:sp>
      <p:pic>
        <p:nvPicPr>
          <p:cNvPr id="10245" name="Picture 6" descr="sl_f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684213" y="3860800"/>
            <a:ext cx="2881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(4)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293813" y="6488113"/>
            <a:ext cx="681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Јава </a:t>
            </a:r>
            <a:r>
              <a:rPr lang="sr-Latn-RS" altLang="en-US" sz="1800"/>
              <a:t>GUI </a:t>
            </a:r>
            <a:r>
              <a:rPr lang="sr-Cyrl-RS" altLang="en-US" sz="1800"/>
              <a:t>апликације развијене уз помоћ </a:t>
            </a:r>
            <a:r>
              <a:rPr lang="en-US" altLang="en-US" sz="1800"/>
              <a:t>Swing-a</a:t>
            </a:r>
          </a:p>
        </p:txBody>
      </p:sp>
      <p:pic>
        <p:nvPicPr>
          <p:cNvPr id="29700" name="Picture 3" descr="P:\Personal Data\My Folders\Business\Business\Zavod za Udzbenike, Srbija\Udzbenik Racunarstvo 3 2010\Pictures\08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3717132"/>
            <a:ext cx="5113337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/>
          </p:nvPr>
        </p:nvSpPr>
        <p:spPr>
          <a:xfrm>
            <a:off x="457200" y="549275"/>
            <a:ext cx="8229600" cy="3240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Latn-C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>
                <a:latin typeface="Garamond" panose="02020404030301010803" pitchFamily="18" charset="0"/>
              </a:rPr>
              <a:t>Постоји већи број библиотека које олакшавају програмирање </a:t>
            </a:r>
            <a:r>
              <a:rPr lang="en-US" altLang="en-US" sz="2800" dirty="0">
                <a:latin typeface="Garamond" panose="02020404030301010803" pitchFamily="18" charset="0"/>
              </a:rPr>
              <a:t>GUI </a:t>
            </a:r>
            <a:r>
              <a:rPr lang="sr-Cyrl-RS" altLang="en-US" sz="2800" dirty="0">
                <a:latin typeface="Garamond" panose="02020404030301010803" pitchFamily="18" charset="0"/>
              </a:rPr>
              <a:t> у Јави. </a:t>
            </a: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>
                <a:latin typeface="Garamond" panose="02020404030301010803" pitchFamily="18" charset="0"/>
              </a:rPr>
              <a:t>Најпопуларније су </a:t>
            </a:r>
            <a:r>
              <a:rPr lang="en-US" altLang="en-US" sz="2800" dirty="0">
                <a:latin typeface="Garamond" panose="02020404030301010803" pitchFamily="18" charset="0"/>
              </a:rPr>
              <a:t>AWT, Swing, SWT </a:t>
            </a:r>
            <a:r>
              <a:rPr lang="sr-Cyrl-RS" altLang="en-US" sz="2800" dirty="0">
                <a:latin typeface="Garamond" panose="02020404030301010803" pitchFamily="18" charset="0"/>
              </a:rPr>
              <a:t>и </a:t>
            </a:r>
            <a:r>
              <a:rPr lang="en-US" altLang="en-US" sz="2800" dirty="0">
                <a:latin typeface="Garamond" panose="02020404030301010803" pitchFamily="18" charset="0"/>
              </a:rPr>
              <a:t>Java FX. </a:t>
            </a:r>
            <a:endParaRPr lang="sr-Cyrl-RS" altLang="en-US" sz="2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800" dirty="0">
                <a:latin typeface="Garamond" panose="02020404030301010803" pitchFamily="18" charset="0"/>
              </a:rPr>
              <a:t>Ове године ми ћемо обрађивати </a:t>
            </a:r>
            <a:r>
              <a:rPr lang="sr-Latn-RS" altLang="en-US" sz="2800" dirty="0">
                <a:latin typeface="Garamond" panose="02020404030301010803" pitchFamily="18" charset="0"/>
              </a:rPr>
              <a:t>Java FX</a:t>
            </a:r>
            <a:r>
              <a:rPr lang="sr-Cyrl-RS" altLang="en-US" sz="2800" dirty="0">
                <a:latin typeface="Garamond" panose="02020404030301010803" pitchFamily="18" charset="0"/>
              </a:rPr>
              <a:t>.</a:t>
            </a:r>
            <a:endParaRPr lang="en-US" altLang="en-US" sz="2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апликације са графичким корисничким интерфејсом</a:t>
            </a:r>
            <a:r>
              <a:rPr lang="en-US" altLang="en-US" sz="3600">
                <a:solidFill>
                  <a:srgbClr val="9900CC"/>
                </a:solidFill>
              </a:rPr>
              <a:t> (</a:t>
            </a:r>
            <a:r>
              <a:rPr lang="sr-Cyrl-RS" altLang="en-US" sz="3600">
                <a:solidFill>
                  <a:srgbClr val="9900CC"/>
                </a:solidFill>
              </a:rPr>
              <a:t>5</a:t>
            </a:r>
            <a:r>
              <a:rPr lang="en-US" altLang="en-US" sz="3600">
                <a:solidFill>
                  <a:srgbClr val="9900CC"/>
                </a:solidFill>
              </a:rPr>
              <a:t>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371600" y="6102350"/>
            <a:ext cx="677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Јава </a:t>
            </a:r>
            <a:r>
              <a:rPr lang="sr-Latn-RS" altLang="en-US" sz="1800"/>
              <a:t>GUI </a:t>
            </a:r>
            <a:r>
              <a:rPr lang="sr-Cyrl-RS" altLang="en-US" sz="1800"/>
              <a:t>апликације развијене уз помоћ </a:t>
            </a:r>
            <a:r>
              <a:rPr lang="en-US" altLang="en-US" sz="1800"/>
              <a:t>Java FX</a:t>
            </a:r>
          </a:p>
        </p:txBody>
      </p:sp>
      <p:pic>
        <p:nvPicPr>
          <p:cNvPr id="30724" name="Picture 2" descr="P:\Personal Data\My Folders\Courses\Matf OOP 2012-13\Vezbe\Materijali\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851025"/>
            <a:ext cx="62388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за мобилне уређаје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r>
              <a:rPr lang="ru-RU" altLang="en-US" sz="2800" dirty="0" err="1">
                <a:latin typeface="Garamond" panose="02020404030301010803" pitchFamily="18" charset="0"/>
              </a:rPr>
              <a:t>Ове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користе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br>
              <a:rPr lang="ru-RU" altLang="en-US" sz="2800" dirty="0">
                <a:latin typeface="Garamond" panose="02020404030301010803" pitchFamily="18" charset="0"/>
              </a:rPr>
            </a:br>
            <a:r>
              <a:rPr lang="sr-Latn-RS" altLang="en-US" sz="2800" dirty="0">
                <a:latin typeface="Garamond" panose="02020404030301010803" pitchFamily="18" charset="0"/>
              </a:rPr>
              <a:t>Java ME </a:t>
            </a:r>
            <a:r>
              <a:rPr lang="ru-RU" altLang="en-US" sz="2800" dirty="0">
                <a:latin typeface="Garamond" panose="02020404030301010803" pitchFamily="18" charset="0"/>
              </a:rPr>
              <a:t>библиотека за </a:t>
            </a:r>
            <a:r>
              <a:rPr lang="sr-Cyrl-RS" altLang="en-US" sz="2800" dirty="0">
                <a:latin typeface="Garamond" panose="02020404030301010803" pitchFamily="18" charset="0"/>
              </a:rPr>
              <a:t>развој </a:t>
            </a:r>
            <a:r>
              <a:rPr lang="ru-RU" altLang="en-US" sz="2800" dirty="0" err="1">
                <a:latin typeface="Garamond" panose="02020404030301010803" pitchFamily="18" charset="0"/>
              </a:rPr>
              <a:t>мобилних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апликација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</a:p>
          <a:p>
            <a:endParaRPr lang="ru-RU" altLang="en-US" sz="2800" dirty="0">
              <a:latin typeface="Garamond" panose="02020404030301010803" pitchFamily="18" charset="0"/>
            </a:endParaRPr>
          </a:p>
          <a:p>
            <a:r>
              <a:rPr lang="ru-RU" altLang="en-US" sz="2800" dirty="0" err="1">
                <a:latin typeface="Garamond" panose="02020404030301010803" pitchFamily="18" charset="0"/>
              </a:rPr>
              <a:t>Последњих</a:t>
            </a:r>
            <a:r>
              <a:rPr lang="ru-RU" altLang="en-US" sz="2800" dirty="0">
                <a:latin typeface="Garamond" panose="02020404030301010803" pitchFamily="18" charset="0"/>
              </a:rPr>
              <a:t> година се у </a:t>
            </a:r>
            <a:r>
              <a:rPr lang="ru-RU" altLang="en-US" sz="2800" dirty="0" err="1">
                <a:latin typeface="Garamond" panose="02020404030301010803" pitchFamily="18" charset="0"/>
              </a:rPr>
              <a:t>Јава</a:t>
            </a:r>
            <a:r>
              <a:rPr lang="ru-RU" altLang="en-US" sz="2800" dirty="0">
                <a:latin typeface="Garamond" panose="02020404030301010803" pitchFamily="18" charset="0"/>
              </a:rPr>
              <a:t> свету </a:t>
            </a:r>
            <a:r>
              <a:rPr lang="ru-RU" altLang="en-US" sz="2800" dirty="0" err="1">
                <a:latin typeface="Garamond" panose="02020404030301010803" pitchFamily="18" charset="0"/>
              </a:rPr>
              <a:t>орјентишу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br>
              <a:rPr lang="ru-RU" altLang="en-US" sz="2800" dirty="0">
                <a:latin typeface="Garamond" panose="02020404030301010803" pitchFamily="18" charset="0"/>
              </a:rPr>
            </a:br>
            <a:r>
              <a:rPr lang="ru-RU" altLang="en-US" sz="2800" dirty="0" err="1">
                <a:latin typeface="Garamond" panose="02020404030301010803" pitchFamily="18" charset="0"/>
              </a:rPr>
              <a:t>према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>
                <a:latin typeface="Garamond" panose="02020404030301010803" pitchFamily="18" charset="0"/>
              </a:rPr>
              <a:t>Java FX </a:t>
            </a:r>
            <a:r>
              <a:rPr lang="sr-Cyrl-RS" altLang="en-US" sz="2800" dirty="0">
                <a:latin typeface="Garamond" panose="02020404030301010803" pitchFamily="18" charset="0"/>
              </a:rPr>
              <a:t>програмирању мобилних уређаја.</a:t>
            </a:r>
          </a:p>
          <a:p>
            <a:endParaRPr lang="sr-Cyrl-RS" altLang="en-US" sz="2800" dirty="0">
              <a:latin typeface="Garamond" panose="02020404030301010803" pitchFamily="18" charset="0"/>
            </a:endParaRPr>
          </a:p>
          <a:p>
            <a:r>
              <a:rPr lang="sr-Cyrl-RS" altLang="en-US" sz="2800" dirty="0">
                <a:latin typeface="Garamond" panose="02020404030301010803" pitchFamily="18" charset="0"/>
              </a:rPr>
              <a:t>Циљ је да се развој апликација за све уређаје уопшти:</a:t>
            </a:r>
          </a:p>
          <a:p>
            <a:pPr lvl="1"/>
            <a:r>
              <a:rPr lang="sr-Cyrl-RS" altLang="en-US" sz="2300" dirty="0">
                <a:latin typeface="Garamond" panose="02020404030301010803" pitchFamily="18" charset="0"/>
              </a:rPr>
              <a:t>Телефон</a:t>
            </a:r>
          </a:p>
          <a:p>
            <a:pPr lvl="1"/>
            <a:r>
              <a:rPr lang="sr-Cyrl-RS" altLang="en-US" sz="2300" dirty="0">
                <a:latin typeface="Garamond" panose="02020404030301010803" pitchFamily="18" charset="0"/>
              </a:rPr>
              <a:t>Таблет</a:t>
            </a:r>
          </a:p>
          <a:p>
            <a:pPr lvl="1"/>
            <a:r>
              <a:rPr lang="sr-Cyrl-RS" altLang="en-US" sz="2300" dirty="0">
                <a:latin typeface="Garamond" panose="02020404030301010803" pitchFamily="18" charset="0"/>
              </a:rPr>
              <a:t>Класичан рачунар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за мобилне уређаје</a:t>
            </a:r>
            <a:r>
              <a:rPr lang="en-US" altLang="en-US" sz="3600" dirty="0">
                <a:solidFill>
                  <a:srgbClr val="9900CC"/>
                </a:solidFill>
              </a:rPr>
              <a:t> 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29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>
                <a:latin typeface="Garamond" panose="02020404030301010803" pitchFamily="18" charset="0"/>
              </a:rPr>
              <a:t>Java FX</a:t>
            </a:r>
            <a:r>
              <a:rPr lang="sr-Cyrl-RS" altLang="en-US" sz="2800" dirty="0">
                <a:latin typeface="Garamond" panose="02020404030301010803" pitchFamily="18" charset="0"/>
              </a:rPr>
              <a:t> подржава како </a:t>
            </a:r>
            <a:r>
              <a:rPr lang="en-US" altLang="en-US" sz="2800" dirty="0">
                <a:latin typeface="Garamond" panose="02020404030301010803" pitchFamily="18" charset="0"/>
              </a:rPr>
              <a:t>Java ME </a:t>
            </a:r>
            <a:r>
              <a:rPr lang="sr-Cyrl-RS" altLang="en-US" sz="2800" dirty="0">
                <a:latin typeface="Garamond" panose="02020404030301010803" pitchFamily="18" charset="0"/>
              </a:rPr>
              <a:t>апликације, </a:t>
            </a:r>
            <a:br>
              <a:rPr lang="sr-Cyrl-RS" altLang="en-US" sz="2800" dirty="0">
                <a:latin typeface="Garamond" panose="02020404030301010803" pitchFamily="18" charset="0"/>
              </a:rPr>
            </a:br>
            <a:r>
              <a:rPr lang="sr-Cyrl-RS" altLang="en-US" sz="2800" dirty="0">
                <a:latin typeface="Garamond" panose="02020404030301010803" pitchFamily="18" charset="0"/>
              </a:rPr>
              <a:t>тако и стандардни </a:t>
            </a:r>
            <a:r>
              <a:rPr lang="en-US" altLang="en-US" sz="2800" dirty="0">
                <a:latin typeface="Garamond" panose="02020404030301010803" pitchFamily="18" charset="0"/>
              </a:rPr>
              <a:t>Java API.</a:t>
            </a: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>
                <a:latin typeface="Garamond" panose="02020404030301010803" pitchFamily="18" charset="0"/>
              </a:rPr>
              <a:t> </a:t>
            </a:r>
            <a:endParaRPr lang="en-US" altLang="en-US" sz="2800" dirty="0">
              <a:latin typeface="Garamond" panose="02020404030301010803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>
                <a:latin typeface="Garamond" panose="02020404030301010803" pitchFamily="18" charset="0"/>
              </a:rPr>
              <a:t> </a:t>
            </a:r>
            <a:endParaRPr lang="en-US" altLang="en-US" sz="2800" dirty="0"/>
          </a:p>
        </p:txBody>
      </p:sp>
      <p:pic>
        <p:nvPicPr>
          <p:cNvPr id="51202" name="Picture 2" descr="P:\Personal Data\My Folders\Courses\Matf OOP 2012-13\Vezbe\Materijali\orig_javafx_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5400"/>
            <a:ext cx="5715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063" y="6021388"/>
            <a:ext cx="26447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CCCCFF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+mn-lt"/>
                <a:hlinkClick r:id="rId3"/>
              </a:rPr>
              <a:t>Java FX Tutorial</a:t>
            </a:r>
            <a:r>
              <a:rPr lang="en-US" sz="2400" b="1" kern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92263" y="6310313"/>
            <a:ext cx="700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развоја Јава </a:t>
            </a:r>
            <a:r>
              <a:rPr lang="sr-Latn-RS" altLang="en-US" sz="1800">
                <a:solidFill>
                  <a:srgbClr val="000000"/>
                </a:solidFill>
              </a:rPr>
              <a:t>GUI </a:t>
            </a:r>
            <a:r>
              <a:rPr lang="sr-Cyrl-RS" altLang="en-US" sz="1800">
                <a:solidFill>
                  <a:srgbClr val="000000"/>
                </a:solidFill>
              </a:rPr>
              <a:t>апликације за </a:t>
            </a:r>
            <a:r>
              <a:rPr lang="en-US" altLang="en-US" sz="1800">
                <a:solidFill>
                  <a:srgbClr val="000000"/>
                </a:solidFill>
              </a:rPr>
              <a:t>Android </a:t>
            </a:r>
            <a:r>
              <a:rPr lang="sr-Cyrl-RS" altLang="en-US" sz="1800">
                <a:solidFill>
                  <a:srgbClr val="000000"/>
                </a:solidFill>
              </a:rPr>
              <a:t>платформу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3"/>
          <a:stretch>
            <a:fillRect/>
          </a:stretch>
        </p:blipFill>
        <p:spPr bwMode="auto">
          <a:xfrm>
            <a:off x="0" y="1700213"/>
            <a:ext cx="9144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апликације за мобилне уређаје</a:t>
            </a:r>
            <a:r>
              <a:rPr lang="en-US" altLang="en-US" sz="3600" dirty="0">
                <a:solidFill>
                  <a:srgbClr val="9900CC"/>
                </a:solidFill>
              </a:rPr>
              <a:t> (</a:t>
            </a:r>
            <a:r>
              <a:rPr lang="sr-Cyrl-RS" altLang="en-US" sz="3600" dirty="0">
                <a:solidFill>
                  <a:srgbClr val="9900CC"/>
                </a:solidFill>
              </a:rPr>
              <a:t>3</a:t>
            </a:r>
            <a:r>
              <a:rPr lang="en-US" altLang="en-US" sz="3600" dirty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01fig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091970"/>
            <a:ext cx="3960440" cy="2740084"/>
          </a:xfrm>
          <a:noFill/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Јава аплети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82938" y="4933656"/>
            <a:ext cx="333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Механизам рада Јава аплета</a:t>
            </a:r>
            <a:endParaRPr lang="en-US" alt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72555" y="1628800"/>
            <a:ext cx="850741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sr-Cyrl-RS" sz="2800" kern="0" dirty="0">
                <a:latin typeface="Garamond" pitchFamily="18" charset="0"/>
              </a:rPr>
              <a:t>Јава аплети представљају пример тзв. веб програмирања на клијентској страни.</a:t>
            </a:r>
          </a:p>
          <a:p>
            <a:pPr>
              <a:defRPr/>
            </a:pPr>
            <a:r>
              <a:rPr lang="sr-Cyrl-RS" sz="2800" kern="0" dirty="0">
                <a:latin typeface="Garamond" pitchFamily="18" charset="0"/>
              </a:rPr>
              <a:t>Застарела технологија, ретко се користи</a:t>
            </a:r>
            <a:endParaRPr lang="sr-Latn-RS" sz="2800" kern="0" dirty="0">
              <a:latin typeface="Garamond" pitchFamily="18" charset="0"/>
            </a:endParaRPr>
          </a:p>
          <a:p>
            <a:pPr>
              <a:defRPr/>
            </a:pPr>
            <a:r>
              <a:rPr lang="sr-Cyrl-RS" sz="2800" kern="0" dirty="0">
                <a:latin typeface="Garamond" pitchFamily="18" charset="0"/>
              </a:rPr>
              <a:t>Програм</a:t>
            </a:r>
            <a:r>
              <a:rPr lang="sr-Latn-RS" sz="2800" kern="0" dirty="0">
                <a:latin typeface="Garamond" pitchFamily="18" charset="0"/>
              </a:rPr>
              <a:t>, </a:t>
            </a:r>
            <a:r>
              <a:rPr lang="sr-Cyrl-RS" sz="2800" kern="0" dirty="0">
                <a:latin typeface="Garamond" pitchFamily="18" charset="0"/>
              </a:rPr>
              <a:t>аплет се преузме са сервера, </a:t>
            </a:r>
            <a:br>
              <a:rPr lang="sr-Cyrl-RS" sz="2800" kern="0" dirty="0">
                <a:latin typeface="Garamond" pitchFamily="18" charset="0"/>
              </a:rPr>
            </a:br>
            <a:r>
              <a:rPr lang="sr-Cyrl-RS" sz="2800" kern="0" dirty="0">
                <a:latin typeface="Garamond" pitchFamily="18" charset="0"/>
              </a:rPr>
              <a:t>а потом се извршава на клијенту (прегледачу)</a:t>
            </a:r>
          </a:p>
          <a:p>
            <a:pPr>
              <a:defRPr/>
            </a:pPr>
            <a:endParaRPr lang="en-US" sz="2800" kern="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sr-Cyrl-RS" altLang="en-US" sz="2800" dirty="0">
                <a:latin typeface="Garamond" panose="02020404030301010803" pitchFamily="18" charset="0"/>
              </a:rPr>
              <a:t>Примери аплета: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sr-Cyrl-RS" altLang="en-US" sz="2800" dirty="0">
              <a:latin typeface="Garamond" panose="02020404030301010803" pitchFamily="18" charset="0"/>
              <a:hlinkClick r:id="rId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>
                <a:hlinkClick r:id="rId2"/>
              </a:rPr>
              <a:t>http://texteditor.org/</a:t>
            </a:r>
            <a:r>
              <a:rPr lang="en-US" altLang="en-US" sz="2000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>
              <a:hlinkClick r:id="rId3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>
                <a:hlinkClick r:id="rId3"/>
              </a:rPr>
              <a:t>http://www.jpowered.com/free_java_game/alienwar/index.htm</a:t>
            </a:r>
            <a:endParaRPr lang="en-US" altLang="en-US" sz="20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>
              <a:hlinkClick r:id="rId4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>
                <a:hlinkClick r:id="rId4"/>
              </a:rPr>
              <a:t>http://appletparadise.com/applets/Breakout/breakout.html</a:t>
            </a:r>
            <a:r>
              <a:rPr lang="en-US" altLang="en-US" sz="2000" b="1" dirty="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b="1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b="1" dirty="0">
                <a:hlinkClick r:id="rId5"/>
              </a:rPr>
              <a:t>http://www.typingtest.com/test.html?minutes=1&amp;textfile=aesop.txt&amp;getfocus=1&amp;start.x=91&amp;start.y=37</a:t>
            </a:r>
            <a:r>
              <a:rPr lang="en-US" altLang="en-US" sz="2000" b="1" dirty="0"/>
              <a:t>  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Јава аплети</a:t>
            </a:r>
            <a:r>
              <a:rPr lang="en-US" altLang="en-US" sz="3600" dirty="0">
                <a:solidFill>
                  <a:srgbClr val="9900CC"/>
                </a:solidFill>
              </a:rPr>
              <a:t> (</a:t>
            </a:r>
            <a:r>
              <a:rPr lang="sr-Cyrl-RS" altLang="en-US" sz="3600" dirty="0">
                <a:solidFill>
                  <a:srgbClr val="9900CC"/>
                </a:solidFill>
              </a:rPr>
              <a:t>2</a:t>
            </a:r>
            <a:r>
              <a:rPr lang="en-US" altLang="en-US" sz="3600" dirty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31913" y="457200"/>
            <a:ext cx="7431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Серверске апликације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100" y="1657350"/>
            <a:ext cx="8724900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</a:pPr>
            <a:r>
              <a:rPr lang="ru-RU" altLang="en-US" sz="2800" dirty="0" err="1">
                <a:latin typeface="Garamond" panose="02020404030301010803" pitchFamily="18" charset="0"/>
              </a:rPr>
              <a:t>Јава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извршавање</a:t>
            </a:r>
            <a:r>
              <a:rPr lang="ru-RU" altLang="en-US" sz="2800" dirty="0">
                <a:latin typeface="Garamond" panose="02020404030301010803" pitchFamily="18" charset="0"/>
              </a:rPr>
              <a:t> на </a:t>
            </a:r>
            <a:r>
              <a:rPr lang="ru-RU" altLang="en-US" sz="2800" dirty="0" err="1">
                <a:latin typeface="Garamond" panose="02020404030301010803" pitchFamily="18" charset="0"/>
              </a:rPr>
              <a:t>страни</a:t>
            </a:r>
            <a:r>
              <a:rPr lang="ru-RU" altLang="en-US" sz="2800" dirty="0">
                <a:latin typeface="Garamond" panose="02020404030301010803" pitchFamily="18" charset="0"/>
              </a:rPr>
              <a:t> сервера:</a:t>
            </a:r>
          </a:p>
          <a:p>
            <a:pPr marL="1200150" lvl="1" indent="-457200" eaLnBrk="1" hangingPunct="1">
              <a:spcBef>
                <a:spcPts val="600"/>
              </a:spcBef>
            </a:pPr>
            <a:r>
              <a:rPr lang="ru-RU" altLang="en-US" sz="2300" dirty="0">
                <a:latin typeface="Garamond" panose="02020404030301010803" pitchFamily="18" charset="0"/>
              </a:rPr>
              <a:t>На веб серверу се </a:t>
            </a:r>
            <a:r>
              <a:rPr lang="ru-RU" altLang="en-US" sz="2300" dirty="0" err="1">
                <a:latin typeface="Garamond" panose="02020404030301010803" pitchFamily="18" charset="0"/>
              </a:rPr>
              <a:t>извршавају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наредбе</a:t>
            </a:r>
            <a:endParaRPr lang="ru-RU" altLang="en-US" sz="2300" dirty="0">
              <a:latin typeface="Garamond" panose="02020404030301010803" pitchFamily="18" charset="0"/>
            </a:endParaRPr>
          </a:p>
          <a:p>
            <a:pPr marL="1200150" lvl="1" indent="-457200" eaLnBrk="1" hangingPunct="1">
              <a:spcBef>
                <a:spcPts val="600"/>
              </a:spcBef>
            </a:pPr>
            <a:r>
              <a:rPr lang="ru-RU" altLang="en-US" sz="2300" dirty="0">
                <a:latin typeface="Garamond" panose="02020404030301010803" pitchFamily="18" charset="0"/>
              </a:rPr>
              <a:t>Потом веб сервер </a:t>
            </a:r>
            <a:r>
              <a:rPr lang="ru-RU" altLang="en-US" sz="2300" dirty="0" err="1">
                <a:latin typeface="Garamond" panose="02020404030301010803" pitchFamily="18" charset="0"/>
              </a:rPr>
              <a:t>направи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sr-Latn-RS" altLang="en-US" sz="2300" dirty="0">
                <a:latin typeface="Garamond" panose="02020404030301010803" pitchFamily="18" charset="0"/>
              </a:rPr>
              <a:t>HTML </a:t>
            </a:r>
            <a:r>
              <a:rPr lang="sr-Cyrl-RS" altLang="en-US" sz="2300" dirty="0">
                <a:latin typeface="Garamond" panose="02020404030301010803" pitchFamily="18" charset="0"/>
              </a:rPr>
              <a:t>датотеку </a:t>
            </a:r>
            <a:br>
              <a:rPr lang="sr-Cyrl-RS" altLang="en-US" sz="2300" dirty="0">
                <a:latin typeface="Garamond" panose="02020404030301010803" pitchFamily="18" charset="0"/>
              </a:rPr>
            </a:br>
            <a:r>
              <a:rPr lang="sr-Cyrl-RS" altLang="en-US" sz="2300" dirty="0">
                <a:latin typeface="Garamond" panose="02020404030301010803" pitchFamily="18" charset="0"/>
              </a:rPr>
              <a:t>и пошаље је клијенту</a:t>
            </a:r>
            <a:r>
              <a:rPr lang="ru-RU" altLang="en-US" sz="2300" dirty="0">
                <a:latin typeface="Garamond" panose="02020404030301010803" pitchFamily="18" charset="0"/>
              </a:rPr>
              <a:t>.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ru-RU" altLang="en-US" sz="2800" dirty="0" err="1">
                <a:latin typeface="Garamond" panose="02020404030301010803" pitchFamily="18" charset="0"/>
              </a:rPr>
              <a:t>Таква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врста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програмирања</a:t>
            </a:r>
            <a:r>
              <a:rPr lang="ru-RU" altLang="en-US" sz="2800" dirty="0">
                <a:latin typeface="Garamond" panose="02020404030301010803" pitchFamily="18" charset="0"/>
              </a:rPr>
              <a:t> зове се </a:t>
            </a:r>
            <a:br>
              <a:rPr lang="ru-RU" altLang="en-US" sz="2800" dirty="0">
                <a:latin typeface="Garamond" panose="02020404030301010803" pitchFamily="18" charset="0"/>
              </a:rPr>
            </a:br>
            <a:r>
              <a:rPr lang="ru-RU" altLang="en-US" sz="2800" dirty="0" err="1">
                <a:latin typeface="Garamond" panose="02020404030301010803" pitchFamily="18" charset="0"/>
              </a:rPr>
              <a:t>програмирање</a:t>
            </a:r>
            <a:r>
              <a:rPr lang="ru-RU" altLang="en-US" sz="2800" dirty="0">
                <a:latin typeface="Garamond" panose="02020404030301010803" pitchFamily="18" charset="0"/>
              </a:rPr>
              <a:t> на </a:t>
            </a:r>
            <a:r>
              <a:rPr lang="ru-RU" altLang="en-US" sz="2800" dirty="0" err="1">
                <a:latin typeface="Garamond" panose="02020404030301010803" pitchFamily="18" charset="0"/>
              </a:rPr>
              <a:t>серверској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страни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  <a:endParaRPr lang="sr-Cyrl-RS" altLang="en-US" sz="2800" dirty="0">
              <a:latin typeface="Garamond" panose="02020404030301010803" pitchFamily="18" charset="0"/>
            </a:endParaRPr>
          </a:p>
          <a:p>
            <a:pPr marL="457200" indent="-457200" eaLnBrk="1" hangingPunct="1">
              <a:spcBef>
                <a:spcPts val="600"/>
              </a:spcBef>
            </a:pPr>
            <a:r>
              <a:rPr lang="sr-Cyrl-RS" altLang="en-US" sz="2800" dirty="0">
                <a:latin typeface="Garamond" panose="02020404030301010803" pitchFamily="18" charset="0"/>
              </a:rPr>
              <a:t>Већина веб сајтова припада овој групи апликација</a:t>
            </a:r>
            <a:endParaRPr lang="ru-RU" altLang="en-US" sz="23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331913" y="457200"/>
            <a:ext cx="743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Сервлети и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Јава серверске стране 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pic>
        <p:nvPicPr>
          <p:cNvPr id="43012" name="Picture 2" descr="C:\Courses\Matf OOP 2013-14\Materijali\Web\Java Web Database Applications_files\MVCWebAppl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276475"/>
            <a:ext cx="73723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92263" y="6310313"/>
            <a:ext cx="581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развоја Јава апликације са сервлетима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403350" y="457200"/>
            <a:ext cx="7359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Сервлети и </a:t>
            </a:r>
            <a:br>
              <a:rPr lang="sr-Cyrl-RS" altLang="en-US" sz="3600" dirty="0">
                <a:solidFill>
                  <a:srgbClr val="9900CC"/>
                </a:solidFill>
              </a:rPr>
            </a:br>
            <a:r>
              <a:rPr lang="sr-Cyrl-RS" altLang="en-US" sz="3600" dirty="0">
                <a:solidFill>
                  <a:srgbClr val="9900CC"/>
                </a:solidFill>
              </a:rPr>
              <a:t>Јава серверске стране (3)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7"/>
          <a:stretch>
            <a:fillRect/>
          </a:stretch>
        </p:blipFill>
        <p:spPr bwMode="auto">
          <a:xfrm>
            <a:off x="-20638" y="1657350"/>
            <a:ext cx="9201151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9512" y="1557338"/>
            <a:ext cx="8785101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dirty="0">
                <a:latin typeface="Garamond" panose="02020404030301010803" pitchFamily="18" charset="0"/>
              </a:rPr>
              <a:t>Производ</a:t>
            </a:r>
            <a:r>
              <a:rPr kumimoji="1" lang="sr-Latn-CS" altLang="en-US" dirty="0">
                <a:latin typeface="Garamond" panose="02020404030301010803" pitchFamily="18" charset="0"/>
              </a:rPr>
              <a:t> </a:t>
            </a:r>
            <a:r>
              <a:rPr kumimoji="1" lang="sr-Cyrl-RS" altLang="en-US" dirty="0">
                <a:latin typeface="Garamond" panose="02020404030301010803" pitchFamily="18" charset="0"/>
              </a:rPr>
              <a:t>компаније </a:t>
            </a:r>
            <a:r>
              <a:rPr kumimoji="1" lang="en-US" altLang="en-US" dirty="0">
                <a:latin typeface="Garamond" panose="02020404030301010803" pitchFamily="18" charset="0"/>
              </a:rPr>
              <a:t>Sun Microsystems</a:t>
            </a:r>
            <a:endParaRPr kumimoji="1" lang="sr-Latn-RS" altLang="en-US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endParaRPr kumimoji="1" lang="sr-Latn-CS" altLang="en-US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1991.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Претеча Јаве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намењена мрежном кућном окружењу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(J. Gosling)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1994.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Усмерење према Интернету</a:t>
            </a:r>
            <a:r>
              <a:rPr kumimoji="1" lang="en-US" altLang="en-US" sz="2400" dirty="0">
                <a:latin typeface="Garamond" panose="02020404030301010803" pitchFamily="18" charset="0"/>
              </a:rPr>
              <a:t> (*)</a:t>
            </a:r>
            <a:endParaRPr kumimoji="1" lang="sr-Latn-R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1995.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Језик Јава лансиран на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SunWorld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конференцији</a:t>
            </a:r>
            <a:endParaRPr kumimoji="1" lang="sr-Latn-CS" altLang="en-US" sz="24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Latn-CS" altLang="en-US" sz="1900" dirty="0">
                <a:latin typeface="Garamond" panose="02020404030301010803" pitchFamily="18" charset="0"/>
              </a:rPr>
              <a:t>Netscape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прегледачи користе Јаву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Latn-CS" altLang="en-US" sz="1900" dirty="0">
                <a:latin typeface="Garamond" panose="02020404030301010803" pitchFamily="18" charset="0"/>
              </a:rPr>
              <a:t>IBM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купује лиценцу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Јаву користи чак и </a:t>
            </a:r>
            <a:r>
              <a:rPr kumimoji="1" lang="sr-Latn-CS" altLang="en-US" sz="1900" dirty="0">
                <a:latin typeface="Garamond" panose="02020404030301010803" pitchFamily="18" charset="0"/>
              </a:rPr>
              <a:t> Microsoft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1996. Sun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развија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JDK 1.0 (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кодно име </a:t>
            </a:r>
            <a:r>
              <a:rPr kumimoji="1" lang="en-US" altLang="en-US" sz="2400" dirty="0">
                <a:latin typeface="Garamond" panose="02020404030301010803" pitchFamily="18" charset="0"/>
              </a:rPr>
              <a:t>Oak)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endParaRPr kumimoji="1" lang="en-US" altLang="en-US" sz="24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en-US" altLang="en-US" sz="1900" b="1" dirty="0">
                <a:latin typeface="Garamond" panose="02020404030301010803" pitchFamily="18" charset="0"/>
              </a:rPr>
              <a:t>J</a:t>
            </a:r>
            <a:r>
              <a:rPr kumimoji="1" lang="en-US" altLang="en-US" sz="1900" dirty="0">
                <a:latin typeface="Garamond" panose="02020404030301010803" pitchFamily="18" charset="0"/>
              </a:rPr>
              <a:t>ava </a:t>
            </a:r>
            <a:r>
              <a:rPr kumimoji="1" lang="en-US" altLang="en-US" sz="1900" b="1" dirty="0">
                <a:latin typeface="Garamond" panose="02020404030301010803" pitchFamily="18" charset="0"/>
              </a:rPr>
              <a:t>D</a:t>
            </a:r>
            <a:r>
              <a:rPr kumimoji="1" lang="en-US" altLang="en-US" sz="1900" dirty="0">
                <a:latin typeface="Garamond" panose="02020404030301010803" pitchFamily="18" charset="0"/>
              </a:rPr>
              <a:t>evelopment </a:t>
            </a:r>
            <a:r>
              <a:rPr kumimoji="1" lang="en-US" altLang="en-US" sz="1900" b="1" dirty="0">
                <a:latin typeface="Garamond" panose="02020404030301010803" pitchFamily="18" charset="0"/>
              </a:rPr>
              <a:t>K</a:t>
            </a:r>
            <a:r>
              <a:rPr kumimoji="1" lang="en-US" altLang="en-US" sz="1900" dirty="0">
                <a:latin typeface="Garamond" panose="02020404030301010803" pitchFamily="18" charset="0"/>
              </a:rPr>
              <a:t>it –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Јавин скуп библиотека</a:t>
            </a:r>
            <a:r>
              <a:rPr kumimoji="1" lang="en-US" altLang="en-US" sz="1900" dirty="0">
                <a:latin typeface="Garamond" panose="02020404030301010803" pitchFamily="18" charset="0"/>
              </a:rPr>
              <a:t>	</a:t>
            </a:r>
            <a:endParaRPr kumimoji="1" lang="sr-Latn-C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1997.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JDK 1.1</a:t>
            </a:r>
            <a:r>
              <a:rPr kumimoji="1" lang="en-US" altLang="en-US" sz="2400" dirty="0">
                <a:latin typeface="Garamond" panose="02020404030301010803" pitchFamily="18" charset="0"/>
              </a:rPr>
              <a:t> (**)</a:t>
            </a:r>
            <a:endParaRPr kumimoji="1" lang="sr-Latn-RS" altLang="en-US" sz="2400" dirty="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Графичка библотека </a:t>
            </a:r>
            <a:r>
              <a:rPr kumimoji="1" lang="sr-Latn-RS" altLang="en-US" sz="1900" dirty="0">
                <a:latin typeface="Garamond" panose="02020404030301010803" pitchFamily="18" charset="0"/>
              </a:rPr>
              <a:t>AWT</a:t>
            </a:r>
            <a:endParaRPr kumimoji="1" lang="sr-Latn-CS" altLang="en-US" sz="1900" dirty="0">
              <a:latin typeface="Garamond" panose="02020404030301010803" pitchFamily="18" charset="0"/>
            </a:endParaRPr>
          </a:p>
        </p:txBody>
      </p:sp>
      <p:pic>
        <p:nvPicPr>
          <p:cNvPr id="12292" name="Picture 4" descr="P:\Personal Data\My Folders\Courses\Matf OOP 2012-13\Vezbe\Materijali\Java (programming language) - Wikipedia, the free encyclopedia_files\100px-Java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44832"/>
            <a:ext cx="95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Библиотеке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557338"/>
            <a:ext cx="851148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 err="1">
                <a:latin typeface="Garamond" panose="02020404030301010803" pitchFamily="18" charset="0"/>
              </a:rPr>
              <a:t>Уместо</a:t>
            </a:r>
            <a:r>
              <a:rPr lang="ru-RU" altLang="en-US" sz="2800" dirty="0">
                <a:latin typeface="Garamond" panose="02020404030301010803" pitchFamily="18" charset="0"/>
              </a:rPr>
              <a:t> да </a:t>
            </a:r>
            <a:r>
              <a:rPr lang="ru-RU" altLang="en-US" sz="2800" dirty="0" err="1">
                <a:latin typeface="Garamond" panose="02020404030301010803" pitchFamily="18" charset="0"/>
              </a:rPr>
              <a:t>програмер</a:t>
            </a:r>
            <a:r>
              <a:rPr lang="ru-RU" altLang="en-US" sz="2800" dirty="0">
                <a:latin typeface="Garamond" panose="02020404030301010803" pitchFamily="18" charset="0"/>
              </a:rPr>
              <a:t> само </a:t>
            </a:r>
            <a:r>
              <a:rPr lang="ru-RU" altLang="en-US" sz="2800" dirty="0" err="1">
                <a:latin typeface="Garamond" panose="02020404030301010803" pitchFamily="18" charset="0"/>
              </a:rPr>
              <a:t>користи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постојеће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>
                <a:latin typeface="Garamond" panose="02020404030301010803" pitchFamily="18" charset="0"/>
              </a:rPr>
              <a:t> JDK-а, </a:t>
            </a:r>
            <a:r>
              <a:rPr lang="ru-RU" altLang="en-US" sz="2800" dirty="0" err="1">
                <a:latin typeface="Garamond" panose="02020404030301010803" pitchFamily="18" charset="0"/>
              </a:rPr>
              <a:t>може</a:t>
            </a:r>
            <a:r>
              <a:rPr lang="ru-RU" altLang="en-US" sz="2800" dirty="0">
                <a:latin typeface="Garamond" panose="02020404030301010803" pitchFamily="18" charset="0"/>
              </a:rPr>
              <a:t> да оформи и  </a:t>
            </a:r>
            <a:r>
              <a:rPr lang="ru-RU" altLang="en-US" sz="2800" dirty="0" err="1">
                <a:latin typeface="Garamond" panose="02020404030301010803" pitchFamily="18" charset="0"/>
              </a:rPr>
              <a:t>своје</a:t>
            </a:r>
            <a:r>
              <a:rPr lang="ru-RU" altLang="en-US" sz="2800" dirty="0">
                <a:latin typeface="Garamond" panose="02020404030301010803" pitchFamily="18" charset="0"/>
              </a:rPr>
              <a:t>.</a:t>
            </a: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ru-RU" altLang="en-US" sz="2300" dirty="0" err="1">
                <a:latin typeface="Garamond" panose="02020404030301010803" pitchFamily="18" charset="0"/>
              </a:rPr>
              <a:t>Има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смисла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правити</a:t>
            </a:r>
            <a:r>
              <a:rPr lang="ru-RU" altLang="en-US" sz="2300" dirty="0">
                <a:latin typeface="Garamond" panose="02020404030301010803" pitchFamily="18" charset="0"/>
              </a:rPr>
              <a:t> библиотеку од </a:t>
            </a:r>
            <a:r>
              <a:rPr lang="ru-RU" altLang="en-US" sz="2300" dirty="0" err="1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које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ће</a:t>
            </a:r>
            <a:r>
              <a:rPr lang="ru-RU" altLang="en-US" sz="2300" dirty="0">
                <a:latin typeface="Garamond" panose="02020404030301010803" pitchFamily="18" charset="0"/>
              </a:rPr>
              <a:t> се </a:t>
            </a:r>
            <a:r>
              <a:rPr lang="ru-RU" altLang="en-US" sz="2300" dirty="0" err="1">
                <a:latin typeface="Garamond" panose="02020404030301010803" pitchFamily="18" charset="0"/>
              </a:rPr>
              <a:t>више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пута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користити</a:t>
            </a:r>
            <a:r>
              <a:rPr lang="ru-RU" altLang="en-US" sz="2300" dirty="0">
                <a:latin typeface="Garamond" panose="02020404030301010803" pitchFamily="18" charset="0"/>
              </a:rPr>
              <a:t> у </a:t>
            </a:r>
            <a:r>
              <a:rPr lang="ru-RU" altLang="en-US" sz="2300" dirty="0" err="1">
                <a:latin typeface="Garamond" panose="02020404030301010803" pitchFamily="18" charset="0"/>
              </a:rPr>
              <a:t>различитим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програмима</a:t>
            </a:r>
            <a:r>
              <a:rPr lang="ru-RU" altLang="en-US" sz="2300" dirty="0"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</a:pPr>
            <a:endParaRPr lang="ru-RU" altLang="en-US" sz="28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 err="1">
                <a:latin typeface="Garamond" panose="02020404030301010803" pitchFamily="18" charset="0"/>
              </a:rPr>
              <a:t>Програмер</a:t>
            </a:r>
            <a:r>
              <a:rPr lang="ru-RU" altLang="en-US" sz="2800" dirty="0">
                <a:latin typeface="Garamond" panose="02020404030301010803" pitchFamily="18" charset="0"/>
              </a:rPr>
              <a:t> те </a:t>
            </a:r>
            <a:r>
              <a:rPr lang="ru-RU" altLang="en-US" sz="2800" dirty="0" err="1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може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спаковати</a:t>
            </a:r>
            <a:r>
              <a:rPr lang="ru-RU" altLang="en-US" sz="2800" dirty="0">
                <a:latin typeface="Garamond" panose="02020404030301010803" pitchFamily="18" charset="0"/>
              </a:rPr>
              <a:t> у </a:t>
            </a:r>
            <a:r>
              <a:rPr lang="ru-RU" altLang="en-US" sz="2800" dirty="0" err="1">
                <a:latin typeface="Garamond" panose="02020404030301010803" pitchFamily="18" charset="0"/>
              </a:rPr>
              <a:t>своју</a:t>
            </a:r>
            <a:r>
              <a:rPr lang="ru-RU" altLang="en-US" sz="2800" dirty="0">
                <a:latin typeface="Garamond" panose="02020404030301010803" pitchFamily="18" charset="0"/>
              </a:rPr>
              <a:t> библиотеку. </a:t>
            </a: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ru-RU" altLang="en-US" sz="2300" dirty="0">
                <a:latin typeface="Garamond" panose="02020404030301010803" pitchFamily="18" charset="0"/>
              </a:rPr>
              <a:t>И </a:t>
            </a:r>
            <a:r>
              <a:rPr lang="ru-RU" altLang="en-US" sz="2300" dirty="0" err="1">
                <a:latin typeface="Garamond" panose="02020404030301010803" pitchFamily="18" charset="0"/>
              </a:rPr>
              <a:t>касније</a:t>
            </a:r>
            <a:r>
              <a:rPr lang="ru-RU" altLang="en-US" sz="2300" dirty="0">
                <a:latin typeface="Garamond" panose="02020404030301010803" pitchFamily="18" charset="0"/>
              </a:rPr>
              <a:t> их </a:t>
            </a:r>
            <a:r>
              <a:rPr lang="ru-RU" altLang="en-US" sz="2300" dirty="0" err="1">
                <a:latin typeface="Garamond" panose="02020404030301010803" pitchFamily="18" charset="0"/>
              </a:rPr>
              <a:t>користити</a:t>
            </a:r>
            <a:r>
              <a:rPr lang="ru-RU" altLang="en-US" sz="2300" dirty="0">
                <a:latin typeface="Garamond" panose="02020404030301010803" pitchFamily="18" charset="0"/>
              </a:rPr>
              <a:t> у </a:t>
            </a:r>
            <a:r>
              <a:rPr lang="ru-RU" altLang="en-US" sz="2300" dirty="0" err="1">
                <a:latin typeface="Garamond" panose="02020404030301010803" pitchFamily="18" charset="0"/>
              </a:rPr>
              <a:t>новим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пројектима</a:t>
            </a:r>
            <a:r>
              <a:rPr lang="ru-RU" altLang="en-US" sz="2300" dirty="0"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spcBef>
                <a:spcPts val="600"/>
              </a:spcBef>
            </a:pPr>
            <a:endParaRPr lang="ru-RU" altLang="en-US" sz="2800" dirty="0"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ts val="600"/>
              </a:spcBef>
            </a:pPr>
            <a:r>
              <a:rPr lang="ru-RU" altLang="en-US" sz="2800" dirty="0">
                <a:latin typeface="Garamond" panose="02020404030301010803" pitchFamily="18" charset="0"/>
              </a:rPr>
              <a:t>Библиотека </a:t>
            </a:r>
            <a:r>
              <a:rPr lang="ru-RU" altLang="en-US" sz="2800" dirty="0" err="1">
                <a:latin typeface="Garamond" panose="02020404030301010803" pitchFamily="18" charset="0"/>
              </a:rPr>
              <a:t>обично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садржи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већи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број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сродних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функционалности</a:t>
            </a:r>
            <a:r>
              <a:rPr lang="ru-RU" altLang="en-US" sz="2800" dirty="0">
                <a:latin typeface="Garamond" panose="02020404030301010803" pitchFamily="18" charset="0"/>
              </a:rPr>
              <a:t>, </a:t>
            </a:r>
            <a:r>
              <a:rPr lang="ru-RU" altLang="en-US" sz="2800" dirty="0" err="1">
                <a:latin typeface="Garamond" panose="02020404030301010803" pitchFamily="18" charset="0"/>
              </a:rPr>
              <a:t>нпр</a:t>
            </a:r>
            <a:r>
              <a:rPr lang="ru-RU" altLang="en-US" sz="2800" dirty="0">
                <a:latin typeface="Garamond" panose="02020404030301010803" pitchFamily="18" charset="0"/>
              </a:rPr>
              <a:t>. Библиотека за рад </a:t>
            </a:r>
            <a:r>
              <a:rPr lang="ru-RU" altLang="en-US" sz="2800" dirty="0" err="1">
                <a:latin typeface="Garamond" panose="02020404030301010803" pitchFamily="18" charset="0"/>
              </a:rPr>
              <a:t>са</a:t>
            </a:r>
            <a:r>
              <a:rPr lang="ru-RU" altLang="en-US" sz="2800" dirty="0">
                <a:latin typeface="Garamond" panose="02020404030301010803" pitchFamily="18" charset="0"/>
              </a:rPr>
              <a:t> текстом.</a:t>
            </a:r>
            <a:endParaRPr lang="ru-RU" altLang="en-US" sz="2300" dirty="0">
              <a:latin typeface="Garamond" panose="02020404030301010803" pitchFamily="18" charset="0"/>
            </a:endParaRPr>
          </a:p>
          <a:p>
            <a:pPr marL="1085850" lvl="1" indent="-342900" eaLnBrk="1" hangingPunct="1">
              <a:spcBef>
                <a:spcPts val="600"/>
              </a:spcBef>
            </a:pPr>
            <a:endParaRPr lang="ru-RU" altLang="en-US" sz="23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195513" y="6319838"/>
            <a:ext cx="565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>
                <a:solidFill>
                  <a:srgbClr val="000000"/>
                </a:solidFill>
              </a:rPr>
              <a:t>Илустрација коришћења Јава класе из библиотеке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>
                <a:solidFill>
                  <a:srgbClr val="9900CC"/>
                </a:solidFill>
              </a:rPr>
              <a:t>Библиотеке класа (2)</a:t>
            </a:r>
            <a:endParaRPr lang="sr-Latn-CS" altLang="en-US" sz="3600">
              <a:solidFill>
                <a:srgbClr val="9900CC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>
            <a:fillRect/>
          </a:stretch>
        </p:blipFill>
        <p:spPr bwMode="auto">
          <a:xfrm>
            <a:off x="0" y="1484313"/>
            <a:ext cx="9144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364538" cy="2362200"/>
          </a:xfrm>
        </p:spPr>
        <p:txBody>
          <a:bodyPr/>
          <a:lstStyle/>
          <a:p>
            <a:pPr algn="r" eaLnBrk="1" hangingPunct="1"/>
            <a:r>
              <a:rPr lang="sr-Cyrl-RS" altLang="en-US" sz="5400">
                <a:solidFill>
                  <a:schemeClr val="hlink"/>
                </a:solidFill>
              </a:rPr>
              <a:t>Дизајн програмског језика Јава </a:t>
            </a:r>
            <a:endParaRPr lang="en-US" altLang="en-US" sz="5400">
              <a:solidFill>
                <a:schemeClr val="hlink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32004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sr-Latn-CS" altLang="en-US" sz="3600">
              <a:solidFill>
                <a:srgbClr val="FF6600"/>
              </a:solidFill>
              <a:latin typeface="YUTms" pitchFamily="18" charset="0"/>
            </a:endParaRPr>
          </a:p>
        </p:txBody>
      </p:sp>
      <p:pic>
        <p:nvPicPr>
          <p:cNvPr id="11269" name="Picture 6" descr="sl_f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684213" y="3860800"/>
            <a:ext cx="288131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5936" y="3717032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sr-Cyrl-RS" altLang="en-US" ker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ker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kern="0">
                <a:hlinkClick r:id="rId3"/>
              </a:rPr>
              <a:t>vladaf@matf.bg.ac.</a:t>
            </a:r>
            <a:r>
              <a:rPr lang="en-US" altLang="en-US" kern="0">
                <a:hlinkClick r:id="rId3"/>
              </a:rPr>
              <a:t>rs</a:t>
            </a:r>
            <a:endParaRPr lang="sr-Latn-RS" altLang="en-US" kern="0"/>
          </a:p>
          <a:p>
            <a:pPr eaLnBrk="1" hangingPunct="1"/>
            <a:r>
              <a:rPr lang="sr-Cyrl-RS" altLang="en-US" ker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ker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kern="0">
                <a:hlinkClick r:id="rId4"/>
              </a:rPr>
              <a:t>k</a:t>
            </a:r>
            <a:r>
              <a:rPr lang="sr-Latn-RS" altLang="en-US" kern="0">
                <a:hlinkClick r:id="rId4"/>
              </a:rPr>
              <a:t>artelj</a:t>
            </a:r>
            <a:r>
              <a:rPr lang="en-US" altLang="en-US" kern="0">
                <a:hlinkClick r:id="rId4"/>
              </a:rPr>
              <a:t>@matf.bg.ac.rs</a:t>
            </a:r>
            <a:endParaRPr lang="en-US" altLang="en-US" kern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210425" cy="868363"/>
          </a:xfrm>
        </p:spPr>
        <p:txBody>
          <a:bodyPr/>
          <a:lstStyle/>
          <a:p>
            <a:pPr eaLnBrk="1" hangingPunct="1"/>
            <a:r>
              <a:rPr lang="sr-Cyrl-RS" altLang="en-US">
                <a:solidFill>
                  <a:schemeClr val="hlink"/>
                </a:solidFill>
              </a:rPr>
              <a:t>Увод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/>
          <a:lstStyle/>
          <a:p>
            <a:pPr eaLnBrk="1" hangingPunct="1"/>
            <a:r>
              <a:rPr lang="ru-RU" altLang="en-US" sz="2800" dirty="0">
                <a:latin typeface="Garamond" panose="02020404030301010803" pitchFamily="18" charset="0"/>
              </a:rPr>
              <a:t>Пре него </a:t>
            </a:r>
            <a:r>
              <a:rPr lang="ru-RU" altLang="en-US" sz="2800" dirty="0" err="1">
                <a:latin typeface="Garamond" panose="02020404030301010803" pitchFamily="18" charset="0"/>
              </a:rPr>
              <a:t>што</a:t>
            </a:r>
            <a:r>
              <a:rPr lang="ru-RU" altLang="en-US" sz="2800" dirty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>
                <a:latin typeface="Garamond" panose="02020404030301010803" pitchFamily="18" charset="0"/>
              </a:rPr>
              <a:t>креира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апликација</a:t>
            </a:r>
            <a:r>
              <a:rPr lang="en-US" altLang="en-US" sz="2800" dirty="0">
                <a:latin typeface="Garamond" panose="02020404030301010803" pitchFamily="18" charset="0"/>
              </a:rPr>
              <a:t>, </a:t>
            </a:r>
            <a:r>
              <a:rPr lang="sr-Cyrl-RS" altLang="en-US" sz="2800" dirty="0">
                <a:latin typeface="Garamond" panose="02020404030301010803" pitchFamily="18" charset="0"/>
              </a:rPr>
              <a:t>аплет или библиотека </a:t>
            </a:r>
            <a:r>
              <a:rPr lang="ru-RU" altLang="en-US" sz="2800" dirty="0">
                <a:latin typeface="Garamond" panose="02020404030301010803" pitchFamily="18" charset="0"/>
              </a:rPr>
              <a:t>у </a:t>
            </a:r>
            <a:r>
              <a:rPr lang="ru-RU" altLang="en-US" sz="2800" dirty="0" err="1">
                <a:latin typeface="Garamond" panose="02020404030301010803" pitchFamily="18" charset="0"/>
              </a:rPr>
              <a:t>Јави</a:t>
            </a:r>
            <a:r>
              <a:rPr lang="ru-RU" altLang="en-US" sz="2800" dirty="0">
                <a:latin typeface="Garamond" panose="02020404030301010803" pitchFamily="18" charset="0"/>
              </a:rPr>
              <a:t>, важно </a:t>
            </a:r>
            <a:r>
              <a:rPr lang="ru-RU" altLang="en-US" sz="2800" dirty="0" err="1">
                <a:latin typeface="Garamond" panose="02020404030301010803" pitchFamily="18" charset="0"/>
              </a:rPr>
              <a:t>је</a:t>
            </a:r>
            <a:r>
              <a:rPr lang="ru-RU" altLang="en-US" sz="2800" dirty="0">
                <a:latin typeface="Garamond" panose="02020404030301010803" pitchFamily="18" charset="0"/>
              </a:rPr>
              <a:t> да се разуме </a:t>
            </a:r>
            <a:r>
              <a:rPr lang="ru-RU" altLang="en-US" sz="2800" dirty="0" err="1">
                <a:latin typeface="Garamond" panose="02020404030301010803" pitchFamily="18" charset="0"/>
              </a:rPr>
              <a:t>како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Јава</a:t>
            </a:r>
            <a:r>
              <a:rPr lang="ru-RU" altLang="en-US" sz="2800" dirty="0">
                <a:latin typeface="Garamond" panose="02020404030301010803" pitchFamily="18" charset="0"/>
              </a:rPr>
              <a:t> ради.</a:t>
            </a:r>
          </a:p>
          <a:p>
            <a:pPr eaLnBrk="1" hangingPunct="1"/>
            <a:r>
              <a:rPr lang="ru-RU" altLang="en-US" sz="2800" dirty="0">
                <a:latin typeface="Garamond" panose="02020404030301010803" pitchFamily="18" charset="0"/>
              </a:rPr>
              <a:t>У </a:t>
            </a:r>
            <a:r>
              <a:rPr lang="ru-RU" altLang="en-US" sz="2800" dirty="0" err="1">
                <a:latin typeface="Garamond" panose="02020404030301010803" pitchFamily="18" charset="0"/>
              </a:rPr>
              <a:t>презентацији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која</a:t>
            </a:r>
            <a:r>
              <a:rPr lang="ru-RU" altLang="en-US" sz="2800" dirty="0">
                <a:latin typeface="Garamond" panose="02020404030301010803" pitchFamily="18" charset="0"/>
              </a:rPr>
              <a:t> следи </a:t>
            </a:r>
            <a:r>
              <a:rPr lang="ru-RU" altLang="en-US" sz="2800" dirty="0" err="1">
                <a:latin typeface="Garamond" panose="02020404030301010803" pitchFamily="18" charset="0"/>
              </a:rPr>
              <a:t>упознајемо</a:t>
            </a:r>
            <a:r>
              <a:rPr lang="ru-RU" altLang="en-US" sz="2800" dirty="0">
                <a:latin typeface="Garamond" panose="02020404030301010803" pitchFamily="18" charset="0"/>
              </a:rPr>
              <a:t> се</a:t>
            </a:r>
            <a:r>
              <a:rPr lang="sr-Latn-RS" altLang="en-US" sz="2800" dirty="0">
                <a:latin typeface="Garamond" panose="02020404030301010803" pitchFamily="18" charset="0"/>
              </a:rPr>
              <a:t> </a:t>
            </a:r>
            <a:r>
              <a:rPr lang="sr-Cyrl-RS" altLang="en-US" sz="2800" dirty="0">
                <a:latin typeface="Garamond" panose="02020404030301010803" pitchFamily="18" charset="0"/>
              </a:rPr>
              <a:t>са</a:t>
            </a:r>
            <a:r>
              <a:rPr lang="sr-Latn-RS" altLang="en-US" sz="2800" dirty="0">
                <a:latin typeface="Garamond" panose="02020404030301010803" pitchFamily="18" charset="0"/>
              </a:rPr>
              <a:t>:</a:t>
            </a:r>
          </a:p>
          <a:p>
            <a:pPr lvl="1" eaLnBrk="1" hangingPunct="1"/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језиком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Јава</a:t>
            </a:r>
            <a:r>
              <a:rPr lang="ru-RU" altLang="en-US" sz="2300" dirty="0">
                <a:latin typeface="Garamond" panose="02020404030301010803" pitchFamily="18" charset="0"/>
              </a:rPr>
              <a:t>,</a:t>
            </a:r>
            <a:endParaRPr lang="sr-Latn-RS" altLang="en-US" sz="23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sr-Latn-RS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ограничењима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језика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Јава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endParaRPr lang="sr-Latn-RS" altLang="en-US" sz="2300" dirty="0">
              <a:latin typeface="Garamond" panose="02020404030301010803" pitchFamily="18" charset="0"/>
            </a:endParaRPr>
          </a:p>
          <a:p>
            <a:pPr lvl="1" eaLnBrk="1" hangingPunct="1"/>
            <a:r>
              <a:rPr lang="sr-Latn-RS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>
                <a:latin typeface="Garamond" panose="02020404030301010803" pitchFamily="18" charset="0"/>
              </a:rPr>
              <a:t>и </a:t>
            </a:r>
            <a:r>
              <a:rPr lang="ru-RU" altLang="en-US" sz="2300" dirty="0" err="1">
                <a:latin typeface="Garamond" panose="02020404030301010803" pitchFamily="18" charset="0"/>
              </a:rPr>
              <a:t>Јава</a:t>
            </a:r>
            <a:r>
              <a:rPr lang="ru-RU" altLang="en-US" sz="2300" dirty="0">
                <a:latin typeface="Garamond" panose="02020404030301010803" pitchFamily="18" charset="0"/>
              </a:rPr>
              <a:t> </a:t>
            </a:r>
            <a:r>
              <a:rPr lang="ru-RU" altLang="en-US" sz="2300" dirty="0" err="1">
                <a:latin typeface="Garamond" panose="02020404030301010803" pitchFamily="18" charset="0"/>
              </a:rPr>
              <a:t>окружењем</a:t>
            </a:r>
            <a:r>
              <a:rPr lang="ru-RU" altLang="en-US" sz="2300" dirty="0">
                <a:latin typeface="Garamond" panose="02020404030301010803" pitchFamily="18" charset="0"/>
              </a:rPr>
              <a:t> за </a:t>
            </a:r>
            <a:r>
              <a:rPr lang="ru-RU" altLang="en-US" sz="2300" dirty="0" err="1">
                <a:latin typeface="Garamond" panose="02020404030301010803" pitchFamily="18" charset="0"/>
              </a:rPr>
              <a:t>извршавање</a:t>
            </a:r>
            <a:r>
              <a:rPr lang="ru-RU" altLang="en-US" sz="2300" dirty="0">
                <a:latin typeface="Garamond" panose="02020404030301010803" pitchFamily="18" charset="0"/>
              </a:rPr>
              <a:t>. </a:t>
            </a:r>
          </a:p>
          <a:p>
            <a:pPr eaLnBrk="1" hangingPunct="1"/>
            <a:r>
              <a:rPr lang="ru-RU" altLang="en-US" sz="2800" dirty="0" err="1">
                <a:latin typeface="Garamond" panose="02020404030301010803" pitchFamily="18" charset="0"/>
              </a:rPr>
              <a:t>Проучавамо</a:t>
            </a:r>
            <a:r>
              <a:rPr lang="ru-RU" altLang="en-US" sz="2800" dirty="0">
                <a:latin typeface="Garamond" panose="02020404030301010803" pitchFamily="18" charset="0"/>
              </a:rPr>
              <a:t> и </a:t>
            </a:r>
            <a:r>
              <a:rPr lang="ru-RU" altLang="en-US" sz="2800" dirty="0" err="1">
                <a:latin typeface="Garamond" panose="02020404030301010803" pitchFamily="18" charset="0"/>
              </a:rPr>
              <a:t>како</a:t>
            </a:r>
            <a:r>
              <a:rPr lang="ru-RU" altLang="en-US" sz="2800" dirty="0">
                <a:latin typeface="Garamond" panose="02020404030301010803" pitchFamily="18" charset="0"/>
              </a:rPr>
              <a:t> се </a:t>
            </a:r>
            <a:r>
              <a:rPr lang="ru-RU" altLang="en-US" sz="2800" dirty="0" err="1">
                <a:latin typeface="Garamond" panose="02020404030301010803" pitchFamily="18" charset="0"/>
              </a:rPr>
              <a:t>може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постићи</a:t>
            </a:r>
            <a:r>
              <a:rPr lang="ru-RU" altLang="en-US" sz="2800" dirty="0">
                <a:latin typeface="Garamond" panose="02020404030301010803" pitchFamily="18" charset="0"/>
              </a:rPr>
              <a:t> да </a:t>
            </a:r>
            <a:r>
              <a:rPr lang="ru-RU" altLang="en-US" sz="2800" dirty="0" err="1">
                <a:latin typeface="Garamond" panose="02020404030301010803" pitchFamily="18" charset="0"/>
              </a:rPr>
              <a:t>Јава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програмски</a:t>
            </a:r>
            <a:r>
              <a:rPr lang="ru-RU" altLang="en-US" sz="2800" dirty="0">
                <a:latin typeface="Garamond" panose="02020404030301010803" pitchFamily="18" charset="0"/>
              </a:rPr>
              <a:t> код буде </a:t>
            </a:r>
            <a:r>
              <a:rPr lang="ru-RU" altLang="en-US" sz="2800" dirty="0" err="1">
                <a:latin typeface="Garamond" panose="02020404030301010803" pitchFamily="18" charset="0"/>
              </a:rPr>
              <a:t>вишеструко</a:t>
            </a:r>
            <a:r>
              <a:rPr lang="ru-RU" altLang="en-US" sz="2800" dirty="0">
                <a:latin typeface="Garamond" panose="02020404030301010803" pitchFamily="18" charset="0"/>
              </a:rPr>
              <a:t> </a:t>
            </a:r>
            <a:r>
              <a:rPr lang="ru-RU" altLang="en-US" sz="2800" dirty="0" err="1">
                <a:latin typeface="Garamond" panose="02020404030301010803" pitchFamily="18" charset="0"/>
              </a:rPr>
              <a:t>коришћен</a:t>
            </a:r>
            <a:r>
              <a:rPr lang="ru-RU" altLang="en-US" sz="2800" dirty="0">
                <a:latin typeface="Garamond" panose="02020404030301010803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640763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dirty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>
                <a:latin typeface="Garamond" pitchFamily="18" charset="0"/>
              </a:rPr>
              <a:t>Јава</a:t>
            </a:r>
            <a:r>
              <a:rPr lang="ru-RU" sz="2800" dirty="0">
                <a:latin typeface="Garamond" pitchFamily="18" charset="0"/>
              </a:rPr>
              <a:t> је и компајлирана и интерпретирана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900" dirty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latin typeface="Garamond" pitchFamily="18" charset="0"/>
              </a:rPr>
              <a:t>Јава се извршава коришћењем Јава виртуалне машине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900" dirty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latin typeface="Garamond" pitchFamily="18" charset="0"/>
              </a:rPr>
              <a:t>Јава користи </a:t>
            </a:r>
            <a:r>
              <a:rPr lang="en-US" sz="2800" dirty="0">
                <a:latin typeface="Garamond" pitchFamily="18" charset="0"/>
              </a:rPr>
              <a:t>Java API</a:t>
            </a:r>
            <a:endParaRPr lang="ru-RU" sz="2800" dirty="0">
              <a:latin typeface="Garamond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7210425" cy="868363"/>
          </a:xfrm>
        </p:spPr>
        <p:txBody>
          <a:bodyPr/>
          <a:lstStyle/>
          <a:p>
            <a:pPr eaLnBrk="1" hangingPunct="1"/>
            <a:r>
              <a:rPr lang="sr-Cyrl-RS" altLang="en-US">
                <a:solidFill>
                  <a:schemeClr val="hlink"/>
                </a:solidFill>
              </a:rPr>
              <a:t>Особине језика Јава</a:t>
            </a:r>
            <a:endParaRPr lang="en-US" alt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76375" y="1395413"/>
            <a:ext cx="6981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Јава је језик који се преводи и интерпретира</a:t>
            </a:r>
            <a:r>
              <a:rPr lang="sr-Latn-CS" altLang="en-US" sz="240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835150" y="2203450"/>
            <a:ext cx="1122363" cy="754063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05225" y="2152650"/>
            <a:ext cx="1228725" cy="804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629275" y="2203450"/>
            <a:ext cx="1120775" cy="754063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24213" y="3360738"/>
            <a:ext cx="2244725" cy="955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851150" y="4719638"/>
            <a:ext cx="3044825" cy="603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43100" y="2249488"/>
            <a:ext cx="9604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изворни код</a:t>
            </a:r>
            <a:endParaRPr lang="sr-Latn-CS" altLang="en-US" sz="11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59200" y="2303463"/>
            <a:ext cx="1068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преводилац</a:t>
            </a:r>
            <a:endParaRPr lang="sr-Latn-CS" altLang="en-US" sz="11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681663" y="2300288"/>
            <a:ext cx="1016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објектни код</a:t>
            </a:r>
            <a:endParaRPr lang="sr-Latn-CS" altLang="en-US" sz="11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384550" y="3913188"/>
            <a:ext cx="1976438" cy="2635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305175" y="3475038"/>
            <a:ext cx="2082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виртуелна машина</a:t>
            </a:r>
            <a:endParaRPr lang="sr-Latn-CS" altLang="en-US" sz="11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63875" y="4921250"/>
            <a:ext cx="2457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Оперативни систем рачунара</a:t>
            </a:r>
            <a:endParaRPr lang="sr-Latn-CS" altLang="en-US" sz="1100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57513" y="2555875"/>
            <a:ext cx="69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987925" y="2605088"/>
            <a:ext cx="64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6216650" y="2957513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4346575" y="3159125"/>
            <a:ext cx="187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346575" y="3159125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4346575" y="4316413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</a:t>
            </a:r>
            <a:endParaRPr lang="en-US" kern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/>
      <p:bldP spid="14346" grpId="0"/>
      <p:bldP spid="14347" grpId="0"/>
      <p:bldP spid="14348" grpId="0" animBg="1"/>
      <p:bldP spid="14349" grpId="0"/>
      <p:bldP spid="14350" grpId="0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1341438"/>
            <a:ext cx="706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Традиционални начин креирања извршног кода превођењем изворног програма</a:t>
            </a:r>
            <a:endParaRPr lang="sr-Latn-CS" altLang="en-US" sz="2400">
              <a:latin typeface="Garamond" panose="02020404030301010803" pitchFamily="18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1697038" y="3424238"/>
            <a:ext cx="1289050" cy="820737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5775" y="3675063"/>
            <a:ext cx="1104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Изворни код</a:t>
            </a:r>
            <a:endParaRPr lang="sr-Latn-CS" altLang="en-US" sz="1100"/>
          </a:p>
        </p:txBody>
      </p:sp>
      <p:sp>
        <p:nvSpPr>
          <p:cNvPr id="15382" name="Rectangle 7"/>
          <p:cNvSpPr>
            <a:spLocks noChangeArrowheads="1"/>
          </p:cNvSpPr>
          <p:nvPr/>
        </p:nvSpPr>
        <p:spPr bwMode="auto">
          <a:xfrm>
            <a:off x="3844925" y="3368675"/>
            <a:ext cx="1411288" cy="876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3" name="Oval 8"/>
          <p:cNvSpPr>
            <a:spLocks noChangeArrowheads="1"/>
          </p:cNvSpPr>
          <p:nvPr/>
        </p:nvSpPr>
        <p:spPr bwMode="auto">
          <a:xfrm>
            <a:off x="6053138" y="3424238"/>
            <a:ext cx="1289050" cy="82073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5" name="Text Box 10"/>
          <p:cNvSpPr txBox="1">
            <a:spLocks noChangeArrowheads="1"/>
          </p:cNvSpPr>
          <p:nvPr/>
        </p:nvSpPr>
        <p:spPr bwMode="auto">
          <a:xfrm>
            <a:off x="6115050" y="3562350"/>
            <a:ext cx="1165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en-US" altLang="en-US" sz="1100">
                <a:solidFill>
                  <a:srgbClr val="FF5050"/>
                </a:solidFill>
              </a:rPr>
              <a:t>PowerPC</a:t>
            </a:r>
            <a:br>
              <a:rPr lang="sr-Cyrl-RS" altLang="en-US" sz="1100">
                <a:solidFill>
                  <a:srgbClr val="FF5050"/>
                </a:solidFill>
              </a:rPr>
            </a:br>
            <a:r>
              <a:rPr lang="sr-Latn-CS" altLang="en-US" sz="1100"/>
              <a:t> </a:t>
            </a: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86" name="Line 11"/>
          <p:cNvSpPr>
            <a:spLocks noChangeShapeType="1"/>
          </p:cNvSpPr>
          <p:nvPr/>
        </p:nvSpPr>
        <p:spPr bwMode="auto">
          <a:xfrm>
            <a:off x="5318125" y="386080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3844925" y="4408488"/>
            <a:ext cx="1411288" cy="874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8" name="Oval 14"/>
          <p:cNvSpPr>
            <a:spLocks noChangeArrowheads="1"/>
          </p:cNvSpPr>
          <p:nvPr/>
        </p:nvSpPr>
        <p:spPr bwMode="auto">
          <a:xfrm>
            <a:off x="6053138" y="4462463"/>
            <a:ext cx="1289050" cy="820737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80" name="Text Box 16"/>
          <p:cNvSpPr txBox="1">
            <a:spLocks noChangeArrowheads="1"/>
          </p:cNvSpPr>
          <p:nvPr/>
        </p:nvSpPr>
        <p:spPr bwMode="auto">
          <a:xfrm>
            <a:off x="6115050" y="4572000"/>
            <a:ext cx="1165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sr-Latn-CS" altLang="en-US" sz="1100">
                <a:solidFill>
                  <a:srgbClr val="FF5050"/>
                </a:solidFill>
              </a:rPr>
              <a:t>S</a:t>
            </a:r>
            <a:r>
              <a:rPr lang="en-US" altLang="en-US" sz="1100">
                <a:solidFill>
                  <a:srgbClr val="FF5050"/>
                </a:solidFill>
              </a:rPr>
              <a:t>PARC</a:t>
            </a:r>
            <a:br>
              <a:rPr lang="en-US" altLang="en-US" sz="1100">
                <a:solidFill>
                  <a:srgbClr val="FF5050"/>
                </a:solidFill>
              </a:rPr>
            </a:br>
            <a:r>
              <a:rPr lang="sr-Latn-CS" altLang="en-US" sz="1100"/>
              <a:t> </a:t>
            </a: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81" name="Line 17"/>
          <p:cNvSpPr>
            <a:spLocks noChangeShapeType="1"/>
          </p:cNvSpPr>
          <p:nvPr/>
        </p:nvSpPr>
        <p:spPr bwMode="auto">
          <a:xfrm>
            <a:off x="5318125" y="490061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3844925" y="2384425"/>
            <a:ext cx="1411288" cy="874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3" name="Oval 20"/>
          <p:cNvSpPr>
            <a:spLocks noChangeArrowheads="1"/>
          </p:cNvSpPr>
          <p:nvPr/>
        </p:nvSpPr>
        <p:spPr bwMode="auto">
          <a:xfrm>
            <a:off x="6053138" y="2439988"/>
            <a:ext cx="1289050" cy="81915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3906838" y="2659063"/>
            <a:ext cx="12271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  <p:sp>
        <p:nvSpPr>
          <p:cNvPr id="15375" name="Text Box 22"/>
          <p:cNvSpPr txBox="1">
            <a:spLocks noChangeArrowheads="1"/>
          </p:cNvSpPr>
          <p:nvPr/>
        </p:nvSpPr>
        <p:spPr bwMode="auto">
          <a:xfrm>
            <a:off x="6115050" y="2576513"/>
            <a:ext cx="11652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Извршни</a:t>
            </a:r>
            <a:r>
              <a:rPr lang="sr-Latn-CS" altLang="en-US" sz="1100"/>
              <a:t> </a:t>
            </a:r>
            <a:r>
              <a:rPr lang="en-US" altLang="en-US" sz="1100">
                <a:solidFill>
                  <a:srgbClr val="FF5050"/>
                </a:solidFill>
              </a:rPr>
              <a:t>Pentium</a:t>
            </a:r>
            <a:r>
              <a:rPr lang="en-US" altLang="en-US" sz="1100"/>
              <a:t> </a:t>
            </a:r>
            <a:br>
              <a:rPr lang="sr-Cyrl-RS" altLang="en-US" sz="1100"/>
            </a:br>
            <a:r>
              <a:rPr lang="sr-Cyrl-RS" altLang="en-US" sz="1100"/>
              <a:t>код</a:t>
            </a:r>
            <a:endParaRPr lang="sr-Latn-CS" altLang="en-US" sz="1100"/>
          </a:p>
        </p:txBody>
      </p:sp>
      <p:sp>
        <p:nvSpPr>
          <p:cNvPr id="15376" name="Line 23"/>
          <p:cNvSpPr>
            <a:spLocks noChangeShapeType="1"/>
          </p:cNvSpPr>
          <p:nvPr/>
        </p:nvSpPr>
        <p:spPr bwMode="auto">
          <a:xfrm>
            <a:off x="5318125" y="2876550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69" name="Line 24"/>
          <p:cNvSpPr>
            <a:spLocks noChangeShapeType="1"/>
          </p:cNvSpPr>
          <p:nvPr/>
        </p:nvSpPr>
        <p:spPr bwMode="auto">
          <a:xfrm flipV="1">
            <a:off x="2986088" y="2932113"/>
            <a:ext cx="858837" cy="928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0" name="Line 25"/>
          <p:cNvSpPr>
            <a:spLocks noChangeShapeType="1"/>
          </p:cNvSpPr>
          <p:nvPr/>
        </p:nvSpPr>
        <p:spPr bwMode="auto">
          <a:xfrm>
            <a:off x="2986088" y="3860800"/>
            <a:ext cx="858837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1" name="Line 26"/>
          <p:cNvSpPr>
            <a:spLocks noChangeShapeType="1"/>
          </p:cNvSpPr>
          <p:nvPr/>
        </p:nvSpPr>
        <p:spPr bwMode="auto">
          <a:xfrm>
            <a:off x="2986088" y="3860800"/>
            <a:ext cx="858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 (2)</a:t>
            </a:r>
            <a:endParaRPr lang="en-US" kern="0" dirty="0">
              <a:solidFill>
                <a:schemeClr val="hlink"/>
              </a:solidFill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937000" y="3627438"/>
            <a:ext cx="1227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937000" y="4638675"/>
            <a:ext cx="1227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Преводилац</a:t>
            </a:r>
            <a:endParaRPr lang="sr-Latn-CS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/>
      <p:bldP spid="15382" grpId="0" animBg="1"/>
      <p:bldP spid="15383" grpId="0" animBg="1"/>
      <p:bldP spid="15385" grpId="0"/>
      <p:bldP spid="15386" grpId="0" animBg="1"/>
      <p:bldP spid="15377" grpId="0" animBg="1"/>
      <p:bldP spid="15378" grpId="0" animBg="1"/>
      <p:bldP spid="15380" grpId="0"/>
      <p:bldP spid="15381" grpId="0" animBg="1"/>
      <p:bldP spid="15372" grpId="0" animBg="1"/>
      <p:bldP spid="15373" grpId="0" animBg="1"/>
      <p:bldP spid="15374" grpId="0"/>
      <p:bldP spid="15375" grpId="0"/>
      <p:bldP spid="15376" grpId="0" animBg="1"/>
      <p:bldP spid="15369" grpId="0" animBg="1"/>
      <p:bldP spid="15370" grpId="0" animBg="1"/>
      <p:bldP spid="15371" grpId="0" animBg="1"/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31913" y="1435100"/>
            <a:ext cx="72005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 dirty="0">
                <a:latin typeface="Garamond" panose="02020404030301010803" pitchFamily="18" charset="0"/>
              </a:rPr>
              <a:t>Креирање Јава извршног кода од изворног програма – превођење и интерпретација</a:t>
            </a:r>
            <a:endParaRPr lang="sr-Latn-CS" altLang="en-US" sz="2400" dirty="0">
              <a:latin typeface="Garamond" panose="02020404030301010803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534150" y="2349500"/>
            <a:ext cx="1482725" cy="12906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469063" y="3752850"/>
            <a:ext cx="1482725" cy="12906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469063" y="5156200"/>
            <a:ext cx="1482725" cy="1292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630988" y="265271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Latn-CS" altLang="en-US" sz="1100">
                <a:solidFill>
                  <a:srgbClr val="FF5050"/>
                </a:solidFill>
              </a:rPr>
              <a:t>Pentium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65900" y="545941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>
                <a:solidFill>
                  <a:srgbClr val="FF5050"/>
                </a:solidFill>
              </a:rPr>
              <a:t>SPARC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30988" y="4056063"/>
            <a:ext cx="1289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интерпретатор</a:t>
            </a:r>
            <a:endParaRPr lang="sr-Latn-CS" altLang="en-US" sz="1100"/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100">
                <a:solidFill>
                  <a:srgbClr val="FF5050"/>
                </a:solidFill>
              </a:rPr>
              <a:t>PowerPC</a:t>
            </a:r>
          </a:p>
        </p:txBody>
      </p:sp>
      <p:sp>
        <p:nvSpPr>
          <p:cNvPr id="16399" name="Oval 11"/>
          <p:cNvSpPr>
            <a:spLocks noChangeArrowheads="1"/>
          </p:cNvSpPr>
          <p:nvPr/>
        </p:nvSpPr>
        <p:spPr bwMode="auto">
          <a:xfrm>
            <a:off x="4535488" y="3976688"/>
            <a:ext cx="1354137" cy="8429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0" name="Oval 12"/>
          <p:cNvSpPr>
            <a:spLocks noChangeArrowheads="1"/>
          </p:cNvSpPr>
          <p:nvPr/>
        </p:nvSpPr>
        <p:spPr bwMode="auto">
          <a:xfrm>
            <a:off x="1247775" y="4033838"/>
            <a:ext cx="1354138" cy="8413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2795588" y="3976688"/>
            <a:ext cx="1482725" cy="898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402" name="Text Box 14"/>
          <p:cNvSpPr txBox="1">
            <a:spLocks noChangeArrowheads="1"/>
          </p:cNvSpPr>
          <p:nvPr/>
        </p:nvSpPr>
        <p:spPr bwMode="auto">
          <a:xfrm>
            <a:off x="1376363" y="4202113"/>
            <a:ext cx="1160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изворни код</a:t>
            </a:r>
            <a:endParaRPr lang="sr-Latn-CS" altLang="en-US" sz="1100"/>
          </a:p>
        </p:txBody>
      </p:sp>
      <p:sp>
        <p:nvSpPr>
          <p:cNvPr id="16403" name="Text Box 15"/>
          <p:cNvSpPr txBox="1">
            <a:spLocks noChangeArrowheads="1"/>
          </p:cNvSpPr>
          <p:nvPr/>
        </p:nvSpPr>
        <p:spPr bwMode="auto">
          <a:xfrm>
            <a:off x="2892425" y="4211638"/>
            <a:ext cx="1289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преводилац</a:t>
            </a:r>
            <a:endParaRPr lang="sr-Latn-CS" altLang="en-US" sz="1100"/>
          </a:p>
        </p:txBody>
      </p:sp>
      <p:sp>
        <p:nvSpPr>
          <p:cNvPr id="16404" name="Text Box 16"/>
          <p:cNvSpPr txBox="1">
            <a:spLocks noChangeArrowheads="1"/>
          </p:cNvSpPr>
          <p:nvPr/>
        </p:nvSpPr>
        <p:spPr bwMode="auto">
          <a:xfrm>
            <a:off x="4600575" y="4267200"/>
            <a:ext cx="1223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Јава бајт-код</a:t>
            </a:r>
            <a:endParaRPr lang="sr-Latn-CS" altLang="en-US" sz="1100"/>
          </a:p>
        </p:txBody>
      </p:sp>
      <p:sp>
        <p:nvSpPr>
          <p:cNvPr id="16405" name="Line 17"/>
          <p:cNvSpPr>
            <a:spLocks noChangeShapeType="1"/>
          </p:cNvSpPr>
          <p:nvPr/>
        </p:nvSpPr>
        <p:spPr bwMode="auto">
          <a:xfrm>
            <a:off x="2601913" y="4425950"/>
            <a:ext cx="193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406" name="Line 18"/>
          <p:cNvSpPr>
            <a:spLocks noChangeShapeType="1"/>
          </p:cNvSpPr>
          <p:nvPr/>
        </p:nvSpPr>
        <p:spPr bwMode="auto">
          <a:xfrm>
            <a:off x="4278313" y="442595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5" name="Line 19"/>
          <p:cNvSpPr>
            <a:spLocks noChangeShapeType="1"/>
          </p:cNvSpPr>
          <p:nvPr/>
        </p:nvSpPr>
        <p:spPr bwMode="auto">
          <a:xfrm>
            <a:off x="5889625" y="4425950"/>
            <a:ext cx="579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 flipV="1">
            <a:off x="5889625" y="3078163"/>
            <a:ext cx="644525" cy="134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>
            <a:off x="5889625" y="4425950"/>
            <a:ext cx="579438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4470400" y="3327400"/>
            <a:ext cx="1482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sr-Cyrl-RS" altLang="en-US" sz="1100"/>
              <a:t>Формирани бајт-код је исти за све платформе</a:t>
            </a:r>
            <a:endParaRPr lang="sr-Latn-CS" altLang="en-US" sz="110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 (3)</a:t>
            </a:r>
            <a:endParaRPr lang="en-US" kern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/>
      <p:bldP spid="16392" grpId="0"/>
      <p:bldP spid="16393" grpId="0"/>
      <p:bldP spid="16399" grpId="0" animBg="1"/>
      <p:bldP spid="16400" grpId="0" animBg="1"/>
      <p:bldP spid="16401" grpId="0" animBg="1"/>
      <p:bldP spid="16402" grpId="0"/>
      <p:bldP spid="16403" grpId="0"/>
      <p:bldP spid="16404" grpId="0"/>
      <p:bldP spid="16405" grpId="0" animBg="1"/>
      <p:bldP spid="16406" grpId="0" animBg="1"/>
      <p:bldP spid="16395" grpId="0" animBg="1"/>
      <p:bldP spid="16396" grpId="0" animBg="1"/>
      <p:bldP spid="16397" grpId="0" animBg="1"/>
      <p:bldP spid="163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6375" y="1395413"/>
            <a:ext cx="698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sr-Cyrl-RS" altLang="en-US" sz="2400">
                <a:latin typeface="Garamond" panose="02020404030301010803" pitchFamily="18" charset="0"/>
              </a:rPr>
              <a:t>Дијаграм показује разлику између начина извршења код традиционалних и код Јава апликација.</a:t>
            </a:r>
            <a:endParaRPr lang="sr-Latn-CS" altLang="en-US" sz="2400">
              <a:latin typeface="Garamond" panose="02020404030301010803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>
                <a:solidFill>
                  <a:schemeClr val="hlink"/>
                </a:solidFill>
              </a:rPr>
              <a:t> (4)</a:t>
            </a:r>
          </a:p>
        </p:txBody>
      </p:sp>
      <p:pic>
        <p:nvPicPr>
          <p:cNvPr id="17412" name="Picture 21" descr="P:\Personal Data\My Folders\Courses\Matf OOP 2012-13\Vezbe\Materijali\638px-Explaining_Java_Runtime_Environmen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491648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3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3"/>
          <a:stretch>
            <a:fillRect/>
          </a:stretch>
        </p:blipFill>
        <p:spPr>
          <a:xfrm>
            <a:off x="2916238" y="3832225"/>
            <a:ext cx="5389562" cy="2028825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7172" y="1556792"/>
            <a:ext cx="8081291" cy="11144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Garamond" pitchFamily="18" charset="0"/>
              </a:rPr>
              <a:t>Дакле, написани изворни Јава </a:t>
            </a:r>
            <a:r>
              <a:rPr lang="ru-RU" sz="2400" dirty="0" err="1">
                <a:latin typeface="Garamond" pitchFamily="18" charset="0"/>
              </a:rPr>
              <a:t>програм</a:t>
            </a:r>
            <a:r>
              <a:rPr lang="ru-RU" sz="2400" dirty="0">
                <a:latin typeface="Garamond" pitchFamily="18" charset="0"/>
              </a:rPr>
              <a:t> се прво преведе коришћењем Јава компајлера </a:t>
            </a:r>
            <a:r>
              <a:rPr lang="en-US" sz="1800" b="1" dirty="0" err="1"/>
              <a:t>javac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ru-RU" sz="2400" dirty="0">
                <a:latin typeface="Garamond" pitchFamily="18" charset="0"/>
              </a:rPr>
              <a:t>у тзв. бајт-код.</a:t>
            </a:r>
            <a:r>
              <a:rPr lang="en-US" sz="2400" dirty="0">
                <a:latin typeface="Garamond" pitchFamily="18" charset="0"/>
              </a:rPr>
              <a:t> </a:t>
            </a:r>
            <a:endParaRPr lang="sr-Cyrl-RS" sz="2400" dirty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sr-Cyrl-RS" sz="2400" dirty="0">
                <a:latin typeface="Garamond" pitchFamily="18" charset="0"/>
              </a:rPr>
              <a:t>Потом се преведени бајт-код извршава </a:t>
            </a:r>
            <a:br>
              <a:rPr lang="sr-Cyrl-RS" sz="2400" dirty="0">
                <a:latin typeface="Garamond" pitchFamily="18" charset="0"/>
              </a:rPr>
            </a:br>
            <a:r>
              <a:rPr lang="sr-Cyrl-RS" sz="2400" dirty="0">
                <a:latin typeface="Garamond" pitchFamily="18" charset="0"/>
              </a:rPr>
              <a:t>уз помоћ Јава интерпретатора </a:t>
            </a:r>
            <a:r>
              <a:rPr lang="en-US" sz="1800" b="1" dirty="0"/>
              <a:t>java</a:t>
            </a:r>
            <a:r>
              <a:rPr lang="sr-Cyrl-RS" sz="2400" dirty="0">
                <a:latin typeface="Garamond" pitchFamily="18" charset="0"/>
              </a:rPr>
              <a:t>.</a:t>
            </a:r>
            <a:endParaRPr lang="ru-RU" sz="2400" dirty="0">
              <a:latin typeface="Garamond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>
                <a:solidFill>
                  <a:schemeClr val="hlink"/>
                </a:solidFill>
              </a:rPr>
              <a:t> (</a:t>
            </a:r>
            <a:r>
              <a:rPr lang="sr-Cyrl-RS" kern="0" dirty="0">
                <a:solidFill>
                  <a:schemeClr val="hlink"/>
                </a:solidFill>
              </a:rPr>
              <a:t>5</a:t>
            </a:r>
            <a:r>
              <a:rPr lang="en-US" kern="0" dirty="0">
                <a:solidFill>
                  <a:schemeClr val="hlink"/>
                </a:solidFill>
              </a:rPr>
              <a:t>)</a:t>
            </a:r>
          </a:p>
        </p:txBody>
      </p:sp>
      <p:pic>
        <p:nvPicPr>
          <p:cNvPr id="8" name="Picture 4" descr="f3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13" b="15973"/>
          <a:stretch>
            <a:fillRect/>
          </a:stretch>
        </p:blipFill>
        <p:spPr bwMode="auto">
          <a:xfrm>
            <a:off x="642938" y="3429000"/>
            <a:ext cx="16240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</a:t>
            </a:r>
            <a:r>
              <a:rPr lang="sr-Latn-RS" altLang="en-US" sz="3600" dirty="0">
                <a:solidFill>
                  <a:srgbClr val="9900CC"/>
                </a:solidFill>
              </a:rPr>
              <a:t> (2)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179512" y="1557338"/>
            <a:ext cx="8785101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Cyrl-RS" altLang="en-US" sz="2800" dirty="0">
                <a:latin typeface="Garamond" panose="02020404030301010803" pitchFamily="18" charset="0"/>
              </a:rPr>
              <a:t>Графичка библотека </a:t>
            </a:r>
            <a:r>
              <a:rPr kumimoji="1" lang="sr-Latn-RS" altLang="en-US" sz="2800" dirty="0">
                <a:latin typeface="Garamond" panose="02020404030301010803" pitchFamily="18" charset="0"/>
              </a:rPr>
              <a:t>AWT – Abstract Window Toolkit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>
                <a:solidFill>
                  <a:schemeClr val="hlink"/>
                </a:solidFill>
              </a:rPr>
              <a:t> (6)</a:t>
            </a:r>
          </a:p>
        </p:txBody>
      </p:sp>
      <p:pic>
        <p:nvPicPr>
          <p:cNvPr id="18437" name="Picture 5" descr="P:\Personal Data\My Folders\Courses\Matf OOP 2012-13\Vezbe\Materijali\656px-How_JVM_Interpreter_work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40188"/>
            <a:ext cx="55181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:\Personal Data\My Folders\Courses\Matf OOP 2012-13\Vezbe\Materijali\505px-Java_Compilation_Basic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28775"/>
            <a:ext cx="4810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179763" y="28209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Превођење Јава кода</a:t>
            </a:r>
            <a:endParaRPr lang="en-US" altLang="en-US" sz="180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063875" y="544512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Интерпретирање бајт-кода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57325"/>
            <a:ext cx="885755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Креирани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бајт</a:t>
            </a:r>
            <a:r>
              <a:rPr lang="ru-RU" altLang="en-US" sz="2400" dirty="0">
                <a:latin typeface="Garamond" panose="02020404030301010803" pitchFamily="18" charset="0"/>
              </a:rPr>
              <a:t>-код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бинаран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>
                <a:latin typeface="Garamond" panose="02020404030301010803" pitchFamily="18" charset="0"/>
              </a:rPr>
              <a:t>архитектонски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неутралан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платформски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неутралан</a:t>
            </a:r>
            <a:r>
              <a:rPr lang="ru-RU" altLang="en-US" sz="2400" dirty="0">
                <a:latin typeface="Garamond" panose="02020404030301010803" pitchFamily="18" charset="0"/>
              </a:rPr>
              <a:t>). 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окружење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за </a:t>
            </a:r>
            <a:r>
              <a:rPr lang="ru-RU" altLang="en-US" sz="2400" dirty="0" err="1">
                <a:latin typeface="Garamond" panose="02020404030301010803" pitchFamily="18" charset="0"/>
              </a:rPr>
              <a:t>извршавање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постоји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посебно</a:t>
            </a:r>
            <a:r>
              <a:rPr lang="ru-RU" altLang="en-US" sz="2400" dirty="0">
                <a:latin typeface="Garamond" panose="02020404030301010803" pitchFamily="18" charset="0"/>
              </a:rPr>
              <a:t> за </a:t>
            </a:r>
            <a:r>
              <a:rPr lang="ru-RU" altLang="en-US" sz="2400" dirty="0" err="1">
                <a:latin typeface="Garamond" panose="02020404030301010803" pitchFamily="18" charset="0"/>
              </a:rPr>
              <a:t>сваку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конкретну</a:t>
            </a:r>
            <a:r>
              <a:rPr lang="ru-RU" altLang="en-US" sz="2400" dirty="0">
                <a:latin typeface="Garamond" panose="02020404030301010803" pitchFamily="18" charset="0"/>
              </a:rPr>
              <a:t> платформу и оно </a:t>
            </a:r>
            <a:r>
              <a:rPr lang="sr-Cyrl-RS" altLang="en-US" sz="2400" dirty="0">
                <a:latin typeface="Garamond" panose="02020404030301010803" pitchFamily="18" charset="0"/>
              </a:rPr>
              <a:t>преводи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бајт</a:t>
            </a:r>
            <a:r>
              <a:rPr lang="ru-RU" altLang="en-US" sz="2400" dirty="0">
                <a:latin typeface="Garamond" panose="02020404030301010803" pitchFamily="18" charset="0"/>
              </a:rPr>
              <a:t>-кода до </a:t>
            </a:r>
            <a:r>
              <a:rPr lang="ru-RU" altLang="en-US" sz="2400" dirty="0" err="1">
                <a:latin typeface="Garamond" panose="02020404030301010803" pitchFamily="18" charset="0"/>
              </a:rPr>
              <a:t>извршног</a:t>
            </a:r>
            <a:r>
              <a:rPr lang="ru-RU" altLang="en-US" sz="2400" dirty="0">
                <a:latin typeface="Garamond" panose="02020404030301010803" pitchFamily="18" charset="0"/>
              </a:rPr>
              <a:t> кода.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изворни</a:t>
            </a:r>
            <a:r>
              <a:rPr lang="ru-RU" altLang="en-US" sz="2400" dirty="0">
                <a:latin typeface="Garamond" panose="02020404030301010803" pitchFamily="18" charset="0"/>
              </a:rPr>
              <a:t> код и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бајт</a:t>
            </a:r>
            <a:r>
              <a:rPr lang="ru-RU" altLang="en-US" sz="2400" dirty="0">
                <a:latin typeface="Garamond" panose="02020404030301010803" pitchFamily="18" charset="0"/>
              </a:rPr>
              <a:t>-код </a:t>
            </a:r>
            <a:r>
              <a:rPr lang="ru-RU" altLang="en-US" sz="2400" dirty="0" err="1">
                <a:latin typeface="Garamond" panose="02020404030301010803" pitchFamily="18" charset="0"/>
              </a:rPr>
              <a:t>остаје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исти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ru-RU" altLang="en-US" sz="2400" dirty="0">
                <a:latin typeface="Garamond" panose="02020404030301010803" pitchFamily="18" charset="0"/>
              </a:rPr>
              <a:t>без </a:t>
            </a:r>
            <a:r>
              <a:rPr lang="ru-RU" altLang="en-US" sz="2400" dirty="0" err="1">
                <a:latin typeface="Garamond" panose="02020404030301010803" pitchFamily="18" charset="0"/>
              </a:rPr>
              <a:t>обзира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којој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извршава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en-US" sz="19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Коришћењем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Јаве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постиже</a:t>
            </a:r>
            <a:r>
              <a:rPr lang="ru-RU" altLang="en-US" sz="2400" dirty="0">
                <a:latin typeface="Garamond" panose="02020404030301010803" pitchFamily="18" charset="0"/>
              </a:rPr>
              <a:t> да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постоји једниствени </a:t>
            </a:r>
            <a:r>
              <a:rPr lang="ru-RU" altLang="en-US" sz="2400" dirty="0" err="1">
                <a:latin typeface="Garamond" panose="02020404030301010803" pitchFamily="18" charset="0"/>
              </a:rPr>
              <a:t>изворни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код, а да </a:t>
            </a:r>
            <a:r>
              <a:rPr lang="ru-RU" altLang="en-US" sz="2400" dirty="0" err="1">
                <a:latin typeface="Garamond" panose="02020404030301010803" pitchFamily="18" charset="0"/>
              </a:rPr>
              <a:t>програм</a:t>
            </a:r>
            <a:r>
              <a:rPr lang="ru-RU" altLang="en-US" sz="2400" dirty="0">
                <a:latin typeface="Garamond" panose="02020404030301010803" pitchFamily="18" charset="0"/>
              </a:rPr>
              <a:t> ради на </a:t>
            </a:r>
            <a:r>
              <a:rPr lang="ru-RU" altLang="en-US" sz="2400" dirty="0" err="1">
                <a:latin typeface="Garamond" panose="02020404030301010803" pitchFamily="18" charset="0"/>
              </a:rPr>
              <a:t>различитим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платформама</a:t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en-US" altLang="en-US" sz="2400" dirty="0">
                <a:latin typeface="Garamond" panose="02020404030301010803" pitchFamily="18" charset="0"/>
              </a:rPr>
              <a:t>“Write once, run everywhere”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kern="0" dirty="0">
                <a:solidFill>
                  <a:schemeClr val="hlink"/>
                </a:solidFill>
              </a:rPr>
              <a:t>Извршење Јава програма</a:t>
            </a:r>
            <a:r>
              <a:rPr lang="en-US" kern="0" dirty="0">
                <a:solidFill>
                  <a:schemeClr val="hlink"/>
                </a:solidFill>
              </a:rPr>
              <a:t> (</a:t>
            </a:r>
            <a:r>
              <a:rPr lang="sr-Cyrl-RS" kern="0" dirty="0">
                <a:solidFill>
                  <a:schemeClr val="hlink"/>
                </a:solidFill>
              </a:rPr>
              <a:t>7</a:t>
            </a:r>
            <a:r>
              <a:rPr lang="en-US" kern="0" dirty="0">
                <a:solidFill>
                  <a:schemeClr val="hlink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28750"/>
            <a:ext cx="84963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Јавина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преносивост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међутим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изазива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губитак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перформанси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>
                <a:latin typeface="Garamond" panose="02020404030301010803" pitchFamily="18" charset="0"/>
              </a:rPr>
              <a:t>То </a:t>
            </a:r>
            <a:r>
              <a:rPr lang="ru-RU" altLang="en-US" sz="1900" dirty="0" err="1">
                <a:latin typeface="Garamond" panose="02020404030301010803" pitchFamily="18" charset="0"/>
              </a:rPr>
              <a:t>је</a:t>
            </a:r>
            <a:r>
              <a:rPr lang="ru-RU" altLang="en-US" sz="1900" dirty="0">
                <a:latin typeface="Garamond" panose="02020404030301010803" pitchFamily="18" charset="0"/>
              </a:rPr>
              <a:t> зато </a:t>
            </a:r>
            <a:r>
              <a:rPr lang="ru-RU" altLang="en-US" sz="1900" dirty="0" err="1">
                <a:latin typeface="Garamond" panose="02020404030301010803" pitchFamily="18" charset="0"/>
              </a:rPr>
              <a:t>што</a:t>
            </a:r>
            <a:r>
              <a:rPr lang="ru-RU" altLang="en-US" sz="1900" dirty="0">
                <a:latin typeface="Garamond" panose="02020404030301010803" pitchFamily="18" charset="0"/>
              </a:rPr>
              <a:t> се тек приликом </a:t>
            </a:r>
            <a:r>
              <a:rPr lang="ru-RU" altLang="en-US" sz="1900" dirty="0" err="1">
                <a:latin typeface="Garamond" panose="02020404030301010803" pitchFamily="18" charset="0"/>
              </a:rPr>
              <a:t>интерпретирања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бајт</a:t>
            </a:r>
            <a:r>
              <a:rPr lang="ru-RU" altLang="en-US" sz="1900" dirty="0">
                <a:latin typeface="Garamond" panose="02020404030301010803" pitchFamily="18" charset="0"/>
              </a:rPr>
              <a:t>-код </a:t>
            </a:r>
            <a:r>
              <a:rPr lang="ru-RU" altLang="en-US" sz="1900" dirty="0" err="1">
                <a:latin typeface="Garamond" panose="02020404030301010803" pitchFamily="18" charset="0"/>
              </a:rPr>
              <a:t>преводи</a:t>
            </a:r>
            <a:r>
              <a:rPr lang="ru-RU" altLang="en-US" sz="1900" dirty="0">
                <a:latin typeface="Garamond" panose="02020404030301010803" pitchFamily="18" charset="0"/>
              </a:rPr>
              <a:t> у </a:t>
            </a:r>
            <a:r>
              <a:rPr lang="ru-RU" altLang="en-US" sz="1900" dirty="0" err="1">
                <a:latin typeface="Garamond" panose="02020404030301010803" pitchFamily="18" charset="0"/>
              </a:rPr>
              <a:t>машински</a:t>
            </a:r>
            <a:r>
              <a:rPr lang="ru-RU" altLang="en-US" sz="1900" dirty="0">
                <a:latin typeface="Garamond" panose="02020404030301010803" pitchFamily="18" charset="0"/>
              </a:rPr>
              <a:t> за </a:t>
            </a:r>
            <a:r>
              <a:rPr lang="ru-RU" altLang="en-US" sz="1900" dirty="0" err="1">
                <a:latin typeface="Garamond" panose="02020404030301010803" pitchFamily="18" charset="0"/>
              </a:rPr>
              <a:t>конкретну</a:t>
            </a:r>
            <a:r>
              <a:rPr lang="ru-RU" altLang="en-US" sz="1900" dirty="0">
                <a:latin typeface="Garamond" panose="02020404030301010803" pitchFamily="18" charset="0"/>
              </a:rPr>
              <a:t> платформу.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>
                <a:latin typeface="Garamond" panose="02020404030301010803" pitchFamily="18" charset="0"/>
              </a:rPr>
              <a:t>Ово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може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бити</a:t>
            </a:r>
            <a:r>
              <a:rPr lang="ru-RU" altLang="en-US" sz="1900" dirty="0">
                <a:latin typeface="Garamond" panose="02020404030301010803" pitchFamily="18" charset="0"/>
              </a:rPr>
              <a:t> проблем </a:t>
            </a:r>
            <a:r>
              <a:rPr lang="ru-RU" altLang="en-US" sz="1900" dirty="0" err="1">
                <a:latin typeface="Garamond" panose="02020404030301010803" pitchFamily="18" charset="0"/>
              </a:rPr>
              <a:t>ако</a:t>
            </a:r>
            <a:r>
              <a:rPr lang="ru-RU" altLang="en-US" sz="1900" dirty="0">
                <a:latin typeface="Garamond" panose="02020404030301010803" pitchFamily="18" charset="0"/>
              </a:rPr>
              <a:t> се </a:t>
            </a:r>
            <a:r>
              <a:rPr lang="ru-RU" altLang="en-US" sz="1900" dirty="0" err="1">
                <a:latin typeface="Garamond" panose="02020404030301010803" pitchFamily="18" charset="0"/>
              </a:rPr>
              <a:t>исти</a:t>
            </a:r>
            <a:r>
              <a:rPr lang="ru-RU" altLang="en-US" sz="1900" dirty="0">
                <a:latin typeface="Garamond" panose="02020404030301010803" pitchFamily="18" charset="0"/>
              </a:rPr>
              <a:t> код </a:t>
            </a:r>
            <a:r>
              <a:rPr lang="ru-RU" altLang="en-US" sz="1900" dirty="0" err="1">
                <a:latin typeface="Garamond" panose="02020404030301010803" pitchFamily="18" charset="0"/>
              </a:rPr>
              <a:t>више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пута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интерпретира</a:t>
            </a:r>
            <a:br>
              <a:rPr lang="ru-RU" altLang="en-US" sz="1900" dirty="0">
                <a:latin typeface="Garamond" panose="02020404030301010803" pitchFamily="18" charset="0"/>
              </a:rPr>
            </a:br>
            <a:r>
              <a:rPr lang="ru-RU" altLang="en-US" sz="1900" dirty="0">
                <a:latin typeface="Garamond" panose="02020404030301010803" pitchFamily="18" charset="0"/>
              </a:rPr>
              <a:t>на </a:t>
            </a:r>
            <a:r>
              <a:rPr lang="ru-RU" altLang="en-US" sz="1900" dirty="0" err="1">
                <a:latin typeface="Garamond" panose="02020404030301010803" pitchFamily="18" charset="0"/>
              </a:rPr>
              <a:t>истој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платформи</a:t>
            </a:r>
            <a:r>
              <a:rPr lang="ru-RU" altLang="en-US" sz="1900" dirty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Губитак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перформанси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смањен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коришћењем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Just-in-time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400" dirty="0" err="1">
                <a:latin typeface="Garamond" panose="02020404030301010803" pitchFamily="18" charset="0"/>
              </a:rPr>
              <a:t>срп</a:t>
            </a:r>
            <a:r>
              <a:rPr lang="ru-RU" altLang="en-US" sz="2400" dirty="0">
                <a:latin typeface="Garamond" panose="02020404030301010803" pitchFamily="18" charset="0"/>
              </a:rPr>
              <a:t>. «у право </a:t>
            </a:r>
            <a:r>
              <a:rPr lang="ru-RU" altLang="en-US" sz="2400" dirty="0" err="1">
                <a:latin typeface="Garamond" panose="02020404030301010803" pitchFamily="18" charset="0"/>
              </a:rPr>
              <a:t>време</a:t>
            </a:r>
            <a:r>
              <a:rPr lang="ru-RU" altLang="en-US" sz="2400" dirty="0">
                <a:latin typeface="Garamond" panose="02020404030301010803" pitchFamily="18" charset="0"/>
              </a:rPr>
              <a:t>») или </a:t>
            </a:r>
            <a:r>
              <a:rPr lang="en-US" altLang="en-US" sz="2400" dirty="0">
                <a:latin typeface="Garamond" panose="02020404030301010803" pitchFamily="18" charset="0"/>
              </a:rPr>
              <a:t>JIT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компајлера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JIT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компајлер </a:t>
            </a:r>
            <a:r>
              <a:rPr lang="ru-RU" altLang="en-US" sz="2400" dirty="0" err="1">
                <a:latin typeface="Garamond" panose="02020404030301010803" pitchFamily="18" charset="0"/>
              </a:rPr>
              <a:t>преводи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методе у </a:t>
            </a:r>
            <a:r>
              <a:rPr lang="ru-RU" altLang="en-US" sz="2400" dirty="0" err="1">
                <a:latin typeface="Garamond" panose="02020404030301010803" pitchFamily="18" charset="0"/>
              </a:rPr>
              <a:t>машински</a:t>
            </a:r>
            <a:r>
              <a:rPr lang="ru-RU" altLang="en-US" sz="2400" dirty="0">
                <a:latin typeface="Garamond" panose="02020404030301010803" pitchFamily="18" charset="0"/>
              </a:rPr>
              <a:t> код за </a:t>
            </a:r>
            <a:r>
              <a:rPr lang="ru-RU" altLang="en-US" sz="2400" dirty="0" err="1">
                <a:latin typeface="Garamond" panose="02020404030301010803" pitchFamily="18" charset="0"/>
              </a:rPr>
              <a:t>конкретну</a:t>
            </a:r>
            <a:r>
              <a:rPr lang="ru-RU" altLang="en-US" sz="2400" dirty="0">
                <a:latin typeface="Garamond" panose="02020404030301010803" pitchFamily="18" charset="0"/>
              </a:rPr>
              <a:t> платформу на </a:t>
            </a:r>
            <a:r>
              <a:rPr lang="ru-RU" altLang="en-US" sz="2400" dirty="0" err="1">
                <a:latin typeface="Garamond" panose="02020404030301010803" pitchFamily="18" charset="0"/>
              </a:rPr>
              <a:t>којој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користи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20483" name="Picture 3" descr="P:\Personal Data\My Folders\Courses\Matf OOP 2012-13\Vezbe\Materijali\756px-How_JIT_Compilation_work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0" y="4857057"/>
            <a:ext cx="791349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76375" y="549275"/>
            <a:ext cx="72104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Latn-RS" kern="0" dirty="0">
                <a:solidFill>
                  <a:schemeClr val="hlink"/>
                </a:solidFill>
              </a:rPr>
              <a:t>JIT </a:t>
            </a:r>
            <a:r>
              <a:rPr lang="sr-Cyrl-RS" kern="0" dirty="0">
                <a:solidFill>
                  <a:schemeClr val="hlink"/>
                </a:solidFill>
              </a:rPr>
              <a:t>Јава компајлер</a:t>
            </a:r>
            <a:endParaRPr lang="en-US" kern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Јава виртуелна машина</a:t>
            </a:r>
            <a:endParaRPr lang="en-US" altLang="en-US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45820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Језгро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JVM</a:t>
            </a:r>
            <a:r>
              <a:rPr lang="ru-RU" altLang="en-US" sz="2400" dirty="0">
                <a:latin typeface="Garamond" panose="02020404030301010803" pitchFamily="18" charset="0"/>
              </a:rPr>
              <a:t>  (</a:t>
            </a:r>
            <a:r>
              <a:rPr lang="en-US" altLang="en-US" sz="2400" dirty="0" err="1">
                <a:latin typeface="Garamond" panose="02020404030301010803" pitchFamily="18" charset="0"/>
              </a:rPr>
              <a:t>eng.</a:t>
            </a:r>
            <a:r>
              <a:rPr lang="en-US" altLang="en-US" sz="2400" dirty="0">
                <a:latin typeface="Garamond" panose="02020404030301010803" pitchFamily="18" charset="0"/>
              </a:rPr>
              <a:t> Java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Virtual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Machine</a:t>
            </a:r>
            <a:r>
              <a:rPr lang="ru-RU" altLang="en-US" sz="2400" dirty="0">
                <a:latin typeface="Garamond" panose="02020404030301010803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JVM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виртуални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рачунар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који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постоји</a:t>
            </a:r>
            <a:r>
              <a:rPr lang="ru-RU" altLang="en-US" sz="2400" dirty="0">
                <a:latin typeface="Garamond" panose="02020404030301010803" pitchFamily="18" charset="0"/>
              </a:rPr>
              <a:t> само у </a:t>
            </a:r>
            <a:r>
              <a:rPr lang="ru-RU" altLang="en-US" sz="2400" dirty="0" err="1">
                <a:latin typeface="Garamond" panose="02020404030301010803" pitchFamily="18" charset="0"/>
              </a:rPr>
              <a:t>меморији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sr-Cyrl-R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JVM </a:t>
            </a:r>
            <a:r>
              <a:rPr lang="ru-RU" altLang="en-US" sz="2400" dirty="0" err="1">
                <a:latin typeface="Garamond" panose="02020404030301010803" pitchFamily="18" charset="0"/>
              </a:rPr>
              <a:t>допушта</a:t>
            </a:r>
            <a:r>
              <a:rPr lang="ru-RU" altLang="en-US" sz="2400" dirty="0">
                <a:latin typeface="Garamond" panose="02020404030301010803" pitchFamily="18" charset="0"/>
              </a:rPr>
              <a:t> да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програми</a:t>
            </a:r>
            <a:r>
              <a:rPr lang="ru-RU" altLang="en-US" sz="2400" dirty="0">
                <a:latin typeface="Garamond" panose="02020404030301010803" pitchFamily="18" charset="0"/>
              </a:rPr>
              <a:t> буду </a:t>
            </a:r>
            <a:r>
              <a:rPr lang="ru-RU" altLang="en-US" sz="2400" dirty="0" err="1">
                <a:latin typeface="Garamond" panose="02020404030301010803" pitchFamily="18" charset="0"/>
              </a:rPr>
              <a:t>извршавани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ru-RU" altLang="en-US" sz="2400" dirty="0">
                <a:latin typeface="Garamond" panose="02020404030301010803" pitchFamily="18" charset="0"/>
              </a:rPr>
              <a:t>на </a:t>
            </a:r>
            <a:r>
              <a:rPr lang="ru-RU" altLang="en-US" sz="2400" dirty="0" err="1">
                <a:latin typeface="Garamond" panose="02020404030301010803" pitchFamily="18" charset="0"/>
              </a:rPr>
              <a:t>разноврсним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платформама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400" dirty="0" err="1">
                <a:latin typeface="Garamond" panose="02020404030301010803" pitchFamily="18" charset="0"/>
              </a:rPr>
              <a:t>портабилност</a:t>
            </a:r>
            <a:r>
              <a:rPr lang="ru-RU" altLang="en-US" sz="2400" dirty="0">
                <a:latin typeface="Garamond" panose="02020404030301010803" pitchFamily="18" charset="0"/>
              </a:rPr>
              <a:t>). 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>
                <a:latin typeface="Garamond" panose="02020404030301010803" pitchFamily="18" charset="0"/>
              </a:rPr>
              <a:t>Да би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програми</a:t>
            </a:r>
            <a:r>
              <a:rPr lang="ru-RU" altLang="en-US" sz="2400" dirty="0">
                <a:latin typeface="Garamond" panose="02020404030301010803" pitchFamily="18" charset="0"/>
              </a:rPr>
              <a:t> могли да раде на </a:t>
            </a:r>
            <a:r>
              <a:rPr lang="ru-RU" altLang="en-US" sz="2400" dirty="0" err="1">
                <a:latin typeface="Garamond" panose="02020404030301010803" pitchFamily="18" charset="0"/>
              </a:rPr>
              <a:t>одређеној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dirty="0">
                <a:latin typeface="Garamond" panose="02020404030301010803" pitchFamily="18" charset="0"/>
              </a:rPr>
              <a:t>JVM</a:t>
            </a:r>
            <a:r>
              <a:rPr lang="sr-Cyrl-RS" altLang="en-US" sz="2400" dirty="0">
                <a:latin typeface="Garamond" panose="02020404030301010803" pitchFamily="18" charset="0"/>
              </a:rPr>
              <a:t> мора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да буде </a:t>
            </a:r>
            <a:r>
              <a:rPr lang="ru-RU" altLang="en-US" sz="2400" dirty="0" err="1">
                <a:latin typeface="Garamond" panose="02020404030301010803" pitchFamily="18" charset="0"/>
              </a:rPr>
              <a:t>имплементирана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тој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платформи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JVM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врло</a:t>
            </a:r>
            <a:r>
              <a:rPr lang="ru-RU" altLang="en-US" sz="2400" dirty="0">
                <a:latin typeface="Garamond" panose="02020404030301010803" pitchFamily="18" charset="0"/>
              </a:rPr>
              <a:t> мала </a:t>
            </a:r>
            <a:r>
              <a:rPr lang="ru-RU" altLang="en-US" sz="2400" dirty="0" err="1">
                <a:latin typeface="Garamond" panose="02020404030301010803" pitchFamily="18" charset="0"/>
              </a:rPr>
              <a:t>када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имплементира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en-US" altLang="en-US" sz="2400" dirty="0">
                <a:latin typeface="Garamond" panose="02020404030301010803" pitchFamily="18" charset="0"/>
              </a:rPr>
              <a:t>RAM</a:t>
            </a:r>
            <a:r>
              <a:rPr lang="ru-RU" altLang="en-US" sz="2400" dirty="0">
                <a:latin typeface="Garamond" panose="02020404030301010803" pitchFamily="18" charset="0"/>
              </a:rPr>
              <a:t>-у: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>
                <a:latin typeface="Garamond" panose="02020404030301010803" pitchFamily="18" charset="0"/>
              </a:rPr>
              <a:t>Таква</a:t>
            </a:r>
            <a:r>
              <a:rPr lang="ru-RU" altLang="en-US" sz="1900" dirty="0">
                <a:latin typeface="Garamond" panose="02020404030301010803" pitchFamily="18" charset="0"/>
              </a:rPr>
              <a:t> мала величина </a:t>
            </a:r>
            <a:r>
              <a:rPr lang="en-US" altLang="en-US" sz="1900" dirty="0">
                <a:latin typeface="Garamond" panose="02020404030301010803" pitchFamily="18" charset="0"/>
              </a:rPr>
              <a:t>JVM </a:t>
            </a:r>
            <a:r>
              <a:rPr lang="ru-RU" altLang="en-US" sz="1900" dirty="0" err="1">
                <a:latin typeface="Garamond" panose="02020404030301010803" pitchFamily="18" charset="0"/>
              </a:rPr>
              <a:t>омогућава</a:t>
            </a:r>
            <a:r>
              <a:rPr lang="ru-RU" altLang="en-US" sz="1900" dirty="0">
                <a:latin typeface="Garamond" panose="02020404030301010803" pitchFamily="18" charset="0"/>
              </a:rPr>
              <a:t> да се </a:t>
            </a:r>
            <a:r>
              <a:rPr lang="ru-RU" altLang="en-US" sz="1900" dirty="0" err="1">
                <a:latin typeface="Garamond" panose="02020404030301010803" pitchFamily="18" charset="0"/>
              </a:rPr>
              <a:t>Јава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користи</a:t>
            </a:r>
            <a:r>
              <a:rPr lang="ru-RU" altLang="en-US" sz="1900" dirty="0">
                <a:latin typeface="Garamond" panose="02020404030301010803" pitchFamily="18" charset="0"/>
              </a:rPr>
              <a:t> у </a:t>
            </a:r>
            <a:r>
              <a:rPr lang="ru-RU" altLang="en-US" sz="1900" dirty="0" err="1">
                <a:latin typeface="Garamond" panose="02020404030301010803" pitchFamily="18" charset="0"/>
              </a:rPr>
              <a:t>разноврсним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електронским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уређајима</a:t>
            </a:r>
            <a:r>
              <a:rPr lang="ru-RU" altLang="en-US" sz="1900" dirty="0">
                <a:latin typeface="Garamond" panose="02020404030301010803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>
                <a:latin typeface="Garamond" panose="02020404030301010803" pitchFamily="18" charset="0"/>
              </a:rPr>
              <a:t>Цео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језик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Јава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је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оригинално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развијан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тако</a:t>
            </a:r>
            <a:r>
              <a:rPr lang="ru-RU" altLang="en-US" sz="1900" dirty="0">
                <a:latin typeface="Garamond" panose="02020404030301010803" pitchFamily="18" charset="0"/>
              </a:rPr>
              <a:t> да се на уму </a:t>
            </a:r>
            <a:r>
              <a:rPr lang="ru-RU" altLang="en-US" sz="1900" dirty="0" err="1">
                <a:latin typeface="Garamond" panose="02020404030301010803" pitchFamily="18" charset="0"/>
              </a:rPr>
              <a:t>има</a:t>
            </a:r>
            <a:r>
              <a:rPr lang="ru-RU" altLang="en-US" sz="1900" dirty="0">
                <a:latin typeface="Garamond" panose="02020404030301010803" pitchFamily="18" charset="0"/>
              </a:rPr>
              <a:t> и </a:t>
            </a:r>
            <a:r>
              <a:rPr lang="ru-RU" altLang="en-US" sz="1900" dirty="0" err="1">
                <a:latin typeface="Garamond" panose="02020404030301010803" pitchFamily="18" charset="0"/>
              </a:rPr>
              <a:t>кућна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електроника</a:t>
            </a:r>
            <a:r>
              <a:rPr lang="ru-RU" altLang="en-US" sz="1900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27088" y="5472113"/>
            <a:ext cx="3830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Архитектура рачунарског система</a:t>
            </a:r>
            <a:endParaRPr lang="en-US" altLang="en-US" sz="18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>
                <a:solidFill>
                  <a:schemeClr val="hlink"/>
                </a:solidFill>
              </a:rPr>
              <a:t> (2)</a:t>
            </a:r>
            <a:endParaRPr lang="en-US" altLang="en-US"/>
          </a:p>
        </p:txBody>
      </p:sp>
      <p:pic>
        <p:nvPicPr>
          <p:cNvPr id="59394" name="Picture 2" descr="P:\Personal Data\My Folders\Courses\Matf OOP 2012-13\Vezbe\Materijali\cp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458200" cy="863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r-Cyrl-RS" altLang="en-US" sz="2400" dirty="0">
                <a:latin typeface="Garamond" panose="02020404030301010803" pitchFamily="18" charset="0"/>
              </a:rPr>
              <a:t>Архитектура </a:t>
            </a:r>
            <a:r>
              <a:rPr lang="en-US" altLang="en-US" sz="2400" dirty="0">
                <a:latin typeface="Garamond" panose="02020404030301010803" pitchFamily="18" charset="0"/>
              </a:rPr>
              <a:t>JVM</a:t>
            </a:r>
            <a:r>
              <a:rPr lang="ru-RU" altLang="en-US" sz="2400" dirty="0">
                <a:latin typeface="Garamond" panose="02020404030301010803" pitchFamily="18" charset="0"/>
              </a:rPr>
              <a:t>  </a:t>
            </a:r>
            <a:r>
              <a:rPr lang="sr-Cyrl-RS" altLang="en-US" sz="2400" dirty="0">
                <a:latin typeface="Garamond" panose="02020404030301010803" pitchFamily="18" charset="0"/>
              </a:rPr>
              <a:t>одсликава архитектуру </a:t>
            </a:r>
            <a:br>
              <a:rPr lang="sr-Cyrl-RS" altLang="en-US" sz="2400" dirty="0">
                <a:latin typeface="Garamond" panose="02020404030301010803" pitchFamily="18" charset="0"/>
              </a:rPr>
            </a:br>
            <a:r>
              <a:rPr lang="sr-Cyrl-RS" altLang="en-US" sz="2400" dirty="0">
                <a:latin typeface="Garamond" panose="02020404030301010803" pitchFamily="18" charset="0"/>
              </a:rPr>
              <a:t>конкр</a:t>
            </a:r>
            <a:r>
              <a:rPr lang="sr-Latn-RS" altLang="en-US" sz="2400" dirty="0">
                <a:latin typeface="Garamond" panose="02020404030301010803" pitchFamily="18" charset="0"/>
              </a:rPr>
              <a:t>e</a:t>
            </a:r>
            <a:r>
              <a:rPr lang="sr-Cyrl-RS" altLang="en-US" sz="2400" dirty="0">
                <a:latin typeface="Garamond" panose="02020404030301010803" pitchFamily="18" charset="0"/>
              </a:rPr>
              <a:t>тног рачунарског система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pic>
        <p:nvPicPr>
          <p:cNvPr id="59395" name="Picture 3" descr="P:\Personal Data\My Folders\Courses\Matf OOP 2012-13\Vezbe\Materijali\tut3a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97100"/>
            <a:ext cx="35020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629275" y="5472113"/>
            <a:ext cx="311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асемблерског 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>
                <a:solidFill>
                  <a:schemeClr val="hlink"/>
                </a:solidFill>
              </a:rPr>
              <a:t> (</a:t>
            </a:r>
            <a:r>
              <a:rPr lang="sr-Cyrl-RS" altLang="en-US" sz="3200">
                <a:solidFill>
                  <a:schemeClr val="hlink"/>
                </a:solidFill>
              </a:rPr>
              <a:t>3</a:t>
            </a:r>
            <a:r>
              <a:rPr lang="sr-Latn-RS" altLang="en-US" sz="3200">
                <a:solidFill>
                  <a:schemeClr val="hlink"/>
                </a:solidFill>
              </a:rPr>
              <a:t>)</a:t>
            </a:r>
            <a:endParaRPr lang="en-US" alt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7338"/>
            <a:ext cx="8785101" cy="2447925"/>
          </a:xfrm>
        </p:spPr>
        <p:txBody>
          <a:bodyPr/>
          <a:lstStyle/>
          <a:p>
            <a:pPr marL="685800" eaLnBrk="1" hangingPunct="1">
              <a:lnSpc>
                <a:spcPct val="80000"/>
              </a:lnSpc>
            </a:pPr>
            <a:r>
              <a:rPr lang="sr-Latn-CS" altLang="en-US" sz="2400" dirty="0">
                <a:latin typeface="Garamond" panose="02020404030301010803" pitchFamily="18" charset="0"/>
              </a:rPr>
              <a:t>JVM </a:t>
            </a:r>
            <a:r>
              <a:rPr lang="sr-Cyrl-RS" altLang="en-US" sz="2400" dirty="0">
                <a:latin typeface="Garamond" panose="02020404030301010803" pitchFamily="18" charset="0"/>
              </a:rPr>
              <a:t>извршава бајт-код</a:t>
            </a:r>
            <a:r>
              <a:rPr lang="sr-Latn-CS" altLang="en-US" sz="2400" dirty="0">
                <a:latin typeface="Garamond" panose="02020404030301010803" pitchFamily="18" charset="0"/>
              </a:rPr>
              <a:t>. </a:t>
            </a:r>
            <a:br>
              <a:rPr lang="sr-Cyrl-RS" altLang="en-US" sz="2400" dirty="0">
                <a:latin typeface="Garamond" panose="02020404030301010803" pitchFamily="18" charset="0"/>
              </a:rPr>
            </a:br>
            <a:r>
              <a:rPr lang="sr-Cyrl-RS" altLang="en-US" sz="2400" dirty="0">
                <a:latin typeface="Garamond" panose="02020404030301010803" pitchFamily="18" charset="0"/>
              </a:rPr>
              <a:t>Пре тога, програм</a:t>
            </a:r>
            <a:r>
              <a:rPr lang="sr-Latn-CS" altLang="en-US" sz="2400" dirty="0">
                <a:latin typeface="Garamond" panose="02020404030301010803" pitchFamily="18" charset="0"/>
              </a:rPr>
              <a:t> </a:t>
            </a:r>
            <a:r>
              <a:rPr lang="sr-Latn-CS" altLang="en-US" sz="2400" b="1" dirty="0">
                <a:latin typeface="Garamond" panose="02020404030301010803" pitchFamily="18" charset="0"/>
              </a:rPr>
              <a:t>javac</a:t>
            </a:r>
            <a:r>
              <a:rPr lang="sr-Latn-CS" altLang="en-US" sz="2400" dirty="0">
                <a:latin typeface="Garamond" panose="02020404030301010803" pitchFamily="18" charset="0"/>
              </a:rPr>
              <a:t>, </a:t>
            </a:r>
            <a:r>
              <a:rPr lang="sr-Cyrl-RS" altLang="en-US" sz="2400" dirty="0">
                <a:latin typeface="Garamond" panose="02020404030301010803" pitchFamily="18" charset="0"/>
              </a:rPr>
              <a:t>тј</a:t>
            </a:r>
            <a:r>
              <a:rPr lang="sr-Latn-CS" altLang="en-US" sz="2400" dirty="0">
                <a:latin typeface="Garamond" panose="02020404030301010803" pitchFamily="18" charset="0"/>
              </a:rPr>
              <a:t>. </a:t>
            </a:r>
            <a:r>
              <a:rPr lang="sr-Cyrl-RS" altLang="en-US" sz="2400" dirty="0">
                <a:latin typeface="Garamond" panose="02020404030301010803" pitchFamily="18" charset="0"/>
              </a:rPr>
              <a:t>Јава преводилац</a:t>
            </a:r>
            <a:r>
              <a:rPr lang="sr-Latn-CS" altLang="en-US" sz="2400" dirty="0">
                <a:latin typeface="Garamond" panose="02020404030301010803" pitchFamily="18" charset="0"/>
              </a:rPr>
              <a:t>, </a:t>
            </a:r>
            <a:r>
              <a:rPr lang="sr-Cyrl-RS" altLang="en-US" sz="2400" dirty="0">
                <a:latin typeface="Garamond" panose="02020404030301010803" pitchFamily="18" charset="0"/>
              </a:rPr>
              <a:t>процесира</a:t>
            </a:r>
            <a:r>
              <a:rPr lang="sr-Latn-CS" altLang="en-US" sz="2400" dirty="0">
                <a:latin typeface="Garamond" panose="02020404030301010803" pitchFamily="18" charset="0"/>
              </a:rPr>
              <a:t> </a:t>
            </a:r>
            <a:r>
              <a:rPr lang="sr-Latn-CS" altLang="en-US" sz="2400" b="1" dirty="0">
                <a:latin typeface="Garamond" panose="02020404030301010803" pitchFamily="18" charset="0"/>
              </a:rPr>
              <a:t>.java </a:t>
            </a:r>
            <a:r>
              <a:rPr lang="sr-Cyrl-RS" altLang="en-US" sz="2400" dirty="0">
                <a:latin typeface="Garamond" panose="02020404030301010803" pitchFamily="18" charset="0"/>
              </a:rPr>
              <a:t>датотеке и резултујући бајт-код чува у </a:t>
            </a:r>
            <a:r>
              <a:rPr lang="sr-Latn-CS" altLang="en-US" sz="2400" b="1" dirty="0">
                <a:latin typeface="Garamond" panose="02020404030301010803" pitchFamily="18" charset="0"/>
              </a:rPr>
              <a:t>.class</a:t>
            </a:r>
            <a:r>
              <a:rPr lang="sr-Latn-CS" altLang="en-US" sz="2400" dirty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датотеци</a:t>
            </a:r>
            <a:r>
              <a:rPr lang="sr-Latn-CS" altLang="en-US" sz="2400" dirty="0">
                <a:latin typeface="Garamond" panose="02020404030301010803" pitchFamily="18" charset="0"/>
              </a:rPr>
              <a:t>.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marL="685800" eaLnBrk="1" hangingPunct="1">
              <a:lnSpc>
                <a:spcPct val="80000"/>
              </a:lnSpc>
            </a:pPr>
            <a:r>
              <a:rPr lang="en-US" altLang="en-US" sz="2400" dirty="0">
                <a:latin typeface="Garamond" panose="02020404030301010803" pitchFamily="18" charset="0"/>
              </a:rPr>
              <a:t>JVM </a:t>
            </a:r>
            <a:r>
              <a:rPr lang="sr-Cyrl-RS" altLang="en-US" sz="2400" dirty="0">
                <a:latin typeface="Garamond" panose="02020404030301010803" pitchFamily="18" charset="0"/>
              </a:rPr>
              <a:t>чита ток бајт-кодова из </a:t>
            </a:r>
            <a:r>
              <a:rPr lang="en-US" altLang="en-US" sz="2400" b="1" dirty="0">
                <a:latin typeface="Garamond" panose="02020404030301010803" pitchFamily="18" charset="0"/>
              </a:rPr>
              <a:t>.class </a:t>
            </a:r>
            <a:r>
              <a:rPr lang="sr-Cyrl-RS" altLang="en-US" sz="2400" dirty="0">
                <a:latin typeface="Garamond" panose="02020404030301010803" pitchFamily="18" charset="0"/>
              </a:rPr>
              <a:t>датотеке као секвенцу машинских инструкција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  <a:r>
              <a:rPr lang="sr-Cyrl-RS" altLang="en-US" sz="2400" dirty="0">
                <a:latin typeface="Garamond" panose="02020404030301010803" pitchFamily="18" charset="0"/>
              </a:rPr>
              <a:t> </a:t>
            </a:r>
          </a:p>
          <a:p>
            <a:pPr marL="685800" eaLnBrk="1" hangingPunct="1">
              <a:lnSpc>
                <a:spcPct val="80000"/>
              </a:lnSpc>
            </a:pPr>
            <a:r>
              <a:rPr lang="sr-Cyrl-RS" altLang="en-US" sz="2400" dirty="0">
                <a:latin typeface="Garamond" panose="02020404030301010803" pitchFamily="18" charset="0"/>
              </a:rPr>
              <a:t>Извршавање инструкција бајт-кода опонаша извршавање машинских инструкција.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endParaRPr lang="sr-Cyrl-RS" altLang="en-US" sz="2400" dirty="0">
              <a:latin typeface="Garamond" panose="02020404030301010803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20335" r="29424" b="20551"/>
          <a:stretch>
            <a:fillRect/>
          </a:stretch>
        </p:blipFill>
        <p:spPr bwMode="auto">
          <a:xfrm>
            <a:off x="3622675" y="3772254"/>
            <a:ext cx="5064125" cy="30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112838" y="4802188"/>
            <a:ext cx="249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бајт-кода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>
                <a:solidFill>
                  <a:schemeClr val="hlink"/>
                </a:solidFill>
              </a:rPr>
              <a:t> (</a:t>
            </a:r>
            <a:r>
              <a:rPr lang="sr-Cyrl-RS" altLang="en-US" sz="3200">
                <a:solidFill>
                  <a:schemeClr val="hlink"/>
                </a:solidFill>
              </a:rPr>
              <a:t>3</a:t>
            </a:r>
            <a:r>
              <a:rPr lang="sr-Latn-RS" altLang="en-US" sz="3200">
                <a:solidFill>
                  <a:schemeClr val="hlink"/>
                </a:solidFill>
              </a:rPr>
              <a:t>)</a:t>
            </a:r>
            <a:endParaRPr lang="en-US" alt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5576" y="4549169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Пример бајт-кода</a:t>
            </a:r>
            <a:endParaRPr lang="en-US" altLang="en-US" sz="18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57338"/>
            <a:ext cx="8713093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Свака</a:t>
            </a:r>
            <a:r>
              <a:rPr lang="ru-RU" altLang="en-US" sz="2400" dirty="0">
                <a:latin typeface="Garamond" panose="02020404030301010803" pitchFamily="18" charset="0"/>
              </a:rPr>
              <a:t> од </a:t>
            </a:r>
            <a:r>
              <a:rPr lang="ru-RU" altLang="en-US" sz="2400" dirty="0" err="1">
                <a:latin typeface="Garamond" panose="02020404030301010803" pitchFamily="18" charset="0"/>
              </a:rPr>
              <a:t>инструкција</a:t>
            </a:r>
            <a:r>
              <a:rPr lang="ru-RU" altLang="en-US" sz="2400" dirty="0">
                <a:latin typeface="Garamond" panose="02020404030301010803" pitchFamily="18" charset="0"/>
              </a:rPr>
              <a:t> Ј</a:t>
            </a:r>
            <a:r>
              <a:rPr lang="en-US" altLang="en-US" sz="2400" dirty="0">
                <a:latin typeface="Garamond" panose="02020404030301010803" pitchFamily="18" charset="0"/>
              </a:rPr>
              <a:t>VM</a:t>
            </a:r>
            <a:r>
              <a:rPr lang="sr-Cyrl-RS" altLang="en-US" sz="2400" dirty="0">
                <a:latin typeface="Garamond" panose="02020404030301010803" pitchFamily="18" charset="0"/>
              </a:rPr>
              <a:t> је слична асемблерској инструкцији: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>
                <a:latin typeface="Garamond" panose="02020404030301010803" pitchFamily="18" charset="0"/>
              </a:rPr>
              <a:t>Састоји</a:t>
            </a:r>
            <a:r>
              <a:rPr lang="ru-RU" altLang="en-US" sz="1900" dirty="0">
                <a:latin typeface="Garamond" panose="02020404030301010803" pitchFamily="18" charset="0"/>
              </a:rPr>
              <a:t> се од </a:t>
            </a:r>
            <a:r>
              <a:rPr lang="ru-RU" altLang="en-US" sz="1900" dirty="0" err="1">
                <a:latin typeface="Garamond" panose="02020404030301010803" pitchFamily="18" charset="0"/>
              </a:rPr>
              <a:t>једнобајтног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операционог</a:t>
            </a:r>
            <a:r>
              <a:rPr lang="ru-RU" altLang="en-US" sz="1900" dirty="0">
                <a:latin typeface="Garamond" panose="02020404030301010803" pitchFamily="18" charset="0"/>
              </a:rPr>
              <a:t> кода</a:t>
            </a:r>
            <a:r>
              <a:rPr lang="en-US" altLang="en-US" sz="1900" dirty="0">
                <a:latin typeface="Garamond" panose="02020404030301010803" pitchFamily="18" charset="0"/>
              </a:rPr>
              <a:t> (</a:t>
            </a:r>
            <a:r>
              <a:rPr lang="sr-Cyrl-RS" altLang="en-US" sz="1900" dirty="0">
                <a:latin typeface="Garamond" panose="02020404030301010803" pitchFamily="18" charset="0"/>
              </a:rPr>
              <a:t>опкода)</a:t>
            </a:r>
            <a:r>
              <a:rPr lang="ru-RU" altLang="en-US" sz="1900" dirty="0">
                <a:latin typeface="Garamond" panose="02020404030301010803" pitchFamily="18" charset="0"/>
              </a:rPr>
              <a:t>, </a:t>
            </a:r>
            <a:br>
              <a:rPr lang="ru-RU" altLang="en-US" sz="1900" dirty="0">
                <a:latin typeface="Garamond" panose="02020404030301010803" pitchFamily="18" charset="0"/>
              </a:rPr>
            </a:br>
            <a:r>
              <a:rPr lang="ru-RU" altLang="en-US" sz="1900" dirty="0" err="1">
                <a:latin typeface="Garamond" panose="02020404030301010803" pitchFamily="18" charset="0"/>
              </a:rPr>
              <a:t>који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представља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специфичну</a:t>
            </a:r>
            <a:r>
              <a:rPr lang="ru-RU" altLang="en-US" sz="1900" dirty="0">
                <a:latin typeface="Garamond" panose="02020404030301010803" pitchFamily="18" charset="0"/>
              </a:rPr>
              <a:t> и </a:t>
            </a:r>
            <a:r>
              <a:rPr lang="ru-RU" altLang="en-US" sz="1900" dirty="0" err="1">
                <a:latin typeface="Garamond" panose="02020404030301010803" pitchFamily="18" charset="0"/>
              </a:rPr>
              <a:t>препознатљиву</a:t>
            </a:r>
            <a:r>
              <a:rPr lang="ru-RU" altLang="en-US" sz="1900" dirty="0">
                <a:latin typeface="Garamond" panose="02020404030301010803" pitchFamily="18" charset="0"/>
              </a:rPr>
              <a:t> команду</a:t>
            </a:r>
            <a:r>
              <a:rPr lang="en-US" altLang="en-US" sz="1900" dirty="0">
                <a:latin typeface="Garamond" panose="02020404030301010803" pitchFamily="18" charset="0"/>
              </a:rPr>
              <a:t>;</a:t>
            </a:r>
            <a:endParaRPr lang="ru-RU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>
                <a:latin typeface="Garamond" panose="02020404030301010803" pitchFamily="18" charset="0"/>
              </a:rPr>
              <a:t>И од </a:t>
            </a:r>
            <a:r>
              <a:rPr lang="ru-RU" altLang="en-US" sz="1900" dirty="0" err="1">
                <a:latin typeface="Garamond" panose="02020404030301010803" pitchFamily="18" charset="0"/>
              </a:rPr>
              <a:t>нула</a:t>
            </a:r>
            <a:r>
              <a:rPr lang="ru-RU" altLang="en-US" sz="1900" dirty="0">
                <a:latin typeface="Garamond" panose="02020404030301010803" pitchFamily="18" charset="0"/>
              </a:rPr>
              <a:t>, </a:t>
            </a:r>
            <a:r>
              <a:rPr lang="ru-RU" altLang="en-US" sz="1900" dirty="0" err="1">
                <a:latin typeface="Garamond" panose="02020404030301010803" pitchFamily="18" charset="0"/>
              </a:rPr>
              <a:t>једног</a:t>
            </a:r>
            <a:r>
              <a:rPr lang="ru-RU" altLang="en-US" sz="1900" dirty="0">
                <a:latin typeface="Garamond" panose="02020404030301010803" pitchFamily="18" charset="0"/>
              </a:rPr>
              <a:t> или </a:t>
            </a:r>
            <a:r>
              <a:rPr lang="ru-RU" altLang="en-US" sz="1900" dirty="0" err="1">
                <a:latin typeface="Garamond" panose="02020404030301010803" pitchFamily="18" charset="0"/>
              </a:rPr>
              <a:t>више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операнада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br>
              <a:rPr lang="en-US" altLang="en-US" sz="1900" dirty="0">
                <a:latin typeface="Garamond" panose="02020404030301010803" pitchFamily="18" charset="0"/>
              </a:rPr>
            </a:br>
            <a:r>
              <a:rPr lang="ru-RU" altLang="en-US" sz="1900" dirty="0">
                <a:latin typeface="Garamond" panose="02020404030301010803" pitchFamily="18" charset="0"/>
              </a:rPr>
              <a:t>(</a:t>
            </a:r>
            <a:r>
              <a:rPr lang="ru-RU" altLang="en-US" sz="1900" dirty="0" err="1">
                <a:latin typeface="Garamond" panose="02020404030301010803" pitchFamily="18" charset="0"/>
              </a:rPr>
              <a:t>података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потребних</a:t>
            </a:r>
            <a:r>
              <a:rPr lang="ru-RU" altLang="en-US" sz="1900" dirty="0">
                <a:latin typeface="Garamond" panose="02020404030301010803" pitchFamily="18" charset="0"/>
              </a:rPr>
              <a:t> за </a:t>
            </a:r>
            <a:r>
              <a:rPr lang="ru-RU" altLang="en-US" sz="1900" dirty="0" err="1">
                <a:latin typeface="Garamond" panose="02020404030301010803" pitchFamily="18" charset="0"/>
              </a:rPr>
              <a:t>комплетирање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инструкције</a:t>
            </a:r>
            <a:r>
              <a:rPr lang="ru-RU" altLang="en-US" sz="1900" dirty="0">
                <a:latin typeface="Garamond" panose="02020404030301010803" pitchFamily="18" charset="0"/>
              </a:rPr>
              <a:t>). </a:t>
            </a:r>
          </a:p>
        </p:txBody>
      </p:sp>
      <p:pic>
        <p:nvPicPr>
          <p:cNvPr id="61442" name="Picture 2" descr="P:\Personal Data\My Folders\Courses\Matf OOP 2012-13\Vezbe\Materijali\20090114-bytecode-debugger-448x572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6"/>
          <a:stretch>
            <a:fillRect/>
          </a:stretch>
        </p:blipFill>
        <p:spPr bwMode="auto">
          <a:xfrm>
            <a:off x="3563888" y="3125907"/>
            <a:ext cx="4480620" cy="37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99592" y="5949280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Структура Јава виртуалне машине</a:t>
            </a:r>
            <a:endParaRPr lang="en-US" altLang="en-US" sz="1800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Јава виртуелна машина</a:t>
            </a:r>
            <a:r>
              <a:rPr lang="sr-Latn-RS" altLang="en-US" sz="3200">
                <a:solidFill>
                  <a:schemeClr val="hlink"/>
                </a:solidFill>
              </a:rPr>
              <a:t> (</a:t>
            </a:r>
            <a:r>
              <a:rPr lang="sr-Cyrl-RS" altLang="en-US" sz="3200">
                <a:solidFill>
                  <a:schemeClr val="hlink"/>
                </a:solidFill>
              </a:rPr>
              <a:t>4</a:t>
            </a:r>
            <a:r>
              <a:rPr lang="sr-Latn-RS" altLang="en-US" sz="3200">
                <a:solidFill>
                  <a:schemeClr val="hlink"/>
                </a:solidFill>
              </a:rPr>
              <a:t>)</a:t>
            </a:r>
            <a:endParaRPr lang="en-US" altLang="en-US"/>
          </a:p>
        </p:txBody>
      </p:sp>
      <p:pic>
        <p:nvPicPr>
          <p:cNvPr id="60418" name="Picture 2" descr="P:\Personal Data\My Folders\Courses\Matf OOP 2012-13\Vezbe\Materijali\1-3_JVM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0" y="3302372"/>
            <a:ext cx="4605015" cy="23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8964613" cy="3455838"/>
          </a:xfrm>
        </p:spPr>
        <p:txBody>
          <a:bodyPr/>
          <a:lstStyle/>
          <a:p>
            <a:pPr marL="685800" eaLnBrk="1" hangingPunct="1">
              <a:lnSpc>
                <a:spcPct val="80000"/>
              </a:lnSpc>
            </a:pPr>
            <a:r>
              <a:rPr lang="sr-Latn-CS" altLang="en-US" sz="2400" dirty="0">
                <a:latin typeface="Garamond" panose="02020404030301010803" pitchFamily="18" charset="0"/>
              </a:rPr>
              <a:t>JVM</a:t>
            </a:r>
            <a:r>
              <a:rPr lang="sr-Cyrl-RS" altLang="en-US" sz="2400" dirty="0">
                <a:latin typeface="Garamond" panose="02020404030301010803" pitchFamily="18" charset="0"/>
              </a:rPr>
              <a:t> садржи: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систем за учитавање класа,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подсистем за извршавање,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област за податке приликом извршавања, </a:t>
            </a:r>
          </a:p>
          <a:p>
            <a:pPr marL="1085850"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сакупљач отпадака и Јава нити.</a:t>
            </a:r>
          </a:p>
          <a:p>
            <a:pPr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dirty="0">
                <a:solidFill>
                  <a:schemeClr val="hlink"/>
                </a:solidFill>
              </a:rPr>
              <a:t>Меморија Јава виртуелне машине</a:t>
            </a:r>
            <a:endParaRPr lang="en-US" altLang="en-US" dirty="0"/>
          </a:p>
        </p:txBody>
      </p:sp>
      <p:pic>
        <p:nvPicPr>
          <p:cNvPr id="60419" name="Picture 3" descr="P:\Personal Data\My Folders\Courses\Matf OOP 2012-13\Vezbe\Materijali\fig5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75" y="2780928"/>
            <a:ext cx="5112693" cy="38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8278813" cy="40319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Garamond" pitchFamily="18" charset="0"/>
              </a:rPr>
              <a:t>Област за податке приликом извршавања се </a:t>
            </a:r>
            <a:r>
              <a:rPr lang="ru-RU" sz="2400" dirty="0" err="1">
                <a:latin typeface="Garamond" pitchFamily="18" charset="0"/>
              </a:rPr>
              <a:t>састоји</a:t>
            </a:r>
            <a:r>
              <a:rPr lang="ru-RU" sz="2400" dirty="0">
                <a:latin typeface="Garamond" pitchFamily="18" charset="0"/>
              </a:rPr>
              <a:t> од: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900" dirty="0">
                <a:latin typeface="Garamond" pitchFamily="18" charset="0"/>
              </a:rPr>
              <a:t>области за Јава методе,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900" dirty="0">
                <a:latin typeface="Garamond" pitchFamily="18" charset="0"/>
              </a:rPr>
              <a:t>простора - хип </a:t>
            </a:r>
            <a:r>
              <a:rPr lang="ru-RU" sz="1900" dirty="0" err="1">
                <a:latin typeface="Garamond" pitchFamily="18" charset="0"/>
              </a:rPr>
              <a:t>меморије</a:t>
            </a:r>
            <a:r>
              <a:rPr lang="ru-RU" sz="1900" dirty="0">
                <a:latin typeface="Garamond" pitchFamily="18" charset="0"/>
              </a:rPr>
              <a:t> (</a:t>
            </a:r>
            <a:r>
              <a:rPr lang="en-US" sz="1900" dirty="0" err="1">
                <a:latin typeface="Garamond" pitchFamily="18" charset="0"/>
              </a:rPr>
              <a:t>eng.</a:t>
            </a:r>
            <a:r>
              <a:rPr lang="en-US" sz="1900" dirty="0">
                <a:latin typeface="Garamond" pitchFamily="18" charset="0"/>
              </a:rPr>
              <a:t> heap</a:t>
            </a:r>
            <a:r>
              <a:rPr lang="ru-RU" sz="1900" dirty="0">
                <a:latin typeface="Garamond" pitchFamily="18" charset="0"/>
              </a:rPr>
              <a:t>)</a:t>
            </a:r>
            <a:r>
              <a:rPr lang="en-US" sz="1900" dirty="0">
                <a:latin typeface="Garamond" pitchFamily="18" charset="0"/>
              </a:rPr>
              <a:t>, </a:t>
            </a:r>
            <a:endParaRPr lang="sr-Cyrl-RS" sz="1900" dirty="0"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стек меморије,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регистара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и стека за нативне методе.</a:t>
            </a:r>
            <a:endParaRPr lang="en-US" sz="1900" dirty="0">
              <a:latin typeface="Garamond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60425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>
                <a:latin typeface="Garamond" pitchFamily="18" charset="0"/>
              </a:rPr>
              <a:t>Простор (енг. </a:t>
            </a:r>
            <a:r>
              <a:rPr lang="sr-Latn-RS" sz="2400" dirty="0">
                <a:latin typeface="Garamond" pitchFamily="18" charset="0"/>
              </a:rPr>
              <a:t>heap</a:t>
            </a:r>
            <a:r>
              <a:rPr lang="ru-RU" sz="2400" dirty="0">
                <a:latin typeface="Garamond" pitchFamily="18" charset="0"/>
              </a:rPr>
              <a:t>) је део меморије из кога се врши инстанцирање и алокација </a:t>
            </a:r>
            <a:r>
              <a:rPr lang="sr-Cyrl-RS" sz="2400" dirty="0">
                <a:latin typeface="Garamond" pitchFamily="18" charset="0"/>
              </a:rPr>
              <a:t>објекта – примерка дате </a:t>
            </a:r>
            <a:r>
              <a:rPr lang="ru-RU" sz="2400" dirty="0">
                <a:latin typeface="Garamond" pitchFamily="18" charset="0"/>
              </a:rPr>
              <a:t>класе.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>
                <a:latin typeface="Garamond" pitchFamily="18" charset="0"/>
              </a:rPr>
              <a:t>Кад</a:t>
            </a:r>
            <a:r>
              <a:rPr lang="ru-RU" sz="2400" dirty="0">
                <a:latin typeface="Garamond" pitchFamily="18" charset="0"/>
              </a:rPr>
              <a:t> год се алоцира меморија са оператором </a:t>
            </a:r>
            <a:r>
              <a:rPr lang="en-US" sz="2400" dirty="0">
                <a:latin typeface="Garamond" pitchFamily="18" charset="0"/>
              </a:rPr>
              <a:t>new</a:t>
            </a:r>
            <a:r>
              <a:rPr lang="ru-RU" sz="2400" dirty="0">
                <a:latin typeface="Garamond" pitchFamily="18" charset="0"/>
              </a:rPr>
              <a:t>, </a:t>
            </a:r>
            <a:br>
              <a:rPr lang="en-US" sz="2400" dirty="0">
                <a:latin typeface="Garamond" pitchFamily="18" charset="0"/>
              </a:rPr>
            </a:br>
            <a:r>
              <a:rPr lang="ru-RU" sz="2400" dirty="0">
                <a:latin typeface="Garamond" pitchFamily="18" charset="0"/>
              </a:rPr>
              <a:t>та меморија долази из простора.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Cyrl-RS" sz="2400" dirty="0">
                <a:latin typeface="Garamond" pitchFamily="18" charset="0"/>
              </a:rPr>
              <a:t>Објекат </a:t>
            </a:r>
            <a:r>
              <a:rPr lang="ru-RU" sz="2400" dirty="0">
                <a:latin typeface="Garamond" pitchFamily="18" charset="0"/>
              </a:rPr>
              <a:t>из простора се </a:t>
            </a:r>
            <a:r>
              <a:rPr lang="ru-RU" sz="2400" dirty="0" err="1">
                <a:latin typeface="Garamond" pitchFamily="18" charset="0"/>
              </a:rPr>
              <a:t>аутоматски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ослобађа</a:t>
            </a:r>
            <a:r>
              <a:rPr lang="ru-RU" sz="2400" dirty="0">
                <a:latin typeface="Garamond" pitchFamily="18" charset="0"/>
              </a:rPr>
              <a:t> </a:t>
            </a:r>
            <a:br>
              <a:rPr lang="ru-RU" sz="2400" dirty="0">
                <a:latin typeface="Garamond" pitchFamily="18" charset="0"/>
              </a:rPr>
            </a:br>
            <a:r>
              <a:rPr lang="ru-RU" sz="2400" dirty="0" err="1">
                <a:latin typeface="Garamond" pitchFamily="18" charset="0"/>
              </a:rPr>
              <a:t>уколико</a:t>
            </a:r>
            <a:r>
              <a:rPr lang="ru-RU" sz="2400" dirty="0">
                <a:latin typeface="Garamond" pitchFamily="18" charset="0"/>
              </a:rPr>
              <a:t> га </a:t>
            </a:r>
            <a:r>
              <a:rPr lang="ru-RU" sz="2400" dirty="0" err="1">
                <a:latin typeface="Garamond" pitchFamily="18" charset="0"/>
              </a:rPr>
              <a:t>више</a:t>
            </a: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err="1">
                <a:latin typeface="Garamond" pitchFamily="18" charset="0"/>
              </a:rPr>
              <a:t>нико</a:t>
            </a:r>
            <a:r>
              <a:rPr lang="ru-RU" sz="2400" dirty="0">
                <a:latin typeface="Garamond" pitchFamily="18" charset="0"/>
              </a:rPr>
              <a:t> не </a:t>
            </a:r>
            <a:r>
              <a:rPr lang="ru-RU" sz="2400" dirty="0" err="1">
                <a:latin typeface="Garamond" pitchFamily="18" charset="0"/>
              </a:rPr>
              <a:t>реферише</a:t>
            </a:r>
            <a:r>
              <a:rPr lang="ru-RU" sz="2400" dirty="0">
                <a:latin typeface="Garamond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900" dirty="0" err="1">
                <a:latin typeface="Garamond" pitchFamily="18" charset="0"/>
              </a:rPr>
              <a:t>Ова</a:t>
            </a:r>
            <a:r>
              <a:rPr lang="ru-RU" sz="1900" dirty="0">
                <a:latin typeface="Garamond" pitchFamily="18" charset="0"/>
              </a:rPr>
              <a:t> </a:t>
            </a:r>
            <a:r>
              <a:rPr lang="ru-RU" sz="1900" dirty="0" err="1">
                <a:latin typeface="Garamond" pitchFamily="18" charset="0"/>
              </a:rPr>
              <a:t>операција</a:t>
            </a:r>
            <a:r>
              <a:rPr lang="ru-RU" sz="1900" dirty="0">
                <a:latin typeface="Garamond" pitchFamily="18" charset="0"/>
              </a:rPr>
              <a:t> зове се </a:t>
            </a:r>
            <a:r>
              <a:rPr lang="ru-RU" sz="1900" dirty="0" err="1">
                <a:latin typeface="Garamond" pitchFamily="18" charset="0"/>
              </a:rPr>
              <a:t>скупљање</a:t>
            </a:r>
            <a:r>
              <a:rPr lang="ru-RU" sz="1900" dirty="0">
                <a:latin typeface="Garamond" pitchFamily="18" charset="0"/>
              </a:rPr>
              <a:t> отпадака (енг. </a:t>
            </a:r>
            <a:r>
              <a:rPr lang="en-US" sz="1900" dirty="0">
                <a:latin typeface="Garamond" pitchFamily="18" charset="0"/>
              </a:rPr>
              <a:t>garbage collection</a:t>
            </a:r>
            <a:r>
              <a:rPr lang="ru-RU" sz="1900" dirty="0">
                <a:latin typeface="Garamond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>
                <a:latin typeface="Garamond" pitchFamily="18" charset="0"/>
              </a:rPr>
              <a:t>Скупљач</a:t>
            </a:r>
            <a:r>
              <a:rPr lang="ru-RU" sz="2400" dirty="0">
                <a:latin typeface="Garamond" pitchFamily="18" charset="0"/>
              </a:rPr>
              <a:t> отпадака ради као позадинска нит и врши рашчишћавање током неактивности процесора.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altLang="en-US" sz="3200" dirty="0">
                <a:solidFill>
                  <a:schemeClr val="hlink"/>
                </a:solidFill>
              </a:rPr>
              <a:t>Простор и скупљач отпадака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583612" cy="35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1997</a:t>
            </a:r>
            <a:r>
              <a:rPr kumimoji="1" lang="en-U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Расте интересовање - друга конференција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10000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учесника</a:t>
            </a:r>
            <a:endParaRPr kumimoji="1" lang="en-U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1998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Нови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JDK</a:t>
            </a:r>
            <a:r>
              <a:rPr kumimoji="1" lang="en-U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означен са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J2</a:t>
            </a:r>
            <a:r>
              <a:rPr kumimoji="1" lang="en-US" altLang="en-US" sz="2400" dirty="0">
                <a:latin typeface="Garamond" panose="02020404030301010803" pitchFamily="18" charset="0"/>
              </a:rPr>
              <a:t>SE 1.2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>
                <a:latin typeface="Garamond" panose="02020404030301010803" pitchFamily="18" charset="0"/>
              </a:rPr>
              <a:t>(*)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Нова </a:t>
            </a:r>
            <a:r>
              <a:rPr kumimoji="1" lang="en-US" altLang="en-US" sz="1900" dirty="0">
                <a:latin typeface="Garamond" panose="02020404030301010803" pitchFamily="18" charset="0"/>
              </a:rPr>
              <a:t>Swing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графичка библиотека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Колекције (листе, мапе, скупови)</a:t>
            </a:r>
            <a:endParaRPr kumimoji="1" lang="en-U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2000.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J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2</a:t>
            </a:r>
            <a:r>
              <a:rPr kumimoji="1" lang="en-US" altLang="en-US" sz="2400" dirty="0">
                <a:latin typeface="Garamond" panose="02020404030301010803" pitchFamily="18" charset="0"/>
              </a:rPr>
              <a:t>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1.3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>
                <a:latin typeface="Garamond" panose="02020404030301010803" pitchFamily="18" charset="0"/>
              </a:rPr>
              <a:t>**)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Рад са звуком</a:t>
            </a:r>
            <a:endParaRPr kumimoji="1" lang="en-US" altLang="en-US" sz="19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Рад у дистрибуираном окружењу (више рачунара комуницирају)</a:t>
            </a:r>
            <a:endParaRPr kumimoji="1" lang="en-U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2002.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J2SE 1.4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>
                <a:latin typeface="Garamond" panose="02020404030301010803" pitchFamily="18" charset="0"/>
              </a:rPr>
              <a:t>***)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Уланчавање изузетака (рад са грешкама)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 Манипулација сликама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(</a:t>
            </a:r>
            <a:r>
              <a:rPr lang="sr-Latn-RS" altLang="en-US" sz="3600" dirty="0">
                <a:solidFill>
                  <a:srgbClr val="9900CC"/>
                </a:solidFill>
              </a:rPr>
              <a:t>3</a:t>
            </a:r>
            <a:r>
              <a:rPr lang="sr-Cyrl-RS" altLang="en-US" sz="3600" dirty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8850" cy="5257800"/>
          </a:xfrm>
        </p:spPr>
        <p:txBody>
          <a:bodyPr/>
          <a:lstStyle/>
          <a:p>
            <a:pPr eaLnBrk="1" hangingPunct="1"/>
            <a:r>
              <a:rPr lang="ru-RU" altLang="en-US" sz="2400" dirty="0">
                <a:latin typeface="Garamond" panose="02020404030301010803" pitchFamily="18" charset="0"/>
              </a:rPr>
              <a:t>Разлог </a:t>
            </a:r>
            <a:r>
              <a:rPr lang="ru-RU" altLang="en-US" sz="2400" dirty="0" err="1">
                <a:latin typeface="Garamond" panose="02020404030301010803" pitchFamily="18" charset="0"/>
              </a:rPr>
              <a:t>велике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популарности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језика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лежи и у </a:t>
            </a:r>
            <a:r>
              <a:rPr lang="ru-RU" altLang="en-US" sz="2400" dirty="0" err="1">
                <a:latin typeface="Garamond" panose="02020404030301010803" pitchFamily="18" charset="0"/>
              </a:rPr>
              <a:t>постојању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богатог</a:t>
            </a:r>
            <a:r>
              <a:rPr lang="ru-RU" altLang="en-US" sz="2400" dirty="0">
                <a:latin typeface="Garamond" panose="02020404030301010803" pitchFamily="18" charset="0"/>
              </a:rPr>
              <a:t> скупа </a:t>
            </a:r>
            <a:r>
              <a:rPr lang="ru-RU" altLang="en-US" sz="2400" dirty="0" err="1">
                <a:latin typeface="Garamond" panose="02020404030301010803" pitchFamily="18" charset="0"/>
              </a:rPr>
              <a:t>алат</a:t>
            </a:r>
            <a:r>
              <a:rPr lang="ru-RU" altLang="en-US" sz="2400" dirty="0">
                <a:latin typeface="Garamond" panose="02020404030301010803" pitchFamily="18" charset="0"/>
              </a:rPr>
              <a:t> и библиотека.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283450" cy="868363"/>
          </a:xfrm>
        </p:spPr>
        <p:txBody>
          <a:bodyPr/>
          <a:lstStyle/>
          <a:p>
            <a:pPr eaLnBrk="1" hangingPunct="1"/>
            <a:r>
              <a:rPr lang="sr-Cyrl-RS" altLang="en-US" sz="3200">
                <a:solidFill>
                  <a:schemeClr val="hlink"/>
                </a:solidFill>
              </a:rPr>
              <a:t>Алати за Јава развој</a:t>
            </a:r>
            <a:r>
              <a:rPr lang="sr-Latn-RS" altLang="en-US" sz="3200">
                <a:solidFill>
                  <a:schemeClr val="hlink"/>
                </a:solidFill>
              </a:rPr>
              <a:t> (</a:t>
            </a:r>
            <a:r>
              <a:rPr lang="en-US" altLang="en-US" sz="3200">
                <a:solidFill>
                  <a:schemeClr val="hlink"/>
                </a:solidFill>
              </a:rPr>
              <a:t>JDK</a:t>
            </a:r>
            <a:r>
              <a:rPr lang="sr-Latn-RS" altLang="en-US" sz="3200">
                <a:solidFill>
                  <a:schemeClr val="hlink"/>
                </a:solidFill>
              </a:rPr>
              <a:t>)</a:t>
            </a:r>
            <a:endParaRPr lang="en-US" altLang="en-US"/>
          </a:p>
        </p:txBody>
      </p:sp>
      <p:pic>
        <p:nvPicPr>
          <p:cNvPr id="6" name="Picture 2" descr="P:\Personal Data\My Folders\Courses\Matf OOP 2012-13\Vezbe\Materijali\j2se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/>
          <a:stretch>
            <a:fillRect/>
          </a:stretch>
        </p:blipFill>
        <p:spPr bwMode="auto">
          <a:xfrm>
            <a:off x="1043608" y="2429588"/>
            <a:ext cx="6876256" cy="395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771800" y="6439297"/>
            <a:ext cx="3598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Елементи Јаве и </a:t>
            </a:r>
            <a:r>
              <a:rPr lang="en-US" altLang="en-US" sz="1800" dirty="0"/>
              <a:t>JDK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3200">
                <a:solidFill>
                  <a:schemeClr val="hlink"/>
                </a:solidFill>
              </a:rPr>
              <a:t>Java API</a:t>
            </a:r>
            <a:endParaRPr lang="en-US" altLang="en-US" sz="3200">
              <a:solidFill>
                <a:schemeClr val="hlink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875"/>
            <a:ext cx="889248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altLang="en-US" sz="2400" dirty="0">
                <a:latin typeface="Garamond" panose="02020404030301010803" pitchFamily="18" charset="0"/>
              </a:rPr>
              <a:t>Java Application Programming Interface, </a:t>
            </a:r>
            <a:r>
              <a:rPr lang="sr-Cyrl-RS" altLang="en-US" sz="2400" dirty="0">
                <a:latin typeface="Garamond" panose="02020404030301010803" pitchFamily="18" charset="0"/>
              </a:rPr>
              <a:t>или</a:t>
            </a:r>
            <a:r>
              <a:rPr lang="sr-Latn-CS" altLang="en-US" sz="2400" dirty="0">
                <a:latin typeface="Garamond" panose="02020404030301010803" pitchFamily="18" charset="0"/>
              </a:rPr>
              <a:t> Java API, </a:t>
            </a:r>
            <a:br>
              <a:rPr lang="sr-Cyrl-RS" altLang="en-US" sz="2400" dirty="0">
                <a:latin typeface="Garamond" panose="02020404030301010803" pitchFamily="18" charset="0"/>
              </a:rPr>
            </a:b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скуп </a:t>
            </a:r>
            <a:r>
              <a:rPr lang="ru-RU" altLang="en-US" sz="2400" dirty="0" err="1">
                <a:latin typeface="Garamond" panose="02020404030301010803" pitchFamily="18" charset="0"/>
              </a:rPr>
              <a:t>класа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које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развио</a:t>
            </a:r>
            <a:r>
              <a:rPr lang="en-US" altLang="en-US" sz="2400" dirty="0">
                <a:latin typeface="Garamond" panose="02020404030301010803" pitchFamily="18" charset="0"/>
              </a:rPr>
              <a:t> Sun</a:t>
            </a:r>
            <a:r>
              <a:rPr lang="ru-RU" altLang="en-US" sz="2400" dirty="0">
                <a:latin typeface="Garamond" panose="02020404030301010803" pitchFamily="18" charset="0"/>
              </a:rPr>
              <a:t>, за </a:t>
            </a:r>
            <a:r>
              <a:rPr lang="ru-RU" altLang="en-US" sz="2400" dirty="0" err="1">
                <a:latin typeface="Garamond" panose="02020404030301010803" pitchFamily="18" charset="0"/>
              </a:rPr>
              <a:t>коришћење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>
                <a:latin typeface="Garamond" panose="02020404030301010803" pitchFamily="18" charset="0"/>
              </a:rPr>
              <a:t>језику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Класе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унутар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>
                <a:latin typeface="Garamond" panose="02020404030301010803" pitchFamily="18" charset="0"/>
              </a:rPr>
              <a:t>Java API </a:t>
            </a:r>
            <a:r>
              <a:rPr lang="ru-RU" altLang="en-US" sz="2400" dirty="0">
                <a:latin typeface="Garamond" panose="02020404030301010803" pitchFamily="18" charset="0"/>
              </a:rPr>
              <a:t>-</a:t>
            </a:r>
            <a:r>
              <a:rPr lang="ru-RU" altLang="en-US" sz="2400" dirty="0" err="1">
                <a:latin typeface="Garamond" panose="02020404030301010803" pitchFamily="18" charset="0"/>
              </a:rPr>
              <a:t>ја</a:t>
            </a:r>
            <a:r>
              <a:rPr lang="ru-RU" altLang="en-US" sz="2400" dirty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>
                <a:latin typeface="Garamond" panose="02020404030301010803" pitchFamily="18" charset="0"/>
              </a:rPr>
              <a:t>груписане</a:t>
            </a:r>
            <a:r>
              <a:rPr lang="ru-RU" altLang="en-US" sz="2400" dirty="0">
                <a:latin typeface="Garamond" panose="02020404030301010803" pitchFamily="18" charset="0"/>
              </a:rPr>
              <a:t> у пакете (</a:t>
            </a:r>
            <a:r>
              <a:rPr lang="ru-RU" altLang="en-US" sz="2400" dirty="0" err="1">
                <a:latin typeface="Garamond" panose="02020404030301010803" pitchFamily="18" charset="0"/>
              </a:rPr>
              <a:t>директоријуме</a:t>
            </a:r>
            <a:r>
              <a:rPr lang="ru-RU" altLang="en-US" sz="2400" dirty="0">
                <a:latin typeface="Garamond" panose="02020404030301010803" pitchFamily="18" charset="0"/>
              </a:rPr>
              <a:t>), </a:t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ru-RU" altLang="en-US" sz="2400" dirty="0">
                <a:latin typeface="Garamond" panose="02020404030301010803" pitchFamily="18" charset="0"/>
              </a:rPr>
              <a:t>при чему </a:t>
            </a:r>
            <a:r>
              <a:rPr lang="ru-RU" altLang="en-US" sz="2400" dirty="0" err="1">
                <a:latin typeface="Garamond" panose="02020404030301010803" pitchFamily="18" charset="0"/>
              </a:rPr>
              <a:t>сваки</a:t>
            </a:r>
            <a:r>
              <a:rPr lang="ru-RU" altLang="en-US" sz="2400" dirty="0">
                <a:latin typeface="Garamond" panose="02020404030301010803" pitchFamily="18" charset="0"/>
              </a:rPr>
              <a:t> пакет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садржавати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класа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err="1">
                <a:latin typeface="Garamond" panose="02020404030301010803" pitchFamily="18" charset="0"/>
              </a:rPr>
              <a:t>Надаље</a:t>
            </a:r>
            <a:r>
              <a:rPr lang="ru-RU" altLang="en-US" sz="2400" dirty="0">
                <a:latin typeface="Garamond" panose="02020404030301010803" pitchFamily="18" charset="0"/>
              </a:rPr>
              <a:t>, </a:t>
            </a:r>
            <a:r>
              <a:rPr lang="ru-RU" altLang="en-US" sz="2400" dirty="0" err="1">
                <a:latin typeface="Garamond" panose="02020404030301010803" pitchFamily="18" charset="0"/>
              </a:rPr>
              <a:t>свака</a:t>
            </a:r>
            <a:r>
              <a:rPr lang="ru-RU" altLang="en-US" sz="2400" dirty="0">
                <a:latin typeface="Garamond" panose="02020404030301010803" pitchFamily="18" charset="0"/>
              </a:rPr>
              <a:t> од </a:t>
            </a:r>
            <a:r>
              <a:rPr lang="ru-RU" altLang="en-US" sz="2400" dirty="0" err="1">
                <a:latin typeface="Garamond" panose="02020404030301010803" pitchFamily="18" charset="0"/>
              </a:rPr>
              <a:t>класа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може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имати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особина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br>
              <a:rPr lang="ru-RU" altLang="en-US" sz="2400" dirty="0">
                <a:latin typeface="Garamond" panose="02020404030301010803" pitchFamily="18" charset="0"/>
              </a:rPr>
            </a:br>
            <a:r>
              <a:rPr lang="ru-RU" altLang="en-US" sz="2400" dirty="0">
                <a:latin typeface="Garamond" panose="02020404030301010803" pitchFamily="18" charset="0"/>
              </a:rPr>
              <a:t>(</a:t>
            </a:r>
            <a:r>
              <a:rPr lang="ru-RU" altLang="en-US" sz="2400" dirty="0" err="1">
                <a:latin typeface="Garamond" panose="02020404030301010803" pitchFamily="18" charset="0"/>
              </a:rPr>
              <a:t>енг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  <a:r>
              <a:rPr lang="en-US" altLang="en-US" sz="2400" dirty="0">
                <a:latin typeface="Garamond" panose="02020404030301010803" pitchFamily="18" charset="0"/>
              </a:rPr>
              <a:t>properties</a:t>
            </a:r>
            <a:r>
              <a:rPr lang="ru-RU" altLang="en-US" sz="2400" dirty="0">
                <a:latin typeface="Garamond" panose="02020404030301010803" pitchFamily="18" charset="0"/>
              </a:rPr>
              <a:t>),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поља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400" dirty="0" err="1">
                <a:latin typeface="Garamond" panose="02020404030301010803" pitchFamily="18" charset="0"/>
              </a:rPr>
              <a:t>енг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  <a:r>
              <a:rPr lang="en-US" altLang="en-US" sz="2400" dirty="0">
                <a:latin typeface="Garamond" panose="02020404030301010803" pitchFamily="18" charset="0"/>
              </a:rPr>
              <a:t>fields</a:t>
            </a:r>
            <a:r>
              <a:rPr lang="ru-RU" altLang="en-US" sz="2400" dirty="0">
                <a:latin typeface="Garamond" panose="02020404030301010803" pitchFamily="18" charset="0"/>
              </a:rPr>
              <a:t>) и/или метода.</a:t>
            </a:r>
          </a:p>
        </p:txBody>
      </p:sp>
      <p:pic>
        <p:nvPicPr>
          <p:cNvPr id="4" name="Picture 2" descr="f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1"/>
          <a:stretch>
            <a:fillRect/>
          </a:stretch>
        </p:blipFill>
        <p:spPr bwMode="auto">
          <a:xfrm>
            <a:off x="1115616" y="4175125"/>
            <a:ext cx="172635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5813" y="6321425"/>
            <a:ext cx="2662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Пример Јава пакета</a:t>
            </a:r>
            <a:endParaRPr lang="en-US" altLang="en-US" sz="1800"/>
          </a:p>
        </p:txBody>
      </p:sp>
      <p:pic>
        <p:nvPicPr>
          <p:cNvPr id="6" name="Picture 3" descr="f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24425"/>
            <a:ext cx="460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284663" y="5373688"/>
            <a:ext cx="4606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Пун назив Јава класе представља називе пакета (раздвојених тачком) </a:t>
            </a:r>
            <a:br>
              <a:rPr lang="sr-Cyrl-RS" altLang="en-US" sz="1800" dirty="0"/>
            </a:br>
            <a:r>
              <a:rPr lang="sr-Cyrl-RS" altLang="en-US" sz="1800" dirty="0"/>
              <a:t>иза кога следи тачка, па име Јаве класе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505825" cy="2886075"/>
          </a:xfrm>
        </p:spPr>
        <p:txBody>
          <a:bodyPr/>
          <a:lstStyle/>
          <a:p>
            <a:pPr eaLnBrk="1" hangingPunct="1"/>
            <a:r>
              <a:rPr lang="sr-Cyrl-RS" altLang="en-US" sz="2400" dirty="0">
                <a:latin typeface="Garamond" panose="02020404030301010803" pitchFamily="18" charset="0"/>
              </a:rPr>
              <a:t>Пакети представљају начин за организовање класа. </a:t>
            </a:r>
          </a:p>
          <a:p>
            <a:pPr eaLnBrk="1" hangingPunct="1"/>
            <a:endParaRPr lang="sr-Cyrl-RS" altLang="en-US" sz="2400" dirty="0">
              <a:latin typeface="Garamond" panose="02020404030301010803" pitchFamily="18" charset="0"/>
            </a:endParaRPr>
          </a:p>
          <a:p>
            <a:pPr eaLnBrk="1" hangingPunct="1"/>
            <a:r>
              <a:rPr lang="sr-Cyrl-RS" altLang="en-US" sz="2400" dirty="0">
                <a:latin typeface="Garamond" panose="02020404030301010803" pitchFamily="18" charset="0"/>
              </a:rPr>
              <a:t>Пакет може садржавати класе и друге пакете, на сличан начин као што директоријум садржи датотеке и друге директоријуме.</a:t>
            </a:r>
          </a:p>
          <a:p>
            <a:pPr marL="0" indent="0" eaLnBrk="1" hangingPunct="1">
              <a:buNone/>
            </a:pPr>
            <a:r>
              <a:rPr lang="sr-Cyrl-RS" altLang="en-US" sz="2400" dirty="0">
                <a:latin typeface="Garamond" panose="02020404030301010803" pitchFamily="18" charset="0"/>
              </a:rPr>
              <a:t> </a:t>
            </a:r>
            <a:endParaRPr lang="sr-Latn-CS" altLang="en-US" sz="2400" dirty="0">
              <a:latin typeface="Garamond" panose="02020404030301010803" pitchFamily="18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sz="3200" dirty="0">
                <a:solidFill>
                  <a:schemeClr val="hlink"/>
                </a:solidFill>
              </a:rPr>
              <a:t>Java API (</a:t>
            </a:r>
            <a:r>
              <a:rPr lang="sr-Cyrl-RS" altLang="en-US" sz="3200" dirty="0">
                <a:solidFill>
                  <a:schemeClr val="hlink"/>
                </a:solidFill>
              </a:rPr>
              <a:t>2</a:t>
            </a:r>
            <a:r>
              <a:rPr lang="sr-Latn-CS" altLang="en-US" sz="3200" dirty="0">
                <a:solidFill>
                  <a:schemeClr val="hlink"/>
                </a:solidFill>
              </a:rPr>
              <a:t>)</a:t>
            </a:r>
            <a:endParaRPr lang="en-US" altLang="en-US" sz="3200" dirty="0">
              <a:solidFill>
                <a:schemeClr val="hlink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4098" r="40237" b="42065"/>
          <a:stretch>
            <a:fillRect/>
          </a:stretch>
        </p:blipFill>
        <p:spPr bwMode="auto">
          <a:xfrm>
            <a:off x="1547664" y="3717032"/>
            <a:ext cx="5544616" cy="29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>
                <a:solidFill>
                  <a:schemeClr val="hlink"/>
                </a:solidFill>
              </a:rPr>
              <a:t>Java Core API</a:t>
            </a:r>
            <a:endParaRPr lang="en-US" altLang="en-US" sz="3200">
              <a:solidFill>
                <a:schemeClr val="hlink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775"/>
            <a:ext cx="8713093" cy="50403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en-US" sz="2400" dirty="0" err="1">
                <a:latin typeface="Garamond" panose="02020404030301010803" pitchFamily="18" charset="0"/>
              </a:rPr>
              <a:t>Централни</a:t>
            </a:r>
            <a:r>
              <a:rPr lang="ru-RU" altLang="en-US" sz="2400" dirty="0">
                <a:latin typeface="Garamond" panose="02020404030301010803" pitchFamily="18" charset="0"/>
              </a:rPr>
              <a:t> (</a:t>
            </a:r>
            <a:r>
              <a:rPr lang="ru-RU" altLang="en-US" sz="2400" dirty="0" err="1">
                <a:latin typeface="Garamond" panose="02020404030301010803" pitchFamily="18" charset="0"/>
              </a:rPr>
              <a:t>енг</a:t>
            </a:r>
            <a:r>
              <a:rPr lang="ru-RU" altLang="en-US" sz="2400" dirty="0">
                <a:latin typeface="Garamond" panose="02020404030301010803" pitchFamily="18" charset="0"/>
              </a:rPr>
              <a:t>. </a:t>
            </a:r>
            <a:r>
              <a:rPr lang="ru-RU" altLang="en-US" sz="2400" dirty="0" err="1">
                <a:latin typeface="Garamond" panose="02020404030301010803" pitchFamily="18" charset="0"/>
              </a:rPr>
              <a:t>core</a:t>
            </a:r>
            <a:r>
              <a:rPr lang="ru-RU" altLang="en-US" sz="2400" dirty="0">
                <a:latin typeface="Garamond" panose="02020404030301010803" pitchFamily="18" charset="0"/>
              </a:rPr>
              <a:t>) </a:t>
            </a:r>
            <a:r>
              <a:rPr lang="en-US" altLang="en-US" sz="2400" dirty="0">
                <a:latin typeface="Garamond" panose="02020404030301010803" pitchFamily="18" charset="0"/>
              </a:rPr>
              <a:t>API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садржи</a:t>
            </a:r>
            <a:r>
              <a:rPr lang="ru-RU" altLang="en-US" sz="2400" dirty="0">
                <a:latin typeface="Garamond" panose="02020404030301010803" pitchFamily="18" charset="0"/>
              </a:rPr>
              <a:t> пакете </a:t>
            </a:r>
            <a:r>
              <a:rPr lang="ru-RU" altLang="en-US" sz="2400" dirty="0" err="1">
                <a:latin typeface="Garamond" panose="02020404030301010803" pitchFamily="18" charset="0"/>
              </a:rPr>
              <a:t>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објектима</a:t>
            </a:r>
            <a:r>
              <a:rPr lang="ru-RU" altLang="en-US" sz="2400" dirty="0">
                <a:latin typeface="Garamond" panose="02020404030301010803" pitchFamily="18" charset="0"/>
              </a:rPr>
              <a:t> за </a:t>
            </a:r>
            <a:r>
              <a:rPr lang="ru-RU" altLang="en-US" sz="2400" dirty="0" err="1">
                <a:latin typeface="Garamond" panose="02020404030301010803" pitchFamily="18" charset="0"/>
              </a:rPr>
              <a:t>које</a:t>
            </a:r>
            <a:r>
              <a:rPr lang="ru-RU" altLang="en-US" sz="2400" dirty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>
                <a:latin typeface="Garamond" panose="02020404030301010803" pitchFamily="18" charset="0"/>
              </a:rPr>
              <a:t>гарантује</a:t>
            </a:r>
            <a:r>
              <a:rPr lang="ru-RU" altLang="en-US" sz="2400" dirty="0">
                <a:latin typeface="Garamond" panose="02020404030301010803" pitchFamily="18" charset="0"/>
              </a:rPr>
              <a:t> да су </a:t>
            </a:r>
            <a:r>
              <a:rPr lang="ru-RU" altLang="en-US" sz="2400" dirty="0" err="1">
                <a:latin typeface="Garamond" panose="02020404030301010803" pitchFamily="18" charset="0"/>
              </a:rPr>
              <a:t>доступни</a:t>
            </a:r>
            <a:r>
              <a:rPr lang="ru-RU" altLang="en-US" sz="2400" dirty="0">
                <a:latin typeface="Garamond" panose="02020404030301010803" pitchFamily="18" charset="0"/>
              </a:rPr>
              <a:t> без </a:t>
            </a:r>
            <a:r>
              <a:rPr lang="ru-RU" altLang="en-US" sz="2400" dirty="0" err="1">
                <a:latin typeface="Garamond" panose="02020404030301010803" pitchFamily="18" charset="0"/>
              </a:rPr>
              <a:t>обзира</a:t>
            </a:r>
            <a:r>
              <a:rPr lang="ru-RU" altLang="en-US" sz="2400" dirty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имплементацију</a:t>
            </a:r>
            <a:r>
              <a:rPr lang="sr-Latn-CS" altLang="en-US" sz="2400" dirty="0">
                <a:latin typeface="Garamond" panose="02020404030301010803" pitchFamily="18" charset="0"/>
              </a:rPr>
              <a:t>: 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r-Latn-CS" altLang="en-US" sz="24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/>
              <a:t>java.lang</a:t>
            </a:r>
            <a:endParaRPr lang="sr-Cyrl-RS" altLang="en-US" sz="2000" b="1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Састоји се од класа које су централне за језик Јава</a:t>
            </a:r>
            <a:r>
              <a:rPr lang="sr-Latn-CS" altLang="en-US" sz="1900" dirty="0">
                <a:latin typeface="Garamond" panose="02020404030301010803" pitchFamily="18" charset="0"/>
              </a:rPr>
              <a:t>. 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Он обезбеђује не само класе-омотаче за просте типове података, </a:t>
            </a:r>
            <a:br>
              <a:rPr lang="sr-Cyrl-RS" altLang="en-US" sz="1900" dirty="0">
                <a:latin typeface="Garamond" panose="02020404030301010803" pitchFamily="18" charset="0"/>
              </a:rPr>
            </a:br>
            <a:r>
              <a:rPr lang="sr-Cyrl-RS" altLang="en-US" sz="1900" dirty="0">
                <a:latin typeface="Garamond" panose="02020404030301010803" pitchFamily="18" charset="0"/>
              </a:rPr>
              <a:t>као што су </a:t>
            </a:r>
            <a:r>
              <a:rPr lang="sr-Latn-CS" altLang="en-US" sz="1500" dirty="0"/>
              <a:t>Character</a:t>
            </a:r>
            <a:r>
              <a:rPr lang="sr-Latn-CS" altLang="en-US" sz="1500" dirty="0">
                <a:latin typeface="Garamond" panose="02020404030301010803" pitchFamily="18" charset="0"/>
              </a:rPr>
              <a:t> </a:t>
            </a:r>
            <a:r>
              <a:rPr lang="sr-Latn-CS" altLang="en-US" sz="1900" dirty="0">
                <a:latin typeface="Garamond" panose="02020404030301010803" pitchFamily="18" charset="0"/>
              </a:rPr>
              <a:t>i </a:t>
            </a:r>
            <a:r>
              <a:rPr lang="sr-Latn-CS" altLang="en-US" sz="1500" dirty="0"/>
              <a:t>Integer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sr-Latn-CS" altLang="en-US" sz="19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/>
              <a:t>java.io</a:t>
            </a:r>
            <a:endParaRPr lang="sr-Cyrl-RS" alt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Стандардна улазно/излазна Јава библиотека. 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Овај пакет обезбеђује програмеру могућност креирања </a:t>
            </a:r>
            <a:br>
              <a:rPr lang="sr-Cyrl-RS" altLang="en-US" sz="1900" dirty="0">
                <a:latin typeface="Garamond" panose="02020404030301010803" pitchFamily="18" charset="0"/>
              </a:rPr>
            </a:br>
            <a:r>
              <a:rPr lang="sr-Cyrl-RS" altLang="en-US" sz="1900" dirty="0">
                <a:latin typeface="Garamond" panose="02020404030301010803" pitchFamily="18" charset="0"/>
              </a:rPr>
              <a:t>и рада са токовима</a:t>
            </a:r>
            <a:r>
              <a:rPr lang="sr-Latn-CS" altLang="en-US" sz="1900" dirty="0">
                <a:latin typeface="Garamond" panose="02020404030301010803" pitchFamily="18" charset="0"/>
              </a:rPr>
              <a:t> (eng. streams) </a:t>
            </a:r>
            <a:r>
              <a:rPr lang="sr-Cyrl-RS" altLang="en-US" sz="1900" dirty="0">
                <a:latin typeface="Garamond" panose="02020404030301010803" pitchFamily="18" charset="0"/>
              </a:rPr>
              <a:t>података</a:t>
            </a:r>
            <a:r>
              <a:rPr lang="sr-Latn-CS" altLang="en-US" sz="1900" dirty="0">
                <a:latin typeface="Garamond" panose="02020404030301010803" pitchFamily="18" charset="0"/>
              </a:rPr>
              <a:t>. 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Ово је слично библиотеци </a:t>
            </a:r>
            <a:r>
              <a:rPr lang="sr-Latn-RS" altLang="en-US" sz="1900" dirty="0">
                <a:latin typeface="Garamond" panose="02020404030301010803" pitchFamily="18" charset="0"/>
              </a:rPr>
              <a:t>stdio.h </a:t>
            </a:r>
            <a:r>
              <a:rPr lang="sr-Cyrl-RS" altLang="en-US" sz="1900" dirty="0">
                <a:latin typeface="Garamond" panose="02020404030301010803" pitchFamily="18" charset="0"/>
              </a:rPr>
              <a:t>у </a:t>
            </a:r>
            <a:r>
              <a:rPr lang="sr-Latn-RS" altLang="en-US" sz="1900" dirty="0">
                <a:latin typeface="Garamond" panose="02020404030301010803" pitchFamily="18" charset="0"/>
              </a:rPr>
              <a:t>C-</a:t>
            </a:r>
            <a:r>
              <a:rPr lang="en-US" altLang="en-US" sz="1900" dirty="0">
                <a:latin typeface="Garamond" panose="02020404030301010803" pitchFamily="18" charset="0"/>
              </a:rPr>
              <a:t>y</a:t>
            </a:r>
            <a:endParaRPr lang="sr-Latn-CS" altLang="en-US" sz="19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60425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sr-Cyrl-RS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/>
              <a:t>java.util</a:t>
            </a:r>
            <a:endParaRPr lang="sr-Cyrl-RS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Садржи већи број корисних класа које нису могле бити уклопљене у друге пакете.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Класе које омогућавају рад са датумима,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Класе које омогућавају структурисање података, као што су </a:t>
            </a:r>
            <a:r>
              <a:rPr lang="sr-Latn-CS" sz="1500" dirty="0"/>
              <a:t>Stack</a:t>
            </a:r>
            <a:r>
              <a:rPr lang="sr-Latn-CS" sz="1500" dirty="0">
                <a:latin typeface="Garamond" pitchFamily="18" charset="0"/>
              </a:rPr>
              <a:t> </a:t>
            </a:r>
            <a:r>
              <a:rPr lang="sr-Cyrl-RS" sz="1900" dirty="0">
                <a:latin typeface="Garamond" pitchFamily="18" charset="0"/>
              </a:rPr>
              <a:t>и </a:t>
            </a:r>
            <a:r>
              <a:rPr lang="sr-Latn-CS" sz="1500" dirty="0"/>
              <a:t>Vector</a:t>
            </a:r>
            <a:r>
              <a:rPr lang="sr-Latn-CS" sz="1900" dirty="0">
                <a:latin typeface="Garamond" pitchFamily="18" charset="0"/>
              </a:rPr>
              <a:t>.</a:t>
            </a:r>
            <a:endParaRPr lang="sr-Cyrl-RS" sz="1900" dirty="0">
              <a:latin typeface="Garamond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Класе које омогућавају парсирање улазног тока података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r-Latn-CS" sz="1900" dirty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000" b="1" dirty="0"/>
              <a:t>java.net</a:t>
            </a:r>
            <a:endParaRPr lang="sr-Cyrl-RS" sz="24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Пакет </a:t>
            </a:r>
            <a:r>
              <a:rPr lang="sr-Latn-CS" sz="1900" dirty="0">
                <a:latin typeface="Garamond" pitchFamily="18" charset="0"/>
              </a:rPr>
              <a:t>java.net </a:t>
            </a:r>
            <a:r>
              <a:rPr lang="sr-Cyrl-RS" sz="1900" dirty="0">
                <a:latin typeface="Garamond" pitchFamily="18" charset="0"/>
              </a:rPr>
              <a:t>чини језик Јава мрежно заснованим језиком.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Он обезбеђује способност комуникације са удаљеним чворовима, </a:t>
            </a:r>
            <a:br>
              <a:rPr lang="sr-Cyrl-RS" sz="1900" dirty="0">
                <a:latin typeface="Garamond" pitchFamily="18" charset="0"/>
              </a:rPr>
            </a:br>
            <a:r>
              <a:rPr lang="sr-Cyrl-RS" sz="1900" dirty="0">
                <a:latin typeface="Garamond" pitchFamily="18" charset="0"/>
              </a:rPr>
              <a:t>било преко сокета, било коришћењем </a:t>
            </a:r>
            <a:r>
              <a:rPr lang="sr-Latn-CS" sz="1900" dirty="0">
                <a:latin typeface="Garamond" pitchFamily="18" charset="0"/>
              </a:rPr>
              <a:t>URL-</a:t>
            </a:r>
            <a:r>
              <a:rPr lang="sr-Cyrl-RS" sz="1900" dirty="0">
                <a:latin typeface="Garamond" pitchFamily="18" charset="0"/>
              </a:rPr>
              <a:t>ова.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r-Cyrl-RS" sz="1900" dirty="0">
                <a:latin typeface="Garamond" pitchFamily="18" charset="0"/>
              </a:rPr>
              <a:t>На пример, коришћењем овог пакета програмер може креирати своје сопствене </a:t>
            </a:r>
            <a:r>
              <a:rPr lang="sr-Latn-CS" sz="1900" dirty="0">
                <a:latin typeface="Garamond" pitchFamily="18" charset="0"/>
              </a:rPr>
              <a:t>Telnet, Chat  </a:t>
            </a:r>
            <a:r>
              <a:rPr lang="sr-Cyrl-RS" sz="1900" dirty="0">
                <a:latin typeface="Garamond" pitchFamily="18" charset="0"/>
              </a:rPr>
              <a:t>или </a:t>
            </a:r>
            <a:r>
              <a:rPr lang="sr-Latn-CS" sz="1900" dirty="0">
                <a:latin typeface="Garamond" pitchFamily="18" charset="0"/>
              </a:rPr>
              <a:t>FTP </a:t>
            </a:r>
            <a:r>
              <a:rPr lang="sr-Cyrl-RS" sz="1900" dirty="0">
                <a:latin typeface="Garamond" pitchFamily="18" charset="0"/>
              </a:rPr>
              <a:t>клијенте и/или сервере.</a:t>
            </a:r>
            <a:endParaRPr lang="sr-Latn-CS" sz="1900" b="1" dirty="0">
              <a:latin typeface="Garamond" pitchFamily="18" charset="0"/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>
                <a:solidFill>
                  <a:schemeClr val="hlink"/>
                </a:solidFill>
              </a:rPr>
              <a:t>Java Core API</a:t>
            </a:r>
            <a:r>
              <a:rPr lang="en-US" altLang="en-US" sz="3200">
                <a:solidFill>
                  <a:schemeClr val="hlink"/>
                </a:solidFill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424863" cy="5475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r-Cyrl-RS" altLang="en-US" sz="2000" b="1" dirty="0"/>
          </a:p>
          <a:p>
            <a:pPr eaLnBrk="1" hangingPunct="1">
              <a:lnSpc>
                <a:spcPct val="80000"/>
              </a:lnSpc>
            </a:pPr>
            <a:r>
              <a:rPr lang="sr-Latn-CS" altLang="en-US" sz="2000" b="1" dirty="0"/>
              <a:t>java.awt</a:t>
            </a:r>
            <a:endParaRPr lang="sr-Cyrl-RS" altLang="en-US" sz="2400" b="1" dirty="0"/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Назив пакета </a:t>
            </a:r>
            <a:r>
              <a:rPr lang="sr-Latn-CS" altLang="en-US" sz="1900" dirty="0">
                <a:latin typeface="Garamond" panose="02020404030301010803" pitchFamily="18" charset="0"/>
              </a:rPr>
              <a:t>java.awt </a:t>
            </a:r>
            <a:r>
              <a:rPr lang="sr-Cyrl-RS" altLang="en-US" sz="1900" dirty="0">
                <a:latin typeface="Garamond" panose="02020404030301010803" pitchFamily="18" charset="0"/>
              </a:rPr>
              <a:t>је означава скраћеницу за </a:t>
            </a:r>
            <a:r>
              <a:rPr lang="sr-Latn-CS" altLang="en-US" sz="1900" dirty="0">
                <a:latin typeface="Garamond" panose="02020404030301010803" pitchFamily="18" charset="0"/>
              </a:rPr>
              <a:t>Abstract Window Toolkit (</a:t>
            </a:r>
            <a:r>
              <a:rPr lang="sr-Cyrl-RS" altLang="en-US" sz="1900" dirty="0">
                <a:latin typeface="Garamond" panose="02020404030301010803" pitchFamily="18" charset="0"/>
              </a:rPr>
              <a:t>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Т). 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садржи неколико конкретних интерактивних алата, </a:t>
            </a:r>
            <a:br>
              <a:rPr lang="sr-Cyrl-RS" altLang="en-US" sz="1900" dirty="0">
                <a:latin typeface="Garamond" panose="02020404030301010803" pitchFamily="18" charset="0"/>
              </a:rPr>
            </a:br>
            <a:r>
              <a:rPr lang="sr-Cyrl-RS" altLang="en-US" sz="1900" dirty="0">
                <a:latin typeface="Garamond" panose="02020404030301010803" pitchFamily="18" charset="0"/>
              </a:rPr>
              <a:t>као што су </a:t>
            </a:r>
            <a:r>
              <a:rPr lang="sr-Latn-CS" altLang="en-US" sz="1500" dirty="0"/>
              <a:t>Button</a:t>
            </a:r>
            <a:r>
              <a:rPr lang="sr-Latn-CS" altLang="en-US" sz="1500" dirty="0">
                <a:latin typeface="Garamond" panose="02020404030301010803" pitchFamily="18" charset="0"/>
              </a:rPr>
              <a:t> </a:t>
            </a:r>
            <a:r>
              <a:rPr lang="sr-Cyrl-RS" altLang="en-US" sz="1900" dirty="0">
                <a:latin typeface="Garamond" panose="02020404030301010803" pitchFamily="18" charset="0"/>
              </a:rPr>
              <a:t>и </a:t>
            </a:r>
            <a:r>
              <a:rPr lang="sr-Latn-CS" altLang="en-US" sz="1500" dirty="0"/>
              <a:t>TextField</a:t>
            </a:r>
            <a:r>
              <a:rPr lang="sr-Latn-CS" altLang="en-US" sz="1900" dirty="0">
                <a:latin typeface="Garamond" panose="02020404030301010803" pitchFamily="18" charset="0"/>
              </a:rPr>
              <a:t>.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Класа</a:t>
            </a:r>
            <a:r>
              <a:rPr lang="sr-Latn-CS" altLang="en-US" sz="1900" dirty="0">
                <a:latin typeface="Garamond" panose="02020404030301010803" pitchFamily="18" charset="0"/>
              </a:rPr>
              <a:t> </a:t>
            </a:r>
            <a:r>
              <a:rPr lang="sr-Latn-CS" altLang="en-US" sz="1500" dirty="0"/>
              <a:t>Graphics</a:t>
            </a:r>
            <a:r>
              <a:rPr lang="sr-Latn-CS" altLang="en-US" sz="1500" dirty="0">
                <a:latin typeface="Garamond" panose="02020404030301010803" pitchFamily="18" charset="0"/>
              </a:rPr>
              <a:t>  </a:t>
            </a:r>
            <a:r>
              <a:rPr lang="sr-Cyrl-RS" altLang="en-US" sz="1900" dirty="0">
                <a:latin typeface="Garamond" panose="02020404030301010803" pitchFamily="18" charset="0"/>
              </a:rPr>
              <a:t>обезбеђује богатство графичких могућности, </a:t>
            </a:r>
            <a:br>
              <a:rPr lang="sr-Cyrl-RS" altLang="en-US" sz="1900" dirty="0">
                <a:latin typeface="Garamond" panose="02020404030301010803" pitchFamily="18" charset="0"/>
              </a:rPr>
            </a:br>
            <a:r>
              <a:rPr lang="sr-Cyrl-RS" altLang="en-US" sz="1900" dirty="0">
                <a:latin typeface="Garamond" panose="02020404030301010803" pitchFamily="18" charset="0"/>
              </a:rPr>
              <a:t>укључујући и могућност цртања разних облика и могућност приказа слика.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9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en-US" sz="2000" b="1" dirty="0"/>
              <a:t>javax.swing</a:t>
            </a:r>
            <a:endParaRPr lang="sr-Cyrl-RS" altLang="en-US" sz="2400" b="1" dirty="0"/>
          </a:p>
          <a:p>
            <a:pPr lvl="1" eaLnBrk="1" hangingPunct="1">
              <a:lnSpc>
                <a:spcPct val="90000"/>
              </a:lnSpc>
            </a:pPr>
            <a:r>
              <a:rPr lang="sr-Latn-CS" altLang="en-US" sz="1900" dirty="0">
                <a:latin typeface="Garamond" panose="02020404030301010803" pitchFamily="18" charset="0"/>
              </a:rPr>
              <a:t>Swing </a:t>
            </a:r>
            <a:r>
              <a:rPr lang="sr-Cyrl-RS" altLang="en-US" sz="1900" dirty="0">
                <a:latin typeface="Garamond" panose="02020404030301010803" pitchFamily="18" charset="0"/>
              </a:rPr>
              <a:t>је уведен како би се превазишли проблеми на које су наилазили програмери који су користили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за креирање </a:t>
            </a:r>
            <a:r>
              <a:rPr lang="sr-Latn-CS" altLang="en-US" sz="1900" dirty="0">
                <a:latin typeface="Garamond" panose="02020404030301010803" pitchFamily="18" charset="0"/>
              </a:rPr>
              <a:t>GUI </a:t>
            </a:r>
            <a:r>
              <a:rPr lang="sr-Cyrl-RS" altLang="en-US" sz="1900" dirty="0">
                <a:latin typeface="Garamond" panose="02020404030301010803" pitchFamily="18" charset="0"/>
              </a:rPr>
              <a:t>апликација. 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altLang="en-US" sz="1900" dirty="0">
                <a:latin typeface="Garamond" panose="02020404030301010803" pitchFamily="18" charset="0"/>
              </a:rPr>
              <a:t>Наиме, код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је иста а</a:t>
            </a:r>
            <a:r>
              <a:rPr lang="sr-Latn-CS" altLang="en-US" sz="1900" dirty="0">
                <a:latin typeface="Garamond" panose="02020404030301010803" pitchFamily="18" charset="0"/>
              </a:rPr>
              <a:t>p</a:t>
            </a:r>
            <a:r>
              <a:rPr lang="sr-Cyrl-RS" altLang="en-US" sz="1900" dirty="0">
                <a:latin typeface="Garamond" panose="02020404030301010803" pitchFamily="18" charset="0"/>
              </a:rPr>
              <a:t>ликација изгледала битно другачије на различитим платформама. 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en-US" sz="1900" dirty="0">
                <a:latin typeface="Garamond" panose="02020404030301010803" pitchFamily="18" charset="0"/>
              </a:rPr>
              <a:t>Swing </a:t>
            </a:r>
            <a:r>
              <a:rPr lang="sr-Cyrl-RS" altLang="en-US" sz="1900" dirty="0">
                <a:latin typeface="Garamond" panose="02020404030301010803" pitchFamily="18" charset="0"/>
              </a:rPr>
              <a:t>надограђује А</a:t>
            </a:r>
            <a:r>
              <a:rPr lang="sr-Latn-CS" altLang="en-US" sz="1900" dirty="0">
                <a:latin typeface="Garamond" panose="02020404030301010803" pitchFamily="18" charset="0"/>
              </a:rPr>
              <a:t>W</a:t>
            </a:r>
            <a:r>
              <a:rPr lang="sr-Cyrl-RS" altLang="en-US" sz="1900" dirty="0">
                <a:latin typeface="Garamond" panose="02020404030301010803" pitchFamily="18" charset="0"/>
              </a:rPr>
              <a:t>Т и садржи класе као што су </a:t>
            </a:r>
            <a:r>
              <a:rPr lang="sr-Latn-CS" altLang="en-US" sz="1500" dirty="0"/>
              <a:t>J</a:t>
            </a:r>
            <a:r>
              <a:rPr lang="en-US" altLang="en-US" sz="1500" dirty="0"/>
              <a:t>B</a:t>
            </a:r>
            <a:r>
              <a:rPr lang="sr-Latn-CS" altLang="en-US" sz="1500" dirty="0"/>
              <a:t>utton</a:t>
            </a:r>
            <a:r>
              <a:rPr lang="sr-Latn-CS" altLang="en-US" sz="1500" dirty="0">
                <a:latin typeface="Garamond" panose="02020404030301010803" pitchFamily="18" charset="0"/>
              </a:rPr>
              <a:t>  </a:t>
            </a:r>
            <a:r>
              <a:rPr lang="sr-Cyrl-RS" altLang="en-US" sz="1900" dirty="0">
                <a:latin typeface="Garamond" panose="02020404030301010803" pitchFamily="18" charset="0"/>
              </a:rPr>
              <a:t>и </a:t>
            </a:r>
            <a:r>
              <a:rPr lang="sr-Latn-CS" altLang="en-US" sz="1500" dirty="0"/>
              <a:t>JTextField</a:t>
            </a:r>
            <a:r>
              <a:rPr lang="sr-Latn-CS" altLang="en-US" sz="1900" dirty="0">
                <a:latin typeface="Garamond" panose="02020404030301010803" pitchFamily="18" charset="0"/>
              </a:rPr>
              <a:t>.</a:t>
            </a:r>
            <a:endParaRPr lang="sr-Cyrl-RS" altLang="en-US" sz="19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sr-Cyrl-RS" altLang="en-US" sz="2000" b="1" dirty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549275"/>
            <a:ext cx="6851650" cy="774700"/>
          </a:xfrm>
          <a:noFill/>
        </p:spPr>
        <p:txBody>
          <a:bodyPr/>
          <a:lstStyle/>
          <a:p>
            <a:pPr eaLnBrk="1" hangingPunct="1"/>
            <a:r>
              <a:rPr lang="sr-Latn-CS" altLang="en-US" sz="3200">
                <a:solidFill>
                  <a:schemeClr val="hlink"/>
                </a:solidFill>
              </a:rPr>
              <a:t>Java Core API</a:t>
            </a:r>
            <a:r>
              <a:rPr lang="en-US" altLang="en-US" sz="3200">
                <a:solidFill>
                  <a:schemeClr val="hlink"/>
                </a:solidFill>
              </a:rPr>
              <a:t>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1525" y="427038"/>
            <a:ext cx="5832475" cy="914400"/>
          </a:xfrm>
        </p:spPr>
        <p:txBody>
          <a:bodyPr/>
          <a:lstStyle/>
          <a:p>
            <a:pPr eaLnBrk="1" hangingPunct="1"/>
            <a:r>
              <a:rPr lang="sr-Cyrl-RS" altLang="en-US">
                <a:solidFill>
                  <a:srgbClr val="3366FF"/>
                </a:solidFill>
              </a:rPr>
              <a:t>Захвалница</a:t>
            </a:r>
            <a:endParaRPr lang="sr-Latn-CS" altLang="en-US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>
              <a:buClrTx/>
              <a:buFontTx/>
              <a:buNone/>
            </a:pPr>
            <a:endParaRPr lang="sr-Cyrl-R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856662" cy="3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2004.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J</a:t>
            </a:r>
            <a:r>
              <a:rPr kumimoji="1" lang="en-US" altLang="en-US" sz="2400" dirty="0">
                <a:latin typeface="Garamond" panose="02020404030301010803" pitchFamily="18" charset="0"/>
              </a:rPr>
              <a:t>2SE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>
                <a:latin typeface="Garamond" panose="02020404030301010803" pitchFamily="18" charset="0"/>
              </a:rPr>
              <a:t>5.0 –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интерна ознака 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J2SE 1.5</a:t>
            </a:r>
            <a:r>
              <a:rPr kumimoji="1" lang="en-U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(</a:t>
            </a:r>
            <a:r>
              <a:rPr kumimoji="1" lang="en-US" altLang="en-US" sz="2400" dirty="0">
                <a:latin typeface="Garamond" panose="02020404030301010803" pitchFamily="18" charset="0"/>
              </a:rPr>
              <a:t>*)</a:t>
            </a:r>
            <a:endParaRPr kumimoji="1" lang="sr-Latn-R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Генерички типови</a:t>
            </a:r>
          </a:p>
          <a:p>
            <a:pPr marL="1485900" lvl="2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500" dirty="0">
                <a:latin typeface="Garamond" panose="02020404030301010803" pitchFamily="18" charset="0"/>
              </a:rPr>
              <a:t>Омогућава нпр. да се алгоритми за различите типове података пишу једанпут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Паралелно програмирање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2006. Sun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објављује </a:t>
            </a:r>
            <a:r>
              <a:rPr kumimoji="1" lang="en-US" altLang="en-US" sz="2400" dirty="0">
                <a:latin typeface="Garamond" panose="02020404030301010803" pitchFamily="18" charset="0"/>
              </a:rPr>
              <a:t>Java 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>
                <a:latin typeface="Garamond" panose="02020404030301010803" pitchFamily="18" charset="0"/>
              </a:rPr>
              <a:t>6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(</a:t>
            </a:r>
            <a:r>
              <a:rPr kumimoji="1" lang="en-US" altLang="en-US" sz="2400" dirty="0">
                <a:latin typeface="Garamond" panose="02020404030301010803" pitchFamily="18" charset="0"/>
              </a:rPr>
              <a:t>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Убрзавање перформанси језгра и рада са графиком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Побољшан рад при повезивању са базама података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2006.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Велики део Јаве постаје слободан и отворен -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GPL</a:t>
            </a:r>
            <a:r>
              <a:rPr kumimoji="1" lang="en-US" altLang="en-US" sz="2400" dirty="0">
                <a:latin typeface="Garamond" panose="02020404030301010803" pitchFamily="18" charset="0"/>
              </a:rPr>
              <a:t>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лиценца (</a:t>
            </a:r>
            <a:r>
              <a:rPr kumimoji="1" lang="en-US" altLang="en-US" sz="2400" dirty="0">
                <a:latin typeface="Garamond" panose="02020404030301010803" pitchFamily="18" charset="0"/>
              </a:rPr>
              <a:t>*)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2010. Java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постаје власништво компаније 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Oracle</a:t>
            </a:r>
            <a:endParaRPr kumimoji="1" lang="en-U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endParaRPr kumimoji="1" lang="sr-Cyrl-RS" altLang="en-US" sz="1900" dirty="0">
              <a:latin typeface="Garamond" panose="02020404030301010803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(4)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79388" y="1657350"/>
            <a:ext cx="8856662" cy="672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Tx/>
              <a:buNone/>
            </a:pPr>
            <a:r>
              <a:rPr kumimoji="1" lang="sr-Latn-CS" altLang="en-US" sz="2400" dirty="0">
                <a:latin typeface="Garamond" panose="02020404030301010803" pitchFamily="18" charset="0"/>
              </a:rPr>
              <a:t>20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11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.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 Појављује се </a:t>
            </a:r>
            <a:r>
              <a:rPr kumimoji="1" lang="en-US" altLang="en-US" sz="2400" dirty="0">
                <a:latin typeface="Garamond" panose="02020404030301010803" pitchFamily="18" charset="0"/>
              </a:rPr>
              <a:t>Java SE</a:t>
            </a:r>
            <a:r>
              <a:rPr kumimoji="1" lang="sr-Latn-CS" altLang="en-US" sz="2400" dirty="0">
                <a:latin typeface="Garamond" panose="02020404030301010803" pitchFamily="18" charset="0"/>
              </a:rPr>
              <a:t> </a:t>
            </a:r>
            <a:r>
              <a:rPr kumimoji="1" lang="en-US" altLang="en-US" sz="2400" dirty="0">
                <a:latin typeface="Garamond" panose="02020404030301010803" pitchFamily="18" charset="0"/>
              </a:rPr>
              <a:t>7 (**)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Убрзавање исцртавања са модерним графичким картицама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Једноставније декларисање метода са променљивим бројем параметара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Симултано хватање више врста изузетака</a:t>
            </a:r>
            <a:endParaRPr kumimoji="1" lang="en-U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2014.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 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Java SE 8 (</a:t>
            </a:r>
            <a:r>
              <a:rPr kumimoji="1" lang="en-US" altLang="en-US" sz="2400" dirty="0">
                <a:latin typeface="Garamond" panose="02020404030301010803" pitchFamily="18" charset="0"/>
              </a:rPr>
              <a:t>***)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Рад са ламбда изразима (функционално програмирање)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Интуитивнији рад са временом и календарима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Побољшан модул за рад са </a:t>
            </a:r>
            <a:r>
              <a:rPr kumimoji="1" lang="sr-Latn-RS" altLang="en-US" sz="1900" dirty="0">
                <a:latin typeface="Garamond" panose="02020404030301010803" pitchFamily="18" charset="0"/>
              </a:rPr>
              <a:t>JavaScript </a:t>
            </a:r>
            <a:r>
              <a:rPr kumimoji="1" lang="sr-Cyrl-RS" altLang="en-US" sz="1900" dirty="0">
                <a:latin typeface="Garamond" panose="02020404030301010803" pitchFamily="18" charset="0"/>
              </a:rPr>
              <a:t>библиотеком</a:t>
            </a:r>
            <a:endParaRPr kumimoji="1" lang="en-U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201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7</a:t>
            </a:r>
            <a:r>
              <a:rPr kumimoji="1" lang="en-U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Појављује се 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Java SE 9</a:t>
            </a:r>
            <a:endParaRPr kumimoji="1" lang="sr-Cyrl-RS" altLang="en-US" sz="24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Модуларнија организација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Јава командно окружење </a:t>
            </a:r>
            <a:r>
              <a:rPr kumimoji="1" lang="en-US" altLang="en-US" sz="1900" b="1" dirty="0" err="1">
                <a:latin typeface="Garamond" panose="02020404030301010803" pitchFamily="18" charset="0"/>
              </a:rPr>
              <a:t>jshell</a:t>
            </a:r>
            <a:endParaRPr kumimoji="1" lang="sr-Cyrl-RS" altLang="en-US" sz="19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Унапређење конкурентности – реактивни токови података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en-US" altLang="en-US" sz="2400" dirty="0">
                <a:latin typeface="Garamond" panose="02020404030301010803" pitchFamily="18" charset="0"/>
              </a:rPr>
              <a:t>201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8</a:t>
            </a:r>
            <a:r>
              <a:rPr kumimoji="1" lang="en-US" altLang="en-US" sz="2400" dirty="0">
                <a:latin typeface="Garamond" panose="02020404030301010803" pitchFamily="18" charset="0"/>
              </a:rPr>
              <a:t>.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Појављују се 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Java SE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10 и </a:t>
            </a:r>
            <a:r>
              <a:rPr kumimoji="1" lang="sr-Latn-RS" altLang="en-US" sz="2400" dirty="0">
                <a:latin typeface="Garamond" panose="02020404030301010803" pitchFamily="18" charset="0"/>
              </a:rPr>
              <a:t>Java SE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11 (нестабилна) 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Нови сакупљачи података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r>
              <a:rPr kumimoji="1" lang="sr-Cyrl-RS" altLang="en-US" sz="1900" dirty="0">
                <a:latin typeface="Garamond" panose="02020404030301010803" pitchFamily="18" charset="0"/>
              </a:rPr>
              <a:t>Унапређења рада са меморијом, пре свега рад са хипом</a:t>
            </a: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endParaRPr kumimoji="1" lang="sr-Cyrl-RS" altLang="en-US" sz="23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endParaRPr kumimoji="1" lang="sr-Cyrl-RS" altLang="en-US" sz="2500" dirty="0">
              <a:latin typeface="Garamond" panose="02020404030301010803" pitchFamily="18" charset="0"/>
            </a:endParaRPr>
          </a:p>
          <a:p>
            <a:pPr marL="1085850" lvl="1" indent="-342900">
              <a:lnSpc>
                <a:spcPct val="90000"/>
              </a:lnSpc>
              <a:buClr>
                <a:schemeClr val="accent2"/>
              </a:buClr>
            </a:pPr>
            <a:endParaRPr kumimoji="1" lang="sr-Latn-R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None/>
            </a:pPr>
            <a:r>
              <a:rPr kumimoji="1" lang="sr-Latn-RS" altLang="en-US" sz="2400" dirty="0">
                <a:latin typeface="Garamond" panose="02020404030301010803" pitchFamily="18" charset="0"/>
              </a:rPr>
              <a:t>Java SE 9 </a:t>
            </a:r>
            <a:r>
              <a:rPr kumimoji="1" lang="sr-Cyrl-RS" altLang="en-US" sz="2400" dirty="0">
                <a:latin typeface="Garamond" panose="02020404030301010803" pitchFamily="18" charset="0"/>
              </a:rPr>
              <a:t>се очекује тек у 2017. години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Настанак и развој (</a:t>
            </a:r>
            <a:r>
              <a:rPr lang="sr-Latn-RS" altLang="en-US" sz="3600" dirty="0">
                <a:solidFill>
                  <a:srgbClr val="9900CC"/>
                </a:solidFill>
              </a:rPr>
              <a:t>5</a:t>
            </a:r>
            <a:r>
              <a:rPr lang="sr-Cyrl-RS" altLang="en-US" sz="3600" dirty="0">
                <a:solidFill>
                  <a:srgbClr val="9900CC"/>
                </a:solidFill>
              </a:rPr>
              <a:t>)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79388" y="1639888"/>
            <a:ext cx="8964612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kumimoji="1" lang="sr-Cyrl-RS" sz="2800" dirty="0">
                <a:latin typeface="Garamond" pitchFamily="18" charset="0"/>
              </a:rPr>
              <a:t>Захтеви за Јаву: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>
                <a:latin typeface="Garamond" pitchFamily="18" charset="0"/>
              </a:rPr>
              <a:t>Једноставан, објектно</a:t>
            </a:r>
            <a:r>
              <a:rPr kumimoji="1" lang="sr-Latn-RS" sz="2800" dirty="0">
                <a:latin typeface="Garamond" pitchFamily="18" charset="0"/>
              </a:rPr>
              <a:t> </a:t>
            </a:r>
            <a:r>
              <a:rPr kumimoji="1" lang="sr-Cyrl-RS" sz="2800" dirty="0">
                <a:latin typeface="Garamond" pitchFamily="18" charset="0"/>
              </a:rPr>
              <a:t>орјентисан и фамилијаран</a:t>
            </a:r>
            <a:endParaRPr kumimoji="1" lang="sr-Latn-CS" sz="2800" dirty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>
                <a:latin typeface="Garamond" pitchFamily="18" charset="0"/>
              </a:rPr>
              <a:t>Робустан и сигуран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sr-Cyrl-RS" sz="2800" dirty="0">
                <a:latin typeface="Garamond" pitchFamily="18" charset="0"/>
              </a:rPr>
              <a:t>Архитектонски неутралан и преносив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r>
              <a:rPr kumimoji="1" lang="sr-Cyrl-RS" sz="2400" dirty="0">
                <a:solidFill>
                  <a:srgbClr val="006600"/>
                </a:solidFill>
                <a:latin typeface="Garamond" pitchFamily="18" charset="0"/>
              </a:rPr>
              <a:t>       „пиши једном, извршавај било где“</a:t>
            </a:r>
            <a:endParaRPr kumimoji="1" lang="sr-Latn-CS" sz="2400" dirty="0">
              <a:solidFill>
                <a:srgbClr val="006600"/>
              </a:solidFill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kumimoji="1" lang="sr-Cyrl-RS" sz="2800" dirty="0">
                <a:latin typeface="Garamond" pitchFamily="18" charset="0"/>
              </a:rPr>
              <a:t>Перформантан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kumimoji="1" lang="sr-Cyrl-RS" sz="2800" dirty="0">
                <a:latin typeface="Garamond" pitchFamily="18" charset="0"/>
              </a:rPr>
              <a:t>Интерпретиран, вишенитан и динамичан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defRPr/>
            </a:pPr>
            <a:endParaRPr lang="sr-Latn-CS" sz="2400" dirty="0">
              <a:latin typeface="Garamond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Карактеристике</a:t>
            </a:r>
            <a:endParaRPr lang="sr-Latn-CS" altLang="en-US" sz="3600" dirty="0">
              <a:solidFill>
                <a:srgbClr val="9900CC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3952875" y="6435725"/>
            <a:ext cx="5168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hlinkClick r:id="rId2"/>
              </a:rPr>
              <a:t>http://www.oracle.com/technetwork/java/intro-141325.html</a:t>
            </a:r>
            <a:r>
              <a:rPr lang="sr-Cyrl-RS" altLang="en-US" sz="1400" b="1" dirty="0"/>
              <a:t> </a:t>
            </a:r>
            <a:endParaRPr lang="en-US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228600" y="1657350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Садржи готове библиотекама за најразличитије намене;  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Објектно орјентисан од самог почетка;</a:t>
            </a: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kumimoji="1" lang="sr-Cyrl-RS" sz="2800" dirty="0">
              <a:latin typeface="Garamond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kumimoji="1" lang="sr-Cyrl-RS" sz="2800" dirty="0">
                <a:latin typeface="Garamond" pitchFamily="18" charset="0"/>
              </a:rPr>
              <a:t>По синтакси сличан </a:t>
            </a:r>
            <a:r>
              <a:rPr kumimoji="1" lang="sr-Latn-CS" sz="2800" dirty="0">
                <a:latin typeface="Garamond" pitchFamily="18" charset="0"/>
              </a:rPr>
              <a:t>C/C++;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sr-Cyrl-RS" altLang="en-US" sz="3600" dirty="0">
                <a:solidFill>
                  <a:srgbClr val="9900CC"/>
                </a:solidFill>
              </a:rPr>
              <a:t>Једноставан, објектно оријентисан, фамилијаран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2477</Words>
  <Application>Microsoft Office PowerPoint</Application>
  <PresentationFormat>On-screen Show (4:3)</PresentationFormat>
  <Paragraphs>442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Garamond</vt:lpstr>
      <vt:lpstr>Arial</vt:lpstr>
      <vt:lpstr>Monotype Sorts</vt:lpstr>
      <vt:lpstr>Times New Roman</vt:lpstr>
      <vt:lpstr>YUTms</vt:lpstr>
      <vt:lpstr>Calibri</vt:lpstr>
      <vt:lpstr>Wingdings</vt:lpstr>
      <vt:lpstr>4_Watermark</vt:lpstr>
      <vt:lpstr>Објектно орјентисано програмирање</vt:lpstr>
      <vt:lpstr>Карактеристике програмског језика Јава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Дизајн програмског језика Јава </vt:lpstr>
      <vt:lpstr>Увод</vt:lpstr>
      <vt:lpstr>Особине језика Јава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Јава виртуелна машина</vt:lpstr>
      <vt:lpstr>Јава виртуелна машина (2)</vt:lpstr>
      <vt:lpstr>Јава виртуелна машина (3)</vt:lpstr>
      <vt:lpstr>Јава виртуелна машина (3)</vt:lpstr>
      <vt:lpstr>Јава виртуелна машина (4)</vt:lpstr>
      <vt:lpstr>Меморија Јава виртуелне машине</vt:lpstr>
      <vt:lpstr>Простор и скупљач отпадака</vt:lpstr>
      <vt:lpstr>Алати за Јава развој (JDK)</vt:lpstr>
      <vt:lpstr>Java API</vt:lpstr>
      <vt:lpstr>Java API (2)</vt:lpstr>
      <vt:lpstr>Java Core API</vt:lpstr>
      <vt:lpstr>Java Core API (2)</vt:lpstr>
      <vt:lpstr>Java Core API (3)</vt:lpstr>
      <vt:lpstr>Захвалница</vt:lpstr>
    </vt:vector>
  </TitlesOfParts>
  <Company>Matf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Podela ra~unarskih sredtava</dc:title>
  <dc:subject>OOP</dc:subject>
  <dc:creator>Vladimir Filipovic;Dusan Tosic</dc:creator>
  <cp:lastModifiedBy>aleksandar.kartelj aleksandar.kartelj</cp:lastModifiedBy>
  <cp:revision>217</cp:revision>
  <dcterms:created xsi:type="dcterms:W3CDTF">2003-10-14T01:33:05Z</dcterms:created>
  <dcterms:modified xsi:type="dcterms:W3CDTF">2019-02-14T12:42:41Z</dcterms:modified>
</cp:coreProperties>
</file>