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60" r:id="rId1"/>
  </p:sldMasterIdLst>
  <p:notesMasterIdLst>
    <p:notesMasterId r:id="rId52"/>
  </p:notesMasterIdLst>
  <p:sldIdLst>
    <p:sldId id="306" r:id="rId2"/>
    <p:sldId id="307" r:id="rId3"/>
    <p:sldId id="337" r:id="rId4"/>
    <p:sldId id="364" r:id="rId5"/>
    <p:sldId id="365" r:id="rId6"/>
    <p:sldId id="293" r:id="rId7"/>
    <p:sldId id="366" r:id="rId8"/>
    <p:sldId id="302" r:id="rId9"/>
    <p:sldId id="294" r:id="rId10"/>
    <p:sldId id="367" r:id="rId11"/>
    <p:sldId id="372" r:id="rId12"/>
    <p:sldId id="362" r:id="rId13"/>
    <p:sldId id="368" r:id="rId14"/>
    <p:sldId id="373" r:id="rId15"/>
    <p:sldId id="370" r:id="rId16"/>
    <p:sldId id="303" r:id="rId17"/>
    <p:sldId id="371" r:id="rId18"/>
    <p:sldId id="374" r:id="rId19"/>
    <p:sldId id="381" r:id="rId20"/>
    <p:sldId id="375" r:id="rId21"/>
    <p:sldId id="379" r:id="rId22"/>
    <p:sldId id="297" r:id="rId23"/>
    <p:sldId id="382" r:id="rId24"/>
    <p:sldId id="339" r:id="rId25"/>
    <p:sldId id="341" r:id="rId26"/>
    <p:sldId id="342" r:id="rId27"/>
    <p:sldId id="348" r:id="rId28"/>
    <p:sldId id="349" r:id="rId29"/>
    <p:sldId id="352" r:id="rId30"/>
    <p:sldId id="353" r:id="rId31"/>
    <p:sldId id="355" r:id="rId32"/>
    <p:sldId id="383" r:id="rId33"/>
    <p:sldId id="356" r:id="rId34"/>
    <p:sldId id="384" r:id="rId35"/>
    <p:sldId id="385" r:id="rId36"/>
    <p:sldId id="328" r:id="rId37"/>
    <p:sldId id="386" r:id="rId38"/>
    <p:sldId id="387" r:id="rId39"/>
    <p:sldId id="389" r:id="rId40"/>
    <p:sldId id="309" r:id="rId41"/>
    <p:sldId id="313" r:id="rId42"/>
    <p:sldId id="310" r:id="rId43"/>
    <p:sldId id="380" r:id="rId44"/>
    <p:sldId id="312" r:id="rId45"/>
    <p:sldId id="311" r:id="rId46"/>
    <p:sldId id="314" r:id="rId47"/>
    <p:sldId id="320" r:id="rId48"/>
    <p:sldId id="322" r:id="rId49"/>
    <p:sldId id="324" r:id="rId50"/>
    <p:sldId id="308" r:id="rId5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Garamond" panose="02020404030301010803" pitchFamily="18" charset="0"/>
      <p:regular r:id="rId57"/>
      <p:bold r:id="rId58"/>
      <p:italic r:id="rId5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990099"/>
    <a:srgbClr val="FF6600"/>
    <a:srgbClr val="D60093"/>
    <a:srgbClr val="008000"/>
    <a:srgbClr val="33CC33"/>
    <a:srgbClr val="6600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1" autoAdjust="0"/>
    <p:restoredTop sz="94610" autoAdjust="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2F0C4FFC-5DFB-40A9-803B-7EFE52120185}" type="datetimeFigureOut">
              <a:rPr lang="en-US"/>
              <a:pPr>
                <a:defRPr/>
              </a:pPr>
              <a:t>5/25/2017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BB1E8E3E-1068-43C0-9BFC-83A9FDE8DEC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53354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81475" cy="31353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81475" cy="31353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7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l_fa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t="4137" r="8333" b="12408"/>
          <a:stretch>
            <a:fillRect/>
          </a:stretch>
        </p:blipFill>
        <p:spPr bwMode="auto">
          <a:xfrm>
            <a:off x="395288" y="3357563"/>
            <a:ext cx="2881312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1219200"/>
            <a:ext cx="8062912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sr-Latn-CS"/>
              <a:t>Click to edit Master title style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3505200"/>
            <a:ext cx="5110162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sr-Latn-CS"/>
              <a:t>Click to edit Master subtitle style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defTabSz="914400" eaLnBrk="1" hangingPunct="1">
              <a:buClrTx/>
              <a:buSzTx/>
              <a:defRPr>
                <a:solidFill>
                  <a:srgbClr val="000000"/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defTabSz="914400" eaLnBrk="1" hangingPunct="1">
              <a:buClrTx/>
              <a:buSzTx/>
              <a:defRPr>
                <a:solidFill>
                  <a:srgbClr val="000000"/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fld id="{0A3DE786-E8B0-4797-B983-26BE99552C96}" type="slidenum">
              <a:rPr lang="sr-Latn-CS" altLang="sr-Latn-RS"/>
              <a:pPr/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342788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44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734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9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7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05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549275"/>
            <a:ext cx="685165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5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 smtClean="0"/>
              <a:t>Click to edit Master text styles</a:t>
            </a:r>
          </a:p>
          <a:p>
            <a:pPr lvl="1"/>
            <a:r>
              <a:rPr lang="sr-Latn-CS" altLang="en-US" smtClean="0"/>
              <a:t>Second level</a:t>
            </a:r>
          </a:p>
          <a:p>
            <a:pPr lvl="2"/>
            <a:r>
              <a:rPr lang="sr-Latn-CS" altLang="en-US" smtClean="0"/>
              <a:t>Third level</a:t>
            </a:r>
          </a:p>
          <a:p>
            <a:pPr lvl="3"/>
            <a:r>
              <a:rPr lang="sr-Latn-CS" altLang="en-US" smtClean="0"/>
              <a:t>Fourth level</a:t>
            </a:r>
          </a:p>
          <a:p>
            <a:pPr lvl="4"/>
            <a:r>
              <a:rPr lang="sr-Latn-CS" altLang="en-US" smtClean="0"/>
              <a:t>Fifth level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549275"/>
            <a:ext cx="68516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 smtClean="0"/>
              <a:t>Click to edit Master title style</a:t>
            </a: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8488363" y="274638"/>
            <a:ext cx="4699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sr-Latn-RS" sz="800">
                <a:solidFill>
                  <a:srgbClr val="6767FF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fld id="{468D0552-F2EB-488F-A927-6F090AA9B966}" type="slidenum">
              <a:rPr lang="en-US" altLang="sr-Latn-RS" sz="800">
                <a:solidFill>
                  <a:srgbClr val="6767FF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‹#›</a:t>
            </a:fld>
            <a:r>
              <a:rPr lang="en-US" altLang="sr-Latn-RS" sz="800">
                <a:solidFill>
                  <a:srgbClr val="6767FF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/69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011863" y="333375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sr-Latn-CS" altLang="en-US" sz="800" dirty="0" smtClean="0">
                <a:solidFill>
                  <a:srgbClr val="FFFFFF"/>
                </a:solidFill>
                <a:latin typeface="Garamond" panose="02020404030301010803" pitchFamily="18" charset="0"/>
                <a:cs typeface="Arial" charset="0"/>
              </a:rPr>
              <a:t>vladaf@matf.bg.ac.</a:t>
            </a:r>
            <a:r>
              <a:rPr lang="en-US" altLang="en-US" sz="800" dirty="0" err="1" smtClean="0">
                <a:solidFill>
                  <a:srgbClr val="FFFFFF"/>
                </a:solidFill>
                <a:latin typeface="Garamond" panose="02020404030301010803" pitchFamily="18" charset="0"/>
                <a:cs typeface="Arial" charset="0"/>
              </a:rPr>
              <a:t>rs</a:t>
            </a:r>
            <a:endParaRPr lang="sr-Latn-CS" altLang="en-US" sz="800" dirty="0" smtClean="0">
              <a:solidFill>
                <a:srgbClr val="FFFFFF"/>
              </a:solidFill>
              <a:latin typeface="Garamond" panose="02020404030301010803" pitchFamily="18" charset="0"/>
              <a:cs typeface="Arial" charset="0"/>
            </a:endParaRPr>
          </a:p>
        </p:txBody>
      </p:sp>
      <p:pic>
        <p:nvPicPr>
          <p:cNvPr id="1030" name="Picture 8" descr="znakmalin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476250"/>
            <a:ext cx="8429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6096000" y="304800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sr-Latn-CS" altLang="en-US" sz="800" dirty="0" smtClean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vladaf@matf.bg.ac.</a:t>
            </a:r>
            <a:r>
              <a:rPr lang="en-US" altLang="en-US" sz="800" dirty="0" err="1" smtClean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rs</a:t>
            </a:r>
            <a:endParaRPr lang="sr-Latn-CS" altLang="en-US" sz="800" dirty="0" smtClean="0">
              <a:solidFill>
                <a:srgbClr val="000000"/>
              </a:solidFill>
              <a:latin typeface="Garamond" panose="02020404030301010803" pitchFamily="18" charset="0"/>
              <a:cs typeface="Arial" charset="0"/>
            </a:endParaRPr>
          </a:p>
        </p:txBody>
      </p:sp>
      <p:sp>
        <p:nvSpPr>
          <p:cNvPr id="1033" name="TextBox 1"/>
          <p:cNvSpPr txBox="1">
            <a:spLocks noChangeArrowheads="1"/>
          </p:cNvSpPr>
          <p:nvPr userDrawn="1"/>
        </p:nvSpPr>
        <p:spPr bwMode="auto">
          <a:xfrm>
            <a:off x="342900" y="260350"/>
            <a:ext cx="12969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sr-Cyrl-RS" sz="800" smtClean="0">
                <a:solidFill>
                  <a:srgbClr val="000000"/>
                </a:solidFill>
              </a:rPr>
              <a:t>Математички факултет</a:t>
            </a:r>
            <a:endParaRPr lang="en-US" sz="800" smtClean="0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3059113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defTabSz="914400" rt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defRPr sz="1000" kern="1200">
                <a:solidFill>
                  <a:srgbClr val="6767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sr-Cyrl-RS" smtClean="0"/>
              <a:t>Објектно орјентисано програмирање</a:t>
            </a:r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rtelj@matf.bg.ac.rs" TargetMode="External"/><Relationship Id="rId2" Type="http://schemas.openxmlformats.org/officeDocument/2006/relationships/hyperlink" Target="mailto:vladaf@matf.bg.ac.r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artelj@matf.bg.ac.rs" TargetMode="External"/><Relationship Id="rId2" Type="http://schemas.openxmlformats.org/officeDocument/2006/relationships/hyperlink" Target="mailto:vladaf@matf.bg.ac.rs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3700" y="1628775"/>
            <a:ext cx="8062913" cy="1144588"/>
          </a:xfrm>
        </p:spPr>
        <p:txBody>
          <a:bodyPr/>
          <a:lstStyle/>
          <a:p>
            <a:pPr eaLnBrk="1" hangingPunct="1"/>
            <a:r>
              <a:rPr lang="sr-Cyrl-RS" altLang="en-US" sz="5400" smtClean="0">
                <a:solidFill>
                  <a:srgbClr val="3366FF"/>
                </a:solidFill>
              </a:rPr>
              <a:t>Објектно орјентисано програмирање</a:t>
            </a:r>
            <a:endParaRPr lang="sr-Latn-CS" altLang="en-US" sz="5400" smtClean="0">
              <a:solidFill>
                <a:srgbClr val="3366FF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63888" y="3356992"/>
            <a:ext cx="51101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sr-Cyrl-RS" altLang="en-US" kern="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Филиповић</a:t>
            </a:r>
            <a:endParaRPr lang="en-US" altLang="en-US" kern="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CS" altLang="en-US" kern="0" dirty="0" smtClean="0">
                <a:hlinkClick r:id="rId2"/>
              </a:rPr>
              <a:t>vladaf@matf.bg.ac.</a:t>
            </a:r>
            <a:r>
              <a:rPr lang="en-US" altLang="en-US" kern="0" dirty="0" err="1" smtClean="0">
                <a:hlinkClick r:id="rId2"/>
              </a:rPr>
              <a:t>rs</a:t>
            </a:r>
            <a:endParaRPr lang="sr-Latn-RS" altLang="en-US" kern="0" dirty="0" smtClean="0"/>
          </a:p>
          <a:p>
            <a:pPr eaLnBrk="1" hangingPunct="1"/>
            <a:r>
              <a:rPr lang="sr-Cyrl-RS" altLang="en-US" kern="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Александар Картељ</a:t>
            </a:r>
            <a:endParaRPr lang="en-US" altLang="en-US" kern="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kern="0" dirty="0" smtClean="0">
                <a:hlinkClick r:id="rId3"/>
              </a:rPr>
              <a:t>k</a:t>
            </a:r>
            <a:r>
              <a:rPr lang="sr-Latn-RS" altLang="en-US" kern="0" dirty="0" smtClean="0">
                <a:hlinkClick r:id="rId3"/>
              </a:rPr>
              <a:t>artelj</a:t>
            </a:r>
            <a:r>
              <a:rPr lang="en-US" altLang="en-US" kern="0" dirty="0" smtClean="0">
                <a:hlinkClick r:id="rId3"/>
              </a:rPr>
              <a:t>@matf.bg.ac.rs</a:t>
            </a:r>
            <a:endParaRPr lang="en-US" altLang="en-US"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28600" y="1497013"/>
            <a:ext cx="8686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Следећи дијаграм приказује поткласе класе </a:t>
            </a:r>
            <a:r>
              <a:rPr lang="en-US" altLang="en-US" sz="2000" dirty="0" err="1" smtClean="0">
                <a:latin typeface="+mn-lt"/>
              </a:rPr>
              <a:t>InputStream</a:t>
            </a:r>
            <a:r>
              <a:rPr lang="sr-Cyrl-RS" altLang="en-US" sz="2000" dirty="0" smtClean="0">
                <a:latin typeface="+mn-lt"/>
              </a:rPr>
              <a:t>:</a:t>
            </a:r>
            <a:endParaRPr lang="en-US" altLang="en-US" sz="2400" dirty="0" smtClean="0"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 smtClean="0">
                <a:solidFill>
                  <a:srgbClr val="3366FF"/>
                </a:solidFill>
              </a:rPr>
              <a:t>Улазни токови података (</a:t>
            </a:r>
            <a:r>
              <a:rPr lang="en-US" altLang="en-US" kern="0" dirty="0" smtClean="0">
                <a:solidFill>
                  <a:srgbClr val="3366FF"/>
                </a:solidFill>
              </a:rPr>
              <a:t>3</a:t>
            </a:r>
            <a:r>
              <a:rPr lang="sr-Cyrl-RS" altLang="en-US" kern="0" dirty="0" smtClean="0">
                <a:solidFill>
                  <a:srgbClr val="3366FF"/>
                </a:solidFill>
              </a:rPr>
              <a:t>)</a:t>
            </a:r>
            <a:endParaRPr lang="sr-Latn-CS" altLang="en-US" kern="0" dirty="0" smtClean="0">
              <a:solidFill>
                <a:srgbClr val="3366FF"/>
              </a:solidFill>
            </a:endParaRPr>
          </a:p>
        </p:txBody>
      </p:sp>
      <p:pic>
        <p:nvPicPr>
          <p:cNvPr id="1026" name="Picture 2" descr="inputstreams_trans.gif (492×21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595984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9750" y="1484313"/>
            <a:ext cx="8382000" cy="482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spcBef>
                <a:spcPts val="1200"/>
              </a:spcBef>
              <a:spcAft>
                <a:spcPts val="0"/>
              </a:spcAft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У класи </a:t>
            </a:r>
            <a:r>
              <a:rPr lang="en-US" altLang="en-US" sz="2000" dirty="0" err="1" smtClean="0">
                <a:latin typeface="+mn-lt"/>
              </a:rPr>
              <a:t>OutputStream</a:t>
            </a:r>
            <a:r>
              <a:rPr lang="en-US" altLang="en-US" sz="1800" dirty="0" smtClean="0">
                <a:latin typeface="+mn-lt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најчешће се користи метод </a:t>
            </a:r>
            <a:r>
              <a:rPr lang="en-US" altLang="en-US" sz="2000" dirty="0" smtClean="0">
                <a:latin typeface="+mn-lt"/>
              </a:rPr>
              <a:t>write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.</a:t>
            </a:r>
            <a:r>
              <a:rPr lang="en-US" altLang="en-US" sz="2400" dirty="0" smtClean="0">
                <a:latin typeface="Garamond" panose="02020404030301010803" pitchFamily="18" charset="0"/>
              </a:rPr>
              <a:t> </a:t>
            </a:r>
            <a:endParaRPr lang="sr-Latn-RS" altLang="en-US" sz="2400" dirty="0" smtClean="0">
              <a:latin typeface="Garamond" panose="02020404030301010803" pitchFamily="18" charset="0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Слично као и у претходном случају, излазне операције се обично не реализују директним позивима метода </a:t>
            </a:r>
            <a:r>
              <a:rPr lang="en-US" altLang="en-US" sz="2000" dirty="0" smtClean="0">
                <a:latin typeface="+mn-lt"/>
              </a:rPr>
              <a:t>write</a:t>
            </a:r>
            <a:r>
              <a:rPr lang="en-US" altLang="en-US" sz="1800" dirty="0" smtClean="0">
                <a:latin typeface="+mn-lt"/>
              </a:rPr>
              <a:t>. </a:t>
            </a:r>
            <a:endParaRPr lang="sr-Latn-RS" altLang="en-US" sz="1800" dirty="0" smtClean="0">
              <a:latin typeface="+mn-lt"/>
            </a:endParaRPr>
          </a:p>
          <a:p>
            <a:pPr>
              <a:buNone/>
            </a:pP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public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abstract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write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b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throws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IOException 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public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write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byte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b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[])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throws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IOException 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public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write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byte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b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[],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offset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len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throws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IOException </a:t>
            </a:r>
            <a:r>
              <a:rPr lang="sr-Latn-R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sr-Latn-R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endParaRPr lang="sr-Latn-RS" sz="18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342900" indent="-342900"/>
            <a:r>
              <a:rPr lang="sr-Cyrl-RS" altLang="en-US" sz="2400" dirty="0" smtClean="0">
                <a:latin typeface="Garamond" panose="02020404030301010803" pitchFamily="18" charset="0"/>
              </a:rPr>
              <a:t>Метод</a:t>
            </a:r>
            <a:r>
              <a:rPr lang="sr-Cyrl-RS" altLang="en-US" sz="2400" dirty="0" smtClean="0">
                <a:latin typeface="+mn-lt"/>
              </a:rPr>
              <a:t> </a:t>
            </a:r>
            <a:r>
              <a:rPr lang="sr-Latn-CS" altLang="en-US" sz="2000" dirty="0" smtClean="0">
                <a:latin typeface="+mn-lt"/>
              </a:rPr>
              <a:t>flush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служи за пражњење излазног бафера:</a:t>
            </a:r>
            <a:r>
              <a:rPr lang="sr-Latn-CS" altLang="en-US" sz="2400" dirty="0" smtClean="0">
                <a:latin typeface="Garamond" panose="02020404030301010803" pitchFamily="18" charset="0"/>
              </a:rPr>
              <a:t> </a:t>
            </a:r>
          </a:p>
          <a:p>
            <a:pPr>
              <a:buNone/>
            </a:pP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public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flush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throws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IOException</a:t>
            </a:r>
            <a:endParaRPr lang="sr-Latn-RS" sz="1500" dirty="0"/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Метод</a:t>
            </a:r>
            <a:r>
              <a:rPr lang="sr-Cyrl-RS" altLang="en-US" sz="2400" dirty="0" smtClean="0">
                <a:latin typeface="+mn-lt"/>
              </a:rPr>
              <a:t> </a:t>
            </a:r>
            <a:r>
              <a:rPr lang="sr-Latn-CS" altLang="en-US" sz="2000" dirty="0" smtClean="0">
                <a:latin typeface="+mn-lt"/>
              </a:rPr>
              <a:t>close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затвара излазни ток података, чиме се омогућује боље коришћење ресурса:</a:t>
            </a:r>
            <a:endParaRPr lang="en-US" altLang="en-US" sz="2400" dirty="0" smtClean="0">
              <a:latin typeface="Garamond" panose="02020404030301010803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ClrTx/>
              <a:buNone/>
              <a:defRPr/>
            </a:pPr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public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close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throws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IOException </a:t>
            </a:r>
            <a:endParaRPr lang="sr-Latn-RS" sz="1500" dirty="0"/>
          </a:p>
          <a:p>
            <a:pPr>
              <a:spcBef>
                <a:spcPts val="12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 smtClean="0">
                <a:latin typeface="+mn-lt"/>
              </a:rPr>
              <a:t>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>
                <a:solidFill>
                  <a:srgbClr val="3366FF"/>
                </a:solidFill>
              </a:rPr>
              <a:t>Излазни токови </a:t>
            </a:r>
            <a:r>
              <a:rPr lang="sr-Cyrl-RS" altLang="en-US" kern="0" dirty="0" smtClean="0">
                <a:solidFill>
                  <a:srgbClr val="3366FF"/>
                </a:solidFill>
              </a:rPr>
              <a:t>података</a:t>
            </a:r>
            <a:endParaRPr lang="sr-Latn-CS" altLang="en-US" kern="0" dirty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2780928"/>
            <a:ext cx="7848872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556821" y="4221088"/>
            <a:ext cx="4600114" cy="4300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539552" y="5445224"/>
            <a:ext cx="4600114" cy="4300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28600" y="1497013"/>
            <a:ext cx="8686800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Излазне операције реализоване преко класе </a:t>
            </a:r>
            <a:r>
              <a:rPr lang="en-US" altLang="en-US" sz="2000" dirty="0" err="1" smtClean="0">
                <a:latin typeface="+mn-lt"/>
              </a:rPr>
              <a:t>OutputStream</a:t>
            </a:r>
            <a:r>
              <a:rPr lang="en-US" altLang="en-US" sz="20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су операције тзв. ниског нивоа</a:t>
            </a:r>
            <a:r>
              <a:rPr lang="en-US" altLang="en-US" sz="2400" dirty="0" smtClean="0">
                <a:latin typeface="Garamond" panose="02020404030301010803" pitchFamily="18" charset="0"/>
              </a:rPr>
              <a:t>.  </a:t>
            </a: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Рад на том нивоу није атрактиван ни ефикасан (са тачке гледишта типичног програмера) па је развијен велики број поткласа за организацију излаза „специјалних“ врста података</a:t>
            </a:r>
            <a:r>
              <a:rPr lang="en-US" altLang="en-US" sz="2400" dirty="0" smtClean="0">
                <a:latin typeface="Garamond" panose="02020404030301010803" pitchFamily="18" charset="0"/>
              </a:rPr>
              <a:t>.  </a:t>
            </a: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Дакле, излаз се обично организује преко поткласа као што су</a:t>
            </a:r>
            <a:r>
              <a:rPr lang="en-US" altLang="en-US" sz="2400" dirty="0" smtClean="0">
                <a:latin typeface="Garamond" panose="02020404030301010803" pitchFamily="18" charset="0"/>
              </a:rPr>
              <a:t>: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 </a:t>
            </a:r>
            <a:r>
              <a:rPr lang="en-US" altLang="en-US" sz="2000" dirty="0" err="1" smtClean="0">
                <a:latin typeface="+mn-lt"/>
              </a:rPr>
              <a:t>File</a:t>
            </a:r>
            <a:r>
              <a:rPr lang="en-US" altLang="en-US" sz="2000" dirty="0" err="1" smtClean="0"/>
              <a:t>Out</a:t>
            </a:r>
            <a:r>
              <a:rPr lang="en-US" altLang="en-US" sz="2000" dirty="0" err="1" smtClean="0">
                <a:latin typeface="+mn-lt"/>
              </a:rPr>
              <a:t>putStream</a:t>
            </a:r>
            <a:r>
              <a:rPr lang="en-US" altLang="en-US" sz="2400" dirty="0" smtClean="0">
                <a:latin typeface="Garamond" panose="02020404030301010803" pitchFamily="18" charset="0"/>
              </a:rPr>
              <a:t>, </a:t>
            </a:r>
            <a:r>
              <a:rPr lang="en-US" altLang="en-US" sz="2000" dirty="0" err="1" smtClean="0">
                <a:latin typeface="+mn-lt"/>
              </a:rPr>
              <a:t>Filter</a:t>
            </a:r>
            <a:r>
              <a:rPr lang="en-US" altLang="en-US" sz="2000" dirty="0" err="1" smtClean="0"/>
              <a:t>Out</a:t>
            </a:r>
            <a:r>
              <a:rPr lang="en-US" altLang="en-US" sz="2000" dirty="0" err="1" smtClean="0">
                <a:latin typeface="+mn-lt"/>
              </a:rPr>
              <a:t>putStream</a:t>
            </a:r>
            <a:r>
              <a:rPr lang="en-US" altLang="en-US" sz="2400" dirty="0" smtClean="0">
                <a:latin typeface="Garamond" panose="02020404030301010803" pitchFamily="18" charset="0"/>
              </a:rPr>
              <a:t>, </a:t>
            </a:r>
            <a:r>
              <a:rPr lang="en-US" altLang="en-US" sz="2000" dirty="0" err="1" smtClean="0">
                <a:latin typeface="+mn-lt"/>
              </a:rPr>
              <a:t>ByteArray</a:t>
            </a:r>
            <a:r>
              <a:rPr lang="en-US" altLang="en-US" sz="2000" dirty="0" err="1" smtClean="0"/>
              <a:t>Out</a:t>
            </a:r>
            <a:r>
              <a:rPr lang="en-US" altLang="en-US" sz="2000" dirty="0" err="1" smtClean="0">
                <a:latin typeface="+mn-lt"/>
              </a:rPr>
              <a:t>putStream</a:t>
            </a:r>
            <a:r>
              <a:rPr lang="en-US" altLang="en-US" sz="2400" dirty="0" smtClean="0">
                <a:latin typeface="Garamond" panose="02020404030301010803" pitchFamily="18" charset="0"/>
              </a:rPr>
              <a:t>,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 </a:t>
            </a:r>
            <a:r>
              <a:rPr lang="en-US" altLang="en-US" sz="2000" dirty="0" err="1" smtClean="0">
                <a:latin typeface="+mn-lt"/>
              </a:rPr>
              <a:t>Object</a:t>
            </a:r>
            <a:r>
              <a:rPr lang="en-US" altLang="en-US" sz="2000" dirty="0" err="1" smtClean="0"/>
              <a:t>Out</a:t>
            </a:r>
            <a:r>
              <a:rPr lang="en-US" altLang="en-US" sz="2000" dirty="0" err="1" smtClean="0">
                <a:latin typeface="+mn-lt"/>
              </a:rPr>
              <a:t>putStream</a:t>
            </a:r>
            <a:r>
              <a:rPr lang="sr-Cyrl-RS" altLang="en-US" sz="20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итд.</a:t>
            </a:r>
            <a:r>
              <a:rPr lang="en-US" altLang="en-US" sz="2400" dirty="0" smtClean="0">
                <a:latin typeface="Garamond" panose="02020404030301010803" pitchFamily="18" charset="0"/>
              </a:rPr>
              <a:t> </a:t>
            </a: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Наравно, у овим класама се по потреби редефинишу методи класе</a:t>
            </a:r>
            <a:r>
              <a:rPr lang="en-US" altLang="en-US" sz="2400" dirty="0" smtClean="0">
                <a:latin typeface="Garamond" panose="02020404030301010803" pitchFamily="18" charset="0"/>
              </a:rPr>
              <a:t> </a:t>
            </a:r>
            <a:r>
              <a:rPr lang="en-US" altLang="en-US" sz="2000" dirty="0" err="1" smtClean="0"/>
              <a:t>Out</a:t>
            </a:r>
            <a:r>
              <a:rPr lang="en-US" altLang="en-US" sz="2000" dirty="0" err="1" smtClean="0">
                <a:latin typeface="+mn-lt"/>
              </a:rPr>
              <a:t>putStream</a:t>
            </a:r>
            <a:r>
              <a:rPr lang="en-US" altLang="en-US" sz="2400" dirty="0" smtClean="0">
                <a:latin typeface="Garamond" panose="02020404030301010803" pitchFamily="18" charset="0"/>
              </a:rPr>
              <a:t>,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али се уводе и нови методи</a:t>
            </a:r>
            <a:r>
              <a:rPr lang="en-US" altLang="en-US" sz="2400" dirty="0" smtClean="0">
                <a:latin typeface="Garamond" panose="02020404030301010803" pitchFamily="18" charset="0"/>
              </a:rPr>
              <a:t>. </a:t>
            </a:r>
          </a:p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US" altLang="en-US" sz="2400" dirty="0" smtClean="0"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>
                <a:solidFill>
                  <a:srgbClr val="3366FF"/>
                </a:solidFill>
              </a:rPr>
              <a:t>Излазни токови података </a:t>
            </a:r>
            <a:r>
              <a:rPr lang="sr-Cyrl-RS" altLang="en-US" kern="0" dirty="0" smtClean="0">
                <a:solidFill>
                  <a:srgbClr val="3366FF"/>
                </a:solidFill>
              </a:rPr>
              <a:t>(2)</a:t>
            </a:r>
            <a:endParaRPr lang="sr-Latn-CS" altLang="en-US" kern="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28600" y="1497013"/>
            <a:ext cx="8686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Следећи дијаграм приказује поткласе класе </a:t>
            </a:r>
            <a:r>
              <a:rPr lang="en-US" altLang="en-US" sz="2000" dirty="0" err="1" smtClean="0">
                <a:latin typeface="+mn-lt"/>
              </a:rPr>
              <a:t>OutputStream</a:t>
            </a:r>
            <a:r>
              <a:rPr lang="sr-Cyrl-RS" altLang="en-US" sz="2000" dirty="0" smtClean="0">
                <a:latin typeface="+mn-lt"/>
              </a:rPr>
              <a:t>:</a:t>
            </a:r>
            <a:endParaRPr lang="en-US" altLang="en-US" sz="2400" dirty="0" smtClean="0"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 smtClean="0">
                <a:solidFill>
                  <a:srgbClr val="3366FF"/>
                </a:solidFill>
              </a:rPr>
              <a:t>Излазни токови података (</a:t>
            </a:r>
            <a:r>
              <a:rPr lang="en-US" altLang="en-US" kern="0" dirty="0" smtClean="0">
                <a:solidFill>
                  <a:srgbClr val="3366FF"/>
                </a:solidFill>
              </a:rPr>
              <a:t>3</a:t>
            </a:r>
            <a:r>
              <a:rPr lang="sr-Cyrl-RS" altLang="en-US" kern="0" dirty="0" smtClean="0">
                <a:solidFill>
                  <a:srgbClr val="3366FF"/>
                </a:solidFill>
              </a:rPr>
              <a:t>)</a:t>
            </a:r>
            <a:endParaRPr lang="sr-Latn-CS" altLang="en-US" kern="0" dirty="0" smtClean="0">
              <a:solidFill>
                <a:srgbClr val="3366FF"/>
              </a:solidFill>
            </a:endParaRPr>
          </a:p>
        </p:txBody>
      </p:sp>
      <p:pic>
        <p:nvPicPr>
          <p:cNvPr id="2050" name="Picture 2" descr="outputstreams_trans.gif (423×14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36912"/>
            <a:ext cx="5688632" cy="195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79388" y="1376363"/>
            <a:ext cx="8915400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200"/>
              </a:spcBef>
              <a:buClrTx/>
              <a:buFontTx/>
              <a:buNone/>
              <a:defRPr/>
            </a:pPr>
            <a:endParaRPr lang="sr-Latn-RS" altLang="en-US" sz="2400" dirty="0" smtClean="0">
              <a:latin typeface="Garamond" panose="02020404030301010803" pitchFamily="18" charset="0"/>
            </a:endParaRPr>
          </a:p>
          <a:p>
            <a:pPr marL="342900" indent="-342900">
              <a:spcBef>
                <a:spcPts val="1200"/>
              </a:spcBef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Основни метод у класи</a:t>
            </a:r>
            <a:r>
              <a:rPr lang="en-US" altLang="en-US" sz="2400" dirty="0" smtClean="0">
                <a:latin typeface="Garamond" panose="02020404030301010803" pitchFamily="18" charset="0"/>
              </a:rPr>
              <a:t> </a:t>
            </a:r>
            <a:r>
              <a:rPr lang="en-US" altLang="en-US" sz="2000" dirty="0" smtClean="0"/>
              <a:t>Reader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је метод</a:t>
            </a:r>
            <a:r>
              <a:rPr lang="en-US" altLang="en-US" sz="2400" dirty="0" smtClean="0">
                <a:latin typeface="Garamond" panose="02020404030301010803" pitchFamily="18" charset="0"/>
              </a:rPr>
              <a:t> </a:t>
            </a:r>
            <a:r>
              <a:rPr lang="en-US" altLang="en-US" sz="2000" dirty="0" smtClean="0"/>
              <a:t>read</a:t>
            </a:r>
            <a:r>
              <a:rPr lang="en-US" altLang="en-US" sz="2400" dirty="0" smtClean="0">
                <a:latin typeface="Garamond" panose="02020404030301010803" pitchFamily="18" charset="0"/>
              </a:rPr>
              <a:t>.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Тај метод чита један цео број који представља код </a:t>
            </a:r>
            <a:r>
              <a:rPr lang="en-US" altLang="en-US" sz="2400" dirty="0" smtClean="0">
                <a:latin typeface="Garamond" panose="02020404030301010803" pitchFamily="18" charset="0"/>
              </a:rPr>
              <a:t>Unicode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знака</a:t>
            </a:r>
            <a:r>
              <a:rPr lang="en-US" altLang="en-US" sz="2400" dirty="0" smtClean="0">
                <a:latin typeface="Garamond" panose="02020404030301010803" pitchFamily="18" charset="0"/>
              </a:rPr>
              <a:t>.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Ако се при читању препозна крај улаза, метод враће </a:t>
            </a:r>
            <a:r>
              <a:rPr lang="en-US" altLang="en-US" sz="2400" dirty="0" smtClean="0">
                <a:latin typeface="Garamond" panose="02020404030301010803" pitchFamily="18" charset="0"/>
              </a:rPr>
              <a:t>-1.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Потпис овог метода је</a:t>
            </a:r>
            <a:r>
              <a:rPr lang="en-US" altLang="en-US" sz="2400" dirty="0" smtClean="0">
                <a:latin typeface="Garamond" panose="02020404030301010803" pitchFamily="18" charset="0"/>
              </a:rPr>
              <a:t>:</a:t>
            </a:r>
          </a:p>
          <a:p>
            <a:pPr marL="342900" indent="-342900">
              <a:spcBef>
                <a:spcPts val="1200"/>
              </a:spcBef>
              <a:buClrTx/>
              <a:defRPr/>
            </a:pPr>
            <a:endParaRPr lang="sr-Latn-RS" altLang="en-US" sz="2400" dirty="0" smtClean="0">
              <a:latin typeface="Garamond" panose="02020404030301010803" pitchFamily="18" charset="0"/>
            </a:endParaRPr>
          </a:p>
          <a:p>
            <a:pPr>
              <a:buNone/>
            </a:pPr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	</a:t>
            </a:r>
            <a:r>
              <a:rPr lang="en-U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public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abstract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read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throws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IOExeption</a:t>
            </a:r>
            <a:endParaRPr lang="en-US" sz="1500" dirty="0"/>
          </a:p>
          <a:p>
            <a:pPr>
              <a:spcBef>
                <a:spcPts val="1200"/>
              </a:spcBef>
              <a:buClrTx/>
              <a:buNone/>
              <a:defRPr/>
            </a:pPr>
            <a:endParaRPr lang="sr-Latn-RS" altLang="en-US" sz="2400" dirty="0" smtClean="0">
              <a:latin typeface="Garamond" panose="02020404030301010803" pitchFamily="18" charset="0"/>
            </a:endParaRPr>
          </a:p>
          <a:p>
            <a:pPr marL="342900" indent="-342900">
              <a:spcBef>
                <a:spcPts val="1200"/>
              </a:spcBef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Поред метода </a:t>
            </a:r>
            <a:r>
              <a:rPr lang="en-US" altLang="en-US" sz="2000" dirty="0" smtClean="0"/>
              <a:t>read</a:t>
            </a:r>
            <a:r>
              <a:rPr lang="en-US" altLang="en-US" sz="2400" dirty="0" smtClean="0">
                <a:latin typeface="Garamond" panose="02020404030301010803" pitchFamily="18" charset="0"/>
              </a:rPr>
              <a:t>,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у овој класи су дефинисани и методи</a:t>
            </a:r>
            <a:r>
              <a:rPr lang="en-US" altLang="en-US" sz="2400" dirty="0" smtClean="0">
                <a:latin typeface="Garamond" panose="02020404030301010803" pitchFamily="18" charset="0"/>
              </a:rPr>
              <a:t>: </a:t>
            </a:r>
            <a:r>
              <a:rPr lang="sr-Latn-RS" altLang="en-US" sz="2400" dirty="0" smtClean="0">
                <a:latin typeface="Garamond" panose="02020404030301010803" pitchFamily="18" charset="0"/>
              </a:rPr>
              <a:t/>
            </a:r>
            <a:br>
              <a:rPr lang="sr-Latn-RS" altLang="en-US" sz="2400" dirty="0" smtClean="0">
                <a:latin typeface="Garamond" panose="02020404030301010803" pitchFamily="18" charset="0"/>
              </a:rPr>
            </a:br>
            <a:r>
              <a:rPr lang="en-US" altLang="en-US" sz="2000" dirty="0" smtClean="0">
                <a:latin typeface="+mn-lt"/>
              </a:rPr>
              <a:t>skip</a:t>
            </a:r>
            <a:r>
              <a:rPr lang="en-US" altLang="en-US" sz="2400" dirty="0" smtClean="0">
                <a:latin typeface="Garamond" panose="02020404030301010803" pitchFamily="18" charset="0"/>
              </a:rPr>
              <a:t>,  </a:t>
            </a:r>
            <a:r>
              <a:rPr lang="en-US" altLang="en-US" sz="2000" dirty="0" smtClean="0">
                <a:latin typeface="+mn-lt"/>
              </a:rPr>
              <a:t>ready</a:t>
            </a:r>
            <a:r>
              <a:rPr lang="en-US" altLang="en-US" sz="2400" dirty="0" smtClean="0">
                <a:latin typeface="Garamond" panose="02020404030301010803" pitchFamily="18" charset="0"/>
              </a:rPr>
              <a:t>, </a:t>
            </a:r>
            <a:r>
              <a:rPr lang="en-US" altLang="en-US" sz="2000" dirty="0" smtClean="0">
                <a:latin typeface="+mn-lt"/>
              </a:rPr>
              <a:t>mark</a:t>
            </a:r>
            <a:r>
              <a:rPr lang="en-US" altLang="en-US" sz="2400" dirty="0" smtClean="0">
                <a:latin typeface="Garamond" panose="02020404030301010803" pitchFamily="18" charset="0"/>
              </a:rPr>
              <a:t>, </a:t>
            </a:r>
            <a:r>
              <a:rPr lang="en-US" altLang="en-US" sz="2000" dirty="0" smtClean="0">
                <a:latin typeface="+mn-lt"/>
              </a:rPr>
              <a:t>reset</a:t>
            </a:r>
            <a:r>
              <a:rPr lang="en-US" altLang="en-US" sz="20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и </a:t>
            </a:r>
            <a:r>
              <a:rPr lang="en-US" altLang="en-US" sz="2000" dirty="0" smtClean="0">
                <a:latin typeface="+mn-lt"/>
              </a:rPr>
              <a:t>close</a:t>
            </a:r>
            <a:r>
              <a:rPr lang="en-US" altLang="en-US" sz="2400" dirty="0" smtClean="0">
                <a:latin typeface="Garamond" panose="02020404030301010803" pitchFamily="18" charset="0"/>
              </a:rPr>
              <a:t>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 smtClean="0">
                <a:solidFill>
                  <a:srgbClr val="3366FF"/>
                </a:solidFill>
              </a:rPr>
              <a:t>Читачи</a:t>
            </a:r>
            <a:endParaRPr lang="sr-Latn-CS" altLang="en-US" kern="0" dirty="0" smtClean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3501008"/>
            <a:ext cx="525658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9750" y="1484313"/>
            <a:ext cx="8382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Следећи дијаграм приказује поткласе класе</a:t>
            </a:r>
            <a:r>
              <a:rPr lang="en-US" altLang="en-US" sz="2000" dirty="0" smtClean="0">
                <a:latin typeface="+mn-lt"/>
              </a:rPr>
              <a:t> Reader</a:t>
            </a:r>
            <a:r>
              <a:rPr lang="sr-Cyrl-RS" altLang="en-US" sz="2000" dirty="0" smtClean="0">
                <a:latin typeface="+mn-lt"/>
              </a:rPr>
              <a:t>:</a:t>
            </a:r>
            <a:r>
              <a:rPr lang="en-US" altLang="en-US" sz="2000" dirty="0" smtClean="0">
                <a:latin typeface="+mn-lt"/>
              </a:rPr>
              <a:t>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 smtClean="0">
                <a:solidFill>
                  <a:srgbClr val="3366FF"/>
                </a:solidFill>
              </a:rPr>
              <a:t>Читачи (2)</a:t>
            </a:r>
            <a:endParaRPr lang="sr-Latn-CS" altLang="en-US" kern="0" dirty="0" smtClean="0">
              <a:solidFill>
                <a:srgbClr val="3366FF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349500"/>
            <a:ext cx="8153400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07504" y="1484313"/>
            <a:ext cx="9036496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spcBef>
                <a:spcPts val="1200"/>
              </a:spcBef>
              <a:spcAft>
                <a:spcPts val="0"/>
              </a:spcAft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Метод </a:t>
            </a:r>
            <a:r>
              <a:rPr lang="en-US" altLang="en-US" sz="2000" dirty="0" smtClean="0"/>
              <a:t>write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 у класи </a:t>
            </a:r>
            <a:r>
              <a:rPr lang="en-US" altLang="en-US" sz="2000" dirty="0" smtClean="0"/>
              <a:t>Writer</a:t>
            </a:r>
            <a:r>
              <a:rPr lang="en-US" altLang="en-US" sz="2400" dirty="0" smtClean="0">
                <a:latin typeface="Garamond" panose="02020404030301010803" pitchFamily="18" charset="0"/>
              </a:rPr>
              <a:t> je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такође преоптерећен</a:t>
            </a:r>
            <a:r>
              <a:rPr lang="en-US" altLang="en-US" sz="2400" dirty="0" smtClean="0">
                <a:latin typeface="Garamond" panose="02020404030301010803" pitchFamily="18" charset="0"/>
              </a:rPr>
              <a:t>:</a:t>
            </a:r>
            <a:endParaRPr lang="sr-Latn-RS" altLang="en-US" sz="2400" dirty="0" smtClean="0">
              <a:latin typeface="Garamond" panose="02020404030301010803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ClrTx/>
              <a:buNone/>
              <a:defRPr/>
            </a:pPr>
            <a:endParaRPr lang="sr-Latn-RS" altLang="en-US" sz="2400" dirty="0" smtClean="0">
              <a:latin typeface="Garamond" panose="02020404030301010803" pitchFamily="18" charset="0"/>
            </a:endParaRPr>
          </a:p>
          <a:p>
            <a:pPr>
              <a:buNone/>
            </a:pPr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public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abstract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write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byte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b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throws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IOException </a:t>
            </a:r>
            <a:endParaRPr lang="sr-Latn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public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write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char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cbuf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[])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throws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IOException </a:t>
            </a:r>
            <a:endParaRPr lang="sr-Latn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abstract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public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write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char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cbuf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[],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off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len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throws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IOException </a:t>
            </a:r>
            <a:endParaRPr lang="sr-Latn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public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write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String str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throws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IOException </a:t>
            </a:r>
            <a:endParaRPr lang="sr-Latn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public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write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String str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off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len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throws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IOException</a:t>
            </a:r>
            <a:endParaRPr lang="sr-Latn-RS" altLang="en-US" sz="2400" dirty="0">
              <a:latin typeface="Garamond" panose="02020404030301010803" pitchFamily="18" charset="0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Ту су још следећи методи:</a:t>
            </a:r>
            <a:endParaRPr lang="sr-Latn-RS" altLang="en-US" sz="2400" dirty="0" smtClean="0">
              <a:latin typeface="Garamond" panose="02020404030301010803" pitchFamily="18" charset="0"/>
            </a:endParaRPr>
          </a:p>
          <a:p>
            <a:pPr marL="1085850" lvl="1" indent="-342900">
              <a:spcBef>
                <a:spcPts val="1200"/>
              </a:spcBef>
              <a:spcAft>
                <a:spcPts val="0"/>
              </a:spcAft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Метод </a:t>
            </a:r>
            <a:r>
              <a:rPr lang="en-US" altLang="en-US" sz="2000" dirty="0" smtClean="0"/>
              <a:t>append</a:t>
            </a:r>
            <a:r>
              <a:rPr lang="sr-Latn-CS" altLang="en-US" sz="24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служи за додавање знака/знакова у писач;</a:t>
            </a:r>
            <a:r>
              <a:rPr lang="sr-Latn-CS" altLang="en-US" sz="2400" dirty="0" smtClean="0">
                <a:latin typeface="Garamond" panose="02020404030301010803" pitchFamily="18" charset="0"/>
              </a:rPr>
              <a:t> </a:t>
            </a:r>
          </a:p>
          <a:p>
            <a:pPr marL="1085850" lvl="1" indent="-342900">
              <a:spcBef>
                <a:spcPts val="1200"/>
              </a:spcBef>
              <a:spcAft>
                <a:spcPts val="0"/>
              </a:spcAft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Метод </a:t>
            </a:r>
            <a:r>
              <a:rPr lang="sr-Latn-CS" altLang="en-US" sz="2000" dirty="0" smtClean="0">
                <a:latin typeface="+mn-lt"/>
              </a:rPr>
              <a:t>flush</a:t>
            </a:r>
            <a:r>
              <a:rPr lang="sr-Latn-CS" altLang="en-US" sz="20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служи за пражњење излазног бафера</a:t>
            </a:r>
            <a:r>
              <a:rPr lang="en-US" altLang="en-US" sz="24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писача;</a:t>
            </a:r>
            <a:r>
              <a:rPr lang="sr-Latn-CS" altLang="en-US" sz="2400" dirty="0" smtClean="0">
                <a:latin typeface="Garamond" panose="02020404030301010803" pitchFamily="18" charset="0"/>
              </a:rPr>
              <a:t> </a:t>
            </a:r>
          </a:p>
          <a:p>
            <a:pPr marL="1085850" lvl="1" indent="-342900">
              <a:spcBef>
                <a:spcPts val="1200"/>
              </a:spcBef>
              <a:spcAft>
                <a:spcPts val="0"/>
              </a:spcAft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Метод </a:t>
            </a:r>
            <a:r>
              <a:rPr lang="sr-Latn-CS" altLang="en-US" sz="2000" dirty="0" smtClean="0">
                <a:latin typeface="+mn-lt"/>
              </a:rPr>
              <a:t>close</a:t>
            </a:r>
            <a:r>
              <a:rPr lang="sr-Latn-CS" altLang="en-US" sz="20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затвара писач, чиме се омогућује боље коришћење ресурса.</a:t>
            </a:r>
            <a:endParaRPr lang="en-US" altLang="en-US" sz="2400" dirty="0" smtClean="0"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 smtClean="0">
                <a:solidFill>
                  <a:srgbClr val="3366FF"/>
                </a:solidFill>
              </a:rPr>
              <a:t>Писачи</a:t>
            </a:r>
            <a:endParaRPr lang="sr-Latn-CS" altLang="en-US" kern="0" dirty="0" smtClean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420888"/>
            <a:ext cx="8856984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9750" y="1484313"/>
            <a:ext cx="8382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Следећи дијаграм приказује поткласе класе</a:t>
            </a:r>
            <a:r>
              <a:rPr lang="en-US" altLang="en-US" sz="2000" dirty="0" smtClean="0">
                <a:latin typeface="+mn-lt"/>
              </a:rPr>
              <a:t> Writer</a:t>
            </a:r>
            <a:r>
              <a:rPr lang="sr-Cyrl-RS" altLang="en-US" sz="2000" dirty="0" smtClean="0">
                <a:latin typeface="+mn-lt"/>
              </a:rPr>
              <a:t>:</a:t>
            </a:r>
            <a:r>
              <a:rPr lang="en-US" altLang="en-US" sz="2000" dirty="0" smtClean="0">
                <a:latin typeface="+mn-lt"/>
              </a:rPr>
              <a:t>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 smtClean="0">
                <a:solidFill>
                  <a:srgbClr val="3366FF"/>
                </a:solidFill>
              </a:rPr>
              <a:t>Писачи (2)</a:t>
            </a:r>
            <a:endParaRPr lang="sr-Latn-CS" altLang="en-US" kern="0" dirty="0" smtClean="0">
              <a:solidFill>
                <a:srgbClr val="3366FF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474913"/>
            <a:ext cx="9112250" cy="369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23528" y="1484313"/>
            <a:ext cx="8598222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spcBef>
                <a:spcPts val="1200"/>
              </a:spcBef>
              <a:buClrTx/>
              <a:defRPr/>
            </a:pPr>
            <a:r>
              <a:rPr lang="sr-Cyrl-RS" altLang="en-US" sz="2400" dirty="0" smtClean="0">
                <a:latin typeface="Garamond" pitchFamily="18" charset="0"/>
              </a:rPr>
              <a:t>У Јави се користи паметан механизам за раздвајање две врсте одговорности.</a:t>
            </a:r>
          </a:p>
          <a:p>
            <a:pPr marL="342900" indent="-342900">
              <a:spcBef>
                <a:spcPts val="1200"/>
              </a:spcBef>
              <a:buClrTx/>
              <a:defRPr/>
            </a:pPr>
            <a:r>
              <a:rPr lang="sr-Cyrl-RS" altLang="en-US" sz="2400" dirty="0" smtClean="0">
                <a:latin typeface="Garamond" pitchFamily="18" charset="0"/>
              </a:rPr>
              <a:t>Наиме, неки токови као што су </a:t>
            </a:r>
            <a:r>
              <a:rPr lang="en-US" altLang="en-US" sz="2000" dirty="0" err="1" smtClean="0">
                <a:latin typeface="+mn-lt"/>
              </a:rPr>
              <a:t>FileInputStream</a:t>
            </a:r>
            <a:r>
              <a:rPr lang="en-US" altLang="en-US" sz="2000" dirty="0" smtClean="0">
                <a:latin typeface="Garamond" pitchFamily="18" charset="0"/>
              </a:rPr>
              <a:t> </a:t>
            </a:r>
            <a:r>
              <a:rPr lang="sr-Cyrl-RS" altLang="en-US" sz="2400" dirty="0" smtClean="0">
                <a:latin typeface="Garamond" pitchFamily="18" charset="0"/>
              </a:rPr>
              <a:t>могу да прибаве бајтове из датотека или из других „егзотичних“ локација</a:t>
            </a:r>
            <a:r>
              <a:rPr lang="en-US" altLang="en-US" sz="2400" dirty="0" smtClean="0">
                <a:latin typeface="Garamond" pitchFamily="18" charset="0"/>
              </a:rPr>
              <a:t>. </a:t>
            </a:r>
            <a:endParaRPr lang="sr-Cyrl-RS" altLang="en-US" sz="2400" dirty="0" smtClean="0">
              <a:latin typeface="Garamond" pitchFamily="18" charset="0"/>
            </a:endParaRPr>
          </a:p>
          <a:p>
            <a:pPr marL="342900" indent="-342900">
              <a:spcBef>
                <a:spcPts val="1200"/>
              </a:spcBef>
              <a:buClrTx/>
              <a:defRPr/>
            </a:pPr>
            <a:r>
              <a:rPr lang="sr-Cyrl-RS" altLang="en-US" sz="2400" dirty="0" smtClean="0">
                <a:latin typeface="Garamond" pitchFamily="18" charset="0"/>
              </a:rPr>
              <a:t>Други токови као што су</a:t>
            </a:r>
            <a:r>
              <a:rPr lang="en-US" altLang="en-US" sz="2400" dirty="0" smtClean="0">
                <a:latin typeface="Garamond" pitchFamily="18" charset="0"/>
              </a:rPr>
              <a:t> </a:t>
            </a:r>
            <a:r>
              <a:rPr lang="en-US" altLang="en-US" sz="2000" dirty="0" err="1" smtClean="0">
                <a:latin typeface="+mn-lt"/>
              </a:rPr>
              <a:t>DataInputStream</a:t>
            </a:r>
            <a:r>
              <a:rPr lang="sr-Cyrl-RS" altLang="en-US" sz="2000" dirty="0" smtClean="0">
                <a:latin typeface="Garamond" pitchFamily="18" charset="0"/>
              </a:rPr>
              <a:t> </a:t>
            </a:r>
            <a:r>
              <a:rPr lang="sr-Cyrl-RS" altLang="en-US" sz="2400" dirty="0" smtClean="0">
                <a:latin typeface="Garamond" pitchFamily="18" charset="0"/>
              </a:rPr>
              <a:t>и </a:t>
            </a:r>
            <a:r>
              <a:rPr lang="en-US" altLang="en-US" sz="2000" dirty="0" err="1" smtClean="0">
                <a:latin typeface="+mn-lt"/>
              </a:rPr>
              <a:t>PrintWriter</a:t>
            </a:r>
            <a:r>
              <a:rPr lang="en-US" altLang="en-US" sz="2400" dirty="0" smtClean="0">
                <a:latin typeface="Garamond" pitchFamily="18" charset="0"/>
              </a:rPr>
              <a:t> </a:t>
            </a:r>
            <a:r>
              <a:rPr lang="sr-Cyrl-RS" altLang="en-US" sz="2400" dirty="0" smtClean="0">
                <a:latin typeface="Garamond" pitchFamily="18" charset="0"/>
              </a:rPr>
              <a:t>могу од бајтова да склопе корисније типове података. </a:t>
            </a:r>
            <a:endParaRPr lang="sr-Latn-RS" altLang="en-US" sz="2400" dirty="0" smtClean="0">
              <a:latin typeface="Garamond" pitchFamily="18" charset="0"/>
            </a:endParaRPr>
          </a:p>
          <a:p>
            <a:pPr marL="342900" indent="-342900">
              <a:spcBef>
                <a:spcPts val="1200"/>
              </a:spcBef>
              <a:buClrTx/>
              <a:defRPr/>
            </a:pPr>
            <a:r>
              <a:rPr lang="sr-Cyrl-RS" altLang="en-US" sz="2400" dirty="0" smtClean="0">
                <a:latin typeface="Garamond" pitchFamily="18" charset="0"/>
              </a:rPr>
              <a:t>Јава програмер само треба да комбинује ове два функционалности</a:t>
            </a:r>
            <a:r>
              <a:rPr lang="en-US" altLang="en-US" sz="2400" dirty="0" smtClean="0">
                <a:latin typeface="Garamond" pitchFamily="18" charset="0"/>
              </a:rPr>
              <a:t>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 smtClean="0">
                <a:solidFill>
                  <a:srgbClr val="3366FF"/>
                </a:solidFill>
              </a:rPr>
              <a:t>Уланчавање токова</a:t>
            </a:r>
            <a:endParaRPr lang="sr-Latn-CS" altLang="en-US" kern="0" dirty="0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9750" y="1484313"/>
            <a:ext cx="83820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spcBef>
                <a:spcPts val="1200"/>
              </a:spcBef>
              <a:buClrTx/>
              <a:defRPr/>
            </a:pPr>
            <a:r>
              <a:rPr lang="sr-Cyrl-RS" altLang="en-US" sz="2400" dirty="0" smtClean="0">
                <a:latin typeface="Garamond" pitchFamily="18" charset="0"/>
              </a:rPr>
              <a:t>На пример</a:t>
            </a:r>
            <a:r>
              <a:rPr lang="en-US" altLang="en-US" sz="2400" dirty="0" smtClean="0">
                <a:latin typeface="Garamond" pitchFamily="18" charset="0"/>
              </a:rPr>
              <a:t>, </a:t>
            </a:r>
            <a:r>
              <a:rPr lang="sr-Cyrl-RS" altLang="en-US" sz="2400" dirty="0" smtClean="0">
                <a:latin typeface="Garamond" pitchFamily="18" charset="0"/>
              </a:rPr>
              <a:t>да би се могао прочитати реалан број из датотеке, прво треба креирати примрак класе</a:t>
            </a:r>
            <a:r>
              <a:rPr lang="en-US" altLang="en-US" sz="2400" dirty="0" smtClean="0">
                <a:latin typeface="Garamond" pitchFamily="18" charset="0"/>
              </a:rPr>
              <a:t> </a:t>
            </a:r>
            <a:r>
              <a:rPr lang="en-US" altLang="en-US" sz="2000" dirty="0" err="1" smtClean="0">
                <a:latin typeface="+mn-lt"/>
              </a:rPr>
              <a:t>FileInputStream</a:t>
            </a:r>
            <a:r>
              <a:rPr lang="sr-Cyrl-RS" altLang="en-US" sz="2000" dirty="0" smtClean="0">
                <a:latin typeface="Garamond" pitchFamily="18" charset="0"/>
              </a:rPr>
              <a:t> </a:t>
            </a:r>
            <a:r>
              <a:rPr lang="sr-Cyrl-RS" altLang="en-US" sz="2400" dirty="0" smtClean="0">
                <a:latin typeface="Garamond" pitchFamily="18" charset="0"/>
              </a:rPr>
              <a:t>и потом га проследити конструктору класе </a:t>
            </a:r>
            <a:r>
              <a:rPr lang="en-US" altLang="en-US" sz="2000" dirty="0" err="1" smtClean="0">
                <a:latin typeface="+mn-lt"/>
              </a:rPr>
              <a:t>DataInputStream</a:t>
            </a:r>
            <a:r>
              <a:rPr lang="en-US" altLang="en-US" sz="2400" dirty="0" smtClean="0">
                <a:latin typeface="Garamond" pitchFamily="18" charset="0"/>
              </a:rPr>
              <a:t>.</a:t>
            </a:r>
          </a:p>
          <a:p>
            <a:pPr>
              <a:spcBef>
                <a:spcPts val="0"/>
              </a:spcBef>
              <a:buClrTx/>
              <a:buFont typeface="Wingdings" pitchFamily="2" charset="2"/>
              <a:buNone/>
              <a:defRPr/>
            </a:pPr>
            <a:endParaRPr lang="sr-Cyrl-RS" altLang="en-US" sz="1800" dirty="0" smtClean="0">
              <a:latin typeface="+mn-lt"/>
            </a:endParaRPr>
          </a:p>
          <a:p>
            <a:pPr>
              <a:buNone/>
            </a:pP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FileInputStream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fin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FileInputStream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808080"/>
                </a:solidFill>
                <a:latin typeface="Courier New" panose="02070309020205020404" pitchFamily="49" charset="0"/>
              </a:rPr>
              <a:t>"employee.dat"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DataInputStream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din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DataInputStream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fin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double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s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din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readDouble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endParaRPr lang="sr-Latn-RS" sz="1500" dirty="0"/>
          </a:p>
          <a:p>
            <a:pPr>
              <a:spcBef>
                <a:spcPts val="0"/>
              </a:spcBef>
              <a:buClrTx/>
              <a:buFont typeface="Wingdings" pitchFamily="2" charset="2"/>
              <a:buNone/>
              <a:defRPr/>
            </a:pPr>
            <a:endParaRPr lang="en-US" altLang="en-US" sz="1800" dirty="0" smtClean="0"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 smtClean="0">
                <a:solidFill>
                  <a:srgbClr val="3366FF"/>
                </a:solidFill>
              </a:rPr>
              <a:t>Уланчавање токова (2)</a:t>
            </a:r>
            <a:endParaRPr lang="sr-Latn-CS" altLang="en-US" kern="0" dirty="0" smtClean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3350" y="2852936"/>
            <a:ext cx="6841058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28775"/>
            <a:ext cx="8569325" cy="1144588"/>
          </a:xfrm>
        </p:spPr>
        <p:txBody>
          <a:bodyPr/>
          <a:lstStyle/>
          <a:p>
            <a:pPr eaLnBrk="1" hangingPunct="1"/>
            <a:r>
              <a:rPr lang="sr-Cyrl-RS" altLang="en-US" sz="5400" smtClean="0">
                <a:solidFill>
                  <a:srgbClr val="3366FF"/>
                </a:solidFill>
              </a:rPr>
              <a:t>Улаз и излаз,</a:t>
            </a:r>
            <a:br>
              <a:rPr lang="sr-Cyrl-RS" altLang="en-US" sz="5400" smtClean="0">
                <a:solidFill>
                  <a:srgbClr val="3366FF"/>
                </a:solidFill>
              </a:rPr>
            </a:br>
            <a:r>
              <a:rPr lang="sr-Cyrl-RS" altLang="en-US" sz="5400" smtClean="0">
                <a:solidFill>
                  <a:srgbClr val="3366FF"/>
                </a:solidFill>
              </a:rPr>
              <a:t>серијализација</a:t>
            </a:r>
            <a:endParaRPr lang="sr-Latn-CS" altLang="en-US" sz="5400" smtClean="0">
              <a:solidFill>
                <a:srgbClr val="3366FF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63888" y="3356992"/>
            <a:ext cx="51101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sr-Cyrl-RS" altLang="en-US" kern="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Филиповић</a:t>
            </a:r>
            <a:endParaRPr lang="en-US" altLang="en-US" kern="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CS" altLang="en-US" kern="0" dirty="0" smtClean="0">
                <a:hlinkClick r:id="rId2"/>
              </a:rPr>
              <a:t>vladaf@matf.bg.ac.</a:t>
            </a:r>
            <a:r>
              <a:rPr lang="en-US" altLang="en-US" kern="0" dirty="0" err="1" smtClean="0">
                <a:hlinkClick r:id="rId2"/>
              </a:rPr>
              <a:t>rs</a:t>
            </a:r>
            <a:endParaRPr lang="sr-Latn-RS" altLang="en-US" kern="0" dirty="0" smtClean="0"/>
          </a:p>
          <a:p>
            <a:pPr eaLnBrk="1" hangingPunct="1"/>
            <a:r>
              <a:rPr lang="sr-Cyrl-RS" altLang="en-US" kern="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Александар Картељ</a:t>
            </a:r>
            <a:endParaRPr lang="en-US" altLang="en-US" kern="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kern="0" dirty="0" smtClean="0">
                <a:hlinkClick r:id="rId3"/>
              </a:rPr>
              <a:t>k</a:t>
            </a:r>
            <a:r>
              <a:rPr lang="sr-Latn-RS" altLang="en-US" kern="0" dirty="0" smtClean="0">
                <a:hlinkClick r:id="rId3"/>
              </a:rPr>
              <a:t>artelj</a:t>
            </a:r>
            <a:r>
              <a:rPr lang="en-US" altLang="en-US" kern="0" dirty="0" smtClean="0">
                <a:hlinkClick r:id="rId3"/>
              </a:rPr>
              <a:t>@matf.bg.ac.rs</a:t>
            </a:r>
            <a:endParaRPr lang="en-US" altLang="en-US"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1484313"/>
            <a:ext cx="9036050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buClrTx/>
              <a:defRPr/>
            </a:pPr>
            <a:r>
              <a:rPr lang="sr-Cyrl-RS" altLang="en-US" sz="2400" dirty="0" smtClean="0">
                <a:latin typeface="Garamond" pitchFamily="18" charset="0"/>
              </a:rPr>
              <a:t>Програмер може, додатним уланчавањем, тј. угњежђавањем филтера, додати више способности</a:t>
            </a:r>
            <a:r>
              <a:rPr lang="en-US" altLang="en-US" sz="2400" dirty="0" smtClean="0">
                <a:latin typeface="Garamond" pitchFamily="18" charset="0"/>
              </a:rPr>
              <a:t>. </a:t>
            </a:r>
            <a:endParaRPr lang="sr-Cyrl-RS" altLang="en-US" sz="2400" dirty="0" smtClean="0">
              <a:latin typeface="Garamond" pitchFamily="18" charset="0"/>
            </a:endParaRPr>
          </a:p>
          <a:p>
            <a:pPr marL="342900" indent="-342900">
              <a:spcBef>
                <a:spcPts val="600"/>
              </a:spcBef>
              <a:buClrTx/>
              <a:defRPr/>
            </a:pPr>
            <a:r>
              <a:rPr lang="sr-Cyrl-RS" altLang="en-US" sz="2400" dirty="0" smtClean="0">
                <a:latin typeface="Garamond" pitchFamily="18" charset="0"/>
              </a:rPr>
              <a:t>На пример</a:t>
            </a:r>
            <a:r>
              <a:rPr lang="en-US" altLang="en-US" sz="2400" dirty="0" smtClean="0">
                <a:latin typeface="Garamond" pitchFamily="18" charset="0"/>
              </a:rPr>
              <a:t>, </a:t>
            </a:r>
            <a:r>
              <a:rPr lang="sr-Cyrl-RS" altLang="en-US" sz="2400" dirty="0" smtClean="0">
                <a:latin typeface="Garamond" pitchFamily="18" charset="0"/>
              </a:rPr>
              <a:t>токови нису баферисани</a:t>
            </a:r>
            <a:r>
              <a:rPr lang="en-US" altLang="en-US" sz="2400" dirty="0" smtClean="0">
                <a:latin typeface="Garamond" pitchFamily="18" charset="0"/>
              </a:rPr>
              <a:t>.</a:t>
            </a:r>
            <a:r>
              <a:rPr lang="sr-Cyrl-RS" altLang="en-US" sz="2400" dirty="0" smtClean="0">
                <a:latin typeface="Garamond" pitchFamily="18" charset="0"/>
              </a:rPr>
              <a:t> То значи да читају бајт по бајт.</a:t>
            </a:r>
            <a:r>
              <a:rPr lang="en-US" altLang="en-US" sz="2400" dirty="0" smtClean="0">
                <a:latin typeface="Garamond" pitchFamily="18" charset="0"/>
              </a:rPr>
              <a:t> </a:t>
            </a:r>
            <a:endParaRPr lang="sr-Cyrl-RS" altLang="en-US" sz="2400" dirty="0" smtClean="0">
              <a:latin typeface="Garamond" pitchFamily="18" charset="0"/>
            </a:endParaRPr>
          </a:p>
          <a:p>
            <a:pPr marL="342900" indent="-342900">
              <a:spcBef>
                <a:spcPts val="600"/>
              </a:spcBef>
              <a:buClrTx/>
              <a:defRPr/>
            </a:pPr>
            <a:r>
              <a:rPr lang="sr-Cyrl-RS" altLang="en-US" sz="2400" dirty="0" smtClean="0">
                <a:latin typeface="Garamond" pitchFamily="18" charset="0"/>
              </a:rPr>
              <a:t>Ефикасније је да се захтева блок података и да се они сместе у бафер</a:t>
            </a:r>
            <a:r>
              <a:rPr lang="en-US" altLang="en-US" sz="2400" dirty="0" smtClean="0">
                <a:latin typeface="Garamond" pitchFamily="18" charset="0"/>
              </a:rPr>
              <a:t>:</a:t>
            </a:r>
            <a:endParaRPr lang="sr-Cyrl-RS" altLang="en-US" sz="2400" dirty="0" smtClean="0">
              <a:latin typeface="Garamond" pitchFamily="18" charset="0"/>
            </a:endParaRPr>
          </a:p>
          <a:p>
            <a:pPr marL="342900" indent="-342900">
              <a:spcBef>
                <a:spcPts val="600"/>
              </a:spcBef>
              <a:buClrTx/>
              <a:defRPr/>
            </a:pPr>
            <a:endParaRPr lang="sr-Cyrl-RS" altLang="en-US" sz="2400" dirty="0">
              <a:latin typeface="Garamond" pitchFamily="18" charset="0"/>
            </a:endParaRPr>
          </a:p>
          <a:p>
            <a:pPr>
              <a:buNone/>
            </a:pP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DataInputStream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din 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DataInputStream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en-U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BufferedInputStream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en-U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FileInputStream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Courier New" panose="02070309020205020404" pitchFamily="49" charset="0"/>
              </a:rPr>
              <a:t>"employee.dat"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)));</a:t>
            </a:r>
            <a:endParaRPr lang="en-US" sz="1500" dirty="0"/>
          </a:p>
          <a:p>
            <a:pPr>
              <a:spcBef>
                <a:spcPts val="600"/>
              </a:spcBef>
              <a:buClrTx/>
              <a:buNone/>
              <a:defRPr/>
            </a:pPr>
            <a:endParaRPr lang="en-US" altLang="en-US" sz="2400" dirty="0" smtClean="0">
              <a:latin typeface="Garamond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 smtClean="0">
                <a:solidFill>
                  <a:srgbClr val="3366FF"/>
                </a:solidFill>
              </a:rPr>
              <a:t>Уланчавање токова (3)</a:t>
            </a:r>
            <a:endParaRPr lang="sr-Latn-CS" altLang="en-US" kern="0" dirty="0" smtClean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4293096"/>
            <a:ext cx="7128792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9750" y="1484313"/>
            <a:ext cx="8382000" cy="504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spcBef>
                <a:spcPts val="1200"/>
              </a:spcBef>
              <a:buClrTx/>
              <a:defRPr/>
            </a:pPr>
            <a:r>
              <a:rPr lang="sr-Cyrl-RS" altLang="en-US" sz="2400" dirty="0">
                <a:latin typeface="Garamond" pitchFamily="18" charset="0"/>
              </a:rPr>
              <a:t>Ч</a:t>
            </a:r>
            <a:r>
              <a:rPr lang="sr-Cyrl-RS" altLang="en-US" sz="2400" dirty="0" smtClean="0">
                <a:latin typeface="Garamond" pitchFamily="18" charset="0"/>
              </a:rPr>
              <a:t>итање бројева из компресоване </a:t>
            </a:r>
            <a:r>
              <a:rPr lang="en-US" altLang="en-US" sz="2400" dirty="0" smtClean="0">
                <a:latin typeface="Garamond" pitchFamily="18" charset="0"/>
              </a:rPr>
              <a:t>ZIP </a:t>
            </a:r>
            <a:r>
              <a:rPr lang="sr-Cyrl-RS" altLang="en-US" sz="2400" dirty="0" smtClean="0">
                <a:latin typeface="Garamond" pitchFamily="18" charset="0"/>
              </a:rPr>
              <a:t>датотеке може да се постигне на следећи начин</a:t>
            </a:r>
            <a:r>
              <a:rPr lang="en-US" altLang="en-US" sz="2400" dirty="0" smtClean="0">
                <a:latin typeface="Garamond" pitchFamily="18" charset="0"/>
              </a:rPr>
              <a:t>:</a:t>
            </a:r>
          </a:p>
          <a:p>
            <a:pPr>
              <a:spcBef>
                <a:spcPts val="0"/>
              </a:spcBef>
              <a:buClrTx/>
              <a:buFont typeface="Wingdings" pitchFamily="2" charset="2"/>
              <a:buNone/>
              <a:defRPr/>
            </a:pPr>
            <a:endParaRPr lang="sr-Cyrl-RS" altLang="en-US" sz="1800" dirty="0" smtClean="0">
              <a:latin typeface="+mn-lt"/>
            </a:endParaRPr>
          </a:p>
          <a:p>
            <a:pPr>
              <a:buNone/>
            </a:pP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ZipInputStream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zin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ZipInputStream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		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FileInputStream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808080"/>
                </a:solidFill>
                <a:latin typeface="Courier New" panose="02070309020205020404" pitchFamily="49" charset="0"/>
              </a:rPr>
              <a:t>"employee.zip"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DataInputStream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din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DataInputStream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zin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endParaRPr lang="sr-Latn-RS" sz="1500" dirty="0"/>
          </a:p>
          <a:p>
            <a:pPr>
              <a:spcBef>
                <a:spcPts val="0"/>
              </a:spcBef>
              <a:buClrTx/>
              <a:buFont typeface="Wingdings" pitchFamily="2" charset="2"/>
              <a:buNone/>
              <a:defRPr/>
            </a:pPr>
            <a:endParaRPr lang="sr-Cyrl-RS" altLang="en-US" sz="1800" dirty="0" smtClean="0">
              <a:latin typeface="+mn-lt"/>
            </a:endParaRPr>
          </a:p>
          <a:p>
            <a:pPr>
              <a:spcBef>
                <a:spcPts val="0"/>
              </a:spcBef>
              <a:buClrTx/>
              <a:buFont typeface="Wingdings" pitchFamily="2" charset="2"/>
              <a:buNone/>
              <a:defRPr/>
            </a:pPr>
            <a:endParaRPr lang="sr-Cyrl-RS" altLang="en-US" sz="1800" dirty="0" smtClean="0">
              <a:latin typeface="+mn-lt"/>
            </a:endParaRPr>
          </a:p>
          <a:p>
            <a:pPr>
              <a:spcBef>
                <a:spcPts val="0"/>
              </a:spcBef>
              <a:buClrTx/>
              <a:buFont typeface="Wingdings" pitchFamily="2" charset="2"/>
              <a:buNone/>
              <a:defRPr/>
            </a:pPr>
            <a:endParaRPr lang="sr-Cyrl-RS" altLang="en-US" sz="1800" dirty="0" smtClean="0">
              <a:latin typeface="+mn-lt"/>
            </a:endParaRPr>
          </a:p>
          <a:p>
            <a:pPr>
              <a:spcBef>
                <a:spcPts val="0"/>
              </a:spcBef>
              <a:buClrTx/>
              <a:buFont typeface="Wingdings" pitchFamily="2" charset="2"/>
              <a:buNone/>
              <a:defRPr/>
            </a:pPr>
            <a:endParaRPr lang="sr-Cyrl-RS" altLang="en-US" sz="1800" dirty="0" smtClean="0">
              <a:latin typeface="+mn-lt"/>
            </a:endParaRPr>
          </a:p>
          <a:p>
            <a:pPr>
              <a:spcBef>
                <a:spcPts val="0"/>
              </a:spcBef>
              <a:buClrTx/>
              <a:buFont typeface="Wingdings" pitchFamily="2" charset="2"/>
              <a:buNone/>
              <a:defRPr/>
            </a:pPr>
            <a:endParaRPr lang="sr-Cyrl-RS" altLang="en-US" sz="1800" dirty="0" smtClean="0">
              <a:latin typeface="+mn-lt"/>
            </a:endParaRPr>
          </a:p>
          <a:p>
            <a:pPr>
              <a:spcBef>
                <a:spcPts val="0"/>
              </a:spcBef>
              <a:buClrTx/>
              <a:buFont typeface="Wingdings" pitchFamily="2" charset="2"/>
              <a:buNone/>
              <a:defRPr/>
            </a:pPr>
            <a:endParaRPr lang="sr-Cyrl-RS" altLang="en-US" sz="1800" dirty="0" smtClean="0">
              <a:latin typeface="+mn-lt"/>
            </a:endParaRPr>
          </a:p>
          <a:p>
            <a:pPr>
              <a:spcBef>
                <a:spcPts val="0"/>
              </a:spcBef>
              <a:buClrTx/>
              <a:buFont typeface="Wingdings" pitchFamily="2" charset="2"/>
              <a:buNone/>
              <a:defRPr/>
            </a:pPr>
            <a:endParaRPr lang="sr-Cyrl-RS" altLang="en-US" sz="1800" dirty="0" smtClean="0">
              <a:latin typeface="+mn-lt"/>
            </a:endParaRPr>
          </a:p>
          <a:p>
            <a:pPr>
              <a:spcBef>
                <a:spcPts val="0"/>
              </a:spcBef>
              <a:buClrTx/>
              <a:buFont typeface="Wingdings" pitchFamily="2" charset="2"/>
              <a:buNone/>
              <a:defRPr/>
            </a:pPr>
            <a:endParaRPr lang="sr-Cyrl-RS" altLang="en-US" sz="1800" dirty="0" smtClean="0">
              <a:latin typeface="+mn-lt"/>
            </a:endParaRPr>
          </a:p>
          <a:p>
            <a:pPr>
              <a:spcBef>
                <a:spcPts val="0"/>
              </a:spcBef>
              <a:buClrTx/>
              <a:buFont typeface="Wingdings" pitchFamily="2" charset="2"/>
              <a:buNone/>
              <a:defRPr/>
            </a:pPr>
            <a:endParaRPr lang="sr-Cyrl-RS" altLang="en-US" sz="1800" dirty="0" smtClean="0">
              <a:latin typeface="+mn-lt"/>
            </a:endParaRPr>
          </a:p>
          <a:p>
            <a:pPr>
              <a:spcBef>
                <a:spcPts val="0"/>
              </a:spcBef>
              <a:buClrTx/>
              <a:buFont typeface="Wingdings" pitchFamily="2" charset="2"/>
              <a:buNone/>
              <a:defRPr/>
            </a:pPr>
            <a:endParaRPr lang="sr-Cyrl-RS" altLang="en-US" sz="1800" dirty="0" smtClean="0">
              <a:latin typeface="+mn-lt"/>
            </a:endParaRPr>
          </a:p>
          <a:p>
            <a:pPr>
              <a:spcBef>
                <a:spcPts val="0"/>
              </a:spcBef>
              <a:buClrTx/>
              <a:buFont typeface="Wingdings" pitchFamily="2" charset="2"/>
              <a:buNone/>
              <a:defRPr/>
            </a:pPr>
            <a:endParaRPr lang="sr-Cyrl-RS" altLang="en-US" sz="1800" dirty="0" smtClean="0">
              <a:latin typeface="+mn-lt"/>
            </a:endParaRP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12244"/>
            <a:ext cx="5891213" cy="328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 smtClean="0">
                <a:solidFill>
                  <a:srgbClr val="3366FF"/>
                </a:solidFill>
              </a:rPr>
              <a:t>Уланчавање токова (4)</a:t>
            </a:r>
            <a:endParaRPr lang="sr-Latn-CS" altLang="en-US" kern="0" dirty="0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9750" y="1484313"/>
            <a:ext cx="84582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defRPr/>
            </a:pPr>
            <a:r>
              <a:rPr lang="ru-RU" altLang="en-US" sz="2400" dirty="0" smtClean="0">
                <a:latin typeface="Garamond" panose="02020404030301010803" pitchFamily="18" charset="0"/>
              </a:rPr>
              <a:t>Подаци у спољашњој меморији рачунарског система су обично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организовани</a:t>
            </a:r>
            <a:r>
              <a:rPr lang="ru-RU" altLang="en-US" sz="2400" dirty="0" smtClean="0">
                <a:latin typeface="Garamond" panose="02020404030301010803" pitchFamily="18" charset="0"/>
              </a:rPr>
              <a:t> у виду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датотека</a:t>
            </a:r>
            <a:r>
              <a:rPr lang="ru-RU" altLang="en-US" sz="2400" dirty="0" smtClean="0">
                <a:latin typeface="Garamond" panose="02020404030301010803" pitchFamily="18" charset="0"/>
              </a:rPr>
              <a:t> и директоријума.</a:t>
            </a:r>
          </a:p>
          <a:p>
            <a:pPr marL="342900" indent="-342900">
              <a:defRPr/>
            </a:pPr>
            <a:endParaRPr lang="ru-RU" altLang="en-US" sz="2400" dirty="0" smtClean="0">
              <a:latin typeface="Garamond" panose="02020404030301010803" pitchFamily="18" charset="0"/>
            </a:endParaRPr>
          </a:p>
          <a:p>
            <a:pPr marL="342900" indent="-342900">
              <a:defRPr/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Датотека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представља</a:t>
            </a:r>
            <a:r>
              <a:rPr lang="ru-RU" altLang="en-US" sz="2400" dirty="0" smtClean="0">
                <a:latin typeface="Garamond" panose="02020404030301010803" pitchFamily="18" charset="0"/>
              </a:rPr>
              <a:t> колекцију података који чине једну логичку целину, а директоријуми (каталози) служе за груписање датотека.</a:t>
            </a:r>
          </a:p>
          <a:p>
            <a:pPr marL="342900" indent="-342900">
              <a:defRPr/>
            </a:pPr>
            <a:endParaRPr lang="ru-RU" altLang="en-US" sz="2400" dirty="0" smtClean="0">
              <a:latin typeface="Garamond" panose="02020404030301010803" pitchFamily="18" charset="0"/>
            </a:endParaRPr>
          </a:p>
          <a:p>
            <a:pPr marL="342900" indent="-342900">
              <a:defRPr/>
            </a:pPr>
            <a:r>
              <a:rPr lang="ru-RU" altLang="en-US" sz="2400" dirty="0" smtClean="0">
                <a:latin typeface="Garamond" panose="02020404030301010803" pitchFamily="18" charset="0"/>
              </a:rPr>
              <a:t>У програмском језику Јава, за рад са датотекама и директоријумима се користи класа </a:t>
            </a:r>
            <a:r>
              <a:rPr lang="en-US" altLang="en-US" sz="2000" dirty="0" smtClean="0">
                <a:latin typeface="+mn-lt"/>
              </a:rPr>
              <a:t>File</a:t>
            </a:r>
            <a:r>
              <a:rPr lang="en-US" altLang="en-US" sz="2400" dirty="0" smtClean="0">
                <a:latin typeface="Garamond" panose="02020404030301010803" pitchFamily="18" charset="0"/>
              </a:rPr>
              <a:t>.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 smtClean="0">
                <a:solidFill>
                  <a:srgbClr val="3366FF"/>
                </a:solidFill>
              </a:rPr>
              <a:t>Датотеке и директоријуми</a:t>
            </a:r>
            <a:endParaRPr lang="sr-Latn-CS" altLang="en-US" kern="0" dirty="0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9750" y="1484313"/>
            <a:ext cx="84582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defRPr/>
            </a:pPr>
            <a:r>
              <a:rPr lang="ru-RU" altLang="en-US" sz="2400" dirty="0" err="1">
                <a:latin typeface="Garamond" panose="02020404030301010803" pitchFamily="18" charset="0"/>
              </a:rPr>
              <a:t>П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римерак</a:t>
            </a:r>
            <a:r>
              <a:rPr lang="ru-RU" altLang="en-US" sz="2400" dirty="0" smtClean="0">
                <a:latin typeface="Garamond" panose="02020404030301010803" pitchFamily="18" charset="0"/>
              </a:rPr>
              <a:t> класе </a:t>
            </a:r>
            <a:r>
              <a:rPr lang="ru-RU" altLang="en-US" sz="2000" dirty="0" smtClean="0">
                <a:latin typeface="+mn-lt"/>
              </a:rPr>
              <a:t>File</a:t>
            </a:r>
            <a:r>
              <a:rPr lang="ru-RU" altLang="en-US" sz="20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smtClean="0">
                <a:latin typeface="Garamond" panose="02020404030301010803" pitchFamily="18" charset="0"/>
              </a:rPr>
              <a:t>заправо не представља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датотеку</a:t>
            </a:r>
            <a:r>
              <a:rPr lang="ru-RU" altLang="en-US" sz="2400" dirty="0" smtClean="0">
                <a:latin typeface="Garamond" panose="02020404030301010803" pitchFamily="18" charset="0"/>
              </a:rPr>
              <a:t>, </a:t>
            </a:r>
            <a:br>
              <a:rPr lang="ru-RU" altLang="en-US" sz="2400" dirty="0" smtClean="0">
                <a:latin typeface="Garamond" panose="02020404030301010803" pitchFamily="18" charset="0"/>
              </a:rPr>
            </a:br>
            <a:r>
              <a:rPr lang="ru-RU" altLang="en-US" sz="2400" dirty="0" err="1" smtClean="0">
                <a:latin typeface="Garamond" panose="02020404030301010803" pitchFamily="18" charset="0"/>
              </a:rPr>
              <a:t>већ</a:t>
            </a:r>
            <a:r>
              <a:rPr lang="ru-RU" altLang="en-US" sz="2400" dirty="0" smtClean="0">
                <a:latin typeface="Garamond" panose="02020404030301010803" pitchFamily="18" charset="0"/>
              </a:rPr>
              <a:t>  енкапсулира путању</a:t>
            </a:r>
            <a:r>
              <a:rPr lang="ru-RU" altLang="en-US" sz="2400" i="1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smtClean="0">
                <a:latin typeface="Garamond" panose="02020404030301010803" pitchFamily="18" charset="0"/>
              </a:rPr>
              <a:t>до нечега што може, </a:t>
            </a:r>
            <a:br>
              <a:rPr lang="ru-RU" altLang="en-US" sz="2400" dirty="0" smtClean="0">
                <a:latin typeface="Garamond" panose="02020404030301010803" pitchFamily="18" charset="0"/>
              </a:rPr>
            </a:br>
            <a:r>
              <a:rPr lang="ru-RU" altLang="en-US" sz="2400" dirty="0" smtClean="0">
                <a:latin typeface="Garamond" panose="02020404030301010803" pitchFamily="18" charset="0"/>
              </a:rPr>
              <a:t>а не мора бити датотека или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директоријум</a:t>
            </a:r>
            <a:r>
              <a:rPr lang="ru-RU" altLang="en-US" sz="2400" dirty="0" smtClean="0">
                <a:latin typeface="Garamond" panose="02020404030301010803" pitchFamily="18" charset="0"/>
              </a:rPr>
              <a:t>.</a:t>
            </a:r>
          </a:p>
          <a:p>
            <a:pPr>
              <a:buNone/>
              <a:defRPr/>
            </a:pPr>
            <a:endParaRPr lang="ru-RU" altLang="en-US" sz="2400" dirty="0" smtClean="0">
              <a:latin typeface="Garamond" panose="02020404030301010803" pitchFamily="18" charset="0"/>
            </a:endParaRPr>
          </a:p>
          <a:p>
            <a:pPr marL="342900" indent="-342900">
              <a:defRPr/>
            </a:pPr>
            <a:r>
              <a:rPr lang="ru-RU" altLang="en-US" sz="2000" dirty="0" err="1" smtClean="0">
                <a:latin typeface="+mn-lt"/>
              </a:rPr>
              <a:t>File</a:t>
            </a:r>
            <a:r>
              <a:rPr lang="ru-RU" altLang="en-US" sz="20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smtClean="0">
                <a:latin typeface="Garamond" panose="02020404030301010803" pitchFamily="18" charset="0"/>
              </a:rPr>
              <a:t>објекат са путањом до неке датотеке или директоријума не значи да сама та датотека или директоријум постоји. </a:t>
            </a:r>
            <a:endParaRPr lang="ru-RU" altLang="en-US" sz="2400" dirty="0">
              <a:latin typeface="Garamond" panose="02020404030301010803" pitchFamily="18" charset="0"/>
            </a:endParaRPr>
          </a:p>
          <a:p>
            <a:pPr marL="342900" indent="-342900">
              <a:defRPr/>
            </a:pPr>
            <a:endParaRPr lang="ru-RU" altLang="en-US" sz="2400" dirty="0" smtClean="0">
              <a:latin typeface="Garamond" panose="02020404030301010803" pitchFamily="18" charset="0"/>
            </a:endParaRPr>
          </a:p>
          <a:p>
            <a:pPr marL="342900" indent="-342900">
              <a:defRPr/>
            </a:pPr>
            <a:r>
              <a:rPr lang="ru-RU" altLang="en-US" sz="2400" dirty="0" smtClean="0">
                <a:latin typeface="Garamond" panose="02020404030301010803" pitchFamily="18" charset="0"/>
              </a:rPr>
              <a:t>Често се дефинише </a:t>
            </a:r>
            <a:r>
              <a:rPr lang="ru-RU" altLang="en-US" sz="2000" dirty="0" smtClean="0"/>
              <a:t>File</a:t>
            </a:r>
            <a:r>
              <a:rPr lang="ru-RU" altLang="en-US" sz="20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smtClean="0">
                <a:latin typeface="Garamond" panose="02020404030301010803" pitchFamily="18" charset="0"/>
              </a:rPr>
              <a:t>објекат који енкапсулира путању до нове датотеке или новог директоријума који ће тек касније да буде креиран.</a:t>
            </a:r>
          </a:p>
          <a:p>
            <a:pPr>
              <a:buFont typeface="Wingdings" pitchFamily="2" charset="2"/>
              <a:buNone/>
              <a:defRPr/>
            </a:pPr>
            <a:endParaRPr lang="ru-RU" altLang="en-US" sz="2400" dirty="0" smtClean="0"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 smtClean="0">
                <a:solidFill>
                  <a:srgbClr val="3366FF"/>
                </a:solidFill>
              </a:rPr>
              <a:t>Рад са </a:t>
            </a:r>
            <a:r>
              <a:rPr lang="en-US" altLang="en-US" kern="0" dirty="0" smtClean="0">
                <a:solidFill>
                  <a:srgbClr val="3366FF"/>
                </a:solidFill>
              </a:rPr>
              <a:t>File </a:t>
            </a:r>
            <a:r>
              <a:rPr lang="sr-Cyrl-RS" altLang="en-US" kern="0" dirty="0" smtClean="0">
                <a:solidFill>
                  <a:srgbClr val="3366FF"/>
                </a:solidFill>
              </a:rPr>
              <a:t>објектима</a:t>
            </a:r>
            <a:endParaRPr lang="sr-Latn-CS" altLang="en-US" kern="0" dirty="0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06413" y="1484313"/>
            <a:ext cx="8458200" cy="494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У класи </a:t>
            </a:r>
            <a:r>
              <a:rPr lang="en-US" altLang="en-US" sz="2000" dirty="0" smtClean="0">
                <a:latin typeface="+mn-lt"/>
              </a:rPr>
              <a:t>File</a:t>
            </a:r>
            <a:r>
              <a:rPr lang="en-US" altLang="en-US" sz="20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постоје четири конструктора.</a:t>
            </a:r>
          </a:p>
          <a:p>
            <a:pPr marL="457200" indent="-457200">
              <a:defRPr/>
            </a:pPr>
            <a:r>
              <a:rPr lang="ru-RU" altLang="en-US" sz="2400" dirty="0" smtClean="0">
                <a:latin typeface="Garamond" panose="02020404030301010803" pitchFamily="18" charset="0"/>
              </a:rPr>
              <a:t>Први очекује као аргумент стринг са путањом фајла или директоријума: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sr-Cyrl-RS" altLang="en-US" sz="1800" dirty="0" smtClean="0">
                <a:latin typeface="+mn-lt"/>
              </a:rPr>
              <a:t>	</a:t>
            </a:r>
          </a:p>
          <a:p>
            <a:pPr>
              <a:buNone/>
            </a:pP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File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myDir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File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808080"/>
                </a:solidFill>
                <a:latin typeface="Courier New" panose="02070309020205020404" pitchFamily="49" charset="0"/>
              </a:rPr>
              <a:t>"C:/jdk1.5.0/src/java/io"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File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myDir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File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808080"/>
                </a:solidFill>
                <a:latin typeface="Courier New" panose="02070309020205020404" pitchFamily="49" charset="0"/>
              </a:rPr>
              <a:t>"C:\\jdk1.5.0\\src\\java\\io"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sr-Cyrl-RS" altLang="en-US" sz="1800" dirty="0">
              <a:latin typeface="+mn-lt"/>
            </a:endParaRPr>
          </a:p>
          <a:p>
            <a:pPr marL="342900" indent="-342900">
              <a:spcBef>
                <a:spcPts val="0"/>
              </a:spcBef>
              <a:defRPr/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Следећа</a:t>
            </a:r>
            <a:r>
              <a:rPr lang="ru-RU" altLang="en-US" sz="2400" dirty="0" smtClean="0">
                <a:latin typeface="Garamond" panose="02020404030301010803" pitchFamily="18" charset="0"/>
              </a:rPr>
              <a:t> два конструктора омогућују да се одвојено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задају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родитељски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директоријум</a:t>
            </a:r>
            <a:r>
              <a:rPr lang="ru-RU" altLang="en-US" sz="2400" dirty="0" smtClean="0">
                <a:latin typeface="Garamond" panose="02020404030301010803" pitchFamily="18" charset="0"/>
              </a:rPr>
              <a:t> и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име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датотеке</a:t>
            </a:r>
            <a:r>
              <a:rPr lang="ru-RU" altLang="en-US" sz="2400" dirty="0" smtClean="0">
                <a:latin typeface="Garamond" panose="02020404030301010803" pitchFamily="18" charset="0"/>
              </a:rPr>
              <a:t>:</a:t>
            </a:r>
          </a:p>
          <a:p>
            <a:pPr marL="342900" indent="-342900">
              <a:spcBef>
                <a:spcPts val="0"/>
              </a:spcBef>
              <a:defRPr/>
            </a:pPr>
            <a:endParaRPr lang="ru-RU" altLang="en-US" sz="2400" dirty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File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myDir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File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808080"/>
                </a:solidFill>
                <a:latin typeface="Courier New" panose="02070309020205020404" pitchFamily="49" charset="0"/>
              </a:rPr>
              <a:t>"C:/jdk1.5.0/src/java/io"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File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myFile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File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myDir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8080"/>
                </a:solidFill>
                <a:latin typeface="Courier New" panose="02070309020205020404" pitchFamily="49" charset="0"/>
              </a:rPr>
              <a:t>"File.java"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File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myFile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File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808080"/>
                </a:solidFill>
                <a:latin typeface="Courier New" panose="02070309020205020404" pitchFamily="49" charset="0"/>
              </a:rPr>
              <a:t>"C:/jdk1.5.0/src/java/io"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8080"/>
                </a:solidFill>
                <a:latin typeface="Courier New" panose="02070309020205020404" pitchFamily="49" charset="0"/>
              </a:rPr>
              <a:t>"File2.java"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500" dirty="0"/>
          </a:p>
          <a:p>
            <a:pPr marL="342900" indent="-342900">
              <a:spcBef>
                <a:spcPts val="0"/>
              </a:spcBef>
              <a:defRPr/>
            </a:pPr>
            <a:endParaRPr lang="ru-RU" altLang="en-US" sz="2400" dirty="0" smtClean="0">
              <a:latin typeface="Garamond" panose="02020404030301010803" pitchFamily="18" charset="0"/>
            </a:endParaRPr>
          </a:p>
          <a:p>
            <a:pPr marL="457200" indent="-457200">
              <a:defRPr/>
            </a:pPr>
            <a:endParaRPr lang="ru-RU" altLang="en-US" sz="2400" dirty="0" smtClean="0"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>
                <a:solidFill>
                  <a:srgbClr val="3366FF"/>
                </a:solidFill>
              </a:rPr>
              <a:t>Креирање </a:t>
            </a:r>
            <a:r>
              <a:rPr lang="en-US" altLang="en-US" kern="0" dirty="0">
                <a:solidFill>
                  <a:srgbClr val="3366FF"/>
                </a:solidFill>
              </a:rPr>
              <a:t>File </a:t>
            </a:r>
            <a:r>
              <a:rPr lang="sr-Cyrl-RS" altLang="en-US" kern="0" dirty="0">
                <a:solidFill>
                  <a:srgbClr val="3366FF"/>
                </a:solidFill>
              </a:rPr>
              <a:t>објеката</a:t>
            </a:r>
            <a:endParaRPr lang="sr-Cyrl-RS" altLang="en-US" kern="0" dirty="0" smtClean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3350" y="2924944"/>
            <a:ext cx="6264994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1403349" y="4725614"/>
            <a:ext cx="7561263" cy="1007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79513" y="1528763"/>
            <a:ext cx="8889876" cy="24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defRPr/>
            </a:pPr>
            <a:r>
              <a:rPr lang="ru-RU" altLang="en-US" sz="2400" dirty="0" smtClean="0">
                <a:latin typeface="Garamond" panose="02020404030301010803" pitchFamily="18" charset="0"/>
              </a:rPr>
              <a:t>Последњи, четврти конструктор, омогућује креирање File објекта од објекта типа URI </a:t>
            </a:r>
            <a:r>
              <a:rPr lang="en-US" altLang="en-US" sz="2400" dirty="0" smtClean="0">
                <a:latin typeface="Garamond" panose="02020404030301010803" pitchFamily="18" charset="0"/>
              </a:rPr>
              <a:t>(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енг. </a:t>
            </a:r>
            <a:r>
              <a:rPr lang="en-US" altLang="en-US" sz="2400" dirty="0" smtClean="0">
                <a:latin typeface="Garamond" panose="02020404030301010803" pitchFamily="18" charset="0"/>
              </a:rPr>
              <a:t>uniform resource identifier)</a:t>
            </a:r>
            <a:r>
              <a:rPr lang="ru-RU" altLang="en-US" sz="2400" dirty="0" smtClean="0">
                <a:latin typeface="Garamond" panose="02020404030301010803" pitchFamily="18" charset="0"/>
              </a:rPr>
              <a:t>, који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енкапсулира униформни идентификатор ресурса на вебу</a:t>
            </a:r>
            <a:r>
              <a:rPr lang="en-US" altLang="en-US" sz="2400" dirty="0" smtClean="0">
                <a:latin typeface="Garamond" panose="02020404030301010803" pitchFamily="18" charset="0"/>
              </a:rPr>
              <a:t>. </a:t>
            </a: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sr-Cyrl-RS" altLang="en-US" sz="1800" dirty="0" smtClean="0">
              <a:latin typeface="+mn-lt"/>
            </a:endParaRPr>
          </a:p>
          <a:p>
            <a:pPr>
              <a:buNone/>
            </a:pP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File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remoteFile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File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URI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Courier New" panose="02070309020205020404" pitchFamily="49" charset="0"/>
              </a:rPr>
              <a:t>"</a:t>
            </a:r>
            <a:r>
              <a:rPr lang="en-US" sz="1500" u="sng" dirty="0">
                <a:solidFill>
                  <a:srgbClr val="808080"/>
                </a:solidFill>
                <a:latin typeface="Courier New" panose="02070309020205020404" pitchFamily="49" charset="0"/>
              </a:rPr>
              <a:t>http://www.wrox.com/misc-pages/booklist.shtml</a:t>
            </a:r>
            <a:r>
              <a:rPr lang="en-US" sz="1500" dirty="0">
                <a:solidFill>
                  <a:srgbClr val="808080"/>
                </a:solidFill>
                <a:latin typeface="Courier New" panose="02070309020205020404" pitchFamily="49" charset="0"/>
              </a:rPr>
              <a:t>"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));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500" dirty="0"/>
          </a:p>
          <a:p>
            <a:pPr>
              <a:buFont typeface="Wingdings" pitchFamily="2" charset="2"/>
              <a:buNone/>
              <a:defRPr/>
            </a:pPr>
            <a:endParaRPr lang="sr-Cyrl-RS" altLang="en-US" sz="1800" dirty="0" smtClean="0"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>
                <a:solidFill>
                  <a:srgbClr val="3366FF"/>
                </a:solidFill>
              </a:rPr>
              <a:t>Креирање </a:t>
            </a:r>
            <a:r>
              <a:rPr lang="en-US" altLang="en-US" kern="0" dirty="0">
                <a:solidFill>
                  <a:srgbClr val="3366FF"/>
                </a:solidFill>
              </a:rPr>
              <a:t>File </a:t>
            </a:r>
            <a:r>
              <a:rPr lang="sr-Cyrl-RS" altLang="en-US" kern="0" dirty="0">
                <a:solidFill>
                  <a:srgbClr val="3366FF"/>
                </a:solidFill>
              </a:rPr>
              <a:t>објеката </a:t>
            </a:r>
            <a:r>
              <a:rPr lang="sr-Cyrl-RS" altLang="en-US" kern="0" dirty="0" smtClean="0">
                <a:solidFill>
                  <a:srgbClr val="3366FF"/>
                </a:solidFill>
              </a:rPr>
              <a:t>(2)</a:t>
            </a:r>
            <a:endParaRPr lang="sr-Cyrl-RS" altLang="en-US" kern="0" dirty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2996952"/>
            <a:ext cx="770485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51520" y="1484313"/>
            <a:ext cx="8867080" cy="308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defRPr/>
            </a:pPr>
            <a:r>
              <a:rPr lang="ru-RU" altLang="en-US" sz="2400" dirty="0" smtClean="0">
                <a:latin typeface="Garamond" panose="02020404030301010803" pitchFamily="18" charset="0"/>
              </a:rPr>
              <a:t>Приликом рада са </a:t>
            </a:r>
            <a:r>
              <a:rPr lang="en-US" altLang="en-US" sz="2000" dirty="0" smtClean="0">
                <a:latin typeface="+mn-lt"/>
              </a:rPr>
              <a:t>File</a:t>
            </a:r>
            <a:r>
              <a:rPr lang="en-US" altLang="en-US" sz="20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објектима, могу се користити </a:t>
            </a:r>
            <a:br>
              <a:rPr lang="sr-Cyrl-RS" altLang="en-US" sz="2400" dirty="0" smtClean="0">
                <a:latin typeface="Garamond" panose="02020404030301010803" pitchFamily="18" charset="0"/>
              </a:rPr>
            </a:br>
            <a:r>
              <a:rPr lang="sr-Cyrl-RS" altLang="en-US" sz="2400" dirty="0" smtClean="0">
                <a:latin typeface="Garamond" panose="02020404030301010803" pitchFamily="18" charset="0"/>
              </a:rPr>
              <a:t>и апсолутне и релативне путање</a:t>
            </a:r>
            <a:r>
              <a:rPr lang="ru-RU" altLang="en-US" sz="2400" dirty="0" smtClean="0">
                <a:latin typeface="Garamond" panose="02020404030301010803" pitchFamily="18" charset="0"/>
              </a:rPr>
              <a:t>.</a:t>
            </a:r>
          </a:p>
          <a:p>
            <a:pPr marL="342900" indent="-342900">
              <a:defRPr/>
            </a:pPr>
            <a:r>
              <a:rPr lang="ru-RU" altLang="en-US" sz="2400" dirty="0" smtClean="0">
                <a:latin typeface="Garamond" panose="02020404030301010803" pitchFamily="18" charset="0"/>
              </a:rPr>
              <a:t>Пример коришћења релативе путање:</a:t>
            </a:r>
          </a:p>
          <a:p>
            <a:pPr>
              <a:buFont typeface="Wingdings" pitchFamily="2" charset="2"/>
              <a:buNone/>
              <a:defRPr/>
            </a:pPr>
            <a:endParaRPr lang="sr-Cyrl-RS" altLang="en-US" sz="1800" dirty="0" smtClean="0">
              <a:latin typeface="+mn-lt"/>
            </a:endParaRPr>
          </a:p>
          <a:p>
            <a:pPr>
              <a:buNone/>
            </a:pPr>
            <a:r>
              <a:rPr lang="sr-Cyrl-R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File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myFile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File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Courier New" panose="02070309020205020404" pitchFamily="49" charset="0"/>
              </a:rPr>
              <a:t>"output.txt"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altLang="en-US" sz="1500" dirty="0" smtClean="0">
              <a:latin typeface="+mn-lt"/>
            </a:endParaRPr>
          </a:p>
          <a:p>
            <a:pPr>
              <a:buFont typeface="Wingdings" pitchFamily="2" charset="2"/>
              <a:buNone/>
              <a:defRPr/>
            </a:pPr>
            <a:endParaRPr lang="sr-Cyrl-RS" altLang="en-US" sz="1800" dirty="0" smtClean="0">
              <a:latin typeface="+mn-lt"/>
            </a:endParaRPr>
          </a:p>
          <a:p>
            <a:pPr marL="342900" indent="-342900">
              <a:defRPr/>
            </a:pPr>
            <a:r>
              <a:rPr lang="sr-Cyrl-RS" altLang="en-US" sz="1800" dirty="0" smtClean="0">
                <a:latin typeface="+mn-lt"/>
              </a:rPr>
              <a:t>П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утања</a:t>
            </a:r>
            <a:r>
              <a:rPr lang="ru-RU" altLang="en-US" sz="2400" dirty="0" smtClean="0">
                <a:latin typeface="Garamond" panose="02020404030301010803" pitchFamily="18" charset="0"/>
              </a:rPr>
              <a:t> је релативна у односу на текући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директоријум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br>
              <a:rPr lang="ru-RU" altLang="en-US" sz="2400" dirty="0" smtClean="0">
                <a:latin typeface="Garamond" panose="02020404030301010803" pitchFamily="18" charset="0"/>
              </a:rPr>
            </a:br>
            <a:r>
              <a:rPr lang="ru-RU" altLang="en-US" sz="2400" dirty="0" smtClean="0">
                <a:latin typeface="Garamond" panose="02020404030301010803" pitchFamily="18" charset="0"/>
              </a:rPr>
              <a:t>па се датотека </a:t>
            </a:r>
            <a:r>
              <a:rPr lang="ru-RU" altLang="en-US" sz="2000" dirty="0" smtClean="0">
                <a:latin typeface="+mn-lt"/>
              </a:rPr>
              <a:t>"output.txt" </a:t>
            </a:r>
            <a:r>
              <a:rPr lang="ru-RU" altLang="en-US" sz="2400" dirty="0" smtClean="0">
                <a:latin typeface="Garamond" panose="02020404030301010803" pitchFamily="18" charset="0"/>
              </a:rPr>
              <a:t>налази у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директоријуму</a:t>
            </a:r>
            <a:r>
              <a:rPr lang="ru-RU" altLang="en-US" sz="2400" dirty="0" smtClean="0">
                <a:latin typeface="Garamond" panose="02020404030301010803" pitchFamily="18" charset="0"/>
              </a:rPr>
              <a:t> где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и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програм</a:t>
            </a:r>
            <a:r>
              <a:rPr lang="ru-RU" altLang="en-US" sz="2400" dirty="0" smtClean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>
                <a:solidFill>
                  <a:srgbClr val="3366FF"/>
                </a:solidFill>
              </a:rPr>
              <a:t>Апсолутне и релативне </a:t>
            </a:r>
            <a:r>
              <a:rPr lang="sr-Cyrl-RS" altLang="en-US" kern="0" dirty="0" smtClean="0">
                <a:solidFill>
                  <a:srgbClr val="3366FF"/>
                </a:solidFill>
              </a:rPr>
              <a:t>путање</a:t>
            </a:r>
            <a:endParaRPr lang="sr-Cyrl-RS" altLang="en-US" kern="0" dirty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3068960"/>
            <a:ext cx="439248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11188" y="1484313"/>
            <a:ext cx="8458200" cy="531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defRPr/>
            </a:pPr>
            <a:r>
              <a:rPr lang="ru-RU" altLang="en-US" sz="2400" dirty="0" smtClean="0">
                <a:latin typeface="Garamond" panose="02020404030301010803" pitchFamily="18" charset="0"/>
              </a:rPr>
              <a:t>Класа </a:t>
            </a:r>
            <a:r>
              <a:rPr lang="ru-RU" altLang="en-US" sz="2000" dirty="0" smtClean="0">
                <a:latin typeface="Garamond" panose="02020404030301010803" pitchFamily="18" charset="0"/>
              </a:rPr>
              <a:t>File </a:t>
            </a:r>
            <a:r>
              <a:rPr lang="ru-RU" altLang="en-US" sz="2400" dirty="0" smtClean="0">
                <a:latin typeface="Garamond" panose="02020404030301010803" pitchFamily="18" charset="0"/>
              </a:rPr>
              <a:t>садржи преко тридесет метода.</a:t>
            </a:r>
          </a:p>
          <a:p>
            <a:pPr marL="342900" indent="-342900">
              <a:defRPr/>
            </a:pPr>
            <a:r>
              <a:rPr lang="ru-RU" altLang="en-US" sz="2400" dirty="0" smtClean="0">
                <a:latin typeface="Garamond" panose="02020404030301010803" pitchFamily="18" charset="0"/>
              </a:rPr>
              <a:t>Информације о самом </a:t>
            </a:r>
            <a:r>
              <a:rPr lang="ru-RU" altLang="en-US" sz="2000" dirty="0" smtClean="0">
                <a:latin typeface="Garamond" panose="02020404030301010803" pitchFamily="18" charset="0"/>
              </a:rPr>
              <a:t>File </a:t>
            </a:r>
            <a:r>
              <a:rPr lang="ru-RU" altLang="en-US" sz="2400" dirty="0" smtClean="0">
                <a:latin typeface="Garamond" panose="02020404030301010803" pitchFamily="18" charset="0"/>
              </a:rPr>
              <a:t>објекту могу се добити следећим методима: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en-US" sz="2400" b="1" i="1" dirty="0" smtClean="0">
                <a:latin typeface="Garamond" panose="02020404030301010803" pitchFamily="18" charset="0"/>
              </a:rPr>
              <a:t>1) Испитивање објеката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ru-RU" altLang="en-US" sz="1800" b="1" dirty="0" smtClean="0">
                <a:latin typeface="Garamond" panose="02020404030301010803" pitchFamily="18" charset="0"/>
              </a:rPr>
              <a:t>getName( ) </a:t>
            </a:r>
            <a:br>
              <a:rPr lang="ru-RU" altLang="en-US" sz="1800" b="1" dirty="0" smtClean="0">
                <a:latin typeface="Garamond" panose="02020404030301010803" pitchFamily="18" charset="0"/>
              </a:rPr>
            </a:br>
            <a:r>
              <a:rPr lang="ru-RU" altLang="en-US" sz="1800" dirty="0" smtClean="0">
                <a:latin typeface="Garamond" panose="02020404030301010803" pitchFamily="18" charset="0"/>
              </a:rPr>
              <a:t>враћа име датотеке, не укључујући путању. </a:t>
            </a:r>
            <a:r>
              <a:rPr lang="sr-Latn-RS" altLang="en-US" sz="1800" dirty="0" smtClean="0">
                <a:latin typeface="Garamond" panose="02020404030301010803" pitchFamily="18" charset="0"/>
              </a:rPr>
              <a:t/>
            </a:r>
            <a:br>
              <a:rPr lang="sr-Latn-RS" altLang="en-US" sz="1800" dirty="0" smtClean="0">
                <a:latin typeface="Garamond" panose="02020404030301010803" pitchFamily="18" charset="0"/>
              </a:rPr>
            </a:br>
            <a:r>
              <a:rPr lang="ru-RU" altLang="en-US" sz="1800" dirty="0" err="1" smtClean="0">
                <a:latin typeface="Garamond" panose="02020404030301010803" pitchFamily="18" charset="0"/>
              </a:rPr>
              <a:t>Ако</a:t>
            </a:r>
            <a:r>
              <a:rPr lang="ru-RU" altLang="en-US" sz="1800" dirty="0" smtClean="0">
                <a:latin typeface="Garamond" panose="02020404030301010803" pitchFamily="18" charset="0"/>
              </a:rPr>
              <a:t> објекат представља директоријум, враћа само име директоријума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ru-RU" altLang="en-US" sz="1800" b="1" dirty="0" smtClean="0">
                <a:latin typeface="Garamond" panose="02020404030301010803" pitchFamily="18" charset="0"/>
              </a:rPr>
              <a:t>getPath( ) </a:t>
            </a:r>
            <a:br>
              <a:rPr lang="ru-RU" altLang="en-US" sz="1800" b="1" dirty="0" smtClean="0">
                <a:latin typeface="Garamond" panose="02020404030301010803" pitchFamily="18" charset="0"/>
              </a:rPr>
            </a:br>
            <a:r>
              <a:rPr lang="ru-RU" altLang="en-US" sz="1800" dirty="0" smtClean="0">
                <a:latin typeface="Garamond" panose="02020404030301010803" pitchFamily="18" charset="0"/>
              </a:rPr>
              <a:t>враћа путању, укључујући име датотеке или </a:t>
            </a:r>
            <a:r>
              <a:rPr lang="ru-RU" altLang="en-US" sz="1800" dirty="0" err="1" smtClean="0">
                <a:latin typeface="Garamond" panose="02020404030301010803" pitchFamily="18" charset="0"/>
              </a:rPr>
              <a:t>директоријума</a:t>
            </a:r>
            <a:endParaRPr lang="sr-Latn-RS" altLang="en-US" sz="1800" dirty="0" smtClean="0">
              <a:latin typeface="Garamond" panose="02020404030301010803" pitchFamily="18" charset="0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err="1">
                <a:latin typeface="Garamond" panose="02020404030301010803" pitchFamily="18" charset="0"/>
              </a:rPr>
              <a:t>getAbsolutePath</a:t>
            </a:r>
            <a:r>
              <a:rPr lang="en-US" altLang="en-US" sz="1800" b="1" dirty="0">
                <a:latin typeface="Garamond" panose="02020404030301010803" pitchFamily="18" charset="0"/>
              </a:rPr>
              <a:t>( ) </a:t>
            </a:r>
            <a:r>
              <a:rPr lang="sr-Cyrl-RS" altLang="en-US" sz="1800" b="1" dirty="0">
                <a:latin typeface="Garamond" panose="02020404030301010803" pitchFamily="18" charset="0"/>
              </a:rPr>
              <a:t/>
            </a:r>
            <a:br>
              <a:rPr lang="sr-Cyrl-RS" altLang="en-US" sz="1800" b="1" dirty="0">
                <a:latin typeface="Garamond" panose="02020404030301010803" pitchFamily="18" charset="0"/>
              </a:rPr>
            </a:br>
            <a:r>
              <a:rPr lang="sr-Cyrl-RS" altLang="en-US" sz="1800" dirty="0">
                <a:latin typeface="Garamond" panose="02020404030301010803" pitchFamily="18" charset="0"/>
              </a:rPr>
              <a:t>враћа апсолутну путању датотеке, односно директоријума реферисаног текућим </a:t>
            </a:r>
            <a:r>
              <a:rPr lang="en-US" altLang="en-US" sz="1800" dirty="0">
                <a:latin typeface="Garamond" panose="02020404030301010803" pitchFamily="18" charset="0"/>
              </a:rPr>
              <a:t>File </a:t>
            </a:r>
            <a:r>
              <a:rPr lang="sr-Cyrl-RS" altLang="en-US" sz="1800" dirty="0">
                <a:latin typeface="Garamond" panose="02020404030301010803" pitchFamily="18" charset="0"/>
              </a:rPr>
              <a:t>објектом. </a:t>
            </a:r>
            <a:endParaRPr lang="ru-RU" altLang="en-US" sz="1800" dirty="0" smtClean="0">
              <a:latin typeface="Garamond" panose="02020404030301010803" pitchFamily="18" charset="0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err="1" smtClean="0">
                <a:latin typeface="Garamond" panose="02020404030301010803" pitchFamily="18" charset="0"/>
              </a:rPr>
              <a:t>isAbsolute</a:t>
            </a:r>
            <a:r>
              <a:rPr lang="en-US" altLang="en-US" sz="1800" b="1" dirty="0" smtClean="0">
                <a:latin typeface="Garamond" panose="02020404030301010803" pitchFamily="18" charset="0"/>
              </a:rPr>
              <a:t>( ) </a:t>
            </a:r>
            <a:r>
              <a:rPr lang="sr-Cyrl-RS" altLang="en-US" sz="1800" b="1" dirty="0" smtClean="0">
                <a:latin typeface="Garamond" panose="02020404030301010803" pitchFamily="18" charset="0"/>
              </a:rPr>
              <a:t/>
            </a:r>
            <a:br>
              <a:rPr lang="sr-Cyrl-RS" altLang="en-US" sz="1800" b="1" dirty="0" smtClean="0">
                <a:latin typeface="Garamond" panose="02020404030301010803" pitchFamily="18" charset="0"/>
              </a:rPr>
            </a:br>
            <a:r>
              <a:rPr lang="sr-Cyrl-RS" altLang="en-US" sz="1800" dirty="0" smtClean="0">
                <a:latin typeface="Garamond" panose="02020404030301010803" pitchFamily="18" charset="0"/>
              </a:rPr>
              <a:t>враћа </a:t>
            </a:r>
            <a:r>
              <a:rPr lang="en-US" altLang="en-US" sz="1800" dirty="0" smtClean="0">
                <a:latin typeface="Garamond" panose="02020404030301010803" pitchFamily="18" charset="0"/>
              </a:rPr>
              <a:t>true </a:t>
            </a:r>
            <a:r>
              <a:rPr lang="sr-Cyrl-RS" altLang="en-US" sz="1800" dirty="0" smtClean="0">
                <a:latin typeface="Garamond" panose="02020404030301010803" pitchFamily="18" charset="0"/>
              </a:rPr>
              <a:t>ако је путања апсолутна, </a:t>
            </a:r>
            <a:r>
              <a:rPr lang="en-US" altLang="en-US" sz="1800" dirty="0" smtClean="0">
                <a:latin typeface="Garamond" panose="02020404030301010803" pitchFamily="18" charset="0"/>
              </a:rPr>
              <a:t>false </a:t>
            </a:r>
            <a:r>
              <a:rPr lang="sr-Cyrl-RS" altLang="en-US" sz="1800" dirty="0" smtClean="0">
                <a:latin typeface="Garamond" panose="02020404030301010803" pitchFamily="18" charset="0"/>
              </a:rPr>
              <a:t>иначе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ru-RU" altLang="en-US" sz="1800" b="1" dirty="0" smtClean="0">
                <a:latin typeface="Garamond" panose="02020404030301010803" pitchFamily="18" charset="0"/>
              </a:rPr>
              <a:t>getParent( ) </a:t>
            </a:r>
            <a:br>
              <a:rPr lang="ru-RU" altLang="en-US" sz="1800" b="1" dirty="0" smtClean="0">
                <a:latin typeface="Garamond" panose="02020404030301010803" pitchFamily="18" charset="0"/>
              </a:rPr>
            </a:br>
            <a:r>
              <a:rPr lang="ru-RU" altLang="en-US" sz="1800" dirty="0" smtClean="0">
                <a:latin typeface="Garamond" panose="02020404030301010803" pitchFamily="18" charset="0"/>
              </a:rPr>
              <a:t>враћа име родитељског директоријума (за датотеку или </a:t>
            </a:r>
            <a:r>
              <a:rPr lang="sr-Cyrl-RS" altLang="en-US" sz="1800" dirty="0" smtClean="0">
                <a:latin typeface="Garamond" panose="02020404030301010803" pitchFamily="18" charset="0"/>
              </a:rPr>
              <a:t>директоријум). </a:t>
            </a:r>
            <a:endParaRPr lang="ru-RU" altLang="en-US" sz="1800" dirty="0" smtClean="0"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en-US" kern="0" dirty="0">
                <a:solidFill>
                  <a:srgbClr val="3366FF"/>
                </a:solidFill>
              </a:rPr>
              <a:t>Тестирање </a:t>
            </a:r>
            <a:r>
              <a:rPr lang="ru-RU" altLang="en-US" kern="0" dirty="0" smtClean="0">
                <a:solidFill>
                  <a:srgbClr val="3366FF"/>
                </a:solidFill>
              </a:rPr>
              <a:t>File </a:t>
            </a:r>
            <a:r>
              <a:rPr lang="ru-RU" altLang="en-US" kern="0" dirty="0">
                <a:solidFill>
                  <a:srgbClr val="3366FF"/>
                </a:solidFill>
              </a:rPr>
              <a:t>објеката</a:t>
            </a:r>
            <a:endParaRPr lang="ru-RU" altLang="en-US" kern="0" dirty="0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39750" y="1484313"/>
            <a:ext cx="8604250" cy="457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err="1" smtClean="0">
                <a:latin typeface="Garamond" panose="02020404030301010803" pitchFamily="18" charset="0"/>
              </a:rPr>
              <a:t>getParentFile</a:t>
            </a:r>
            <a:r>
              <a:rPr lang="en-US" altLang="en-US" sz="1800" b="1" dirty="0" smtClean="0">
                <a:latin typeface="Garamond" panose="02020404030301010803" pitchFamily="18" charset="0"/>
              </a:rPr>
              <a:t>( ) </a:t>
            </a:r>
            <a:r>
              <a:rPr lang="sr-Cyrl-RS" altLang="en-US" sz="1800" b="1" dirty="0" smtClean="0">
                <a:latin typeface="Garamond" panose="02020404030301010803" pitchFamily="18" charset="0"/>
              </a:rPr>
              <a:t/>
            </a:r>
            <a:br>
              <a:rPr lang="sr-Cyrl-RS" altLang="en-US" sz="1800" b="1" dirty="0" smtClean="0">
                <a:latin typeface="Garamond" panose="02020404030301010803" pitchFamily="18" charset="0"/>
              </a:rPr>
            </a:br>
            <a:r>
              <a:rPr lang="sr-Cyrl-RS" altLang="en-US" sz="1800" dirty="0" smtClean="0">
                <a:latin typeface="Garamond" panose="02020404030301010803" pitchFamily="18" charset="0"/>
              </a:rPr>
              <a:t>враћа родитељски директоријум као </a:t>
            </a:r>
            <a:r>
              <a:rPr lang="en-US" altLang="en-US" sz="1800" dirty="0" smtClean="0">
                <a:latin typeface="Garamond" panose="02020404030301010803" pitchFamily="18" charset="0"/>
              </a:rPr>
              <a:t>File </a:t>
            </a:r>
            <a:r>
              <a:rPr lang="sr-Cyrl-RS" altLang="en-US" sz="1800" dirty="0" smtClean="0">
                <a:latin typeface="Garamond" panose="02020404030301010803" pitchFamily="18" charset="0"/>
              </a:rPr>
              <a:t>објекат или </a:t>
            </a:r>
            <a:r>
              <a:rPr lang="en-US" altLang="en-US" sz="1800" dirty="0" smtClean="0">
                <a:latin typeface="Garamond" panose="02020404030301010803" pitchFamily="18" charset="0"/>
              </a:rPr>
              <a:t>null </a:t>
            </a:r>
            <a:r>
              <a:rPr lang="sr-Cyrl-RS" altLang="en-US" sz="1800" dirty="0" smtClean="0">
                <a:latin typeface="Garamond" panose="02020404030301010803" pitchFamily="18" charset="0"/>
              </a:rPr>
              <a:t>ако не постоји родитељ.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err="1" smtClean="0">
                <a:latin typeface="Garamond" panose="02020404030301010803" pitchFamily="18" charset="0"/>
              </a:rPr>
              <a:t>toString</a:t>
            </a:r>
            <a:r>
              <a:rPr lang="en-US" altLang="en-US" sz="1800" b="1" dirty="0" smtClean="0">
                <a:latin typeface="Garamond" panose="02020404030301010803" pitchFamily="18" charset="0"/>
              </a:rPr>
              <a:t>( ) </a:t>
            </a:r>
            <a:r>
              <a:rPr lang="sr-Cyrl-RS" altLang="en-US" sz="1800" b="1" dirty="0" smtClean="0">
                <a:latin typeface="Garamond" panose="02020404030301010803" pitchFamily="18" charset="0"/>
              </a:rPr>
              <a:t/>
            </a:r>
            <a:br>
              <a:rPr lang="sr-Cyrl-RS" altLang="en-US" sz="1800" b="1" dirty="0" smtClean="0">
                <a:latin typeface="Garamond" panose="02020404030301010803" pitchFamily="18" charset="0"/>
              </a:rPr>
            </a:br>
            <a:r>
              <a:rPr lang="sr-Cyrl-RS" altLang="en-US" sz="1800" dirty="0" smtClean="0">
                <a:latin typeface="Garamond" panose="02020404030301010803" pitchFamily="18" charset="0"/>
              </a:rPr>
              <a:t>враћа исту ниску исти као </a:t>
            </a:r>
            <a:r>
              <a:rPr lang="en-US" altLang="en-US" sz="1800" dirty="0" err="1" smtClean="0">
                <a:latin typeface="Garamond" panose="02020404030301010803" pitchFamily="18" charset="0"/>
              </a:rPr>
              <a:t>getPath</a:t>
            </a:r>
            <a:r>
              <a:rPr lang="en-US" altLang="en-US" sz="1800" dirty="0" smtClean="0">
                <a:latin typeface="Garamond" panose="02020404030301010803" pitchFamily="18" charset="0"/>
              </a:rPr>
              <a:t>( 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ru-RU" altLang="en-US" sz="1800" b="1" dirty="0" smtClean="0">
                <a:latin typeface="Garamond" panose="02020404030301010803" pitchFamily="18" charset="0"/>
              </a:rPr>
              <a:t>equals( ) </a:t>
            </a:r>
            <a:br>
              <a:rPr lang="ru-RU" altLang="en-US" sz="1800" b="1" dirty="0" smtClean="0">
                <a:latin typeface="Garamond" panose="02020404030301010803" pitchFamily="18" charset="0"/>
              </a:rPr>
            </a:br>
            <a:r>
              <a:rPr lang="ru-RU" altLang="en-US" sz="1800" dirty="0" smtClean="0">
                <a:latin typeface="Garamond" panose="02020404030301010803" pitchFamily="18" charset="0"/>
              </a:rPr>
              <a:t>метод се користи за поређење два File објекта. Пореде се путање.</a:t>
            </a:r>
          </a:p>
          <a:p>
            <a:pPr>
              <a:buFont typeface="Wingdings" pitchFamily="2" charset="2"/>
              <a:buNone/>
              <a:defRPr/>
            </a:pPr>
            <a:r>
              <a:rPr lang="sr-Cyrl-RS" altLang="en-US" sz="2400" b="1" i="1" dirty="0" smtClean="0">
                <a:latin typeface="Garamond" panose="02020404030301010803" pitchFamily="18" charset="0"/>
              </a:rPr>
              <a:t>2) Испитивање датотека и директоријума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smtClean="0">
                <a:latin typeface="Garamond" panose="02020404030301010803" pitchFamily="18" charset="0"/>
              </a:rPr>
              <a:t>exists( 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err="1" smtClean="0">
                <a:latin typeface="Garamond" panose="02020404030301010803" pitchFamily="18" charset="0"/>
              </a:rPr>
              <a:t>isDirectory</a:t>
            </a:r>
            <a:r>
              <a:rPr lang="en-US" altLang="en-US" sz="1800" b="1" dirty="0" smtClean="0">
                <a:latin typeface="Garamond" panose="02020404030301010803" pitchFamily="18" charset="0"/>
              </a:rPr>
              <a:t>( 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err="1" smtClean="0">
                <a:latin typeface="Garamond" panose="02020404030301010803" pitchFamily="18" charset="0"/>
              </a:rPr>
              <a:t>isFile</a:t>
            </a:r>
            <a:r>
              <a:rPr lang="en-US" altLang="en-US" sz="1800" b="1" dirty="0" smtClean="0">
                <a:latin typeface="Garamond" panose="02020404030301010803" pitchFamily="18" charset="0"/>
              </a:rPr>
              <a:t>( 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err="1" smtClean="0">
                <a:latin typeface="Garamond" panose="02020404030301010803" pitchFamily="18" charset="0"/>
              </a:rPr>
              <a:t>isHidden</a:t>
            </a:r>
            <a:r>
              <a:rPr lang="en-US" altLang="en-US" sz="1800" b="1" dirty="0" smtClean="0">
                <a:latin typeface="Garamond" panose="02020404030301010803" pitchFamily="18" charset="0"/>
              </a:rPr>
              <a:t>( 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err="1" smtClean="0">
                <a:latin typeface="Garamond" panose="02020404030301010803" pitchFamily="18" charset="0"/>
              </a:rPr>
              <a:t>canRead</a:t>
            </a:r>
            <a:r>
              <a:rPr lang="en-US" altLang="en-US" sz="1800" b="1" dirty="0" smtClean="0">
                <a:latin typeface="Garamond" panose="02020404030301010803" pitchFamily="18" charset="0"/>
              </a:rPr>
              <a:t>( 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ru-RU" altLang="en-US" sz="1800" b="1" dirty="0" smtClean="0">
                <a:latin typeface="Garamond" panose="02020404030301010803" pitchFamily="18" charset="0"/>
              </a:rPr>
              <a:t>canWrite( ) </a:t>
            </a:r>
            <a:br>
              <a:rPr lang="ru-RU" altLang="en-US" sz="1800" b="1" dirty="0" smtClean="0">
                <a:latin typeface="Garamond" panose="02020404030301010803" pitchFamily="18" charset="0"/>
              </a:rPr>
            </a:br>
            <a:r>
              <a:rPr lang="ru-RU" altLang="en-US" sz="1800" dirty="0" smtClean="0">
                <a:latin typeface="Garamond" panose="02020404030301010803" pitchFamily="18" charset="0"/>
              </a:rPr>
              <a:t>за овај и претходне методе јасно је из имена када враћају true, односно false.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en-US" kern="0" dirty="0">
                <a:solidFill>
                  <a:srgbClr val="3366FF"/>
                </a:solidFill>
              </a:rPr>
              <a:t>Тестирање File </a:t>
            </a:r>
            <a:r>
              <a:rPr lang="ru-RU" altLang="en-US" kern="0" dirty="0" smtClean="0">
                <a:solidFill>
                  <a:srgbClr val="3366FF"/>
                </a:solidFill>
              </a:rPr>
              <a:t>објеката (2)</a:t>
            </a:r>
            <a:endParaRPr lang="ru-RU" altLang="en-US" kern="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9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33413" y="1484313"/>
            <a:ext cx="8458200" cy="437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ru-RU" altLang="en-US" sz="2400" b="1" i="1" dirty="0" smtClean="0">
                <a:latin typeface="Garamond" panose="02020404030301010803" pitchFamily="18" charset="0"/>
              </a:rPr>
              <a:t>3) Добијање додатних информација о датотеци или </a:t>
            </a:r>
            <a:r>
              <a:rPr lang="sr-Cyrl-RS" altLang="en-US" sz="2400" b="1" i="1" dirty="0" smtClean="0">
                <a:latin typeface="Garamond" panose="02020404030301010803" pitchFamily="18" charset="0"/>
              </a:rPr>
              <a:t>директоријуму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ru-RU" altLang="en-US" sz="1800" b="1" dirty="0" err="1" smtClean="0">
                <a:latin typeface="Garamond" panose="02020404030301010803" pitchFamily="18" charset="0"/>
              </a:rPr>
              <a:t>list</a:t>
            </a:r>
            <a:r>
              <a:rPr lang="sr-Latn-RS" altLang="en-US" sz="1800" b="1" dirty="0" smtClean="0">
                <a:latin typeface="Garamond" panose="02020404030301010803" pitchFamily="18" charset="0"/>
              </a:rPr>
              <a:t>()</a:t>
            </a:r>
            <a:r>
              <a:rPr lang="ru-RU" altLang="en-US" sz="1800" b="1" dirty="0" smtClean="0">
                <a:latin typeface="Garamond" panose="02020404030301010803" pitchFamily="18" charset="0"/>
              </a:rPr>
              <a:t/>
            </a:r>
            <a:br>
              <a:rPr lang="ru-RU" altLang="en-US" sz="1800" b="1" dirty="0" smtClean="0">
                <a:latin typeface="Garamond" panose="02020404030301010803" pitchFamily="18" charset="0"/>
              </a:rPr>
            </a:br>
            <a:r>
              <a:rPr lang="ru-RU" altLang="en-US" sz="1800" dirty="0" smtClean="0">
                <a:latin typeface="Garamond" panose="02020404030301010803" pitchFamily="18" charset="0"/>
              </a:rPr>
              <a:t>ако текући </a:t>
            </a:r>
            <a:r>
              <a:rPr lang="en-US" altLang="en-US" sz="1800" dirty="0" smtClean="0">
                <a:latin typeface="Garamond" panose="02020404030301010803" pitchFamily="18" charset="0"/>
              </a:rPr>
              <a:t>File </a:t>
            </a:r>
            <a:r>
              <a:rPr lang="ru-RU" altLang="en-US" sz="1800" dirty="0" smtClean="0">
                <a:latin typeface="Garamond" panose="02020404030301010803" pitchFamily="18" charset="0"/>
              </a:rPr>
              <a:t>објекат представља директоријум, метод враћа низ ниски са именима </a:t>
            </a:r>
            <a:r>
              <a:rPr lang="ru-RU" altLang="en-US" sz="1800" dirty="0" err="1" smtClean="0">
                <a:latin typeface="Garamond" panose="02020404030301010803" pitchFamily="18" charset="0"/>
              </a:rPr>
              <a:t>чланова</a:t>
            </a:r>
            <a:r>
              <a:rPr lang="ru-RU" altLang="en-US" sz="1800" dirty="0" smtClean="0">
                <a:latin typeface="Garamond" panose="02020404030301010803" pitchFamily="18" charset="0"/>
              </a:rPr>
              <a:t> </a:t>
            </a:r>
            <a:r>
              <a:rPr lang="ru-RU" altLang="en-US" sz="1800" dirty="0" err="1" smtClean="0">
                <a:latin typeface="Garamond" panose="02020404030301010803" pitchFamily="18" charset="0"/>
              </a:rPr>
              <a:t>директоријума</a:t>
            </a:r>
            <a:r>
              <a:rPr lang="ru-RU" altLang="en-US" sz="1800" dirty="0" smtClean="0">
                <a:latin typeface="Garamond" panose="02020404030301010803" pitchFamily="18" charset="0"/>
              </a:rPr>
              <a:t> иначе </a:t>
            </a:r>
            <a:r>
              <a:rPr lang="ru-RU" altLang="en-US" sz="1800" dirty="0" err="1" smtClean="0">
                <a:latin typeface="Garamond" panose="02020404030301010803" pitchFamily="18" charset="0"/>
              </a:rPr>
              <a:t>враћа</a:t>
            </a:r>
            <a:r>
              <a:rPr lang="ru-RU" altLang="en-US" sz="1800" dirty="0" smtClean="0">
                <a:latin typeface="Garamond" panose="02020404030301010803" pitchFamily="18" charset="0"/>
              </a:rPr>
              <a:t> </a:t>
            </a:r>
            <a:r>
              <a:rPr lang="sr-Latn-RS" altLang="en-US" sz="1800" dirty="0" smtClean="0">
                <a:latin typeface="Garamond" panose="02020404030301010803" pitchFamily="18" charset="0"/>
              </a:rPr>
              <a:t>null </a:t>
            </a:r>
            <a:r>
              <a:rPr lang="sr-Cyrl-RS" altLang="en-US" sz="1800" dirty="0" smtClean="0">
                <a:latin typeface="Garamond" panose="02020404030301010803" pitchFamily="18" charset="0"/>
              </a:rPr>
              <a:t>ако је објекат датотека.</a:t>
            </a:r>
            <a:endParaRPr lang="ru-RU" altLang="en-US" sz="1800" dirty="0" smtClean="0">
              <a:latin typeface="Garamond" panose="02020404030301010803" pitchFamily="18" charset="0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err="1" smtClean="0">
                <a:latin typeface="Garamond" panose="02020404030301010803" pitchFamily="18" charset="0"/>
              </a:rPr>
              <a:t>listFiles</a:t>
            </a:r>
            <a:r>
              <a:rPr lang="sr-Latn-RS" altLang="en-US" sz="1800" b="1" dirty="0" smtClean="0">
                <a:latin typeface="Garamond" panose="02020404030301010803" pitchFamily="18" charset="0"/>
              </a:rPr>
              <a:t>()</a:t>
            </a:r>
            <a:r>
              <a:rPr lang="sr-Cyrl-RS" altLang="en-US" sz="1800" b="1" dirty="0" smtClean="0">
                <a:latin typeface="Garamond" panose="02020404030301010803" pitchFamily="18" charset="0"/>
              </a:rPr>
              <a:t/>
            </a:r>
            <a:br>
              <a:rPr lang="sr-Cyrl-RS" altLang="en-US" sz="1800" b="1" dirty="0" smtClean="0">
                <a:latin typeface="Garamond" panose="02020404030301010803" pitchFamily="18" charset="0"/>
              </a:rPr>
            </a:br>
            <a:r>
              <a:rPr lang="ru-RU" altLang="en-US" sz="1800" dirty="0" err="1" smtClean="0">
                <a:latin typeface="Garamond" panose="02020404030301010803" pitchFamily="18" charset="0"/>
              </a:rPr>
              <a:t>Ако</a:t>
            </a:r>
            <a:r>
              <a:rPr lang="ru-RU" altLang="en-US" sz="1800" dirty="0" smtClean="0">
                <a:latin typeface="Garamond" panose="02020404030301010803" pitchFamily="18" charset="0"/>
              </a:rPr>
              <a:t> </a:t>
            </a:r>
            <a:r>
              <a:rPr lang="ru-RU" altLang="en-US" sz="1800" dirty="0" err="1" smtClean="0">
                <a:latin typeface="Garamond" panose="02020404030301010803" pitchFamily="18" charset="0"/>
              </a:rPr>
              <a:t>је</a:t>
            </a:r>
            <a:r>
              <a:rPr lang="ru-RU" altLang="en-US" sz="1800" dirty="0" smtClean="0">
                <a:latin typeface="Garamond" panose="02020404030301010803" pitchFamily="18" charset="0"/>
              </a:rPr>
              <a:t> </a:t>
            </a:r>
            <a:r>
              <a:rPr lang="ru-RU" altLang="en-US" sz="1800" dirty="0" err="1" smtClean="0">
                <a:latin typeface="Garamond" panose="02020404030301010803" pitchFamily="18" charset="0"/>
              </a:rPr>
              <a:t>текући</a:t>
            </a:r>
            <a:r>
              <a:rPr lang="ru-RU" altLang="en-US" sz="1800" dirty="0" smtClean="0">
                <a:latin typeface="Garamond" panose="02020404030301010803" pitchFamily="18" charset="0"/>
              </a:rPr>
              <a:t> </a:t>
            </a:r>
            <a:r>
              <a:rPr lang="ru-RU" altLang="en-US" sz="1800" dirty="0" err="1" smtClean="0">
                <a:latin typeface="Garamond" panose="02020404030301010803" pitchFamily="18" charset="0"/>
              </a:rPr>
              <a:t>објекат</a:t>
            </a:r>
            <a:r>
              <a:rPr lang="ru-RU" altLang="en-US" sz="1800" dirty="0" smtClean="0">
                <a:latin typeface="Garamond" panose="02020404030301010803" pitchFamily="18" charset="0"/>
              </a:rPr>
              <a:t> </a:t>
            </a:r>
            <a:r>
              <a:rPr lang="ru-RU" altLang="en-US" sz="1800" dirty="0" err="1" smtClean="0">
                <a:latin typeface="Garamond" panose="02020404030301010803" pitchFamily="18" charset="0"/>
              </a:rPr>
              <a:t>директоријум</a:t>
            </a:r>
            <a:r>
              <a:rPr lang="ru-RU" altLang="en-US" sz="1800" dirty="0" smtClean="0">
                <a:latin typeface="Garamond" panose="02020404030301010803" pitchFamily="18" charset="0"/>
              </a:rPr>
              <a:t>, </a:t>
            </a:r>
            <a:r>
              <a:rPr lang="ru-RU" altLang="en-US" sz="1800" dirty="0" err="1" smtClean="0">
                <a:latin typeface="Garamond" panose="02020404030301010803" pitchFamily="18" charset="0"/>
              </a:rPr>
              <a:t>враћа</a:t>
            </a:r>
            <a:r>
              <a:rPr lang="ru-RU" altLang="en-US" sz="1800" dirty="0" smtClean="0">
                <a:latin typeface="Garamond" panose="02020404030301010803" pitchFamily="18" charset="0"/>
              </a:rPr>
              <a:t> низ </a:t>
            </a:r>
            <a:r>
              <a:rPr lang="en-US" altLang="en-US" sz="1800" dirty="0" smtClean="0">
                <a:latin typeface="Garamond" panose="02020404030301010803" pitchFamily="18" charset="0"/>
              </a:rPr>
              <a:t>File </a:t>
            </a:r>
            <a:r>
              <a:rPr lang="ru-RU" altLang="en-US" sz="1800" dirty="0" err="1" smtClean="0">
                <a:latin typeface="Garamond" panose="02020404030301010803" pitchFamily="18" charset="0"/>
              </a:rPr>
              <a:t>објеката</a:t>
            </a:r>
            <a:r>
              <a:rPr lang="ru-RU" altLang="en-US" sz="1800" dirty="0" smtClean="0">
                <a:latin typeface="Garamond" panose="02020404030301010803" pitchFamily="18" charset="0"/>
              </a:rPr>
              <a:t> </a:t>
            </a:r>
            <a:r>
              <a:rPr lang="ru-RU" altLang="en-US" sz="1800" dirty="0" err="1" smtClean="0">
                <a:latin typeface="Garamond" panose="02020404030301010803" pitchFamily="18" charset="0"/>
              </a:rPr>
              <a:t>који</a:t>
            </a:r>
            <a:r>
              <a:rPr lang="ru-RU" altLang="en-US" sz="1800" dirty="0" smtClean="0">
                <a:latin typeface="Garamond" panose="02020404030301010803" pitchFamily="18" charset="0"/>
              </a:rPr>
              <a:t> </a:t>
            </a:r>
            <a:r>
              <a:rPr lang="ru-RU" altLang="en-US" sz="1800" dirty="0" err="1" smtClean="0">
                <a:latin typeface="Garamond" panose="02020404030301010803" pitchFamily="18" charset="0"/>
              </a:rPr>
              <a:t>одговарају</a:t>
            </a:r>
            <a:r>
              <a:rPr lang="ru-RU" altLang="en-US" sz="1800" dirty="0" smtClean="0">
                <a:latin typeface="Garamond" panose="02020404030301010803" pitchFamily="18" charset="0"/>
              </a:rPr>
              <a:t> </a:t>
            </a:r>
            <a:r>
              <a:rPr lang="ru-RU" altLang="en-US" sz="1800" dirty="0" err="1" smtClean="0">
                <a:latin typeface="Garamond" panose="02020404030301010803" pitchFamily="18" charset="0"/>
              </a:rPr>
              <a:t>датотекама</a:t>
            </a:r>
            <a:r>
              <a:rPr lang="ru-RU" altLang="en-US" sz="1800" dirty="0" smtClean="0">
                <a:latin typeface="Garamond" panose="02020404030301010803" pitchFamily="18" charset="0"/>
              </a:rPr>
              <a:t> и </a:t>
            </a:r>
            <a:r>
              <a:rPr lang="ru-RU" altLang="en-US" sz="1800" dirty="0" err="1" smtClean="0">
                <a:latin typeface="Garamond" panose="02020404030301010803" pitchFamily="18" charset="0"/>
              </a:rPr>
              <a:t>директоријумима</a:t>
            </a:r>
            <a:r>
              <a:rPr lang="ru-RU" altLang="en-US" sz="1800" dirty="0" smtClean="0">
                <a:latin typeface="Garamond" panose="02020404030301010803" pitchFamily="18" charset="0"/>
              </a:rPr>
              <a:t> у том </a:t>
            </a:r>
            <a:r>
              <a:rPr lang="ru-RU" altLang="en-US" sz="1800" dirty="0" err="1" smtClean="0">
                <a:latin typeface="Garamond" panose="02020404030301010803" pitchFamily="18" charset="0"/>
              </a:rPr>
              <a:t>директоријуму</a:t>
            </a:r>
            <a:r>
              <a:rPr lang="ru-RU" altLang="en-US" sz="1800" dirty="0" smtClean="0">
                <a:latin typeface="Garamond" panose="02020404030301010803" pitchFamily="18" charset="0"/>
              </a:rPr>
              <a:t>.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sr-Latn-RS" altLang="en-US" sz="1800" b="1" dirty="0">
                <a:latin typeface="Garamond" panose="02020404030301010803" pitchFamily="18" charset="0"/>
              </a:rPr>
              <a:t>l</a:t>
            </a:r>
            <a:r>
              <a:rPr lang="en-US" altLang="en-US" sz="1800" b="1" dirty="0" err="1" smtClean="0">
                <a:latin typeface="Garamond" panose="02020404030301010803" pitchFamily="18" charset="0"/>
              </a:rPr>
              <a:t>ength</a:t>
            </a:r>
            <a:r>
              <a:rPr lang="sr-Latn-RS" altLang="en-US" sz="1800" b="1" dirty="0" smtClean="0">
                <a:latin typeface="Garamond" panose="02020404030301010803" pitchFamily="18" charset="0"/>
              </a:rPr>
              <a:t>()</a:t>
            </a:r>
            <a:r>
              <a:rPr lang="sr-Cyrl-RS" altLang="en-US" sz="1800" b="1" dirty="0">
                <a:latin typeface="Garamond" panose="02020404030301010803" pitchFamily="18" charset="0"/>
              </a:rPr>
              <a:t/>
            </a:r>
            <a:br>
              <a:rPr lang="sr-Cyrl-RS" altLang="en-US" sz="1800" b="1" dirty="0">
                <a:latin typeface="Garamond" panose="02020404030301010803" pitchFamily="18" charset="0"/>
              </a:rPr>
            </a:br>
            <a:r>
              <a:rPr lang="ru-RU" altLang="en-US" sz="1800" dirty="0" err="1">
                <a:latin typeface="Garamond" panose="02020404030301010803" pitchFamily="18" charset="0"/>
              </a:rPr>
              <a:t>враћа</a:t>
            </a:r>
            <a:r>
              <a:rPr lang="ru-RU" altLang="en-US" sz="1800" dirty="0">
                <a:latin typeface="Garamond" panose="02020404030301010803" pitchFamily="18" charset="0"/>
              </a:rPr>
              <a:t> </a:t>
            </a:r>
            <a:r>
              <a:rPr lang="ru-RU" altLang="en-US" sz="1800" dirty="0" err="1">
                <a:latin typeface="Garamond" panose="02020404030301010803" pitchFamily="18" charset="0"/>
              </a:rPr>
              <a:t>вредност</a:t>
            </a:r>
            <a:r>
              <a:rPr lang="ru-RU" altLang="en-US" sz="1800" dirty="0">
                <a:latin typeface="Garamond" panose="02020404030301010803" pitchFamily="18" charset="0"/>
              </a:rPr>
              <a:t> типа </a:t>
            </a:r>
            <a:r>
              <a:rPr lang="en-US" altLang="en-US" sz="1800" dirty="0">
                <a:latin typeface="Garamond" panose="02020404030301010803" pitchFamily="18" charset="0"/>
              </a:rPr>
              <a:t>long, </a:t>
            </a:r>
            <a:r>
              <a:rPr lang="ru-RU" altLang="en-US" sz="1800" dirty="0" err="1">
                <a:latin typeface="Garamond" panose="02020404030301010803" pitchFamily="18" charset="0"/>
              </a:rPr>
              <a:t>која</a:t>
            </a:r>
            <a:r>
              <a:rPr lang="ru-RU" altLang="en-US" sz="1800" dirty="0">
                <a:latin typeface="Garamond" panose="02020404030301010803" pitchFamily="18" charset="0"/>
              </a:rPr>
              <a:t> </a:t>
            </a:r>
            <a:r>
              <a:rPr lang="ru-RU" altLang="en-US" sz="1800" dirty="0" err="1">
                <a:latin typeface="Garamond" panose="02020404030301010803" pitchFamily="18" charset="0"/>
              </a:rPr>
              <a:t>је</a:t>
            </a:r>
            <a:r>
              <a:rPr lang="ru-RU" altLang="en-US" sz="1800" dirty="0">
                <a:latin typeface="Garamond" panose="02020404030301010803" pitchFamily="18" charset="0"/>
              </a:rPr>
              <a:t> </a:t>
            </a:r>
            <a:r>
              <a:rPr lang="ru-RU" altLang="en-US" sz="1800" dirty="0" err="1">
                <a:latin typeface="Garamond" panose="02020404030301010803" pitchFamily="18" charset="0"/>
              </a:rPr>
              <a:t>дужина</a:t>
            </a:r>
            <a:r>
              <a:rPr lang="ru-RU" altLang="en-US" sz="1800" dirty="0">
                <a:latin typeface="Garamond" panose="02020404030301010803" pitchFamily="18" charset="0"/>
              </a:rPr>
              <a:t>, у </a:t>
            </a:r>
            <a:r>
              <a:rPr lang="ru-RU" altLang="en-US" sz="1800" dirty="0" err="1">
                <a:latin typeface="Garamond" panose="02020404030301010803" pitchFamily="18" charset="0"/>
              </a:rPr>
              <a:t>бајтовима</a:t>
            </a:r>
            <a:r>
              <a:rPr lang="ru-RU" altLang="en-US" sz="1800" dirty="0">
                <a:latin typeface="Garamond" panose="02020404030301010803" pitchFamily="18" charset="0"/>
              </a:rPr>
              <a:t>, </a:t>
            </a:r>
            <a:r>
              <a:rPr lang="ru-RU" altLang="en-US" sz="1800" dirty="0" err="1">
                <a:latin typeface="Garamond" panose="02020404030301010803" pitchFamily="18" charset="0"/>
              </a:rPr>
              <a:t>датотеке</a:t>
            </a:r>
            <a:r>
              <a:rPr lang="ru-RU" altLang="en-US" sz="1800" dirty="0">
                <a:latin typeface="Garamond" panose="02020404030301010803" pitchFamily="18" charset="0"/>
              </a:rPr>
              <a:t> на </a:t>
            </a:r>
            <a:r>
              <a:rPr lang="ru-RU" altLang="en-US" sz="1800" dirty="0" err="1">
                <a:latin typeface="Garamond" panose="02020404030301010803" pitchFamily="18" charset="0"/>
              </a:rPr>
              <a:t>коју</a:t>
            </a:r>
            <a:r>
              <a:rPr lang="ru-RU" altLang="en-US" sz="1800" dirty="0">
                <a:latin typeface="Garamond" panose="02020404030301010803" pitchFamily="18" charset="0"/>
              </a:rPr>
              <a:t> </a:t>
            </a:r>
            <a:r>
              <a:rPr lang="ru-RU" altLang="en-US" sz="1800" dirty="0" err="1">
                <a:latin typeface="Garamond" panose="02020404030301010803" pitchFamily="18" charset="0"/>
              </a:rPr>
              <a:t>реферише</a:t>
            </a:r>
            <a:r>
              <a:rPr lang="ru-RU" altLang="en-US" sz="1800" dirty="0">
                <a:latin typeface="Garamond" panose="02020404030301010803" pitchFamily="18" charset="0"/>
              </a:rPr>
              <a:t> </a:t>
            </a:r>
            <a:r>
              <a:rPr lang="ru-RU" altLang="en-US" sz="1800" dirty="0" err="1">
                <a:latin typeface="Garamond" panose="02020404030301010803" pitchFamily="18" charset="0"/>
              </a:rPr>
              <a:t>текући</a:t>
            </a:r>
            <a:r>
              <a:rPr lang="ru-RU" altLang="en-US" sz="1800" dirty="0">
                <a:latin typeface="Garamond" panose="02020404030301010803" pitchFamily="18" charset="0"/>
              </a:rPr>
              <a:t> </a:t>
            </a:r>
            <a:r>
              <a:rPr lang="en-US" altLang="en-US" sz="1800" dirty="0">
                <a:latin typeface="Garamond" panose="02020404030301010803" pitchFamily="18" charset="0"/>
              </a:rPr>
              <a:t>File </a:t>
            </a:r>
            <a:r>
              <a:rPr lang="ru-RU" altLang="en-US" sz="1800" dirty="0" err="1">
                <a:latin typeface="Garamond" panose="02020404030301010803" pitchFamily="18" charset="0"/>
              </a:rPr>
              <a:t>објекат</a:t>
            </a:r>
            <a:r>
              <a:rPr lang="ru-RU" altLang="en-US" sz="1800" dirty="0">
                <a:latin typeface="Garamond" panose="02020404030301010803" pitchFamily="18" charset="0"/>
              </a:rPr>
              <a:t>. </a:t>
            </a:r>
            <a:r>
              <a:rPr lang="ru-RU" altLang="en-US" sz="1800" dirty="0" err="1">
                <a:latin typeface="Garamond" panose="02020404030301010803" pitchFamily="18" charset="0"/>
              </a:rPr>
              <a:t>Ако</a:t>
            </a:r>
            <a:r>
              <a:rPr lang="ru-RU" altLang="en-US" sz="1800" dirty="0">
                <a:latin typeface="Garamond" panose="02020404030301010803" pitchFamily="18" charset="0"/>
              </a:rPr>
              <a:t> се ради о </a:t>
            </a:r>
            <a:r>
              <a:rPr lang="ru-RU" altLang="en-US" sz="1800" dirty="0" err="1">
                <a:latin typeface="Garamond" panose="02020404030301010803" pitchFamily="18" charset="0"/>
              </a:rPr>
              <a:t>датотеци</a:t>
            </a:r>
            <a:r>
              <a:rPr lang="ru-RU" altLang="en-US" sz="1800" dirty="0">
                <a:latin typeface="Garamond" panose="02020404030301010803" pitchFamily="18" charset="0"/>
              </a:rPr>
              <a:t> </a:t>
            </a:r>
            <a:r>
              <a:rPr lang="ru-RU" altLang="en-US" sz="1800" dirty="0" err="1">
                <a:latin typeface="Garamond" panose="02020404030301010803" pitchFamily="18" charset="0"/>
              </a:rPr>
              <a:t>који</a:t>
            </a:r>
            <a:r>
              <a:rPr lang="ru-RU" altLang="en-US" sz="1800" dirty="0">
                <a:latin typeface="Garamond" panose="02020404030301010803" pitchFamily="18" charset="0"/>
              </a:rPr>
              <a:t> не </a:t>
            </a:r>
            <a:r>
              <a:rPr lang="ru-RU" altLang="en-US" sz="1800" dirty="0" err="1">
                <a:latin typeface="Garamond" panose="02020404030301010803" pitchFamily="18" charset="0"/>
              </a:rPr>
              <a:t>постоји</a:t>
            </a:r>
            <a:r>
              <a:rPr lang="ru-RU" altLang="en-US" sz="1800" dirty="0">
                <a:latin typeface="Garamond" panose="02020404030301010803" pitchFamily="18" charset="0"/>
              </a:rPr>
              <a:t>, </a:t>
            </a:r>
            <a:r>
              <a:rPr lang="ru-RU" altLang="en-US" sz="1800" dirty="0" err="1">
                <a:latin typeface="Garamond" panose="02020404030301010803" pitchFamily="18" charset="0"/>
              </a:rPr>
              <a:t>враћена</a:t>
            </a:r>
            <a:r>
              <a:rPr lang="ru-RU" altLang="en-US" sz="1800" dirty="0">
                <a:latin typeface="Garamond" panose="02020404030301010803" pitchFamily="18" charset="0"/>
              </a:rPr>
              <a:t> </a:t>
            </a:r>
            <a:r>
              <a:rPr lang="ru-RU" altLang="en-US" sz="1800" dirty="0" err="1">
                <a:latin typeface="Garamond" panose="02020404030301010803" pitchFamily="18" charset="0"/>
              </a:rPr>
              <a:t>дужина</a:t>
            </a:r>
            <a:r>
              <a:rPr lang="ru-RU" altLang="en-US" sz="1800" dirty="0">
                <a:latin typeface="Garamond" panose="02020404030301010803" pitchFamily="18" charset="0"/>
              </a:rPr>
              <a:t> </a:t>
            </a:r>
            <a:r>
              <a:rPr lang="ru-RU" altLang="en-US" sz="1800" dirty="0" err="1">
                <a:latin typeface="Garamond" panose="02020404030301010803" pitchFamily="18" charset="0"/>
              </a:rPr>
              <a:t>биће</a:t>
            </a:r>
            <a:r>
              <a:rPr lang="ru-RU" altLang="en-US" sz="1800" dirty="0">
                <a:latin typeface="Garamond" panose="02020404030301010803" pitchFamily="18" charset="0"/>
              </a:rPr>
              <a:t> 0. </a:t>
            </a:r>
            <a:r>
              <a:rPr lang="ru-RU" altLang="en-US" sz="1800" dirty="0" err="1">
                <a:latin typeface="Garamond" panose="02020404030301010803" pitchFamily="18" charset="0"/>
              </a:rPr>
              <a:t>Ако</a:t>
            </a:r>
            <a:r>
              <a:rPr lang="ru-RU" altLang="en-US" sz="1800" dirty="0">
                <a:latin typeface="Garamond" panose="02020404030301010803" pitchFamily="18" charset="0"/>
              </a:rPr>
              <a:t> </a:t>
            </a:r>
            <a:r>
              <a:rPr lang="ru-RU" altLang="en-US" sz="1800" dirty="0" err="1">
                <a:latin typeface="Garamond" panose="02020404030301010803" pitchFamily="18" charset="0"/>
              </a:rPr>
              <a:t>објекат</a:t>
            </a:r>
            <a:r>
              <a:rPr lang="ru-RU" altLang="en-US" sz="1800" dirty="0">
                <a:latin typeface="Garamond" panose="02020404030301010803" pitchFamily="18" charset="0"/>
              </a:rPr>
              <a:t> </a:t>
            </a:r>
            <a:r>
              <a:rPr lang="ru-RU" altLang="en-US" sz="1800" dirty="0" err="1">
                <a:latin typeface="Garamond" panose="02020404030301010803" pitchFamily="18" charset="0"/>
              </a:rPr>
              <a:t>реферише</a:t>
            </a:r>
            <a:r>
              <a:rPr lang="ru-RU" altLang="en-US" sz="1800" dirty="0">
                <a:latin typeface="Garamond" panose="02020404030301010803" pitchFamily="18" charset="0"/>
              </a:rPr>
              <a:t> на </a:t>
            </a:r>
            <a:r>
              <a:rPr lang="ru-RU" altLang="en-US" sz="1800" dirty="0" err="1">
                <a:latin typeface="Garamond" panose="02020404030301010803" pitchFamily="18" charset="0"/>
              </a:rPr>
              <a:t>директоријум</a:t>
            </a:r>
            <a:r>
              <a:rPr lang="ru-RU" altLang="en-US" sz="1800" dirty="0">
                <a:latin typeface="Garamond" panose="02020404030301010803" pitchFamily="18" charset="0"/>
              </a:rPr>
              <a:t>, </a:t>
            </a:r>
            <a:r>
              <a:rPr lang="ru-RU" altLang="en-US" sz="1800" dirty="0" err="1">
                <a:latin typeface="Garamond" panose="02020404030301010803" pitchFamily="18" charset="0"/>
              </a:rPr>
              <a:t>није</a:t>
            </a:r>
            <a:r>
              <a:rPr lang="ru-RU" altLang="en-US" sz="1800" dirty="0">
                <a:latin typeface="Garamond" panose="02020404030301010803" pitchFamily="18" charset="0"/>
              </a:rPr>
              <a:t> </a:t>
            </a:r>
            <a:r>
              <a:rPr lang="ru-RU" altLang="en-US" sz="1800" dirty="0" err="1">
                <a:latin typeface="Garamond" panose="02020404030301010803" pitchFamily="18" charset="0"/>
              </a:rPr>
              <a:t>дефинисано</a:t>
            </a:r>
            <a:r>
              <a:rPr lang="ru-RU" altLang="en-US" sz="1800" dirty="0">
                <a:latin typeface="Garamond" panose="02020404030301010803" pitchFamily="18" charset="0"/>
              </a:rPr>
              <a:t> </a:t>
            </a:r>
            <a:r>
              <a:rPr lang="ru-RU" altLang="en-US" sz="1800" dirty="0" err="1">
                <a:latin typeface="Garamond" panose="02020404030301010803" pitchFamily="18" charset="0"/>
              </a:rPr>
              <a:t>шта</a:t>
            </a:r>
            <a:r>
              <a:rPr lang="ru-RU" altLang="en-US" sz="1800" dirty="0">
                <a:latin typeface="Garamond" panose="02020404030301010803" pitchFamily="18" charset="0"/>
              </a:rPr>
              <a:t> </a:t>
            </a:r>
            <a:r>
              <a:rPr lang="ru-RU" altLang="en-US" sz="1800" dirty="0" err="1">
                <a:latin typeface="Garamond" panose="02020404030301010803" pitchFamily="18" charset="0"/>
              </a:rPr>
              <a:t>је</a:t>
            </a:r>
            <a:r>
              <a:rPr lang="ru-RU" altLang="en-US" sz="1800" dirty="0">
                <a:latin typeface="Garamond" panose="02020404030301010803" pitchFamily="18" charset="0"/>
              </a:rPr>
              <a:t> </a:t>
            </a:r>
            <a:r>
              <a:rPr lang="ru-RU" altLang="en-US" sz="1800" dirty="0" err="1">
                <a:latin typeface="Garamond" panose="02020404030301010803" pitchFamily="18" charset="0"/>
              </a:rPr>
              <a:t>повратна</a:t>
            </a:r>
            <a:r>
              <a:rPr lang="ru-RU" altLang="en-US" sz="1800" dirty="0">
                <a:latin typeface="Garamond" panose="02020404030301010803" pitchFamily="18" charset="0"/>
              </a:rPr>
              <a:t> </a:t>
            </a:r>
            <a:r>
              <a:rPr lang="ru-RU" altLang="en-US" sz="1800" dirty="0" err="1">
                <a:latin typeface="Garamond" panose="02020404030301010803" pitchFamily="18" charset="0"/>
              </a:rPr>
              <a:t>вредност</a:t>
            </a:r>
            <a:r>
              <a:rPr lang="ru-RU" altLang="en-US" sz="1800" dirty="0">
                <a:latin typeface="Garamond" panose="02020404030301010803" pitchFamily="18" charset="0"/>
              </a:rPr>
              <a:t> метода.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endParaRPr lang="en-US" altLang="en-US" sz="1800" dirty="0" smtClean="0"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r-Latn-CS" altLang="en-US" kern="0" dirty="0" smtClean="0">
              <a:solidFill>
                <a:srgbClr val="3366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82713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en-US" kern="0" dirty="0">
                <a:solidFill>
                  <a:srgbClr val="3366FF"/>
                </a:solidFill>
              </a:rPr>
              <a:t>Тестирање File </a:t>
            </a:r>
            <a:r>
              <a:rPr lang="ru-RU" altLang="en-US" kern="0" dirty="0" err="1">
                <a:solidFill>
                  <a:srgbClr val="3366FF"/>
                </a:solidFill>
              </a:rPr>
              <a:t>објеката</a:t>
            </a:r>
            <a:r>
              <a:rPr lang="ru-RU" altLang="en-US" kern="0" dirty="0">
                <a:solidFill>
                  <a:srgbClr val="3366FF"/>
                </a:solidFill>
              </a:rPr>
              <a:t> </a:t>
            </a:r>
            <a:r>
              <a:rPr lang="ru-RU" altLang="en-US" kern="0" dirty="0" smtClean="0">
                <a:solidFill>
                  <a:srgbClr val="3366FF"/>
                </a:solidFill>
              </a:rPr>
              <a:t>(</a:t>
            </a:r>
            <a:r>
              <a:rPr lang="sr-Latn-RS" altLang="en-US" kern="0" dirty="0" smtClean="0">
                <a:solidFill>
                  <a:srgbClr val="3366FF"/>
                </a:solidFill>
              </a:rPr>
              <a:t>3</a:t>
            </a:r>
            <a:r>
              <a:rPr lang="ru-RU" altLang="en-US" kern="0" dirty="0" smtClean="0">
                <a:solidFill>
                  <a:srgbClr val="3366FF"/>
                </a:solidFill>
              </a:rPr>
              <a:t>)</a:t>
            </a:r>
            <a:endParaRPr lang="ru-RU" altLang="en-US" kern="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50825" y="1409700"/>
            <a:ext cx="8893175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buClrTx/>
              <a:defRPr/>
            </a:pPr>
            <a:r>
              <a:rPr lang="sr-Cyrl-RS" altLang="en-US" sz="2400" dirty="0" smtClean="0">
                <a:latin typeface="Garamond" pitchFamily="18" charset="0"/>
              </a:rPr>
              <a:t>Улаз и излаз у Јави су (исто као и мрежна и веб комуникација) реализоване преко токова података</a:t>
            </a:r>
            <a:r>
              <a:rPr lang="en-US" altLang="en-US" sz="2400" dirty="0" smtClean="0">
                <a:latin typeface="Garamond" pitchFamily="18" charset="0"/>
              </a:rPr>
              <a:t>.</a:t>
            </a:r>
            <a:endParaRPr lang="sr-Cyrl-RS" altLang="en-US" sz="2400" dirty="0" smtClean="0">
              <a:latin typeface="Garamond" pitchFamily="18" charset="0"/>
            </a:endParaRPr>
          </a:p>
          <a:p>
            <a:pPr marL="342900" indent="-342900">
              <a:spcBef>
                <a:spcPts val="600"/>
              </a:spcBef>
              <a:buClrTx/>
              <a:defRPr/>
            </a:pPr>
            <a:r>
              <a:rPr lang="sr-Cyrl-RS" altLang="en-US" sz="2400" dirty="0" smtClean="0">
                <a:latin typeface="Garamond" pitchFamily="18" charset="0"/>
              </a:rPr>
              <a:t>Основу чине две апстрактне класе</a:t>
            </a:r>
            <a:r>
              <a:rPr lang="en-US" altLang="en-US" sz="2400" dirty="0" smtClean="0">
                <a:latin typeface="Garamond" pitchFamily="18" charset="0"/>
              </a:rPr>
              <a:t>: </a:t>
            </a:r>
            <a:r>
              <a:rPr lang="en-US" altLang="en-US" sz="2000" dirty="0" err="1" smtClean="0">
                <a:latin typeface="+mn-lt"/>
              </a:rPr>
              <a:t>InputStream</a:t>
            </a:r>
            <a:r>
              <a:rPr lang="en-US" altLang="en-US" sz="2000" dirty="0" smtClean="0">
                <a:latin typeface="Garamond" pitchFamily="18" charset="0"/>
              </a:rPr>
              <a:t> </a:t>
            </a:r>
            <a:r>
              <a:rPr lang="sr-Cyrl-RS" altLang="en-US" sz="2400" dirty="0" err="1">
                <a:latin typeface="Garamond" pitchFamily="18" charset="0"/>
              </a:rPr>
              <a:t>и</a:t>
            </a:r>
            <a:r>
              <a:rPr lang="en-US" altLang="en-US" sz="2400" dirty="0" smtClean="0">
                <a:latin typeface="Garamond" pitchFamily="18" charset="0"/>
              </a:rPr>
              <a:t> </a:t>
            </a:r>
            <a:r>
              <a:rPr lang="en-US" altLang="en-US" sz="2000" dirty="0" err="1" smtClean="0">
                <a:latin typeface="+mn-lt"/>
              </a:rPr>
              <a:t>OutputStream</a:t>
            </a:r>
            <a:r>
              <a:rPr lang="en-US" altLang="en-US" sz="2400" dirty="0" smtClean="0">
                <a:latin typeface="Garamond" pitchFamily="18" charset="0"/>
              </a:rPr>
              <a:t>. </a:t>
            </a:r>
            <a:endParaRPr lang="en-US" altLang="en-US" sz="2400" dirty="0" smtClean="0">
              <a:latin typeface="+mn-lt"/>
            </a:endParaRPr>
          </a:p>
          <a:p>
            <a:pPr marL="342900" indent="-342900">
              <a:spcBef>
                <a:spcPts val="600"/>
              </a:spcBef>
              <a:buClrTx/>
              <a:defRPr/>
            </a:pPr>
            <a:r>
              <a:rPr lang="sr-Cyrl-RS" altLang="en-US" sz="2400" dirty="0" smtClean="0">
                <a:latin typeface="Garamond" pitchFamily="18" charset="0"/>
              </a:rPr>
              <a:t>Улаз и излаз се у овом случају организују преко тока бајтова.</a:t>
            </a:r>
            <a:endParaRPr lang="sr-Latn-RS" altLang="en-US" sz="2400" dirty="0" smtClean="0">
              <a:latin typeface="Garamond" pitchFamily="18" charset="0"/>
            </a:endParaRPr>
          </a:p>
          <a:p>
            <a:pPr marL="1085850" lvl="1" indent="-342900">
              <a:spcBef>
                <a:spcPts val="600"/>
              </a:spcBef>
              <a:buClrTx/>
              <a:defRPr/>
            </a:pPr>
            <a:r>
              <a:rPr lang="sr-Cyrl-RS" altLang="en-US" sz="1500" dirty="0" smtClean="0">
                <a:latin typeface="Garamond" pitchFamily="18" charset="0"/>
              </a:rPr>
              <a:t>Поступак је да се креира ток, који ће приликом позива конструктора бити придружен датотеци, конзоли или мрежном порту, а улазно/излазне операције се реализују позивима одговарајућих метода над тако креираним током.</a:t>
            </a:r>
          </a:p>
          <a:p>
            <a:pPr marL="342900" indent="-342900">
              <a:spcBef>
                <a:spcPts val="600"/>
              </a:spcBef>
              <a:buClrTx/>
              <a:defRPr/>
            </a:pPr>
            <a:r>
              <a:rPr lang="sr-Cyrl-RS" altLang="en-US" sz="2400" dirty="0" smtClean="0">
                <a:latin typeface="Garamond" pitchFamily="18" charset="0"/>
              </a:rPr>
              <a:t>Скоро сви улазно-излазни методи могу генерисати изузетке, </a:t>
            </a:r>
            <a:r>
              <a:rPr lang="sr-Latn-RS" altLang="en-US" sz="2400" dirty="0" smtClean="0">
                <a:latin typeface="Garamond" pitchFamily="18" charset="0"/>
              </a:rPr>
              <a:t/>
            </a:r>
            <a:br>
              <a:rPr lang="sr-Latn-RS" altLang="en-US" sz="2400" dirty="0" smtClean="0">
                <a:latin typeface="Garamond" pitchFamily="18" charset="0"/>
              </a:rPr>
            </a:br>
            <a:r>
              <a:rPr lang="sr-Cyrl-RS" altLang="en-US" sz="2400" dirty="0" smtClean="0">
                <a:latin typeface="Garamond" pitchFamily="18" charset="0"/>
              </a:rPr>
              <a:t>па они обично у декларацији садрже </a:t>
            </a:r>
            <a:r>
              <a:rPr lang="en-US" altLang="en-US" sz="2000" dirty="0" smtClean="0">
                <a:latin typeface="+mn-lt"/>
              </a:rPr>
              <a:t>throw  </a:t>
            </a:r>
            <a:r>
              <a:rPr lang="en-US" altLang="en-US" sz="2000" dirty="0" err="1" smtClean="0">
                <a:latin typeface="+mn-lt"/>
              </a:rPr>
              <a:t>IOException</a:t>
            </a:r>
            <a:r>
              <a:rPr lang="en-US" altLang="en-US" sz="2400" dirty="0" smtClean="0">
                <a:latin typeface="Garamond" pitchFamily="18" charset="0"/>
              </a:rPr>
              <a:t>.</a:t>
            </a:r>
            <a:r>
              <a:rPr lang="sr-Cyrl-RS" altLang="en-US" sz="2400" dirty="0">
                <a:latin typeface="Garamond" pitchFamily="18" charset="0"/>
              </a:rPr>
              <a:t> </a:t>
            </a:r>
            <a:endParaRPr lang="en-US" altLang="en-US" sz="2400" dirty="0" smtClean="0">
              <a:latin typeface="Garamond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 smtClean="0">
                <a:solidFill>
                  <a:srgbClr val="3366FF"/>
                </a:solidFill>
              </a:rPr>
              <a:t>Токови</a:t>
            </a:r>
            <a:r>
              <a:rPr lang="en-US" altLang="en-US" kern="0" dirty="0" smtClean="0">
                <a:solidFill>
                  <a:srgbClr val="3366FF"/>
                </a:solidFill>
              </a:rPr>
              <a:t>, </a:t>
            </a:r>
            <a:r>
              <a:rPr lang="sr-Cyrl-RS" altLang="en-US" kern="0" dirty="0" smtClean="0">
                <a:solidFill>
                  <a:srgbClr val="3366FF"/>
                </a:solidFill>
              </a:rPr>
              <a:t>читачи и писачи </a:t>
            </a:r>
            <a:endParaRPr lang="sr-Latn-CS" altLang="en-US" kern="0" dirty="0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68313" y="1376363"/>
            <a:ext cx="860107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sr-Latn-RS" altLang="en-US" sz="1800" b="1" dirty="0" smtClean="0">
              <a:latin typeface="Garamond" panose="02020404030301010803" pitchFamily="18" charset="0"/>
            </a:endParaRP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err="1" smtClean="0">
                <a:latin typeface="Garamond" panose="02020404030301010803" pitchFamily="18" charset="0"/>
              </a:rPr>
              <a:t>lastModified</a:t>
            </a:r>
            <a:r>
              <a:rPr lang="sr-Latn-RS" altLang="en-US" sz="1800" b="1" dirty="0" smtClean="0">
                <a:latin typeface="Garamond" panose="02020404030301010803" pitchFamily="18" charset="0"/>
              </a:rPr>
              <a:t>()</a:t>
            </a:r>
            <a:r>
              <a:rPr lang="sr-Cyrl-RS" altLang="en-US" sz="1800" b="1" dirty="0" smtClean="0">
                <a:latin typeface="Garamond" panose="02020404030301010803" pitchFamily="18" charset="0"/>
              </a:rPr>
              <a:t/>
            </a:r>
            <a:br>
              <a:rPr lang="sr-Cyrl-RS" altLang="en-US" sz="1800" b="1" dirty="0" smtClean="0">
                <a:latin typeface="Garamond" panose="02020404030301010803" pitchFamily="18" charset="0"/>
              </a:rPr>
            </a:br>
            <a:r>
              <a:rPr lang="ru-RU" altLang="en-US" sz="1800" dirty="0" smtClean="0">
                <a:latin typeface="Garamond" panose="02020404030301010803" pitchFamily="18" charset="0"/>
              </a:rPr>
              <a:t>враћа вредност типа </a:t>
            </a:r>
            <a:r>
              <a:rPr lang="en-US" altLang="en-US" sz="1800" dirty="0" smtClean="0">
                <a:latin typeface="Garamond" panose="02020404030301010803" pitchFamily="18" charset="0"/>
              </a:rPr>
              <a:t>long, </a:t>
            </a:r>
            <a:r>
              <a:rPr lang="ru-RU" altLang="en-US" sz="1800" dirty="0" smtClean="0">
                <a:latin typeface="Garamond" panose="02020404030301010803" pitchFamily="18" charset="0"/>
              </a:rPr>
              <a:t>која представља време када је датотека или директоријум реферисан текућим објектом последњи пут измењен. Време је изражено бројем милисекунди протеклих од поноћи 1. јануара 1970. по Гриничу. </a:t>
            </a:r>
            <a:endParaRPr lang="sr-Latn-RS" altLang="en-US" sz="1800" dirty="0" smtClean="0">
              <a:latin typeface="Garamond" panose="02020404030301010803" pitchFamily="18" charset="0"/>
            </a:endParaRP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err="1" smtClean="0">
                <a:latin typeface="Garamond" panose="02020404030301010803" pitchFamily="18" charset="0"/>
              </a:rPr>
              <a:t>listRoots</a:t>
            </a:r>
            <a:r>
              <a:rPr lang="sr-Latn-RS" altLang="en-US" sz="1800" b="1" dirty="0" smtClean="0">
                <a:latin typeface="Garamond" panose="02020404030301010803" pitchFamily="18" charset="0"/>
              </a:rPr>
              <a:t>()</a:t>
            </a:r>
            <a:r>
              <a:rPr lang="sr-Cyrl-RS" altLang="en-US" sz="1800" b="1" dirty="0" smtClean="0">
                <a:latin typeface="Garamond" panose="02020404030301010803" pitchFamily="18" charset="0"/>
              </a:rPr>
              <a:t/>
            </a:r>
            <a:br>
              <a:rPr lang="sr-Cyrl-RS" altLang="en-US" sz="1800" b="1" dirty="0" smtClean="0">
                <a:latin typeface="Garamond" panose="02020404030301010803" pitchFamily="18" charset="0"/>
              </a:rPr>
            </a:br>
            <a:r>
              <a:rPr lang="ru-RU" altLang="en-US" sz="1800" dirty="0" smtClean="0">
                <a:latin typeface="Garamond" panose="02020404030301010803" pitchFamily="18" charset="0"/>
              </a:rPr>
              <a:t>Статички метод</a:t>
            </a:r>
            <a:r>
              <a:rPr lang="en-US" altLang="en-US" sz="1800" dirty="0" smtClean="0">
                <a:latin typeface="Garamond" panose="02020404030301010803" pitchFamily="18" charset="0"/>
              </a:rPr>
              <a:t> </a:t>
            </a:r>
            <a:r>
              <a:rPr lang="ru-RU" altLang="en-US" sz="1800" dirty="0" smtClean="0">
                <a:latin typeface="Garamond" panose="02020404030301010803" pitchFamily="18" charset="0"/>
              </a:rPr>
              <a:t>класе </a:t>
            </a:r>
            <a:r>
              <a:rPr lang="en-US" altLang="en-US" sz="1800" dirty="0" err="1" smtClean="0">
                <a:latin typeface="Garamond" panose="02020404030301010803" pitchFamily="18" charset="0"/>
              </a:rPr>
              <a:t>Fil</a:t>
            </a:r>
            <a:r>
              <a:rPr lang="ru-RU" altLang="en-US" sz="1800" dirty="0" smtClean="0">
                <a:latin typeface="Garamond" panose="02020404030301010803" pitchFamily="18" charset="0"/>
              </a:rPr>
              <a:t>е враћа низ </a:t>
            </a:r>
            <a:r>
              <a:rPr lang="en-US" altLang="en-US" sz="1800" dirty="0" err="1" smtClean="0">
                <a:latin typeface="Garamond" panose="02020404030301010803" pitchFamily="18" charset="0"/>
              </a:rPr>
              <a:t>Fil</a:t>
            </a:r>
            <a:r>
              <a:rPr lang="ru-RU" altLang="en-US" sz="1800" dirty="0" smtClean="0">
                <a:latin typeface="Garamond" panose="02020404030301010803" pitchFamily="18" charset="0"/>
              </a:rPr>
              <a:t>е објеката, при чему сваки елемент у низу одговара кореном директоријуму текућег система датотека. </a:t>
            </a:r>
            <a:r>
              <a:rPr lang="sr-Latn-RS" altLang="en-US" sz="1800" dirty="0" smtClean="0">
                <a:latin typeface="Garamond" panose="02020404030301010803" pitchFamily="18" charset="0"/>
              </a:rPr>
              <a:t/>
            </a:r>
            <a:br>
              <a:rPr lang="sr-Latn-RS" altLang="en-US" sz="1800" dirty="0" smtClean="0">
                <a:latin typeface="Garamond" panose="02020404030301010803" pitchFamily="18" charset="0"/>
              </a:rPr>
            </a:br>
            <a:r>
              <a:rPr lang="ru-RU" altLang="en-US" sz="1800" dirty="0" err="1" smtClean="0">
                <a:latin typeface="Garamond" panose="02020404030301010803" pitchFamily="18" charset="0"/>
              </a:rPr>
              <a:t>Путања</a:t>
            </a:r>
            <a:r>
              <a:rPr lang="ru-RU" altLang="en-US" sz="1800" dirty="0" smtClean="0">
                <a:latin typeface="Garamond" panose="02020404030301010803" pitchFamily="18" charset="0"/>
              </a:rPr>
              <a:t> сваке од датотека у систему почиње неким од корених директоријума. </a:t>
            </a:r>
            <a:r>
              <a:rPr lang="sr-Latn-RS" altLang="en-US" sz="1800" dirty="0" smtClean="0">
                <a:latin typeface="Garamond" panose="02020404030301010803" pitchFamily="18" charset="0"/>
              </a:rPr>
              <a:t/>
            </a:r>
            <a:br>
              <a:rPr lang="sr-Latn-RS" altLang="en-US" sz="1800" dirty="0" smtClean="0">
                <a:latin typeface="Garamond" panose="02020404030301010803" pitchFamily="18" charset="0"/>
              </a:rPr>
            </a:br>
            <a:r>
              <a:rPr lang="ru-RU" altLang="en-US" sz="1800" dirty="0" smtClean="0">
                <a:latin typeface="Garamond" panose="02020404030301010803" pitchFamily="18" charset="0"/>
              </a:rPr>
              <a:t>На </a:t>
            </a:r>
            <a:r>
              <a:rPr lang="en-US" altLang="en-US" sz="1800" dirty="0" smtClean="0">
                <a:latin typeface="Garamond" panose="02020404030301010803" pitchFamily="18" charset="0"/>
              </a:rPr>
              <a:t>Unix </a:t>
            </a:r>
            <a:r>
              <a:rPr lang="ru-RU" altLang="en-US" sz="1800" dirty="0" smtClean="0">
                <a:latin typeface="Garamond" panose="02020404030301010803" pitchFamily="18" charset="0"/>
              </a:rPr>
              <a:t>систему враћени низ имаће само један елемент који одговара једином кореном директоријуму /. </a:t>
            </a:r>
            <a:br>
              <a:rPr lang="ru-RU" altLang="en-US" sz="1800" dirty="0" smtClean="0">
                <a:latin typeface="Garamond" panose="02020404030301010803" pitchFamily="18" charset="0"/>
              </a:rPr>
            </a:br>
            <a:r>
              <a:rPr lang="sr-Cyrl-RS" altLang="en-US" sz="1800" dirty="0" smtClean="0">
                <a:latin typeface="Garamond" panose="02020404030301010803" pitchFamily="18" charset="0"/>
              </a:rPr>
              <a:t>П</a:t>
            </a:r>
            <a:r>
              <a:rPr lang="ru-RU" altLang="en-US" sz="1800" dirty="0" smtClean="0">
                <a:latin typeface="Garamond" panose="02020404030301010803" pitchFamily="18" charset="0"/>
              </a:rPr>
              <a:t>од </a:t>
            </a:r>
            <a:r>
              <a:rPr lang="en-US" altLang="en-US" sz="1800" dirty="0" smtClean="0">
                <a:latin typeface="Garamond" panose="02020404030301010803" pitchFamily="18" charset="0"/>
              </a:rPr>
              <a:t>Windows-</a:t>
            </a:r>
            <a:r>
              <a:rPr lang="ru-RU" altLang="en-US" sz="1800" dirty="0" smtClean="0">
                <a:latin typeface="Garamond" panose="02020404030301010803" pitchFamily="18" charset="0"/>
              </a:rPr>
              <a:t>ом, низ садржи по елемент за сваки логички </a:t>
            </a:r>
            <a:r>
              <a:rPr lang="sr-Cyrl-RS" altLang="en-US" sz="1800" dirty="0" smtClean="0">
                <a:latin typeface="Garamond" panose="02020404030301010803" pitchFamily="18" charset="0"/>
              </a:rPr>
              <a:t>уређај</a:t>
            </a:r>
            <a:r>
              <a:rPr lang="en-US" altLang="en-US" sz="1800" dirty="0" smtClean="0">
                <a:latin typeface="Garamond" panose="02020404030301010803" pitchFamily="18" charset="0"/>
              </a:rPr>
              <a:t> </a:t>
            </a:r>
            <a:r>
              <a:rPr lang="ru-RU" altLang="en-US" sz="1800" dirty="0" smtClean="0">
                <a:latin typeface="Garamond" panose="02020404030301010803" pitchFamily="18" charset="0"/>
              </a:rPr>
              <a:t>који имамо, укључујући </a:t>
            </a:r>
            <a:r>
              <a:rPr lang="en-US" altLang="en-US" sz="1800" dirty="0" smtClean="0">
                <a:latin typeface="Garamond" panose="02020404030301010803" pitchFamily="18" charset="0"/>
              </a:rPr>
              <a:t>floppy, CD, DVD.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en-US" kern="0" dirty="0">
                <a:solidFill>
                  <a:srgbClr val="3366FF"/>
                </a:solidFill>
              </a:rPr>
              <a:t>Тестирање File </a:t>
            </a:r>
            <a:r>
              <a:rPr lang="ru-RU" altLang="en-US" kern="0" dirty="0" err="1">
                <a:solidFill>
                  <a:srgbClr val="3366FF"/>
                </a:solidFill>
              </a:rPr>
              <a:t>објеката</a:t>
            </a:r>
            <a:r>
              <a:rPr lang="ru-RU" altLang="en-US" kern="0" dirty="0">
                <a:solidFill>
                  <a:srgbClr val="3366FF"/>
                </a:solidFill>
              </a:rPr>
              <a:t> </a:t>
            </a:r>
            <a:r>
              <a:rPr lang="ru-RU" altLang="en-US" kern="0" dirty="0" smtClean="0">
                <a:solidFill>
                  <a:srgbClr val="3366FF"/>
                </a:solidFill>
              </a:rPr>
              <a:t>(</a:t>
            </a:r>
            <a:r>
              <a:rPr lang="sr-Latn-RS" altLang="en-US" kern="0" dirty="0" smtClean="0">
                <a:solidFill>
                  <a:srgbClr val="3366FF"/>
                </a:solidFill>
              </a:rPr>
              <a:t>4</a:t>
            </a:r>
            <a:r>
              <a:rPr lang="ru-RU" altLang="en-US" kern="0" dirty="0" smtClean="0">
                <a:solidFill>
                  <a:srgbClr val="3366FF"/>
                </a:solidFill>
              </a:rPr>
              <a:t>)</a:t>
            </a:r>
            <a:endParaRPr lang="ru-RU" altLang="en-US" kern="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65163" y="1484313"/>
            <a:ext cx="8458200" cy="404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ru-RU" altLang="en-US" sz="2400" b="1" i="1" dirty="0" smtClean="0">
                <a:latin typeface="Garamond" panose="02020404030301010803" pitchFamily="18" charset="0"/>
              </a:rPr>
              <a:t>4) Филтрирање листе</a:t>
            </a:r>
          </a:p>
          <a:p>
            <a:pPr marL="342900" indent="-342900">
              <a:defRPr/>
            </a:pPr>
            <a:r>
              <a:rPr lang="ru-RU" altLang="en-US" sz="2400" dirty="0" smtClean="0">
                <a:latin typeface="Garamond" panose="02020404030301010803" pitchFamily="18" charset="0"/>
              </a:rPr>
              <a:t>Постоје и верзије метода </a:t>
            </a:r>
            <a:r>
              <a:rPr lang="en-US" altLang="en-US" sz="2000" dirty="0" smtClean="0">
                <a:latin typeface="Garamond" panose="02020404030301010803" pitchFamily="18" charset="0"/>
              </a:rPr>
              <a:t>list </a:t>
            </a:r>
            <a:r>
              <a:rPr lang="ru-RU" altLang="en-US" sz="2400" dirty="0" smtClean="0">
                <a:latin typeface="Garamond" panose="02020404030301010803" pitchFamily="18" charset="0"/>
              </a:rPr>
              <a:t>и</a:t>
            </a:r>
            <a:r>
              <a:rPr lang="ru-RU" altLang="en-US" sz="1800" dirty="0" smtClean="0">
                <a:latin typeface="Garamond" panose="02020404030301010803" pitchFamily="18" charset="0"/>
              </a:rPr>
              <a:t> </a:t>
            </a:r>
            <a:r>
              <a:rPr lang="en-US" altLang="en-US" sz="2000" dirty="0" err="1" smtClean="0">
                <a:latin typeface="Garamond" panose="02020404030301010803" pitchFamily="18" charset="0"/>
              </a:rPr>
              <a:t>listFiles</a:t>
            </a:r>
            <a:r>
              <a:rPr lang="en-US" altLang="en-US" sz="20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smtClean="0">
                <a:latin typeface="Garamond" panose="02020404030301010803" pitchFamily="18" charset="0"/>
              </a:rPr>
              <a:t>класе</a:t>
            </a:r>
            <a:r>
              <a:rPr lang="ru-RU" altLang="en-US" sz="1800" dirty="0" smtClean="0">
                <a:latin typeface="Garamond" panose="02020404030301010803" pitchFamily="18" charset="0"/>
              </a:rPr>
              <a:t> </a:t>
            </a:r>
            <a:r>
              <a:rPr lang="en-US" altLang="en-US" sz="2000" dirty="0" smtClean="0">
                <a:latin typeface="Garamond" panose="02020404030301010803" pitchFamily="18" charset="0"/>
              </a:rPr>
              <a:t>File </a:t>
            </a:r>
            <a:r>
              <a:rPr lang="ru-RU" altLang="en-US" sz="2400" dirty="0" smtClean="0">
                <a:latin typeface="Garamond" panose="02020404030301010803" pitchFamily="18" charset="0"/>
              </a:rPr>
              <a:t>које очекују аргумент за филтрирање листе.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en-US" sz="2400" b="1" dirty="0" smtClean="0">
                <a:latin typeface="Garamond" panose="02020404030301010803" pitchFamily="18" charset="0"/>
              </a:rPr>
              <a:t>Пример. </a:t>
            </a:r>
          </a:p>
          <a:p>
            <a:pPr marL="342900" indent="-342900">
              <a:defRPr/>
            </a:pPr>
            <a:r>
              <a:rPr lang="ru-RU" altLang="en-US" sz="2400" dirty="0" smtClean="0">
                <a:latin typeface="Garamond" panose="02020404030301010803" pitchFamily="18" charset="0"/>
              </a:rPr>
              <a:t>Траже се све датотеке/директоријуми чија имена почињу словом </a:t>
            </a:r>
            <a:r>
              <a:rPr lang="ru-RU" altLang="en-US" sz="2000" dirty="0" smtClean="0">
                <a:latin typeface="Garamond" panose="02020404030301010803" pitchFamily="18" charset="0"/>
              </a:rPr>
              <a:t>Т. </a:t>
            </a:r>
            <a:endParaRPr lang="sr-Latn-RS" altLang="en-US" sz="2000" dirty="0">
              <a:latin typeface="Garamond" panose="02020404030301010803" pitchFamily="18" charset="0"/>
            </a:endParaRPr>
          </a:p>
          <a:p>
            <a:pPr marL="342900" indent="-342900">
              <a:defRPr/>
            </a:pPr>
            <a:r>
              <a:rPr lang="ru-RU" altLang="en-US" sz="2400" dirty="0" smtClean="0">
                <a:latin typeface="Garamond" panose="02020404030301010803" pitchFamily="18" charset="0"/>
              </a:rPr>
              <a:t>Аргумент који се прослеђује методу </a:t>
            </a:r>
            <a:r>
              <a:rPr lang="en-US" altLang="en-US" sz="2000" dirty="0" smtClean="0">
                <a:latin typeface="Garamond" panose="02020404030301010803" pitchFamily="18" charset="0"/>
              </a:rPr>
              <a:t>list </a:t>
            </a:r>
            <a:r>
              <a:rPr lang="ru-RU" altLang="en-US" sz="2400" dirty="0" smtClean="0">
                <a:latin typeface="Garamond" panose="02020404030301010803" pitchFamily="18" charset="0"/>
              </a:rPr>
              <a:t>мора бити типа </a:t>
            </a:r>
            <a:r>
              <a:rPr lang="en-US" altLang="en-US" sz="2000" dirty="0" err="1" smtClean="0">
                <a:latin typeface="Garamond" panose="02020404030301010803" pitchFamily="18" charset="0"/>
              </a:rPr>
              <a:t>FilenameFilter</a:t>
            </a:r>
            <a:r>
              <a:rPr lang="en-US" altLang="en-US" sz="1800" dirty="0" smtClean="0">
                <a:latin typeface="Garamond" panose="02020404030301010803" pitchFamily="18" charset="0"/>
              </a:rPr>
              <a:t>, </a:t>
            </a:r>
            <a:r>
              <a:rPr lang="ru-RU" altLang="en-US" sz="2400" dirty="0" smtClean="0">
                <a:latin typeface="Garamond" panose="02020404030301010803" pitchFamily="18" charset="0"/>
              </a:rPr>
              <a:t>док метод </a:t>
            </a:r>
            <a:r>
              <a:rPr lang="en-US" altLang="en-US" sz="2000" dirty="0" err="1" smtClean="0">
                <a:latin typeface="Garamond" panose="02020404030301010803" pitchFamily="18" charset="0"/>
              </a:rPr>
              <a:t>listFiles</a:t>
            </a:r>
            <a:r>
              <a:rPr lang="en-US" altLang="en-US" sz="20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smtClean="0">
                <a:latin typeface="Garamond" panose="02020404030301010803" pitchFamily="18" charset="0"/>
              </a:rPr>
              <a:t>прихвата аргумент типа </a:t>
            </a:r>
            <a:r>
              <a:rPr lang="en-US" altLang="en-US" sz="2000" dirty="0" err="1" smtClean="0">
                <a:latin typeface="Garamond" panose="02020404030301010803" pitchFamily="18" charset="0"/>
              </a:rPr>
              <a:t>FilenameFilter</a:t>
            </a:r>
            <a:r>
              <a:rPr lang="en-US" altLang="en-US" sz="20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smtClean="0">
                <a:latin typeface="Garamond" panose="02020404030301010803" pitchFamily="18" charset="0"/>
              </a:rPr>
              <a:t>или </a:t>
            </a:r>
            <a:r>
              <a:rPr lang="en-US" altLang="en-US" sz="2000" dirty="0" err="1" smtClean="0">
                <a:latin typeface="Garamond" panose="02020404030301010803" pitchFamily="18" charset="0"/>
              </a:rPr>
              <a:t>FileFilter</a:t>
            </a:r>
            <a:r>
              <a:rPr lang="en-US" altLang="en-US" sz="1800" dirty="0" smtClean="0">
                <a:latin typeface="Garamond" panose="02020404030301010803" pitchFamily="18" charset="0"/>
              </a:rPr>
              <a:t>. </a:t>
            </a:r>
            <a:endParaRPr lang="sr-Cyrl-RS" altLang="en-US" sz="1800" dirty="0" smtClean="0">
              <a:latin typeface="Garamond" panose="02020404030301010803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en-US" sz="1800" dirty="0" smtClean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en-US" kern="0" dirty="0">
                <a:solidFill>
                  <a:srgbClr val="3366FF"/>
                </a:solidFill>
              </a:rPr>
              <a:t>Тестирање File </a:t>
            </a:r>
            <a:r>
              <a:rPr lang="ru-RU" altLang="en-US" kern="0" dirty="0" err="1">
                <a:solidFill>
                  <a:srgbClr val="3366FF"/>
                </a:solidFill>
              </a:rPr>
              <a:t>објеката</a:t>
            </a:r>
            <a:r>
              <a:rPr lang="ru-RU" altLang="en-US" kern="0" dirty="0">
                <a:solidFill>
                  <a:srgbClr val="3366FF"/>
                </a:solidFill>
              </a:rPr>
              <a:t> </a:t>
            </a:r>
            <a:r>
              <a:rPr lang="ru-RU" altLang="en-US" kern="0" dirty="0" smtClean="0">
                <a:solidFill>
                  <a:srgbClr val="3366FF"/>
                </a:solidFill>
              </a:rPr>
              <a:t>(</a:t>
            </a:r>
            <a:r>
              <a:rPr lang="sr-Latn-RS" altLang="en-US" kern="0" dirty="0" smtClean="0">
                <a:solidFill>
                  <a:srgbClr val="3366FF"/>
                </a:solidFill>
              </a:rPr>
              <a:t>5</a:t>
            </a:r>
            <a:r>
              <a:rPr lang="ru-RU" altLang="en-US" kern="0" dirty="0" smtClean="0">
                <a:solidFill>
                  <a:srgbClr val="3366FF"/>
                </a:solidFill>
              </a:rPr>
              <a:t>)</a:t>
            </a:r>
            <a:endParaRPr lang="ru-RU" altLang="en-US" kern="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65163" y="1484313"/>
            <a:ext cx="8458200" cy="527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defRPr/>
            </a:pPr>
            <a:r>
              <a:rPr lang="ru-RU" altLang="en-US" sz="2400" dirty="0">
                <a:latin typeface="Garamond" panose="02020404030301010803" pitchFamily="18" charset="0"/>
              </a:rPr>
              <a:t>И </a:t>
            </a:r>
            <a:r>
              <a:rPr lang="en-US" altLang="en-US" sz="2000" dirty="0" err="1">
                <a:latin typeface="Garamond" panose="02020404030301010803" pitchFamily="18" charset="0"/>
              </a:rPr>
              <a:t>FilenameFilter</a:t>
            </a:r>
            <a:r>
              <a:rPr lang="en-US" altLang="en-US" sz="2000" dirty="0">
                <a:latin typeface="Garamond" panose="02020404030301010803" pitchFamily="18" charset="0"/>
              </a:rPr>
              <a:t> </a:t>
            </a:r>
            <a:r>
              <a:rPr lang="ru-RU" altLang="en-US" sz="2400" dirty="0">
                <a:latin typeface="Garamond" panose="02020404030301010803" pitchFamily="18" charset="0"/>
              </a:rPr>
              <a:t>и </a:t>
            </a:r>
            <a:r>
              <a:rPr lang="en-US" altLang="en-US" sz="2000" dirty="0" err="1">
                <a:latin typeface="Garamond" panose="02020404030301010803" pitchFamily="18" charset="0"/>
              </a:rPr>
              <a:t>FileFilter</a:t>
            </a:r>
            <a:r>
              <a:rPr lang="en-US" altLang="en-US" sz="2000" dirty="0">
                <a:latin typeface="Garamond" panose="02020404030301010803" pitchFamily="18" charset="0"/>
              </a:rPr>
              <a:t> </a:t>
            </a:r>
            <a:r>
              <a:rPr lang="ru-RU" altLang="en-US" sz="1800" dirty="0">
                <a:latin typeface="Garamond" panose="02020404030301010803" pitchFamily="18" charset="0"/>
              </a:rPr>
              <a:t>су </a:t>
            </a:r>
            <a:r>
              <a:rPr lang="ru-RU" altLang="en-US" sz="2400" dirty="0" err="1">
                <a:latin typeface="Garamond" panose="02020404030301010803" pitchFamily="18" charset="0"/>
              </a:rPr>
              <a:t>интерфејси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који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садрже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апстрактни</a:t>
            </a:r>
            <a:r>
              <a:rPr lang="ru-RU" altLang="en-US" sz="2400" dirty="0">
                <a:latin typeface="Garamond" panose="02020404030301010803" pitchFamily="18" charset="0"/>
              </a:rPr>
              <a:t> метод </a:t>
            </a:r>
            <a:r>
              <a:rPr lang="en-US" altLang="en-US" sz="2000" dirty="0">
                <a:latin typeface="+mj-lt"/>
              </a:rPr>
              <a:t>accept</a:t>
            </a:r>
            <a:r>
              <a:rPr lang="en-US" altLang="en-US" sz="1800" dirty="0" smtClean="0">
                <a:latin typeface="Garamond" panose="02020404030301010803" pitchFamily="18" charset="0"/>
              </a:rPr>
              <a:t>.</a:t>
            </a:r>
            <a:endParaRPr lang="sr-Latn-RS" altLang="en-US" sz="2400" dirty="0" smtClean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sr-Latn-RS" altLang="en-US" sz="1800" dirty="0" smtClean="0"/>
          </a:p>
          <a:p>
            <a:pPr>
              <a:buNone/>
            </a:pPr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public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interface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FilenameFilter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public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abstract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boolean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accept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File directory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String filename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endParaRPr lang="sr-Latn-RS" sz="15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public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interface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FileFilter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public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abstract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boolean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accept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File pathname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sr-Latn-RS" altLang="en-US" sz="1800" dirty="0" smtClean="0"/>
          </a:p>
          <a:p>
            <a:pPr marL="342900" indent="-342900">
              <a:spcBef>
                <a:spcPts val="600"/>
              </a:spcBef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Филтрирање листе коју враћају </a:t>
            </a:r>
            <a:r>
              <a:rPr lang="en-US" altLang="en-US" sz="2000" dirty="0" smtClean="0">
                <a:latin typeface="+mn-lt"/>
              </a:rPr>
              <a:t>list</a:t>
            </a:r>
            <a:r>
              <a:rPr lang="en-US" altLang="en-US" sz="20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и </a:t>
            </a:r>
            <a:r>
              <a:rPr lang="en-US" altLang="en-US" sz="2000" dirty="0" err="1" smtClean="0">
                <a:latin typeface="+mn-lt"/>
              </a:rPr>
              <a:t>listFiles</a:t>
            </a:r>
            <a:r>
              <a:rPr lang="en-US" altLang="en-US" sz="20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врши се тако што се за сваки елемент листе позива метод </a:t>
            </a:r>
            <a:r>
              <a:rPr lang="en-US" altLang="en-US" sz="2000" dirty="0" smtClean="0">
                <a:latin typeface="+mn-lt"/>
              </a:rPr>
              <a:t>accept</a:t>
            </a:r>
            <a:r>
              <a:rPr lang="en-US" altLang="en-US" sz="20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објекта прослеђеног као аргумент метода </a:t>
            </a:r>
            <a:r>
              <a:rPr lang="en-US" altLang="en-US" sz="2000" dirty="0" smtClean="0">
                <a:latin typeface="+mn-lt"/>
              </a:rPr>
              <a:t>list</a:t>
            </a:r>
            <a:r>
              <a:rPr lang="en-US" altLang="en-US" sz="2400" dirty="0" smtClean="0">
                <a:latin typeface="Garamond" panose="02020404030301010803" pitchFamily="18" charset="0"/>
              </a:rPr>
              <a:t>,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односно </a:t>
            </a:r>
            <a:r>
              <a:rPr lang="en-US" altLang="en-US" sz="2000" dirty="0" err="1" smtClean="0">
                <a:latin typeface="+mn-lt"/>
              </a:rPr>
              <a:t>listFiles</a:t>
            </a:r>
            <a:r>
              <a:rPr lang="en-US" altLang="en-US" sz="2400" dirty="0" smtClean="0">
                <a:latin typeface="Garamond" panose="02020404030301010803" pitchFamily="18" charset="0"/>
              </a:rPr>
              <a:t>. </a:t>
            </a:r>
            <a:endParaRPr lang="sr-Latn-RS" altLang="en-US" sz="2400" dirty="0" smtClean="0">
              <a:latin typeface="Garamond" panose="02020404030301010803" pitchFamily="18" charset="0"/>
            </a:endParaRPr>
          </a:p>
          <a:p>
            <a:pPr marL="342900" indent="-342900">
              <a:spcBef>
                <a:spcPts val="600"/>
              </a:spcBef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Ако </a:t>
            </a:r>
            <a:r>
              <a:rPr lang="en-US" altLang="en-US" sz="2000" dirty="0" smtClean="0">
                <a:latin typeface="+mn-lt"/>
              </a:rPr>
              <a:t>accept</a:t>
            </a:r>
            <a:r>
              <a:rPr lang="en-US" altLang="en-US" sz="20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врати </a:t>
            </a:r>
            <a:r>
              <a:rPr lang="en-US" altLang="en-US" sz="2000" dirty="0" smtClean="0">
                <a:latin typeface="+mn-lt"/>
              </a:rPr>
              <a:t>true</a:t>
            </a:r>
            <a:r>
              <a:rPr lang="en-US" altLang="en-US" sz="2400" dirty="0" smtClean="0">
                <a:latin typeface="Garamond" panose="02020404030301010803" pitchFamily="18" charset="0"/>
              </a:rPr>
              <a:t>,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елемент остаје у листи, а иначе се искључује из ње.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en-US" altLang="en-US" sz="1800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en-US" kern="0" dirty="0">
                <a:solidFill>
                  <a:srgbClr val="3366FF"/>
                </a:solidFill>
              </a:rPr>
              <a:t>Тестирање File </a:t>
            </a:r>
            <a:r>
              <a:rPr lang="ru-RU" altLang="en-US" kern="0" dirty="0" err="1">
                <a:solidFill>
                  <a:srgbClr val="3366FF"/>
                </a:solidFill>
              </a:rPr>
              <a:t>објеката</a:t>
            </a:r>
            <a:r>
              <a:rPr lang="ru-RU" altLang="en-US" kern="0" dirty="0">
                <a:solidFill>
                  <a:srgbClr val="3366FF"/>
                </a:solidFill>
              </a:rPr>
              <a:t> </a:t>
            </a:r>
            <a:r>
              <a:rPr lang="ru-RU" altLang="en-US" kern="0" dirty="0" smtClean="0">
                <a:solidFill>
                  <a:srgbClr val="3366FF"/>
                </a:solidFill>
              </a:rPr>
              <a:t>(</a:t>
            </a:r>
            <a:r>
              <a:rPr lang="sr-Latn-RS" altLang="en-US" kern="0" dirty="0" smtClean="0">
                <a:solidFill>
                  <a:srgbClr val="3366FF"/>
                </a:solidFill>
              </a:rPr>
              <a:t>6</a:t>
            </a:r>
            <a:r>
              <a:rPr lang="ru-RU" altLang="en-US" kern="0" dirty="0" smtClean="0">
                <a:solidFill>
                  <a:srgbClr val="3366FF"/>
                </a:solidFill>
              </a:rPr>
              <a:t>)</a:t>
            </a:r>
            <a:endParaRPr lang="ru-RU" altLang="en-US" kern="0" dirty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2492896"/>
            <a:ext cx="8280920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44525" y="1412875"/>
            <a:ext cx="8458200" cy="284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ru-RU" altLang="en-US" sz="2400" b="1" i="1" dirty="0" smtClean="0">
                <a:latin typeface="Garamond" panose="02020404030301010803" pitchFamily="18" charset="0"/>
              </a:rPr>
              <a:t>5) Креирање и модификовање датотека и директоријума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err="1" smtClean="0">
                <a:latin typeface="Garamond" panose="02020404030301010803" pitchFamily="18" charset="0"/>
              </a:rPr>
              <a:t>renameTo</a:t>
            </a:r>
            <a:r>
              <a:rPr lang="en-US" altLang="en-US" sz="1800" b="1" dirty="0" smtClean="0">
                <a:latin typeface="Garamond" panose="02020404030301010803" pitchFamily="18" charset="0"/>
              </a:rPr>
              <a:t>(File path) </a:t>
            </a:r>
            <a:r>
              <a:rPr lang="sr-Cyrl-RS" altLang="en-US" sz="1800" b="1" dirty="0" smtClean="0">
                <a:latin typeface="Garamond" panose="02020404030301010803" pitchFamily="18" charset="0"/>
              </a:rPr>
              <a:t/>
            </a:r>
            <a:br>
              <a:rPr lang="sr-Cyrl-RS" altLang="en-US" sz="1800" b="1" dirty="0" smtClean="0">
                <a:latin typeface="Garamond" panose="02020404030301010803" pitchFamily="18" charset="0"/>
              </a:rPr>
            </a:br>
            <a:r>
              <a:rPr lang="ru-RU" altLang="en-US" sz="1800" dirty="0" smtClean="0">
                <a:latin typeface="Garamond" panose="02020404030301010803" pitchFamily="18" charset="0"/>
              </a:rPr>
              <a:t>датотека-директоријум реферисан текућим објектом бива преименован у складу са аргументом. </a:t>
            </a:r>
            <a:r>
              <a:rPr lang="sr-Latn-RS" altLang="en-US" sz="1800" dirty="0" smtClean="0">
                <a:latin typeface="Garamond" panose="02020404030301010803" pitchFamily="18" charset="0"/>
              </a:rPr>
              <a:t/>
            </a:r>
            <a:br>
              <a:rPr lang="sr-Latn-RS" altLang="en-US" sz="1800" dirty="0" smtClean="0">
                <a:latin typeface="Garamond" panose="02020404030301010803" pitchFamily="18" charset="0"/>
              </a:rPr>
            </a:br>
            <a:r>
              <a:rPr lang="ru-RU" altLang="en-US" sz="1800" dirty="0" err="1" smtClean="0">
                <a:latin typeface="Garamond" panose="02020404030301010803" pitchFamily="18" charset="0"/>
              </a:rPr>
              <a:t>Датотека</a:t>
            </a:r>
            <a:r>
              <a:rPr lang="ru-RU" altLang="en-US" sz="1800" dirty="0" smtClean="0">
                <a:latin typeface="Garamond" panose="02020404030301010803" pitchFamily="18" charset="0"/>
              </a:rPr>
              <a:t>/</a:t>
            </a:r>
            <a:r>
              <a:rPr lang="ru-RU" altLang="en-US" sz="1800" dirty="0" err="1" smtClean="0">
                <a:latin typeface="Garamond" panose="02020404030301010803" pitchFamily="18" charset="0"/>
              </a:rPr>
              <a:t>директоријум</a:t>
            </a:r>
            <a:r>
              <a:rPr lang="ru-RU" altLang="en-US" sz="1800" dirty="0" smtClean="0">
                <a:latin typeface="Garamond" panose="02020404030301010803" pitchFamily="18" charset="0"/>
              </a:rPr>
              <a:t> на који реферише текући објекат, након овога више не постоји, јер сада има ново име, а можда је и у другом директоријуму. </a:t>
            </a:r>
            <a:endParaRPr lang="sr-Latn-RS" altLang="en-US" sz="1800" dirty="0" smtClean="0">
              <a:latin typeface="Garamond" panose="02020404030301010803" pitchFamily="18" charset="0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err="1" smtClean="0">
                <a:latin typeface="Garamond" panose="02020404030301010803" pitchFamily="18" charset="0"/>
              </a:rPr>
              <a:t>setReadOnly</a:t>
            </a:r>
            <a:r>
              <a:rPr lang="sr-Latn-RS" altLang="en-US" sz="1800" b="1" dirty="0" smtClean="0">
                <a:latin typeface="Garamond" panose="02020404030301010803" pitchFamily="18" charset="0"/>
              </a:rPr>
              <a:t>()</a:t>
            </a:r>
            <a:r>
              <a:rPr lang="sr-Cyrl-RS" altLang="en-US" sz="1800" b="1" dirty="0" smtClean="0">
                <a:latin typeface="Garamond" panose="02020404030301010803" pitchFamily="18" charset="0"/>
              </a:rPr>
              <a:t/>
            </a:r>
            <a:br>
              <a:rPr lang="sr-Cyrl-RS" altLang="en-US" sz="1800" b="1" dirty="0" smtClean="0">
                <a:latin typeface="Garamond" panose="02020404030301010803" pitchFamily="18" charset="0"/>
              </a:rPr>
            </a:br>
            <a:r>
              <a:rPr lang="ru-RU" altLang="en-US" sz="1800" dirty="0" smtClean="0">
                <a:latin typeface="Garamond" panose="02020404030301010803" pitchFamily="18" charset="0"/>
              </a:rPr>
              <a:t>враћа </a:t>
            </a:r>
            <a:r>
              <a:rPr lang="en-US" altLang="en-US" sz="1800" dirty="0" smtClean="0">
                <a:latin typeface="Garamond" panose="02020404030301010803" pitchFamily="18" charset="0"/>
              </a:rPr>
              <a:t>true </a:t>
            </a:r>
            <a:r>
              <a:rPr lang="ru-RU" altLang="en-US" sz="1800" dirty="0" smtClean="0">
                <a:latin typeface="Garamond" panose="02020404030301010803" pitchFamily="18" charset="0"/>
              </a:rPr>
              <a:t>ако је операција успела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1800" dirty="0" smtClean="0"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en-US" kern="0" dirty="0">
                <a:solidFill>
                  <a:srgbClr val="3366FF"/>
                </a:solidFill>
              </a:rPr>
              <a:t>Тестирање File </a:t>
            </a:r>
            <a:r>
              <a:rPr lang="ru-RU" altLang="en-US" kern="0" dirty="0" err="1">
                <a:solidFill>
                  <a:srgbClr val="3366FF"/>
                </a:solidFill>
              </a:rPr>
              <a:t>објеката</a:t>
            </a:r>
            <a:r>
              <a:rPr lang="ru-RU" altLang="en-US" kern="0" dirty="0">
                <a:solidFill>
                  <a:srgbClr val="3366FF"/>
                </a:solidFill>
              </a:rPr>
              <a:t> </a:t>
            </a:r>
            <a:r>
              <a:rPr lang="ru-RU" altLang="en-US" kern="0" dirty="0" smtClean="0">
                <a:solidFill>
                  <a:srgbClr val="3366FF"/>
                </a:solidFill>
              </a:rPr>
              <a:t>(</a:t>
            </a:r>
            <a:r>
              <a:rPr lang="sr-Latn-RS" altLang="en-US" kern="0" dirty="0" smtClean="0">
                <a:solidFill>
                  <a:srgbClr val="3366FF"/>
                </a:solidFill>
              </a:rPr>
              <a:t>7</a:t>
            </a:r>
            <a:r>
              <a:rPr lang="ru-RU" altLang="en-US" kern="0" dirty="0" smtClean="0">
                <a:solidFill>
                  <a:srgbClr val="3366FF"/>
                </a:solidFill>
              </a:rPr>
              <a:t>)</a:t>
            </a:r>
            <a:endParaRPr lang="ru-RU" altLang="en-US" kern="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44525" y="1412875"/>
            <a:ext cx="8458200" cy="441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sr-Latn-RS" altLang="en-US" sz="1800" b="1" dirty="0" err="1">
                <a:latin typeface="Garamond" panose="02020404030301010803" pitchFamily="18" charset="0"/>
              </a:rPr>
              <a:t>m</a:t>
            </a:r>
            <a:r>
              <a:rPr lang="en-US" altLang="en-US" sz="1800" b="1" dirty="0" err="1" smtClean="0">
                <a:latin typeface="Garamond" panose="02020404030301010803" pitchFamily="18" charset="0"/>
              </a:rPr>
              <a:t>kdir</a:t>
            </a:r>
            <a:r>
              <a:rPr lang="sr-Latn-RS" altLang="en-US" sz="1800" b="1" dirty="0" smtClean="0">
                <a:latin typeface="Garamond" panose="02020404030301010803" pitchFamily="18" charset="0"/>
              </a:rPr>
              <a:t>()</a:t>
            </a:r>
            <a:r>
              <a:rPr lang="en-US" altLang="en-US" sz="1800" b="1" dirty="0" smtClean="0">
                <a:latin typeface="Garamond" panose="02020404030301010803" pitchFamily="18" charset="0"/>
              </a:rPr>
              <a:t> </a:t>
            </a:r>
            <a:r>
              <a:rPr lang="sr-Cyrl-RS" altLang="en-US" sz="1800" b="1" dirty="0" smtClean="0">
                <a:latin typeface="Garamond" panose="02020404030301010803" pitchFamily="18" charset="0"/>
              </a:rPr>
              <a:t/>
            </a:r>
            <a:br>
              <a:rPr lang="sr-Cyrl-RS" altLang="en-US" sz="1800" b="1" dirty="0" smtClean="0">
                <a:latin typeface="Garamond" panose="02020404030301010803" pitchFamily="18" charset="0"/>
              </a:rPr>
            </a:br>
            <a:r>
              <a:rPr lang="ru-RU" altLang="en-US" sz="1800" dirty="0" smtClean="0">
                <a:latin typeface="Garamond" panose="02020404030301010803" pitchFamily="18" charset="0"/>
              </a:rPr>
              <a:t>креира директоријум са путањом одређеном текућим објектом. Метод не успева ако родитељски директоријум не постоји. Враћа </a:t>
            </a:r>
            <a:r>
              <a:rPr lang="en-US" altLang="en-US" sz="1800" dirty="0" smtClean="0">
                <a:latin typeface="Garamond" panose="02020404030301010803" pitchFamily="18" charset="0"/>
              </a:rPr>
              <a:t>true </a:t>
            </a:r>
            <a:r>
              <a:rPr lang="ru-RU" altLang="en-US" sz="1800" dirty="0" smtClean="0">
                <a:latin typeface="Garamond" panose="02020404030301010803" pitchFamily="18" charset="0"/>
              </a:rPr>
              <a:t>ако је операција успела.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sr-Latn-RS" altLang="en-US" sz="1800" b="1" dirty="0" err="1">
                <a:latin typeface="Garamond" panose="02020404030301010803" pitchFamily="18" charset="0"/>
              </a:rPr>
              <a:t>m</a:t>
            </a:r>
            <a:r>
              <a:rPr lang="en-US" altLang="en-US" sz="1800" b="1" dirty="0" err="1" smtClean="0">
                <a:latin typeface="Garamond" panose="02020404030301010803" pitchFamily="18" charset="0"/>
              </a:rPr>
              <a:t>kdirs</a:t>
            </a:r>
            <a:r>
              <a:rPr lang="sr-Latn-RS" altLang="en-US" sz="1800" b="1" dirty="0" smtClean="0">
                <a:latin typeface="Garamond" panose="02020404030301010803" pitchFamily="18" charset="0"/>
              </a:rPr>
              <a:t>()</a:t>
            </a:r>
            <a:r>
              <a:rPr lang="en-US" altLang="en-US" sz="1800" b="1" dirty="0" smtClean="0">
                <a:latin typeface="Garamond" panose="02020404030301010803" pitchFamily="18" charset="0"/>
              </a:rPr>
              <a:t> </a:t>
            </a:r>
            <a:r>
              <a:rPr lang="sr-Cyrl-RS" altLang="en-US" sz="1800" b="1" dirty="0" smtClean="0">
                <a:latin typeface="Garamond" panose="02020404030301010803" pitchFamily="18" charset="0"/>
              </a:rPr>
              <a:t/>
            </a:r>
            <a:br>
              <a:rPr lang="sr-Cyrl-RS" altLang="en-US" sz="1800" b="1" dirty="0" smtClean="0">
                <a:latin typeface="Garamond" panose="02020404030301010803" pitchFamily="18" charset="0"/>
              </a:rPr>
            </a:br>
            <a:r>
              <a:rPr lang="ru-RU" altLang="en-US" sz="1800" dirty="0" smtClean="0">
                <a:latin typeface="Garamond" panose="02020404030301010803" pitchFamily="18" charset="0"/>
              </a:rPr>
              <a:t>за разлику од претходног, креира неопходне родитељске директоријуме. Враћа </a:t>
            </a:r>
            <a:r>
              <a:rPr lang="en-US" altLang="en-US" sz="1800" dirty="0" smtClean="0">
                <a:latin typeface="Garamond" panose="02020404030301010803" pitchFamily="18" charset="0"/>
              </a:rPr>
              <a:t>true </a:t>
            </a:r>
            <a:r>
              <a:rPr lang="ru-RU" altLang="en-US" sz="1800" dirty="0" smtClean="0">
                <a:latin typeface="Garamond" panose="02020404030301010803" pitchFamily="18" charset="0"/>
              </a:rPr>
              <a:t>ако је операција успела. Чак и ако операција не успе, могуће је да су креирани неки од родитељских директоријума.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err="1" smtClean="0">
                <a:latin typeface="Garamond" panose="02020404030301010803" pitchFamily="18" charset="0"/>
              </a:rPr>
              <a:t>createNewFile</a:t>
            </a:r>
            <a:r>
              <a:rPr lang="sr-Latn-RS" altLang="en-US" sz="1800" b="1" dirty="0" smtClean="0">
                <a:latin typeface="Garamond" panose="02020404030301010803" pitchFamily="18" charset="0"/>
              </a:rPr>
              <a:t>()</a:t>
            </a:r>
            <a:r>
              <a:rPr lang="en-US" altLang="en-US" sz="1800" b="1" dirty="0" smtClean="0">
                <a:latin typeface="Garamond" panose="02020404030301010803" pitchFamily="18" charset="0"/>
              </a:rPr>
              <a:t> </a:t>
            </a:r>
            <a:r>
              <a:rPr lang="sr-Cyrl-RS" altLang="en-US" sz="1800" b="1" dirty="0" smtClean="0">
                <a:latin typeface="Garamond" panose="02020404030301010803" pitchFamily="18" charset="0"/>
              </a:rPr>
              <a:t/>
            </a:r>
            <a:br>
              <a:rPr lang="sr-Cyrl-RS" altLang="en-US" sz="1800" b="1" dirty="0" smtClean="0">
                <a:latin typeface="Garamond" panose="02020404030301010803" pitchFamily="18" charset="0"/>
              </a:rPr>
            </a:br>
            <a:r>
              <a:rPr lang="ru-RU" altLang="en-US" sz="1800" dirty="0" smtClean="0">
                <a:latin typeface="Garamond" panose="02020404030301010803" pitchFamily="18" charset="0"/>
              </a:rPr>
              <a:t>креира нову празну датотеку са путањом задатом текућим објектом, ако такав не постоји. Метод креира датотеку само у постојећем директоријуму (не креира директоријуме одређене путањом). Враћа </a:t>
            </a:r>
            <a:r>
              <a:rPr lang="en-US" altLang="en-US" sz="1800" dirty="0" smtClean="0">
                <a:latin typeface="Garamond" panose="02020404030301010803" pitchFamily="18" charset="0"/>
              </a:rPr>
              <a:t>true </a:t>
            </a:r>
            <a:r>
              <a:rPr lang="ru-RU" altLang="en-US" sz="1800" dirty="0" smtClean="0">
                <a:latin typeface="Garamond" panose="02020404030301010803" pitchFamily="18" charset="0"/>
              </a:rPr>
              <a:t>ако је успео.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err="1" smtClean="0">
                <a:latin typeface="Garamond" panose="02020404030301010803" pitchFamily="18" charset="0"/>
              </a:rPr>
              <a:t>createTempFile</a:t>
            </a:r>
            <a:r>
              <a:rPr lang="sr-Latn-RS" altLang="en-US" sz="1800" b="1" dirty="0" smtClean="0">
                <a:latin typeface="Garamond" panose="02020404030301010803" pitchFamily="18" charset="0"/>
              </a:rPr>
              <a:t>()</a:t>
            </a:r>
            <a:r>
              <a:rPr lang="en-US" altLang="en-US" sz="1800" b="1" dirty="0" smtClean="0">
                <a:latin typeface="Garamond" panose="02020404030301010803" pitchFamily="18" charset="0"/>
              </a:rPr>
              <a:t> </a:t>
            </a:r>
            <a:r>
              <a:rPr lang="sr-Cyrl-RS" altLang="en-US" sz="1800" b="1" dirty="0" smtClean="0">
                <a:latin typeface="Garamond" panose="02020404030301010803" pitchFamily="18" charset="0"/>
              </a:rPr>
              <a:t/>
            </a:r>
            <a:br>
              <a:rPr lang="sr-Cyrl-RS" altLang="en-US" sz="1800" b="1" dirty="0" smtClean="0">
                <a:latin typeface="Garamond" panose="02020404030301010803" pitchFamily="18" charset="0"/>
              </a:rPr>
            </a:br>
            <a:r>
              <a:rPr lang="ru-RU" altLang="en-US" sz="1800" dirty="0" smtClean="0">
                <a:latin typeface="Garamond" panose="02020404030301010803" pitchFamily="18" charset="0"/>
              </a:rPr>
              <a:t>статички метод који креира привремени фајл у задатом директоријуму (трећи аргумент), са именом које одређују прва два аргумента метода. При томе, први аргумент одређује почетни део имена фајла, а други његову екстензију</a:t>
            </a:r>
            <a:r>
              <a:rPr lang="sr-Cyrl-RS" altLang="en-US" sz="1800" dirty="0" smtClean="0">
                <a:latin typeface="Garamond" panose="02020404030301010803" pitchFamily="18" charset="0"/>
              </a:rPr>
              <a:t>.</a:t>
            </a:r>
            <a:endParaRPr lang="ru-RU" altLang="en-US" sz="1800" dirty="0" smtClean="0"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en-US" kern="0" dirty="0">
                <a:solidFill>
                  <a:srgbClr val="3366FF"/>
                </a:solidFill>
              </a:rPr>
              <a:t>Тестирање File </a:t>
            </a:r>
            <a:r>
              <a:rPr lang="ru-RU" altLang="en-US" kern="0" dirty="0" err="1">
                <a:solidFill>
                  <a:srgbClr val="3366FF"/>
                </a:solidFill>
              </a:rPr>
              <a:t>објеката</a:t>
            </a:r>
            <a:r>
              <a:rPr lang="ru-RU" altLang="en-US" kern="0" dirty="0">
                <a:solidFill>
                  <a:srgbClr val="3366FF"/>
                </a:solidFill>
              </a:rPr>
              <a:t> </a:t>
            </a:r>
            <a:r>
              <a:rPr lang="ru-RU" altLang="en-US" kern="0" dirty="0" smtClean="0">
                <a:solidFill>
                  <a:srgbClr val="3366FF"/>
                </a:solidFill>
              </a:rPr>
              <a:t>(</a:t>
            </a:r>
            <a:r>
              <a:rPr lang="sr-Latn-RS" altLang="en-US" kern="0" dirty="0" smtClean="0">
                <a:solidFill>
                  <a:srgbClr val="3366FF"/>
                </a:solidFill>
              </a:rPr>
              <a:t>8</a:t>
            </a:r>
            <a:r>
              <a:rPr lang="ru-RU" altLang="en-US" kern="0" dirty="0" smtClean="0">
                <a:solidFill>
                  <a:srgbClr val="3366FF"/>
                </a:solidFill>
              </a:rPr>
              <a:t>)</a:t>
            </a:r>
            <a:endParaRPr lang="ru-RU" altLang="en-US" kern="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44525" y="1412875"/>
            <a:ext cx="8458200" cy="459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sr-Latn-RS" altLang="en-US" sz="1800" b="1" dirty="0">
                <a:latin typeface="Garamond" panose="02020404030301010803" pitchFamily="18" charset="0"/>
              </a:rPr>
              <a:t>d</a:t>
            </a:r>
            <a:r>
              <a:rPr lang="en-US" altLang="en-US" sz="1800" b="1" dirty="0" err="1" smtClean="0">
                <a:latin typeface="Garamond" panose="02020404030301010803" pitchFamily="18" charset="0"/>
              </a:rPr>
              <a:t>elete</a:t>
            </a:r>
            <a:r>
              <a:rPr lang="sr-Latn-RS" altLang="en-US" sz="1800" b="1" dirty="0" smtClean="0">
                <a:latin typeface="Garamond" panose="02020404030301010803" pitchFamily="18" charset="0"/>
              </a:rPr>
              <a:t>()</a:t>
            </a:r>
            <a:r>
              <a:rPr lang="en-US" altLang="en-US" sz="1800" b="1" dirty="0" smtClean="0">
                <a:latin typeface="Garamond" panose="02020404030301010803" pitchFamily="18" charset="0"/>
              </a:rPr>
              <a:t> </a:t>
            </a:r>
            <a:r>
              <a:rPr lang="sr-Cyrl-RS" altLang="en-US" sz="1800" b="1" dirty="0" smtClean="0">
                <a:latin typeface="Garamond" panose="02020404030301010803" pitchFamily="18" charset="0"/>
              </a:rPr>
              <a:t/>
            </a:r>
            <a:br>
              <a:rPr lang="sr-Cyrl-RS" altLang="en-US" sz="1800" b="1" dirty="0" smtClean="0">
                <a:latin typeface="Garamond" panose="02020404030301010803" pitchFamily="18" charset="0"/>
              </a:rPr>
            </a:br>
            <a:r>
              <a:rPr lang="sr-Cyrl-RS" altLang="en-US" sz="1800" dirty="0" smtClean="0">
                <a:latin typeface="Garamond" panose="02020404030301010803" pitchFamily="18" charset="0"/>
              </a:rPr>
              <a:t>брише датотеку/директоријум представљен текућим објектом и враћа </a:t>
            </a:r>
            <a:r>
              <a:rPr lang="en-US" altLang="en-US" sz="1800" dirty="0" smtClean="0">
                <a:latin typeface="Garamond" panose="02020404030301010803" pitchFamily="18" charset="0"/>
              </a:rPr>
              <a:t>true</a:t>
            </a:r>
            <a:r>
              <a:rPr lang="sr-Cyrl-RS" altLang="en-US" sz="1800" dirty="0" smtClean="0">
                <a:latin typeface="Garamond" panose="02020404030301010803" pitchFamily="18" charset="0"/>
              </a:rPr>
              <a:t> ако је брисање успело. Не брише директоријуме који нису празни. Да би се обрисао директоријум, најпре се мора обрисати сав његов садржај.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err="1" smtClean="0">
                <a:latin typeface="Garamond" panose="02020404030301010803" pitchFamily="18" charset="0"/>
              </a:rPr>
              <a:t>deleteOnExit</a:t>
            </a:r>
            <a:r>
              <a:rPr lang="sr-Latn-RS" altLang="en-US" sz="1800" b="1" dirty="0" smtClean="0">
                <a:latin typeface="Garamond" panose="02020404030301010803" pitchFamily="18" charset="0"/>
              </a:rPr>
              <a:t>()</a:t>
            </a:r>
            <a:r>
              <a:rPr lang="sr-Cyrl-RS" altLang="en-US" sz="1800" b="1" dirty="0" smtClean="0">
                <a:latin typeface="Garamond" panose="02020404030301010803" pitchFamily="18" charset="0"/>
              </a:rPr>
              <a:t/>
            </a:r>
            <a:br>
              <a:rPr lang="sr-Cyrl-RS" altLang="en-US" sz="1800" b="1" dirty="0" smtClean="0">
                <a:latin typeface="Garamond" panose="02020404030301010803" pitchFamily="18" charset="0"/>
              </a:rPr>
            </a:br>
            <a:r>
              <a:rPr lang="sr-Cyrl-RS" altLang="en-US" sz="1800" dirty="0" smtClean="0">
                <a:latin typeface="Garamond" panose="02020404030301010803" pitchFamily="18" charset="0"/>
              </a:rPr>
              <a:t>датотека/директоријум представљен текућим објектом биће избрисан по завршетку рада програма. Метод нема повратну вредност. Брисање ће бити покушано само ако се </a:t>
            </a:r>
            <a:r>
              <a:rPr lang="en-US" altLang="en-US" sz="1800" dirty="0" smtClean="0">
                <a:latin typeface="Garamond" panose="02020404030301010803" pitchFamily="18" charset="0"/>
              </a:rPr>
              <a:t>JVM </a:t>
            </a:r>
            <a:r>
              <a:rPr lang="sr-Cyrl-RS" altLang="en-US" sz="1800" dirty="0" smtClean="0">
                <a:latin typeface="Garamond" panose="02020404030301010803" pitchFamily="18" charset="0"/>
              </a:rPr>
              <a:t>заврши нормално. Једном када се овај метод позове за </a:t>
            </a:r>
            <a:r>
              <a:rPr lang="en-US" altLang="en-US" sz="1800" dirty="0" smtClean="0">
                <a:latin typeface="Garamond" panose="02020404030301010803" pitchFamily="18" charset="0"/>
              </a:rPr>
              <a:t>File </a:t>
            </a:r>
            <a:r>
              <a:rPr lang="sr-Cyrl-RS" altLang="en-US" sz="1800" dirty="0" smtClean="0">
                <a:latin typeface="Garamond" panose="02020404030301010803" pitchFamily="18" charset="0"/>
              </a:rPr>
              <a:t>објекат, операција је неповратна.</a:t>
            </a:r>
          </a:p>
          <a:p>
            <a:pPr marL="342900" indent="-342900">
              <a:defRPr/>
            </a:pPr>
            <a:r>
              <a:rPr lang="ru-RU" altLang="en-US" sz="2400" dirty="0" smtClean="0">
                <a:latin typeface="Garamond" panose="02020404030301010803" pitchFamily="18" charset="0"/>
              </a:rPr>
              <a:t>Датотеке који се креирају коришћењем метода </a:t>
            </a:r>
            <a:r>
              <a:rPr lang="en-US" altLang="en-US" sz="2000" dirty="0" err="1" smtClean="0">
                <a:latin typeface="Garamond" panose="02020404030301010803" pitchFamily="18" charset="0"/>
              </a:rPr>
              <a:t>createTempFile</a:t>
            </a:r>
            <a:r>
              <a:rPr lang="en-US" altLang="en-US" sz="20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smtClean="0">
                <a:latin typeface="Garamond" panose="02020404030301010803" pitchFamily="18" charset="0"/>
              </a:rPr>
              <a:t>нису нужно привремени јер се</a:t>
            </a:r>
            <a:r>
              <a:rPr lang="en-US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smtClean="0">
                <a:latin typeface="Garamond" panose="02020404030301010803" pitchFamily="18" charset="0"/>
              </a:rPr>
              <a:t>не бришу аутоматски. </a:t>
            </a:r>
            <a:endParaRPr lang="sr-Latn-RS" altLang="en-US" sz="2400" dirty="0" smtClean="0">
              <a:latin typeface="Garamond" panose="02020404030301010803" pitchFamily="18" charset="0"/>
            </a:endParaRPr>
          </a:p>
          <a:p>
            <a:pPr marL="342900" indent="-342900">
              <a:defRPr/>
            </a:pPr>
            <a:r>
              <a:rPr lang="ru-RU" altLang="en-US" sz="2400" dirty="0" smtClean="0">
                <a:latin typeface="Garamond" panose="02020404030301010803" pitchFamily="18" charset="0"/>
              </a:rPr>
              <a:t>Стога се мора користити </a:t>
            </a:r>
            <a:r>
              <a:rPr lang="en-US" altLang="en-US" sz="2000" dirty="0" smtClean="0">
                <a:latin typeface="Garamond" panose="02020404030301010803" pitchFamily="18" charset="0"/>
              </a:rPr>
              <a:t>delete </a:t>
            </a:r>
            <a:r>
              <a:rPr lang="ru-RU" altLang="en-US" sz="2400" dirty="0" smtClean="0">
                <a:latin typeface="Garamond" panose="02020404030301010803" pitchFamily="18" charset="0"/>
              </a:rPr>
              <a:t>или </a:t>
            </a:r>
            <a:r>
              <a:rPr lang="en-US" altLang="en-US" sz="2000" dirty="0" err="1" smtClean="0">
                <a:latin typeface="Garamond" panose="02020404030301010803" pitchFamily="18" charset="0"/>
              </a:rPr>
              <a:t>deleteOnExit</a:t>
            </a:r>
            <a:r>
              <a:rPr lang="en-US" altLang="en-US" sz="20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smtClean="0">
                <a:latin typeface="Garamond" panose="02020404030301010803" pitchFamily="18" charset="0"/>
              </a:rPr>
              <a:t>како би се уклониле датотеке које више нису потребне.</a:t>
            </a:r>
          </a:p>
          <a:p>
            <a:pPr>
              <a:buFont typeface="Wingdings" pitchFamily="2" charset="2"/>
              <a:buNone/>
              <a:defRPr/>
            </a:pPr>
            <a:endParaRPr lang="sr-Cyrl-RS" altLang="en-US" sz="1800" dirty="0" smtClean="0"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en-US" kern="0" dirty="0">
                <a:solidFill>
                  <a:srgbClr val="3366FF"/>
                </a:solidFill>
              </a:rPr>
              <a:t>Тестирање File </a:t>
            </a:r>
            <a:r>
              <a:rPr lang="ru-RU" altLang="en-US" kern="0" dirty="0" err="1">
                <a:solidFill>
                  <a:srgbClr val="3366FF"/>
                </a:solidFill>
              </a:rPr>
              <a:t>објеката</a:t>
            </a:r>
            <a:r>
              <a:rPr lang="ru-RU" altLang="en-US" kern="0" dirty="0">
                <a:solidFill>
                  <a:srgbClr val="3366FF"/>
                </a:solidFill>
              </a:rPr>
              <a:t> </a:t>
            </a:r>
            <a:r>
              <a:rPr lang="ru-RU" altLang="en-US" kern="0" dirty="0" smtClean="0">
                <a:solidFill>
                  <a:srgbClr val="3366FF"/>
                </a:solidFill>
              </a:rPr>
              <a:t>(</a:t>
            </a:r>
            <a:r>
              <a:rPr lang="sr-Latn-RS" altLang="en-US" kern="0" dirty="0">
                <a:solidFill>
                  <a:srgbClr val="3366FF"/>
                </a:solidFill>
              </a:rPr>
              <a:t>9</a:t>
            </a:r>
            <a:r>
              <a:rPr lang="ru-RU" altLang="en-US" kern="0" dirty="0" smtClean="0">
                <a:solidFill>
                  <a:srgbClr val="3366FF"/>
                </a:solidFill>
              </a:rPr>
              <a:t>)</a:t>
            </a:r>
            <a:endParaRPr lang="ru-RU" altLang="en-US" kern="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484313"/>
            <a:ext cx="8784976" cy="4730750"/>
          </a:xfrm>
        </p:spPr>
        <p:txBody>
          <a:bodyPr/>
          <a:lstStyle/>
          <a:p>
            <a:pPr eaLnBrk="1">
              <a:lnSpc>
                <a:spcPct val="85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sr-Latn-RS" altLang="en-US" sz="2400" dirty="0" smtClean="0">
              <a:latin typeface="Garamond" panose="02020404030301010803" pitchFamily="18" charset="0"/>
            </a:endParaRPr>
          </a:p>
          <a:p>
            <a:pPr eaLnBrk="1">
              <a:lnSpc>
                <a:spcPct val="85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r-Cyrl-RS" altLang="en-US" sz="2400" dirty="0" smtClean="0">
                <a:latin typeface="Garamond" panose="02020404030301010803" pitchFamily="18" charset="0"/>
              </a:rPr>
              <a:t>Користи се за парсирање примитивних типова и стрингова. </a:t>
            </a:r>
          </a:p>
          <a:p>
            <a:pPr eaLnBrk="1">
              <a:lnSpc>
                <a:spcPct val="85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r-Cyrl-RS" altLang="en-US" sz="2400" dirty="0" smtClean="0">
                <a:latin typeface="Garamond" panose="02020404030301010803" pitchFamily="18" charset="0"/>
              </a:rPr>
              <a:t>Раставља свој улаз на делове (токене) при чему за подразумеван</a:t>
            </a:r>
            <a:r>
              <a:rPr lang="en-GB" altLang="en-US" sz="2400" dirty="0" smtClean="0">
                <a:latin typeface="Garamond" panose="02020404030301010803" pitchFamily="18" charset="0"/>
              </a:rPr>
              <a:t>e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знаке раздвајања сматра белине  (</a:t>
            </a:r>
            <a:r>
              <a:rPr lang="sr-Cyrl-RS" altLang="en-US" sz="2000" dirty="0" smtClean="0"/>
              <a:t>’ ’, ’\</a:t>
            </a:r>
            <a:r>
              <a:rPr lang="en-GB" altLang="en-US" sz="2000" dirty="0" smtClean="0"/>
              <a:t>n’, ’\t’</a:t>
            </a:r>
            <a:r>
              <a:rPr lang="en-GB" altLang="en-US" sz="2400" dirty="0" smtClean="0">
                <a:latin typeface="Garamond" panose="02020404030301010803" pitchFamily="18" charset="0"/>
              </a:rPr>
              <a:t>,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итд.).</a:t>
            </a:r>
          </a:p>
          <a:p>
            <a:pPr eaLnBrk="1">
              <a:lnSpc>
                <a:spcPct val="85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r-Cyrl-RS" altLang="en-US" sz="2400" dirty="0" smtClean="0">
                <a:latin typeface="Garamond" panose="02020404030301010803" pitchFamily="18" charset="0"/>
              </a:rPr>
              <a:t>Примерак класе </a:t>
            </a:r>
            <a:r>
              <a:rPr lang="en-US" altLang="en-US" sz="2000" dirty="0" smtClean="0"/>
              <a:t>Scanner</a:t>
            </a:r>
            <a:r>
              <a:rPr lang="en-US" altLang="en-US" sz="20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може читати из ма ког објекта који имплементира интерфејс </a:t>
            </a:r>
            <a:r>
              <a:rPr lang="en-US" altLang="en-US" sz="2000" dirty="0" smtClean="0"/>
              <a:t>Readable</a:t>
            </a:r>
            <a:r>
              <a:rPr lang="sr-Cyrl-RS" altLang="en-US" sz="2000" dirty="0" smtClean="0">
                <a:latin typeface="Garamond" panose="02020404030301010803" pitchFamily="18" charset="0"/>
              </a:rPr>
              <a:t>.</a:t>
            </a:r>
          </a:p>
          <a:p>
            <a:pPr eaLnBrk="1">
              <a:lnSpc>
                <a:spcPct val="85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r-Cyrl-RS" altLang="en-US" sz="2400" dirty="0" smtClean="0">
                <a:latin typeface="Garamond" panose="02020404030301010803" pitchFamily="18" charset="0"/>
              </a:rPr>
              <a:t>Резултујући токени се могу конвертовати у вредности различитих типова користећи разне варијанте </a:t>
            </a:r>
            <a:r>
              <a:rPr lang="en-GB" altLang="en-US" sz="2000" dirty="0" smtClean="0"/>
              <a:t>next</a:t>
            </a:r>
            <a:r>
              <a:rPr lang="en-GB" altLang="en-US" sz="20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методе.</a:t>
            </a:r>
          </a:p>
          <a:p>
            <a:pPr eaLnBrk="1">
              <a:lnSpc>
                <a:spcPct val="85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r-Cyrl-RS" altLang="en-US" sz="2400" b="1" dirty="0" smtClean="0">
                <a:latin typeface="Garamond" panose="02020404030301010803" pitchFamily="18" charset="0"/>
              </a:rPr>
              <a:t>Пример.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Читање наредног целог броја из тока </a:t>
            </a:r>
            <a:r>
              <a:rPr lang="en-US" altLang="en-US" sz="2000" dirty="0" smtClean="0"/>
              <a:t>System.in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:</a:t>
            </a:r>
            <a:endParaRPr lang="en-US" altLang="en-US" sz="2400" dirty="0" smtClean="0">
              <a:latin typeface="Garamond" panose="02020404030301010803" pitchFamily="18" charset="0"/>
            </a:endParaRPr>
          </a:p>
          <a:p>
            <a:pPr marL="0" indent="0" eaLnBrk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1800" dirty="0" smtClean="0"/>
              <a:t>     </a:t>
            </a:r>
            <a:endParaRPr lang="sr-Cyrl-RS" altLang="en-US" sz="1800" dirty="0" smtClean="0"/>
          </a:p>
          <a:p>
            <a:pPr marL="0" indent="0">
              <a:buNone/>
            </a:pPr>
            <a:r>
              <a:rPr lang="sr-Cyrl-R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Scanner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sc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Scanner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in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i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sc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nextInt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Latn-RS" sz="1500" dirty="0"/>
          </a:p>
          <a:p>
            <a:pPr marL="0" indent="0" eaLnBrk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sz="18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 smtClean="0">
                <a:solidFill>
                  <a:srgbClr val="3366FF"/>
                </a:solidFill>
              </a:rPr>
              <a:t>Класа </a:t>
            </a:r>
            <a:r>
              <a:rPr lang="en-US" altLang="en-US" kern="0" dirty="0" smtClean="0">
                <a:solidFill>
                  <a:srgbClr val="3366FF"/>
                </a:solidFill>
              </a:rPr>
              <a:t>Scanner</a:t>
            </a:r>
            <a:endParaRPr lang="sr-Latn-CS" altLang="en-US" kern="0" dirty="0" smtClean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5301208"/>
            <a:ext cx="424847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7956550" cy="4730750"/>
          </a:xfrm>
        </p:spPr>
        <p:txBody>
          <a:bodyPr/>
          <a:lstStyle/>
          <a:p>
            <a:pPr eaLnBrk="1">
              <a:lnSpc>
                <a:spcPct val="85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r-Cyrl-RS" altLang="en-US" sz="2400" b="1" dirty="0" smtClean="0">
                <a:latin typeface="Garamond" panose="02020404030301010803" pitchFamily="18" charset="0"/>
              </a:rPr>
              <a:t>Пример.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Читање целих бројева типа </a:t>
            </a:r>
            <a:r>
              <a:rPr lang="en-US" altLang="en-US" sz="2000" dirty="0" smtClean="0"/>
              <a:t>long</a:t>
            </a:r>
            <a:r>
              <a:rPr lang="en-US" altLang="en-US" sz="20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из дате датотеке, све док их има</a:t>
            </a:r>
            <a:r>
              <a:rPr lang="en-US" altLang="en-US" sz="2400" dirty="0" smtClean="0">
                <a:latin typeface="Garamond" panose="02020404030301010803" pitchFamily="18" charset="0"/>
              </a:rPr>
              <a:t>:</a:t>
            </a:r>
          </a:p>
          <a:p>
            <a:pPr marL="0" indent="0">
              <a:buNone/>
            </a:pP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Scanner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sc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Scanner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File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”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myNumbers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”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));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while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sc</a:t>
            </a:r>
            <a:r>
              <a:rPr lang="en-US" sz="15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hasNextLong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long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aLong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sc</a:t>
            </a:r>
            <a:r>
              <a:rPr lang="en-US" sz="15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nextLong</a:t>
            </a:r>
            <a:r>
              <a:rPr lang="en-U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endParaRPr lang="sr-Cyrl-RS" altLang="en-US" sz="2400" b="1" dirty="0" smtClean="0">
              <a:latin typeface="Garamond" panose="02020404030301010803" pitchFamily="18" charset="0"/>
            </a:endParaRPr>
          </a:p>
          <a:p>
            <a:pPr eaLnBrk="1">
              <a:lnSpc>
                <a:spcPct val="85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r-Cyrl-RS" altLang="en-US" sz="2400" b="1" dirty="0" smtClean="0">
                <a:latin typeface="Garamond" panose="02020404030301010803" pitchFamily="18" charset="0"/>
              </a:rPr>
              <a:t>Пример.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Читање из ниске</a:t>
            </a:r>
            <a:r>
              <a:rPr lang="en-US" altLang="en-US" sz="1800" dirty="0" smtClean="0"/>
              <a:t>:</a:t>
            </a:r>
          </a:p>
          <a:p>
            <a:pPr marL="0" indent="0" eaLnBrk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sr-Cyrl-RS" altLang="en-US" sz="1800" dirty="0" smtClean="0"/>
          </a:p>
          <a:p>
            <a:pPr marL="0" indent="0">
              <a:buNone/>
            </a:pPr>
            <a:r>
              <a:rPr lang="sr-Cyrl-RS" sz="1800" dirty="0"/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String input 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”1 </a:t>
            </a:r>
            <a:r>
              <a:rPr lang="sr-Latn-RS" sz="1500" dirty="0" smtClean="0">
                <a:solidFill>
                  <a:srgbClr val="FF8000"/>
                </a:solidFill>
                <a:latin typeface="Courier New" panose="02070309020205020404" pitchFamily="49" charset="0"/>
              </a:rPr>
              <a:t>2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java san”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Scanner s 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Scanner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input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nextInt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());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// 1 </a:t>
            </a:r>
            <a:r>
              <a:rPr lang="sr-Cyrl-RS" sz="15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nextInt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());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// 2 </a:t>
            </a:r>
            <a:r>
              <a:rPr lang="sr-Cyrl-RS" sz="15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next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());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// java </a:t>
            </a:r>
            <a:r>
              <a:rPr lang="sr-Cyrl-RS" sz="15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next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());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// san</a:t>
            </a:r>
            <a:endParaRPr lang="sr-Latn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 eaLnBrk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sz="1800" dirty="0" smtClean="0"/>
          </a:p>
          <a:p>
            <a:pPr marL="0" indent="0" eaLnBrk="1">
              <a:lnSpc>
                <a:spcPct val="85000"/>
              </a:lnSpc>
              <a:spcBef>
                <a:spcPts val="1200"/>
              </a:spcBef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marL="0" indent="0" eaLnBrk="1">
              <a:lnSpc>
                <a:spcPct val="85000"/>
              </a:lnSpc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2400" dirty="0" smtClean="0">
              <a:latin typeface="Garamond" panose="02020404030301010803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 smtClean="0">
                <a:solidFill>
                  <a:srgbClr val="3366FF"/>
                </a:solidFill>
              </a:rPr>
              <a:t>Класа </a:t>
            </a:r>
            <a:r>
              <a:rPr lang="en-US" altLang="en-US" kern="0" dirty="0" smtClean="0">
                <a:solidFill>
                  <a:srgbClr val="3366FF"/>
                </a:solidFill>
              </a:rPr>
              <a:t>Scanner</a:t>
            </a:r>
            <a:r>
              <a:rPr lang="sr-Cyrl-RS" altLang="en-US" kern="0" dirty="0" smtClean="0">
                <a:solidFill>
                  <a:srgbClr val="3366FF"/>
                </a:solidFill>
              </a:rPr>
              <a:t> (2)</a:t>
            </a:r>
            <a:endParaRPr lang="sr-Latn-CS" altLang="en-US" kern="0" dirty="0" smtClean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7664" y="2132856"/>
            <a:ext cx="554461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1547664" y="3717032"/>
            <a:ext cx="439248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67544" y="1484784"/>
            <a:ext cx="856297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Tx/>
              <a:buFont typeface="Wingdings" pitchFamily="2" charset="2"/>
              <a:buNone/>
              <a:defRPr/>
            </a:pPr>
            <a:r>
              <a:rPr lang="en-US" altLang="en-US" sz="1800" b="1" dirty="0" err="1" smtClean="0">
                <a:latin typeface="Garamond" panose="02020404030301010803" pitchFamily="18" charset="0"/>
              </a:rPr>
              <a:t>java.util.Scanner</a:t>
            </a:r>
            <a:endParaRPr lang="sr-Cyrl-RS" altLang="en-US" sz="1800" b="1" dirty="0" smtClean="0">
              <a:latin typeface="Garamond" panose="02020404030301010803" pitchFamily="18" charset="0"/>
            </a:endParaRP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en-US" sz="1800" b="1" dirty="0" smtClean="0">
                <a:latin typeface="Garamond" panose="02020404030301010803" pitchFamily="18" charset="0"/>
              </a:rPr>
              <a:t>useDelimiter() </a:t>
            </a:r>
            <a:r>
              <a:rPr lang="sr-Cyrl-RS" altLang="en-US" sz="1800" b="1" dirty="0" smtClean="0">
                <a:latin typeface="Garamond" panose="02020404030301010803" pitchFamily="18" charset="0"/>
              </a:rPr>
              <a:t/>
            </a:r>
            <a:br>
              <a:rPr lang="sr-Cyrl-RS" altLang="en-US" sz="1800" b="1" dirty="0" smtClean="0">
                <a:latin typeface="Garamond" panose="02020404030301010803" pitchFamily="18" charset="0"/>
              </a:rPr>
            </a:br>
            <a:r>
              <a:rPr lang="sr-Cyrl-RS" altLang="en-US" sz="1800" dirty="0" smtClean="0">
                <a:latin typeface="Garamond" panose="02020404030301010803" pitchFamily="18" charset="0"/>
              </a:rPr>
              <a:t>поставља друге знаке као знаке раздвајања при парсирању регуларних израза</a:t>
            </a:r>
            <a:r>
              <a:rPr lang="it-IT" altLang="en-US" sz="1800" dirty="0" smtClean="0">
                <a:latin typeface="Garamond" panose="02020404030301010803" pitchFamily="18" charset="0"/>
              </a:rPr>
              <a:t> (</a:t>
            </a:r>
            <a:r>
              <a:rPr lang="sr-Cyrl-RS" altLang="en-US" sz="1800" dirty="0" smtClean="0">
                <a:latin typeface="Garamond" panose="02020404030301010803" pitchFamily="18" charset="0"/>
              </a:rPr>
              <a:t>уместо белина</a:t>
            </a:r>
            <a:r>
              <a:rPr lang="it-IT" altLang="en-US" sz="1800" dirty="0" smtClean="0">
                <a:latin typeface="Garamond" panose="02020404030301010803" pitchFamily="18" charset="0"/>
              </a:rPr>
              <a:t>)</a:t>
            </a:r>
            <a:r>
              <a:rPr lang="sr-Cyrl-RS" altLang="en-US" sz="1800" dirty="0" smtClean="0">
                <a:latin typeface="Garamond" panose="02020404030301010803" pitchFamily="18" charset="0"/>
              </a:rPr>
              <a:t>.</a:t>
            </a: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smtClean="0">
                <a:latin typeface="Garamond" panose="02020404030301010803" pitchFamily="18" charset="0"/>
              </a:rPr>
              <a:t>next()</a:t>
            </a:r>
            <a:endParaRPr lang="sr-Cyrl-RS" altLang="en-US" sz="1800" b="1" dirty="0" smtClean="0">
              <a:latin typeface="Garamond" panose="02020404030301010803" pitchFamily="18" charset="0"/>
            </a:endParaRP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err="1" smtClean="0">
                <a:latin typeface="Garamond" panose="02020404030301010803" pitchFamily="18" charset="0"/>
              </a:rPr>
              <a:t>nextInt</a:t>
            </a:r>
            <a:r>
              <a:rPr lang="en-US" altLang="en-US" sz="1800" b="1" dirty="0" smtClean="0">
                <a:latin typeface="Garamond" panose="02020404030301010803" pitchFamily="18" charset="0"/>
              </a:rPr>
              <a:t>()</a:t>
            </a:r>
            <a:endParaRPr lang="sr-Cyrl-RS" altLang="en-US" sz="1800" b="1" dirty="0" smtClean="0">
              <a:latin typeface="Garamond" panose="02020404030301010803" pitchFamily="18" charset="0"/>
            </a:endParaRP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err="1" smtClean="0">
                <a:latin typeface="Garamond" panose="02020404030301010803" pitchFamily="18" charset="0"/>
              </a:rPr>
              <a:t>next</a:t>
            </a:r>
            <a:r>
              <a:rPr lang="en-US" altLang="en-US" sz="1800" b="1" u="sng" dirty="0" err="1" smtClean="0">
                <a:latin typeface="Garamond" panose="02020404030301010803" pitchFamily="18" charset="0"/>
              </a:rPr>
              <a:t>XXX</a:t>
            </a:r>
            <a:r>
              <a:rPr lang="sr-Latn-RS" altLang="en-US" sz="1800" b="1" u="sng" dirty="0" smtClean="0">
                <a:latin typeface="Garamond" panose="02020404030301010803" pitchFamily="18" charset="0"/>
              </a:rPr>
              <a:t>()</a:t>
            </a:r>
            <a:r>
              <a:rPr lang="en-US" altLang="en-US" sz="1800" dirty="0" smtClean="0">
                <a:latin typeface="Garamond" panose="02020404030301010803" pitchFamily="18" charset="0"/>
              </a:rPr>
              <a:t> (</a:t>
            </a:r>
            <a:r>
              <a:rPr lang="sr-Cyrl-RS" altLang="en-US" sz="1800" dirty="0" smtClean="0">
                <a:latin typeface="Garamond" panose="02020404030301010803" pitchFamily="18" charset="0"/>
              </a:rPr>
              <a:t>где је </a:t>
            </a:r>
            <a:r>
              <a:rPr lang="en-US" altLang="en-US" sz="1800" u="sng" dirty="0" smtClean="0">
                <a:latin typeface="Garamond" panose="02020404030301010803" pitchFamily="18" charset="0"/>
              </a:rPr>
              <a:t>XXX</a:t>
            </a:r>
            <a:r>
              <a:rPr lang="en-US" altLang="en-US" sz="18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1800" dirty="0" smtClean="0">
                <a:latin typeface="Garamond" panose="02020404030301010803" pitchFamily="18" charset="0"/>
              </a:rPr>
              <a:t>име примитивног типа </a:t>
            </a:r>
            <a:r>
              <a:rPr lang="en-US" altLang="en-US" sz="1800" dirty="0" smtClean="0">
                <a:latin typeface="Garamond" panose="02020404030301010803" pitchFamily="18" charset="0"/>
              </a:rPr>
              <a:t>Boolean, Double, Float, ...) </a:t>
            </a:r>
            <a:r>
              <a:rPr lang="sr-Latn-RS" altLang="en-US" sz="1800" dirty="0" smtClean="0">
                <a:latin typeface="Garamond" panose="02020404030301010803" pitchFamily="18" charset="0"/>
              </a:rPr>
              <a:t/>
            </a:r>
            <a:br>
              <a:rPr lang="sr-Latn-RS" altLang="en-US" sz="1800" dirty="0" smtClean="0">
                <a:latin typeface="Garamond" panose="02020404030301010803" pitchFamily="18" charset="0"/>
              </a:rPr>
            </a:br>
            <a:r>
              <a:rPr lang="sr-Cyrl-RS" altLang="en-US" sz="1800" dirty="0" smtClean="0">
                <a:latin typeface="Garamond" panose="02020404030301010803" pitchFamily="18" charset="0"/>
              </a:rPr>
              <a:t>најпре прескачу знакове раздвајања, а затим парсирају наредни токен и покушавају да врате вредност циљног типа која одговара парсираном токену.</a:t>
            </a: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err="1" smtClean="0">
                <a:latin typeface="Garamond" panose="02020404030301010803" pitchFamily="18" charset="0"/>
              </a:rPr>
              <a:t>hasNext</a:t>
            </a:r>
            <a:r>
              <a:rPr lang="en-US" altLang="en-US" sz="1800" b="1" dirty="0" smtClean="0">
                <a:latin typeface="Garamond" panose="02020404030301010803" pitchFamily="18" charset="0"/>
              </a:rPr>
              <a:t>() </a:t>
            </a:r>
            <a:endParaRPr lang="sr-Cyrl-RS" altLang="en-US" sz="1800" b="1" dirty="0" smtClean="0">
              <a:latin typeface="Garamond" panose="02020404030301010803" pitchFamily="18" charset="0"/>
            </a:endParaRP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err="1" smtClean="0">
                <a:latin typeface="Garamond" panose="02020404030301010803" pitchFamily="18" charset="0"/>
              </a:rPr>
              <a:t>hasNextInt</a:t>
            </a:r>
            <a:r>
              <a:rPr lang="en-US" altLang="en-US" sz="1800" b="1" dirty="0" smtClean="0">
                <a:latin typeface="Garamond" panose="02020404030301010803" pitchFamily="18" charset="0"/>
              </a:rPr>
              <a:t>() </a:t>
            </a:r>
            <a:endParaRPr lang="sr-Cyrl-RS" altLang="en-US" sz="1800" b="1" dirty="0" smtClean="0">
              <a:latin typeface="Garamond" panose="02020404030301010803" pitchFamily="18" charset="0"/>
            </a:endParaRP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err="1" smtClean="0">
                <a:latin typeface="Garamond" panose="02020404030301010803" pitchFamily="18" charset="0"/>
              </a:rPr>
              <a:t>hasNext</a:t>
            </a:r>
            <a:r>
              <a:rPr lang="en-US" altLang="en-US" sz="1800" b="1" u="sng" dirty="0" err="1" smtClean="0">
                <a:latin typeface="Garamond" panose="02020404030301010803" pitchFamily="18" charset="0"/>
              </a:rPr>
              <a:t>XXX</a:t>
            </a:r>
            <a:r>
              <a:rPr lang="sr-Latn-RS" altLang="en-US" sz="1800" b="1" u="sng" dirty="0" smtClean="0">
                <a:latin typeface="Garamond" panose="02020404030301010803" pitchFamily="18" charset="0"/>
              </a:rPr>
              <a:t>()</a:t>
            </a:r>
            <a:r>
              <a:rPr lang="en-US" altLang="en-US" sz="1800" dirty="0" smtClean="0">
                <a:latin typeface="Garamond" panose="02020404030301010803" pitchFamily="18" charset="0"/>
              </a:rPr>
              <a:t> (</a:t>
            </a:r>
            <a:r>
              <a:rPr lang="sr-Cyrl-RS" altLang="en-US" sz="1800" dirty="0" smtClean="0">
                <a:latin typeface="Garamond" panose="02020404030301010803" pitchFamily="18" charset="0"/>
              </a:rPr>
              <a:t>где је </a:t>
            </a:r>
            <a:r>
              <a:rPr lang="en-US" altLang="en-US" sz="1800" u="sng" dirty="0" smtClean="0">
                <a:latin typeface="Garamond" panose="02020404030301010803" pitchFamily="18" charset="0"/>
              </a:rPr>
              <a:t>XXX</a:t>
            </a:r>
            <a:r>
              <a:rPr lang="en-US" altLang="en-US" sz="1800" dirty="0" smtClean="0">
                <a:latin typeface="Garamond" panose="02020404030301010803" pitchFamily="18" charset="0"/>
              </a:rPr>
              <a:t>  </a:t>
            </a:r>
            <a:r>
              <a:rPr lang="sr-Cyrl-RS" altLang="en-US" sz="1800" dirty="0" smtClean="0">
                <a:latin typeface="Garamond" panose="02020404030301010803" pitchFamily="18" charset="0"/>
              </a:rPr>
              <a:t>име примитивног типа </a:t>
            </a:r>
            <a:r>
              <a:rPr lang="en-US" altLang="en-US" sz="1800" dirty="0" smtClean="0">
                <a:latin typeface="Garamond" panose="02020404030301010803" pitchFamily="18" charset="0"/>
              </a:rPr>
              <a:t>Boolean, Double, Float, ...) </a:t>
            </a:r>
            <a:br>
              <a:rPr lang="en-US" altLang="en-US" sz="1800" dirty="0" smtClean="0">
                <a:latin typeface="Garamond" panose="02020404030301010803" pitchFamily="18" charset="0"/>
              </a:rPr>
            </a:br>
            <a:r>
              <a:rPr lang="sr-Cyrl-RS" altLang="en-US" sz="1800" dirty="0" smtClean="0">
                <a:latin typeface="Garamond" panose="02020404030301010803" pitchFamily="18" charset="0"/>
              </a:rPr>
              <a:t>најпре прескачу знакове раздвајања, а затим парсирају наредни токен и покушавају да враћају </a:t>
            </a:r>
            <a:r>
              <a:rPr lang="en-US" altLang="en-US" sz="1800" dirty="0" smtClean="0">
                <a:latin typeface="Garamond" panose="02020404030301010803" pitchFamily="18" charset="0"/>
              </a:rPr>
              <a:t>true </a:t>
            </a:r>
            <a:r>
              <a:rPr lang="sr-Cyrl-RS" altLang="en-US" sz="1800" dirty="0" smtClean="0">
                <a:latin typeface="Garamond" panose="02020404030301010803" pitchFamily="18" charset="0"/>
              </a:rPr>
              <a:t>уколико парсирани токен представља вредност циљног типа. </a:t>
            </a:r>
            <a:r>
              <a:rPr lang="sr-Latn-RS" altLang="en-US" sz="1800" dirty="0" smtClean="0">
                <a:latin typeface="Garamond" panose="02020404030301010803" pitchFamily="18" charset="0"/>
              </a:rPr>
              <a:t/>
            </a:r>
            <a:br>
              <a:rPr lang="sr-Latn-RS" altLang="en-US" sz="1800" dirty="0" smtClean="0">
                <a:latin typeface="Garamond" panose="02020404030301010803" pitchFamily="18" charset="0"/>
              </a:rPr>
            </a:br>
            <a:r>
              <a:rPr lang="sr-Cyrl-RS" altLang="en-US" sz="1800" dirty="0" smtClean="0">
                <a:latin typeface="Garamond" panose="02020404030301010803" pitchFamily="18" charset="0"/>
              </a:rPr>
              <a:t>У супротном враће </a:t>
            </a:r>
            <a:r>
              <a:rPr lang="en-US" altLang="en-US" sz="1800" dirty="0" smtClean="0">
                <a:latin typeface="Garamond" panose="02020404030301010803" pitchFamily="18" charset="0"/>
              </a:rPr>
              <a:t>false.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en-US" kern="0" dirty="0" smtClean="0">
                <a:solidFill>
                  <a:srgbClr val="3366FF"/>
                </a:solidFill>
              </a:rPr>
              <a:t>Класа </a:t>
            </a:r>
            <a:r>
              <a:rPr lang="en-US" altLang="en-US" kern="0" dirty="0" smtClean="0">
                <a:solidFill>
                  <a:srgbClr val="3366FF"/>
                </a:solidFill>
              </a:rPr>
              <a:t>Scanner </a:t>
            </a:r>
            <a:r>
              <a:rPr lang="ru-RU" altLang="en-US" kern="0" dirty="0" smtClean="0">
                <a:solidFill>
                  <a:srgbClr val="3366FF"/>
                </a:solidFill>
              </a:rPr>
              <a:t>(3)</a:t>
            </a:r>
            <a:endParaRPr lang="ru-RU" altLang="en-US" kern="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539750" y="1363663"/>
            <a:ext cx="856297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0"/>
              </a:spcBef>
              <a:buClrTx/>
              <a:buFont typeface="Wingdings" pitchFamily="2" charset="2"/>
              <a:buNone/>
              <a:defRPr/>
            </a:pPr>
            <a:r>
              <a:rPr lang="en-US" altLang="en-US" sz="1800" b="1" dirty="0" err="1">
                <a:latin typeface="Garamond" panose="02020404030301010803" pitchFamily="18" charset="0"/>
              </a:rPr>
              <a:t>java.util.Scanner</a:t>
            </a:r>
            <a:endParaRPr lang="sr-Cyrl-RS" altLang="en-US" sz="1800" b="1" dirty="0">
              <a:latin typeface="Garamond" panose="02020404030301010803" pitchFamily="18" charset="0"/>
            </a:endParaRP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en-US" sz="1800" b="1" dirty="0" smtClean="0">
                <a:latin typeface="Garamond" panose="02020404030301010803" pitchFamily="18" charset="0"/>
              </a:rPr>
              <a:t>public Scanner(InputStream source)</a:t>
            </a: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en-US" sz="1800" b="1" dirty="0" smtClean="0">
                <a:latin typeface="Garamond" panose="02020404030301010803" pitchFamily="18" charset="0"/>
              </a:rPr>
              <a:t>public Scanner(File source)</a:t>
            </a: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en-US" sz="1800" b="1" dirty="0" smtClean="0">
                <a:latin typeface="Garamond" panose="02020404030301010803" pitchFamily="18" charset="0"/>
              </a:rPr>
              <a:t>public Scanner(String source)</a:t>
            </a:r>
            <a:r>
              <a:rPr lang="sr-Cyrl-RS" altLang="en-US" sz="1800" b="1" dirty="0" smtClean="0">
                <a:latin typeface="Garamond" panose="02020404030301010803" pitchFamily="18" charset="0"/>
              </a:rPr>
              <a:t/>
            </a:r>
            <a:br>
              <a:rPr lang="sr-Cyrl-RS" altLang="en-US" sz="1800" b="1" dirty="0" smtClean="0">
                <a:latin typeface="Garamond" panose="02020404030301010803" pitchFamily="18" charset="0"/>
              </a:rPr>
            </a:br>
            <a:r>
              <a:rPr lang="sr-Cyrl-RS" altLang="en-US" sz="1800" dirty="0" smtClean="0">
                <a:latin typeface="Garamond" panose="02020404030301010803" pitchFamily="18" charset="0"/>
              </a:rPr>
              <a:t>креира објекат типа </a:t>
            </a:r>
            <a:r>
              <a:rPr lang="it-IT" altLang="en-US" sz="1800" dirty="0" smtClean="0">
                <a:latin typeface="Garamond" panose="02020404030301010803" pitchFamily="18" charset="0"/>
              </a:rPr>
              <a:t>Scanner</a:t>
            </a:r>
            <a:r>
              <a:rPr lang="sr-Cyrl-RS" altLang="en-US" sz="1800" dirty="0" smtClean="0">
                <a:latin typeface="Garamond" panose="02020404030301010803" pitchFamily="18" charset="0"/>
              </a:rPr>
              <a:t> на основу задатог аргумента.</a:t>
            </a: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en-US" sz="1800" b="1" dirty="0" smtClean="0">
                <a:latin typeface="Garamond" panose="02020404030301010803" pitchFamily="18" charset="0"/>
              </a:rPr>
              <a:t>public boolean hasNext();</a:t>
            </a:r>
            <a:r>
              <a:rPr lang="sr-Cyrl-RS" altLang="en-US" sz="1800" b="1" dirty="0" smtClean="0">
                <a:latin typeface="Garamond" panose="02020404030301010803" pitchFamily="18" charset="0"/>
              </a:rPr>
              <a:t/>
            </a:r>
            <a:br>
              <a:rPr lang="sr-Cyrl-RS" altLang="en-US" sz="1800" b="1" dirty="0" smtClean="0">
                <a:latin typeface="Garamond" panose="02020404030301010803" pitchFamily="18" charset="0"/>
              </a:rPr>
            </a:br>
            <a:r>
              <a:rPr lang="sr-Cyrl-RS" altLang="en-US" sz="1800" dirty="0" smtClean="0">
                <a:latin typeface="Garamond" panose="02020404030301010803" pitchFamily="18" charset="0"/>
              </a:rPr>
              <a:t>враћа </a:t>
            </a:r>
            <a:r>
              <a:rPr lang="it-IT" altLang="en-US" sz="1800" dirty="0" smtClean="0">
                <a:latin typeface="Garamond" panose="02020404030301010803" pitchFamily="18" charset="0"/>
              </a:rPr>
              <a:t>true </a:t>
            </a:r>
            <a:r>
              <a:rPr lang="sr-Cyrl-RS" altLang="en-US" sz="1800" dirty="0" smtClean="0">
                <a:latin typeface="Garamond" panose="02020404030301010803" pitchFamily="18" charset="0"/>
              </a:rPr>
              <a:t>ако постоји наредни токен на улазу.</a:t>
            </a:r>
            <a:endParaRPr lang="it-IT" altLang="en-US" sz="1800" dirty="0" smtClean="0">
              <a:latin typeface="Garamond" panose="02020404030301010803" pitchFamily="18" charset="0"/>
            </a:endParaRP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en-US" sz="1800" b="1" dirty="0" smtClean="0">
                <a:latin typeface="Garamond" panose="02020404030301010803" pitchFamily="18" charset="0"/>
              </a:rPr>
              <a:t>public String next();</a:t>
            </a:r>
            <a:r>
              <a:rPr lang="sr-Cyrl-RS" altLang="en-US" sz="1800" b="1" dirty="0" smtClean="0">
                <a:latin typeface="Garamond" panose="02020404030301010803" pitchFamily="18" charset="0"/>
              </a:rPr>
              <a:t/>
            </a:r>
            <a:br>
              <a:rPr lang="sr-Cyrl-RS" altLang="en-US" sz="1800" b="1" dirty="0" smtClean="0">
                <a:latin typeface="Garamond" panose="02020404030301010803" pitchFamily="18" charset="0"/>
              </a:rPr>
            </a:br>
            <a:r>
              <a:rPr lang="sr-Cyrl-RS" altLang="en-US" sz="1800" dirty="0" smtClean="0">
                <a:latin typeface="Garamond" panose="02020404030301010803" pitchFamily="18" charset="0"/>
              </a:rPr>
              <a:t>проналази и враће цео наредни токен. Цео токен је окружен знацима раздвајања (и испред токена и иза њега су знаци за раздвајање).</a:t>
            </a:r>
            <a:endParaRPr lang="it-IT" altLang="en-US" sz="1800" dirty="0" smtClean="0">
              <a:latin typeface="Garamond" panose="02020404030301010803" pitchFamily="18" charset="0"/>
            </a:endParaRP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en-US" sz="1800" b="1" dirty="0" smtClean="0">
                <a:latin typeface="Garamond" panose="02020404030301010803" pitchFamily="18" charset="0"/>
              </a:rPr>
              <a:t>public boolean hasNext(String pattern);</a:t>
            </a:r>
            <a:r>
              <a:rPr lang="sr-Cyrl-RS" altLang="en-US" sz="1800" b="1" dirty="0" smtClean="0">
                <a:latin typeface="Garamond" panose="02020404030301010803" pitchFamily="18" charset="0"/>
              </a:rPr>
              <a:t/>
            </a:r>
            <a:br>
              <a:rPr lang="sr-Cyrl-RS" altLang="en-US" sz="1800" b="1" dirty="0" smtClean="0">
                <a:latin typeface="Garamond" panose="02020404030301010803" pitchFamily="18" charset="0"/>
              </a:rPr>
            </a:br>
            <a:r>
              <a:rPr lang="sr-Cyrl-RS" altLang="en-US" sz="1800" dirty="0" smtClean="0">
                <a:latin typeface="Garamond" panose="02020404030301010803" pitchFamily="18" charset="0"/>
              </a:rPr>
              <a:t>враће </a:t>
            </a:r>
            <a:r>
              <a:rPr lang="it-IT" altLang="en-US" sz="1800" dirty="0" smtClean="0">
                <a:latin typeface="Garamond" panose="02020404030301010803" pitchFamily="18" charset="0"/>
              </a:rPr>
              <a:t>true </a:t>
            </a:r>
            <a:r>
              <a:rPr lang="sr-Cyrl-RS" altLang="en-US" sz="1800" dirty="0" smtClean="0">
                <a:latin typeface="Garamond" panose="02020404030301010803" pitchFamily="18" charset="0"/>
              </a:rPr>
              <a:t>ако наредни токен одговара обрасцу </a:t>
            </a:r>
            <a:r>
              <a:rPr lang="it-IT" altLang="en-US" sz="1800" dirty="0" smtClean="0">
                <a:latin typeface="Garamond" panose="02020404030301010803" pitchFamily="18" charset="0"/>
              </a:rPr>
              <a:t>pattern</a:t>
            </a:r>
            <a:r>
              <a:rPr lang="sr-Cyrl-RS" altLang="en-US" sz="1800" dirty="0" smtClean="0">
                <a:latin typeface="Garamond" panose="02020404030301010803" pitchFamily="18" charset="0"/>
              </a:rPr>
              <a:t>.</a:t>
            </a: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en-US" sz="1800" b="1" dirty="0" smtClean="0">
                <a:latin typeface="Garamond" panose="02020404030301010803" pitchFamily="18" charset="0"/>
              </a:rPr>
              <a:t>public String next(String pattern);</a:t>
            </a:r>
            <a:r>
              <a:rPr lang="sr-Cyrl-RS" altLang="en-US" sz="1800" b="1" dirty="0" smtClean="0">
                <a:latin typeface="Garamond" panose="02020404030301010803" pitchFamily="18" charset="0"/>
              </a:rPr>
              <a:t/>
            </a:r>
            <a:br>
              <a:rPr lang="sr-Cyrl-RS" altLang="en-US" sz="1800" b="1" dirty="0" smtClean="0">
                <a:latin typeface="Garamond" panose="02020404030301010803" pitchFamily="18" charset="0"/>
              </a:rPr>
            </a:br>
            <a:r>
              <a:rPr lang="sr-Cyrl-RS" altLang="en-US" sz="1800" dirty="0" smtClean="0">
                <a:latin typeface="Garamond" panose="02020404030301010803" pitchFamily="18" charset="0"/>
              </a:rPr>
              <a:t>враће наредни токен ако он одговара обрасцу </a:t>
            </a:r>
            <a:r>
              <a:rPr lang="it-IT" altLang="en-US" sz="1800" dirty="0" smtClean="0">
                <a:latin typeface="Garamond" panose="02020404030301010803" pitchFamily="18" charset="0"/>
              </a:rPr>
              <a:t>pattern</a:t>
            </a:r>
            <a:r>
              <a:rPr lang="sr-Cyrl-RS" altLang="en-US" sz="1800" dirty="0" smtClean="0">
                <a:latin typeface="Garamond" panose="02020404030301010803" pitchFamily="18" charset="0"/>
              </a:rPr>
              <a:t>.</a:t>
            </a: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en-US" sz="1800" b="1" dirty="0" smtClean="0">
                <a:latin typeface="Garamond" panose="02020404030301010803" pitchFamily="18" charset="0"/>
              </a:rPr>
              <a:t>public boolean hasNextLine();</a:t>
            </a:r>
            <a:r>
              <a:rPr lang="sr-Cyrl-RS" altLang="en-US" sz="1800" b="1" dirty="0" smtClean="0">
                <a:latin typeface="Garamond" panose="02020404030301010803" pitchFamily="18" charset="0"/>
              </a:rPr>
              <a:t/>
            </a:r>
            <a:br>
              <a:rPr lang="sr-Cyrl-RS" altLang="en-US" sz="1800" b="1" dirty="0" smtClean="0">
                <a:latin typeface="Garamond" panose="02020404030301010803" pitchFamily="18" charset="0"/>
              </a:rPr>
            </a:br>
            <a:r>
              <a:rPr lang="sr-Cyrl-RS" altLang="en-US" sz="1800" dirty="0" smtClean="0">
                <a:latin typeface="Garamond" panose="02020404030301010803" pitchFamily="18" charset="0"/>
              </a:rPr>
              <a:t>враће</a:t>
            </a:r>
            <a:r>
              <a:rPr lang="it-IT" altLang="en-US" sz="1800" dirty="0" smtClean="0">
                <a:latin typeface="Garamond" panose="02020404030301010803" pitchFamily="18" charset="0"/>
              </a:rPr>
              <a:t> true </a:t>
            </a:r>
            <a:r>
              <a:rPr lang="sr-Cyrl-RS" altLang="en-US" sz="1800" dirty="0" smtClean="0">
                <a:latin typeface="Garamond" panose="02020404030301010803" pitchFamily="18" charset="0"/>
              </a:rPr>
              <a:t>ако постоји следећа линија на улазу.</a:t>
            </a:r>
            <a:endParaRPr lang="it-IT" altLang="en-US" sz="1800" dirty="0" smtClean="0">
              <a:latin typeface="Garamond" panose="02020404030301010803" pitchFamily="18" charset="0"/>
            </a:endParaRP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en-US" sz="1800" b="1" dirty="0" smtClean="0">
                <a:latin typeface="Garamond" panose="02020404030301010803" pitchFamily="18" charset="0"/>
              </a:rPr>
              <a:t>public String nextLine();</a:t>
            </a:r>
            <a:r>
              <a:rPr lang="sr-Cyrl-RS" altLang="en-US" sz="1800" b="1" dirty="0" smtClean="0">
                <a:latin typeface="Garamond" panose="02020404030301010803" pitchFamily="18" charset="0"/>
              </a:rPr>
              <a:t/>
            </a:r>
            <a:br>
              <a:rPr lang="sr-Cyrl-RS" altLang="en-US" sz="1800" b="1" dirty="0" smtClean="0">
                <a:latin typeface="Garamond" panose="02020404030301010803" pitchFamily="18" charset="0"/>
              </a:rPr>
            </a:br>
            <a:r>
              <a:rPr lang="sr-Cyrl-RS" altLang="en-US" sz="1800" dirty="0" smtClean="0">
                <a:latin typeface="Garamond" panose="02020404030301010803" pitchFamily="18" charset="0"/>
              </a:rPr>
              <a:t>враће остатак текуће линије искључујући ознаку за крај реда са њеног краја.</a:t>
            </a:r>
            <a:endParaRPr lang="it-IT" altLang="en-US" sz="1800" dirty="0" smtClean="0"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en-US" kern="0" dirty="0" smtClean="0">
                <a:solidFill>
                  <a:srgbClr val="3366FF"/>
                </a:solidFill>
              </a:rPr>
              <a:t>Класа </a:t>
            </a:r>
            <a:r>
              <a:rPr lang="en-US" altLang="en-US" kern="0" dirty="0" smtClean="0">
                <a:solidFill>
                  <a:srgbClr val="3366FF"/>
                </a:solidFill>
              </a:rPr>
              <a:t>Scanner </a:t>
            </a:r>
            <a:r>
              <a:rPr lang="ru-RU" altLang="en-US" kern="0" dirty="0" smtClean="0">
                <a:solidFill>
                  <a:srgbClr val="3366FF"/>
                </a:solidFill>
              </a:rPr>
              <a:t>(</a:t>
            </a:r>
            <a:r>
              <a:rPr lang="en-US" altLang="en-US" kern="0" dirty="0" smtClean="0">
                <a:solidFill>
                  <a:srgbClr val="3366FF"/>
                </a:solidFill>
              </a:rPr>
              <a:t>4</a:t>
            </a:r>
            <a:r>
              <a:rPr lang="ru-RU" altLang="en-US" kern="0" dirty="0" smtClean="0">
                <a:solidFill>
                  <a:srgbClr val="3366FF"/>
                </a:solidFill>
              </a:rPr>
              <a:t>)</a:t>
            </a:r>
            <a:endParaRPr lang="ru-RU" altLang="en-US" kern="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50825" y="1409700"/>
            <a:ext cx="8893175" cy="524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buClrTx/>
              <a:defRPr/>
            </a:pPr>
            <a:r>
              <a:rPr lang="sr-Cyrl-RS" altLang="en-US" sz="2400" dirty="0" smtClean="0">
                <a:latin typeface="Garamond" pitchFamily="18" charset="0"/>
              </a:rPr>
              <a:t>Поред токова података, за улаз и излаз се још користе читачи и писачи</a:t>
            </a:r>
            <a:r>
              <a:rPr lang="en-US" altLang="en-US" sz="2400" dirty="0" smtClean="0">
                <a:latin typeface="Garamond" pitchFamily="18" charset="0"/>
              </a:rPr>
              <a:t>.</a:t>
            </a:r>
            <a:r>
              <a:rPr lang="sr-Cyrl-RS" altLang="en-US" sz="2400" dirty="0" smtClean="0">
                <a:latin typeface="Garamond" pitchFamily="18" charset="0"/>
              </a:rPr>
              <a:t> </a:t>
            </a:r>
            <a:endParaRPr lang="en-US" altLang="en-US" sz="2400" dirty="0" smtClean="0">
              <a:latin typeface="Garamond" pitchFamily="18" charset="0"/>
            </a:endParaRPr>
          </a:p>
          <a:p>
            <a:pPr marL="342900" indent="-342900">
              <a:spcBef>
                <a:spcPts val="600"/>
              </a:spcBef>
              <a:buClrTx/>
              <a:defRPr/>
            </a:pPr>
            <a:r>
              <a:rPr lang="sr-Cyrl-RS" altLang="en-US" sz="2400" dirty="0" smtClean="0">
                <a:latin typeface="Garamond" pitchFamily="18" charset="0"/>
              </a:rPr>
              <a:t>Они су прилагођени читању карактера, док су </a:t>
            </a:r>
            <a:r>
              <a:rPr lang="en-US" altLang="en-US" sz="2000" dirty="0" err="1">
                <a:latin typeface="+mj-lt"/>
              </a:rPr>
              <a:t>InputStream</a:t>
            </a:r>
            <a:r>
              <a:rPr lang="en-US" altLang="en-US" sz="2000" dirty="0">
                <a:latin typeface="+mj-lt"/>
              </a:rPr>
              <a:t> </a:t>
            </a:r>
            <a:r>
              <a:rPr lang="sr-Latn-RS" altLang="en-US" sz="2000" dirty="0">
                <a:latin typeface="+mj-lt"/>
              </a:rPr>
              <a:t> </a:t>
            </a:r>
            <a:r>
              <a:rPr lang="sr-Cyrl-RS" altLang="en-US" sz="2000" dirty="0" smtClean="0">
                <a:latin typeface="Garamond" pitchFamily="18" charset="0"/>
              </a:rPr>
              <a:t>и </a:t>
            </a:r>
            <a:r>
              <a:rPr lang="en-US" altLang="en-US" sz="2000" dirty="0" err="1" smtClean="0">
                <a:latin typeface="+mj-lt"/>
              </a:rPr>
              <a:t>OutputStream</a:t>
            </a:r>
            <a:r>
              <a:rPr lang="sr-Cyrl-RS" altLang="en-US" sz="2000" dirty="0" smtClean="0">
                <a:latin typeface="+mj-lt"/>
              </a:rPr>
              <a:t> </a:t>
            </a:r>
            <a:r>
              <a:rPr lang="sr-Cyrl-RS" altLang="en-US" sz="2400" dirty="0">
                <a:latin typeface="Garamond" pitchFamily="18" charset="0"/>
              </a:rPr>
              <a:t>намењени </a:t>
            </a:r>
            <a:r>
              <a:rPr lang="sr-Cyrl-RS" altLang="en-US" sz="2400" dirty="0" smtClean="0">
                <a:latin typeface="Garamond" pitchFamily="18" charset="0"/>
              </a:rPr>
              <a:t>читању бинарних датотека. </a:t>
            </a:r>
            <a:endParaRPr lang="sr-Latn-RS" altLang="en-US" sz="2400" dirty="0" smtClean="0">
              <a:latin typeface="+mj-lt"/>
            </a:endParaRPr>
          </a:p>
          <a:p>
            <a:pPr marL="342900" indent="-342900">
              <a:spcBef>
                <a:spcPts val="600"/>
              </a:spcBef>
              <a:buClrTx/>
              <a:defRPr/>
            </a:pPr>
            <a:r>
              <a:rPr lang="sr-Cyrl-RS" altLang="en-US" sz="2400" dirty="0" smtClean="0">
                <a:latin typeface="Garamond" pitchFamily="18" charset="0"/>
              </a:rPr>
              <a:t>Основу чине две апстрактне класе</a:t>
            </a:r>
            <a:r>
              <a:rPr lang="en-US" altLang="en-US" sz="2400" dirty="0" smtClean="0">
                <a:latin typeface="Garamond" pitchFamily="18" charset="0"/>
              </a:rPr>
              <a:t>: </a:t>
            </a:r>
            <a:endParaRPr lang="sr-Latn-RS" altLang="en-US" sz="2400" dirty="0" smtClean="0">
              <a:latin typeface="Garamond" pitchFamily="18" charset="0"/>
            </a:endParaRPr>
          </a:p>
          <a:p>
            <a:pPr marL="1085850" lvl="1" indent="-342900">
              <a:spcBef>
                <a:spcPts val="600"/>
              </a:spcBef>
              <a:buClrTx/>
              <a:buFont typeface="+mj-lt"/>
              <a:buAutoNum type="arabicPeriod"/>
              <a:defRPr/>
            </a:pPr>
            <a:r>
              <a:rPr lang="en-US" altLang="en-US" sz="1800" dirty="0" smtClean="0">
                <a:latin typeface="+mn-lt"/>
              </a:rPr>
              <a:t>Reader</a:t>
            </a:r>
            <a:endParaRPr lang="sr-Latn-RS" altLang="en-US" sz="1800" dirty="0">
              <a:latin typeface="Garamond" panose="02020404030301010803" pitchFamily="18" charset="0"/>
            </a:endParaRPr>
          </a:p>
          <a:p>
            <a:pPr marL="1085850" lvl="1" indent="-342900">
              <a:spcBef>
                <a:spcPts val="600"/>
              </a:spcBef>
              <a:buClrTx/>
              <a:buFont typeface="+mj-lt"/>
              <a:buAutoNum type="arabicPeriod"/>
              <a:defRPr/>
            </a:pPr>
            <a:r>
              <a:rPr lang="en-US" altLang="en-US" sz="1800" dirty="0" smtClean="0">
                <a:latin typeface="+mn-lt"/>
              </a:rPr>
              <a:t>Writer</a:t>
            </a:r>
            <a:endParaRPr lang="sr-Latn-RS" altLang="en-US" sz="1800" dirty="0">
              <a:latin typeface="Garamond" pitchFamily="18" charset="0"/>
            </a:endParaRPr>
          </a:p>
          <a:p>
            <a:pPr marL="342900" indent="-342900">
              <a:spcBef>
                <a:spcPts val="600"/>
              </a:spcBef>
              <a:buClrTx/>
              <a:defRPr/>
            </a:pPr>
            <a:r>
              <a:rPr lang="sr-Cyrl-RS" altLang="en-US" sz="2400" dirty="0" smtClean="0">
                <a:latin typeface="Garamond" pitchFamily="18" charset="0"/>
              </a:rPr>
              <a:t>Поступак је да се креира читач/писач, који ће приликом позива конструктора бити придружен датотеци, конзоли или мрежном порту</a:t>
            </a:r>
            <a:r>
              <a:rPr lang="sr-Latn-RS" altLang="en-US" sz="2400" dirty="0" smtClean="0">
                <a:latin typeface="Garamond" pitchFamily="18" charset="0"/>
              </a:rPr>
              <a:t>. </a:t>
            </a:r>
          </a:p>
          <a:p>
            <a:pPr marL="342900" indent="-342900">
              <a:spcBef>
                <a:spcPts val="600"/>
              </a:spcBef>
              <a:buClrTx/>
              <a:defRPr/>
            </a:pPr>
            <a:r>
              <a:rPr lang="sr-Cyrl-RS" altLang="en-US" sz="2400" dirty="0">
                <a:latin typeface="Garamond" pitchFamily="18" charset="0"/>
              </a:rPr>
              <a:t>У</a:t>
            </a:r>
            <a:r>
              <a:rPr lang="sr-Cyrl-RS" altLang="en-US" sz="2400" dirty="0" smtClean="0">
                <a:latin typeface="Garamond" pitchFamily="18" charset="0"/>
              </a:rPr>
              <a:t>лазно/излазне операције се реализују позивима одговарајућих метода над креираним читачем/писачем.</a:t>
            </a:r>
          </a:p>
          <a:p>
            <a:pPr>
              <a:spcBef>
                <a:spcPts val="600"/>
              </a:spcBef>
              <a:buClrTx/>
              <a:buNone/>
              <a:defRPr/>
            </a:pPr>
            <a:endParaRPr lang="en-US" altLang="en-US" sz="2400" dirty="0" smtClean="0">
              <a:latin typeface="Garamond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>
                <a:solidFill>
                  <a:srgbClr val="3366FF"/>
                </a:solidFill>
              </a:rPr>
              <a:t>Токови</a:t>
            </a:r>
            <a:r>
              <a:rPr lang="en-US" altLang="en-US" kern="0" dirty="0">
                <a:solidFill>
                  <a:srgbClr val="3366FF"/>
                </a:solidFill>
              </a:rPr>
              <a:t>, </a:t>
            </a:r>
            <a:r>
              <a:rPr lang="sr-Cyrl-RS" altLang="en-US" kern="0" dirty="0">
                <a:solidFill>
                  <a:srgbClr val="3366FF"/>
                </a:solidFill>
              </a:rPr>
              <a:t>читачи и </a:t>
            </a:r>
            <a:r>
              <a:rPr lang="sr-Cyrl-RS" altLang="en-US" kern="0" dirty="0" smtClean="0">
                <a:solidFill>
                  <a:srgbClr val="3366FF"/>
                </a:solidFill>
              </a:rPr>
              <a:t>писачи </a:t>
            </a:r>
            <a:r>
              <a:rPr lang="en-US" altLang="en-US" kern="0" dirty="0" smtClean="0">
                <a:solidFill>
                  <a:srgbClr val="3366FF"/>
                </a:solidFill>
              </a:rPr>
              <a:t>(2)</a:t>
            </a:r>
            <a:endParaRPr lang="sr-Latn-CS" altLang="en-US" kern="0" dirty="0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ChangeArrowheads="1"/>
          </p:cNvSpPr>
          <p:nvPr/>
        </p:nvSpPr>
        <p:spPr bwMode="auto">
          <a:xfrm>
            <a:off x="467544" y="1412875"/>
            <a:ext cx="8676456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Серијализација је процес писања објеката у датотеку и читања објеката из датотеке.</a:t>
            </a:r>
          </a:p>
          <a:p>
            <a:pPr marL="342900" indent="-342900">
              <a:spcBef>
                <a:spcPts val="600"/>
              </a:spcBef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Поступак је веома једноставан.</a:t>
            </a:r>
            <a:r>
              <a:rPr lang="sr-Latn-RS" altLang="en-US" sz="24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Неопходно је да класа објеката које треба писати у датотеку или читати из датотеке имплементира интерфејс </a:t>
            </a:r>
            <a:r>
              <a:rPr lang="en-US" altLang="en-US" sz="2000" dirty="0" err="1" smtClean="0">
                <a:latin typeface="+mn-lt"/>
              </a:rPr>
              <a:t>Serializable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. </a:t>
            </a:r>
          </a:p>
          <a:p>
            <a:pPr marL="342900" indent="-342900">
              <a:spcBef>
                <a:spcPts val="600"/>
              </a:spcBef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У већини случајева довољно је само декларисати да класа имплементира овај интерфејс и није неопходан никакав додатни код.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 smtClean="0">
                <a:solidFill>
                  <a:srgbClr val="3366FF"/>
                </a:solidFill>
              </a:rPr>
              <a:t>Серијализација</a:t>
            </a:r>
            <a:endParaRPr lang="sr-Latn-CS" altLang="en-US" kern="0" dirty="0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/>
          </p:cNvSpPr>
          <p:nvPr/>
        </p:nvSpPr>
        <p:spPr bwMode="auto">
          <a:xfrm>
            <a:off x="539750" y="1516063"/>
            <a:ext cx="8604250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Уколико постоје чланови тј. поља објекта који су референце на објекте неких других класа, те друге класе такође морају имплементирати интерфејс </a:t>
            </a:r>
            <a:r>
              <a:rPr lang="en-US" altLang="en-US" sz="2000" dirty="0" err="1" smtClean="0">
                <a:latin typeface="+mn-lt"/>
              </a:rPr>
              <a:t>Serializable</a:t>
            </a:r>
            <a:r>
              <a:rPr lang="en-US" altLang="en-US" sz="20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и онда ће се њихова серијализација вршити аутоматски.</a:t>
            </a:r>
          </a:p>
          <a:p>
            <a:pPr marL="342900" indent="-342900">
              <a:spcBef>
                <a:spcPts val="600"/>
              </a:spcBef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Писање објеката у датотеку обавља се позивом метода </a:t>
            </a:r>
            <a:r>
              <a:rPr lang="en-US" altLang="en-US" sz="2000" dirty="0" err="1" smtClean="0">
                <a:latin typeface="+mn-lt"/>
              </a:rPr>
              <a:t>writeObject</a:t>
            </a:r>
            <a:r>
              <a:rPr lang="en-US" altLang="en-US" sz="20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за објекат типа </a:t>
            </a:r>
            <a:r>
              <a:rPr lang="en-US" altLang="en-US" sz="2000" dirty="0" err="1" smtClean="0">
                <a:latin typeface="+mn-lt"/>
              </a:rPr>
              <a:t>ObjectOutputStream</a:t>
            </a:r>
            <a:r>
              <a:rPr lang="en-US" altLang="en-US" sz="2400" dirty="0" smtClean="0">
                <a:latin typeface="Garamond" panose="02020404030301010803" pitchFamily="18" charset="0"/>
              </a:rPr>
              <a:t>. </a:t>
            </a: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marL="342900" indent="-342900">
              <a:spcBef>
                <a:spcPts val="600"/>
              </a:spcBef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При том треба предузети мере да се ухвате изузеци који могу бити избачени.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 smtClean="0">
                <a:solidFill>
                  <a:srgbClr val="3366FF"/>
                </a:solidFill>
              </a:rPr>
              <a:t>Серијализација (2)</a:t>
            </a:r>
            <a:endParaRPr lang="sr-Latn-CS" altLang="en-US" kern="0" dirty="0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ChangeArrowheads="1"/>
          </p:cNvSpPr>
          <p:nvPr/>
        </p:nvSpPr>
        <p:spPr bwMode="auto">
          <a:xfrm>
            <a:off x="611188" y="1484313"/>
            <a:ext cx="8532812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defRPr/>
            </a:pPr>
            <a:r>
              <a:rPr lang="sr-Cyrl-RS" altLang="en-US" sz="2400" b="1" dirty="0" smtClean="0">
                <a:latin typeface="Garamond" panose="02020404030301010803" pitchFamily="18" charset="0"/>
              </a:rPr>
              <a:t>Пример.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Фрагмент кода који креира </a:t>
            </a:r>
            <a:r>
              <a:rPr lang="en-US" altLang="en-US" sz="2000" dirty="0" err="1" smtClean="0">
                <a:latin typeface="+mn-lt"/>
              </a:rPr>
              <a:t>ObjectOutputStream</a:t>
            </a:r>
            <a:r>
              <a:rPr lang="en-US" altLang="en-US" sz="20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објекат и пише објекат </a:t>
            </a:r>
            <a:r>
              <a:rPr lang="en-US" altLang="en-US" sz="2000" dirty="0" err="1" smtClean="0">
                <a:latin typeface="+mn-lt"/>
              </a:rPr>
              <a:t>imenik</a:t>
            </a:r>
            <a:r>
              <a:rPr lang="sr-Cyrl-RS" altLang="en-US" sz="20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типа </a:t>
            </a:r>
            <a:r>
              <a:rPr lang="en-US" altLang="en-US" sz="2000" dirty="0" err="1" smtClean="0">
                <a:latin typeface="+mn-lt"/>
              </a:rPr>
              <a:t>HashMap</a:t>
            </a:r>
            <a:r>
              <a:rPr lang="en-US" altLang="en-US" sz="2000" dirty="0" smtClean="0">
                <a:latin typeface="+mn-lt"/>
              </a:rPr>
              <a:t>&lt;</a:t>
            </a:r>
            <a:r>
              <a:rPr lang="en-US" altLang="en-US" sz="2000" dirty="0" err="1" smtClean="0">
                <a:latin typeface="+mn-lt"/>
              </a:rPr>
              <a:t>Osoba,Unos</a:t>
            </a:r>
            <a:r>
              <a:rPr lang="en-US" altLang="en-US" sz="2000" dirty="0" smtClean="0">
                <a:latin typeface="+mn-lt"/>
              </a:rPr>
              <a:t>&gt;</a:t>
            </a:r>
            <a:r>
              <a:rPr lang="en-US" altLang="en-US" sz="20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у датотеку </a:t>
            </a:r>
            <a:r>
              <a:rPr lang="sr-Cyrl-RS" altLang="en-US" sz="2000" dirty="0" smtClean="0">
                <a:latin typeface="+mn-lt"/>
              </a:rPr>
              <a:t>"</a:t>
            </a:r>
            <a:r>
              <a:rPr lang="en-US" altLang="en-US" sz="2000" dirty="0" smtClean="0">
                <a:latin typeface="+mn-lt"/>
              </a:rPr>
              <a:t>C:\temp\Imenik.bin"</a:t>
            </a:r>
            <a:r>
              <a:rPr lang="sr-Cyrl-RS" altLang="en-US" sz="2000" dirty="0" smtClean="0">
                <a:latin typeface="+mn-lt"/>
              </a:rPr>
              <a:t>:</a:t>
            </a:r>
            <a:endParaRPr lang="en-US" altLang="en-US" sz="2400" dirty="0" smtClean="0"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sr-Cyrl-RS" altLang="en-US" sz="1800" dirty="0" smtClean="0">
              <a:latin typeface="+mn-lt"/>
            </a:endParaRPr>
          </a:p>
          <a:p>
            <a:pPr>
              <a:buNone/>
            </a:pPr>
            <a:r>
              <a:rPr lang="sr-Latn-R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try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ObjectOutputStream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out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ObjectOutputStream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sr-Latn-R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FileOutputStream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		</a:t>
            </a:r>
            <a:r>
              <a:rPr lang="sr-Latn-R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File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808080"/>
                </a:solidFill>
                <a:latin typeface="Courier New" panose="02070309020205020404" pitchFamily="49" charset="0"/>
              </a:rPr>
              <a:t>"C:/temp/Imenik.bin"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)));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writeObject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imenik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out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close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catch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IOException 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Cyrl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>
              <a:buNone/>
            </a:pPr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e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printStackTrace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exit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FF8000"/>
                </a:solidFill>
                <a:latin typeface="Courier New" panose="02070309020205020404" pitchFamily="49" charset="0"/>
              </a:rPr>
              <a:t>1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sr-Latn-RS" sz="15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sr-Cyrl-RS" altLang="en-US" sz="1800" dirty="0" smtClean="0"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 smtClean="0">
                <a:solidFill>
                  <a:srgbClr val="3366FF"/>
                </a:solidFill>
              </a:rPr>
              <a:t>Серијализација (3)</a:t>
            </a:r>
            <a:endParaRPr lang="sr-Latn-CS" altLang="en-US" kern="0" dirty="0" smtClean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2852936"/>
            <a:ext cx="7704856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611188" y="1558925"/>
            <a:ext cx="85328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</a:pPr>
            <a:r>
              <a:rPr lang="sr-Cyrl-RS" altLang="en-US" sz="2400" dirty="0">
                <a:latin typeface="Garamond" panose="02020404030301010803" pitchFamily="18" charset="0"/>
              </a:rPr>
              <a:t>Следећи дијаграм показује објектни граф (лево) и начин на који ови објекти бивају серијализовани (десно).</a:t>
            </a:r>
            <a:endParaRPr lang="en-US" altLang="en-US" sz="2400" dirty="0">
              <a:latin typeface="Garamond" panose="02020404030301010803" pitchFamily="18" charset="0"/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2522538"/>
            <a:ext cx="475297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068638"/>
            <a:ext cx="4489450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 smtClean="0">
                <a:solidFill>
                  <a:srgbClr val="3366FF"/>
                </a:solidFill>
              </a:rPr>
              <a:t>Серијализација (4)</a:t>
            </a:r>
            <a:endParaRPr lang="sr-Latn-CS" altLang="en-US" kern="0" dirty="0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ChangeArrowheads="1"/>
          </p:cNvSpPr>
          <p:nvPr/>
        </p:nvSpPr>
        <p:spPr bwMode="auto">
          <a:xfrm>
            <a:off x="539750" y="1406525"/>
            <a:ext cx="853281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spcBef>
                <a:spcPts val="1200"/>
              </a:spcBef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Читање објеката из датотеке (десеријализација) је подједнако једноставно као и писање у датотеку. </a:t>
            </a:r>
          </a:p>
          <a:p>
            <a:pPr marL="342900" indent="-342900">
              <a:spcBef>
                <a:spcPts val="1200"/>
              </a:spcBef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Креира се </a:t>
            </a:r>
            <a:r>
              <a:rPr lang="en-US" altLang="en-US" sz="2000" dirty="0" err="1" smtClean="0">
                <a:latin typeface="+mn-lt"/>
              </a:rPr>
              <a:t>ObjectInputStream</a:t>
            </a:r>
            <a:r>
              <a:rPr lang="en-US" altLang="en-US" sz="20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објекат за читање из жељене датотеке, а потом се објекти из те датотеке читају позивима метода </a:t>
            </a:r>
            <a:r>
              <a:rPr lang="en-US" altLang="en-US" sz="2000" dirty="0" err="1" smtClean="0">
                <a:latin typeface="+mn-lt"/>
              </a:rPr>
              <a:t>readObject</a:t>
            </a:r>
            <a:r>
              <a:rPr lang="en-US" altLang="en-US" sz="2400" dirty="0" smtClean="0">
                <a:latin typeface="Garamond" panose="02020404030301010803" pitchFamily="18" charset="0"/>
              </a:rPr>
              <a:t>. </a:t>
            </a: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marL="342900" indent="-342900">
              <a:spcBef>
                <a:spcPts val="1200"/>
              </a:spcBef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Метод </a:t>
            </a:r>
            <a:r>
              <a:rPr lang="en-US" altLang="en-US" sz="2000" dirty="0" err="1" smtClean="0">
                <a:latin typeface="+mn-lt"/>
              </a:rPr>
              <a:t>readObject</a:t>
            </a:r>
            <a:r>
              <a:rPr lang="en-US" altLang="en-US" sz="20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враћа референцу на прочитани објекат као вредност типа </a:t>
            </a:r>
            <a:r>
              <a:rPr lang="en-US" altLang="en-US" sz="2000" dirty="0" smtClean="0">
                <a:latin typeface="+mn-lt"/>
              </a:rPr>
              <a:t>Object</a:t>
            </a:r>
            <a:r>
              <a:rPr lang="en-US" altLang="en-US" sz="2400" dirty="0" smtClean="0">
                <a:latin typeface="Garamond" panose="02020404030301010803" pitchFamily="18" charset="0"/>
              </a:rPr>
              <a:t>,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па је неопходно извршити експлицитну конверзију (кастовање) у одговарајући тип објекта.</a:t>
            </a:r>
          </a:p>
          <a:p>
            <a:pPr marL="342900" indent="-342900">
              <a:spcBef>
                <a:spcPts val="1200"/>
              </a:spcBef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Низови у Јави такође представљају објекте, па се правило о кастовању односи и на њих.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 smtClean="0">
                <a:solidFill>
                  <a:srgbClr val="3366FF"/>
                </a:solidFill>
              </a:rPr>
              <a:t>Серијализација (5)</a:t>
            </a:r>
            <a:endParaRPr lang="sr-Latn-CS" altLang="en-US" kern="0" dirty="0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ChangeArrowheads="1"/>
          </p:cNvSpPr>
          <p:nvPr/>
        </p:nvSpPr>
        <p:spPr bwMode="auto">
          <a:xfrm>
            <a:off x="468313" y="1412875"/>
            <a:ext cx="8675687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sr-Cyrl-RS" altLang="en-US" sz="2400" b="1" dirty="0" smtClean="0">
                <a:latin typeface="Garamond" panose="02020404030301010803" pitchFamily="18" charset="0"/>
              </a:rPr>
              <a:t>Пример.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Фрагмент кода који следи креира примерак класе  </a:t>
            </a:r>
            <a:r>
              <a:rPr lang="en-US" altLang="en-US" sz="2000" dirty="0" err="1" smtClean="0">
                <a:latin typeface="+mn-lt"/>
              </a:rPr>
              <a:t>ObjectInputStream</a:t>
            </a:r>
            <a:r>
              <a:rPr lang="en-US" altLang="en-US" sz="20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и чита објекат типа </a:t>
            </a:r>
            <a:r>
              <a:rPr lang="en-US" altLang="en-US" sz="2000" dirty="0" err="1" smtClean="0">
                <a:latin typeface="+mn-lt"/>
              </a:rPr>
              <a:t>HashMap</a:t>
            </a:r>
            <a:r>
              <a:rPr lang="en-US" altLang="en-US" sz="2000" dirty="0" smtClean="0">
                <a:latin typeface="+mn-lt"/>
              </a:rPr>
              <a:t>&lt;</a:t>
            </a:r>
            <a:r>
              <a:rPr lang="en-US" altLang="en-US" sz="2000" dirty="0" err="1" smtClean="0">
                <a:latin typeface="+mn-lt"/>
              </a:rPr>
              <a:t>Osoba,Unos</a:t>
            </a:r>
            <a:r>
              <a:rPr lang="en-US" altLang="en-US" sz="2000" dirty="0" smtClean="0">
                <a:latin typeface="+mn-lt"/>
              </a:rPr>
              <a:t>&gt;</a:t>
            </a:r>
            <a:r>
              <a:rPr lang="en-US" altLang="en-US" sz="24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из датотеке </a:t>
            </a:r>
            <a:r>
              <a:rPr lang="sr-Cyrl-RS" altLang="en-US" sz="2000" dirty="0" smtClean="0">
                <a:latin typeface="+mn-lt"/>
              </a:rPr>
              <a:t>"</a:t>
            </a:r>
            <a:r>
              <a:rPr lang="en-US" altLang="en-US" sz="2000" dirty="0" smtClean="0">
                <a:latin typeface="+mn-lt"/>
              </a:rPr>
              <a:t>C:\temp\Imenik.bin"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: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sr-Cyrl-RS" altLang="en-US" sz="2400" dirty="0">
              <a:latin typeface="Garamond" panose="02020404030301010803" pitchFamily="18" charset="0"/>
            </a:endParaRPr>
          </a:p>
          <a:p>
            <a:pPr>
              <a:buNone/>
            </a:pP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try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ObjectInputStream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in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ObjectInputStream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sr-Latn-R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FileInputStream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Cyrl-RS" sz="15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sr-Latn-RS" sz="15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File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808080"/>
                </a:solidFill>
                <a:latin typeface="Courier New" panose="02070309020205020404" pitchFamily="49" charset="0"/>
              </a:rPr>
              <a:t>"C:/temp/Imenik.bin"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)));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imenik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HashMap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&lt;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Osoba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Unos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&gt;)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in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readObject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in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close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catch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ClassNotFoundException 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e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printStackTrace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exit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FF8000"/>
                </a:solidFill>
                <a:latin typeface="Courier New" panose="02070309020205020404" pitchFamily="49" charset="0"/>
              </a:rPr>
              <a:t>1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catch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IOException 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e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printStackTrace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sr-Latn-R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exit</a:t>
            </a: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sr-Latn-RS" sz="1500" dirty="0" smtClean="0">
                <a:solidFill>
                  <a:srgbClr val="FF8000"/>
                </a:solidFill>
                <a:latin typeface="Courier New" panose="02070309020205020404" pitchFamily="49" charset="0"/>
              </a:rPr>
              <a:t>1</a:t>
            </a:r>
            <a:r>
              <a:rPr lang="sr-Latn-R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sr-Latn-R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Latn-RS" sz="15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sr-Latn-RS" sz="1500" dirty="0"/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2400" dirty="0" smtClean="0"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 smtClean="0">
                <a:solidFill>
                  <a:srgbClr val="3366FF"/>
                </a:solidFill>
              </a:rPr>
              <a:t>Серијализација (6)</a:t>
            </a:r>
            <a:endParaRPr lang="sr-Latn-CS" altLang="en-US" kern="0" dirty="0" smtClean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2924944"/>
            <a:ext cx="7560840" cy="3672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6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6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6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96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ChangeArrowheads="1"/>
          </p:cNvSpPr>
          <p:nvPr/>
        </p:nvSpPr>
        <p:spPr bwMode="auto">
          <a:xfrm>
            <a:off x="611188" y="1531938"/>
            <a:ext cx="85328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Следећи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услови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који</a:t>
            </a:r>
            <a:r>
              <a:rPr lang="ru-RU" altLang="en-US" sz="2400" dirty="0" smtClean="0">
                <a:latin typeface="Garamond" panose="02020404030301010803" pitchFamily="18" charset="0"/>
              </a:rPr>
              <a:t> морају бити испуњени како би се серијализација објеката класе одвијала аутоматски:</a:t>
            </a:r>
          </a:p>
          <a:p>
            <a:pPr marL="457200" indent="-457200">
              <a:spcBef>
                <a:spcPct val="0"/>
              </a:spcBef>
              <a:buClrTx/>
              <a:buFont typeface="+mj-lt"/>
              <a:buAutoNum type="arabicPeriod"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класа мора бити </a:t>
            </a:r>
            <a:r>
              <a:rPr lang="en-US" altLang="en-US" sz="2000" dirty="0" smtClean="0">
                <a:latin typeface="+mn-lt"/>
              </a:rPr>
              <a:t>public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;</a:t>
            </a:r>
            <a:endParaRPr lang="en-US" altLang="en-US" sz="2400" dirty="0" smtClean="0">
              <a:latin typeface="Garamond" panose="02020404030301010803" pitchFamily="18" charset="0"/>
            </a:endParaRPr>
          </a:p>
          <a:p>
            <a:pPr marL="457200" indent="-457200">
              <a:spcBef>
                <a:spcPct val="0"/>
              </a:spcBef>
              <a:buClrTx/>
              <a:buFont typeface="+mj-lt"/>
              <a:buAutoNum type="arabicPeriod"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мора имплементирати интерфејс </a:t>
            </a:r>
            <a:r>
              <a:rPr lang="en-US" altLang="en-US" sz="2000" dirty="0" err="1" smtClean="0">
                <a:latin typeface="+mn-lt"/>
              </a:rPr>
              <a:t>Serializable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;</a:t>
            </a:r>
            <a:endParaRPr lang="en-US" altLang="en-US" sz="2400" dirty="0" smtClean="0">
              <a:latin typeface="Garamond" panose="02020404030301010803" pitchFamily="18" charset="0"/>
            </a:endParaRPr>
          </a:p>
          <a:p>
            <a:pPr marL="457200" indent="-457200">
              <a:spcBef>
                <a:spcPct val="0"/>
              </a:spcBef>
              <a:buClrTx/>
              <a:buFont typeface="+mj-lt"/>
              <a:buAutoNum type="arabicPeriod"/>
              <a:defRPr/>
            </a:pPr>
            <a:r>
              <a:rPr lang="ru-RU" altLang="en-US" sz="2400" dirty="0" smtClean="0">
                <a:latin typeface="Garamond" panose="02020404030301010803" pitchFamily="18" charset="0"/>
              </a:rPr>
              <a:t>ако има атрибуте који су класних типова, ти типови такође морају имплементирати </a:t>
            </a:r>
            <a:r>
              <a:rPr lang="en-US" altLang="en-US" sz="2000" dirty="0" err="1" smtClean="0">
                <a:latin typeface="+mn-lt"/>
              </a:rPr>
              <a:t>Serializable</a:t>
            </a:r>
            <a:r>
              <a:rPr lang="en-US" altLang="en-US" sz="20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интерфејс;</a:t>
            </a:r>
          </a:p>
          <a:p>
            <a:pPr marL="457200" indent="-457200">
              <a:spcBef>
                <a:spcPct val="0"/>
              </a:spcBef>
              <a:buClrTx/>
              <a:buFont typeface="+mj-lt"/>
              <a:buAutoNum type="arabicPeriod"/>
              <a:defRPr/>
            </a:pPr>
            <a:r>
              <a:rPr lang="ru-RU" altLang="en-US" sz="2400" dirty="0" smtClean="0">
                <a:latin typeface="Garamond" panose="02020404030301010803" pitchFamily="18" charset="0"/>
              </a:rPr>
              <a:t>наткласе морају имплементирати </a:t>
            </a:r>
            <a:r>
              <a:rPr lang="ru-RU" altLang="en-US" sz="2000" dirty="0" smtClean="0">
                <a:latin typeface="+mn-lt"/>
              </a:rPr>
              <a:t>Serializable</a:t>
            </a:r>
            <a:r>
              <a:rPr lang="ru-RU" altLang="en-US" sz="20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smtClean="0">
                <a:latin typeface="Garamond" panose="02020404030301010803" pitchFamily="18" charset="0"/>
              </a:rPr>
              <a:t>интерфејс;</a:t>
            </a:r>
          </a:p>
          <a:p>
            <a:pPr marL="457200" indent="-457200">
              <a:spcBef>
                <a:spcPct val="0"/>
              </a:spcBef>
              <a:buClrTx/>
              <a:buFont typeface="+mj-lt"/>
              <a:buAutoNum type="arabicPeriod"/>
              <a:defRPr/>
            </a:pPr>
            <a:r>
              <a:rPr lang="ru-RU" altLang="en-US" sz="2400" dirty="0" smtClean="0">
                <a:latin typeface="Garamond" panose="02020404030301010803" pitchFamily="18" charset="0"/>
              </a:rPr>
              <a:t>класе чланова морају имплементирати </a:t>
            </a:r>
            <a:r>
              <a:rPr lang="ru-RU" altLang="en-US" sz="2000" dirty="0" smtClean="0"/>
              <a:t>Serializable</a:t>
            </a:r>
            <a:r>
              <a:rPr lang="ru-RU" altLang="en-US" sz="20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smtClean="0">
                <a:latin typeface="Garamond" panose="02020404030301010803" pitchFamily="18" charset="0"/>
              </a:rPr>
              <a:t>интерфејс;</a:t>
            </a:r>
          </a:p>
          <a:p>
            <a:pPr marL="457200" indent="-457200">
              <a:spcBef>
                <a:spcPct val="0"/>
              </a:spcBef>
              <a:buClrTx/>
              <a:buFont typeface="+mj-lt"/>
              <a:buAutoNum type="arabicPeriod"/>
              <a:defRPr/>
            </a:pPr>
            <a:r>
              <a:rPr lang="ru-RU" altLang="en-US" sz="2400" dirty="0" smtClean="0">
                <a:latin typeface="Garamond" panose="02020404030301010803" pitchFamily="18" charset="0"/>
              </a:rPr>
              <a:t>у случају да постоји наткласа која не имплементира </a:t>
            </a:r>
            <a:r>
              <a:rPr lang="ru-RU" altLang="en-US" sz="2000" dirty="0" smtClean="0">
                <a:latin typeface="+mn-lt"/>
              </a:rPr>
              <a:t>Serializable</a:t>
            </a:r>
            <a:r>
              <a:rPr lang="ru-RU" altLang="en-US" sz="20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smtClean="0">
                <a:latin typeface="Garamond" panose="02020404030301010803" pitchFamily="18" charset="0"/>
              </a:rPr>
              <a:t>интерфејс, она мора имати </a:t>
            </a:r>
            <a:r>
              <a:rPr lang="ru-RU" altLang="en-US" sz="2000" dirty="0" smtClean="0">
                <a:latin typeface="+mn-lt"/>
              </a:rPr>
              <a:t>public</a:t>
            </a:r>
            <a:r>
              <a:rPr lang="ru-RU" altLang="en-US" sz="20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smtClean="0">
                <a:latin typeface="Garamond" panose="02020404030301010803" pitchFamily="18" charset="0"/>
              </a:rPr>
              <a:t>подразумевани конструктор, а класа која се серијализује се мора побринути о прослеђивању чланица те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наткласе у излазни ток.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 smtClean="0">
                <a:solidFill>
                  <a:srgbClr val="3366FF"/>
                </a:solidFill>
              </a:rPr>
              <a:t>Напредна серијализација</a:t>
            </a:r>
            <a:endParaRPr lang="sr-Latn-CS" altLang="en-US" kern="0" dirty="0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ChangeArrowheads="1"/>
          </p:cNvSpPr>
          <p:nvPr/>
        </p:nvSpPr>
        <p:spPr bwMode="auto">
          <a:xfrm>
            <a:off x="611188" y="1398588"/>
            <a:ext cx="853281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</a:pPr>
            <a:endParaRPr lang="ru-RU" altLang="en-US" sz="2400" dirty="0" smtClean="0">
              <a:latin typeface="Garamond" panose="02020404030301010803" pitchFamily="18" charset="0"/>
            </a:endParaRPr>
          </a:p>
          <a:p>
            <a:pPr marL="342900" indent="-342900">
              <a:spcBef>
                <a:spcPct val="0"/>
              </a:spcBef>
              <a:buClrTx/>
            </a:pPr>
            <a:r>
              <a:rPr lang="ru-RU" altLang="en-US" sz="2400" dirty="0" smtClean="0">
                <a:latin typeface="Garamond" panose="02020404030301010803" pitchFamily="18" charset="0"/>
              </a:rPr>
              <a:t>За </a:t>
            </a:r>
            <a:r>
              <a:rPr lang="ru-RU" altLang="en-US" sz="2400" dirty="0" err="1">
                <a:latin typeface="Garamond" panose="02020404030301010803" pitchFamily="18" charset="0"/>
              </a:rPr>
              <a:t>већину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класа</a:t>
            </a:r>
            <a:r>
              <a:rPr lang="ru-RU" altLang="en-US" sz="2400" dirty="0">
                <a:latin typeface="Garamond" panose="02020404030301010803" pitchFamily="18" charset="0"/>
              </a:rPr>
              <a:t> и </a:t>
            </a:r>
            <a:r>
              <a:rPr lang="ru-RU" altLang="en-US" sz="2400" dirty="0" err="1">
                <a:latin typeface="Garamond" panose="02020404030301010803" pitchFamily="18" charset="0"/>
              </a:rPr>
              <a:t>примена</a:t>
            </a:r>
            <a:r>
              <a:rPr lang="ru-RU" altLang="en-US" sz="2400" dirty="0">
                <a:latin typeface="Garamond" panose="02020404030301010803" pitchFamily="18" charset="0"/>
              </a:rPr>
              <a:t>, </a:t>
            </a:r>
            <a:r>
              <a:rPr lang="ru-RU" altLang="en-US" sz="2400" dirty="0" err="1">
                <a:latin typeface="Garamond" panose="02020404030301010803" pitchFamily="18" charset="0"/>
              </a:rPr>
              <a:t>серијализација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тече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праволинијски</a:t>
            </a:r>
            <a:r>
              <a:rPr lang="ru-RU" altLang="en-US" sz="2400" dirty="0" smtClean="0">
                <a:latin typeface="Garamond" panose="02020404030301010803" pitchFamily="18" charset="0"/>
              </a:rPr>
              <a:t>.</a:t>
            </a:r>
          </a:p>
          <a:p>
            <a:pPr marL="342900" indent="-342900">
              <a:spcBef>
                <a:spcPct val="0"/>
              </a:spcBef>
              <a:buClrTx/>
            </a:pPr>
            <a:endParaRPr lang="ru-RU" altLang="en-US" sz="2400" dirty="0" smtClean="0">
              <a:latin typeface="Garamond" panose="02020404030301010803" pitchFamily="18" charset="0"/>
            </a:endParaRPr>
          </a:p>
          <a:p>
            <a:pPr marL="342900" indent="-342900">
              <a:spcBef>
                <a:spcPct val="0"/>
              </a:spcBef>
              <a:buClrTx/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Међутим</a:t>
            </a:r>
            <a:r>
              <a:rPr lang="ru-RU" altLang="en-US" sz="2400" dirty="0">
                <a:latin typeface="Garamond" panose="02020404030301010803" pitchFamily="18" charset="0"/>
              </a:rPr>
              <a:t>, </a:t>
            </a:r>
            <a:r>
              <a:rPr lang="ru-RU" altLang="en-US" sz="2400" dirty="0" err="1">
                <a:latin typeface="Garamond" panose="02020404030301010803" pitchFamily="18" charset="0"/>
              </a:rPr>
              <a:t>конфузија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може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настати</a:t>
            </a:r>
            <a:r>
              <a:rPr lang="ru-RU" altLang="en-US" sz="2400" dirty="0">
                <a:latin typeface="Garamond" panose="02020404030301010803" pitchFamily="18" charset="0"/>
              </a:rPr>
              <a:t> приликом </a:t>
            </a:r>
            <a:r>
              <a:rPr lang="ru-RU" altLang="en-US" sz="2400" dirty="0" err="1">
                <a:latin typeface="Garamond" panose="02020404030301010803" pitchFamily="18" charset="0"/>
              </a:rPr>
              <a:t>покушаја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писања</a:t>
            </a:r>
            <a:r>
              <a:rPr lang="ru-RU" altLang="en-US" sz="2400" dirty="0">
                <a:latin typeface="Garamond" panose="02020404030301010803" pitchFamily="18" charset="0"/>
              </a:rPr>
              <a:t> у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датотеку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неколико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верзија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истог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објекта</a:t>
            </a:r>
            <a:r>
              <a:rPr lang="ru-RU" altLang="en-US" sz="2400" dirty="0">
                <a:latin typeface="Garamond" panose="02020404030301010803" pitchFamily="18" charset="0"/>
              </a:rPr>
              <a:t>. </a:t>
            </a:r>
          </a:p>
          <a:p>
            <a:pPr marL="342900" indent="-342900">
              <a:spcBef>
                <a:spcPct val="0"/>
              </a:spcBef>
              <a:buClrTx/>
            </a:pPr>
            <a:endParaRPr lang="ru-RU" altLang="en-US" sz="2400" dirty="0" smtClean="0">
              <a:latin typeface="Garamond" panose="02020404030301010803" pitchFamily="18" charset="0"/>
            </a:endParaRPr>
          </a:p>
          <a:p>
            <a:pPr marL="342900" indent="-342900">
              <a:spcBef>
                <a:spcPct val="0"/>
              </a:spcBef>
              <a:buClrTx/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Наиме</a:t>
            </a:r>
            <a:r>
              <a:rPr lang="ru-RU" altLang="en-US" sz="2400" dirty="0">
                <a:latin typeface="Garamond" panose="02020404030301010803" pitchFamily="18" charset="0"/>
              </a:rPr>
              <a:t>, </a:t>
            </a:r>
            <a:r>
              <a:rPr lang="ru-RU" altLang="en-US" sz="2400" dirty="0" err="1">
                <a:latin typeface="Garamond" panose="02020404030301010803" pitchFamily="18" charset="0"/>
              </a:rPr>
              <a:t>процес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серијализације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прати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који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објекти</a:t>
            </a:r>
            <a:r>
              <a:rPr lang="ru-RU" altLang="en-US" sz="2400" dirty="0">
                <a:latin typeface="Garamond" panose="02020404030301010803" pitchFamily="18" charset="0"/>
              </a:rPr>
              <a:t> су </a:t>
            </a:r>
            <a:r>
              <a:rPr lang="ru-RU" altLang="en-US" sz="2400" dirty="0" err="1">
                <a:latin typeface="Garamond" panose="02020404030301010803" pitchFamily="18" charset="0"/>
              </a:rPr>
              <a:t>уписани</a:t>
            </a:r>
            <a:r>
              <a:rPr lang="ru-RU" altLang="en-US" sz="2400" dirty="0">
                <a:latin typeface="Garamond" panose="02020404030301010803" pitchFamily="18" charset="0"/>
              </a:rPr>
              <a:t> у ток и </a:t>
            </a:r>
            <a:r>
              <a:rPr lang="ru-RU" altLang="en-US" sz="2400" dirty="0" err="1">
                <a:latin typeface="Garamond" panose="02020404030301010803" pitchFamily="18" charset="0"/>
              </a:rPr>
              <a:t>сваки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покушај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поновног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писања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објекта</a:t>
            </a:r>
            <a:r>
              <a:rPr lang="ru-RU" altLang="en-US" sz="2400" dirty="0">
                <a:latin typeface="Garamond" panose="02020404030301010803" pitchFamily="18" charset="0"/>
              </a:rPr>
              <a:t> не </a:t>
            </a:r>
            <a:r>
              <a:rPr lang="ru-RU" altLang="en-US" sz="2400" dirty="0" err="1">
                <a:latin typeface="Garamond" panose="02020404030301010803" pitchFamily="18" charset="0"/>
              </a:rPr>
              <a:t>резултује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стварним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писањем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дупликата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објекта</a:t>
            </a:r>
            <a:r>
              <a:rPr lang="ru-RU" altLang="en-US" sz="2400" dirty="0">
                <a:latin typeface="Garamond" panose="02020404030301010803" pitchFamily="18" charset="0"/>
              </a:rPr>
              <a:t>, </a:t>
            </a:r>
            <a:r>
              <a:rPr lang="ru-RU" altLang="en-US" sz="2400" dirty="0" err="1">
                <a:latin typeface="Garamond" panose="02020404030301010803" pitchFamily="18" charset="0"/>
              </a:rPr>
              <a:t>већ</a:t>
            </a:r>
            <a:r>
              <a:rPr lang="ru-RU" altLang="en-US" sz="2400" dirty="0">
                <a:latin typeface="Garamond" panose="02020404030301010803" pitchFamily="18" charset="0"/>
              </a:rPr>
              <a:t> се у ток </a:t>
            </a:r>
            <a:r>
              <a:rPr lang="ru-RU" altLang="en-US" sz="2400" dirty="0" err="1">
                <a:latin typeface="Garamond" panose="02020404030301010803" pitchFamily="18" charset="0"/>
              </a:rPr>
              <a:t>уписује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smtClean="0">
                <a:latin typeface="Garamond" panose="02020404030301010803" pitchFamily="18" charset="0"/>
              </a:rPr>
              <a:t>само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референца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која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указује</a:t>
            </a:r>
            <a:r>
              <a:rPr lang="ru-RU" altLang="en-US" sz="2400" dirty="0">
                <a:latin typeface="Garamond" panose="02020404030301010803" pitchFamily="18" charset="0"/>
              </a:rPr>
              <a:t> на </a:t>
            </a:r>
            <a:r>
              <a:rPr lang="ru-RU" altLang="en-US" sz="2400" dirty="0" err="1">
                <a:latin typeface="Garamond" panose="02020404030301010803" pitchFamily="18" charset="0"/>
              </a:rPr>
              <a:t>прву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појаву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објекта</a:t>
            </a:r>
            <a:r>
              <a:rPr lang="ru-RU" altLang="en-US" sz="2400" dirty="0">
                <a:latin typeface="Garamond" panose="02020404030301010803" pitchFamily="18" charset="0"/>
              </a:rPr>
              <a:t> у току</a:t>
            </a:r>
            <a:r>
              <a:rPr lang="ru-RU" altLang="en-US" sz="2400" dirty="0" smtClean="0">
                <a:latin typeface="Garamond" panose="02020404030301010803" pitchFamily="18" charset="0"/>
              </a:rPr>
              <a:t>.</a:t>
            </a:r>
            <a:endParaRPr lang="ru-RU" altLang="en-US" sz="2400" dirty="0"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31913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 smtClean="0">
                <a:solidFill>
                  <a:srgbClr val="3366FF"/>
                </a:solidFill>
              </a:rPr>
              <a:t>Проблеми код серијализације</a:t>
            </a:r>
            <a:endParaRPr lang="sr-Latn-CS" altLang="en-US" kern="0" dirty="0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ChangeArrowheads="1"/>
          </p:cNvSpPr>
          <p:nvPr/>
        </p:nvSpPr>
        <p:spPr bwMode="auto">
          <a:xfrm>
            <a:off x="395288" y="1412875"/>
            <a:ext cx="8748712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buClrTx/>
              <a:defRPr/>
            </a:pPr>
            <a:r>
              <a:rPr lang="ru-RU" altLang="en-US" sz="2400" dirty="0" err="1">
                <a:latin typeface="Garamond" panose="02020404030301010803" pitchFamily="18" charset="0"/>
              </a:rPr>
              <a:t>К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омпликације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настају када се дефиниција класе на неки начин промени између писања и читања објекта. </a:t>
            </a:r>
          </a:p>
          <a:p>
            <a:pPr marL="342900" indent="-342900">
              <a:spcBef>
                <a:spcPts val="600"/>
              </a:spcBef>
              <a:buClrTx/>
              <a:defRPr/>
            </a:pPr>
            <a:endParaRPr lang="ru-RU" altLang="en-US" sz="2400" dirty="0" smtClean="0">
              <a:latin typeface="Garamond" panose="02020404030301010803" pitchFamily="18" charset="0"/>
            </a:endParaRPr>
          </a:p>
          <a:p>
            <a:pPr marL="342900" indent="-342900">
              <a:spcBef>
                <a:spcPts val="600"/>
              </a:spcBef>
              <a:buClrTx/>
              <a:defRPr/>
            </a:pPr>
            <a:r>
              <a:rPr lang="ru-RU" altLang="en-US" sz="2400" dirty="0" smtClean="0">
                <a:latin typeface="Garamond" panose="02020404030301010803" pitchFamily="18" charset="0"/>
              </a:rPr>
              <a:t>Приликом писања објекта у датотеку, уписује се и информација која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идентификује класу, тзв. идентификатор верзије</a:t>
            </a:r>
            <a:r>
              <a:rPr lang="en-US" altLang="en-US" sz="2400" dirty="0" smtClean="0">
                <a:latin typeface="Garamond" panose="02020404030301010803" pitchFamily="18" charset="0"/>
              </a:rPr>
              <a:t>,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односно вредност статичког поља </a:t>
            </a:r>
            <a:r>
              <a:rPr lang="en-US" altLang="en-US" sz="2000" dirty="0" err="1" smtClean="0">
                <a:latin typeface="+mn-lt"/>
              </a:rPr>
              <a:t>serialVersionUID</a:t>
            </a:r>
            <a:r>
              <a:rPr lang="en-US" altLang="en-US" sz="2400" dirty="0" smtClean="0">
                <a:latin typeface="Garamond" panose="02020404030301010803" pitchFamily="18" charset="0"/>
              </a:rPr>
              <a:t>. </a:t>
            </a: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marL="342900" indent="-342900">
              <a:spcBef>
                <a:spcPts val="600"/>
              </a:spcBef>
              <a:buClrTx/>
              <a:defRPr/>
            </a:pP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marL="342900" indent="-342900">
              <a:spcBef>
                <a:spcPts val="600"/>
              </a:spcBef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Ова </a:t>
            </a:r>
            <a:r>
              <a:rPr lang="ru-RU" altLang="en-US" sz="2400" dirty="0" smtClean="0">
                <a:latin typeface="Garamond" panose="02020404030301010803" pitchFamily="18" charset="0"/>
              </a:rPr>
              <a:t>информација служи како би се проверило да је дефиниција класе која се користи приликом читања објекта из датотеке компатибилна са оном која је коришћена приликом његовог уписа.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31913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 smtClean="0">
                <a:solidFill>
                  <a:srgbClr val="3366FF"/>
                </a:solidFill>
              </a:rPr>
              <a:t>Проблеми код серијализације (2)</a:t>
            </a:r>
            <a:endParaRPr lang="sr-Latn-CS" altLang="en-US" kern="0" dirty="0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ChangeArrowheads="1"/>
          </p:cNvSpPr>
          <p:nvPr/>
        </p:nvSpPr>
        <p:spPr bwMode="auto">
          <a:xfrm>
            <a:off x="611188" y="1406525"/>
            <a:ext cx="853281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defRPr/>
            </a:pPr>
            <a:r>
              <a:rPr lang="ru-RU" altLang="en-US" sz="2400" dirty="0" smtClean="0">
                <a:latin typeface="Garamond" panose="02020404030301010803" pitchFamily="18" charset="0"/>
              </a:rPr>
              <a:t>Промене </a:t>
            </a:r>
            <a:r>
              <a:rPr lang="ru-RU" altLang="en-US" sz="2400" dirty="0" err="1">
                <a:latin typeface="Garamond" panose="02020404030301010803" pitchFamily="18" charset="0"/>
              </a:rPr>
              <a:t>између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писања</a:t>
            </a:r>
            <a:r>
              <a:rPr lang="ru-RU" altLang="en-US" sz="2400" dirty="0">
                <a:latin typeface="Garamond" panose="02020404030301010803" pitchFamily="18" charset="0"/>
              </a:rPr>
              <a:t> и </a:t>
            </a:r>
            <a:r>
              <a:rPr lang="ru-RU" altLang="en-US" sz="2400" dirty="0" err="1">
                <a:latin typeface="Garamond" panose="02020404030301010803" pitchFamily="18" charset="0"/>
              </a:rPr>
              <a:t>читања</a:t>
            </a:r>
            <a:r>
              <a:rPr lang="ru-RU" altLang="en-US" sz="2400" dirty="0">
                <a:latin typeface="Garamond" panose="02020404030301010803" pitchFamily="18" charset="0"/>
              </a:rPr>
              <a:t>, могу </a:t>
            </a:r>
            <a:r>
              <a:rPr lang="ru-RU" altLang="en-US" sz="2400" dirty="0" err="1">
                <a:latin typeface="Garamond" panose="02020404030301010803" pitchFamily="18" charset="0"/>
              </a:rPr>
              <a:t>променити</a:t>
            </a:r>
            <a:r>
              <a:rPr lang="ru-RU" altLang="en-US" sz="2400" dirty="0">
                <a:latin typeface="Garamond" panose="02020404030301010803" pitchFamily="18" charset="0"/>
              </a:rPr>
              <a:t> идентификатор </a:t>
            </a:r>
            <a:r>
              <a:rPr lang="ru-RU" altLang="en-US" sz="2400" dirty="0" err="1">
                <a:latin typeface="Garamond" panose="02020404030301010803" pitchFamily="18" charset="0"/>
              </a:rPr>
              <a:t>верзије</a:t>
            </a:r>
            <a:r>
              <a:rPr lang="ru-RU" altLang="en-US" sz="2400" dirty="0">
                <a:latin typeface="Garamond" panose="02020404030301010803" pitchFamily="18" charset="0"/>
              </a:rPr>
              <a:t>, </a:t>
            </a:r>
            <a:r>
              <a:rPr lang="ru-RU" altLang="en-US" sz="2400" dirty="0" err="1">
                <a:latin typeface="Garamond" panose="02020404030301010803" pitchFamily="18" charset="0"/>
              </a:rPr>
              <a:t>због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чега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операција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читања</a:t>
            </a:r>
            <a:r>
              <a:rPr lang="ru-RU" altLang="en-US" sz="2400" dirty="0">
                <a:latin typeface="Garamond" panose="02020404030301010803" pitchFamily="18" charset="0"/>
              </a:rPr>
              <a:t> не </a:t>
            </a:r>
            <a:r>
              <a:rPr lang="ru-RU" altLang="en-US" sz="2400" dirty="0" err="1">
                <a:latin typeface="Garamond" panose="02020404030301010803" pitchFamily="18" charset="0"/>
              </a:rPr>
              <a:t>успева</a:t>
            </a:r>
            <a:r>
              <a:rPr lang="ru-RU" altLang="en-US" sz="2400" dirty="0">
                <a:latin typeface="Garamond" panose="02020404030301010803" pitchFamily="18" charset="0"/>
              </a:rPr>
              <a:t>, па </a:t>
            </a:r>
            <a:r>
              <a:rPr lang="ru-RU" altLang="en-US" sz="2400" dirty="0" err="1">
                <a:latin typeface="Garamond" panose="02020404030301010803" pitchFamily="18" charset="0"/>
              </a:rPr>
              <a:t>долази</a:t>
            </a:r>
            <a:r>
              <a:rPr lang="ru-RU" altLang="en-US" sz="2400" dirty="0">
                <a:latin typeface="Garamond" panose="02020404030301010803" pitchFamily="18" charset="0"/>
              </a:rPr>
              <a:t> до </a:t>
            </a:r>
            <a:r>
              <a:rPr lang="ru-RU" altLang="en-US" sz="2400" dirty="0" err="1">
                <a:latin typeface="Garamond" panose="02020404030301010803" pitchFamily="18" charset="0"/>
              </a:rPr>
              <a:t>избацивања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изузетка</a:t>
            </a:r>
            <a:r>
              <a:rPr lang="ru-RU" altLang="en-US" sz="2400" dirty="0">
                <a:latin typeface="Garamond" panose="02020404030301010803" pitchFamily="18" charset="0"/>
              </a:rPr>
              <a:t> типа </a:t>
            </a:r>
            <a:r>
              <a:rPr lang="en-US" altLang="en-US" sz="2000" dirty="0" err="1"/>
              <a:t>InvalidClassException</a:t>
            </a:r>
            <a:r>
              <a:rPr lang="en-US" altLang="en-US" sz="2400" dirty="0" smtClean="0">
                <a:latin typeface="Garamond" panose="02020404030301010803" pitchFamily="18" charset="0"/>
              </a:rPr>
              <a:t>.</a:t>
            </a: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>
              <a:spcBef>
                <a:spcPct val="0"/>
              </a:spcBef>
              <a:buClrTx/>
              <a:buNone/>
              <a:defRPr/>
            </a:pPr>
            <a:endParaRPr lang="ru-RU" altLang="en-US" sz="2400" dirty="0" smtClean="0">
              <a:latin typeface="Garamond" panose="02020404030301010803" pitchFamily="18" charset="0"/>
            </a:endParaRPr>
          </a:p>
          <a:p>
            <a:pPr marL="342900" indent="-342900">
              <a:spcBef>
                <a:spcPct val="0"/>
              </a:spcBef>
              <a:buClrTx/>
              <a:defRPr/>
            </a:pPr>
            <a:r>
              <a:rPr lang="ru-RU" altLang="en-US" sz="2400" dirty="0" smtClean="0">
                <a:latin typeface="Garamond" panose="02020404030301010803" pitchFamily="18" charset="0"/>
              </a:rPr>
              <a:t>Промене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које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најчешће</a:t>
            </a:r>
            <a:r>
              <a:rPr lang="ru-RU" altLang="en-US" sz="2400" dirty="0" smtClean="0">
                <a:latin typeface="Garamond" panose="02020404030301010803" pitchFamily="18" charset="0"/>
              </a:rPr>
              <a:t> доводе до некомпатибилности су:</a:t>
            </a:r>
          </a:p>
          <a:p>
            <a:pPr marL="457200" indent="-457200">
              <a:spcBef>
                <a:spcPct val="0"/>
              </a:spcBef>
              <a:buClrTx/>
              <a:buFont typeface="+mj-lt"/>
              <a:buAutoNum type="arabicPeriod"/>
              <a:defRPr/>
            </a:pPr>
            <a:r>
              <a:rPr lang="ru-RU" altLang="en-US" sz="2400" dirty="0" smtClean="0">
                <a:latin typeface="Garamond" panose="02020404030301010803" pitchFamily="18" charset="0"/>
              </a:rPr>
              <a:t>брисање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поља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</a:p>
          <a:p>
            <a:pPr marL="457200" indent="-457200">
              <a:spcBef>
                <a:spcPct val="0"/>
              </a:spcBef>
              <a:buClrTx/>
              <a:buFont typeface="+mj-lt"/>
              <a:buAutoNum type="arabicPeriod"/>
              <a:defRPr/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померање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навише</a:t>
            </a:r>
            <a:r>
              <a:rPr lang="ru-RU" altLang="en-US" sz="2400" dirty="0" smtClean="0">
                <a:latin typeface="Garamond" panose="02020404030301010803" pitchFamily="18" charset="0"/>
              </a:rPr>
              <a:t> или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наниже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кроз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хијерархију</a:t>
            </a:r>
            <a:endParaRPr lang="ru-RU" altLang="en-US" sz="2400" dirty="0" smtClean="0">
              <a:latin typeface="Garamond" panose="02020404030301010803" pitchFamily="18" charset="0"/>
            </a:endParaRPr>
          </a:p>
          <a:p>
            <a:pPr marL="457200" indent="-457200">
              <a:spcBef>
                <a:spcPct val="0"/>
              </a:spcBef>
              <a:buClrTx/>
              <a:buFont typeface="+mj-lt"/>
              <a:buAutoNum type="arabicPeriod"/>
              <a:defRPr/>
            </a:pPr>
            <a:r>
              <a:rPr lang="ru-RU" altLang="en-US" sz="2400" dirty="0" smtClean="0">
                <a:latin typeface="Garamond" panose="02020404030301010803" pitchFamily="18" charset="0"/>
              </a:rPr>
              <a:t>промена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поља</a:t>
            </a:r>
            <a:r>
              <a:rPr lang="ru-RU" altLang="en-US" sz="2400" dirty="0" smtClean="0">
                <a:latin typeface="Garamond" panose="02020404030301010803" pitchFamily="18" charset="0"/>
              </a:rPr>
              <a:t> из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нестатичког</a:t>
            </a:r>
            <a:r>
              <a:rPr lang="ru-RU" altLang="en-US" sz="2400" dirty="0" smtClean="0">
                <a:latin typeface="Garamond" panose="02020404030301010803" pitchFamily="18" charset="0"/>
              </a:rPr>
              <a:t> у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статичко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</a:p>
          <a:p>
            <a:pPr marL="457200" indent="-457200">
              <a:spcBef>
                <a:spcPct val="0"/>
              </a:spcBef>
              <a:buClrTx/>
              <a:buFont typeface="+mj-lt"/>
              <a:buAutoNum type="arabicPeriod"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промена типа поља</a:t>
            </a:r>
          </a:p>
          <a:p>
            <a:pPr>
              <a:spcBef>
                <a:spcPct val="0"/>
              </a:spcBef>
              <a:buClrTx/>
              <a:buNone/>
              <a:defRPr/>
            </a:pP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marL="342900" indent="-342900">
              <a:spcBef>
                <a:spcPct val="0"/>
              </a:spcBef>
              <a:buClrTx/>
              <a:defRPr/>
            </a:pPr>
            <a:r>
              <a:rPr lang="sr-Cyrl-RS" altLang="en-US" sz="2400" dirty="0">
                <a:latin typeface="Garamond" panose="02020404030301010803" pitchFamily="18" charset="0"/>
              </a:rPr>
              <a:t>Компатибилне промене су:</a:t>
            </a:r>
          </a:p>
          <a:p>
            <a:pPr marL="457200" indent="-457200">
              <a:spcBef>
                <a:spcPct val="0"/>
              </a:spcBef>
              <a:buClrTx/>
              <a:buFont typeface="+mj-lt"/>
              <a:buAutoNum type="arabicPeriod"/>
              <a:defRPr/>
            </a:pPr>
            <a:r>
              <a:rPr lang="sr-Cyrl-RS" altLang="en-US" sz="2400" dirty="0">
                <a:latin typeface="Garamond" panose="02020404030301010803" pitchFamily="18" charset="0"/>
              </a:rPr>
              <a:t>додавање поља</a:t>
            </a:r>
          </a:p>
          <a:p>
            <a:pPr marL="457200" indent="-457200">
              <a:spcBef>
                <a:spcPct val="0"/>
              </a:spcBef>
              <a:buClrTx/>
              <a:buFont typeface="+mj-lt"/>
              <a:buAutoNum type="arabicPeriod"/>
              <a:defRPr/>
            </a:pPr>
            <a:r>
              <a:rPr lang="ru-RU" altLang="en-US" sz="2400" dirty="0">
                <a:latin typeface="Garamond" panose="02020404030301010803" pitchFamily="18" charset="0"/>
              </a:rPr>
              <a:t>промена </a:t>
            </a:r>
            <a:r>
              <a:rPr lang="ru-RU" altLang="en-US" sz="2400" dirty="0" err="1">
                <a:latin typeface="Garamond" panose="02020404030301010803" pitchFamily="18" charset="0"/>
              </a:rPr>
              <a:t>приступних</a:t>
            </a:r>
            <a:r>
              <a:rPr lang="ru-RU" altLang="en-US" sz="2400" dirty="0">
                <a:latin typeface="Garamond" panose="02020404030301010803" pitchFamily="18" charset="0"/>
              </a:rPr>
              <a:t> атрибута </a:t>
            </a:r>
            <a:r>
              <a:rPr lang="ru-RU" altLang="en-US" sz="2400" dirty="0" err="1">
                <a:latin typeface="Garamond" panose="02020404030301010803" pitchFamily="18" charset="0"/>
              </a:rPr>
              <a:t>поља</a:t>
            </a:r>
            <a:r>
              <a:rPr lang="ru-RU" altLang="en-US" sz="2400" dirty="0">
                <a:latin typeface="Garamond" panose="02020404030301010803" pitchFamily="18" charset="0"/>
              </a:rPr>
              <a:t> (</a:t>
            </a:r>
            <a:r>
              <a:rPr lang="ru-RU" altLang="en-US" sz="2000" dirty="0" err="1"/>
              <a:t>public</a:t>
            </a:r>
            <a:r>
              <a:rPr lang="ru-RU" altLang="en-US" sz="2400" dirty="0">
                <a:latin typeface="Garamond" panose="02020404030301010803" pitchFamily="18" charset="0"/>
              </a:rPr>
              <a:t>, </a:t>
            </a:r>
            <a:r>
              <a:rPr lang="ru-RU" altLang="en-US" sz="2000" dirty="0" err="1"/>
              <a:t>private</a:t>
            </a:r>
            <a:r>
              <a:rPr lang="ru-RU" altLang="en-US" sz="2400" dirty="0">
                <a:latin typeface="Garamond" panose="02020404030301010803" pitchFamily="18" charset="0"/>
              </a:rPr>
              <a:t>...)</a:t>
            </a:r>
          </a:p>
          <a:p>
            <a:pPr marL="457200" indent="-457200">
              <a:spcBef>
                <a:spcPct val="0"/>
              </a:spcBef>
              <a:buClrTx/>
              <a:buFont typeface="+mj-lt"/>
              <a:buAutoNum type="arabicPeriod"/>
              <a:defRPr/>
            </a:pPr>
            <a:r>
              <a:rPr lang="ru-RU" altLang="en-US" sz="2400" dirty="0">
                <a:latin typeface="Garamond" panose="02020404030301010803" pitchFamily="18" charset="0"/>
              </a:rPr>
              <a:t>промена </a:t>
            </a:r>
            <a:r>
              <a:rPr lang="ru-RU" altLang="en-US" sz="2400" dirty="0" err="1">
                <a:latin typeface="Garamond" panose="02020404030301010803" pitchFamily="18" charset="0"/>
              </a:rPr>
              <a:t>поља</a:t>
            </a:r>
            <a:r>
              <a:rPr lang="ru-RU" altLang="en-US" sz="2400" dirty="0">
                <a:latin typeface="Garamond" panose="02020404030301010803" pitchFamily="18" charset="0"/>
              </a:rPr>
              <a:t> из </a:t>
            </a:r>
            <a:r>
              <a:rPr lang="ru-RU" altLang="en-US" sz="2400" dirty="0" err="1">
                <a:latin typeface="Garamond" panose="02020404030301010803" pitchFamily="18" charset="0"/>
              </a:rPr>
              <a:t>статичког</a:t>
            </a:r>
            <a:r>
              <a:rPr lang="ru-RU" altLang="en-US" sz="2400" dirty="0">
                <a:latin typeface="Garamond" panose="02020404030301010803" pitchFamily="18" charset="0"/>
              </a:rPr>
              <a:t> у </a:t>
            </a:r>
            <a:r>
              <a:rPr lang="ru-RU" altLang="en-US" sz="2400" dirty="0" err="1">
                <a:latin typeface="Garamond" panose="02020404030301010803" pitchFamily="18" charset="0"/>
              </a:rPr>
              <a:t>нестатичко</a:t>
            </a:r>
            <a:endParaRPr lang="ru-RU" altLang="en-US" sz="2400" dirty="0">
              <a:latin typeface="Garamond" panose="02020404030301010803" pitchFamily="18" charset="0"/>
            </a:endParaRPr>
          </a:p>
          <a:p>
            <a:pPr marL="457200" indent="-457200">
              <a:spcBef>
                <a:spcPct val="0"/>
              </a:spcBef>
              <a:buClrTx/>
              <a:buFont typeface="+mj-lt"/>
              <a:buAutoNum type="arabicPeriod"/>
              <a:defRPr/>
            </a:pPr>
            <a:endParaRPr lang="sr-Cyrl-RS" altLang="en-US" sz="2400" dirty="0" smtClean="0"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31913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 smtClean="0">
                <a:solidFill>
                  <a:srgbClr val="3366FF"/>
                </a:solidFill>
              </a:rPr>
              <a:t>Проблеми код </a:t>
            </a:r>
            <a:r>
              <a:rPr lang="sr-Cyrl-RS" altLang="en-US" kern="0" smtClean="0">
                <a:solidFill>
                  <a:srgbClr val="3366FF"/>
                </a:solidFill>
              </a:rPr>
              <a:t>серијализације (3)</a:t>
            </a:r>
            <a:endParaRPr lang="sr-Latn-CS" altLang="en-US" kern="0" dirty="0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0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08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50825" y="1409700"/>
            <a:ext cx="88931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buClrTx/>
            </a:pPr>
            <a:r>
              <a:rPr lang="sr-Cyrl-RS" altLang="en-US" sz="2400" dirty="0">
                <a:latin typeface="Garamond" panose="02020404030301010803" pitchFamily="18" charset="0"/>
              </a:rPr>
              <a:t>Дијаграм који следи приказује односе наслеђивања између токова података, читача и писача</a:t>
            </a:r>
            <a:r>
              <a:rPr lang="en-US" altLang="en-US" sz="2400" dirty="0">
                <a:latin typeface="Garamond" panose="02020404030301010803" pitchFamily="18" charset="0"/>
              </a:rPr>
              <a:t>.</a:t>
            </a:r>
            <a:endParaRPr lang="sr-Cyrl-RS" altLang="en-US" sz="2400" dirty="0"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>
                <a:solidFill>
                  <a:srgbClr val="3366FF"/>
                </a:solidFill>
              </a:rPr>
              <a:t>Токови</a:t>
            </a:r>
            <a:r>
              <a:rPr lang="en-US" altLang="en-US" kern="0" dirty="0">
                <a:solidFill>
                  <a:srgbClr val="3366FF"/>
                </a:solidFill>
              </a:rPr>
              <a:t>, </a:t>
            </a:r>
            <a:r>
              <a:rPr lang="sr-Cyrl-RS" altLang="en-US" kern="0" dirty="0">
                <a:solidFill>
                  <a:srgbClr val="3366FF"/>
                </a:solidFill>
              </a:rPr>
              <a:t>читачи и </a:t>
            </a:r>
            <a:r>
              <a:rPr lang="sr-Cyrl-RS" altLang="en-US" kern="0" dirty="0" smtClean="0">
                <a:solidFill>
                  <a:srgbClr val="3366FF"/>
                </a:solidFill>
              </a:rPr>
              <a:t>писачи </a:t>
            </a:r>
            <a:r>
              <a:rPr lang="en-US" altLang="en-US" kern="0" dirty="0" smtClean="0">
                <a:solidFill>
                  <a:srgbClr val="3366FF"/>
                </a:solidFill>
              </a:rPr>
              <a:t>(</a:t>
            </a:r>
            <a:r>
              <a:rPr lang="sr-Cyrl-RS" altLang="en-US" kern="0" dirty="0" smtClean="0">
                <a:solidFill>
                  <a:srgbClr val="3366FF"/>
                </a:solidFill>
              </a:rPr>
              <a:t>3</a:t>
            </a:r>
            <a:r>
              <a:rPr lang="en-US" altLang="en-US" kern="0" dirty="0" smtClean="0">
                <a:solidFill>
                  <a:srgbClr val="3366FF"/>
                </a:solidFill>
              </a:rPr>
              <a:t>)</a:t>
            </a:r>
            <a:endParaRPr lang="sr-Latn-CS" altLang="en-US" kern="0" dirty="0" smtClean="0">
              <a:solidFill>
                <a:srgbClr val="3366FF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2239963"/>
            <a:ext cx="7059612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427038"/>
            <a:ext cx="5867400" cy="914400"/>
          </a:xfrm>
        </p:spPr>
        <p:txBody>
          <a:bodyPr/>
          <a:lstStyle/>
          <a:p>
            <a:pPr eaLnBrk="1" hangingPunct="1"/>
            <a:r>
              <a:rPr lang="sr-Cyrl-RS" altLang="en-US" smtClean="0">
                <a:solidFill>
                  <a:srgbClr val="3366FF"/>
                </a:solidFill>
              </a:rPr>
              <a:t>Захвалница</a:t>
            </a:r>
            <a:endParaRPr lang="sr-Latn-CS" altLang="en-US" smtClean="0">
              <a:solidFill>
                <a:srgbClr val="3366FF"/>
              </a:solidFill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04800" y="1628775"/>
            <a:ext cx="86106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Cyrl-RS" altLang="en-US" sz="2600">
                <a:solidFill>
                  <a:srgbClr val="000073"/>
                </a:solidFill>
                <a:latin typeface="Garamond" panose="02020404030301010803" pitchFamily="18" charset="0"/>
              </a:rPr>
              <a:t>Велики део материјала који је укључен у ову презентацију је преузет из презентације коју је раније (у време када је он држао курс Објектно орјентисано програмирање) направио проф. др Душан Тошић.</a:t>
            </a:r>
          </a:p>
          <a:p>
            <a:pPr eaLnBrk="1" hangingPunct="1">
              <a:buClrTx/>
              <a:buFontTx/>
              <a:buNone/>
            </a:pPr>
            <a:r>
              <a:rPr lang="sr-Cyrl-RS" altLang="en-US" sz="2600">
                <a:solidFill>
                  <a:srgbClr val="000073"/>
                </a:solidFill>
                <a:latin typeface="Garamond" panose="02020404030301010803" pitchFamily="18" charset="0"/>
              </a:rPr>
              <a:t>Хвала проф. Тошићу што се сагласио са укључивањем тог материјала у садашњу презентацији, као и на помоћи коју ми је пружио током конципцирања и реализације курса. </a:t>
            </a:r>
          </a:p>
          <a:p>
            <a:pPr eaLnBrk="1" hangingPunct="1">
              <a:buClrTx/>
              <a:buFontTx/>
              <a:buNone/>
            </a:pPr>
            <a:r>
              <a:rPr lang="sr-Cyrl-RS" altLang="en-US" sz="2600">
                <a:solidFill>
                  <a:srgbClr val="000073"/>
                </a:solidFill>
                <a:latin typeface="Garamond" panose="02020404030301010803" pitchFamily="18" charset="0"/>
              </a:rPr>
              <a:t>Надаље, један део материјала је преузет од колегинице Марије Милановић. </a:t>
            </a:r>
          </a:p>
          <a:p>
            <a:pPr eaLnBrk="1" hangingPunct="1">
              <a:buClrTx/>
              <a:buFontTx/>
              <a:buNone/>
            </a:pPr>
            <a:r>
              <a:rPr lang="sr-Cyrl-RS" altLang="en-US" sz="2600">
                <a:solidFill>
                  <a:srgbClr val="000073"/>
                </a:solidFill>
                <a:latin typeface="Garamond" panose="02020404030301010803" pitchFamily="18" charset="0"/>
              </a:rPr>
              <a:t>Хвала Марији Милановић на помоћи у реализацији ове презентације.</a:t>
            </a:r>
            <a:endParaRPr lang="sr-Latn-CS" altLang="en-US" sz="2600">
              <a:solidFill>
                <a:srgbClr val="000073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07504" y="1341438"/>
            <a:ext cx="9036496" cy="438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>
              <a:spcBef>
                <a:spcPts val="600"/>
              </a:spcBef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Како су </a:t>
            </a:r>
            <a:r>
              <a:rPr lang="en-US" altLang="en-US" sz="2000" dirty="0" err="1" smtClean="0">
                <a:latin typeface="+mn-lt"/>
              </a:rPr>
              <a:t>InputStream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sr-Cyrl-RS" altLang="en-US" sz="2400" dirty="0" err="1" smtClean="0">
                <a:latin typeface="Garamond" panose="02020404030301010803" pitchFamily="18" charset="0"/>
              </a:rPr>
              <a:t>и</a:t>
            </a:r>
            <a:r>
              <a:rPr lang="en-US" altLang="en-US" sz="2400" dirty="0" smtClean="0">
                <a:latin typeface="Garamond" panose="02020404030301010803" pitchFamily="18" charset="0"/>
              </a:rPr>
              <a:t> </a:t>
            </a:r>
            <a:r>
              <a:rPr lang="en-US" altLang="en-US" sz="2000" dirty="0" err="1" smtClean="0">
                <a:latin typeface="+mn-lt"/>
              </a:rPr>
              <a:t>OutputStream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апстрактне класе, то се</a:t>
            </a:r>
            <a:r>
              <a:rPr lang="en-US" altLang="en-US" sz="24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улаз/излаз обично реализује преко њихових поткласа, као што су:</a:t>
            </a:r>
          </a:p>
          <a:p>
            <a:pPr marL="1200150" lvl="1" indent="-457200">
              <a:spcBef>
                <a:spcPts val="600"/>
              </a:spcBef>
              <a:buClrTx/>
              <a:defRPr/>
            </a:pPr>
            <a:r>
              <a:rPr lang="en-US" altLang="en-US" sz="1500" dirty="0" err="1" smtClean="0">
                <a:latin typeface="+mn-lt"/>
              </a:rPr>
              <a:t>FileInputStream</a:t>
            </a:r>
            <a:r>
              <a:rPr lang="sr-Cyrl-RS" altLang="en-US" sz="1900" dirty="0" smtClean="0">
                <a:solidFill>
                  <a:srgbClr val="FF66FF"/>
                </a:solidFill>
                <a:latin typeface="Garamond" panose="02020404030301010803" pitchFamily="18" charset="0"/>
              </a:rPr>
              <a:t>, </a:t>
            </a:r>
            <a:r>
              <a:rPr lang="en-US" altLang="en-US" sz="1500" dirty="0" err="1" smtClean="0">
                <a:latin typeface="+mn-lt"/>
              </a:rPr>
              <a:t>FileOutputStream</a:t>
            </a:r>
            <a:endParaRPr lang="sr-Cyrl-RS" altLang="en-US" sz="1500" dirty="0" smtClean="0">
              <a:latin typeface="+mn-lt"/>
            </a:endParaRPr>
          </a:p>
          <a:p>
            <a:pPr marL="1200150" lvl="1" indent="-457200">
              <a:spcBef>
                <a:spcPts val="600"/>
              </a:spcBef>
              <a:buClrTx/>
              <a:defRPr/>
            </a:pPr>
            <a:r>
              <a:rPr lang="en-US" altLang="en-US" sz="1500" dirty="0" err="1" smtClean="0">
                <a:latin typeface="+mn-lt"/>
              </a:rPr>
              <a:t>DataInputStream</a:t>
            </a:r>
            <a:r>
              <a:rPr lang="en-US" altLang="en-US" sz="1500" dirty="0" smtClean="0">
                <a:latin typeface="+mn-lt"/>
              </a:rPr>
              <a:t> </a:t>
            </a:r>
            <a:r>
              <a:rPr lang="sr-Cyrl-RS" altLang="en-US" sz="1900" dirty="0" smtClean="0">
                <a:latin typeface="Garamond" panose="02020404030301010803" pitchFamily="18" charset="0"/>
              </a:rPr>
              <a:t>и</a:t>
            </a:r>
            <a:r>
              <a:rPr lang="en-US" altLang="en-US" sz="1900" dirty="0" smtClean="0">
                <a:latin typeface="Garamond" panose="02020404030301010803" pitchFamily="18" charset="0"/>
              </a:rPr>
              <a:t> </a:t>
            </a:r>
            <a:r>
              <a:rPr lang="en-US" altLang="en-US" sz="1500" dirty="0" err="1" smtClean="0">
                <a:latin typeface="+mn-lt"/>
              </a:rPr>
              <a:t>DataOutputStream</a:t>
            </a:r>
            <a:r>
              <a:rPr lang="en-US" altLang="en-US" sz="1900" dirty="0" smtClean="0">
                <a:latin typeface="Garamond" panose="02020404030301010803" pitchFamily="18" charset="0"/>
              </a:rPr>
              <a:t>. </a:t>
            </a:r>
            <a:endParaRPr lang="sr-Cyrl-RS" altLang="en-US" sz="1900" dirty="0" smtClean="0">
              <a:latin typeface="Garamond" panose="02020404030301010803" pitchFamily="18" charset="0"/>
            </a:endParaRPr>
          </a:p>
          <a:p>
            <a:pPr marL="342900" indent="-342900">
              <a:spcBef>
                <a:spcPts val="600"/>
              </a:spcBef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Наравно, често се користе и друге поткласе ових класа</a:t>
            </a:r>
            <a:r>
              <a:rPr lang="en-US" altLang="en-US" sz="24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чиме се нпр. омогућава филтерисање и/или баферисан улаз/излаз.</a:t>
            </a:r>
          </a:p>
          <a:p>
            <a:pPr>
              <a:spcBef>
                <a:spcPts val="600"/>
              </a:spcBef>
              <a:buClrTx/>
              <a:buNone/>
              <a:defRPr/>
            </a:pP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marL="342900" indent="-342900">
              <a:spcBef>
                <a:spcPts val="600"/>
              </a:spcBef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Како су </a:t>
            </a:r>
            <a:r>
              <a:rPr lang="en-US" altLang="en-US" sz="2000" dirty="0" smtClean="0"/>
              <a:t>Reader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и</a:t>
            </a:r>
            <a:r>
              <a:rPr lang="en-US" altLang="en-US" sz="2400" dirty="0" smtClean="0">
                <a:latin typeface="Garamond" panose="02020404030301010803" pitchFamily="18" charset="0"/>
              </a:rPr>
              <a:t> </a:t>
            </a:r>
            <a:r>
              <a:rPr lang="en-US" altLang="en-US" sz="2000" dirty="0" smtClean="0"/>
              <a:t>Writer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апстрактне класе, то се</a:t>
            </a:r>
            <a:r>
              <a:rPr lang="en-US" altLang="en-US" sz="24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улаз/излаз обично реализује преко њихових поткласа, као што су: </a:t>
            </a:r>
          </a:p>
          <a:p>
            <a:pPr marL="1085850" lvl="1" indent="-342900">
              <a:spcBef>
                <a:spcPts val="600"/>
              </a:spcBef>
              <a:buClrTx/>
              <a:defRPr/>
            </a:pPr>
            <a:r>
              <a:rPr lang="en-US" altLang="en-US" sz="1500" dirty="0" err="1" smtClean="0"/>
              <a:t>InputStreamReader</a:t>
            </a:r>
            <a:r>
              <a:rPr lang="sr-Cyrl-RS" altLang="en-US" sz="1500" dirty="0" smtClean="0"/>
              <a:t>,</a:t>
            </a:r>
            <a:r>
              <a:rPr lang="en-US" altLang="en-US" sz="1900" dirty="0" smtClean="0">
                <a:solidFill>
                  <a:srgbClr val="FF66FF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1500" dirty="0" err="1" smtClean="0"/>
              <a:t>InputStreamWriter</a:t>
            </a:r>
            <a:endParaRPr lang="sr-Cyrl-RS" altLang="en-US" sz="1500" dirty="0"/>
          </a:p>
          <a:p>
            <a:pPr marL="1085850" lvl="1" indent="-342900">
              <a:spcBef>
                <a:spcPts val="600"/>
              </a:spcBef>
              <a:buClrTx/>
              <a:defRPr/>
            </a:pPr>
            <a:r>
              <a:rPr lang="en-US" altLang="en-US" sz="1500" dirty="0" err="1"/>
              <a:t>FileReader</a:t>
            </a:r>
            <a:r>
              <a:rPr lang="sr-Cyrl-RS" altLang="en-US" sz="1500" dirty="0"/>
              <a:t>, </a:t>
            </a:r>
            <a:r>
              <a:rPr lang="en-US" altLang="en-US" sz="1500" dirty="0" err="1" smtClean="0"/>
              <a:t>FileWriter</a:t>
            </a:r>
            <a:r>
              <a:rPr lang="en-US" altLang="en-US" sz="1900" dirty="0" smtClean="0">
                <a:latin typeface="Garamond" panose="02020404030301010803" pitchFamily="18" charset="0"/>
              </a:rPr>
              <a:t>. </a:t>
            </a:r>
            <a:endParaRPr lang="sr-Cyrl-RS" altLang="en-US" sz="2400" dirty="0" smtClean="0"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>
                <a:solidFill>
                  <a:srgbClr val="3366FF"/>
                </a:solidFill>
              </a:rPr>
              <a:t>Токови</a:t>
            </a:r>
            <a:r>
              <a:rPr lang="en-US" altLang="en-US" kern="0" dirty="0">
                <a:solidFill>
                  <a:srgbClr val="3366FF"/>
                </a:solidFill>
              </a:rPr>
              <a:t>, </a:t>
            </a:r>
            <a:r>
              <a:rPr lang="sr-Cyrl-RS" altLang="en-US" kern="0" dirty="0">
                <a:solidFill>
                  <a:srgbClr val="3366FF"/>
                </a:solidFill>
              </a:rPr>
              <a:t>читачи и писачи </a:t>
            </a:r>
            <a:r>
              <a:rPr lang="en-US" altLang="en-US" kern="0" dirty="0" smtClean="0">
                <a:solidFill>
                  <a:srgbClr val="3366FF"/>
                </a:solidFill>
              </a:rPr>
              <a:t>(</a:t>
            </a:r>
            <a:r>
              <a:rPr lang="sr-Cyrl-RS" altLang="en-US" kern="0" dirty="0" smtClean="0">
                <a:solidFill>
                  <a:srgbClr val="3366FF"/>
                </a:solidFill>
              </a:rPr>
              <a:t>4</a:t>
            </a:r>
            <a:r>
              <a:rPr lang="en-US" altLang="en-US" kern="0" dirty="0" smtClean="0">
                <a:solidFill>
                  <a:srgbClr val="3366FF"/>
                </a:solidFill>
              </a:rPr>
              <a:t>)</a:t>
            </a:r>
            <a:endParaRPr lang="sr-Latn-CS" altLang="en-US" kern="0" dirty="0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8600" y="1341438"/>
            <a:ext cx="8915400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buClrTx/>
            </a:pP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marL="342900" indent="-342900">
              <a:spcBef>
                <a:spcPts val="600"/>
              </a:spcBef>
              <a:buClrTx/>
            </a:pPr>
            <a:r>
              <a:rPr lang="sr-Cyrl-RS" altLang="en-US" sz="2400" dirty="0" smtClean="0">
                <a:latin typeface="Garamond" panose="02020404030301010803" pitchFamily="18" charset="0"/>
              </a:rPr>
              <a:t>Токови </a:t>
            </a:r>
            <a:r>
              <a:rPr lang="sr-Cyrl-RS" altLang="en-US" sz="2400" dirty="0">
                <a:latin typeface="Garamond" panose="02020404030301010803" pitchFamily="18" charset="0"/>
              </a:rPr>
              <a:t>који су већ коришћени у ранијим програмима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су: </a:t>
            </a:r>
            <a:br>
              <a:rPr lang="sr-Cyrl-RS" altLang="en-US" sz="2400" dirty="0" smtClean="0">
                <a:latin typeface="Garamond" panose="02020404030301010803" pitchFamily="18" charset="0"/>
              </a:rPr>
            </a:br>
            <a:r>
              <a:rPr lang="en-US" altLang="en-US" sz="2000" dirty="0" smtClean="0"/>
              <a:t>System.in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>
                <a:latin typeface="Garamond" panose="02020404030301010803" pitchFamily="18" charset="0"/>
              </a:rPr>
              <a:t>и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000" dirty="0" err="1"/>
              <a:t>System.out</a:t>
            </a:r>
            <a:r>
              <a:rPr lang="sr-Cyrl-RS" altLang="en-US" sz="2400" dirty="0">
                <a:latin typeface="Garamond" panose="02020404030301010803" pitchFamily="18" charset="0"/>
              </a:rPr>
              <a:t>, примерци класа </a:t>
            </a:r>
            <a:r>
              <a:rPr lang="en-US" altLang="en-US" sz="2000" dirty="0" err="1"/>
              <a:t>InputStream</a:t>
            </a:r>
            <a:r>
              <a:rPr lang="sr-Cyrl-RS" altLang="en-US" sz="2000" dirty="0">
                <a:latin typeface="Garamond" panose="02020404030301010803" pitchFamily="18" charset="0"/>
              </a:rPr>
              <a:t> </a:t>
            </a:r>
            <a:r>
              <a:rPr lang="sr-Cyrl-RS" altLang="en-US" sz="2400" dirty="0">
                <a:latin typeface="Garamond" panose="02020404030301010803" pitchFamily="18" charset="0"/>
              </a:rPr>
              <a:t>и </a:t>
            </a:r>
            <a:r>
              <a:rPr lang="en-US" altLang="en-US" sz="2000" dirty="0" err="1" smtClean="0"/>
              <a:t>PrintStream</a:t>
            </a:r>
            <a:r>
              <a:rPr lang="sr-Cyrl-RS" altLang="en-US" sz="2000" dirty="0" smtClean="0"/>
              <a:t>.</a:t>
            </a:r>
          </a:p>
          <a:p>
            <a:pPr>
              <a:spcBef>
                <a:spcPts val="600"/>
              </a:spcBef>
              <a:buClrTx/>
              <a:buNone/>
            </a:pPr>
            <a:endParaRPr lang="sr-Cyrl-RS" altLang="en-US" sz="2000" dirty="0" smtClean="0"/>
          </a:p>
          <a:p>
            <a:pPr marL="342900" indent="-342900">
              <a:spcBef>
                <a:spcPts val="600"/>
              </a:spcBef>
              <a:buClrTx/>
            </a:pPr>
            <a:r>
              <a:rPr lang="sr-Cyrl-RS" altLang="en-US" sz="2400" dirty="0" smtClean="0">
                <a:latin typeface="Garamond" panose="02020404030301010803" pitchFamily="18" charset="0"/>
              </a:rPr>
              <a:t>„Стандардни</a:t>
            </a:r>
            <a:r>
              <a:rPr lang="sr-Cyrl-RS" altLang="en-US" sz="2400" dirty="0">
                <a:latin typeface="Garamond" panose="02020404030301010803" pitchFamily="18" charset="0"/>
              </a:rPr>
              <a:t>“ излазни ток </a:t>
            </a:r>
            <a:r>
              <a:rPr lang="en-US" altLang="en-US" sz="2000" dirty="0" err="1"/>
              <a:t>System.out</a:t>
            </a:r>
            <a:r>
              <a:rPr lang="en-US" altLang="en-US" sz="2000" dirty="0"/>
              <a:t> </a:t>
            </a:r>
            <a:r>
              <a:rPr lang="sr-Cyrl-RS" altLang="en-US" sz="2400" dirty="0">
                <a:latin typeface="Garamond" panose="02020404030301010803" pitchFamily="18" charset="0"/>
              </a:rPr>
              <a:t>је већ отворен и спреман за прихватање података. </a:t>
            </a: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marL="1085850" lvl="1" indent="-342900">
              <a:spcBef>
                <a:spcPts val="600"/>
              </a:spcBef>
              <a:buClrTx/>
            </a:pPr>
            <a:r>
              <a:rPr lang="sr-Cyrl-RS" altLang="en-US" sz="1900" dirty="0" smtClean="0">
                <a:latin typeface="Garamond" panose="02020404030301010803" pitchFamily="18" charset="0"/>
              </a:rPr>
              <a:t>Обично </a:t>
            </a:r>
            <a:r>
              <a:rPr lang="sr-Cyrl-RS" altLang="en-US" sz="1900" dirty="0">
                <a:latin typeface="Garamond" panose="02020404030301010803" pitchFamily="18" charset="0"/>
              </a:rPr>
              <a:t>овај ток одговара излазу конзоле или другом одредишту за излаз који је одредило окружење домаћина</a:t>
            </a:r>
            <a:r>
              <a:rPr lang="sr-Cyrl-RS" altLang="en-US" sz="1900" dirty="0" smtClean="0">
                <a:latin typeface="Garamond" panose="02020404030301010803" pitchFamily="18" charset="0"/>
              </a:rPr>
              <a:t>.</a:t>
            </a:r>
          </a:p>
          <a:p>
            <a:pPr lvl="1" indent="0">
              <a:spcBef>
                <a:spcPts val="600"/>
              </a:spcBef>
              <a:buClrTx/>
              <a:buNone/>
            </a:pPr>
            <a:endParaRPr lang="sr-Cyrl-RS" altLang="en-US" sz="1900" dirty="0">
              <a:latin typeface="Garamond" panose="02020404030301010803" pitchFamily="18" charset="0"/>
            </a:endParaRPr>
          </a:p>
          <a:p>
            <a:pPr marL="342900" indent="-342900">
              <a:spcBef>
                <a:spcPts val="600"/>
              </a:spcBef>
              <a:buClrTx/>
            </a:pPr>
            <a:r>
              <a:rPr lang="sr-Cyrl-RS" altLang="en-US" sz="2400" dirty="0">
                <a:latin typeface="Garamond" panose="02020404030301010803" pitchFamily="18" charset="0"/>
              </a:rPr>
              <a:t>„Стандардни улазни ток </a:t>
            </a:r>
            <a:r>
              <a:rPr lang="en-US" altLang="en-US" sz="2000" dirty="0"/>
              <a:t>System.in</a:t>
            </a:r>
            <a:r>
              <a:rPr lang="sr-Cyrl-RS" altLang="en-US" sz="2000" dirty="0"/>
              <a:t> </a:t>
            </a:r>
            <a:r>
              <a:rPr lang="sr-Cyrl-RS" altLang="en-US" sz="2400" dirty="0">
                <a:latin typeface="Garamond" panose="02020404030301010803" pitchFamily="18" charset="0"/>
              </a:rPr>
              <a:t>је већ отворен и спреман за прихват улазних података. </a:t>
            </a: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marL="1085850" lvl="1" indent="-342900">
              <a:spcBef>
                <a:spcPts val="600"/>
              </a:spcBef>
              <a:buClrTx/>
            </a:pPr>
            <a:r>
              <a:rPr lang="sr-Cyrl-RS" altLang="en-US" sz="1900" dirty="0" smtClean="0">
                <a:latin typeface="Garamond" panose="02020404030301010803" pitchFamily="18" charset="0"/>
              </a:rPr>
              <a:t>Обично </a:t>
            </a:r>
            <a:r>
              <a:rPr lang="sr-Cyrl-RS" altLang="en-US" sz="1900" dirty="0">
                <a:latin typeface="Garamond" panose="02020404030301010803" pitchFamily="18" charset="0"/>
              </a:rPr>
              <a:t>овај ток одговара улазу са тастатуре или неком другом улазном </a:t>
            </a:r>
            <a:r>
              <a:rPr lang="sr-Cyrl-RS" altLang="en-US" sz="1900" dirty="0" smtClean="0">
                <a:latin typeface="Garamond" panose="02020404030301010803" pitchFamily="18" charset="0"/>
              </a:rPr>
              <a:t>извору који је одредило Јава окружење домаћина, односно корисник.</a:t>
            </a:r>
            <a:endParaRPr lang="sr-Cyrl-RS" altLang="en-US" sz="1900" dirty="0"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>
                <a:solidFill>
                  <a:srgbClr val="3366FF"/>
                </a:solidFill>
              </a:rPr>
              <a:t>Токови</a:t>
            </a:r>
            <a:r>
              <a:rPr lang="en-US" altLang="en-US" kern="0" dirty="0">
                <a:solidFill>
                  <a:srgbClr val="3366FF"/>
                </a:solidFill>
              </a:rPr>
              <a:t>, </a:t>
            </a:r>
            <a:r>
              <a:rPr lang="sr-Cyrl-RS" altLang="en-US" kern="0" dirty="0">
                <a:solidFill>
                  <a:srgbClr val="3366FF"/>
                </a:solidFill>
              </a:rPr>
              <a:t>читачи и писачи </a:t>
            </a:r>
            <a:r>
              <a:rPr lang="en-US" altLang="en-US" kern="0" dirty="0" smtClean="0">
                <a:solidFill>
                  <a:srgbClr val="3366FF"/>
                </a:solidFill>
              </a:rPr>
              <a:t>(</a:t>
            </a:r>
            <a:r>
              <a:rPr lang="sr-Cyrl-RS" altLang="en-US" kern="0" dirty="0" smtClean="0">
                <a:solidFill>
                  <a:srgbClr val="3366FF"/>
                </a:solidFill>
              </a:rPr>
              <a:t>5</a:t>
            </a:r>
            <a:r>
              <a:rPr lang="en-US" altLang="en-US" kern="0" dirty="0" smtClean="0">
                <a:solidFill>
                  <a:srgbClr val="3366FF"/>
                </a:solidFill>
              </a:rPr>
              <a:t>)</a:t>
            </a:r>
            <a:endParaRPr lang="sr-Latn-CS" altLang="en-US" kern="0" dirty="0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5496" y="1376363"/>
            <a:ext cx="9059292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Основни метод у класи</a:t>
            </a:r>
            <a:r>
              <a:rPr lang="en-US" altLang="en-US" sz="2400" dirty="0" smtClean="0">
                <a:latin typeface="Garamond" panose="02020404030301010803" pitchFamily="18" charset="0"/>
              </a:rPr>
              <a:t> </a:t>
            </a:r>
            <a:r>
              <a:rPr lang="en-US" altLang="en-US" sz="2000" dirty="0" err="1" smtClean="0"/>
              <a:t>InputStream</a:t>
            </a:r>
            <a:r>
              <a:rPr lang="en-US" altLang="en-US" sz="2000" dirty="0" smtClean="0"/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је метод</a:t>
            </a:r>
            <a:r>
              <a:rPr lang="en-US" altLang="en-US" sz="2400" dirty="0" smtClean="0">
                <a:latin typeface="Garamond" panose="02020404030301010803" pitchFamily="18" charset="0"/>
              </a:rPr>
              <a:t> </a:t>
            </a:r>
            <a:r>
              <a:rPr lang="en-US" altLang="en-US" sz="2000" dirty="0" smtClean="0"/>
              <a:t>read</a:t>
            </a:r>
            <a:r>
              <a:rPr lang="en-US" altLang="en-US" sz="2400" dirty="0" smtClean="0">
                <a:latin typeface="Garamond" panose="02020404030301010803" pitchFamily="18" charset="0"/>
              </a:rPr>
              <a:t>. </a:t>
            </a: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marL="342900" indent="-342900">
              <a:spcBef>
                <a:spcPts val="600"/>
              </a:spcBef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Тај метод чита један бајт</a:t>
            </a:r>
            <a:r>
              <a:rPr lang="en-US" altLang="en-US" sz="2400" dirty="0" smtClean="0">
                <a:latin typeface="Garamond" panose="02020404030301010803" pitchFamily="18" charset="0"/>
              </a:rPr>
              <a:t> (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број</a:t>
            </a:r>
            <a:r>
              <a:rPr lang="en-US" altLang="en-US" sz="2400" dirty="0" smtClean="0">
                <a:latin typeface="Garamond" panose="02020404030301010803" pitchFamily="18" charset="0"/>
              </a:rPr>
              <a:t> 0-255).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/>
            </a:r>
            <a:br>
              <a:rPr lang="sr-Cyrl-RS" altLang="en-US" sz="2400" dirty="0" smtClean="0">
                <a:latin typeface="Garamond" panose="02020404030301010803" pitchFamily="18" charset="0"/>
              </a:rPr>
            </a:br>
            <a:r>
              <a:rPr lang="sr-Cyrl-RS" altLang="en-US" sz="2400" dirty="0" smtClean="0">
                <a:latin typeface="Garamond" panose="02020404030301010803" pitchFamily="18" charset="0"/>
              </a:rPr>
              <a:t>Ако се при читању препозна крај тока, метод враће </a:t>
            </a:r>
            <a:r>
              <a:rPr lang="en-US" altLang="en-US" sz="2400" dirty="0" smtClean="0">
                <a:latin typeface="Garamond" panose="02020404030301010803" pitchFamily="18" charset="0"/>
              </a:rPr>
              <a:t>-1.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/>
            </a:r>
            <a:br>
              <a:rPr lang="sr-Cyrl-RS" altLang="en-US" sz="2400" dirty="0" smtClean="0">
                <a:latin typeface="Garamond" panose="02020404030301010803" pitchFamily="18" charset="0"/>
              </a:rPr>
            </a:br>
            <a:r>
              <a:rPr lang="sr-Cyrl-RS" altLang="en-US" sz="2400" dirty="0" smtClean="0">
                <a:latin typeface="Garamond" panose="02020404030301010803" pitchFamily="18" charset="0"/>
              </a:rPr>
              <a:t>Потпис овог метода је</a:t>
            </a:r>
            <a:r>
              <a:rPr lang="en-US" altLang="en-US" sz="2400" dirty="0" smtClean="0">
                <a:latin typeface="Garamond" panose="02020404030301010803" pitchFamily="18" charset="0"/>
              </a:rPr>
              <a:t>:</a:t>
            </a:r>
          </a:p>
          <a:p>
            <a:pPr>
              <a:buNone/>
            </a:pPr>
            <a:r>
              <a:rPr lang="sr-Cyrl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	</a:t>
            </a:r>
            <a:r>
              <a:rPr lang="en-U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public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abstract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read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throws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IOExeption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altLang="en-US" sz="1800" dirty="0" smtClean="0"/>
          </a:p>
          <a:p>
            <a:pPr marL="342900" indent="-342900">
              <a:spcBef>
                <a:spcPts val="600"/>
              </a:spcBef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Улазне операције обично не реализују директним позивима метода </a:t>
            </a:r>
            <a:r>
              <a:rPr lang="en-US" altLang="en-US" sz="2000" dirty="0" smtClean="0"/>
              <a:t>read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, већ се користе други објекти, нпр. објекти типа </a:t>
            </a:r>
            <a:r>
              <a:rPr lang="en-US" altLang="en-US" sz="2000" dirty="0" smtClean="0"/>
              <a:t>Scanner</a:t>
            </a:r>
            <a:r>
              <a:rPr lang="sr-Cyrl-RS" altLang="en-US" sz="2000" dirty="0" smtClean="0"/>
              <a:t>.</a:t>
            </a:r>
          </a:p>
          <a:p>
            <a:pPr marL="342900" indent="-342900">
              <a:spcBef>
                <a:spcPts val="600"/>
              </a:spcBef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Методи за читање низа бајтова (ни они се директно не позивају много често): </a:t>
            </a:r>
          </a:p>
          <a:p>
            <a:pPr>
              <a:buNone/>
            </a:pPr>
            <a:r>
              <a:rPr lang="sr-Cyrl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	</a:t>
            </a:r>
            <a:r>
              <a:rPr lang="en-U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public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read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byte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b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[])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throws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IOException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sr-Cyrl-RS" sz="15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sr-Cyrl-R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	</a:t>
            </a:r>
            <a:r>
              <a:rPr lang="en-US" sz="15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public</a:t>
            </a:r>
            <a:r>
              <a:rPr lang="en-US" sz="15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read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500" dirty="0">
                <a:solidFill>
                  <a:srgbClr val="8000FF"/>
                </a:solidFill>
                <a:latin typeface="Courier New" panose="02070309020205020404" pitchFamily="49" charset="0"/>
              </a:rPr>
              <a:t>byte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b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[],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pocetak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duzina</a:t>
            </a: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0000FF"/>
                </a:solidFill>
                <a:latin typeface="Courier New" panose="02070309020205020404" pitchFamily="49" charset="0"/>
              </a:rPr>
              <a:t>throws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IOException</a:t>
            </a:r>
            <a:endParaRPr lang="en-US" sz="15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 smtClean="0">
                <a:solidFill>
                  <a:srgbClr val="3366FF"/>
                </a:solidFill>
              </a:rPr>
              <a:t>Улазни токови података</a:t>
            </a:r>
            <a:endParaRPr lang="sr-Latn-CS" altLang="en-US" kern="0" dirty="0" smtClean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2924944"/>
            <a:ext cx="532859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899592" y="4838814"/>
            <a:ext cx="8064896" cy="6463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28600" y="1497013"/>
            <a:ext cx="8686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Улазне операције реализоване преко класе </a:t>
            </a:r>
            <a:r>
              <a:rPr lang="en-US" altLang="en-US" sz="2000" dirty="0" err="1" smtClean="0">
                <a:latin typeface="+mn-lt"/>
              </a:rPr>
              <a:t>InputStream</a:t>
            </a:r>
            <a:r>
              <a:rPr lang="en-US" altLang="en-US" sz="20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су операције тзв. ниског нивоа</a:t>
            </a:r>
            <a:r>
              <a:rPr lang="en-US" altLang="en-US" sz="2400" dirty="0" smtClean="0">
                <a:latin typeface="Garamond" panose="02020404030301010803" pitchFamily="18" charset="0"/>
              </a:rPr>
              <a:t>.  </a:t>
            </a: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marL="342900" indent="-342900">
              <a:spcBef>
                <a:spcPct val="50000"/>
              </a:spcBef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Рад на том нивоу није атрактиван ни ефикасан (са тачке гледишта типичног програмера) па је развијен велики број поткласа за организацију улаза „специјалних“ врста података</a:t>
            </a:r>
            <a:r>
              <a:rPr lang="en-US" altLang="en-US" sz="2400" dirty="0" smtClean="0">
                <a:latin typeface="Garamond" panose="02020404030301010803" pitchFamily="18" charset="0"/>
              </a:rPr>
              <a:t>.  </a:t>
            </a: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marL="342900" indent="-342900">
              <a:spcBef>
                <a:spcPct val="50000"/>
              </a:spcBef>
              <a:buClrTx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Дакле, улаз се обично организује преко поткласа као што су</a:t>
            </a:r>
            <a:r>
              <a:rPr lang="en-US" altLang="en-US" sz="2400" dirty="0" smtClean="0">
                <a:latin typeface="Garamond" panose="02020404030301010803" pitchFamily="18" charset="0"/>
              </a:rPr>
              <a:t>: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 </a:t>
            </a:r>
            <a:r>
              <a:rPr lang="en-US" altLang="en-US" sz="2000" dirty="0" err="1" smtClean="0">
                <a:latin typeface="+mn-lt"/>
              </a:rPr>
              <a:t>FileInputStream</a:t>
            </a:r>
            <a:r>
              <a:rPr lang="en-US" altLang="en-US" sz="2400" dirty="0" smtClean="0">
                <a:latin typeface="Garamond" panose="02020404030301010803" pitchFamily="18" charset="0"/>
              </a:rPr>
              <a:t>, </a:t>
            </a:r>
            <a:r>
              <a:rPr lang="en-US" altLang="en-US" sz="2000" dirty="0" err="1" smtClean="0">
                <a:latin typeface="+mn-lt"/>
              </a:rPr>
              <a:t>FilterInputStream</a:t>
            </a:r>
            <a:r>
              <a:rPr lang="en-US" altLang="en-US" sz="2400" dirty="0" smtClean="0">
                <a:latin typeface="Garamond" panose="02020404030301010803" pitchFamily="18" charset="0"/>
              </a:rPr>
              <a:t>, </a:t>
            </a:r>
            <a:r>
              <a:rPr lang="en-US" altLang="en-US" sz="2000" dirty="0" err="1" smtClean="0">
                <a:latin typeface="+mn-lt"/>
              </a:rPr>
              <a:t>ByteArrayInputStream</a:t>
            </a:r>
            <a:r>
              <a:rPr lang="en-US" altLang="en-US" sz="2400" dirty="0" smtClean="0">
                <a:latin typeface="Garamond" panose="02020404030301010803" pitchFamily="18" charset="0"/>
              </a:rPr>
              <a:t>,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 </a:t>
            </a:r>
            <a:r>
              <a:rPr lang="en-US" altLang="en-US" sz="2000" dirty="0" err="1" smtClean="0">
                <a:latin typeface="+mn-lt"/>
              </a:rPr>
              <a:t>ObjectInputStream</a:t>
            </a:r>
            <a:r>
              <a:rPr lang="sr-Cyrl-RS" altLang="en-US" sz="20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итд.</a:t>
            </a:r>
            <a:r>
              <a:rPr lang="en-US" altLang="en-US" sz="2400" dirty="0" smtClean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03350" y="427038"/>
            <a:ext cx="774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altLang="en-US" kern="0" dirty="0" smtClean="0">
                <a:solidFill>
                  <a:srgbClr val="3366FF"/>
                </a:solidFill>
              </a:rPr>
              <a:t>Улазни токови података (2)</a:t>
            </a:r>
            <a:endParaRPr lang="sr-Latn-CS" altLang="en-US" kern="0" dirty="0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Watermark">
  <a:themeElements>
    <a:clrScheme name="2_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2_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3545</TotalTime>
  <Words>2010</Words>
  <Application>Microsoft Office PowerPoint</Application>
  <PresentationFormat>On-screen Show (4:3)</PresentationFormat>
  <Paragraphs>339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Calibri</vt:lpstr>
      <vt:lpstr>Times New Roman</vt:lpstr>
      <vt:lpstr>Arial</vt:lpstr>
      <vt:lpstr>Wingdings</vt:lpstr>
      <vt:lpstr>Garamond</vt:lpstr>
      <vt:lpstr>Courier New</vt:lpstr>
      <vt:lpstr>4_Watermark</vt:lpstr>
      <vt:lpstr>Објектно орјентисано програмирање</vt:lpstr>
      <vt:lpstr>Улаз и излаз, серијализација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Захвалница</vt:lpstr>
    </vt:vector>
  </TitlesOfParts>
  <Company>Matf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>OOP</dc:subject>
  <dc:creator>Vladimir Filipovic;Dusan Tosic</dc:creator>
  <cp:lastModifiedBy>aca</cp:lastModifiedBy>
  <cp:revision>196</cp:revision>
  <dcterms:created xsi:type="dcterms:W3CDTF">2000-04-07T19:38:54Z</dcterms:created>
  <dcterms:modified xsi:type="dcterms:W3CDTF">2017-05-25T11:52:07Z</dcterms:modified>
</cp:coreProperties>
</file>