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56" r:id="rId4"/>
    <p:sldId id="280" r:id="rId5"/>
    <p:sldId id="287" r:id="rId6"/>
    <p:sldId id="288" r:id="rId7"/>
    <p:sldId id="281" r:id="rId8"/>
    <p:sldId id="257" r:id="rId9"/>
    <p:sldId id="258" r:id="rId10"/>
    <p:sldId id="268" r:id="rId11"/>
    <p:sldId id="259" r:id="rId12"/>
    <p:sldId id="262" r:id="rId13"/>
    <p:sldId id="264" r:id="rId14"/>
    <p:sldId id="269" r:id="rId15"/>
    <p:sldId id="265" r:id="rId16"/>
    <p:sldId id="285" r:id="rId17"/>
    <p:sldId id="286" r:id="rId18"/>
    <p:sldId id="271" r:id="rId19"/>
    <p:sldId id="275" r:id="rId20"/>
    <p:sldId id="276" r:id="rId21"/>
    <p:sldId id="277" r:id="rId22"/>
    <p:sldId id="278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0066"/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94610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3B0A3900-F3E2-4126-9006-718579D8717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02881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79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94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14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61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63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678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text styles</a:t>
            </a:r>
          </a:p>
          <a:p>
            <a:pPr lvl="1"/>
            <a:r>
              <a:rPr lang="sr-Latn-CS" altLang="en-US"/>
              <a:t>Second level</a:t>
            </a:r>
          </a:p>
          <a:p>
            <a:pPr lvl="2"/>
            <a:r>
              <a:rPr lang="sr-Latn-CS" altLang="en-US"/>
              <a:t>Third level</a:t>
            </a:r>
          </a:p>
          <a:p>
            <a:pPr lvl="3"/>
            <a:r>
              <a:rPr lang="sr-Latn-CS" altLang="en-US"/>
              <a:t>Fourth level</a:t>
            </a:r>
          </a:p>
          <a:p>
            <a:pPr lvl="4"/>
            <a:r>
              <a:rPr lang="sr-Latn-CS" alt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2AAF965A-07E2-4909-8FFC-07DEC430C6DF}" type="slidenum"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sr-Cyrl-RS" altLang="sr-Latn-RS" sz="800">
                <a:solidFill>
                  <a:srgbClr val="6767FF"/>
                </a:solidFill>
                <a:cs typeface="Arial" panose="020B0604020202020204" pitchFamily="34" charset="0"/>
              </a:rPr>
              <a:t>23</a:t>
            </a:r>
            <a:endParaRPr lang="en-US" altLang="sr-Latn-RS" sz="80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,</a:t>
            </a:r>
            <a:r>
              <a:rPr lang="en-US" altLang="en-US" sz="800" dirty="0" err="1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dirty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dirty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/>
              <a:t>Математички факултет</a:t>
            </a:r>
            <a:endParaRPr lang="en-US" sz="80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>
                <a:hlinkClick r:id="rId2"/>
              </a:rPr>
              <a:t>vladaf@matf.bg.ac.</a:t>
            </a:r>
            <a:r>
              <a:rPr lang="en-US" altLang="en-US" kern="0" dirty="0" err="1">
                <a:hlinkClick r:id="rId2"/>
              </a:rPr>
              <a:t>rs</a:t>
            </a:r>
            <a:endParaRPr lang="sr-Latn-RS" altLang="en-US" kern="0" dirty="0"/>
          </a:p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>
                <a:hlinkClick r:id="rId3"/>
              </a:rPr>
              <a:t>k</a:t>
            </a:r>
            <a:r>
              <a:rPr lang="sr-Latn-RS" altLang="en-US" kern="0" dirty="0">
                <a:hlinkClick r:id="rId3"/>
              </a:rPr>
              <a:t>artelj</a:t>
            </a:r>
            <a:r>
              <a:rPr lang="en-US" altLang="en-US" kern="0" dirty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188" y="1412875"/>
            <a:ext cx="83058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vi-VN" dirty="0">
                <a:latin typeface="Garamond" pitchFamily="18" charset="0"/>
              </a:rPr>
              <a:t>Код интерфејса нема хијерархијске организације. </a:t>
            </a:r>
            <a:endParaRPr lang="sr-Cyrl-RS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Како би </a:t>
            </a:r>
            <a:r>
              <a:rPr lang="vi-VN" dirty="0">
                <a:latin typeface="Garamond" pitchFamily="18" charset="0"/>
              </a:rPr>
              <a:t>нагласили да један интерфејс насле</a:t>
            </a:r>
            <a:r>
              <a:rPr lang="sr-Cyrl-RS" dirty="0">
                <a:latin typeface="Garamond" pitchFamily="18" charset="0"/>
              </a:rPr>
              <a:t>ђ</a:t>
            </a:r>
            <a:r>
              <a:rPr lang="vi-VN" dirty="0">
                <a:latin typeface="Garamond" pitchFamily="18" charset="0"/>
              </a:rPr>
              <a:t>ује ви</a:t>
            </a:r>
            <a:r>
              <a:rPr lang="sr-Cyrl-RS" dirty="0">
                <a:latin typeface="Garamond" pitchFamily="18" charset="0"/>
              </a:rPr>
              <a:t>ш</a:t>
            </a:r>
            <a:r>
              <a:rPr lang="vi-VN" dirty="0">
                <a:latin typeface="Garamond" pitchFamily="18" charset="0"/>
              </a:rPr>
              <a:t>е других, иза кљу</a:t>
            </a:r>
            <a:r>
              <a:rPr lang="sr-Cyrl-RS" dirty="0">
                <a:latin typeface="Garamond" pitchFamily="18" charset="0"/>
              </a:rPr>
              <a:t>ч</a:t>
            </a:r>
            <a:r>
              <a:rPr lang="vi-VN" dirty="0">
                <a:latin typeface="Garamond" pitchFamily="18" charset="0"/>
              </a:rPr>
              <a:t>не ре</a:t>
            </a:r>
            <a:r>
              <a:rPr lang="sr-Cyrl-RS" dirty="0">
                <a:latin typeface="Garamond" pitchFamily="18" charset="0"/>
              </a:rPr>
              <a:t>ч</a:t>
            </a:r>
            <a:r>
              <a:rPr lang="vi-VN" dirty="0">
                <a:latin typeface="Garamond" pitchFamily="18" charset="0"/>
              </a:rPr>
              <a:t>и </a:t>
            </a:r>
            <a:r>
              <a:rPr lang="en-US" sz="1800" dirty="0">
                <a:latin typeface="+mn-lt"/>
              </a:rPr>
              <a:t>extends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наводимо све интерфејсе које овај </a:t>
            </a:r>
            <a:r>
              <a:rPr lang="ru-RU" dirty="0" err="1">
                <a:latin typeface="Garamond" pitchFamily="18" charset="0"/>
              </a:rPr>
              <a:t>наслеђује</a:t>
            </a:r>
            <a:r>
              <a:rPr lang="en-US" dirty="0">
                <a:latin typeface="Garamond" pitchFamily="18" charset="0"/>
              </a:rPr>
              <a:t>.</a:t>
            </a:r>
            <a:endParaRPr lang="sr-Cyrl-RS" dirty="0">
              <a:latin typeface="Garamond" pitchFamily="18" charset="0"/>
            </a:endParaRPr>
          </a:p>
          <a:p>
            <a:endParaRPr lang="sr-Cyrl-RS" sz="1500" dirty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DrugiInterfejs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Prvi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Primarni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svi metodi su public i abstract </a:t>
            </a:r>
            <a:endParaRPr lang="sr-Cyrl-RS" sz="15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//sve promenljive su: public, static i final </a:t>
            </a:r>
            <a:endParaRPr lang="sr-Cyrl-RS" sz="15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ME" sz="15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Garamond" pitchFamily="18" charset="0"/>
              </a:rPr>
              <a:t>Интерфејси</a:t>
            </a:r>
            <a:r>
              <a:rPr lang="ru-RU" dirty="0">
                <a:latin typeface="Garamond" pitchFamily="18" charset="0"/>
              </a:rPr>
              <a:t> се, као и класе, смештају у пакете.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Ако се за методе и променљиве у интерфејсу не </a:t>
            </a:r>
            <a:r>
              <a:rPr lang="ru-RU" dirty="0" err="1">
                <a:latin typeface="Garamond" pitchFamily="18" charset="0"/>
              </a:rPr>
              <a:t>нагласи</a:t>
            </a:r>
            <a:r>
              <a:rPr lang="ru-RU" dirty="0">
                <a:latin typeface="Garamond" pitchFamily="18" charset="0"/>
              </a:rPr>
              <a:t> да су </a:t>
            </a:r>
            <a:r>
              <a:rPr lang="en-US" sz="1800" dirty="0">
                <a:latin typeface="+mn-lt"/>
              </a:rPr>
              <a:t>abstract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public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final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sr-Cyrl-RS" dirty="0">
                <a:latin typeface="Garamond" pitchFamily="18" charset="0"/>
              </a:rPr>
              <a:t>подразумеваће се да је тако</a:t>
            </a:r>
            <a:r>
              <a:rPr lang="en-US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(4)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3284984"/>
            <a:ext cx="66247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371600"/>
            <a:ext cx="8382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Дефинисани интерфејси се имплементирају од стране Јава класа. 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Можемо користити већ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раније дефинисане интерфејсе (који већ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постоје у Јава-библиотеци) или направити своје. 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Када класа имплементира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интерфејс, тада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с</a:t>
            </a:r>
            <a:r>
              <a:rPr lang="en-US" dirty="0">
                <a:latin typeface="Garamond" pitchFamily="18" charset="0"/>
              </a:rPr>
              <a:t>e </a:t>
            </a:r>
            <a:r>
              <a:rPr lang="sr-Cyrl-RS" dirty="0">
                <a:latin typeface="Garamond" pitchFamily="18" charset="0"/>
              </a:rPr>
              <a:t>морају имплементирати сви методи интерфејса (не могу се бирати само неки међу њима да се имплементирају, а неки да се оставе </a:t>
            </a:r>
            <a:r>
              <a:rPr lang="sr-Cyrl-RS" dirty="0" err="1">
                <a:latin typeface="Garamond" pitchFamily="18" charset="0"/>
              </a:rPr>
              <a:t>неимплементираним</a:t>
            </a:r>
            <a:r>
              <a:rPr lang="sr-Cyrl-RS" dirty="0">
                <a:latin typeface="Garamond" pitchFamily="18" charset="0"/>
              </a:rPr>
              <a:t>).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sr-Cyrl-RS" sz="800" dirty="0">
                <a:latin typeface="Garamond" pitchFamily="18" charset="0"/>
              </a:rPr>
              <a:t> </a:t>
            </a:r>
          </a:p>
          <a:p>
            <a:r>
              <a:rPr lang="sr-Cyrl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MojAplet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java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applet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Applet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Runnable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……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//implementacije svih metoda iz interfejsa Runnable </a:t>
            </a:r>
            <a:endParaRPr lang="sr-Cyrl-RS" sz="15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effectLst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sr-Cyrl-RS" b="1" dirty="0">
              <a:latin typeface="Garamond" pitchFamily="18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sr-Cyrl-RS" sz="18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(5)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4797152"/>
            <a:ext cx="73448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-3175" y="1484313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vi-VN" dirty="0">
                <a:latin typeface="Garamond" pitchFamily="18" charset="0"/>
              </a:rPr>
              <a:t>Ka</a:t>
            </a:r>
            <a:r>
              <a:rPr lang="sr-Cyrl-RS" dirty="0">
                <a:latin typeface="Garamond" pitchFamily="18" charset="0"/>
              </a:rPr>
              <a:t>д</a:t>
            </a:r>
            <a:r>
              <a:rPr lang="vi-VN" dirty="0">
                <a:latin typeface="Garamond" pitchFamily="18" charset="0"/>
              </a:rPr>
              <a:t>a </a:t>
            </a:r>
            <a:r>
              <a:rPr lang="sr-Cyrl-RS" dirty="0">
                <a:latin typeface="Garamond" pitchFamily="18" charset="0"/>
              </a:rPr>
              <a:t>с</a:t>
            </a:r>
            <a:r>
              <a:rPr lang="vi-VN" dirty="0">
                <a:latin typeface="Garamond" pitchFamily="18" charset="0"/>
              </a:rPr>
              <a:t>e интерфеј</a:t>
            </a:r>
            <a:r>
              <a:rPr lang="sr-Cyrl-RS" dirty="0">
                <a:latin typeface="Garamond" pitchFamily="18" charset="0"/>
              </a:rPr>
              <a:t>с</a:t>
            </a:r>
            <a:r>
              <a:rPr lang="vi-VN" dirty="0">
                <a:latin typeface="Garamond" pitchFamily="18" charset="0"/>
              </a:rPr>
              <a:t> имплеме</a:t>
            </a:r>
            <a:r>
              <a:rPr lang="sr-Cyrl-RS" dirty="0">
                <a:latin typeface="Garamond" pitchFamily="18" charset="0"/>
              </a:rPr>
              <a:t>н</a:t>
            </a:r>
            <a:r>
              <a:rPr lang="vi-VN" dirty="0">
                <a:latin typeface="Garamond" pitchFamily="18" charset="0"/>
              </a:rPr>
              <a:t>т</a:t>
            </a:r>
            <a:r>
              <a:rPr lang="sr-Cyrl-RS" dirty="0">
                <a:latin typeface="Garamond" pitchFamily="18" charset="0"/>
              </a:rPr>
              <a:t>ира</a:t>
            </a:r>
            <a:r>
              <a:rPr lang="vi-VN" dirty="0">
                <a:latin typeface="Garamond" pitchFamily="18" charset="0"/>
              </a:rPr>
              <a:t> у некој класи, њена поткласа насле</a:t>
            </a:r>
            <a:r>
              <a:rPr lang="sr-Cyrl-RS" dirty="0">
                <a:latin typeface="Garamond" pitchFamily="18" charset="0"/>
              </a:rPr>
              <a:t>ђ</a:t>
            </a:r>
            <a:r>
              <a:rPr lang="vi-VN" dirty="0">
                <a:latin typeface="Garamond" pitchFamily="18" charset="0"/>
              </a:rPr>
              <a:t>ује све методе и мо</a:t>
            </a:r>
            <a:r>
              <a:rPr lang="sr-Cyrl-RS" dirty="0">
                <a:latin typeface="Garamond" pitchFamily="18" charset="0"/>
              </a:rPr>
              <a:t>ж</a:t>
            </a:r>
            <a:r>
              <a:rPr lang="vi-VN" dirty="0">
                <a:latin typeface="Garamond" pitchFamily="18" charset="0"/>
              </a:rPr>
              <a:t>е их пре</a:t>
            </a:r>
            <a:r>
              <a:rPr lang="sr-Cyrl-RS" dirty="0">
                <a:latin typeface="Garamond" pitchFamily="18" charset="0"/>
              </a:rPr>
              <a:t>вазићи (предефинисати)</a:t>
            </a:r>
            <a:r>
              <a:rPr lang="vi-VN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vi-VN" dirty="0">
                <a:latin typeface="Garamond" pitchFamily="18" charset="0"/>
              </a:rPr>
              <a:t>Ако је у класи имплеметиран интерфејс, </a:t>
            </a:r>
            <a:r>
              <a:rPr lang="sr-Cyrl-RS" dirty="0">
                <a:latin typeface="Garamond" pitchFamily="18" charset="0"/>
              </a:rPr>
              <a:t>није неопходно да се реч </a:t>
            </a:r>
            <a:r>
              <a:rPr lang="en-US" sz="1800" dirty="0">
                <a:latin typeface="+mn-lt"/>
              </a:rPr>
              <a:t>implements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vi-VN" dirty="0">
                <a:latin typeface="Garamond" pitchFamily="18" charset="0"/>
              </a:rPr>
              <a:t>јави </a:t>
            </a:r>
            <a:r>
              <a:rPr lang="sr-Cyrl-RS" dirty="0">
                <a:latin typeface="Garamond" pitchFamily="18" charset="0"/>
              </a:rPr>
              <a:t>и</a:t>
            </a:r>
            <a:r>
              <a:rPr lang="vi-VN" dirty="0">
                <a:latin typeface="Garamond" pitchFamily="18" charset="0"/>
              </a:rPr>
              <a:t> у дефиницији поткласе.</a:t>
            </a:r>
            <a:endParaRPr lang="en-US" dirty="0">
              <a:latin typeface="Garamond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vi-VN" b="1" dirty="0">
                <a:latin typeface="Garamond" pitchFamily="18" charset="0"/>
              </a:rPr>
              <a:t>Пример: </a:t>
            </a:r>
            <a:r>
              <a:rPr lang="en-US" sz="1800" b="1" dirty="0">
                <a:latin typeface="+mn-lt"/>
              </a:rPr>
              <a:t>       </a:t>
            </a:r>
            <a:endParaRPr lang="sr-Cyrl-RS" sz="1800" b="1" dirty="0">
              <a:latin typeface="+mn-lt"/>
            </a:endParaRPr>
          </a:p>
          <a:p>
            <a:r>
              <a:rPr lang="sr-Cyrl-RS" sz="18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Radoznao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pita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interesuje_se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//… </a:t>
            </a:r>
            <a:endParaRPr lang="sr-Cyrl-RS" sz="15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Naucnik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Radoznao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ime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… </a:t>
            </a:r>
            <a:endParaRPr lang="sr-Cyrl-RS" sz="15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Istrazivac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Naucnik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Ovde se mogu koristiti metodi pita() i Interesuje_se() </a:t>
            </a:r>
            <a:r>
              <a:rPr lang="sr-Cyrl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(6)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429000"/>
            <a:ext cx="6696744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1484313"/>
            <a:ext cx="8893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Једна класа може имплементирати више интерфејса.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На пример, </a:t>
            </a:r>
            <a:r>
              <a:rPr lang="ru-RU" dirty="0" err="1">
                <a:latin typeface="Garamond" pitchFamily="18" charset="0"/>
              </a:rPr>
              <a:t>може</a:t>
            </a:r>
            <a:r>
              <a:rPr lang="ru-RU" dirty="0">
                <a:latin typeface="Garamond" pitchFamily="18" charset="0"/>
              </a:rPr>
              <a:t> се </a:t>
            </a:r>
            <a:r>
              <a:rPr lang="ru-RU" dirty="0" err="1">
                <a:latin typeface="Garamond" pitchFamily="18" charset="0"/>
              </a:rPr>
              <a:t>писати</a:t>
            </a:r>
            <a:r>
              <a:rPr lang="ru-RU" dirty="0">
                <a:latin typeface="Garamond" pitchFamily="18" charset="0"/>
              </a:rPr>
              <a:t>:</a:t>
            </a:r>
          </a:p>
          <a:p>
            <a:r>
              <a:rPr lang="sr-Cyrl-RS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Moja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en-U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Drugi</a:t>
            </a:r>
            <a:r>
              <a:rPr lang="en-U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Treci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en-U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… </a:t>
            </a:r>
            <a:endParaRPr lang="sr-Cyrl-RS" sz="15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ru-RU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Овде се могу појавити иста имена метода (са истим потписом!) у различитим интерфејсима.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Тада се коришћењем кратког имена може имплементирати само један од два таква метода</a:t>
            </a:r>
            <a:r>
              <a:rPr lang="en-US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(7)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780928"/>
            <a:ext cx="5832648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497887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Могу се декларитати променљиве које ће бити типа интерфејс (јер скоро свуда где користимо класе, можемо користити и интерфејсе!)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На пример, </a:t>
            </a:r>
            <a:r>
              <a:rPr lang="ru-RU" dirty="0" err="1">
                <a:latin typeface="Garamond" pitchFamily="18" charset="0"/>
              </a:rPr>
              <a:t>могуће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је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креирати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објекат</a:t>
            </a:r>
            <a:r>
              <a:rPr lang="ru-RU" dirty="0">
                <a:latin typeface="Garamond" pitchFamily="18" charset="0"/>
              </a:rPr>
              <a:t> на </a:t>
            </a:r>
            <a:r>
              <a:rPr lang="ru-RU" dirty="0" err="1">
                <a:latin typeface="Garamond" pitchFamily="18" charset="0"/>
              </a:rPr>
              <a:t>следећи</a:t>
            </a:r>
            <a:r>
              <a:rPr lang="ru-RU" dirty="0">
                <a:latin typeface="Garamond" pitchFamily="18" charset="0"/>
              </a:rPr>
              <a:t> начин:</a:t>
            </a:r>
          </a:p>
          <a:p>
            <a:pPr>
              <a:spcBef>
                <a:spcPct val="50000"/>
              </a:spcBef>
              <a:defRPr/>
            </a:pPr>
            <a:endParaRPr lang="ru-RU" sz="800" dirty="0">
              <a:latin typeface="Garamond" pitchFamily="18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Runnable trceci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MojObjekat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sr-Cyrl-RS" sz="1500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Од објекта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1800" dirty="0" err="1">
                <a:latin typeface="+mn-lt"/>
              </a:rPr>
              <a:t>trceci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се очекује да извршава метод </a:t>
            </a:r>
            <a:r>
              <a:rPr lang="en-US" sz="1800" dirty="0">
                <a:latin typeface="+mn-lt"/>
              </a:rPr>
              <a:t>run()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интерфејса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R</a:t>
            </a:r>
            <a:r>
              <a:rPr lang="sr-Latn-ME" sz="1800" dirty="0">
                <a:latin typeface="+mn-lt"/>
              </a:rPr>
              <a:t>u</a:t>
            </a:r>
            <a:r>
              <a:rPr lang="en-US" sz="1800" dirty="0" err="1">
                <a:latin typeface="+mn-lt"/>
              </a:rPr>
              <a:t>nnable</a:t>
            </a:r>
            <a:r>
              <a:rPr lang="en-US" sz="2800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(8)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3356992"/>
            <a:ext cx="41764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1419225"/>
            <a:ext cx="8134350" cy="53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Како се могу користити параметри у методима интерфејса ако ће их имплементирати различите класе?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Garamond" pitchFamily="18" charset="0"/>
              </a:rPr>
              <a:t>Једна</a:t>
            </a:r>
            <a:r>
              <a:rPr lang="ru-RU" dirty="0">
                <a:latin typeface="Garamond" pitchFamily="18" charset="0"/>
              </a:rPr>
              <a:t> од могућности је да се параметри декларишу тако да буду типа </a:t>
            </a:r>
            <a:r>
              <a:rPr lang="ru-RU" dirty="0" err="1">
                <a:latin typeface="Garamond" pitchFamily="18" charset="0"/>
              </a:rPr>
              <a:t>интерфејса</a:t>
            </a:r>
            <a:r>
              <a:rPr lang="ru-RU" dirty="0">
                <a:latin typeface="Garamond" pitchFamily="18" charset="0"/>
              </a:rPr>
              <a:t>.</a:t>
            </a:r>
            <a:endParaRPr lang="en-US" sz="2800" b="1" dirty="0">
              <a:latin typeface="Garamond" pitchFamily="18" charset="0"/>
            </a:endParaRPr>
          </a:p>
          <a:p>
            <a:r>
              <a:rPr lang="sr-Latn-ME" sz="1800" dirty="0">
                <a:latin typeface="+mn-lt"/>
              </a:rPr>
              <a:t>       </a:t>
            </a:r>
            <a:endParaRPr lang="sr-Cyrl-RS" sz="1800" dirty="0">
              <a:latin typeface="+mn-lt"/>
            </a:endParaRPr>
          </a:p>
          <a:p>
            <a:r>
              <a:rPr lang="sr-Cyrl-RS" sz="1800" dirty="0">
                <a:solidFill>
                  <a:srgbClr val="8000FF"/>
                </a:solidFill>
                <a:effectLst/>
                <a:latin typeface="+mn-lt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Radoznao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void pita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Radozn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а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 neko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//… </a:t>
            </a:r>
          </a:p>
          <a:p>
            <a:r>
              <a:rPr lang="sr-Latn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sr-Latn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Naucnik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Radoznao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pita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Radoznao neko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Naucnik pravi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Naucnik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neko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… </a:t>
            </a:r>
          </a:p>
          <a:p>
            <a:r>
              <a:rPr lang="sr-Latn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effectLst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endParaRPr lang="en-US" sz="2800" dirty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(9)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3429000"/>
            <a:ext cx="5428456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439863"/>
            <a:ext cx="91440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Обично испоручилац сервиса тврди:</a:t>
            </a:r>
            <a:r>
              <a:rPr lang="en-US" dirty="0">
                <a:latin typeface="Garamond" pitchFamily="18" charset="0"/>
              </a:rPr>
              <a:t> “</a:t>
            </a:r>
            <a:r>
              <a:rPr lang="sr-Cyrl-RS" dirty="0">
                <a:latin typeface="Garamond" pitchFamily="18" charset="0"/>
              </a:rPr>
              <a:t>Ако ваша класа испуњава конкретни интерфејс, ја ћу онда пружити услугу</a:t>
            </a:r>
            <a:r>
              <a:rPr lang="en-US" dirty="0">
                <a:latin typeface="Garamond" pitchFamily="18" charset="0"/>
              </a:rPr>
              <a:t>.” 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Размотримо конкретан пример</a:t>
            </a:r>
            <a:r>
              <a:rPr lang="en-US" dirty="0">
                <a:latin typeface="Garamond" pitchFamily="18" charset="0"/>
              </a:rPr>
              <a:t>. </a:t>
            </a:r>
            <a:r>
              <a:rPr lang="sr-Cyrl-RS" dirty="0">
                <a:latin typeface="Garamond" pitchFamily="18" charset="0"/>
              </a:rPr>
              <a:t>Метод </a:t>
            </a:r>
            <a:r>
              <a:rPr lang="en-US" sz="1800" dirty="0">
                <a:latin typeface="+mn-lt"/>
              </a:rPr>
              <a:t>sort</a:t>
            </a:r>
            <a:r>
              <a:rPr lang="sr-Cyrl-R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у класи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Arrays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обећава да ће сортирати низ објеката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sr-Cyrl-RS" dirty="0">
                <a:latin typeface="Garamond" pitchFamily="18" charset="0"/>
              </a:rPr>
              <a:t>али под једним условом</a:t>
            </a:r>
            <a:r>
              <a:rPr lang="sr-Latn-RS" dirty="0">
                <a:latin typeface="Garamond" pitchFamily="18" charset="0"/>
              </a:rPr>
              <a:t>: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000" dirty="0">
                <a:latin typeface="Garamond" pitchFamily="18" charset="0"/>
              </a:rPr>
              <a:t>објекти у низу морају сами знати како да се упореде тј. морају припадати класи која имплементира интерфејс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Comparable</a:t>
            </a:r>
            <a:r>
              <a:rPr lang="en-US" sz="2000" dirty="0">
                <a:latin typeface="Garamond" pitchFamily="18" charset="0"/>
              </a:rPr>
              <a:t>.</a:t>
            </a:r>
            <a:r>
              <a:rPr lang="sr-Latn-RS" sz="2000" dirty="0">
                <a:latin typeface="Garamond" pitchFamily="18" charset="0"/>
              </a:rPr>
              <a:t> </a:t>
            </a:r>
          </a:p>
          <a:p>
            <a:endParaRPr lang="sr-Latn-RS" sz="1500" dirty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Object other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sz="1800" dirty="0">
              <a:latin typeface="+mn-lt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Да би класа имплементирала интерфејс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Comparable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она мора да садржи метод </a:t>
            </a:r>
            <a:r>
              <a:rPr lang="en-US" sz="1800" dirty="0" err="1">
                <a:latin typeface="+mn-lt"/>
              </a:rPr>
              <a:t>compareTo</a:t>
            </a:r>
            <a:r>
              <a:rPr lang="sr-Latn-RS" sz="1800" dirty="0">
                <a:latin typeface="+mn-lt"/>
              </a:rPr>
              <a:t>. </a:t>
            </a:r>
            <a:endParaRPr lang="sr-Cyrl-RS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у ЈДК-у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4077072"/>
            <a:ext cx="43204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>
                <a:latin typeface="+mn-lt"/>
              </a:rPr>
              <a:t>java.lang.Comparable</a:t>
            </a:r>
            <a:endParaRPr lang="sr-Cyrl-RS" sz="1800" b="1" dirty="0">
              <a:latin typeface="+mn-lt"/>
            </a:endParaRP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 err="1">
                <a:latin typeface="+mn-lt"/>
              </a:rPr>
              <a:t>int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compareTo</a:t>
            </a:r>
            <a:r>
              <a:rPr lang="en-US" sz="1800" dirty="0">
                <a:latin typeface="+mn-lt"/>
              </a:rPr>
              <a:t>(</a:t>
            </a:r>
            <a:r>
              <a:rPr lang="sr-Latn-RS" sz="1800" dirty="0">
                <a:latin typeface="+mn-lt"/>
              </a:rPr>
              <a:t>Object</a:t>
            </a:r>
            <a:r>
              <a:rPr lang="en-US" sz="1800" dirty="0">
                <a:latin typeface="+mn-lt"/>
              </a:rPr>
              <a:t> other)</a:t>
            </a:r>
            <a:endParaRPr lang="sr-Latn-RS" sz="1800" b="1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Latn-CS" sz="1800" b="1" dirty="0">
                <a:latin typeface="+mn-lt"/>
              </a:rPr>
              <a:t>java.util.Arrays</a:t>
            </a:r>
            <a:endParaRPr lang="sr-Cyrl-RS" sz="1800" b="1" dirty="0">
              <a:latin typeface="+mn-lt"/>
            </a:endParaRP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static void sort(Object[] a)</a:t>
            </a:r>
            <a:r>
              <a:rPr lang="sr-Cyrl-RS" sz="1800" dirty="0">
                <a:latin typeface="+mn-lt"/>
              </a:rPr>
              <a:t> </a:t>
            </a:r>
            <a:endParaRPr lang="en-US" sz="1800" dirty="0">
              <a:latin typeface="+mn-lt"/>
            </a:endParaRPr>
          </a:p>
          <a:p>
            <a:pPr marL="1428750" lvl="2">
              <a:spcBef>
                <a:spcPts val="0"/>
              </a:spcBef>
              <a:buFontTx/>
              <a:buChar char="-"/>
              <a:defRPr/>
            </a:pPr>
            <a:r>
              <a:rPr lang="sr-Cyrl-RS" sz="1800" dirty="0">
                <a:latin typeface="+mn-lt"/>
              </a:rPr>
              <a:t>Сортира елементе низа побољшаном верзијом сортирања учешљавањем (енг. </a:t>
            </a:r>
            <a:r>
              <a:rPr lang="sr-Latn-RS" sz="1800" dirty="0">
                <a:latin typeface="+mn-lt"/>
              </a:rPr>
              <a:t>Merge sort). </a:t>
            </a:r>
          </a:p>
          <a:p>
            <a:pPr marL="1428750" lvl="2">
              <a:spcBef>
                <a:spcPts val="0"/>
              </a:spcBef>
              <a:buFontTx/>
              <a:buChar char="-"/>
              <a:defRPr/>
            </a:pPr>
            <a:r>
              <a:rPr lang="sr-Cyrl-RS" sz="1800" dirty="0">
                <a:latin typeface="+mn-lt"/>
              </a:rPr>
              <a:t>Елементи низа морају имплементирати </a:t>
            </a:r>
            <a:r>
              <a:rPr lang="sr-Latn-RS" sz="1800" dirty="0">
                <a:latin typeface="+mn-lt"/>
              </a:rPr>
              <a:t>Comparable </a:t>
            </a:r>
            <a:r>
              <a:rPr lang="sr-Cyrl-RS" sz="1800" dirty="0">
                <a:latin typeface="+mn-lt"/>
              </a:rPr>
              <a:t>интерфејс. </a:t>
            </a: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static void sort(Object[] a</a:t>
            </a:r>
            <a:r>
              <a:rPr lang="sr-Cyrl-RS" sz="1800" dirty="0">
                <a:latin typeface="+mn-lt"/>
              </a:rPr>
              <a:t>, </a:t>
            </a:r>
            <a:r>
              <a:rPr lang="en-US" sz="1800" dirty="0">
                <a:latin typeface="+mn-lt"/>
              </a:rPr>
              <a:t>Comparator c)</a:t>
            </a:r>
            <a:r>
              <a:rPr lang="sr-Cyrl-RS" sz="1800" dirty="0">
                <a:latin typeface="+mn-lt"/>
              </a:rPr>
              <a:t> </a:t>
            </a:r>
          </a:p>
          <a:p>
            <a:pPr lvl="1" indent="0">
              <a:spcBef>
                <a:spcPts val="0"/>
              </a:spcBef>
              <a:defRPr/>
            </a:pPr>
            <a:r>
              <a:rPr lang="sr-Latn-RS" sz="1800" dirty="0">
                <a:latin typeface="+mn-lt"/>
              </a:rPr>
              <a:t>	</a:t>
            </a:r>
            <a:r>
              <a:rPr lang="sr-Cyrl-RS" sz="1800" dirty="0">
                <a:latin typeface="+mn-lt"/>
              </a:rPr>
              <a:t>- Друга варијанта која користи експлицитни начин поређења дефинисан </a:t>
            </a:r>
            <a:r>
              <a:rPr lang="sr-Latn-RS" sz="1800" dirty="0">
                <a:latin typeface="+mn-lt"/>
              </a:rPr>
              <a:t>	</a:t>
            </a:r>
            <a:r>
              <a:rPr lang="sr-Cyrl-RS" sz="1800" dirty="0">
                <a:latin typeface="+mn-lt"/>
              </a:rPr>
              <a:t>класом </a:t>
            </a:r>
            <a:r>
              <a:rPr lang="sr-Latn-RS" sz="1800" dirty="0">
                <a:latin typeface="+mn-lt"/>
              </a:rPr>
              <a:t>Comparator</a:t>
            </a:r>
            <a:endParaRPr lang="sr-Latn-RS" sz="1800" dirty="0"/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>
                <a:latin typeface="+mn-lt"/>
              </a:rPr>
              <a:t>java.util.Comparator</a:t>
            </a:r>
            <a:r>
              <a:rPr lang="en-US" sz="1800" b="1" dirty="0">
                <a:latin typeface="+mn-lt"/>
              </a:rPr>
              <a:t> </a:t>
            </a:r>
            <a:endParaRPr lang="sr-Cyrl-RS" sz="1800" b="1" dirty="0">
              <a:latin typeface="+mn-lt"/>
            </a:endParaRP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 err="1">
                <a:latin typeface="+mn-lt"/>
              </a:rPr>
              <a:t>int</a:t>
            </a:r>
            <a:r>
              <a:rPr lang="en-US" sz="1800" dirty="0">
                <a:latin typeface="+mn-lt"/>
              </a:rPr>
              <a:t> compare(</a:t>
            </a:r>
            <a:r>
              <a:rPr lang="sr-Latn-RS" sz="1800" dirty="0">
                <a:latin typeface="+mn-lt"/>
              </a:rPr>
              <a:t>Object</a:t>
            </a:r>
            <a:r>
              <a:rPr lang="en-US" sz="1800" dirty="0">
                <a:latin typeface="+mn-lt"/>
              </a:rPr>
              <a:t> o1, </a:t>
            </a:r>
            <a:r>
              <a:rPr lang="sr-Latn-RS" sz="1800" dirty="0">
                <a:latin typeface="+mn-lt"/>
              </a:rPr>
              <a:t>Object</a:t>
            </a:r>
            <a:r>
              <a:rPr lang="en-US" sz="1800" dirty="0">
                <a:latin typeface="+mn-lt"/>
              </a:rPr>
              <a:t> o2)</a:t>
            </a:r>
            <a:br>
              <a:rPr lang="sr-Cyrl-RS" sz="1800" dirty="0">
                <a:latin typeface="+mn-lt"/>
              </a:rPr>
            </a:br>
            <a:r>
              <a:rPr lang="sr-Cyrl-RS" sz="1800" dirty="0">
                <a:latin typeface="+mn-lt"/>
              </a:rPr>
              <a:t>- Пореди два објекта и враћа:</a:t>
            </a:r>
          </a:p>
          <a:p>
            <a:pPr marL="1543050" lvl="2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1800" dirty="0">
                <a:latin typeface="+mn-lt"/>
              </a:rPr>
              <a:t>негативан број ако први претходи другом, </a:t>
            </a:r>
          </a:p>
          <a:p>
            <a:pPr marL="1543050" lvl="2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1800" dirty="0">
                <a:latin typeface="+mn-lt"/>
              </a:rPr>
              <a:t>враћа нулу ако су исти по уређењу</a:t>
            </a:r>
          </a:p>
          <a:p>
            <a:pPr marL="1543050" lvl="2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1800" dirty="0">
                <a:latin typeface="+mn-lt"/>
              </a:rPr>
              <a:t>или позитиван број ако други претходи првом. </a:t>
            </a:r>
            <a:endParaRPr lang="sr-Latn-CS" sz="1800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у ЈДК-у (5)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7504" y="1557338"/>
            <a:ext cx="8884096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ts val="600"/>
              </a:spcBef>
              <a:buFontTx/>
              <a:buAutoNum type="arabicPeriod"/>
              <a:defRPr/>
            </a:pPr>
            <a:r>
              <a:rPr lang="sr-Cyrl-RS" b="1" u="sng" dirty="0">
                <a:latin typeface="Garamond" pitchFamily="18" charset="0"/>
              </a:rPr>
              <a:t>Заједничке операције и поља сместити у надкласе</a:t>
            </a:r>
            <a:r>
              <a:rPr lang="en-US" b="1" u="sng" dirty="0">
                <a:latin typeface="Garamond" pitchFamily="18" charset="0"/>
              </a:rPr>
              <a:t>.</a:t>
            </a:r>
            <a:endParaRPr lang="sr-Cyrl-RS" b="1" u="sng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dirty="0">
                <a:latin typeface="Garamond" pitchFamily="18" charset="0"/>
              </a:rPr>
              <a:t>Тако је оформљена класа </a:t>
            </a:r>
            <a:r>
              <a:rPr lang="en-US" sz="1800" dirty="0">
                <a:latin typeface="+mn-lt"/>
              </a:rPr>
              <a:t>Person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као надкласа </a:t>
            </a:r>
            <a:r>
              <a:rPr lang="en-US" sz="1800" dirty="0">
                <a:latin typeface="+mn-lt"/>
              </a:rPr>
              <a:t>Employee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 </a:t>
            </a:r>
            <a:r>
              <a:rPr lang="en-US" sz="1800" dirty="0">
                <a:latin typeface="+mn-lt"/>
              </a:rPr>
              <a:t>Student</a:t>
            </a:r>
            <a:r>
              <a:rPr lang="en-US" dirty="0">
                <a:latin typeface="Garamond" pitchFamily="18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en-US" b="1" u="sng" dirty="0">
                <a:latin typeface="Garamond" pitchFamily="18" charset="0"/>
              </a:rPr>
              <a:t>2. </a:t>
            </a:r>
            <a:r>
              <a:rPr lang="sr-Cyrl-RS" b="1" u="sng" dirty="0">
                <a:latin typeface="Garamond" pitchFamily="18" charset="0"/>
              </a:rPr>
              <a:t>Избегавати употребу заштићених поља</a:t>
            </a:r>
            <a:r>
              <a:rPr lang="en-US" b="1" u="sng" dirty="0">
                <a:latin typeface="Garamond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Модификатор </a:t>
            </a:r>
            <a:r>
              <a:rPr lang="en-US" sz="1800" dirty="0">
                <a:latin typeface="+mn-lt"/>
              </a:rPr>
              <a:t>protected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не пружа много заштите, из два разлога:</a:t>
            </a:r>
          </a:p>
          <a:p>
            <a:pPr marL="1200150" lvl="1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>
                <a:latin typeface="Garamond" pitchFamily="18" charset="0"/>
              </a:rPr>
              <a:t>Може се увек направити поткласа неке класе и тиме приступити </a:t>
            </a:r>
            <a:r>
              <a:rPr lang="sr-Latn-RS" dirty="0">
                <a:latin typeface="Garamond" pitchFamily="18" charset="0"/>
              </a:rPr>
              <a:t>protected </a:t>
            </a:r>
            <a:r>
              <a:rPr lang="sr-Cyrl-RS" dirty="0">
                <a:latin typeface="Garamond" pitchFamily="18" charset="0"/>
              </a:rPr>
              <a:t>променљивој. </a:t>
            </a:r>
          </a:p>
          <a:p>
            <a:pPr marL="1200150" lvl="1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>
                <a:latin typeface="Garamond" pitchFamily="18" charset="0"/>
              </a:rPr>
              <a:t>У програмском језику Јава све класе у истом пакету имају приступ 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protected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пољима, тако да се класа може сместити у исти пакет и тиме омогућити приступ.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Међутим, </a:t>
            </a:r>
            <a:r>
              <a:rPr lang="en-US" sz="1800" dirty="0">
                <a:latin typeface="+mn-lt"/>
              </a:rPr>
              <a:t>protected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методи могу бити корисни за назначавање да дати метод није спреман за општу употребу и да треба да буде редефинисан у поткласама. 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Препоруке за наслеђивање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845185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b="1" u="sng" dirty="0">
                <a:latin typeface="Garamond" pitchFamily="18" charset="0"/>
              </a:rPr>
              <a:t>3. Користити наслеђивање за моделирање односа</a:t>
            </a:r>
            <a:r>
              <a:rPr lang="en-US" b="1" u="sng" dirty="0">
                <a:latin typeface="Garamond" pitchFamily="18" charset="0"/>
              </a:rPr>
              <a:t> “</a:t>
            </a:r>
            <a:r>
              <a:rPr lang="sr-Cyrl-RS" b="1" u="sng" dirty="0">
                <a:latin typeface="Garamond" pitchFamily="18" charset="0"/>
              </a:rPr>
              <a:t>јесте</a:t>
            </a:r>
            <a:r>
              <a:rPr lang="en-US" b="1" u="sng" dirty="0">
                <a:latin typeface="Garamond" pitchFamily="18" charset="0"/>
              </a:rPr>
              <a:t>”.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Понекад програмери претерују у коришћењу наслеђивања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Претпоставимо да нам требају радници по уговору, тј. класа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Contractor</a:t>
            </a:r>
            <a:r>
              <a:rPr lang="en-US" sz="2000" dirty="0">
                <a:latin typeface="Garamond" pitchFamily="18" charset="0"/>
              </a:rPr>
              <a:t>. </a:t>
            </a:r>
            <a:r>
              <a:rPr lang="sr-Cyrl-RS" sz="2000" dirty="0">
                <a:latin typeface="Garamond" pitchFamily="18" charset="0"/>
              </a:rPr>
              <a:t>Радници под уговором садрже имена и датум запослења, али не садрже плату</a:t>
            </a:r>
            <a:r>
              <a:rPr lang="en-US" sz="2000" dirty="0">
                <a:latin typeface="Garamond" pitchFamily="18" charset="0"/>
              </a:rPr>
              <a:t>, </a:t>
            </a:r>
            <a:r>
              <a:rPr lang="sr-Cyrl-RS" sz="2000" dirty="0">
                <a:latin typeface="Garamond" pitchFamily="18" charset="0"/>
              </a:rPr>
              <a:t>већ се плаћају по сату</a:t>
            </a:r>
            <a:r>
              <a:rPr lang="en-US" sz="2000" dirty="0">
                <a:latin typeface="Garamond" pitchFamily="18" charset="0"/>
              </a:rPr>
              <a:t>. 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Иако постоји изазов да се класа </a:t>
            </a:r>
            <a:r>
              <a:rPr lang="en-US" sz="2000" dirty="0">
                <a:latin typeface="+mn-lt"/>
              </a:rPr>
              <a:t>Contractor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>
                <a:latin typeface="Garamond" pitchFamily="18" charset="0"/>
              </a:rPr>
              <a:t>направи као подкласа класе </a:t>
            </a:r>
            <a:r>
              <a:rPr lang="en-US" sz="2000" dirty="0">
                <a:latin typeface="+mn-lt"/>
              </a:rPr>
              <a:t>Employee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>
                <a:latin typeface="Garamond" pitchFamily="18" charset="0"/>
              </a:rPr>
              <a:t>којој је додато поље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 err="1">
                <a:latin typeface="+mn-lt"/>
              </a:rPr>
              <a:t>hourlyWage</a:t>
            </a:r>
            <a:r>
              <a:rPr lang="sr-Cyrl-RS" sz="2000" dirty="0">
                <a:latin typeface="Garamond" pitchFamily="18" charset="0"/>
              </a:rPr>
              <a:t>, то не би била добра идеја јер би тада примерак класе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Contractor</a:t>
            </a:r>
            <a:r>
              <a:rPr lang="sr-Cyrl-RS" sz="2000" dirty="0">
                <a:latin typeface="Garamond" pitchFamily="18" charset="0"/>
              </a:rPr>
              <a:t> садржао и поље за плату и поље за сатницу, а то би водило у проблеме</a:t>
            </a:r>
            <a:r>
              <a:rPr lang="en-US" sz="2000" dirty="0">
                <a:latin typeface="Garamond" pitchFamily="18" charset="0"/>
              </a:rPr>
              <a:t>.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Наиме однос између ентитета радник по уговору и запослени не пролази тест</a:t>
            </a:r>
            <a:r>
              <a:rPr lang="en-US" sz="2000" dirty="0">
                <a:latin typeface="Garamond" pitchFamily="18" charset="0"/>
              </a:rPr>
              <a:t> “</a:t>
            </a:r>
            <a:r>
              <a:rPr lang="sr-Cyrl-RS" sz="2000" dirty="0">
                <a:latin typeface="Garamond" pitchFamily="18" charset="0"/>
              </a:rPr>
              <a:t>јесте</a:t>
            </a:r>
            <a:r>
              <a:rPr lang="en-US" sz="2000" dirty="0">
                <a:latin typeface="Garamond" pitchFamily="18" charset="0"/>
              </a:rPr>
              <a:t>”. </a:t>
            </a:r>
            <a:r>
              <a:rPr lang="sr-Cyrl-RS" sz="2000" dirty="0">
                <a:latin typeface="Garamond" pitchFamily="18" charset="0"/>
              </a:rPr>
              <a:t>Радник по уговору није специјалан случај запосленог</a:t>
            </a:r>
            <a:r>
              <a:rPr lang="en-US" sz="2000" dirty="0">
                <a:latin typeface="Garamond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Препоруке за наслеђивање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>
                <a:solidFill>
                  <a:srgbClr val="3366FF"/>
                </a:solidFill>
              </a:rPr>
              <a:t>Апстрактне класе и интерфејси</a:t>
            </a:r>
            <a:endParaRPr lang="sr-Latn-CS" altLang="en-US" sz="540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>
                <a:hlinkClick r:id="rId2"/>
              </a:rPr>
              <a:t>vladaf@matf.bg.ac.</a:t>
            </a:r>
            <a:r>
              <a:rPr lang="en-US" altLang="en-US" kern="0" dirty="0" err="1">
                <a:hlinkClick r:id="rId2"/>
              </a:rPr>
              <a:t>rs</a:t>
            </a:r>
            <a:endParaRPr lang="sr-Latn-RS" altLang="en-US" kern="0" dirty="0"/>
          </a:p>
          <a:p>
            <a:pPr eaLnBrk="1" hangingPunct="1"/>
            <a:r>
              <a:rPr lang="sr-Cyrl-RS" altLang="en-US" kern="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>
                <a:hlinkClick r:id="rId3"/>
              </a:rPr>
              <a:t>k</a:t>
            </a:r>
            <a:r>
              <a:rPr lang="sr-Latn-RS" altLang="en-US" kern="0" dirty="0">
                <a:hlinkClick r:id="rId3"/>
              </a:rPr>
              <a:t>artelj</a:t>
            </a:r>
            <a:r>
              <a:rPr lang="en-US" altLang="en-US" kern="0" dirty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45185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b="1" u="sng" dirty="0">
                <a:latin typeface="Garamond" pitchFamily="18" charset="0"/>
              </a:rPr>
              <a:t>4. </a:t>
            </a:r>
            <a:r>
              <a:rPr lang="sr-Cyrl-RS" b="1" u="sng" dirty="0">
                <a:latin typeface="Garamond" pitchFamily="18" charset="0"/>
              </a:rPr>
              <a:t>Не користити наслеђивање сем уколико оно има смисла за све методе класе из које се наслеђује</a:t>
            </a:r>
            <a:r>
              <a:rPr lang="en-US" b="1" u="sng" dirty="0">
                <a:latin typeface="Garamond" pitchFamily="18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endParaRPr lang="sr-Cyrl-RS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Претпоставимо да желимо да направимо класу за празнике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Holiday</a:t>
            </a:r>
            <a:r>
              <a:rPr lang="en-US" sz="2000" dirty="0">
                <a:latin typeface="Garamond" pitchFamily="18" charset="0"/>
              </a:rPr>
              <a:t>. 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Будући да је сваки празник дан, а да су дани примерци класе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 err="1">
                <a:latin typeface="+mn-lt"/>
              </a:rPr>
              <a:t>GregorianCalendar</a:t>
            </a:r>
            <a:r>
              <a:rPr lang="en-US" sz="2000" dirty="0">
                <a:latin typeface="Garamond" pitchFamily="18" charset="0"/>
              </a:rPr>
              <a:t>, </a:t>
            </a:r>
            <a:r>
              <a:rPr lang="sr-Cyrl-RS" sz="2000" dirty="0">
                <a:latin typeface="Garamond" pitchFamily="18" charset="0"/>
              </a:rPr>
              <a:t>то можемо користити наслеђивање</a:t>
            </a:r>
            <a:r>
              <a:rPr lang="en-US" sz="2000" dirty="0">
                <a:latin typeface="Garamond" pitchFamily="18" charset="0"/>
              </a:rPr>
              <a:t>.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>
              <a:latin typeface="Garamond" pitchFamily="18" charset="0"/>
            </a:endParaRPr>
          </a:p>
          <a:p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Holiday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GregorianCalendar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На несрећу, скуп празника није затворен у односу на наслеђене операције</a:t>
            </a:r>
            <a:r>
              <a:rPr lang="en-US" sz="2000" dirty="0">
                <a:latin typeface="Garamond" pitchFamily="18" charset="0"/>
              </a:rPr>
              <a:t>. </a:t>
            </a:r>
            <a:r>
              <a:rPr lang="sr-Cyrl-RS" sz="2000" dirty="0">
                <a:latin typeface="Garamond" pitchFamily="18" charset="0"/>
              </a:rPr>
              <a:t>Један од јавних метода класе </a:t>
            </a:r>
            <a:r>
              <a:rPr lang="en-US" sz="2000" dirty="0" err="1">
                <a:latin typeface="+mn-lt"/>
              </a:rPr>
              <a:t>GregorianCalendar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>
                <a:latin typeface="Garamond" pitchFamily="18" charset="0"/>
              </a:rPr>
              <a:t>је метод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add</a:t>
            </a:r>
            <a:r>
              <a:rPr lang="en-US" sz="2000" dirty="0">
                <a:latin typeface="Garamond" pitchFamily="18" charset="0"/>
              </a:rPr>
              <a:t>. 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Међутим, овај метод може да претвори празник у нерадни дан</a:t>
            </a:r>
            <a:r>
              <a:rPr lang="en-US" sz="2000" dirty="0">
                <a:latin typeface="Garamond" pitchFamily="18" charset="0"/>
              </a:rPr>
              <a:t>: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Holiday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christmas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christmas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12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sz="15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Стога, у овом примеру наслеђивање није адекватно</a:t>
            </a:r>
            <a:r>
              <a:rPr lang="en-US" sz="2000" dirty="0">
                <a:latin typeface="Garamond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Препоруке за наслеђивање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4077072"/>
            <a:ext cx="600871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1371600" y="5589240"/>
            <a:ext cx="492859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552" y="1417638"/>
            <a:ext cx="8451850" cy="490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b="1" u="sng" dirty="0">
                <a:latin typeface="Garamond" pitchFamily="18" charset="0"/>
              </a:rPr>
              <a:t>5. Приликом превазилажења метода не мењати очекивано понашање тј. поштовати принцип замене</a:t>
            </a:r>
            <a:r>
              <a:rPr lang="en-US" b="1" u="sng" dirty="0">
                <a:latin typeface="Garamond" pitchFamily="18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Принцип замене се примењује и на синтаксу и на понашање.</a:t>
            </a:r>
            <a:endParaRPr lang="en-U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При превазилажењу метода се не сме неразумно мењати његово понашање</a:t>
            </a:r>
            <a:r>
              <a:rPr lang="en-US" sz="2000" dirty="0">
                <a:latin typeface="Garamond" pitchFamily="18" charset="0"/>
              </a:rPr>
              <a:t>. </a:t>
            </a:r>
            <a:r>
              <a:rPr lang="sr-Cyrl-RS" sz="2000" dirty="0">
                <a:latin typeface="Garamond" pitchFamily="18" charset="0"/>
              </a:rPr>
              <a:t>На пример, ако се „поправи“ проблем са методом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add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>
                <a:latin typeface="Garamond" pitchFamily="18" charset="0"/>
              </a:rPr>
              <a:t>у класи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Holiday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>
                <a:latin typeface="Garamond" pitchFamily="18" charset="0"/>
              </a:rPr>
              <a:t>тако да сада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add</a:t>
            </a:r>
            <a:r>
              <a:rPr lang="sr-Cyrl-RS" sz="2000" dirty="0">
                <a:latin typeface="Garamond" pitchFamily="18" charset="0"/>
              </a:rPr>
              <a:t> пребацује на следећи празник</a:t>
            </a:r>
            <a:r>
              <a:rPr lang="en-US" sz="2000" dirty="0">
                <a:latin typeface="Garamond" pitchFamily="18" charset="0"/>
              </a:rPr>
              <a:t>, </a:t>
            </a:r>
            <a:r>
              <a:rPr lang="sr-Cyrl-RS" sz="2000" dirty="0">
                <a:latin typeface="Garamond" pitchFamily="18" charset="0"/>
              </a:rPr>
              <a:t>тада бива нарушен принцип замене</a:t>
            </a:r>
            <a:r>
              <a:rPr lang="en-US" sz="2000" dirty="0">
                <a:latin typeface="Garamond" pitchFamily="18" charset="0"/>
              </a:rPr>
              <a:t>.</a:t>
            </a:r>
            <a:r>
              <a:rPr lang="sr-Cyrl-RS" sz="2000" dirty="0">
                <a:latin typeface="Garamond" pitchFamily="18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Наиме, секвенца нареби:</a:t>
            </a:r>
          </a:p>
          <a:p>
            <a:pPr>
              <a:spcBef>
                <a:spcPts val="600"/>
              </a:spcBef>
              <a:defRPr/>
            </a:pPr>
            <a:endParaRPr lang="en-US" sz="800" dirty="0">
              <a:latin typeface="Garamond" pitchFamily="18" charset="0"/>
            </a:endParaRPr>
          </a:p>
          <a:p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d1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d2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d2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>
                <a:latin typeface="Garamond" pitchFamily="18" charset="0"/>
              </a:rPr>
              <a:t>треба да има очекивано понашање, тј. да врати </a:t>
            </a:r>
            <a:r>
              <a:rPr lang="sr-Cyrl-RS" sz="2000" dirty="0">
                <a:latin typeface="+mn-lt"/>
              </a:rPr>
              <a:t>1</a:t>
            </a:r>
            <a:r>
              <a:rPr lang="sr-Cyrl-RS" sz="2000" dirty="0">
                <a:latin typeface="Garamond" pitchFamily="18" charset="0"/>
              </a:rPr>
              <a:t>, без обзира да ли је променљива </a:t>
            </a:r>
            <a:r>
              <a:rPr lang="en-US" sz="2000" dirty="0">
                <a:latin typeface="+mn-lt"/>
              </a:rPr>
              <a:t>x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>
                <a:latin typeface="Garamond" pitchFamily="18" charset="0"/>
              </a:rPr>
              <a:t>типа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 err="1">
                <a:latin typeface="+mn-lt"/>
              </a:rPr>
              <a:t>GregorianCalendar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>
                <a:latin typeface="Garamond" pitchFamily="18" charset="0"/>
              </a:rPr>
              <a:t>или </a:t>
            </a:r>
            <a:r>
              <a:rPr lang="en-US" sz="2000" dirty="0">
                <a:latin typeface="+mn-lt"/>
              </a:rPr>
              <a:t>Holiday</a:t>
            </a:r>
            <a:r>
              <a:rPr lang="en-US" sz="2000" dirty="0">
                <a:latin typeface="Garamond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Препоруке за наслеђивање (4)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4365104"/>
            <a:ext cx="464056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750" y="1416050"/>
            <a:ext cx="8451850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b="1" u="sng" dirty="0">
                <a:latin typeface="Garamond" pitchFamily="18" charset="0"/>
              </a:rPr>
              <a:t>6. Користити полиморфизам, а не информације о типу</a:t>
            </a:r>
            <a:r>
              <a:rPr lang="en-US" b="1" u="sng" dirty="0">
                <a:latin typeface="Garamond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Кад год се наиђе на код облика:</a:t>
            </a:r>
            <a:endParaRPr lang="en-US" dirty="0">
              <a:latin typeface="Garamond" pitchFamily="18" charset="0"/>
            </a:endParaRPr>
          </a:p>
          <a:p>
            <a:endParaRPr lang="sr-Cyrl-RS" sz="8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 is of type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action1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 is of type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action2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sr-Cyrl-RS" dirty="0">
                <a:latin typeface="Garamond" pitchFamily="18" charset="0"/>
              </a:rPr>
              <a:t>    треба размотрити могућност полиморфизма</a:t>
            </a:r>
            <a:r>
              <a:rPr lang="en-US" dirty="0">
                <a:latin typeface="Garamond" pitchFamily="18" charset="0"/>
              </a:rPr>
              <a:t>.</a:t>
            </a:r>
            <a:r>
              <a:rPr lang="sr-Cyrl-RS" dirty="0">
                <a:latin typeface="Garamond" pitchFamily="18" charset="0"/>
              </a:rPr>
              <a:t>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Да ли </a:t>
            </a:r>
            <a:r>
              <a:rPr lang="en-US" sz="1800" dirty="0">
                <a:latin typeface="+mn-lt"/>
              </a:rPr>
              <a:t>action1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action2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представљају заједничке концепте</a:t>
            </a:r>
            <a:r>
              <a:rPr lang="en-US" dirty="0">
                <a:latin typeface="Garamond" pitchFamily="18" charset="0"/>
              </a:rPr>
              <a:t>? </a:t>
            </a:r>
            <a:endParaRPr lang="sr-Cyrl-RS" dirty="0">
              <a:latin typeface="Garamond" pitchFamily="18" charset="0"/>
            </a:endParaRP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Ако је одговор да, тај заједнички концепт треба да буде метод заједничке надкласе или интерфејса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Потом се једноставно треба позвати </a:t>
            </a:r>
            <a:r>
              <a:rPr lang="en-US" sz="1800" dirty="0" err="1">
                <a:latin typeface="+mn-lt"/>
              </a:rPr>
              <a:t>x.action</a:t>
            </a:r>
            <a:r>
              <a:rPr lang="en-US" sz="1800" dirty="0">
                <a:latin typeface="+mn-lt"/>
              </a:rPr>
              <a:t>();</a:t>
            </a:r>
            <a:r>
              <a:rPr lang="sr-Cyrl-RS" dirty="0">
                <a:latin typeface="Garamond" pitchFamily="18" charset="0"/>
              </a:rPr>
              <a:t> па да механизам динамичког активирања који је инхерентан полиморфизму покреће одговарајућу акцију</a:t>
            </a:r>
            <a:r>
              <a:rPr lang="en-US" dirty="0">
                <a:latin typeface="Garamond" pitchFamily="18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endParaRPr lang="en-US" dirty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>
                <a:solidFill>
                  <a:srgbClr val="0070C0"/>
                </a:solidFill>
              </a:rPr>
              <a:t>Препоруке за наслеђивање (5)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>
                <a:solidFill>
                  <a:srgbClr val="3366FF"/>
                </a:solidFill>
              </a:rPr>
              <a:t>Захвалница</a:t>
            </a:r>
            <a:endParaRPr lang="sr-Latn-CS" altLang="en-US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endParaRPr lang="sr-Cyrl-R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Како се крећемо уз хијерархију наслеђивања, класе постају све општије и све апстрактније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У неком тренутку наткласа постаје у тој мери општа да више представља основу за друге класе него класу чије конкретне примерке желимо да користимо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Пример: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Проширење хијерархије класа за запослене и студенте. 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Иако свака особа има опис, </a:t>
            </a:r>
            <a:br>
              <a:rPr lang="sr-Cyrl-R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ипак тај опис зависи од тога шта и </a:t>
            </a:r>
            <a:br>
              <a:rPr lang="sr-Cyrl-RS" altLang="en-US" sz="2400" dirty="0">
                <a:latin typeface="Garamond" panose="02020404030301010803" pitchFamily="18" charset="0"/>
              </a:rPr>
            </a:br>
            <a:r>
              <a:rPr lang="sr-Cyrl-RS" altLang="en-US" sz="2400" dirty="0">
                <a:latin typeface="Garamond" panose="02020404030301010803" pitchFamily="18" charset="0"/>
              </a:rPr>
              <a:t>како дата особа ради.</a:t>
            </a:r>
            <a:endParaRPr lang="en-US" altLang="en-US" sz="2400" b="1" dirty="0">
              <a:solidFill>
                <a:schemeClr val="accent2"/>
              </a:solidFill>
              <a:latin typeface="Times_Lat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Апстрактне класе</a:t>
            </a:r>
            <a:endParaRPr lang="sr-Latn-CS" kern="0" dirty="0">
              <a:solidFill>
                <a:srgbClr val="3366FF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37112"/>
            <a:ext cx="3744416" cy="229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Апстрактне класе и методе карактерише кључна реч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solidFill>
                  <a:srgbClr val="FF33CC"/>
                </a:solidFill>
                <a:latin typeface="+mn-lt"/>
              </a:rPr>
              <a:t>abstract</a:t>
            </a:r>
            <a:r>
              <a:rPr lang="en-US" dirty="0">
                <a:solidFill>
                  <a:srgbClr val="FF33CC"/>
                </a:solidFill>
                <a:latin typeface="Garamond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Класа мора бити апстрактна ако садржи бар један апстрактни метод.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Класа може бити апстрактна чак иако не садржи ни један апстрактни метод.</a:t>
            </a:r>
          </a:p>
          <a:p>
            <a:pPr>
              <a:spcBef>
                <a:spcPts val="600"/>
              </a:spcBef>
              <a:defRPr/>
            </a:pPr>
            <a:endParaRPr lang="ru-RU" dirty="0">
              <a:latin typeface="Garamond" pitchFamily="18" charset="0"/>
            </a:endParaRPr>
          </a:p>
          <a:p>
            <a:r>
              <a:rPr lang="sr-Cyrl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Person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 jmbg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checkJMBG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"JMBG checking"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doMedicalTreatment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>
                <a:latin typeface="Garamond" pitchFamily="18" charset="0"/>
              </a:rPr>
              <a:t>  </a:t>
            </a:r>
            <a:endParaRPr lang="en-US" b="1" dirty="0">
              <a:solidFill>
                <a:schemeClr val="accent2"/>
              </a:solidFill>
              <a:latin typeface="Times_Lat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Апстрактне класе (2)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3717032"/>
            <a:ext cx="6192688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Garamond" pitchFamily="18" charset="0"/>
              </a:rPr>
              <a:t>Примерак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конкретне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класе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може</a:t>
            </a:r>
            <a:r>
              <a:rPr lang="ru-RU" dirty="0">
                <a:latin typeface="Garamond" pitchFamily="18" charset="0"/>
              </a:rPr>
              <a:t> да </a:t>
            </a:r>
            <a:r>
              <a:rPr lang="ru-RU" dirty="0" err="1">
                <a:latin typeface="Garamond" pitchFamily="18" charset="0"/>
              </a:rPr>
              <a:t>користи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неапстрактне</a:t>
            </a:r>
            <a:r>
              <a:rPr lang="ru-RU" dirty="0">
                <a:latin typeface="Garamond" pitchFamily="18" charset="0"/>
              </a:rPr>
              <a:t> методе </a:t>
            </a:r>
            <a:r>
              <a:rPr lang="ru-RU" dirty="0" err="1">
                <a:latin typeface="Garamond" pitchFamily="18" charset="0"/>
              </a:rPr>
              <a:t>апстрактне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наткласе</a:t>
            </a:r>
            <a:r>
              <a:rPr lang="ru-RU" dirty="0">
                <a:latin typeface="Garamond" pitchFamily="18" charset="0"/>
              </a:rPr>
              <a:t>. </a:t>
            </a:r>
          </a:p>
          <a:p>
            <a:pPr>
              <a:spcBef>
                <a:spcPts val="600"/>
              </a:spcBef>
              <a:defRPr/>
            </a:pPr>
            <a:endParaRPr lang="ru-RU" dirty="0">
              <a:latin typeface="Garamond" pitchFamily="18" charset="0"/>
            </a:endParaRPr>
          </a:p>
          <a:p>
            <a:r>
              <a:rPr lang="sr-Cyrl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Student </a:t>
            </a:r>
            <a:r>
              <a:rPr lang="sr-Latn-RS" sz="15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Person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 index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@Override 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doMedicalTreatment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"Going to student clinic"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checkJMBG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checkIndex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checkIndex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"Checking index"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effectLst/>
            </a:endParaRPr>
          </a:p>
          <a:p>
            <a:pPr>
              <a:spcBef>
                <a:spcPts val="600"/>
              </a:spcBef>
              <a:defRPr/>
            </a:pPr>
            <a:endParaRPr lang="ru-RU" sz="1500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Апстрактне класе (3)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780928"/>
            <a:ext cx="7344816" cy="3168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5398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Garamond" pitchFamily="18" charset="0"/>
              </a:rPr>
              <a:t>Тај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примерак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може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бити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декларисан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као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инстанца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апстрактне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класе</a:t>
            </a:r>
            <a:r>
              <a:rPr lang="ru-RU" dirty="0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</a:t>
            </a:r>
            <a:r>
              <a:rPr lang="ru-RU" dirty="0">
                <a:latin typeface="Garamond" pitchFamily="18" charset="0"/>
              </a:rPr>
              <a:t>н </a:t>
            </a:r>
            <a:r>
              <a:rPr lang="ru-RU" dirty="0" err="1">
                <a:latin typeface="Garamond" pitchFamily="18" charset="0"/>
              </a:rPr>
              <a:t>може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бити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креиран</a:t>
            </a:r>
            <a:r>
              <a:rPr lang="ru-RU" dirty="0">
                <a:latin typeface="Garamond" pitchFamily="18" charset="0"/>
              </a:rPr>
              <a:t> само </a:t>
            </a:r>
            <a:r>
              <a:rPr lang="ru-RU" dirty="0" err="1">
                <a:latin typeface="Garamond" pitchFamily="18" charset="0"/>
              </a:rPr>
              <a:t>помоћу</a:t>
            </a:r>
            <a:r>
              <a:rPr lang="ru-RU" dirty="0">
                <a:latin typeface="Garamond" pitchFamily="18" charset="0"/>
              </a:rPr>
              <a:t> конструктора </a:t>
            </a:r>
            <a:r>
              <a:rPr lang="ru-RU" dirty="0" err="1">
                <a:latin typeface="Garamond" pitchFamily="18" charset="0"/>
              </a:rPr>
              <a:t>конкретне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класе</a:t>
            </a:r>
            <a:r>
              <a:rPr lang="ru-RU" dirty="0">
                <a:latin typeface="Garamond" pitchFamily="18" charset="0"/>
              </a:rPr>
              <a:t>.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Апстрактна класа може да има конструктор којим дефинише сопствена поља, а тај контруктор се потом позива од стране конструктора конкретне поткласе.</a:t>
            </a:r>
          </a:p>
          <a:p>
            <a:r>
              <a:rPr lang="sr-Cyrl-RS" sz="15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Person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endParaRPr lang="sr-Cyrl-RS" sz="1200" b="1" dirty="0">
              <a:solidFill>
                <a:srgbClr val="00008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		...</a:t>
            </a:r>
          </a:p>
          <a:p>
            <a:r>
              <a:rPr lang="sr-Cyrl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Person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 jmbg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jmbg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jmbg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...</a:t>
            </a: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Cyrl-RS" sz="1200" b="1" dirty="0">
              <a:solidFill>
                <a:srgbClr val="00008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</a:p>
          <a:p>
            <a:r>
              <a:rPr lang="sr-Cyrl-R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Student 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Person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...</a:t>
            </a:r>
          </a:p>
          <a:p>
            <a:r>
              <a:rPr lang="sr-Cyrl-RS" sz="12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Student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 jmbg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String index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super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jmbg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	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index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index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</a:p>
          <a:p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args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Person s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Student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"xxxxxxxxxxxxx"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"yyyyy"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endParaRPr lang="sr-Latn-RS" sz="1500" dirty="0">
              <a:effectLst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solidFill>
                <a:schemeClr val="accent2"/>
              </a:solidFill>
              <a:latin typeface="Times_Lat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Апстрактне класе (4)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717032"/>
            <a:ext cx="6336704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498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353425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У развоју софтвера је често важно да се различите групе програмера договоре око „уговора“ о интеракцији софтвера.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 Свака од тих група треба да буде у могућности да напише свој део кода, а да при томе нема информације како је писан код друге стране. 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У језику Јава, интерфејс је референтни тип, сличан класи, али може садржати само константе и потписе метода. 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Интерфејс не може да садржи тела метода (изузетак су подразумевани методи, почев од Јава 8).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Није могуће директно правити примерак интерфејса:</a:t>
            </a:r>
          </a:p>
          <a:p>
            <a:pPr marL="1085850" lvl="1" indent="-342900">
              <a:spcBef>
                <a:spcPct val="50000"/>
              </a:spcBef>
              <a:buClrTx/>
            </a:pPr>
            <a:r>
              <a:rPr lang="sr-Cyrl-RS" altLang="en-US" sz="1900" dirty="0">
                <a:latin typeface="Garamond" panose="02020404030301010803" pitchFamily="18" charset="0"/>
              </a:rPr>
              <a:t>он само може да буде имплементиран од стране класе </a:t>
            </a:r>
          </a:p>
          <a:p>
            <a:pPr marL="1085850" lvl="1" indent="-342900">
              <a:spcBef>
                <a:spcPct val="50000"/>
              </a:spcBef>
              <a:buClrTx/>
            </a:pPr>
            <a:r>
              <a:rPr lang="sr-Cyrl-RS" altLang="en-US" sz="1900" dirty="0">
                <a:latin typeface="Garamond" panose="02020404030301010803" pitchFamily="18" charset="0"/>
              </a:rPr>
              <a:t>или наслеђен од стране другог интерфејса</a:t>
            </a:r>
            <a:endParaRPr lang="en-US" altLang="en-US" sz="1900" dirty="0"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5692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Интерфејси</a:t>
            </a:r>
            <a:r>
              <a:rPr lang="ru-RU" altLang="en-US" sz="2400" dirty="0">
                <a:latin typeface="Garamond" panose="02020404030301010803" pitchFamily="18" charset="0"/>
              </a:rPr>
              <a:t> (</a:t>
            </a:r>
            <a:r>
              <a:rPr lang="ru-RU" altLang="en-US" sz="2400" dirty="0" err="1">
                <a:latin typeface="Garamond" panose="02020404030301010803" pitchFamily="18" charset="0"/>
              </a:rPr>
              <a:t>као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апстрактне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методи</a:t>
            </a:r>
            <a:r>
              <a:rPr lang="ru-RU" altLang="en-US" sz="2400" dirty="0">
                <a:latin typeface="Garamond" panose="02020404030301010803" pitchFamily="18" charset="0"/>
              </a:rPr>
              <a:t>) </a:t>
            </a:r>
            <a:r>
              <a:rPr lang="ru-RU" altLang="en-US" sz="2400" dirty="0" err="1">
                <a:latin typeface="Garamond" panose="02020404030301010803" pitchFamily="18" charset="0"/>
              </a:rPr>
              <a:t>обезбеђују</a:t>
            </a:r>
            <a:r>
              <a:rPr lang="ru-RU" altLang="en-US" sz="2400" dirty="0">
                <a:latin typeface="Garamond" panose="02020404030301010803" pitchFamily="18" charset="0"/>
              </a:rPr>
              <a:t> шаблоне за </a:t>
            </a:r>
            <a:r>
              <a:rPr lang="ru-RU" altLang="en-US" sz="2400" dirty="0" err="1">
                <a:latin typeface="Garamond" panose="02020404030301010803" pitchFamily="18" charset="0"/>
              </a:rPr>
              <a:t>неко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понашање</a:t>
            </a:r>
            <a:r>
              <a:rPr lang="ru-RU" altLang="en-US" sz="2400" dirty="0">
                <a:latin typeface="Garamond" panose="02020404030301010803" pitchFamily="18" charset="0"/>
              </a:rPr>
              <a:t>, а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ће</a:t>
            </a:r>
            <a:r>
              <a:rPr lang="ru-RU" altLang="en-US" sz="2400" dirty="0">
                <a:latin typeface="Garamond" panose="02020404030301010803" pitchFamily="18" charset="0"/>
              </a:rPr>
              <a:t> друге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користити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интерфејса</a:t>
            </a:r>
            <a:r>
              <a:rPr lang="ru-RU" altLang="en-US" sz="2400" dirty="0">
                <a:latin typeface="Garamond" panose="02020404030301010803" pitchFamily="18" charset="0"/>
              </a:rPr>
              <a:t> уводи се </a:t>
            </a:r>
            <a:r>
              <a:rPr lang="ru-RU" altLang="en-US" sz="2400" dirty="0" err="1">
                <a:latin typeface="Garamond" panose="02020404030301010803" pitchFamily="18" charset="0"/>
              </a:rPr>
              <a:t>неки</a:t>
            </a:r>
            <a:r>
              <a:rPr lang="ru-RU" altLang="en-US" sz="2400" dirty="0">
                <a:latin typeface="Garamond" panose="02020404030301010803" pitchFamily="18" charset="0"/>
              </a:rPr>
              <a:t> вид </a:t>
            </a:r>
            <a:r>
              <a:rPr lang="ru-RU" altLang="en-US" sz="2400" dirty="0" err="1">
                <a:latin typeface="Garamond" panose="02020404030301010803" pitchFamily="18" charset="0"/>
              </a:rPr>
              <a:t>ограниченог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вишеструког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наслеђивања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обезбеђује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апстрактно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понашање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додаје</a:t>
            </a:r>
            <a:r>
              <a:rPr lang="ru-RU" altLang="en-US" sz="2400" dirty="0">
                <a:latin typeface="Garamond" panose="02020404030301010803" pitchFamily="18" charset="0"/>
              </a:rPr>
              <a:t> било </a:t>
            </a:r>
            <a:r>
              <a:rPr lang="ru-RU" altLang="en-US" sz="2400" dirty="0" err="1">
                <a:latin typeface="Garamond" panose="02020404030301010803" pitchFamily="18" charset="0"/>
              </a:rPr>
              <a:t>којој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класи</a:t>
            </a:r>
            <a:r>
              <a:rPr lang="ru-RU" altLang="en-US" sz="2400" dirty="0">
                <a:latin typeface="Garamond" panose="02020404030301010803" pitchFamily="18" charset="0"/>
              </a:rPr>
              <a:t>, а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није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обезбеђено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њених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надкласа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Они </a:t>
            </a:r>
            <a:r>
              <a:rPr lang="ru-RU" altLang="en-US" sz="2400" dirty="0" err="1">
                <a:latin typeface="Garamond" panose="02020404030301010803" pitchFamily="18" charset="0"/>
              </a:rPr>
              <a:t>представљају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неку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врсту</a:t>
            </a:r>
            <a:r>
              <a:rPr lang="ru-RU" altLang="en-US" sz="2400" dirty="0">
                <a:latin typeface="Garamond" panose="02020404030301010803" pitchFamily="18" charset="0"/>
              </a:rPr>
              <a:t> протокола за </a:t>
            </a:r>
            <a:r>
              <a:rPr lang="ru-RU" altLang="en-US" sz="2400" dirty="0" err="1">
                <a:latin typeface="Garamond" panose="02020404030301010803" pitchFamily="18" charset="0"/>
              </a:rPr>
              <a:t>комуникацију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између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</a:rPr>
              <a:t>дефинишу</a:t>
            </a:r>
            <a:r>
              <a:rPr lang="ru-RU" altLang="en-US" sz="2400" dirty="0">
                <a:latin typeface="Garamond" panose="02020404030301010803" pitchFamily="18" charset="0"/>
              </a:rPr>
              <a:t> шаблоне за </a:t>
            </a:r>
            <a:r>
              <a:rPr lang="ru-RU" altLang="en-US" sz="2400" dirty="0" err="1">
                <a:latin typeface="Garamond" panose="02020404030301010803" pitchFamily="18" charset="0"/>
              </a:rPr>
              <a:t>понашање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(2)</a:t>
            </a:r>
            <a:endParaRPr lang="sr-Latn-CS" kern="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08963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Интерфејс се понаша свуда као класа, али не може имати инстанце (не може се на њега применити оператор </a:t>
            </a:r>
            <a:r>
              <a:rPr lang="en-US" sz="1800" dirty="0">
                <a:latin typeface="+mn-lt"/>
              </a:rPr>
              <a:t>new</a:t>
            </a:r>
            <a:r>
              <a:rPr lang="en-US" dirty="0">
                <a:latin typeface="Garamond" pitchFamily="18" charset="0"/>
              </a:rPr>
              <a:t>).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Интерфејс садржи апстрактне методе (што се не мора посебно нагласити јер се подразумева) и константе. 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Дакле, интерфејс не може садржавати променљиве. 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Нови интерфејс се креира са:</a:t>
            </a:r>
          </a:p>
          <a:p>
            <a:pPr eaLnBrk="0" hangingPunct="0">
              <a:spcBef>
                <a:spcPct val="50000"/>
              </a:spcBef>
              <a:defRPr/>
            </a:pPr>
            <a:endParaRPr lang="sr-Cyrl-RS" dirty="0">
              <a:latin typeface="Garamond" pitchFamily="18" charset="0"/>
            </a:endParaRPr>
          </a:p>
          <a:p>
            <a:r>
              <a:rPr lang="en-US" sz="1800" dirty="0">
                <a:latin typeface="+mn-lt"/>
              </a:rPr>
              <a:t>    </a:t>
            </a:r>
            <a:r>
              <a:rPr lang="sr-Latn-RS" sz="18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MojInterfejs </a:t>
            </a:r>
            <a:r>
              <a:rPr lang="sr-Latn-RS" sz="18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……</a:t>
            </a:r>
            <a:r>
              <a:rPr lang="sr-Latn-RS" sz="18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800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8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>
                <a:solidFill>
                  <a:srgbClr val="3366FF"/>
                </a:solidFill>
              </a:rPr>
              <a:t>Интерфејси (3)</a:t>
            </a:r>
            <a:endParaRPr lang="sr-Latn-CS" kern="0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4797152"/>
            <a:ext cx="453650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1290</Words>
  <Application>Microsoft Office PowerPoint</Application>
  <PresentationFormat>On-screen Show (4:3)</PresentationFormat>
  <Paragraphs>234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Courier New</vt:lpstr>
      <vt:lpstr>Garamond</vt:lpstr>
      <vt:lpstr>Times New Roman</vt:lpstr>
      <vt:lpstr>Times_Lat</vt:lpstr>
      <vt:lpstr>Wingdings</vt:lpstr>
      <vt:lpstr>4_Watermark</vt:lpstr>
      <vt:lpstr>Објектно орјентисано програмирање</vt:lpstr>
      <vt:lpstr>Апстрактне класе и интерфејси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Filipovic;Dusan Tosic</dc:creator>
  <cp:lastModifiedBy>Aleksandar Kartelj</cp:lastModifiedBy>
  <cp:revision>227</cp:revision>
  <dcterms:created xsi:type="dcterms:W3CDTF">2003-12-23T00:19:00Z</dcterms:created>
  <dcterms:modified xsi:type="dcterms:W3CDTF">2018-03-22T15:27:31Z</dcterms:modified>
</cp:coreProperties>
</file>