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6"/>
  </p:notesMasterIdLst>
  <p:sldIdLst>
    <p:sldId id="282" r:id="rId2"/>
    <p:sldId id="283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9" r:id="rId11"/>
    <p:sldId id="293" r:id="rId12"/>
    <p:sldId id="294" r:id="rId13"/>
    <p:sldId id="295" r:id="rId14"/>
    <p:sldId id="296" r:id="rId15"/>
    <p:sldId id="297" r:id="rId16"/>
    <p:sldId id="298" r:id="rId17"/>
    <p:sldId id="345" r:id="rId18"/>
    <p:sldId id="346" r:id="rId19"/>
    <p:sldId id="300" r:id="rId20"/>
    <p:sldId id="301" r:id="rId21"/>
    <p:sldId id="302" r:id="rId22"/>
    <p:sldId id="305" r:id="rId23"/>
    <p:sldId id="307" r:id="rId24"/>
    <p:sldId id="308" r:id="rId25"/>
    <p:sldId id="328" r:id="rId26"/>
    <p:sldId id="329" r:id="rId27"/>
    <p:sldId id="303" r:id="rId28"/>
    <p:sldId id="310" r:id="rId29"/>
    <p:sldId id="311" r:id="rId30"/>
    <p:sldId id="312" r:id="rId31"/>
    <p:sldId id="313" r:id="rId32"/>
    <p:sldId id="304" r:id="rId33"/>
    <p:sldId id="306" r:id="rId34"/>
    <p:sldId id="309" r:id="rId35"/>
    <p:sldId id="348" r:id="rId36"/>
    <p:sldId id="349" r:id="rId37"/>
    <p:sldId id="347" r:id="rId38"/>
    <p:sldId id="350" r:id="rId39"/>
    <p:sldId id="351" r:id="rId40"/>
    <p:sldId id="314" r:id="rId41"/>
    <p:sldId id="315" r:id="rId42"/>
    <p:sldId id="317" r:id="rId43"/>
    <p:sldId id="352" r:id="rId44"/>
    <p:sldId id="318" r:id="rId45"/>
    <p:sldId id="319" r:id="rId46"/>
    <p:sldId id="320" r:id="rId47"/>
    <p:sldId id="353" r:id="rId48"/>
    <p:sldId id="354" r:id="rId49"/>
    <p:sldId id="321" r:id="rId50"/>
    <p:sldId id="322" r:id="rId51"/>
    <p:sldId id="323" r:id="rId52"/>
    <p:sldId id="324" r:id="rId53"/>
    <p:sldId id="355" r:id="rId54"/>
    <p:sldId id="325" r:id="rId55"/>
    <p:sldId id="356" r:id="rId56"/>
    <p:sldId id="357" r:id="rId57"/>
    <p:sldId id="358" r:id="rId58"/>
    <p:sldId id="326" r:id="rId59"/>
    <p:sldId id="360" r:id="rId60"/>
    <p:sldId id="361" r:id="rId61"/>
    <p:sldId id="362" r:id="rId62"/>
    <p:sldId id="359" r:id="rId63"/>
    <p:sldId id="327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65" r:id="rId74"/>
    <p:sldId id="366" r:id="rId75"/>
    <p:sldId id="367" r:id="rId76"/>
    <p:sldId id="368" r:id="rId77"/>
    <p:sldId id="369" r:id="rId78"/>
    <p:sldId id="370" r:id="rId79"/>
    <p:sldId id="371" r:id="rId80"/>
    <p:sldId id="372" r:id="rId81"/>
    <p:sldId id="373" r:id="rId82"/>
    <p:sldId id="374" r:id="rId83"/>
    <p:sldId id="375" r:id="rId84"/>
    <p:sldId id="285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00"/>
    <a:srgbClr val="CC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88055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F10485-3112-48C8-A6E1-5931554D0DF2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C710E4-E6F1-4713-87B3-C1FD64BE567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9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872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978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461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837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61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994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640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378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846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A27EA8-D05F-4CBA-B016-AFE21BE0C151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73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719757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23F68B-0B1F-450E-A78E-E652A0A60922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74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50714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64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FE98F6-9E0D-4555-A96E-E4090D4B6E57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75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467467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83C0DB-F38A-4203-8818-D380683EDA05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76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737820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C4EE75-DF83-412C-AD06-BBB67A2A7919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77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965972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9C8C7D-DEFB-4D3F-B62A-1BEF62A20C48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78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2316232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B2F662-1CA4-47D0-802C-763058D8DAF0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79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4256515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A65ED5-6F47-4F77-B093-F1D5E855AD28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80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1261167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552DE3-A8EB-4FAC-A99F-28AF4A0C9AF2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81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649136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BCE43-4C20-41B7-BDA1-291EDE3E9CE4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82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170576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FAA2DF-EA5F-4A1A-AAA9-99E1D4554BDE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83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Any drawing will typically contain a number of shapes. Assuming that</a:t>
            </a:r>
          </a:p>
          <a:p>
            <a:r>
              <a:rPr lang="en-US" altLang="en-US"/>
              <a:t>They are represented in a list, it would be convenient to have a method</a:t>
            </a:r>
          </a:p>
          <a:p>
            <a:r>
              <a:rPr lang="en-US" altLang="en-US"/>
              <a:t>In canvas that draws them all.</a:t>
            </a:r>
          </a:p>
          <a:p>
            <a:r>
              <a:rPr lang="en-US" altLang="en-US"/>
              <a:t>However drawAll can only be called for list of Shape not list of circles.</a:t>
            </a:r>
          </a:p>
          <a:p>
            <a:r>
              <a:rPr lang="en-US" altLang="en-US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7658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5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29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80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3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813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903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1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DB111347-E638-4814-8797-017C1220C6E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108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5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8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844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616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175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02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370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B805B42A-489B-4FEA-B224-09FF94874E21}" type="slidenum">
              <a:rPr lang="en-US" altLang="sr-Latn-RS" sz="800" smtClean="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/84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dirty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/>
              <a:t>Математички факултет</a:t>
            </a:r>
            <a:endParaRPr lang="en-US" sz="80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>
                <a:hlinkClick r:id="rId2"/>
              </a:rPr>
              <a:t>vladaf@matf.bg.ac.</a:t>
            </a:r>
            <a:r>
              <a:rPr lang="en-US" altLang="en-US" kern="0" dirty="0" err="1">
                <a:hlinkClick r:id="rId2"/>
              </a:rPr>
              <a:t>rs</a:t>
            </a:r>
            <a:endParaRPr lang="sr-Latn-RS" altLang="en-US" kern="0" dirty="0"/>
          </a:p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>
                <a:hlinkClick r:id="rId3"/>
              </a:rPr>
              <a:t>k</a:t>
            </a:r>
            <a:r>
              <a:rPr lang="sr-Latn-RS" altLang="en-US" kern="0" dirty="0">
                <a:hlinkClick r:id="rId3"/>
              </a:rPr>
              <a:t>artelj</a:t>
            </a:r>
            <a:r>
              <a:rPr lang="en-US" altLang="en-US" kern="0" dirty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Када се прегледа </a:t>
            </a:r>
            <a:r>
              <a:rPr lang="en-US" altLang="en-US" sz="2400" dirty="0">
                <a:latin typeface="Garamond" panose="02020404030301010803" pitchFamily="18" charset="0"/>
              </a:rPr>
              <a:t>API </a:t>
            </a:r>
            <a:r>
              <a:rPr lang="sr-Cyrl-RS" altLang="en-US" sz="2400" dirty="0">
                <a:latin typeface="Garamond" panose="02020404030301010803" pitchFamily="18" charset="0"/>
              </a:rPr>
              <a:t>документација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уочава се да постоји још један скуп класа, чије име почиње са речи </a:t>
            </a:r>
            <a:r>
              <a:rPr lang="en-US" altLang="en-US" sz="2000" dirty="0"/>
              <a:t>Abstract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као што је класа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 err="1"/>
              <a:t>AbstractQueue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Ове класе треба да користе програмери који имплементирају библиотеке класа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У оним ситуацијама када програмер сам треба да имплементира своју класу за ред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то ће лакше реализовати уколико наследи класу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 err="1"/>
              <a:t>AbstractQueue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него ако одлучи да имплементира све методе интерфејса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Queue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(7)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888" y="4797152"/>
            <a:ext cx="4992096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Основни интерфејс за колекцијске класе у Јави је интерфејс </a:t>
            </a:r>
            <a:r>
              <a:rPr lang="en-US" altLang="en-US" sz="2000" dirty="0"/>
              <a:t>Collection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r>
              <a:rPr lang="sr-Cyrl-RS" altLang="en-US" sz="2400" dirty="0">
                <a:latin typeface="Garamond" panose="02020404030301010803" pitchFamily="18" charset="0"/>
              </a:rPr>
              <a:t> Овај интерфејс садржи два најважнија метода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Collection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Поред њих, постоје и додатни методи у оквиру овог интерфејса и они ће бити размотрени касније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Метод </a:t>
            </a:r>
            <a:r>
              <a:rPr lang="en-US" altLang="en-US" sz="2000" dirty="0"/>
              <a:t>add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додаје елеменат у колекцију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r>
              <a:rPr lang="sr-Cyrl-RS" altLang="en-US" sz="2400" dirty="0">
                <a:latin typeface="Garamond" panose="02020404030301010803" pitchFamily="18" charset="0"/>
              </a:rPr>
              <a:t>Овај метод враће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true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ако је 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додавање </a:t>
            </a:r>
            <a:r>
              <a:rPr lang="en-US" altLang="en-US" sz="2400" dirty="0">
                <a:latin typeface="Garamond" panose="02020404030301010803" pitchFamily="18" charset="0"/>
              </a:rPr>
              <a:t>e</a:t>
            </a:r>
            <a:r>
              <a:rPr lang="sr-Cyrl-RS" altLang="en-US" sz="2400" dirty="0">
                <a:latin typeface="Garamond" panose="02020404030301010803" pitchFamily="18" charset="0"/>
              </a:rPr>
              <a:t>лемента заиста променило колекцију, а враће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false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ако је колекција непромењена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На пример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ако се додаје у скуп елеменат који се већ налази у том скупу, тада захтев за додавање нема ефекта јер скуп одбија дупликате, па метод </a:t>
            </a:r>
            <a:r>
              <a:rPr lang="en-US" altLang="en-US" sz="2000" dirty="0"/>
              <a:t>add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враће </a:t>
            </a:r>
            <a:r>
              <a:rPr lang="en-US" altLang="en-US" sz="2000" dirty="0"/>
              <a:t>false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.</a:t>
            </a:r>
            <a:endParaRPr lang="en-U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7041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Метод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iterator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враће објекат који имплеметира интерфејс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Iterator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r>
              <a:rPr lang="sr-Cyrl-RS" altLang="en-US" sz="2400" dirty="0">
                <a:latin typeface="Garamond" panose="02020404030301010803" pitchFamily="18" charset="0"/>
              </a:rPr>
              <a:t>Тако добијени објекат-итератор се може користити да се редом, један по један, обиђу елементи у колекцији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Интерфејс </a:t>
            </a:r>
            <a:r>
              <a:rPr lang="en-US" altLang="en-US" sz="2000" dirty="0"/>
              <a:t>Iterator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садржи три метода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next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remove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Поновљеним позивима м</a:t>
            </a:r>
            <a:r>
              <a:rPr lang="en-US" altLang="en-US" sz="2400" dirty="0">
                <a:latin typeface="Garamond" panose="02020404030301010803" pitchFamily="18" charset="0"/>
              </a:rPr>
              <a:t>e</a:t>
            </a:r>
            <a:r>
              <a:rPr lang="sr-Cyrl-RS" altLang="en-US" sz="2400" dirty="0">
                <a:latin typeface="Garamond" panose="02020404030301010803" pitchFamily="18" charset="0"/>
              </a:rPr>
              <a:t>тода </a:t>
            </a:r>
            <a:r>
              <a:rPr lang="en-US" altLang="en-US" sz="2000" dirty="0"/>
              <a:t>next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могу се један за другим посетити сви елементи у колекцији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Ипак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као се стигне до краја колекције и тада позове метод </a:t>
            </a:r>
            <a:r>
              <a:rPr lang="en-US" altLang="en-US" sz="2000" dirty="0"/>
              <a:t>next</a:t>
            </a:r>
            <a:r>
              <a:rPr lang="sr-Cyrl-RS" altLang="en-US" sz="2400" dirty="0">
                <a:latin typeface="Garamond" panose="02020404030301010803" pitchFamily="18" charset="0"/>
              </a:rPr>
              <a:t>,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биће избачен изузетак типа </a:t>
            </a:r>
            <a:r>
              <a:rPr lang="en-US" altLang="en-US" sz="2000" dirty="0" err="1"/>
              <a:t>NoSuchElementException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(2)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Стога је потребно да се метод </a:t>
            </a:r>
            <a:r>
              <a:rPr lang="en-US" altLang="en-US" sz="2000" dirty="0" err="1"/>
              <a:t>hasNext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позива пре позива метода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next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r>
              <a:rPr lang="sr-Cyrl-RS" altLang="en-US" sz="2400" dirty="0">
                <a:latin typeface="Garamond" panose="02020404030301010803" pitchFamily="18" charset="0"/>
              </a:rPr>
              <a:t> Метод </a:t>
            </a:r>
            <a:r>
              <a:rPr lang="en-US" altLang="en-US" sz="2000" dirty="0" err="1"/>
              <a:t>hasNext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враће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true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ако објекат-итератор има још елемената које треба да посети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Ако треба испитати све елементе у колекцији, тада програмер креира итератор над колекцијом и потом у циклусу понавља позивање метода </a:t>
            </a:r>
            <a:r>
              <a:rPr lang="en-US" altLang="en-US" sz="2000" dirty="0"/>
              <a:t>next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све док метод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 err="1"/>
              <a:t>hasNext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враће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true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</a:rPr>
              <a:t>Илуструје обраду елемената колекције коришћењем итератора.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element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//radi nesto sa elementom </a:t>
            </a:r>
            <a:endParaRPr lang="sr-Cyrl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(3)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74871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Почев од Јава </a:t>
            </a:r>
            <a:r>
              <a:rPr lang="en-US" altLang="en-US" sz="2400" dirty="0">
                <a:latin typeface="Garamond" panose="02020404030301010803" pitchFamily="18" charset="0"/>
              </a:rPr>
              <a:t>5.0, </a:t>
            </a:r>
            <a:r>
              <a:rPr lang="sr-Cyrl-RS" altLang="en-US" sz="2400" dirty="0">
                <a:latin typeface="Garamond" panose="02020404030301010803" pitchFamily="18" charset="0"/>
              </a:rPr>
              <a:t>претходни циклус се може краће и елегантније записати коришћењем</a:t>
            </a:r>
            <a:r>
              <a:rPr lang="en-US" altLang="en-US" sz="2400" dirty="0">
                <a:latin typeface="Garamond" panose="02020404030301010803" pitchFamily="18" charset="0"/>
              </a:rPr>
              <a:t> “for each” </a:t>
            </a:r>
            <a:r>
              <a:rPr lang="sr-Cyrl-RS" altLang="en-US" sz="2400" dirty="0">
                <a:latin typeface="Garamond" panose="02020404030301010803" pitchFamily="18" charset="0"/>
              </a:rPr>
              <a:t>циклуса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element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//ovo implicitno pravi iterator nad kolekcijom c </a:t>
            </a:r>
            <a:endParaRPr lang="sr-Cyrl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Преводилац једноставно преводи </a:t>
            </a:r>
            <a:r>
              <a:rPr lang="en-US" altLang="en-US" sz="2400" dirty="0">
                <a:latin typeface="Garamond" panose="02020404030301010803" pitchFamily="18" charset="0"/>
              </a:rPr>
              <a:t>“for each” </a:t>
            </a:r>
            <a:r>
              <a:rPr lang="sr-Cyrl-RS" altLang="en-US" sz="2400" dirty="0">
                <a:latin typeface="Garamond" panose="02020404030301010803" pitchFamily="18" charset="0"/>
              </a:rPr>
              <a:t>циклус у циклус са итератором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r>
              <a:rPr lang="sr-Cyrl-RS" altLang="en-US" sz="2400" dirty="0">
                <a:latin typeface="Garamond" panose="02020404030301010803" pitchFamily="18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Циклус</a:t>
            </a:r>
            <a:r>
              <a:rPr lang="en-US" altLang="en-US" sz="2400" dirty="0">
                <a:latin typeface="Garamond" panose="02020404030301010803" pitchFamily="18" charset="0"/>
              </a:rPr>
              <a:t> “for each” </a:t>
            </a:r>
            <a:r>
              <a:rPr lang="sr-Cyrl-RS" altLang="en-US" sz="2400" dirty="0">
                <a:latin typeface="Garamond" panose="02020404030301010803" pitchFamily="18" charset="0"/>
              </a:rPr>
              <a:t>добро функционише са сваким објектом који имплементира интерфејс </a:t>
            </a:r>
            <a:r>
              <a:rPr lang="en-US" altLang="en-US" sz="2000" dirty="0" err="1"/>
              <a:t>Iterable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који садржи само један метод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sr-Cyrl-RS" sz="1800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Iterable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(4)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84313"/>
            <a:ext cx="8857109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Како интерфејс </a:t>
            </a:r>
            <a:r>
              <a:rPr lang="en-US" altLang="en-US" sz="2000" dirty="0"/>
              <a:t>Collection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проширује интерфејс </a:t>
            </a:r>
            <a:r>
              <a:rPr lang="en-US" altLang="en-US" sz="2000" dirty="0" err="1"/>
              <a:t>Iterable</a:t>
            </a:r>
            <a:r>
              <a:rPr lang="sr-Cyrl-RS" altLang="en-US" sz="2400" dirty="0">
                <a:latin typeface="Garamond" panose="02020404030301010803" pitchFamily="18" charset="0"/>
              </a:rPr>
              <a:t>, то се циклус</a:t>
            </a:r>
            <a:r>
              <a:rPr lang="en-US" altLang="en-US" sz="2400" dirty="0">
                <a:latin typeface="Garamond" panose="02020404030301010803" pitchFamily="18" charset="0"/>
              </a:rPr>
              <a:t> “for</a:t>
            </a:r>
            <a:r>
              <a:rPr lang="sr-Cyrl-R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latin typeface="Garamond" panose="02020404030301010803" pitchFamily="18" charset="0"/>
              </a:rPr>
              <a:t>each” </a:t>
            </a:r>
            <a:r>
              <a:rPr lang="sr-Cyrl-RS" altLang="en-US" sz="2400" dirty="0">
                <a:latin typeface="Garamond" panose="02020404030301010803" pitchFamily="18" charset="0"/>
              </a:rPr>
              <a:t>може користити са ма којом колекцијом из стандардне библиотеке.</a:t>
            </a:r>
            <a:endParaRPr lang="en-US" altLang="en-US" sz="1800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Ред посећивања елемената колекције зависи од типа колекције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r>
              <a:rPr lang="sr-Cyrl-RS" altLang="en-US" sz="2400" dirty="0">
                <a:latin typeface="Garamond" panose="02020404030301010803" pitchFamily="18" charset="0"/>
              </a:rPr>
              <a:t>Ако се итерира кроз колекцију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 err="1"/>
              <a:t>ArrayList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тада итератор почиње од индекса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/>
              <a:t>0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 у сваком кораку увећава индекс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Међутим. ако се посећују елементи у колекцији типа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dirty="0" err="1"/>
              <a:t>HashSet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они ће бити набрајани у суштински случајном редоследу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Програмер може бити сигуран да ће тоом итериарања бити побројани сви елементи колекције, али није увек исти редослед.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Набројивост је општији концепт од уређења и више одговара интерфејсу </a:t>
            </a:r>
            <a:r>
              <a:rPr lang="en-US" altLang="en-US" sz="1800" dirty="0"/>
              <a:t>Collection</a:t>
            </a:r>
            <a:r>
              <a:rPr lang="sr-Cyrl-RS" altLang="en-US" sz="1800" dirty="0"/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јер омогућава веће уопштење</a:t>
            </a:r>
            <a:r>
              <a:rPr lang="sr-Cyrl-RS" altLang="en-US" sz="1800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(5)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84530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Код Јава итератора је дохватање елемента чврсто спрегнуто са променом позиције – итератор приликом позива </a:t>
            </a:r>
            <a:r>
              <a:rPr lang="en-US" altLang="en-US" sz="2000" dirty="0"/>
              <a:t>next</a:t>
            </a:r>
            <a:r>
              <a:rPr lang="sr-Cyrl-R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прелази преко елемента тј. напредује за једну позицију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Може се посматрати као да су Јава итератори на позицијама између елемената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При позиву метода </a:t>
            </a:r>
            <a:r>
              <a:rPr lang="en-US" altLang="en-US" sz="2000" dirty="0"/>
              <a:t>next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sr-Cyrl-RS" altLang="en-US" sz="2400" dirty="0">
                <a:latin typeface="Garamond" panose="02020404030301010803" pitchFamily="18" charset="0"/>
              </a:rPr>
              <a:t>итератор прескаче преко тог следећег елемента</a:t>
            </a:r>
            <a:r>
              <a:rPr lang="en-US" altLang="en-US" sz="2400" dirty="0">
                <a:latin typeface="Garamond" panose="02020404030301010803" pitchFamily="18" charset="0"/>
              </a:rPr>
              <a:t>,</a:t>
            </a:r>
            <a:r>
              <a:rPr lang="sr-Cyrl-RS" altLang="en-US" sz="2400" dirty="0">
                <a:latin typeface="Garamond" panose="02020404030301010803" pitchFamily="18" charset="0"/>
              </a:rPr>
              <a:t> и враће референцу на елеменат преко ког је управо прешао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en-U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3181094" cy="216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Метод </a:t>
            </a:r>
            <a:r>
              <a:rPr lang="en-US" altLang="en-US" sz="2000" dirty="0"/>
              <a:t>remove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интерфејса </a:t>
            </a:r>
            <a:r>
              <a:rPr lang="en-US" altLang="en-US" sz="2000" dirty="0"/>
              <a:t>Iterator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уклања елемент враћен последњим позивом метода </a:t>
            </a:r>
            <a:r>
              <a:rPr lang="en-US" altLang="en-US" sz="2000" dirty="0"/>
              <a:t>next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У многим ситуацијама ово има смисла - треба да се види елемент пре него што се одлучи да ли га треба уклонити.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Међутим, уколико треба да се уклони елемент са задате позиције, ипак треба да се он прође итератором.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</a:rPr>
              <a:t>Уклањање првог елемент из колекције ниски </a:t>
            </a:r>
            <a:r>
              <a:rPr lang="en-US" altLang="en-US" sz="2000" dirty="0"/>
              <a:t>c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preskoci 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се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prvi element </a:t>
            </a:r>
            <a:endParaRPr lang="en-U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sada 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се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ukloni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Још је битније да постоји веза између позива метода </a:t>
            </a:r>
            <a:r>
              <a:rPr lang="en-US" altLang="en-US" sz="2000" dirty="0"/>
              <a:t>next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 </a:t>
            </a:r>
            <a:r>
              <a:rPr lang="en-US" altLang="en-US" sz="2000" dirty="0"/>
              <a:t>remove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Уколико се позове </a:t>
            </a:r>
            <a:r>
              <a:rPr lang="en-US" altLang="en-US" sz="2000" dirty="0"/>
              <a:t>remove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 пре </a:t>
            </a:r>
            <a:r>
              <a:rPr lang="en-US" altLang="en-US" sz="2000" dirty="0"/>
              <a:t>next</a:t>
            </a:r>
            <a:r>
              <a:rPr lang="en-US" altLang="en-US" sz="2400" dirty="0"/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долази до избацивања изузетка </a:t>
            </a:r>
            <a:r>
              <a:rPr lang="en-US" altLang="en-US" sz="2000" dirty="0" err="1"/>
              <a:t>IllegalStateException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(7)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</a:rPr>
              <a:t>Ако треба да се уклоне два суседна елемента, не може се просто позвати: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Greska! </a:t>
            </a:r>
            <a:endParaRPr lang="sr-Cyrl-RS" altLang="en-US" sz="15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Уместо тога, прво се мора позвати метод </a:t>
            </a:r>
            <a:r>
              <a:rPr lang="en-US" altLang="en-US" sz="2400" dirty="0">
                <a:latin typeface="Garamond" panose="02020404030301010803" pitchFamily="18" charset="0"/>
              </a:rPr>
              <a:t>next </a:t>
            </a:r>
            <a:r>
              <a:rPr lang="sr-Cyrl-RS" altLang="en-US" sz="2400" dirty="0">
                <a:latin typeface="Garamond" panose="02020404030301010803" pitchFamily="18" charset="0"/>
              </a:rPr>
              <a:t>како би итератор прешао преко елемента који треба уклонити: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OK</a:t>
            </a:r>
            <a:endParaRPr lang="sr-Latn-RS" sz="1500" dirty="0"/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(8)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Поред претходно побројаних, у стандардној библиотеци постоје и следећи интерфејси који се односе на колекције:</a:t>
            </a:r>
            <a:endParaRPr lang="en-U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9124950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Колекције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>
                <a:hlinkClick r:id="rId2"/>
              </a:rPr>
              <a:t>vladaf@matf.bg.ac.</a:t>
            </a:r>
            <a:r>
              <a:rPr lang="en-US" altLang="en-US" kern="0" dirty="0" err="1">
                <a:hlinkClick r:id="rId2"/>
              </a:rPr>
              <a:t>rs</a:t>
            </a:r>
            <a:endParaRPr lang="sr-Latn-RS" altLang="en-US" kern="0" dirty="0"/>
          </a:p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>
                <a:hlinkClick r:id="rId3"/>
              </a:rPr>
              <a:t>k</a:t>
            </a:r>
            <a:r>
              <a:rPr lang="sr-Latn-RS" altLang="en-US" kern="0" dirty="0">
                <a:hlinkClick r:id="rId3"/>
              </a:rPr>
              <a:t>artelj</a:t>
            </a:r>
            <a:r>
              <a:rPr lang="en-US" altLang="en-US" kern="0" dirty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java.util.Collection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iterator()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итератор који се користи за приступ елементима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size()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број елемената у колекцији.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isEmpty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колекција празна.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contains(Object </a:t>
            </a:r>
            <a:r>
              <a:rPr lang="en-US" sz="1800" b="1" dirty="0" err="1">
                <a:latin typeface="Garamond" panose="02020404030301010803" pitchFamily="18" charset="0"/>
              </a:rPr>
              <a:t>obj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endParaRPr lang="sr-Latn-RS" sz="1800" b="1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sr-Latn-RS" sz="1800" dirty="0">
                <a:latin typeface="Garamond" panose="02020404030301010803" pitchFamily="18" charset="0"/>
              </a:rPr>
              <a:t>     </a:t>
            </a:r>
            <a:r>
              <a:rPr lang="sr-Cyrl-RS" sz="1800" dirty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колекција садржи објекат једнак објекту </a:t>
            </a:r>
            <a:r>
              <a:rPr lang="en-US" sz="1800" dirty="0">
                <a:latin typeface="Garamond" panose="02020404030301010803" pitchFamily="18" charset="0"/>
              </a:rPr>
              <a:t>obj.</a:t>
            </a:r>
            <a:endParaRPr lang="sr-Latn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>
                <a:latin typeface="Garamond" panose="02020404030301010803" pitchFamily="18" charset="0"/>
              </a:rPr>
              <a:t>xtends</a:t>
            </a:r>
            <a:r>
              <a:rPr lang="en-US" sz="1800" b="1" dirty="0">
                <a:latin typeface="Garamond" panose="02020404030301010803" pitchFamily="18" charset="0"/>
              </a:rPr>
              <a:t> E&gt;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колекција садржи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other.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add(Object element)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</a:t>
            </a:r>
            <a:r>
              <a:rPr lang="en-US" sz="1800" dirty="0">
                <a:latin typeface="Garamond" panose="02020404030301010803" pitchFamily="18" charset="0"/>
              </a:rPr>
              <a:t>element </a:t>
            </a:r>
            <a:r>
              <a:rPr lang="sr-Cyrl-RS" sz="1800" dirty="0">
                <a:latin typeface="Garamond" panose="02020404030301010803" pitchFamily="18" charset="0"/>
              </a:rPr>
              <a:t>у колекцију,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додавање.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addAll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>
                <a:latin typeface="Garamond" panose="02020404030301010803" pitchFamily="18" charset="0"/>
              </a:rPr>
              <a:t>xtends</a:t>
            </a:r>
            <a:r>
              <a:rPr lang="en-US" sz="1800" b="1" dirty="0">
                <a:latin typeface="Garamond" panose="02020404030301010803" pitchFamily="18" charset="0"/>
              </a:rPr>
              <a:t> E&gt;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other,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(2)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java.util.Collection</a:t>
            </a:r>
            <a:r>
              <a:rPr lang="en-US" sz="1800" b="1" dirty="0">
                <a:latin typeface="Garamond" panose="02020404030301010803" pitchFamily="18" charset="0"/>
              </a:rPr>
              <a:t> &lt;E&gt;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remove(Object </a:t>
            </a:r>
            <a:r>
              <a:rPr lang="en-US" sz="1800" b="1" dirty="0" err="1">
                <a:latin typeface="Garamond" panose="02020404030301010803" pitchFamily="18" charset="0"/>
              </a:rPr>
              <a:t>obj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</a:t>
            </a:r>
            <a:r>
              <a:rPr lang="en-US" sz="1800" dirty="0" err="1">
                <a:latin typeface="Garamond" panose="02020404030301010803" pitchFamily="18" charset="0"/>
              </a:rPr>
              <a:t>obj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 колекције.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removeAll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из ове колекције све елементе </a:t>
            </a:r>
            <a:r>
              <a:rPr lang="en-US" sz="1800" dirty="0">
                <a:latin typeface="Garamond" panose="02020404030301010803" pitchFamily="18" charset="0"/>
              </a:rPr>
              <a:t>other </a:t>
            </a:r>
            <a:r>
              <a:rPr lang="sr-Cyrl-RS" sz="1800" dirty="0">
                <a:latin typeface="Garamond" panose="02020404030301010803" pitchFamily="18" charset="0"/>
              </a:rPr>
              <a:t>колекције. 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en-US" sz="1800" dirty="0">
                <a:latin typeface="Garamond" panose="02020404030301010803" pitchFamily="18" charset="0"/>
              </a:rPr>
              <a:t>    </a:t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успело 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clear()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цео садржај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retainAll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све елементе из колекције који не припадају колекцији </a:t>
            </a:r>
            <a:r>
              <a:rPr lang="en-US" sz="1800" dirty="0">
                <a:latin typeface="Garamond" panose="02020404030301010803" pitchFamily="18" charset="0"/>
              </a:rPr>
              <a:t>other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Object[] </a:t>
            </a:r>
            <a:r>
              <a:rPr lang="en-US" sz="1800" b="1" dirty="0" err="1">
                <a:latin typeface="Garamond" panose="02020404030301010803" pitchFamily="18" charset="0"/>
              </a:rPr>
              <a:t>toArray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све елементе колекције као низ објеката </a:t>
            </a:r>
            <a:r>
              <a:rPr lang="sr-Cyrl-RS" sz="1800" i="1" dirty="0">
                <a:latin typeface="Garamond" panose="02020404030301010803" pitchFamily="18" charset="0"/>
              </a:rPr>
              <a:t>	</a:t>
            </a:r>
            <a:endParaRPr lang="en-US" sz="1800" i="1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java.util.Iterator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hasNext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има још елемената које треба посетити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next()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следећи објекат.Ако нема више елемената тј. ако је на крају избацује изузетак </a:t>
            </a:r>
            <a:r>
              <a:rPr lang="en-US" sz="1800" dirty="0">
                <a:latin typeface="Garamond" panose="02020404030301010803" pitchFamily="18" charset="0"/>
              </a:rPr>
              <a:t>	</a:t>
            </a:r>
            <a:endParaRPr lang="sr-Latn-CS" sz="18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3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579563"/>
            <a:ext cx="8869362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java.util.List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>
                <a:latin typeface="Garamond" panose="02020404030301010803" pitchFamily="18" charset="0"/>
              </a:rPr>
              <a:t>() 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итератор за приступ елементима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ListIterato</a:t>
            </a:r>
            <a:r>
              <a:rPr lang="sr-Latn-RS" sz="1800" b="1" dirty="0">
                <a:latin typeface="Garamond" panose="02020404030301010803" pitchFamily="18" charset="0"/>
              </a:rPr>
              <a:t>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index)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итератор за приступ елементима листе, код које ће први позив </a:t>
            </a:r>
            <a:r>
              <a:rPr lang="en-US" sz="1800" dirty="0">
                <a:latin typeface="Garamond" panose="02020404030301010803" pitchFamily="18" charset="0"/>
              </a:rPr>
              <a:t>next() </a:t>
            </a:r>
            <a:r>
              <a:rPr lang="sr-Cyrl-RS" sz="1800" dirty="0">
                <a:latin typeface="Garamond" panose="02020404030301010803" pitchFamily="18" charset="0"/>
              </a:rPr>
              <a:t>вратити елемент са који је на позицији </a:t>
            </a:r>
            <a:r>
              <a:rPr lang="en-US" sz="1800" dirty="0">
                <a:latin typeface="Garamond" panose="02020404030301010803" pitchFamily="18" charset="0"/>
              </a:rPr>
              <a:t>index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add(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</a:t>
            </a:r>
            <a:r>
              <a:rPr lang="en-US" sz="1800" b="1" dirty="0">
                <a:latin typeface="Garamond" panose="02020404030301010803" pitchFamily="18" charset="0"/>
              </a:rPr>
              <a:t>, E element) 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елемент на одређену позицију </a:t>
            </a:r>
            <a:r>
              <a:rPr lang="en-US" sz="1800" dirty="0" err="1">
                <a:latin typeface="Garamond" panose="02020404030301010803" pitchFamily="18" charset="0"/>
              </a:rPr>
              <a:t>i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addAll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i,Collection</a:t>
            </a:r>
            <a:r>
              <a:rPr lang="en-US" sz="1800" b="1" dirty="0">
                <a:latin typeface="Garamond" panose="02020404030301010803" pitchFamily="18" charset="0"/>
              </a:rPr>
              <a:t>&lt;? Extends E&gt; elements) 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елементе из колекције од одређене позиције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remove(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 враћа елемент на датој позицији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set(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</a:t>
            </a:r>
            <a:r>
              <a:rPr lang="en-US" sz="1800" b="1" dirty="0">
                <a:latin typeface="Garamond" panose="02020404030301010803" pitchFamily="18" charset="0"/>
              </a:rPr>
              <a:t>, E element)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замењује елемент на датој позицији са новим елементом и враћа стари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indexOf</a:t>
            </a:r>
            <a:r>
              <a:rPr lang="en-US" sz="1800" b="1" dirty="0">
                <a:latin typeface="Garamond" panose="02020404030301010803" pitchFamily="18" charset="0"/>
              </a:rPr>
              <a:t>(Object element)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прву позицију на којој је пронађен дати елемент или -1,уколико исти није откривен</a:t>
            </a:r>
            <a:r>
              <a:rPr lang="en-US" sz="1800" dirty="0">
                <a:latin typeface="Garamond" panose="02020404030301010803" pitchFamily="18" charset="0"/>
              </a:rPr>
              <a:t>	</a:t>
            </a:r>
            <a:endParaRPr lang="sr-Latn-CS" sz="18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4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java.util.List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lastIndexOf</a:t>
            </a:r>
            <a:r>
              <a:rPr lang="en-US" sz="1800" b="1" dirty="0">
                <a:latin typeface="Garamond" panose="02020404030301010803" pitchFamily="18" charset="0"/>
              </a:rPr>
              <a:t>(Object element)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последњу позицију на којој је пронађен дати елемент или -1,уколико га нема</a:t>
            </a:r>
            <a:r>
              <a:rPr lang="sr-Cyrl-RS" sz="1800" i="1" dirty="0">
                <a:latin typeface="Garamond" panose="02020404030301010803" pitchFamily="18" charset="0"/>
              </a:rPr>
              <a:t>	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remove(Object </a:t>
            </a:r>
            <a:r>
              <a:rPr lang="en-US" sz="1800" b="1" dirty="0" err="1">
                <a:latin typeface="Garamond" panose="02020404030301010803" pitchFamily="18" charset="0"/>
              </a:rPr>
              <a:t>obj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</a:t>
            </a:r>
            <a:r>
              <a:rPr lang="en-US" sz="1800" dirty="0" err="1">
                <a:latin typeface="Garamond" panose="02020404030301010803" pitchFamily="18" charset="0"/>
              </a:rPr>
              <a:t>obj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 колекције.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брисање.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removeAll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>
                <a:latin typeface="Garamond" panose="02020404030301010803" pitchFamily="18" charset="0"/>
              </a:rPr>
              <a:t>xtends</a:t>
            </a:r>
            <a:r>
              <a:rPr lang="en-US" sz="1800" b="1" dirty="0">
                <a:latin typeface="Garamond" panose="02020404030301010803" pitchFamily="18" charset="0"/>
              </a:rPr>
              <a:t>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из ове колекције све елементе </a:t>
            </a:r>
            <a:r>
              <a:rPr lang="en-US" sz="1800" dirty="0">
                <a:latin typeface="Garamond" panose="02020404030301010803" pitchFamily="18" charset="0"/>
              </a:rPr>
              <a:t>other </a:t>
            </a:r>
            <a:r>
              <a:rPr lang="sr-Cyrl-RS" sz="1800" dirty="0">
                <a:latin typeface="Garamond" panose="02020404030301010803" pitchFamily="18" charset="0"/>
              </a:rPr>
              <a:t>колекције. 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en-US" sz="1800" dirty="0">
                <a:latin typeface="Garamond" panose="02020404030301010803" pitchFamily="18" charset="0"/>
              </a:rPr>
              <a:t>    </a:t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успело брисање.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clear()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цео садржај колекције.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retainAll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>
                <a:latin typeface="Garamond" panose="02020404030301010803" pitchFamily="18" charset="0"/>
              </a:rPr>
              <a:t>xtends</a:t>
            </a:r>
            <a:r>
              <a:rPr lang="en-US" sz="1800" b="1" dirty="0">
                <a:latin typeface="Garamond" panose="02020404030301010803" pitchFamily="18" charset="0"/>
              </a:rPr>
              <a:t>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све елементе из колекције који не припадају колекцији </a:t>
            </a:r>
            <a:r>
              <a:rPr lang="en-US" sz="1800" dirty="0">
                <a:latin typeface="Garamond" panose="02020404030301010803" pitchFamily="18" charset="0"/>
              </a:rPr>
              <a:t>other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Object[] </a:t>
            </a:r>
            <a:r>
              <a:rPr lang="en-US" sz="1800" b="1" dirty="0" err="1">
                <a:latin typeface="Garamond" panose="02020404030301010803" pitchFamily="18" charset="0"/>
              </a:rPr>
              <a:t>toArray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све елементе колекције као низ објеката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add(E new Element)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елемент пре текуће позиције.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(5)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java.util.ListIterator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set(E new Element)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замењује последњи елемент посећен са </a:t>
            </a:r>
            <a:r>
              <a:rPr lang="en-US" sz="1800" dirty="0">
                <a:latin typeface="Garamond" panose="02020404030301010803" pitchFamily="18" charset="0"/>
              </a:rPr>
              <a:t>next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previous </a:t>
            </a:r>
            <a:r>
              <a:rPr lang="sr-Cyrl-RS" sz="1800" dirty="0">
                <a:latin typeface="Garamond" panose="02020404030301010803" pitchFamily="18" charset="0"/>
              </a:rPr>
              <a:t>са новим елементом.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hasPrevious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постоји елемент ком се може приступити при итерирању уназад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previous()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претходни објекат.Ако смо на почетку листе избацује се изузетак </a:t>
            </a:r>
            <a:r>
              <a:rPr lang="en-US" sz="1800" dirty="0" err="1">
                <a:latin typeface="Garamond" panose="02020404030301010803" pitchFamily="18" charset="0"/>
              </a:rPr>
              <a:t>NoSuchElementException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nextIndex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индекс елемента који ће вратити наредни позив метода </a:t>
            </a:r>
            <a:r>
              <a:rPr lang="en-US" sz="1800" dirty="0">
                <a:latin typeface="Garamond" panose="02020404030301010803" pitchFamily="18" charset="0"/>
              </a:rPr>
              <a:t>next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previousIndex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индекс елемента који ће вратити наредни позив метода </a:t>
            </a:r>
            <a:r>
              <a:rPr lang="en-US" sz="1800" dirty="0">
                <a:latin typeface="Garamond" panose="02020404030301010803" pitchFamily="18" charset="0"/>
              </a:rPr>
              <a:t>previous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800" i="1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(5)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java.util.Set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iterator()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итератор који се користи за приступ елементима скупа.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size()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број елемената у скупу.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isEmpty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скуп празан.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contains(Object </a:t>
            </a:r>
            <a:r>
              <a:rPr lang="en-US" sz="1800" b="1" dirty="0" err="1">
                <a:latin typeface="Garamond" panose="02020404030301010803" pitchFamily="18" charset="0"/>
              </a:rPr>
              <a:t>obj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скуп садржи објекат једнак објекту </a:t>
            </a:r>
            <a:r>
              <a:rPr lang="en-US" sz="1800" dirty="0">
                <a:latin typeface="Garamond" panose="02020404030301010803" pitchFamily="18" charset="0"/>
              </a:rPr>
              <a:t>obj.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скуп садржи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add(Object element)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</a:t>
            </a:r>
            <a:r>
              <a:rPr lang="en-US" sz="1800" dirty="0">
                <a:latin typeface="Garamond" panose="02020404030301010803" pitchFamily="18" charset="0"/>
              </a:rPr>
              <a:t>element </a:t>
            </a:r>
            <a:r>
              <a:rPr lang="sr-Cyrl-RS" sz="1800" dirty="0">
                <a:latin typeface="Garamond" panose="02020404030301010803" pitchFamily="18" charset="0"/>
              </a:rPr>
              <a:t>у скуп,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addAll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other,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(6)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java.util.Set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remove(Object </a:t>
            </a:r>
            <a:r>
              <a:rPr lang="en-US" sz="1800" b="1" dirty="0" err="1">
                <a:latin typeface="Garamond" panose="02020404030301010803" pitchFamily="18" charset="0"/>
              </a:rPr>
              <a:t>obj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уклања </a:t>
            </a:r>
            <a:r>
              <a:rPr lang="en-US" sz="1800" dirty="0" err="1">
                <a:latin typeface="Garamond" panose="02020404030301010803" pitchFamily="18" charset="0"/>
              </a:rPr>
              <a:t>obj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 скупа.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уклањање.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removeAll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из скупа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</a:t>
            </a:r>
            <a:r>
              <a:rPr lang="sr-Cyrl-RS" sz="1800" dirty="0">
                <a:latin typeface="Garamond" panose="02020404030301010803" pitchFamily="18" charset="0"/>
              </a:rPr>
              <a:t>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en-US" sz="1800" dirty="0">
                <a:latin typeface="Garamond" panose="02020404030301010803" pitchFamily="18" charset="0"/>
              </a:rPr>
              <a:t>    </a:t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успело 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clear()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цео скуп.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retainAll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све елементе из скупа који не припадају колекцији </a:t>
            </a:r>
            <a:r>
              <a:rPr lang="en-US" sz="1800" dirty="0">
                <a:latin typeface="Garamond" panose="02020404030301010803" pitchFamily="18" charset="0"/>
              </a:rPr>
              <a:t>other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Object[] </a:t>
            </a:r>
            <a:r>
              <a:rPr lang="en-US" sz="1800" b="1" dirty="0" err="1">
                <a:latin typeface="Garamond" panose="02020404030301010803" pitchFamily="18" charset="0"/>
              </a:rPr>
              <a:t>toArray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све елементе скупа као низ објеката </a:t>
            </a:r>
            <a:r>
              <a:rPr lang="sr-Cyrl-RS" sz="1800" i="1" dirty="0">
                <a:latin typeface="Garamond" panose="02020404030301010803" pitchFamily="18" charset="0"/>
              </a:rPr>
              <a:t>	</a:t>
            </a:r>
            <a:endParaRPr lang="en-US" sz="1800" i="1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>
                <a:solidFill>
                  <a:srgbClr val="3366FF"/>
                </a:solidFill>
              </a:rPr>
              <a:t> (7)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Уређење у колекцији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Како се одређује начин на који ће се сортирати елементи у колекцији? </a:t>
            </a:r>
            <a:endParaRPr lang="sr-Latn-RS" altLang="en-US" sz="2400" kern="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Обично  се претпоставља да се у колекцију додају елементи који имплементирају интерфејс </a:t>
            </a:r>
            <a:r>
              <a:rPr lang="en-US" altLang="en-US" sz="1800" kern="0" dirty="0"/>
              <a:t>Comparable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interf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other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altLang="en-US" sz="2400" kern="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Позив </a:t>
            </a:r>
            <a:r>
              <a:rPr lang="en-US" altLang="en-US" sz="1800" kern="0" dirty="0" err="1"/>
              <a:t>a.compareTo</a:t>
            </a:r>
            <a:r>
              <a:rPr lang="en-US" altLang="en-US" sz="1800" kern="0" dirty="0"/>
              <a:t>(b)</a:t>
            </a:r>
            <a:r>
              <a:rPr lang="en-US" altLang="en-US" sz="2400" kern="0" dirty="0">
                <a:latin typeface="Garamond" panose="02020404030301010803" pitchFamily="18" charset="0"/>
              </a:rPr>
              <a:t>  </a:t>
            </a:r>
            <a:r>
              <a:rPr lang="sr-Cyrl-RS" altLang="en-US" sz="2400" kern="0" dirty="0">
                <a:latin typeface="Garamond" panose="02020404030301010803" pitchFamily="18" charset="0"/>
              </a:rPr>
              <a:t>враћа:</a:t>
            </a: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1800" kern="0" dirty="0"/>
              <a:t>0</a:t>
            </a:r>
            <a:r>
              <a:rPr lang="sr-Cyrl-R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ако су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 </a:t>
            </a:r>
            <a:r>
              <a:rPr lang="en-US" altLang="en-US" sz="1800" kern="0" dirty="0"/>
              <a:t>b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једнаки, </a:t>
            </a: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негативан цео број ако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треба да се налази испред </a:t>
            </a:r>
            <a:r>
              <a:rPr lang="en-US" altLang="en-US" sz="1800" kern="0" dirty="0"/>
              <a:t>b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у сортираном поретку, </a:t>
            </a: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или позитиван цео број ако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треба да се налази иза </a:t>
            </a:r>
            <a:r>
              <a:rPr lang="en-US" altLang="en-US" sz="1800" kern="0" dirty="0"/>
              <a:t>b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  <a:endParaRPr lang="sr-Cyrl-RS" altLang="en-US" sz="2400" kern="0" dirty="0">
              <a:latin typeface="Garamond" panose="02020404030301010803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Уређење у колекцији</a:t>
            </a:r>
            <a:r>
              <a:rPr lang="en-US" kern="0" dirty="0">
                <a:solidFill>
                  <a:srgbClr val="3366FF"/>
                </a:solidFill>
              </a:rPr>
              <a:t>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1484784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Дата класа може имплементирати интерфејс само једном.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Али шта ако треба да се сортира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колекција елемената по различитим критеријумима?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Надаље, шта да се учини ако су потребни сортирани примерци класе чији дизајнер није имплементирао интерфејс </a:t>
            </a:r>
            <a:r>
              <a:rPr lang="en-US" altLang="en-US" sz="2000" kern="0" dirty="0"/>
              <a:t>Comparable</a:t>
            </a:r>
            <a:r>
              <a:rPr lang="sr-Cyrl-RS" altLang="en-US" sz="2400" kern="0" dirty="0">
                <a:latin typeface="Garamond" panose="02020404030301010803" pitchFamily="18" charset="0"/>
              </a:rPr>
              <a:t>?</a:t>
            </a:r>
            <a:endParaRPr lang="en-US" altLang="en-US" sz="2400" kern="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Може се обезбедити да колекција користи различите методе поређења, тако што се конструктору колекције прослеђује објекат који имплементира интерфејс </a:t>
            </a:r>
            <a:r>
              <a:rPr lang="en-US" altLang="en-US" sz="2000" kern="0" dirty="0"/>
              <a:t>Comparator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Интерфејс </a:t>
            </a:r>
            <a:r>
              <a:rPr lang="en-US" altLang="en-US" sz="2000" kern="0" dirty="0"/>
              <a:t>Comparator</a:t>
            </a:r>
            <a:r>
              <a:rPr lang="sr-Cyrl-R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декларише метод </a:t>
            </a:r>
            <a:r>
              <a:rPr lang="en-US" altLang="en-US" sz="2000" kern="0" dirty="0"/>
              <a:t>compare</a:t>
            </a:r>
            <a:r>
              <a:rPr lang="en-US" altLang="en-US" sz="2400" kern="0" dirty="0">
                <a:latin typeface="Garamond" panose="02020404030301010803" pitchFamily="18" charset="0"/>
              </a:rPr>
              <a:t>, </a:t>
            </a:r>
            <a:r>
              <a:rPr lang="sr-Cyrl-RS" altLang="en-US" sz="2400" kern="0" dirty="0">
                <a:latin typeface="Garamond" panose="02020404030301010803" pitchFamily="18" charset="0"/>
              </a:rPr>
              <a:t>који прихвата два параметра: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interface 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Comparator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fr-FR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b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fr-FR" sz="1500" dirty="0"/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Уређење у колекцији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3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/>
              <a:t>compare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интерфејса </a:t>
            </a:r>
            <a:r>
              <a:rPr lang="en-US" altLang="en-US" sz="2000" kern="0" dirty="0"/>
              <a:t>Comparator</a:t>
            </a:r>
            <a:r>
              <a:rPr lang="sr-Cyrl-R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се понаша исто као и </a:t>
            </a:r>
            <a:r>
              <a:rPr lang="sr-Cyrl-RS" altLang="en-US" sz="2800" kern="0" dirty="0">
                <a:latin typeface="Garamond" panose="02020404030301010803" pitchFamily="18" charset="0"/>
              </a:rPr>
              <a:t>и </a:t>
            </a:r>
            <a:r>
              <a:rPr lang="en-US" altLang="en-US" sz="2000" kern="0" dirty="0" err="1"/>
              <a:t>compareTo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метод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интерфејса </a:t>
            </a:r>
            <a:r>
              <a:rPr lang="en-US" altLang="en-US" sz="2000" kern="0" dirty="0"/>
              <a:t>Comparable</a:t>
            </a:r>
            <a:r>
              <a:rPr lang="sr-Cyrl-RS" altLang="en-US" sz="2400" kern="0" dirty="0"/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На пример, за сортирање елемената по њиховом опису, једноставно се дефинише класа која имплементира </a:t>
            </a:r>
            <a:r>
              <a:rPr lang="en-US" altLang="en-US" sz="2000" kern="0" dirty="0"/>
              <a:t>Comparator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ItemComparator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 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Item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descrA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descrB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descrA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Јава је на почетку испоручивана са малим скупом класа за најкорисније структуре података</a:t>
            </a:r>
            <a:r>
              <a:rPr lang="en-US" altLang="en-US" sz="2400" dirty="0">
                <a:latin typeface="Garamond" panose="02020404030301010803" pitchFamily="18" charset="0"/>
              </a:rPr>
              <a:t>:</a:t>
            </a:r>
            <a:r>
              <a:rPr lang="sr-Cyrl-RS" altLang="en-US" sz="2400" dirty="0">
                <a:latin typeface="Garamond" panose="02020404030301010803" pitchFamily="18" charset="0"/>
              </a:rPr>
              <a:t> класе </a:t>
            </a:r>
            <a:r>
              <a:rPr lang="en-US" altLang="en-US" sz="1800" dirty="0"/>
              <a:t>Vector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en-US" altLang="en-US" sz="1800" dirty="0"/>
              <a:t>Stack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en-US" altLang="en-US" sz="1800" dirty="0" err="1"/>
              <a:t>Hashtable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r>
              <a:rPr lang="en-US" altLang="en-US" sz="1800" dirty="0" err="1"/>
              <a:t>BitSet</a:t>
            </a:r>
            <a:r>
              <a:rPr lang="sr-Cyrl-RS" altLang="en-US" sz="18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 интерфејс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1800" dirty="0"/>
              <a:t>Enumeration</a:t>
            </a:r>
            <a:r>
              <a:rPr lang="en-US" altLang="en-US" sz="18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су обезбеђивали рад са структурама података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У даљем развоју Јаве је требало помирити супротстављене захтеве: </a:t>
            </a:r>
            <a:endParaRPr lang="sr-Latn-RS" altLang="en-US" sz="2400" dirty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>
                <a:latin typeface="Garamond" panose="02020404030301010803" pitchFamily="18" charset="0"/>
              </a:rPr>
              <a:t>библиотека за колекције треба да буде мала и да се лако може научити, </a:t>
            </a:r>
            <a:endParaRPr lang="sr-Latn-RS" altLang="en-US" sz="1900" dirty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>
                <a:latin typeface="Garamond" panose="02020404030301010803" pitchFamily="18" charset="0"/>
              </a:rPr>
              <a:t>да не буде сложена као што је </a:t>
            </a:r>
            <a:r>
              <a:rPr lang="en-US" altLang="en-US" sz="1900" dirty="0">
                <a:latin typeface="Garamond" panose="02020404030301010803" pitchFamily="18" charset="0"/>
              </a:rPr>
              <a:t>STL</a:t>
            </a:r>
            <a:r>
              <a:rPr lang="sr-Cyrl-RS" altLang="en-US" sz="1900" dirty="0">
                <a:latin typeface="Garamond" panose="02020404030301010803" pitchFamily="18" charset="0"/>
              </a:rPr>
              <a:t> код</a:t>
            </a:r>
            <a:r>
              <a:rPr lang="en-US" altLang="en-US" sz="1900" dirty="0">
                <a:latin typeface="Garamond" panose="02020404030301010803" pitchFamily="18" charset="0"/>
              </a:rPr>
              <a:t> of C++, </a:t>
            </a:r>
            <a:r>
              <a:rPr lang="sr-Cyrl-RS" altLang="en-US" sz="1900" dirty="0">
                <a:latin typeface="Garamond" panose="02020404030301010803" pitchFamily="18" charset="0"/>
              </a:rPr>
              <a:t>али да омогући рад са генеричким алгоритмима на начин сличан оном који је уведен код </a:t>
            </a:r>
            <a:r>
              <a:rPr lang="en-US" altLang="en-US" sz="1900" dirty="0">
                <a:latin typeface="Garamond" panose="02020404030301010803" pitchFamily="18" charset="0"/>
              </a:rPr>
              <a:t>STL</a:t>
            </a:r>
            <a:r>
              <a:rPr lang="sr-Cyrl-RS" altLang="en-US" sz="1900" dirty="0">
                <a:latin typeface="Garamond" panose="02020404030301010803" pitchFamily="18" charset="0"/>
              </a:rPr>
              <a:t>-а. </a:t>
            </a:r>
            <a:endParaRPr lang="sr-Latn-RS" altLang="en-US" sz="1900" dirty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>
                <a:latin typeface="Garamond" panose="02020404030301010803" pitchFamily="18" charset="0"/>
              </a:rPr>
              <a:t>Надаље, било је потребно да се старе, већ испоручене класе природно уклопе у нови оквир</a:t>
            </a:r>
            <a:r>
              <a:rPr lang="en-US" altLang="en-US" sz="19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Уређење у колекцији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4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Примећује се да овако направљен компаратор нема променљивих. Он је само власник метода за поређење.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Такав објекат се обично назива функцијски објекат.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Функцијски објекти су обично заједнички дефинисани при креирању, као примерци анонимних унутрашњих класа: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0704" y="3789040"/>
            <a:ext cx="8101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SortedSet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sortByDescription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TreeSet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Item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descrA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descrB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descrA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});</a:t>
            </a:r>
            <a:endParaRPr lang="sr-Latn-RS" sz="15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Уређење у колекцији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5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java.lang.Comparable</a:t>
            </a:r>
            <a:r>
              <a:rPr lang="en-US" sz="1800" b="1" dirty="0">
                <a:latin typeface="Garamond" panose="02020404030301010803" pitchFamily="18" charset="0"/>
              </a:rPr>
              <a:t>&lt;T&gt;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compareTo</a:t>
            </a:r>
            <a:r>
              <a:rPr lang="en-US" sz="1800" b="1" dirty="0">
                <a:latin typeface="Garamond" panose="02020404030301010803" pitchFamily="18" charset="0"/>
              </a:rPr>
              <a:t>(T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Упоређује два објекта и враће негативну вредност ако текући објекат треба да буде испред објекта </a:t>
            </a:r>
            <a:r>
              <a:rPr lang="en-US" sz="1800" dirty="0">
                <a:latin typeface="Garamond" panose="02020404030301010803" pitchFamily="18" charset="0"/>
              </a:rPr>
              <a:t>other, </a:t>
            </a:r>
            <a:r>
              <a:rPr lang="sr-Cyrl-RS" sz="1800" dirty="0">
                <a:latin typeface="Garamond" panose="02020404030301010803" pitchFamily="18" charset="0"/>
              </a:rPr>
              <a:t>нулу ако се сматрају идентичним у сортираном поретку, или позитивну вредност ако текући објекат треба да буде после </a:t>
            </a:r>
            <a:r>
              <a:rPr lang="en-US" sz="1800" dirty="0">
                <a:latin typeface="Garamond" panose="02020404030301010803" pitchFamily="18" charset="0"/>
              </a:rPr>
              <a:t>other-a.</a:t>
            </a:r>
            <a:endParaRPr lang="sr-Cyrl-RS" sz="1800" i="1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java.lang.Comparator</a:t>
            </a:r>
            <a:r>
              <a:rPr lang="en-US" sz="1800" b="1" dirty="0">
                <a:latin typeface="Garamond" panose="02020404030301010803" pitchFamily="18" charset="0"/>
              </a:rPr>
              <a:t>&lt;T&gt;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compare(T a, T b)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Упоређује два објекта и враћа негативну вредност ако је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испред </a:t>
            </a:r>
            <a:r>
              <a:rPr lang="en-US" sz="1800" dirty="0">
                <a:latin typeface="Garamond" panose="02020404030301010803" pitchFamily="18" charset="0"/>
              </a:rPr>
              <a:t>b, </a:t>
            </a:r>
            <a:r>
              <a:rPr lang="sr-Cyrl-RS" sz="1800" dirty="0">
                <a:latin typeface="Garamond" panose="02020404030301010803" pitchFamily="18" charset="0"/>
              </a:rPr>
              <a:t>нулу ако се сматрају идентичним у сортираном поретку, или позитивну вредност ако је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иза </a:t>
            </a:r>
            <a:r>
              <a:rPr lang="en-US" sz="1800" dirty="0">
                <a:latin typeface="Garamond" panose="02020404030301010803" pitchFamily="18" charset="0"/>
              </a:rPr>
              <a:t>b.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java.util.SortedSet</a:t>
            </a:r>
            <a:r>
              <a:rPr lang="en-US" sz="1800" b="1" dirty="0">
                <a:latin typeface="Garamond" panose="02020404030301010803" pitchFamily="18" charset="0"/>
              </a:rPr>
              <a:t>&lt;E&gt;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super E&gt; comparator()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компаратор коришћен за сортирање елемената,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су елементи упоређивани методом </a:t>
            </a:r>
            <a:r>
              <a:rPr lang="en-US" sz="1800" dirty="0" err="1">
                <a:latin typeface="Garamond" panose="02020404030301010803" pitchFamily="18" charset="0"/>
              </a:rPr>
              <a:t>compareTo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интерфејса </a:t>
            </a:r>
            <a:r>
              <a:rPr lang="en-US" sz="1800" dirty="0">
                <a:latin typeface="Garamond" panose="02020404030301010803" pitchFamily="18" charset="0"/>
              </a:rPr>
              <a:t>Comparable.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E first()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 E last()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први или последњи елемент у сортираној колекцији.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у оквиру ЈДК-а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Најчешће коришћене класе доступне у Јава библиотеци 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LinkedList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повезана секвенца која дозвољава уметање и брисање са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било ког места</a:t>
            </a:r>
            <a:r>
              <a:rPr lang="sr-Latn-RS" altLang="en-US" sz="2400" kern="0" dirty="0">
                <a:latin typeface="Garamond" pitchFamily="18" charset="0"/>
              </a:rPr>
              <a:t>.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индексирана секвенца која се смањује и расте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динамички</a:t>
            </a:r>
            <a:r>
              <a:rPr lang="sr-Latn-RS" altLang="en-US" sz="2400" kern="0" dirty="0">
                <a:latin typeface="Garamond" pitchFamily="18" charset="0"/>
              </a:rPr>
              <a:t>.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HashSet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неповезана колекција која не прихвата дупликат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br>
              <a:rPr lang="sr-Latn-RS" altLang="en-US" sz="2400" kern="0" dirty="0">
                <a:latin typeface="Garamond" pitchFamily="18" charset="0"/>
              </a:rPr>
            </a:br>
            <a:r>
              <a:rPr lang="sr-Cyrl-RS" altLang="en-US" sz="2400" kern="0" dirty="0">
                <a:latin typeface="Garamond" pitchFamily="18" charset="0"/>
              </a:rPr>
              <a:t>(хеш скуп)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TreeSet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сортирани скуп (дрвоидни скуп)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PriorityQueue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колекција која дозвољава уклањање елемента са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почетка (ред са приоритетима)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HashMap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– каталог, тј. колекција структура са паровима </a:t>
            </a:r>
            <a:br>
              <a:rPr lang="sr-Cyrl-RS" altLang="en-US" sz="2400" kern="0" dirty="0">
                <a:latin typeface="Garamond" pitchFamily="18" charset="0"/>
              </a:rPr>
            </a:br>
            <a:r>
              <a:rPr lang="sr-Cyrl-RS" altLang="en-US" sz="2400" kern="0" dirty="0">
                <a:latin typeface="Garamond" pitchFamily="18" charset="0"/>
              </a:rPr>
              <a:t>                  кључ/вредност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TreeMap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каталог са сортираним кључевима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у оквиру ЈДК-а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itchFamily="18" charset="0"/>
            </a:endParaRP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916113"/>
            <a:ext cx="74501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893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Хијерархија апстрактних и конкретних класа у ЈДК-у:</a:t>
            </a:r>
            <a:endParaRPr lang="en-U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Постоји битна разлика између повезаних листа и </a:t>
            </a:r>
            <a:r>
              <a:rPr lang="ru-RU" altLang="en-US" sz="2400" kern="0" dirty="0" err="1">
                <a:latin typeface="Garamond" pitchFamily="18" charset="0"/>
              </a:rPr>
              <a:t>обичних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колекција</a:t>
            </a:r>
            <a:r>
              <a:rPr lang="sr-Latn-RS" altLang="en-US" sz="2400" kern="0" dirty="0">
                <a:latin typeface="Garamond" pitchFamily="18" charset="0"/>
              </a:rPr>
              <a:t>: </a:t>
            </a:r>
            <a:r>
              <a:rPr lang="sr-Cyrl-RS" altLang="en-US" sz="2400" kern="0" dirty="0">
                <a:latin typeface="Garamond" pitchFamily="18" charset="0"/>
              </a:rPr>
              <a:t>к</a:t>
            </a:r>
            <a:r>
              <a:rPr lang="ru-RU" altLang="en-US" sz="2400" kern="0" dirty="0">
                <a:latin typeface="Garamond" pitchFamily="18" charset="0"/>
              </a:rPr>
              <a:t>од повезане листе је важна позиција објекта.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У пракси је често потребно додати елементе у средину листе.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Коришћење</a:t>
            </a:r>
            <a:r>
              <a:rPr lang="ru-RU" altLang="en-US" sz="2400" kern="0" dirty="0">
                <a:latin typeface="Garamond" pitchFamily="18" charset="0"/>
              </a:rPr>
              <a:t> итератора за додавање елемената има смисла једино код колекције са природним поретком.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Тако</a:t>
            </a:r>
            <a:r>
              <a:rPr lang="ru-RU" altLang="en-US" sz="2400" kern="0" dirty="0">
                <a:latin typeface="Garamond" pitchFamily="18" charset="0"/>
              </a:rPr>
              <a:t>, на пример, за разлику од листе, каталог података тј. мапа не захтева никакав </a:t>
            </a:r>
            <a:r>
              <a:rPr lang="ru-RU" altLang="en-US" sz="2400" kern="0" dirty="0" err="1">
                <a:latin typeface="Garamond" pitchFamily="18" charset="0"/>
              </a:rPr>
              <a:t>редослед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елемената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Према</a:t>
            </a:r>
            <a:r>
              <a:rPr lang="ru-RU" altLang="en-US" sz="2400" kern="0" dirty="0">
                <a:latin typeface="Garamond" pitchFamily="18" charset="0"/>
              </a:rPr>
              <a:t> томе, нема метода </a:t>
            </a:r>
            <a:r>
              <a:rPr lang="en-US" altLang="en-US" sz="2000" kern="0" dirty="0"/>
              <a:t>add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у интерфејсу </a:t>
            </a:r>
            <a:r>
              <a:rPr lang="en-US" altLang="en-US" sz="2000" kern="0" dirty="0"/>
              <a:t>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али постоји подинтерфејс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који садржи метод </a:t>
            </a:r>
            <a:r>
              <a:rPr lang="en-US" altLang="en-US" sz="2000" kern="0" dirty="0"/>
              <a:t>add</a:t>
            </a:r>
            <a:r>
              <a:rPr lang="en-US" altLang="en-US" sz="2400" kern="0" dirty="0">
                <a:latin typeface="Garamond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ListIterator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Cyrl-RS" sz="1500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Metod </a:t>
            </a:r>
            <a:r>
              <a:rPr lang="ru-RU" altLang="en-US" sz="2000" kern="0" dirty="0"/>
              <a:t>add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додаје нови елемент испред позиције итератора.</a:t>
            </a:r>
            <a:endParaRPr lang="en-U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anose="02020404030301010803" pitchFamily="18" charset="0"/>
              </a:rPr>
              <a:t>Непосредно</a:t>
            </a:r>
            <a:r>
              <a:rPr lang="ru-RU" altLang="en-US" sz="2400" kern="0" dirty="0">
                <a:latin typeface="Garamond" panose="02020404030301010803" pitchFamily="18" charset="0"/>
              </a:rPr>
              <a:t> након позива </a:t>
            </a:r>
            <a:r>
              <a:rPr lang="en-US" altLang="en-US" sz="2000" kern="0" dirty="0"/>
              <a:t>next</a:t>
            </a:r>
            <a:r>
              <a:rPr lang="en-US" altLang="en-US" sz="2400" kern="0" dirty="0">
                <a:latin typeface="Garamond" panose="02020404030301010803" pitchFamily="18" charset="0"/>
              </a:rPr>
              <a:t>, </a:t>
            </a:r>
            <a:r>
              <a:rPr lang="ru-RU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/>
              <a:t>remove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уклања елемент лево од итератора.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anose="02020404030301010803" pitchFamily="18" charset="0"/>
              </a:rPr>
              <a:t>Међутим</a:t>
            </a:r>
            <a:r>
              <a:rPr lang="ru-RU" altLang="en-US" sz="2400" kern="0" dirty="0">
                <a:latin typeface="Garamond" panose="02020404030301010803" pitchFamily="18" charset="0"/>
              </a:rPr>
              <a:t>,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ако је </a:t>
            </a:r>
            <a:r>
              <a:rPr lang="sr-Cyrl-RS" altLang="en-US" sz="2400" kern="0" dirty="0">
                <a:latin typeface="Garamond" panose="02020404030301010803" pitchFamily="18" charset="0"/>
              </a:rPr>
              <a:t>био</a:t>
            </a:r>
            <a:r>
              <a:rPr lang="ru-RU" altLang="en-US" sz="2400" kern="0" dirty="0">
                <a:latin typeface="Garamond" panose="02020404030301010803" pitchFamily="18" charset="0"/>
              </a:rPr>
              <a:t> позван метод </a:t>
            </a:r>
            <a:r>
              <a:rPr lang="en-US" altLang="en-US" sz="2000" kern="0" dirty="0"/>
              <a:t>previous</a:t>
            </a:r>
            <a:r>
              <a:rPr lang="en-US" altLang="en-US" sz="2400" kern="0" dirty="0">
                <a:latin typeface="Garamond" panose="02020404030301010803" pitchFamily="18" charset="0"/>
              </a:rPr>
              <a:t>, </a:t>
            </a:r>
            <a:r>
              <a:rPr lang="ru-RU" altLang="en-US" sz="2400" kern="0" dirty="0">
                <a:latin typeface="Garamond" panose="02020404030301010803" pitchFamily="18" charset="0"/>
              </a:rPr>
              <a:t>уклања се елемент десно. Није могуће звати </a:t>
            </a:r>
            <a:r>
              <a:rPr lang="en-US" altLang="en-US" sz="2000" kern="0" dirty="0"/>
              <a:t>remove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два пута узастопно.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/>
              <a:t>set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замењује последњи елемент враћен позивом метода </a:t>
            </a:r>
            <a:r>
              <a:rPr lang="en-US" altLang="en-US" sz="2000" kern="0" dirty="0"/>
              <a:t>next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или </a:t>
            </a:r>
            <a:r>
              <a:rPr lang="en-US" altLang="en-US" sz="2000" kern="0" dirty="0"/>
              <a:t>previous</a:t>
            </a:r>
            <a:r>
              <a:rPr lang="sr-Cyrl-RS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новим елементом.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</a:t>
            </a:r>
            <a:r>
              <a:rPr lang="en-US" kern="0" dirty="0">
                <a:solidFill>
                  <a:srgbClr val="3366FF"/>
                </a:solidFill>
              </a:rPr>
              <a:t>3</a:t>
            </a:r>
            <a:r>
              <a:rPr lang="sr-Cyrl-R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За разлику од метода </a:t>
            </a:r>
            <a:r>
              <a:rPr lang="en-US" altLang="en-US" sz="2000" kern="0" dirty="0"/>
              <a:t>add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интерфејса </a:t>
            </a:r>
            <a:r>
              <a:rPr lang="en-US" altLang="en-US" sz="2000" kern="0" dirty="0"/>
              <a:t>Collection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овај метод не враћа </a:t>
            </a:r>
            <a:r>
              <a:rPr lang="en-US" altLang="en-US" sz="2000" kern="0" dirty="0" err="1"/>
              <a:t>boolean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en-US" altLang="en-US" sz="2400" kern="0" dirty="0">
                <a:latin typeface="Garamond" pitchFamily="18" charset="0"/>
              </a:rPr>
              <a:t>-</a:t>
            </a:r>
            <a:r>
              <a:rPr lang="sr-Cyrl-R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претпоставља се да операција </a:t>
            </a:r>
            <a:r>
              <a:rPr lang="en-US" altLang="en-US" sz="2000" kern="0" dirty="0"/>
              <a:t>add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увек мења листу.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Надаље, 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поседује два метода која се могу користити за обилажење листе </a:t>
            </a:r>
            <a:r>
              <a:rPr lang="ru-RU" altLang="en-US" sz="2400" kern="0" dirty="0" err="1">
                <a:latin typeface="Garamond" pitchFamily="18" charset="0"/>
              </a:rPr>
              <a:t>уназад</a:t>
            </a:r>
            <a:r>
              <a:rPr lang="ru-RU" altLang="en-US" sz="2400" kern="0" dirty="0">
                <a:latin typeface="Garamond" pitchFamily="18" charset="0"/>
              </a:rPr>
              <a:t>: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/>
              <a:t>E previous()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 err="1"/>
              <a:t>boolean</a:t>
            </a:r>
            <a:r>
              <a:rPr lang="en-US" altLang="en-US" sz="1800" kern="0" dirty="0"/>
              <a:t> </a:t>
            </a:r>
            <a:r>
              <a:rPr lang="en-US" altLang="en-US" sz="1800" kern="0" dirty="0" err="1"/>
              <a:t>hasPrevious</a:t>
            </a:r>
            <a:r>
              <a:rPr lang="en-US" altLang="en-US" sz="1800" kern="0" dirty="0"/>
              <a:t>()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Метод </a:t>
            </a:r>
            <a:r>
              <a:rPr lang="en-US" altLang="en-US" sz="2000" kern="0" dirty="0" err="1"/>
              <a:t>listIterator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класе </a:t>
            </a:r>
            <a:r>
              <a:rPr lang="en-US" altLang="en-US" sz="2000" kern="0" dirty="0" err="1"/>
              <a:t>LinkedList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враћа итератор, објекат класе која имплементира 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400" kern="0" dirty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2000" kern="0" dirty="0"/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ListIterator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osoblje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listIterator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sr-Latn-RS" sz="1500" dirty="0"/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</a:t>
            </a:r>
            <a:r>
              <a:rPr lang="en-US" kern="0" dirty="0">
                <a:solidFill>
                  <a:srgbClr val="3366FF"/>
                </a:solidFill>
              </a:rPr>
              <a:t>4</a:t>
            </a:r>
            <a:r>
              <a:rPr lang="sr-Cyrl-R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00213"/>
            <a:ext cx="896461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(5)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Многи корисни методи за оперисање повезаним листама декларисани су у интерфејсу </a:t>
            </a:r>
            <a:r>
              <a:rPr lang="en-US" altLang="en-US" sz="2000" kern="0" dirty="0"/>
              <a:t>Collection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Они су, већим делом, имплементирани у суперкласи </a:t>
            </a:r>
            <a:r>
              <a:rPr lang="en-US" altLang="en-US" sz="2000" kern="0" dirty="0" err="1"/>
              <a:t>AbstractCollection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класе </a:t>
            </a:r>
            <a:r>
              <a:rPr lang="en-US" altLang="en-US" sz="2000" kern="0" dirty="0" err="1"/>
              <a:t>LinkedList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Повезана</a:t>
            </a:r>
            <a:r>
              <a:rPr lang="ru-RU" altLang="en-US" sz="2400" kern="0" dirty="0">
                <a:latin typeface="Garamond" pitchFamily="18" charset="0"/>
              </a:rPr>
              <a:t> листа не подржава брз случајан приступ.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желимо да видимо </a:t>
            </a:r>
            <a:r>
              <a:rPr lang="en-US" altLang="en-US" sz="2400" kern="0" dirty="0">
                <a:latin typeface="Garamond" pitchFamily="18" charset="0"/>
              </a:rPr>
              <a:t>n-</a:t>
            </a:r>
            <a:r>
              <a:rPr lang="ru-RU" altLang="en-US" sz="2400" kern="0" dirty="0">
                <a:latin typeface="Garamond" pitchFamily="18" charset="0"/>
              </a:rPr>
              <a:t>ти елемент, морамо да пођемо од почетка и најпре пређемо преко првих </a:t>
            </a:r>
            <a:r>
              <a:rPr lang="en-US" altLang="en-US" sz="2400" kern="0" dirty="0">
                <a:latin typeface="Garamond" pitchFamily="18" charset="0"/>
              </a:rPr>
              <a:t>n-1 </a:t>
            </a:r>
            <a:r>
              <a:rPr lang="ru-RU" altLang="en-US" sz="2400" kern="0" dirty="0">
                <a:latin typeface="Garamond" pitchFamily="18" charset="0"/>
              </a:rPr>
              <a:t>елемената. Не постоји пречица. </a:t>
            </a:r>
            <a:endParaRPr lang="ru-RU" altLang="en-US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Дакле, програмери обично не користе повезане листе у ситуацијама у којима је потребно приступати елементима коришћењем целобројног индекса.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Без обзира на то, класа </a:t>
            </a:r>
            <a:r>
              <a:rPr lang="en-US" altLang="en-US" sz="2400" kern="0" dirty="0" err="1">
                <a:latin typeface="Garamond" pitchFamily="18" charset="0"/>
              </a:rPr>
              <a:t>LinkedList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поседује метод </a:t>
            </a:r>
            <a:r>
              <a:rPr lang="en-US" altLang="en-US" sz="2400" kern="0" dirty="0">
                <a:latin typeface="Garamond" pitchFamily="18" charset="0"/>
              </a:rPr>
              <a:t>get</a:t>
            </a:r>
            <a:r>
              <a:rPr lang="sr-Cyrl-R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који омогућује приступ одређеном </a:t>
            </a:r>
            <a:r>
              <a:rPr lang="ru-RU" altLang="en-US" sz="2400" kern="0" dirty="0" err="1">
                <a:latin typeface="Garamond" pitchFamily="18" charset="0"/>
              </a:rPr>
              <a:t>елементу</a:t>
            </a:r>
            <a:r>
              <a:rPr lang="ru-RU" altLang="en-US" sz="2400" kern="0" dirty="0">
                <a:latin typeface="Garamond" pitchFamily="18" charset="0"/>
              </a:rPr>
              <a:t>:</a:t>
            </a:r>
          </a:p>
          <a:p>
            <a:pPr marL="0" indent="0"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LinkedList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lista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obj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lista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Као код свих модерних библиотека за структуре података,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и овде је интерфејс одвојен од имплементације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Начин одвајања ће бити детаљније приказан на структури података </a:t>
            </a:r>
            <a:r>
              <a:rPr lang="sr-Cyrl-RS" altLang="en-US" sz="2400" u="sng" dirty="0">
                <a:latin typeface="Garamond" panose="02020404030301010803" pitchFamily="18" charset="0"/>
              </a:rPr>
              <a:t>ред</a:t>
            </a:r>
            <a:r>
              <a:rPr lang="sr-Cyrl-RS" altLang="en-US" sz="2400" dirty="0">
                <a:latin typeface="Garamond" panose="02020404030301010803" pitchFamily="18" charset="0"/>
              </a:rPr>
              <a:t>, која се користи када елементе треба обрађивати по редоследу приспећа (енг. </a:t>
            </a:r>
            <a:r>
              <a:rPr lang="en-US" altLang="en-US" sz="2400" dirty="0">
                <a:latin typeface="Garamond" panose="02020404030301010803" pitchFamily="18" charset="0"/>
              </a:rPr>
              <a:t>first in, first out - FIFO</a:t>
            </a:r>
            <a:r>
              <a:rPr lang="sr-Cyrl-RS" altLang="en-US" sz="2400" dirty="0">
                <a:latin typeface="Garamond" panose="02020404030301010803" pitchFamily="18" charset="0"/>
              </a:rPr>
              <a:t>)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644900"/>
            <a:ext cx="586422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java.util.LinkedList</a:t>
            </a:r>
            <a:r>
              <a:rPr lang="en-US" sz="1800" b="1" dirty="0">
                <a:latin typeface="Garamond" panose="02020404030301010803" pitchFamily="18" charset="0"/>
              </a:rPr>
              <a:t>&lt;E&gt;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LinkedList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прави празну повезану листу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LinkedList</a:t>
            </a:r>
            <a:r>
              <a:rPr lang="en-US" sz="1800" b="1" dirty="0">
                <a:latin typeface="Garamond" panose="02020404030301010803" pitchFamily="18" charset="0"/>
              </a:rPr>
              <a:t>(Collection&lt;?</a:t>
            </a:r>
            <a:r>
              <a:rPr lang="en-US" sz="1800" b="1" dirty="0" err="1">
                <a:latin typeface="Garamond" panose="02020404030301010803" pitchFamily="18" charset="0"/>
              </a:rPr>
              <a:t>extendsE</a:t>
            </a:r>
            <a:r>
              <a:rPr lang="en-US" sz="1800" b="1" dirty="0">
                <a:latin typeface="Garamond" panose="02020404030301010803" pitchFamily="18" charset="0"/>
              </a:rPr>
              <a:t>&gt; elements)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прави листу и додаје све елементе из колекције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addFirst</a:t>
            </a:r>
            <a:r>
              <a:rPr lang="en-US" sz="1800" b="1" dirty="0">
                <a:latin typeface="Garamond" panose="02020404030301010803" pitchFamily="18" charset="0"/>
              </a:rPr>
              <a:t>(E element)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елемент на почетак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addLast</a:t>
            </a:r>
            <a:r>
              <a:rPr lang="en-US" sz="1800" b="1" dirty="0">
                <a:latin typeface="Garamond" panose="02020404030301010803" pitchFamily="18" charset="0"/>
              </a:rPr>
              <a:t>(E element) 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додаје елемент на крај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getFirst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елемент са почетка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getLast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елемент са краја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removeFirst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 враће елемент са поцетка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removeLast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брише и враћа елемент са краја листе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листа (7)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Низовна листа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Интерфејс листе представља уређену колекцију у којој је позиција у листи елемента битна.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Постоје два правила за приступ елементима: преко итератора, као и метода </a:t>
            </a:r>
            <a:r>
              <a:rPr lang="ru-RU" altLang="en-US" sz="2000" kern="0" dirty="0"/>
              <a:t>get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за директан приступ.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Други метод  није препоручив за повезану листу али има смисла за низове.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Ова</a:t>
            </a:r>
            <a:r>
              <a:rPr lang="ru-RU" altLang="en-US" sz="2400" kern="0" dirty="0">
                <a:latin typeface="Garamond" pitchFamily="18" charset="0"/>
              </a:rPr>
              <a:t> класа, исто као </a:t>
            </a:r>
            <a:r>
              <a:rPr lang="ru-RU" altLang="en-US" sz="2000" kern="0" dirty="0"/>
              <a:t>LinkedList</a:t>
            </a:r>
            <a:r>
              <a:rPr lang="ru-RU" altLang="en-US" sz="2400" kern="0" dirty="0">
                <a:latin typeface="Garamond" pitchFamily="18" charset="0"/>
              </a:rPr>
              <a:t>, такође имплементира интерфејс </a:t>
            </a:r>
            <a:r>
              <a:rPr lang="ru-RU" altLang="en-US" sz="2000" kern="0" dirty="0"/>
              <a:t>List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Низовна</a:t>
            </a:r>
            <a:r>
              <a:rPr lang="ru-RU" altLang="en-US" sz="2400" kern="0" dirty="0">
                <a:latin typeface="Garamond" pitchFamily="18" charset="0"/>
              </a:rPr>
              <a:t> листа енкапсулкира низ динамички </a:t>
            </a:r>
            <a:r>
              <a:rPr lang="ru-RU" altLang="en-US" sz="2400" kern="0" dirty="0" err="1">
                <a:latin typeface="Garamond" pitchFamily="18" charset="0"/>
              </a:rPr>
              <a:t>алоцираних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објеката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који индексирају елементе листе. </a:t>
            </a: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Низовна листа</a:t>
            </a:r>
            <a:r>
              <a:rPr lang="en-US" kern="0" dirty="0">
                <a:solidFill>
                  <a:srgbClr val="3366FF"/>
                </a:solidFill>
              </a:rPr>
              <a:t>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Методи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en-US" altLang="en-US" sz="2000" kern="0" dirty="0"/>
              <a:t>size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 err="1"/>
              <a:t>isEmpty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get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set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sr-Cyrl-RS" altLang="en-US" sz="2400" kern="0" dirty="0">
                <a:latin typeface="Garamond" pitchFamily="18" charset="0"/>
              </a:rPr>
              <a:t>и </a:t>
            </a:r>
            <a:r>
              <a:rPr lang="en-US" altLang="en-US" sz="2000" kern="0" dirty="0" err="1"/>
              <a:t>listIterator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се извршавају за константно време.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Додавање елемента дуже траје него што је то случај са </a:t>
            </a:r>
            <a:r>
              <a:rPr lang="en-US" altLang="en-US" sz="2000" kern="0" dirty="0" err="1"/>
              <a:t>LinkedList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имплементацијом, али је зато бржи приступ елементу преко његовог индекса.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Сваки примерак класе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има свој капацитет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Капацитет је величина низа који служи за смештај елемената листе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Он аутоматски расте током додавања елемената у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en-US" altLang="en-US" sz="2000" kern="0" dirty="0" err="1"/>
              <a:t>ArrayList</a:t>
            </a:r>
            <a:r>
              <a:rPr lang="sr-Cyrl-RS" altLang="en-US" sz="2400" kern="0" dirty="0">
                <a:latin typeface="Garamond" pitchFamily="18" charset="0"/>
              </a:rPr>
              <a:t> објекат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Низовна листа</a:t>
            </a:r>
            <a:r>
              <a:rPr lang="en-US" kern="0" dirty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3</a:t>
            </a:r>
            <a:r>
              <a:rPr lang="en-U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Класе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имплементирају интерфејс </a:t>
            </a:r>
            <a:r>
              <a:rPr lang="en-US" altLang="en-US" sz="2000" kern="0" dirty="0" err="1"/>
              <a:t>RandomAccess</a:t>
            </a:r>
            <a:r>
              <a:rPr lang="sr-Cyrl-RS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Јава програмери који су ветерани користе класу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кад год им је потребан динамички низ.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Зашто би требало користити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уместо </a:t>
            </a:r>
            <a:r>
              <a:rPr lang="en-US" altLang="en-US" sz="2000" kern="0" dirty="0"/>
              <a:t>Vector</a:t>
            </a:r>
            <a:r>
              <a:rPr lang="en-US" altLang="en-US" sz="2400" kern="0" dirty="0">
                <a:latin typeface="Garamond" pitchFamily="18" charset="0"/>
              </a:rPr>
              <a:t>?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Сви методи класе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су синхронизовани што обезбеђује конзистенттност података у вишенитном програмирању, али успорава извршење метода.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Насупрот томе, методи класе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нису синхронизовани, па их треба користиткад год није потребна синхронизација.</a:t>
            </a:r>
            <a:endParaRPr lang="en-U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Повезане листе и низови дозвољавају убацивање елемената произвољно и притом воде рачуна о </a:t>
            </a:r>
            <a:r>
              <a:rPr lang="ru-RU" altLang="en-US" sz="2400" kern="0" dirty="0" err="1">
                <a:latin typeface="Garamond" pitchFamily="18" charset="0"/>
              </a:rPr>
              <a:t>њиховом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редоследу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Међутим</a:t>
            </a:r>
            <a:r>
              <a:rPr lang="ru-RU" altLang="en-US" sz="2400" kern="0" dirty="0">
                <a:latin typeface="Garamond" pitchFamily="18" charset="0"/>
              </a:rPr>
              <a:t>, ако треба наћи елеменат а коме није запамћена позиција, потребно је претражити (у најгорем случају) све </a:t>
            </a:r>
            <a:r>
              <a:rPr lang="ru-RU" altLang="en-US" sz="2400" kern="0" dirty="0" err="1">
                <a:latin typeface="Garamond" pitchFamily="18" charset="0"/>
              </a:rPr>
              <a:t>елементе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колекције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Уколико</a:t>
            </a:r>
            <a:r>
              <a:rPr lang="ru-RU" altLang="en-US" sz="2400" kern="0" dirty="0">
                <a:latin typeface="Garamond" pitchFamily="18" charset="0"/>
              </a:rPr>
              <a:t> је редослед елемената небитан, може се користити колекција која обезбеђује много бржи приступ </a:t>
            </a:r>
            <a:r>
              <a:rPr lang="ru-RU" altLang="en-US" sz="2400" kern="0" dirty="0" err="1">
                <a:latin typeface="Garamond" pitchFamily="18" charset="0"/>
              </a:rPr>
              <a:t>елементима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Једино</a:t>
            </a:r>
            <a:r>
              <a:rPr lang="ru-RU" altLang="en-US" sz="2400" kern="0" dirty="0">
                <a:latin typeface="Garamond" pitchFamily="18" charset="0"/>
              </a:rPr>
              <a:t> је незгодно што се тада не зна ништа о редоследу елемената, већ их та структура организује по сопственом редоследу.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Добро позната структура за брзо проналазење елемената је хеш табела.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За </a:t>
            </a:r>
            <a:r>
              <a:rPr lang="ru-RU" altLang="en-US" sz="2400" kern="0" dirty="0" err="1">
                <a:latin typeface="Garamond" pitchFamily="18" charset="0"/>
              </a:rPr>
              <a:t>разлику</a:t>
            </a:r>
            <a:r>
              <a:rPr lang="ru-RU" altLang="en-US" sz="2400" kern="0" dirty="0">
                <a:latin typeface="Garamond" pitchFamily="18" charset="0"/>
              </a:rPr>
              <a:t> од </a:t>
            </a:r>
            <a:r>
              <a:rPr lang="ru-RU" altLang="en-US" sz="2400" kern="0" dirty="0" err="1">
                <a:latin typeface="Garamond" pitchFamily="18" charset="0"/>
              </a:rPr>
              <a:t>низова</a:t>
            </a:r>
            <a:r>
              <a:rPr lang="ru-RU" altLang="en-US" sz="2400" kern="0" dirty="0">
                <a:latin typeface="Garamond" pitchFamily="18" charset="0"/>
              </a:rPr>
              <a:t> код </a:t>
            </a:r>
            <a:r>
              <a:rPr lang="ru-RU" altLang="en-US" sz="2400" kern="0" dirty="0" err="1">
                <a:latin typeface="Garamond" pitchFamily="18" charset="0"/>
              </a:rPr>
              <a:t>којих</a:t>
            </a:r>
            <a:r>
              <a:rPr lang="ru-RU" altLang="en-US" sz="2400" kern="0" dirty="0">
                <a:latin typeface="Garamond" pitchFamily="18" charset="0"/>
              </a:rPr>
              <a:t> су </a:t>
            </a:r>
            <a:r>
              <a:rPr lang="ru-RU" altLang="en-US" sz="2400" kern="0" dirty="0" err="1">
                <a:latin typeface="Garamond" pitchFamily="18" charset="0"/>
              </a:rPr>
              <a:t>индекси</a:t>
            </a:r>
            <a:r>
              <a:rPr lang="ru-RU" altLang="en-US" sz="2400" kern="0" dirty="0">
                <a:latin typeface="Garamond" pitchFamily="18" charset="0"/>
              </a:rPr>
              <a:t> цели </a:t>
            </a:r>
            <a:r>
              <a:rPr lang="ru-RU" altLang="en-US" sz="2400" kern="0" dirty="0" err="1">
                <a:latin typeface="Garamond" pitchFamily="18" charset="0"/>
              </a:rPr>
              <a:t>бројеви</a:t>
            </a:r>
            <a:r>
              <a:rPr lang="ru-RU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 err="1">
                <a:latin typeface="Garamond" pitchFamily="18" charset="0"/>
              </a:rPr>
              <a:t>овде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је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позиција</a:t>
            </a:r>
            <a:r>
              <a:rPr lang="ru-RU" altLang="en-US" sz="2400" kern="0" dirty="0">
                <a:latin typeface="Garamond" pitchFamily="18" charset="0"/>
              </a:rPr>
              <a:t> у </a:t>
            </a:r>
            <a:r>
              <a:rPr lang="ru-RU" altLang="en-US" sz="2400" kern="0" dirty="0" err="1">
                <a:latin typeface="Garamond" pitchFamily="18" charset="0"/>
              </a:rPr>
              <a:t>структури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одређена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произвољним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објектом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Ипак</a:t>
            </a:r>
            <a:r>
              <a:rPr lang="ru-RU" altLang="en-US" sz="2400" kern="0" dirty="0">
                <a:latin typeface="Garamond" pitchFamily="18" charset="0"/>
              </a:rPr>
              <a:t>, имплицитно се </a:t>
            </a:r>
            <a:r>
              <a:rPr lang="ru-RU" altLang="en-US" sz="2400" kern="0" dirty="0" err="1">
                <a:latin typeface="Garamond" pitchFamily="18" charset="0"/>
              </a:rPr>
              <a:t>захтева</a:t>
            </a:r>
            <a:r>
              <a:rPr lang="ru-RU" altLang="en-US" sz="2400" kern="0" dirty="0">
                <a:latin typeface="Garamond" pitchFamily="18" charset="0"/>
              </a:rPr>
              <a:t> да </a:t>
            </a:r>
            <a:r>
              <a:rPr lang="ru-RU" altLang="en-US" sz="2400" kern="0" dirty="0" err="1">
                <a:latin typeface="Garamond" pitchFamily="18" charset="0"/>
              </a:rPr>
              <a:t>сваком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објекту</a:t>
            </a:r>
            <a:r>
              <a:rPr lang="ru-RU" altLang="en-US" sz="2400" kern="0" dirty="0">
                <a:latin typeface="Garamond" pitchFamily="18" charset="0"/>
              </a:rPr>
              <a:t> буде </a:t>
            </a:r>
            <a:r>
              <a:rPr lang="ru-RU" altLang="en-US" sz="2400" kern="0" dirty="0" err="1">
                <a:latin typeface="Garamond" pitchFamily="18" charset="0"/>
              </a:rPr>
              <a:t>придружен</a:t>
            </a:r>
            <a:r>
              <a:rPr lang="ru-RU" altLang="en-US" sz="2400" kern="0" dirty="0">
                <a:latin typeface="Garamond" pitchFamily="18" charset="0"/>
              </a:rPr>
              <a:t> цели </a:t>
            </a:r>
            <a:r>
              <a:rPr lang="ru-RU" altLang="en-US" sz="2400" kern="0" dirty="0" err="1">
                <a:latin typeface="Garamond" pitchFamily="18" charset="0"/>
              </a:rPr>
              <a:t>број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тако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што</a:t>
            </a:r>
            <a:r>
              <a:rPr lang="ru-RU" altLang="en-US" sz="2400" kern="0" dirty="0">
                <a:latin typeface="Garamond" pitchFamily="18" charset="0"/>
              </a:rPr>
              <a:t> се </a:t>
            </a:r>
            <a:r>
              <a:rPr lang="ru-RU" altLang="en-US" sz="2400" kern="0" dirty="0" err="1">
                <a:latin typeface="Garamond" pitchFamily="18" charset="0"/>
              </a:rPr>
              <a:t>рачуна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његов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тзв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  <a:r>
              <a:rPr lang="ru-RU" altLang="en-US" sz="2400" kern="0" dirty="0" err="1">
                <a:latin typeface="Garamond" pitchFamily="18" charset="0"/>
              </a:rPr>
              <a:t>хеш</a:t>
            </a:r>
            <a:r>
              <a:rPr lang="ru-RU" altLang="en-US" sz="2400" kern="0" dirty="0">
                <a:latin typeface="Garamond" pitchFamily="18" charset="0"/>
              </a:rPr>
              <a:t>-код.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Да би се </a:t>
            </a:r>
            <a:r>
              <a:rPr lang="ru-RU" altLang="en-US" sz="2400" kern="0" dirty="0" err="1">
                <a:latin typeface="Garamond" pitchFamily="18" charset="0"/>
              </a:rPr>
              <a:t>конзистетно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дефинисао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хеш</a:t>
            </a:r>
            <a:r>
              <a:rPr lang="ru-RU" altLang="en-US" sz="2400" kern="0" dirty="0">
                <a:latin typeface="Garamond" pitchFamily="18" charset="0"/>
              </a:rPr>
              <a:t>-код за </a:t>
            </a:r>
            <a:r>
              <a:rPr lang="ru-RU" altLang="en-US" sz="2400" kern="0" dirty="0" err="1">
                <a:latin typeface="Garamond" pitchFamily="18" charset="0"/>
              </a:rPr>
              <a:t>неки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објекат</a:t>
            </a:r>
            <a:r>
              <a:rPr lang="ru-RU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 err="1">
                <a:latin typeface="Garamond" pitchFamily="18" charset="0"/>
              </a:rPr>
              <a:t>програмер</a:t>
            </a:r>
            <a:r>
              <a:rPr lang="ru-RU" altLang="en-US" sz="2400" kern="0" dirty="0">
                <a:latin typeface="Garamond" pitchFamily="18" charset="0"/>
              </a:rPr>
              <a:t> мора </a:t>
            </a:r>
            <a:r>
              <a:rPr lang="ru-RU" altLang="en-US" sz="2400" kern="0" dirty="0" err="1">
                <a:latin typeface="Garamond" pitchFamily="18" charset="0"/>
              </a:rPr>
              <a:t>редефинисати</a:t>
            </a:r>
            <a:r>
              <a:rPr lang="ru-RU" altLang="en-US" sz="2400" kern="0" dirty="0">
                <a:latin typeface="Garamond" pitchFamily="18" charset="0"/>
              </a:rPr>
              <a:t> две методе: </a:t>
            </a:r>
            <a:r>
              <a:rPr lang="ru-RU" altLang="en-US" sz="2000" kern="0" dirty="0" err="1"/>
              <a:t>ha</a:t>
            </a:r>
            <a:r>
              <a:rPr lang="en-US" altLang="en-US" sz="2000" kern="0" dirty="0"/>
              <a:t>s</a:t>
            </a:r>
            <a:r>
              <a:rPr lang="ru-RU" altLang="en-US" sz="2000" kern="0" dirty="0"/>
              <a:t>h</a:t>
            </a:r>
            <a:r>
              <a:rPr lang="en-US" altLang="en-US" sz="2000" kern="0" dirty="0"/>
              <a:t>C</a:t>
            </a:r>
            <a:r>
              <a:rPr lang="ru-RU" altLang="en-US" sz="2000" kern="0" dirty="0" err="1"/>
              <a:t>ode</a:t>
            </a:r>
            <a:r>
              <a:rPr lang="ru-RU" altLang="en-US" sz="2000" kern="0" dirty="0"/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и</a:t>
            </a:r>
            <a:r>
              <a:rPr lang="ru-RU" altLang="en-US" sz="2000" kern="0" dirty="0"/>
              <a:t> </a:t>
            </a:r>
            <a:r>
              <a:rPr lang="ru-RU" altLang="en-US" sz="2000" kern="0" dirty="0" err="1"/>
              <a:t>equals</a:t>
            </a:r>
            <a:r>
              <a:rPr lang="ru-RU" altLang="en-US" sz="2400" kern="0" dirty="0"/>
              <a:t>.</a:t>
            </a:r>
            <a:endParaRPr lang="sr-Latn-RS" altLang="en-US" sz="2400" kern="0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Притом мора бити испуњено да </a:t>
            </a: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важи </a:t>
            </a:r>
            <a:r>
              <a:rPr lang="ru-RU" altLang="en-US" sz="2000" kern="0" dirty="0"/>
              <a:t>a.equals(b)</a:t>
            </a:r>
            <a:r>
              <a:rPr lang="ru-RU" altLang="en-US" sz="2400" kern="0" dirty="0">
                <a:latin typeface="Garamond" pitchFamily="18" charset="0"/>
              </a:rPr>
              <a:t>,онда </a:t>
            </a:r>
            <a:r>
              <a:rPr lang="ru-RU" altLang="en-US" sz="2000" kern="0" dirty="0"/>
              <a:t>a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b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морају имати исти </a:t>
            </a:r>
            <a:r>
              <a:rPr lang="ru-RU" altLang="en-US" sz="2400" kern="0" dirty="0" err="1">
                <a:latin typeface="Garamond" pitchFamily="18" charset="0"/>
              </a:rPr>
              <a:t>хеш</a:t>
            </a:r>
            <a:r>
              <a:rPr lang="ru-RU" altLang="en-US" sz="2400" kern="0" dirty="0">
                <a:latin typeface="Garamond" pitchFamily="18" charset="0"/>
              </a:rPr>
              <a:t>-код.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Отворена хеш табела је обично реализована као низ повезаних листи.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За проналазење места објекта у хеш табели, израчунава се хеш-код и дели се по модулу </a:t>
            </a:r>
            <a:r>
              <a:rPr lang="ru-RU" altLang="en-US" sz="2400" kern="0" dirty="0" err="1">
                <a:latin typeface="Garamond" pitchFamily="18" charset="0"/>
              </a:rPr>
              <a:t>са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димензијом</a:t>
            </a:r>
            <a:r>
              <a:rPr lang="ru-RU" altLang="en-US" sz="2400" kern="0" dirty="0">
                <a:latin typeface="Garamond" pitchFamily="18" charset="0"/>
              </a:rPr>
              <a:t> низа.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Резултат</a:t>
            </a:r>
            <a:r>
              <a:rPr lang="ru-RU" altLang="en-US" sz="2400" kern="0" dirty="0">
                <a:latin typeface="Garamond" pitchFamily="18" charset="0"/>
              </a:rPr>
              <a:t> је индекс члана у низу тј. индекс повезане листе која садржи дати елеменат.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550753" cy="252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84313"/>
            <a:ext cx="8928546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Да би се одредила позиција објекта у табели, израчунава се његов хеш-к</a:t>
            </a:r>
            <a:r>
              <a:rPr lang="en-US" altLang="en-US" sz="2400" kern="0" dirty="0">
                <a:latin typeface="Garamond" pitchFamily="18" charset="0"/>
              </a:rPr>
              <a:t>ô</a:t>
            </a:r>
            <a:r>
              <a:rPr lang="ru-RU" altLang="en-US" sz="2400" kern="0" dirty="0">
                <a:latin typeface="Garamond" pitchFamily="18" charset="0"/>
              </a:rPr>
              <a:t>д и нађе остатак при дељењу са укупним бројем </a:t>
            </a:r>
            <a:r>
              <a:rPr lang="sr-Cyrl-RS" altLang="en-US" sz="2400" kern="0" dirty="0">
                <a:latin typeface="Garamond" pitchFamily="18" charset="0"/>
              </a:rPr>
              <a:t>листи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Тако</a:t>
            </a:r>
            <a:r>
              <a:rPr lang="ru-RU" altLang="en-US" sz="2400" kern="0" dirty="0">
                <a:latin typeface="Garamond" pitchFamily="18" charset="0"/>
              </a:rPr>
              <a:t> добијени број је индекс </a:t>
            </a:r>
            <a:r>
              <a:rPr lang="sr-Cyrl-RS" altLang="en-US" sz="2400" kern="0" dirty="0">
                <a:latin typeface="Garamond" pitchFamily="18" charset="0"/>
              </a:rPr>
              <a:t>листе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који садржи дати елемент.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Неизбежно је да се понекад деси да </a:t>
            </a:r>
            <a:r>
              <a:rPr lang="ru-RU" altLang="en-US" sz="2400" kern="0" dirty="0" err="1">
                <a:latin typeface="Garamond" pitchFamily="18" charset="0"/>
              </a:rPr>
              <a:t>има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више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елемената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којима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одговара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исти</a:t>
            </a:r>
            <a:r>
              <a:rPr lang="ru-RU" altLang="en-US" sz="2400" kern="0" dirty="0">
                <a:latin typeface="Garamond" pitchFamily="18" charset="0"/>
              </a:rPr>
              <a:t> индекс листе и тада долази до тзв. колизије.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У том случају, нови објекат се пореди са свим објектима из </a:t>
            </a:r>
            <a:r>
              <a:rPr lang="sr-Cyrl-RS" altLang="en-US" sz="2400" kern="0" dirty="0">
                <a:latin typeface="Garamond" pitchFamily="18" charset="0"/>
              </a:rPr>
              <a:t>листе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како би се видело да ли је већ присутан.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хеш-к</a:t>
            </a:r>
            <a:r>
              <a:rPr lang="en-US" altLang="en-US" sz="2400" kern="0" dirty="0">
                <a:latin typeface="Garamond" pitchFamily="18" charset="0"/>
              </a:rPr>
              <a:t>ô</a:t>
            </a:r>
            <a:r>
              <a:rPr lang="ru-RU" altLang="en-US" sz="2400" kern="0" dirty="0">
                <a:latin typeface="Garamond" pitchFamily="18" charset="0"/>
              </a:rPr>
              <a:t>дови имају разумну случајну дистрибуцију и број </a:t>
            </a:r>
            <a:r>
              <a:rPr lang="sr-Cyrl-RS" altLang="en-US" sz="2400" kern="0" dirty="0">
                <a:latin typeface="Garamond" pitchFamily="18" charset="0"/>
              </a:rPr>
              <a:t>листи</a:t>
            </a:r>
            <a:r>
              <a:rPr lang="ru-RU" altLang="en-US" sz="2400" kern="0" dirty="0">
                <a:latin typeface="Garamond" pitchFamily="18" charset="0"/>
              </a:rPr>
              <a:t> довољно велик, требало би да буде потребно свега неколико поређења.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(5)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се превише објеката убаци у хеш-табелу, број колизија расте, а перформансе опадају.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Обично се број листи се поставља на нешто између 75% и 150% очекиваног броја елемената.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Стандардна</a:t>
            </a:r>
            <a:r>
              <a:rPr lang="ru-RU" altLang="en-US" sz="2400" kern="0" dirty="0">
                <a:latin typeface="Garamond" pitchFamily="18" charset="0"/>
              </a:rPr>
              <a:t> библиотека за број листи користи степене двојке, подразумевано 16. и свака вредност која се зада за број листи аутоматски бива заокружена на следећи степен двојке.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Ако се хеш-табела препуни, неопходно је да буде </a:t>
            </a:r>
            <a:r>
              <a:rPr lang="ru-RU" altLang="en-US" sz="2400" kern="0" dirty="0" err="1">
                <a:latin typeface="Garamond" pitchFamily="18" charset="0"/>
              </a:rPr>
              <a:t>рехеширана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Да би се табела рехеширала, неопходно је да се креира табела са већим бројем листи, а </a:t>
            </a:r>
            <a:r>
              <a:rPr lang="ru-RU" altLang="en-US" sz="2400" kern="0" dirty="0" err="1">
                <a:latin typeface="Garamond" pitchFamily="18" charset="0"/>
              </a:rPr>
              <a:t>сви</a:t>
            </a:r>
            <a:r>
              <a:rPr lang="ru-RU" altLang="en-US" sz="2400" kern="0" dirty="0">
                <a:latin typeface="Garamond" pitchFamily="18" charset="0"/>
              </a:rPr>
              <a:t> елементи убаце у </a:t>
            </a:r>
            <a:r>
              <a:rPr lang="ru-RU" altLang="en-US" sz="2400" kern="0" dirty="0" err="1">
                <a:latin typeface="Garamond" pitchFamily="18" charset="0"/>
              </a:rPr>
              <a:t>нову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табелу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Хеш табела се користи за имплементацију неколико важних структура </a:t>
            </a:r>
            <a:r>
              <a:rPr lang="ru-RU" altLang="en-US" sz="2400" kern="0" dirty="0" err="1">
                <a:latin typeface="Garamond" pitchFamily="18" charset="0"/>
              </a:rPr>
              <a:t>података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Најједноставнија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ме</a:t>
            </a:r>
            <a:r>
              <a:rPr lang="sr-Cyrl-RS" altLang="en-US" sz="2400" kern="0" dirty="0">
                <a:latin typeface="Garamond" pitchFamily="18" charset="0"/>
              </a:rPr>
              <a:t>ђ</a:t>
            </a:r>
            <a:r>
              <a:rPr lang="ru-RU" altLang="en-US" sz="2400" kern="0" dirty="0">
                <a:latin typeface="Garamond" pitchFamily="18" charset="0"/>
              </a:rPr>
              <a:t>у њима је скуп. То је колекција елемената без понављања.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ЈДК садржи </a:t>
            </a:r>
            <a:r>
              <a:rPr lang="ru-RU" altLang="en-US" sz="2400" kern="0" dirty="0">
                <a:latin typeface="Garamond" pitchFamily="18" charset="0"/>
              </a:rPr>
              <a:t>класу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en-US" altLang="en-US" sz="2000" kern="0" dirty="0" err="1"/>
              <a:t>HashSet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која имплементира скуп базиран на хеш табели.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HashSet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се користи једино кад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редослед елемената у колекцији није </a:t>
            </a:r>
            <a:r>
              <a:rPr lang="ru-RU" altLang="en-US" sz="2400" kern="0" dirty="0" err="1">
                <a:latin typeface="Garamond" pitchFamily="18" charset="0"/>
              </a:rPr>
              <a:t>битан</a:t>
            </a:r>
            <a:r>
              <a:rPr lang="en-US" altLang="en-US" sz="2400" kern="0" dirty="0">
                <a:latin typeface="Garamond" pitchFamily="18" charset="0"/>
              </a:rPr>
              <a:t>.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Основне методе су: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додавање елемента у скуп,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провера да ли је елемент у скупу,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избацивање из скупа,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итерирање скупа у привидно произвољном редоследу.</a:t>
            </a:r>
            <a:endParaRPr lang="ru-RU" altLang="en-US" sz="1900" kern="0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Минимална форма интерфејса за ред има следећи облик:</a:t>
            </a:r>
            <a:endParaRPr lang="sr-Cyrl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pojednostavljena verzija reda iz standardne biblioteke 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Интерфејс не говори ништа о томе на који ће начин ред бити имплементиран (као кружни низ, као повезана листа или на неки трећи начин).</a:t>
            </a:r>
            <a:endParaRPr lang="en-U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389438"/>
            <a:ext cx="21336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8" y="4941168"/>
            <a:ext cx="55245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1916832"/>
            <a:ext cx="66247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Хеш скуп (7)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java.util.HashSet</a:t>
            </a:r>
            <a:r>
              <a:rPr lang="en-US" sz="1800" b="1" dirty="0">
                <a:latin typeface="Garamond" panose="02020404030301010803" pitchFamily="18" charset="0"/>
              </a:rPr>
              <a:t>&lt;E&gt;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креира празан каталог.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el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>
                <a:latin typeface="Garamond" panose="02020404030301010803" pitchFamily="18" charset="0"/>
              </a:rPr>
              <a:t>ments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креира каталог и у њега додаје све елементе из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креира празан каталог одређеног капацитета.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initialCapacity,float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loadFactor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креира празан каталог одређеног капацитета и датог фактора пуњења (број између 0.0 1.0 који одредјује проценат при поновном хеширању).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java.lang.Object</a:t>
            </a:r>
            <a:r>
              <a:rPr lang="en-US" sz="1800" b="1" dirty="0">
                <a:latin typeface="Garamond" panose="02020404030301010803" pitchFamily="18" charset="0"/>
              </a:rPr>
              <a:t>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hashCode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хеш</a:t>
            </a:r>
            <a:r>
              <a:rPr lang="en-US" sz="1800" dirty="0">
                <a:latin typeface="Garamond" panose="02020404030301010803" pitchFamily="18" charset="0"/>
              </a:rPr>
              <a:t>-</a:t>
            </a:r>
            <a:r>
              <a:rPr lang="sr-Cyrl-RS" sz="1800" dirty="0">
                <a:latin typeface="Garamond" panose="02020404030301010803" pitchFamily="18" charset="0"/>
              </a:rPr>
              <a:t>код за објекат </a:t>
            </a:r>
            <a:r>
              <a:rPr lang="en-US" sz="1800" dirty="0">
                <a:latin typeface="Garamond" panose="02020404030301010803" pitchFamily="18" charset="0"/>
              </a:rPr>
              <a:t>this. </a:t>
            </a:r>
            <a:r>
              <a:rPr lang="sr-Cyrl-RS" sz="1800" dirty="0">
                <a:latin typeface="Garamond" panose="02020404030301010803" pitchFamily="18" charset="0"/>
              </a:rPr>
              <a:t>Хеш</a:t>
            </a:r>
            <a:r>
              <a:rPr lang="en-US" sz="1800" dirty="0">
                <a:latin typeface="Garamond" panose="02020404030301010803" pitchFamily="18" charset="0"/>
              </a:rPr>
              <a:t>-</a:t>
            </a:r>
            <a:r>
              <a:rPr lang="sr-Cyrl-RS" sz="1800" dirty="0">
                <a:latin typeface="Garamond" panose="02020404030301010803" pitchFamily="18" charset="0"/>
              </a:rPr>
              <a:t>код може бити цео, позитиван и негативан. Дефиниција </a:t>
            </a:r>
            <a:r>
              <a:rPr lang="en-US" sz="1800" dirty="0">
                <a:latin typeface="Garamond" panose="02020404030301010803" pitchFamily="18" charset="0"/>
              </a:rPr>
              <a:t>equals </a:t>
            </a:r>
            <a:r>
              <a:rPr lang="sr-Cyrl-RS" sz="1800" dirty="0">
                <a:latin typeface="Garamond" panose="02020404030301010803" pitchFamily="18" charset="0"/>
              </a:rPr>
              <a:t>и </a:t>
            </a:r>
            <a:r>
              <a:rPr lang="en-US" sz="1800" dirty="0" err="1">
                <a:latin typeface="Garamond" panose="02020404030301010803" pitchFamily="18" charset="0"/>
              </a:rPr>
              <a:t>hashCode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морају бити сагласни: ако </a:t>
            </a:r>
            <a:r>
              <a:rPr lang="en-US" sz="1800" dirty="0">
                <a:latin typeface="Garamond" panose="02020404030301010803" pitchFamily="18" charset="0"/>
              </a:rPr>
              <a:t>x.</a:t>
            </a:r>
            <a:r>
              <a:rPr lang="sr-Cyrl-RS" sz="1800" dirty="0">
                <a:latin typeface="Garamond" panose="02020404030301010803" pitchFamily="18" charset="0"/>
              </a:rPr>
              <a:t>е</a:t>
            </a:r>
            <a:r>
              <a:rPr lang="en-US" sz="1800" dirty="0" err="1">
                <a:latin typeface="Garamond" panose="02020404030301010803" pitchFamily="18" charset="0"/>
              </a:rPr>
              <a:t>quals</a:t>
            </a:r>
            <a:r>
              <a:rPr lang="en-US" sz="1800" dirty="0">
                <a:latin typeface="Garamond" panose="02020404030301010803" pitchFamily="18" charset="0"/>
              </a:rPr>
              <a:t>(y)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true, </a:t>
            </a:r>
            <a:r>
              <a:rPr lang="sr-Cyrl-RS" sz="1800" dirty="0">
                <a:latin typeface="Garamond" panose="02020404030301010803" pitchFamily="18" charset="0"/>
              </a:rPr>
              <a:t>онда </a:t>
            </a:r>
            <a:r>
              <a:rPr lang="en-US" sz="1800" dirty="0" err="1">
                <a:latin typeface="Garamond" panose="02020404030301010803" pitchFamily="18" charset="0"/>
              </a:rPr>
              <a:t>x.hashCode</a:t>
            </a:r>
            <a:r>
              <a:rPr lang="en-US" sz="1800" dirty="0">
                <a:latin typeface="Garamond" panose="02020404030301010803" pitchFamily="18" charset="0"/>
              </a:rPr>
              <a:t>() </a:t>
            </a:r>
            <a:r>
              <a:rPr lang="sr-Cyrl-RS" sz="1800" dirty="0">
                <a:latin typeface="Garamond" panose="02020404030301010803" pitchFamily="18" charset="0"/>
              </a:rPr>
              <a:t>мора бити исти као </a:t>
            </a:r>
            <a:r>
              <a:rPr lang="en-US" sz="1800" dirty="0" err="1">
                <a:latin typeface="Garamond" panose="02020404030301010803" pitchFamily="18" charset="0"/>
              </a:rPr>
              <a:t>y.hashCode</a:t>
            </a:r>
            <a:r>
              <a:rPr lang="en-US" sz="1800" dirty="0">
                <a:latin typeface="Garamond" panose="02020404030301010803" pitchFamily="18" charset="0"/>
              </a:rPr>
              <a:t>().</a:t>
            </a:r>
          </a:p>
          <a:p>
            <a:pPr>
              <a:spcBef>
                <a:spcPts val="0"/>
              </a:spcBef>
              <a:defRPr/>
            </a:pP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Дрвоидни скупови су слични хеш скуповима, али уз </a:t>
            </a:r>
            <a:r>
              <a:rPr lang="ru-RU" altLang="en-US" sz="2400" kern="0" dirty="0" err="1">
                <a:latin typeface="Garamond" pitchFamily="18" charset="0"/>
              </a:rPr>
              <a:t>разлику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што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је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дрвоидни</a:t>
            </a:r>
            <a:r>
              <a:rPr lang="ru-RU" altLang="en-US" sz="2400" kern="0" dirty="0">
                <a:latin typeface="Garamond" pitchFamily="18" charset="0"/>
              </a:rPr>
              <a:t> скуп  је </a:t>
            </a:r>
            <a:r>
              <a:rPr lang="ru-RU" altLang="en-US" sz="2400" kern="0" dirty="0" err="1">
                <a:latin typeface="Garamond" pitchFamily="18" charset="0"/>
              </a:rPr>
              <a:t>сортирана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колекција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Тто</a:t>
            </a:r>
            <a:r>
              <a:rPr lang="ru-RU" altLang="en-US" sz="2400" kern="0" dirty="0">
                <a:latin typeface="Garamond" pitchFamily="18" charset="0"/>
              </a:rPr>
              <a:t> значи да се могу додавати елементе у колекцију произвољним редоследом а да се при пролазу кроз колекцију елементи аутоматски обилазе у сортираном поретку.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>
                <a:latin typeface="Garamond" pitchFamily="18" charset="0"/>
              </a:rPr>
              <a:t>Пример. </a:t>
            </a:r>
            <a:r>
              <a:rPr lang="ru-RU" altLang="en-US" sz="2400" kern="0" dirty="0">
                <a:latin typeface="Garamond" pitchFamily="18" charset="0"/>
              </a:rPr>
              <a:t>Претпоставимо да се додају нике у дрвоидни скуп и потом се приказују елементи који су додати у </a:t>
            </a:r>
            <a:r>
              <a:rPr lang="ru-RU" altLang="en-US" sz="2400" kern="0" dirty="0" err="1">
                <a:latin typeface="Garamond" pitchFamily="18" charset="0"/>
              </a:rPr>
              <a:t>колекцију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SortedSet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TreeSet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"Bob"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"Amy"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"Carl"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s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Као</a:t>
            </a:r>
            <a:r>
              <a:rPr lang="ru-RU" altLang="en-US" sz="2400" kern="0" dirty="0">
                <a:latin typeface="Garamond" pitchFamily="18" charset="0"/>
              </a:rPr>
              <a:t> што се може очекивати, приказани елементи су сортирани</a:t>
            </a:r>
            <a:r>
              <a:rPr lang="en-US" altLang="en-US" sz="2400" kern="0" dirty="0">
                <a:latin typeface="Garamond" pitchFamily="18" charset="0"/>
              </a:rPr>
              <a:t>: 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/>
              <a:t>Amy Bob Carl.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31913" y="4221088"/>
            <a:ext cx="5688359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Као што име класе говори, сортирање се извршава по принципу дрволике структуре података.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Сваки</a:t>
            </a:r>
            <a:r>
              <a:rPr lang="ru-RU" altLang="en-US" sz="2400" kern="0" dirty="0">
                <a:latin typeface="Garamond" pitchFamily="18" charset="0"/>
              </a:rPr>
              <a:t> пут када се елемент дода у дрво, он се поставља на одговарајућу позицију дрвета.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Стога, итератори увек посећују елементе у </a:t>
            </a:r>
            <a:r>
              <a:rPr lang="ru-RU" altLang="en-US" sz="2400" kern="0" dirty="0" err="1">
                <a:latin typeface="Garamond" pitchFamily="18" charset="0"/>
              </a:rPr>
              <a:t>сортираном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поретку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Подразумевано</a:t>
            </a:r>
            <a:r>
              <a:rPr lang="ru-RU" altLang="en-US" sz="2400" kern="0" dirty="0">
                <a:latin typeface="Garamond" pitchFamily="18" charset="0"/>
              </a:rPr>
              <a:t>, се претпоставља да се убацују елементи класе која имплементира </a:t>
            </a:r>
            <a:r>
              <a:rPr lang="ru-RU" altLang="en-US" sz="2400" kern="0" dirty="0" err="1">
                <a:latin typeface="Garamond" pitchFamily="18" charset="0"/>
              </a:rPr>
              <a:t>интерфејс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000" kern="0" dirty="0" err="1"/>
              <a:t>Comparable</a:t>
            </a:r>
            <a:r>
              <a:rPr lang="ru-RU" altLang="en-US" sz="2400" kern="0" dirty="0">
                <a:latin typeface="Garamond" pitchFamily="18" charset="0"/>
              </a:rPr>
              <a:t>!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убацујемо сопствене објекте, тада морамо сами дефинисати поредак имплементирањем интерфејса </a:t>
            </a:r>
            <a:r>
              <a:rPr lang="en-US" altLang="en-US" sz="2000" kern="0" dirty="0"/>
              <a:t>Comparable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Алтернативно, </a:t>
            </a:r>
            <a:r>
              <a:rPr lang="ru-RU" altLang="en-US" sz="2400" kern="0" dirty="0">
                <a:latin typeface="Garamond" panose="02020404030301010803" pitchFamily="18" charset="0"/>
              </a:rPr>
              <a:t>конструктору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000" kern="0" dirty="0" err="1"/>
              <a:t>TreeSet</a:t>
            </a:r>
            <a:r>
              <a:rPr lang="ru-RU" altLang="en-US" sz="2000" kern="0" dirty="0"/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kern="0" dirty="0">
                <a:latin typeface="Garamond" panose="02020404030301010803" pitchFamily="18" charset="0"/>
              </a:rPr>
              <a:t> се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проследити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која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имплементира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интерфејс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000" kern="0" dirty="0" err="1"/>
              <a:t>Comparator</a:t>
            </a:r>
            <a:r>
              <a:rPr lang="ru-RU" altLang="en-US" sz="2400" kern="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anose="02020404030301010803" pitchFamily="18" charset="0"/>
              </a:rPr>
              <a:t>Додавање</a:t>
            </a:r>
            <a:r>
              <a:rPr lang="ru-RU" altLang="en-US" sz="2400" kern="0" dirty="0">
                <a:latin typeface="Garamond" panose="02020404030301010803" pitchFamily="18" charset="0"/>
              </a:rPr>
              <a:t> елемената дрвету је спорије од додавања хеш табели, али је много брже од постављања елемената на право место у низу или повезаној листи.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anose="02020404030301010803" pitchFamily="18" charset="0"/>
              </a:rPr>
              <a:t>Ако</a:t>
            </a:r>
            <a:r>
              <a:rPr lang="ru-RU" altLang="en-US" sz="2400" kern="0" dirty="0">
                <a:latin typeface="Garamond" panose="02020404030301010803" pitchFamily="18" charset="0"/>
              </a:rPr>
              <a:t> дрво садржи </a:t>
            </a:r>
            <a:r>
              <a:rPr lang="ru-RU" altLang="en-US" sz="2000" kern="0" dirty="0"/>
              <a:t>n</a:t>
            </a:r>
            <a:r>
              <a:rPr lang="ru-RU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елемената, тада је у просеку потребно </a:t>
            </a:r>
            <a:r>
              <a:rPr lang="ru-RU" altLang="en-US" sz="2000" kern="0" dirty="0"/>
              <a:t>log</a:t>
            </a:r>
            <a:r>
              <a:rPr lang="ru-RU" altLang="en-US" sz="2000" kern="0" baseline="-25000" dirty="0"/>
              <a:t>2</a:t>
            </a:r>
            <a:r>
              <a:rPr lang="ru-RU" altLang="en-US" sz="2000" kern="0" dirty="0"/>
              <a:t>n</a:t>
            </a:r>
            <a:r>
              <a:rPr lang="ru-RU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поређења да би се нашла права позиција за нови елемент.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anose="02020404030301010803" pitchFamily="18" charset="0"/>
              </a:rPr>
              <a:t>Ако</a:t>
            </a:r>
            <a:r>
              <a:rPr lang="ru-RU" altLang="en-US" sz="2400" kern="0" dirty="0">
                <a:latin typeface="Garamond" panose="02020404030301010803" pitchFamily="18" charset="0"/>
              </a:rPr>
              <a:t> дрво садржи </a:t>
            </a:r>
            <a:r>
              <a:rPr lang="ru-RU" altLang="en-US" sz="2000" kern="0" dirty="0"/>
              <a:t>1000</a:t>
            </a:r>
            <a:r>
              <a:rPr lang="ru-RU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елемената, додавање новог захтева око </a:t>
            </a:r>
            <a:r>
              <a:rPr lang="ru-RU" altLang="en-US" sz="2000" kern="0" dirty="0"/>
              <a:t>10</a:t>
            </a:r>
            <a:r>
              <a:rPr lang="ru-RU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поређења - много више него код додавања елемента у хеш скуп.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Поставља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питање</a:t>
            </a:r>
            <a:r>
              <a:rPr lang="ru-RU" altLang="en-US" sz="2400" dirty="0">
                <a:latin typeface="Garamond" panose="02020404030301010803" pitchFamily="18" charset="0"/>
              </a:rPr>
              <a:t> да ли треба </a:t>
            </a:r>
            <a:r>
              <a:rPr lang="ru-RU" altLang="en-US" sz="2400" dirty="0" err="1">
                <a:latin typeface="Garamond" panose="02020404030301010803" pitchFamily="18" charset="0"/>
              </a:rPr>
              <a:t>увек</a:t>
            </a:r>
            <a:r>
              <a:rPr lang="ru-RU" altLang="en-US" sz="2400" dirty="0">
                <a:latin typeface="Garamond" panose="02020404030301010803" pitchFamily="18" charset="0"/>
              </a:rPr>
              <a:t>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користи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дрво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уместо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хеш</a:t>
            </a:r>
            <a:r>
              <a:rPr lang="ru-RU" altLang="en-US" sz="2400" dirty="0">
                <a:latin typeface="Garamond" panose="02020404030301010803" pitchFamily="18" charset="0"/>
              </a:rPr>
              <a:t> скупа? </a:t>
            </a:r>
          </a:p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Наиме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додавање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</a:rPr>
              <a:t> не </a:t>
            </a:r>
            <a:r>
              <a:rPr lang="ru-RU" altLang="en-US" sz="2400" dirty="0" err="1">
                <a:latin typeface="Garamond" panose="02020404030301010803" pitchFamily="18" charset="0"/>
              </a:rPr>
              <a:t>изгледа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захтева</a:t>
            </a:r>
            <a:r>
              <a:rPr lang="ru-RU" altLang="en-US" sz="2400" dirty="0">
                <a:latin typeface="Garamond" panose="02020404030301010803" pitchFamily="18" charset="0"/>
              </a:rPr>
              <a:t> много времена, а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елементи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аутоматски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сортирају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Одговор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да то </a:t>
            </a:r>
            <a:r>
              <a:rPr lang="ru-RU" altLang="en-US" sz="2400" dirty="0" err="1">
                <a:latin typeface="Garamond" panose="02020404030301010803" pitchFamily="18" charset="0"/>
              </a:rPr>
              <a:t>зависи</a:t>
            </a:r>
            <a:r>
              <a:rPr lang="ru-RU" altLang="en-US" sz="2400" dirty="0">
                <a:latin typeface="Garamond" panose="02020404030301010803" pitchFamily="18" charset="0"/>
              </a:rPr>
              <a:t> од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смештају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колекцију</a:t>
            </a:r>
            <a:r>
              <a:rPr lang="ru-RU" altLang="en-US" sz="2400" dirty="0">
                <a:latin typeface="Garamond" panose="02020404030301010803" pitchFamily="18" charset="0"/>
              </a:rPr>
              <a:t>: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ru-RU" altLang="en-US" sz="2400" dirty="0" err="1">
                <a:latin typeface="Garamond" panose="02020404030301010803" pitchFamily="18" charset="0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нису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потребни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подаци</a:t>
            </a:r>
            <a:r>
              <a:rPr lang="ru-RU" altLang="en-US" sz="2400" dirty="0">
                <a:latin typeface="Garamond" panose="02020404030301010803" pitchFamily="18" charset="0"/>
              </a:rPr>
              <a:t>, нема разлога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троши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време</a:t>
            </a:r>
            <a:r>
              <a:rPr lang="ru-RU" altLang="en-US" sz="2400" dirty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</a:rPr>
              <a:t>сувишно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ru-RU" altLang="en-US" sz="2400" dirty="0">
                <a:latin typeface="Garamond" panose="02020404030301010803" pitchFamily="18" charset="0"/>
              </a:rPr>
              <a:t>Много </a:t>
            </a:r>
            <a:r>
              <a:rPr lang="ru-RU" altLang="en-US" sz="2400" dirty="0" err="1">
                <a:latin typeface="Garamond" panose="02020404030301010803" pitchFamily="18" charset="0"/>
              </a:rPr>
              <a:t>важније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веома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тешко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сортирати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(5)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java.lang.Comparable</a:t>
            </a:r>
            <a:r>
              <a:rPr lang="en-US" sz="1800" b="1" dirty="0">
                <a:latin typeface="Garamond" panose="02020404030301010803" pitchFamily="18" charset="0"/>
              </a:rPr>
              <a:t>&lt;T&gt;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compareTo</a:t>
            </a:r>
            <a:r>
              <a:rPr lang="en-US" sz="1800" b="1" dirty="0">
                <a:latin typeface="Garamond" panose="02020404030301010803" pitchFamily="18" charset="0"/>
              </a:rPr>
              <a:t>(T other)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пореди текући и објекат </a:t>
            </a:r>
            <a:r>
              <a:rPr lang="en-US" sz="1800" dirty="0">
                <a:latin typeface="Garamond" panose="02020404030301010803" pitchFamily="18" charset="0"/>
              </a:rPr>
              <a:t>other </a:t>
            </a:r>
            <a:r>
              <a:rPr lang="sr-Cyrl-RS" sz="1800" dirty="0">
                <a:latin typeface="Garamond" panose="02020404030301010803" pitchFamily="18" charset="0"/>
              </a:rPr>
              <a:t>и враћа негативну вредност ако текући објекат долази испред </a:t>
            </a:r>
            <a:r>
              <a:rPr lang="en-US" sz="1800" dirty="0">
                <a:latin typeface="Garamond" panose="02020404030301010803" pitchFamily="18" charset="0"/>
              </a:rPr>
              <a:t>other, 0 </a:t>
            </a:r>
            <a:r>
              <a:rPr lang="sr-Cyrl-RS" sz="1800" dirty="0">
                <a:latin typeface="Garamond" panose="02020404030301010803" pitchFamily="18" charset="0"/>
              </a:rPr>
              <a:t>ако су идентични у сортираном поретку, а позитивну вредност иначе.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java.util.Comparator</a:t>
            </a:r>
            <a:r>
              <a:rPr lang="en-US" sz="1800" b="1" dirty="0">
                <a:latin typeface="Garamond" panose="02020404030301010803" pitchFamily="18" charset="0"/>
              </a:rPr>
              <a:t>&lt;T&gt;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compare(T a, T b)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пореди два објекта и враћа негативну вредноста ако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долази испред </a:t>
            </a:r>
            <a:r>
              <a:rPr lang="en-US" sz="1800" dirty="0">
                <a:latin typeface="Garamond" panose="02020404030301010803" pitchFamily="18" charset="0"/>
              </a:rPr>
              <a:t>b, 0 </a:t>
            </a:r>
            <a:r>
              <a:rPr lang="sr-Cyrl-RS" sz="1800" dirty="0">
                <a:latin typeface="Garamond" panose="02020404030301010803" pitchFamily="18" charset="0"/>
              </a:rPr>
              <a:t>ако су идентични у сортираном поретку, а позитивну вредност иначе.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java.util.SortedSet</a:t>
            </a:r>
            <a:r>
              <a:rPr lang="en-US" sz="1800" b="1" dirty="0">
                <a:latin typeface="Garamond" panose="02020404030301010803" pitchFamily="18" charset="0"/>
              </a:rPr>
              <a:t>&lt;E&gt;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super E&gt; comparator()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компаратор који се користи за сортирање елемената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се елементи пореде методом </a:t>
            </a:r>
            <a:r>
              <a:rPr lang="en-US" sz="1800" dirty="0" err="1">
                <a:latin typeface="Garamond" panose="02020404030301010803" pitchFamily="18" charset="0"/>
              </a:rPr>
              <a:t>compareTo</a:t>
            </a:r>
            <a:r>
              <a:rPr lang="en-US" sz="1800" dirty="0">
                <a:latin typeface="Garamond" panose="02020404030301010803" pitchFamily="18" charset="0"/>
              </a:rPr>
              <a:t>() </a:t>
            </a:r>
            <a:r>
              <a:rPr lang="sr-Cyrl-RS" sz="1800" dirty="0">
                <a:latin typeface="Garamond" panose="02020404030301010803" pitchFamily="18" charset="0"/>
              </a:rPr>
              <a:t>интерфејса </a:t>
            </a:r>
            <a:r>
              <a:rPr lang="en-US" sz="1800" dirty="0">
                <a:latin typeface="Garamond" panose="02020404030301010803" pitchFamily="18" charset="0"/>
              </a:rPr>
              <a:t>Comparable.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first()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last()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најмањи или највећи елемент сортираног скупа.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java.util.NavigableSet</a:t>
            </a:r>
            <a:r>
              <a:rPr lang="en-US" sz="1800" b="1" dirty="0">
                <a:latin typeface="Garamond" panose="02020404030301010803" pitchFamily="18" charset="0"/>
              </a:rPr>
              <a:t>&lt;E&gt;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higher(E value)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lower(E value)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најмањи елемент &gt;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највећи елемент &lt;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такав елемент не постоји.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ceiling(E value)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floor(E value)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најмањи елемент &gt;=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највећи елемент &lt;=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такав елемент не постоји.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pollFirst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pollLast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уклања и враћа најмањи или највећи елемент скупа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је скуп празан.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</a:t>
            </a:r>
            <a:r>
              <a:rPr lang="en-US" sz="1800" b="1" dirty="0" err="1">
                <a:latin typeface="Garamond" panose="02020404030301010803" pitchFamily="18" charset="0"/>
              </a:rPr>
              <a:t>descendingIterator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r-Cyrl-RS" sz="1800" dirty="0">
                <a:latin typeface="Garamond" panose="02020404030301010803" pitchFamily="18" charset="0"/>
              </a:rPr>
              <a:t>враћа итератор који обилази скуп у опадајућем смеру.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Дрвоидни скуп (7)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java.util.TreeSet</a:t>
            </a:r>
            <a:r>
              <a:rPr lang="en-US" sz="1800" b="1" dirty="0">
                <a:latin typeface="Garamond" panose="02020404030301010803" pitchFamily="18" charset="0"/>
              </a:rPr>
              <a:t>&lt;E&gt;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TreeSet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дрво за чување </a:t>
            </a:r>
            <a:r>
              <a:rPr lang="en-US" sz="1800" dirty="0">
                <a:latin typeface="Garamond" panose="02020404030301010803" pitchFamily="18" charset="0"/>
              </a:rPr>
              <a:t>Comparable </a:t>
            </a:r>
            <a:r>
              <a:rPr lang="sr-Cyrl-RS" sz="1800" dirty="0">
                <a:latin typeface="Garamond" panose="02020404030301010803" pitchFamily="18" charset="0"/>
              </a:rPr>
              <a:t>објеката.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TreeSet</a:t>
            </a:r>
            <a:r>
              <a:rPr lang="en-US" sz="1800" b="1" dirty="0">
                <a:latin typeface="Garamond" panose="02020404030301010803" pitchFamily="18" charset="0"/>
              </a:rPr>
              <a:t>(Comparator&lt;? Super E&gt; c)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дрво и користи дати компаратор за сортирање елемената.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TreeSet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SortedSet</a:t>
            </a:r>
            <a:r>
              <a:rPr lang="en-US" sz="1800" b="1" dirty="0">
                <a:latin typeface="Garamond" panose="02020404030301010803" pitchFamily="18" charset="0"/>
              </a:rPr>
              <a:t>&lt;? extends E&gt; elements)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дрво, додаје све елементе из сортиране колекције, и користи исти компаратор као и сортирани скуп прослеђен као аргумент позива метода.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Редови омогућују ефикасно додавање елемената на крај и уклањање елемената са почетка.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Ред са два краја, (енг. </a:t>
            </a:r>
            <a:r>
              <a:rPr lang="en-US" altLang="en-US" sz="2400" kern="0" dirty="0" err="1">
                <a:latin typeface="Garamond" pitchFamily="18" charset="0"/>
              </a:rPr>
              <a:t>deque</a:t>
            </a:r>
            <a:r>
              <a:rPr lang="sr-Cyrl-RS" altLang="en-US" sz="2400" kern="0" dirty="0">
                <a:latin typeface="Garamond" pitchFamily="18" charset="0"/>
              </a:rPr>
              <a:t>)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омогућује ефикасно додавање и уклањање елемената и са почетка и са краја.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Додавање</a:t>
            </a:r>
            <a:r>
              <a:rPr lang="ru-RU" altLang="en-US" sz="2400" kern="0" dirty="0">
                <a:latin typeface="Garamond" pitchFamily="18" charset="0"/>
              </a:rPr>
              <a:t> елемената у средину није подржано.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400" kern="0" dirty="0">
                <a:latin typeface="Garamond" pitchFamily="18" charset="0"/>
              </a:rPr>
              <a:t>Java SE 6 </a:t>
            </a:r>
            <a:r>
              <a:rPr lang="ru-RU" altLang="en-US" sz="2400" kern="0" dirty="0">
                <a:latin typeface="Garamond" pitchFamily="18" charset="0"/>
              </a:rPr>
              <a:t>уводи интерфејс </a:t>
            </a:r>
            <a:r>
              <a:rPr lang="en-US" altLang="en-US" sz="2000" kern="0" dirty="0" err="1"/>
              <a:t>Deque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r>
              <a:rPr lang="ru-RU" altLang="en-US" sz="2400" kern="0" dirty="0">
                <a:latin typeface="Garamond" pitchFamily="18" charset="0"/>
              </a:rPr>
              <a:t>Овај интерфејс имплементирају класе </a:t>
            </a:r>
            <a:r>
              <a:rPr lang="en-US" altLang="en-US" sz="2000" kern="0" dirty="0" err="1"/>
              <a:t>ArrayDeque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en-US" altLang="en-US" sz="2000" kern="0" dirty="0" err="1"/>
              <a:t>LinkedList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при чему обе обезбеђују колекције чија величина расте по потреби.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java.util.Queue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add(E element)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offer(E element)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>
                <a:latin typeface="Garamond" panose="02020404030301010803" pitchFamily="18" charset="0"/>
              </a:rPr>
              <a:t>додаје дати елемент на крај 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true </a:t>
            </a:r>
            <a:r>
              <a:rPr lang="ru-RU" altLang="en-US" sz="1800" kern="0" dirty="0">
                <a:latin typeface="Garamond" panose="02020404030301010803" pitchFamily="18" charset="0"/>
              </a:rPr>
              <a:t>када ред није пун. Ако је ред пун, први метод избацује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IllegalStateException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false.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remove()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poll()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>
                <a:latin typeface="Garamond" panose="02020404030301010803" pitchFamily="18" charset="0"/>
              </a:rPr>
              <a:t>уклања и враћа елемент са почетка реда када ред није празан. Ако је ред празан, први метод избацује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element()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peek()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>
                <a:latin typeface="Garamond" panose="02020404030301010803" pitchFamily="18" charset="0"/>
              </a:rPr>
              <a:t>враћа елемент са почетка реда не уклањајући га када ред није празан. Ако је ред празан, први елемент избацује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  <a:endParaRPr lang="ru-RU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Свака од имплеметација је одређена класом која имплементира интерфејс </a:t>
            </a:r>
            <a:r>
              <a:rPr lang="en-US" altLang="en-US" sz="1800" dirty="0"/>
              <a:t>Queue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sr-Cyrl-RS" sz="1500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CircularArrayQueue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CircularArrayQueue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capacity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 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head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tail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16338"/>
            <a:ext cx="2133600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564904"/>
            <a:ext cx="5688781" cy="3024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32556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void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addFirst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  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void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addLast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offerFirst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offerLast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sr-Cyrl-RS" altLang="en-US" sz="1800" kern="0" dirty="0">
                <a:latin typeface="Garamond" panose="02020404030301010803" pitchFamily="18" charset="0"/>
              </a:rPr>
              <a:t>додаје дати елемент на почетак или крај када ред није пун. Ако је ред пун, прва два метода 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IllegalStateException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sr-Cyrl-RS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false.</a:t>
            </a:r>
            <a:endParaRPr lang="sr-Cyrl-RS" altLang="en-US" sz="1800" kern="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removeFirst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removeLast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pollFirst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    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pollLast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>
                <a:latin typeface="Garamond" panose="02020404030301010803" pitchFamily="18" charset="0"/>
              </a:rPr>
              <a:t>уклања и враћа елемент са почетка или краја када ред није празан. Ако је ред празан, прва два метода 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getFirst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           </a:t>
            </a: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getLast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peekFirst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>
                <a:latin typeface="Garamond" panose="02020404030301010803" pitchFamily="18" charset="0"/>
              </a:rPr>
              <a:t>          </a:t>
            </a: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peekLast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>
                <a:latin typeface="Garamond" panose="02020404030301010803" pitchFamily="18" charset="0"/>
              </a:rPr>
              <a:t>враћа елемент са почетка или краја реда не уклањајући га када ред није празан. Ако је ред празан, прва два метода 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>
                <a:latin typeface="Garamond" panose="02020404030301010803" pitchFamily="18" charset="0"/>
              </a:rPr>
              <a:t>)</a:t>
            </a:r>
            <a:br>
              <a:rPr lang="sr-Cyrl-RS" altLang="en-US" sz="1800" b="1" kern="0" dirty="0">
                <a:latin typeface="Garamond" panose="02020404030301010803" pitchFamily="18" charset="0"/>
              </a:rPr>
            </a:br>
            <a:r>
              <a:rPr lang="sr-Cyrl-RS" altLang="en-US" sz="1800" kern="0" dirty="0">
                <a:latin typeface="Garamond" panose="02020404030301010803" pitchFamily="18" charset="0"/>
              </a:rPr>
              <a:t>конструише неограничени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deque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1800" kern="0" dirty="0">
                <a:latin typeface="Garamond" panose="02020404030301010803" pitchFamily="18" charset="0"/>
              </a:rPr>
              <a:t>иницијалног капацитета 16 или задатог иницијалног капацитета.</a:t>
            </a:r>
            <a:endParaRPr lang="ru-RU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 са приоритетом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Редови са приоритетом враћају елементе у сортираном поретку мада су претходно унесени у произвољном поретку.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Пр</a:t>
            </a:r>
            <a:r>
              <a:rPr lang="sr-Latn-RS" altLang="en-US" sz="2400" kern="0" dirty="0">
                <a:latin typeface="Garamond" pitchFamily="18" charset="0"/>
              </a:rPr>
              <a:t>e</a:t>
            </a:r>
            <a:r>
              <a:rPr lang="ru-RU" altLang="en-US" sz="2400" kern="0" dirty="0" err="1">
                <a:latin typeface="Garamond" pitchFamily="18" charset="0"/>
              </a:rPr>
              <a:t>цизније</a:t>
            </a:r>
            <a:r>
              <a:rPr lang="ru-RU" altLang="en-US" sz="2400" kern="0" dirty="0">
                <a:latin typeface="Garamond" pitchFamily="18" charset="0"/>
              </a:rPr>
              <a:t>, кад год се позове </a:t>
            </a:r>
            <a:r>
              <a:rPr lang="ru-RU" altLang="en-US" sz="1800" kern="0" dirty="0"/>
              <a:t>remove</a:t>
            </a:r>
            <a:r>
              <a:rPr lang="ru-RU" altLang="en-US" sz="2400" kern="0" dirty="0">
                <a:latin typeface="Garamond" pitchFamily="18" charset="0"/>
              </a:rPr>
              <a:t> метод, добија се тренутно најмањи елемент у реду са приоритетом.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Редови</a:t>
            </a:r>
            <a:r>
              <a:rPr lang="ru-RU" altLang="en-US" sz="2400" kern="0" dirty="0">
                <a:latin typeface="Garamond" pitchFamily="18" charset="0"/>
              </a:rPr>
              <a:t> са приоритетом користе једну елегантну и ефикасну структуру података, која се зове гомила (енг. heap).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То је самоорганизовано бинарно дрво, у ком операције </a:t>
            </a:r>
            <a:r>
              <a:rPr lang="ru-RU" altLang="en-US" sz="1800" kern="0" dirty="0"/>
              <a:t>add</a:t>
            </a:r>
            <a:r>
              <a:rPr lang="ru-RU" altLang="en-US" sz="2400" kern="0" dirty="0">
                <a:latin typeface="Garamond" pitchFamily="18" charset="0"/>
              </a:rPr>
              <a:t> и </a:t>
            </a:r>
            <a:r>
              <a:rPr lang="ru-RU" altLang="en-US" sz="1800" kern="0" dirty="0"/>
              <a:t>remove</a:t>
            </a:r>
            <a:r>
              <a:rPr lang="ru-RU" altLang="en-US" sz="2400" kern="0" dirty="0">
                <a:latin typeface="Garamond" pitchFamily="18" charset="0"/>
              </a:rPr>
              <a:t> проузрокују да најмањи елемент гравитира ка </a:t>
            </a:r>
            <a:r>
              <a:rPr lang="ru-RU" altLang="en-US" sz="2400" kern="0" dirty="0" err="1">
                <a:latin typeface="Garamond" pitchFamily="18" charset="0"/>
              </a:rPr>
              <a:t>корену</a:t>
            </a:r>
            <a:r>
              <a:rPr lang="ru-RU" altLang="en-US" sz="2400" kern="0" dirty="0">
                <a:latin typeface="Garamond" pitchFamily="18" charset="0"/>
              </a:rPr>
              <a:t> па нема потребе да се троши време на сортирање свих елемената.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Ред са приоритетом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Редови </a:t>
            </a:r>
            <a:r>
              <a:rPr lang="ru-RU" altLang="en-US" sz="2400" kern="0" dirty="0" err="1">
                <a:latin typeface="Garamond" pitchFamily="18" charset="0"/>
              </a:rPr>
              <a:t>са</a:t>
            </a:r>
            <a:r>
              <a:rPr lang="ru-RU" altLang="en-US" sz="2400" kern="0" dirty="0">
                <a:latin typeface="Garamond" pitchFamily="18" charset="0"/>
              </a:rPr>
              <a:t> приоритетом могу да чувају елементе </a:t>
            </a:r>
            <a:r>
              <a:rPr lang="ru-RU" altLang="en-US" sz="2400" kern="0" dirty="0" err="1">
                <a:latin typeface="Garamond" pitchFamily="18" charset="0"/>
              </a:rPr>
              <a:t>класе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које су упоредиве.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Типично коришење за редове са приоритетом је распоређивање послова.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 err="1">
                <a:latin typeface="Garamond" pitchFamily="18" charset="0"/>
              </a:rPr>
              <a:t>Сваки</a:t>
            </a:r>
            <a:r>
              <a:rPr lang="ru-RU" altLang="en-US" sz="1900" kern="0" dirty="0">
                <a:latin typeface="Garamond" pitchFamily="18" charset="0"/>
              </a:rPr>
              <a:t> посао има приоритет.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 err="1">
                <a:latin typeface="Garamond" pitchFamily="18" charset="0"/>
              </a:rPr>
              <a:t>Послови</a:t>
            </a:r>
            <a:r>
              <a:rPr lang="ru-RU" altLang="en-US" sz="1900" kern="0" dirty="0">
                <a:latin typeface="Garamond" pitchFamily="18" charset="0"/>
              </a:rPr>
              <a:t> се додају у случајном поретку.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>
                <a:latin typeface="Garamond" pitchFamily="18" charset="0"/>
              </a:rPr>
              <a:t>Било кад када се може започети нови посао, посао са највећим приоритетом (тј.најмањом вредношћу) се уклања из реда. </a:t>
            </a:r>
            <a:endParaRPr lang="en-US" altLang="en-US" sz="19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java.util.PriorityQueue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>
                <a:latin typeface="Garamond" panose="02020404030301010803" pitchFamily="18" charset="0"/>
              </a:rPr>
              <a:t> )</a:t>
            </a:r>
            <a:br>
              <a:rPr lang="en-U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 err="1">
                <a:latin typeface="Garamond" panose="02020404030301010803" pitchFamily="18" charset="0"/>
              </a:rPr>
              <a:t>Конструише</a:t>
            </a:r>
            <a:r>
              <a:rPr lang="ru-RU" altLang="en-US" sz="1800" kern="0" dirty="0">
                <a:latin typeface="Garamond" panose="02020404030301010803" pitchFamily="18" charset="0"/>
              </a:rPr>
              <a:t> структуру за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чување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објеката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који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подржавају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en-US" altLang="en-US" sz="1800" kern="0" dirty="0">
                <a:latin typeface="Garamond" panose="02020404030301010803" pitchFamily="18" charset="0"/>
              </a:rPr>
              <a:t>Comparable</a:t>
            </a:r>
            <a:r>
              <a:rPr lang="ru-RU" altLang="en-US" sz="1800" kern="0" dirty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>
                <a:latin typeface="Garamond" panose="02020404030301010803" pitchFamily="18" charset="0"/>
              </a:rPr>
              <a:t>, Comparator&lt;? super E&gt; c )</a:t>
            </a:r>
            <a:br>
              <a:rPr lang="en-US" altLang="en-US" sz="1800" b="1" kern="0" dirty="0">
                <a:latin typeface="Garamond" panose="02020404030301010803" pitchFamily="18" charset="0"/>
              </a:rPr>
            </a:br>
            <a:r>
              <a:rPr lang="ru-RU" altLang="en-US" sz="1800" kern="0" dirty="0" err="1">
                <a:latin typeface="Garamond" panose="02020404030301010803" pitchFamily="18" charset="0"/>
              </a:rPr>
              <a:t>Конструише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дрво</a:t>
            </a:r>
            <a:r>
              <a:rPr lang="sr-Cyrl-RS" altLang="en-US" sz="1800" kern="0" dirty="0">
                <a:latin typeface="Garamond" panose="02020404030301010803" pitchFamily="18" charset="0"/>
              </a:rPr>
              <a:t>идну</a:t>
            </a:r>
            <a:r>
              <a:rPr lang="ru-RU" altLang="en-US" sz="1800" kern="0" dirty="0">
                <a:latin typeface="Garamond" panose="02020404030301010803" pitchFamily="18" charset="0"/>
              </a:rPr>
              <a:t> структуру и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користи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прослеђени</a:t>
            </a:r>
            <a:r>
              <a:rPr lang="ru-RU" altLang="en-US" sz="1800" kern="0" dirty="0">
                <a:latin typeface="Garamond" panose="02020404030301010803" pitchFamily="18" charset="0"/>
              </a:rPr>
              <a:t> компаратор за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упоређење</a:t>
            </a:r>
            <a:r>
              <a:rPr lang="ru-RU" altLang="en-US" sz="1800" kern="0" dirty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елемената</a:t>
            </a:r>
            <a:r>
              <a:rPr lang="ru-RU" altLang="en-US" sz="1800" kern="0" dirty="0">
                <a:latin typeface="Garamond" panose="02020404030301010803" pitchFamily="18" charset="0"/>
              </a:rPr>
              <a:t> при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смештају</a:t>
            </a:r>
            <a:r>
              <a:rPr lang="ru-RU" altLang="en-US" sz="1800" kern="0" dirty="0">
                <a:latin typeface="Garamond" panose="02020404030301010803" pitchFamily="18" charset="0"/>
              </a:rPr>
              <a:t> у </a:t>
            </a:r>
            <a:r>
              <a:rPr lang="ru-RU" altLang="en-US" sz="1800" kern="0" dirty="0" err="1">
                <a:latin typeface="Garamond" panose="02020404030301010803" pitchFamily="18" charset="0"/>
              </a:rPr>
              <a:t>дрво</a:t>
            </a:r>
            <a:r>
              <a:rPr lang="ru-RU" altLang="en-US" sz="1800" kern="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12875"/>
            <a:ext cx="8928546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Скупови су колекције уз помоћу којих се брзо проналазе постојећи елементи.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Чешћа</a:t>
            </a:r>
            <a:r>
              <a:rPr lang="ru-RU" altLang="en-US" sz="2400" kern="0" dirty="0">
                <a:latin typeface="Garamond" pitchFamily="18" charset="0"/>
              </a:rPr>
              <a:t> ситуација у којо се поседује нека кључна информација, и треба да се на основу ње пронађете дотични елемент.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Структуре података у облику </a:t>
            </a:r>
            <a:r>
              <a:rPr lang="ru-RU" altLang="en-US" sz="2400" b="1" kern="0" dirty="0">
                <a:latin typeface="Garamond" pitchFamily="18" charset="0"/>
              </a:rPr>
              <a:t>каталога</a:t>
            </a:r>
            <a:r>
              <a:rPr lang="ru-RU" altLang="en-US" sz="2400" kern="0" dirty="0">
                <a:latin typeface="Garamond" pitchFamily="18" charset="0"/>
              </a:rPr>
              <a:t> служе за ту </a:t>
            </a:r>
            <a:r>
              <a:rPr lang="ru-RU" altLang="en-US" sz="2400" kern="0" dirty="0" err="1">
                <a:latin typeface="Garamond" pitchFamily="18" charset="0"/>
              </a:rPr>
              <a:t>сврху</a:t>
            </a:r>
            <a:r>
              <a:rPr lang="ru-RU" altLang="en-US" sz="2400" kern="0" dirty="0">
                <a:latin typeface="Garamond" pitchFamily="18" charset="0"/>
              </a:rPr>
              <a:t>.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Каталози</a:t>
            </a:r>
            <a:r>
              <a:rPr lang="ru-RU" altLang="en-US" sz="2400" kern="0" dirty="0">
                <a:latin typeface="Garamond" pitchFamily="18" charset="0"/>
              </a:rPr>
              <a:t> чувају </a:t>
            </a:r>
            <a:r>
              <a:rPr lang="ru-RU" altLang="en-US" sz="2400" kern="0" dirty="0" err="1">
                <a:latin typeface="Garamond" pitchFamily="18" charset="0"/>
              </a:rPr>
              <a:t>парове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кључ</a:t>
            </a:r>
            <a:r>
              <a:rPr lang="ru-RU" altLang="en-US" sz="2400" kern="0" dirty="0">
                <a:latin typeface="Garamond" pitchFamily="18" charset="0"/>
              </a:rPr>
              <a:t>/</a:t>
            </a:r>
            <a:r>
              <a:rPr lang="ru-RU" altLang="en-US" sz="2400" kern="0" dirty="0" err="1">
                <a:latin typeface="Garamond" pitchFamily="18" charset="0"/>
              </a:rPr>
              <a:t>вредност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 к</a:t>
            </a:r>
            <a:r>
              <a:rPr lang="ru-RU" altLang="en-US" sz="2400" kern="0" dirty="0">
                <a:latin typeface="Garamond" pitchFamily="18" charset="0"/>
              </a:rPr>
              <a:t>од њих се лако може пронаћи вредност ако се наведе кључ.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На пример, може се чувати табела службеника, где су кључеви ниске - службенички идентификатори, а вредности објекти типа </a:t>
            </a:r>
            <a:r>
              <a:rPr lang="ru-RU" altLang="en-US" sz="2000" kern="0" dirty="0"/>
              <a:t>Employee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Јава библиотека подржава две главне имплементације за каталоге: </a:t>
            </a:r>
            <a:r>
              <a:rPr lang="ru-RU" altLang="en-US" sz="2000" kern="0" dirty="0"/>
              <a:t>HashMap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TreeMap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Обе класе имплементирају </a:t>
            </a:r>
            <a:r>
              <a:rPr lang="ru-RU" altLang="en-US" sz="2000" kern="0" dirty="0"/>
              <a:t>Map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интерфејс.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Хеш</a:t>
            </a:r>
            <a:r>
              <a:rPr lang="ru-RU" altLang="en-US" sz="2400" kern="0" dirty="0">
                <a:latin typeface="Garamond" pitchFamily="18" charset="0"/>
              </a:rPr>
              <a:t> каталог не сортира кључеве, за разлику од дрвоидног каталога који </a:t>
            </a:r>
            <a:r>
              <a:rPr lang="ru-RU" altLang="en-US" sz="2400" kern="0" dirty="0" err="1">
                <a:latin typeface="Garamond" pitchFamily="18" charset="0"/>
              </a:rPr>
              <a:t>користи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поредак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кључева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Да ли користити хеш каталог или дрвоидни каталог? </a:t>
            </a:r>
            <a:br>
              <a:rPr lang="ru-RU" altLang="en-US" sz="2400" kern="0" dirty="0">
                <a:latin typeface="Garamond" pitchFamily="18" charset="0"/>
              </a:rPr>
            </a:br>
            <a:r>
              <a:rPr lang="ru-RU" altLang="en-US" sz="2400" kern="0" dirty="0" err="1">
                <a:latin typeface="Garamond" pitchFamily="18" charset="0"/>
              </a:rPr>
              <a:t>Као</a:t>
            </a:r>
            <a:r>
              <a:rPr lang="ru-RU" altLang="en-US" sz="2400" kern="0" dirty="0">
                <a:latin typeface="Garamond" pitchFamily="18" charset="0"/>
              </a:rPr>
              <a:t> и са скуповима, хеширање је нешто брже, и то је бољи избор </a:t>
            </a:r>
            <a:r>
              <a:rPr lang="ru-RU" altLang="en-US" sz="2400" kern="0" dirty="0" err="1">
                <a:latin typeface="Garamond" pitchFamily="18" charset="0"/>
              </a:rPr>
              <a:t>уколико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кључеви</a:t>
            </a:r>
            <a:r>
              <a:rPr lang="ru-RU" altLang="en-US" sz="2400" kern="0" dirty="0">
                <a:latin typeface="Garamond" pitchFamily="18" charset="0"/>
              </a:rPr>
              <a:t> не </a:t>
            </a:r>
            <a:r>
              <a:rPr lang="ru-RU" altLang="en-US" sz="2400" kern="0" dirty="0" err="1">
                <a:latin typeface="Garamond" pitchFamily="18" charset="0"/>
              </a:rPr>
              <a:t>морају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бити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сортирани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>
                <a:latin typeface="Garamond" pitchFamily="18" charset="0"/>
              </a:rPr>
              <a:t>Пример. 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Map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Employee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staff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HashMap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Employee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Employee harry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Employe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“Harry Hacker“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staff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put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“987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98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9996“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harry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ru-RU" altLang="en-US" sz="2400" b="1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Кад</a:t>
            </a:r>
            <a:r>
              <a:rPr lang="ru-RU" altLang="en-US" sz="2400" kern="0" dirty="0">
                <a:latin typeface="Garamond" pitchFamily="18" charset="0"/>
              </a:rPr>
              <a:t> год се додаје објекат у каталог, мора се добро дефинисати кључ.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У претходном  примеру, кључ је ниска, а одговарајућа вредност је објекат типа </a:t>
            </a:r>
            <a:r>
              <a:rPr lang="en-US" altLang="en-US" sz="2000" kern="0" dirty="0"/>
              <a:t>Employee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>
                <a:latin typeface="Garamond" pitchFamily="18" charset="0"/>
              </a:rPr>
              <a:t>Пример. </a:t>
            </a:r>
            <a:r>
              <a:rPr lang="ru-RU" altLang="en-US" sz="2400" kern="0" dirty="0" err="1">
                <a:latin typeface="Garamond" pitchFamily="18" charset="0"/>
              </a:rPr>
              <a:t>Добијање</a:t>
            </a:r>
            <a:r>
              <a:rPr lang="ru-RU" altLang="en-US" sz="2400" kern="0" dirty="0">
                <a:latin typeface="Garamond" pitchFamily="18" charset="0"/>
              </a:rPr>
              <a:t> објекта који се налази у каталогу на основу кључа се реализује на следећи начин: 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s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“987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98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9996“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staff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913" y="1844824"/>
            <a:ext cx="6984503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331913" y="5013176"/>
            <a:ext cx="2952055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Ако нема сачуване информације у каталогу за дати кључ, тада метод </a:t>
            </a:r>
            <a:r>
              <a:rPr lang="ru-RU" altLang="en-US" sz="2000" kern="0" dirty="0"/>
              <a:t>get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враћа </a:t>
            </a:r>
            <a:r>
              <a:rPr lang="ru-RU" altLang="en-US" sz="2000" kern="0" dirty="0"/>
              <a:t>null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Кључеви морају бити јединствени. Не могу се сачувати две вредности са истим кључем.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Ако</a:t>
            </a:r>
            <a:r>
              <a:rPr lang="ru-RU" altLang="en-US" sz="2400" kern="0" dirty="0">
                <a:latin typeface="Garamond" pitchFamily="18" charset="0"/>
              </a:rPr>
              <a:t> се позове </a:t>
            </a:r>
            <a:r>
              <a:rPr lang="ru-RU" altLang="en-US" sz="2000" kern="0" dirty="0"/>
              <a:t>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метод два пута за исти кључ, тада друга вредност замењујепрву.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Метод </a:t>
            </a:r>
            <a:r>
              <a:rPr lang="ru-RU" altLang="en-US" sz="2000" kern="0" dirty="0"/>
              <a:t>remove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брише елемент са датим кључем из каталога.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Метод </a:t>
            </a:r>
            <a:r>
              <a:rPr lang="ru-RU" altLang="en-US" sz="2000" kern="0" dirty="0"/>
              <a:t>size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враћа број елемената у каталогу.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(5)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Каталог није самостална колекција у ЈДК-у, </a:t>
            </a:r>
            <a:r>
              <a:rPr lang="ru-RU" altLang="en-US" sz="2400" kern="0" dirty="0" err="1">
                <a:latin typeface="Garamond" pitchFamily="18" charset="0"/>
              </a:rPr>
              <a:t>тј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  <a:r>
              <a:rPr lang="ru-RU" altLang="en-US" sz="2400" kern="0" dirty="0" err="1">
                <a:latin typeface="Garamond" pitchFamily="18" charset="0"/>
              </a:rPr>
              <a:t>састоји</a:t>
            </a:r>
            <a:r>
              <a:rPr lang="ru-RU" altLang="en-US" sz="2400" kern="0" dirty="0">
                <a:latin typeface="Garamond" pitchFamily="18" charset="0"/>
              </a:rPr>
              <a:t> се из </a:t>
            </a:r>
            <a:r>
              <a:rPr lang="ru-RU" altLang="en-US" sz="2400" kern="0" dirty="0" err="1">
                <a:latin typeface="Garamond" pitchFamily="18" charset="0"/>
              </a:rPr>
              <a:t>више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погледа</a:t>
            </a:r>
            <a:r>
              <a:rPr lang="ru-RU" altLang="en-US" sz="2400" kern="0" dirty="0">
                <a:latin typeface="Garamond" pitchFamily="18" charset="0"/>
              </a:rPr>
              <a:t> (подструктура). 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Постоје</a:t>
            </a:r>
            <a:r>
              <a:rPr lang="ru-RU" altLang="en-US" sz="2400" kern="0" dirty="0">
                <a:latin typeface="Garamond" pitchFamily="18" charset="0"/>
              </a:rPr>
              <a:t> три погледа: скуп кључева, колекција (није скуп) вредности, те скуп </a:t>
            </a:r>
            <a:r>
              <a:rPr lang="ru-RU" altLang="en-US" sz="2400" kern="0" dirty="0" err="1">
                <a:latin typeface="Garamond" pitchFamily="18" charset="0"/>
              </a:rPr>
              <a:t>парова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>
                <a:latin typeface="Garamond" pitchFamily="18" charset="0"/>
              </a:rPr>
              <a:t>кључ</a:t>
            </a:r>
            <a:r>
              <a:rPr lang="ru-RU" altLang="en-US" sz="2400" kern="0" dirty="0">
                <a:latin typeface="Garamond" pitchFamily="18" charset="0"/>
              </a:rPr>
              <a:t>/</a:t>
            </a:r>
            <a:r>
              <a:rPr lang="ru-RU" altLang="en-US" sz="2400" kern="0" dirty="0" err="1">
                <a:latin typeface="Garamond" pitchFamily="18" charset="0"/>
              </a:rPr>
              <a:t>вредност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Кључеви</a:t>
            </a:r>
            <a:r>
              <a:rPr lang="ru-RU" altLang="en-US" sz="2400" kern="0" dirty="0">
                <a:latin typeface="Garamond" pitchFamily="18" charset="0"/>
              </a:rPr>
              <a:t> и парови кључ/вредност образују скуп због тога јер може бити само једна копија кључа у колекцији.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Ова три претходно побројана погледа обезбеђују методе: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keySet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values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Map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Entry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entrySet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br>
              <a:rPr lang="ru-RU" altLang="en-US" sz="2400" kern="0" dirty="0">
                <a:latin typeface="Garamond" pitchFamily="18" charset="0"/>
              </a:rPr>
            </a:br>
            <a:endParaRPr lang="ru-RU" altLang="en-US" sz="2400" kern="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912" y="4221088"/>
            <a:ext cx="3672135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 get(K key)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вредност кључа, тј. враће објекат на који показује кључ,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се кључ не налази у каталогу. Кључ може бити </a:t>
            </a:r>
            <a:r>
              <a:rPr lang="en-US" sz="1800" dirty="0">
                <a:latin typeface="Garamond" panose="02020404030301010803" pitchFamily="18" charset="0"/>
              </a:rPr>
              <a:t>null.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 put(K key, V value)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убацује у каталог пар кључ/вредност. Ако кључ већ постоји, тада нови објекат замењује стари, претходни на који је показивао кључ. Овај метод враће стару вредност за дати кључ,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кључ претходно није био дефинисан. Кључ може бити </a:t>
            </a:r>
            <a:r>
              <a:rPr lang="en-US" sz="1800" dirty="0">
                <a:latin typeface="Garamond" panose="02020404030301010803" pitchFamily="18" charset="0"/>
              </a:rPr>
              <a:t>null, </a:t>
            </a:r>
            <a:r>
              <a:rPr lang="sr-Cyrl-RS" sz="1800" dirty="0">
                <a:latin typeface="Garamond" panose="02020404030301010803" pitchFamily="18" charset="0"/>
              </a:rPr>
              <a:t>али вредност не сме бити </a:t>
            </a:r>
            <a:r>
              <a:rPr lang="en-US" sz="1800" dirty="0">
                <a:latin typeface="Garamond" panose="02020404030301010803" pitchFamily="18" charset="0"/>
              </a:rPr>
              <a:t>null.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putAll</a:t>
            </a:r>
            <a:r>
              <a:rPr lang="en-US" sz="1800" b="1" dirty="0">
                <a:latin typeface="Garamond" panose="02020404030301010803" pitchFamily="18" charset="0"/>
              </a:rPr>
              <a:t>(Map&lt;? extends K, ? extends V&gt; entries)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убацује све елементе из спецификованог каталога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>
                <a:latin typeface="Garamond" panose="02020404030301010803" pitchFamily="18" charset="0"/>
              </a:rPr>
              <a:t>у овај каталог.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containsKey</a:t>
            </a:r>
            <a:r>
              <a:rPr lang="en-US" sz="1800" b="1" dirty="0">
                <a:latin typeface="Garamond" panose="02020404030301010803" pitchFamily="18" charset="0"/>
              </a:rPr>
              <a:t>(Object key)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кључ већ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containsValue</a:t>
            </a:r>
            <a:r>
              <a:rPr lang="en-US" sz="1800" b="1" dirty="0">
                <a:latin typeface="Garamond" panose="02020404030301010803" pitchFamily="18" charset="0"/>
              </a:rPr>
              <a:t>(Object value)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вредност већ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Set&lt;</a:t>
            </a:r>
            <a:r>
              <a:rPr lang="en-US" sz="1800" b="1" dirty="0" err="1">
                <a:latin typeface="Garamond" panose="02020404030301010803" pitchFamily="18" charset="0"/>
              </a:rPr>
              <a:t>Map.Entry</a:t>
            </a:r>
            <a:r>
              <a:rPr lang="en-US" sz="1800" b="1" dirty="0">
                <a:latin typeface="Garamond" panose="02020404030301010803" pitchFamily="18" charset="0"/>
              </a:rPr>
              <a:t>&lt;K, V&gt;&gt; </a:t>
            </a:r>
            <a:r>
              <a:rPr lang="en-US" sz="1800" b="1" dirty="0" err="1">
                <a:latin typeface="Garamond" panose="02020404030301010803" pitchFamily="18" charset="0"/>
              </a:rPr>
              <a:t>entrySet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скуп погледа објеката типа </a:t>
            </a:r>
            <a:r>
              <a:rPr lang="en-US" sz="1800" dirty="0" err="1">
                <a:latin typeface="Garamond" panose="02020404030301010803" pitchFamily="18" charset="0"/>
              </a:rPr>
              <a:t>Map.Entry</a:t>
            </a:r>
            <a:r>
              <a:rPr lang="en-US" sz="1800" dirty="0">
                <a:latin typeface="Garamond" panose="02020404030301010803" pitchFamily="18" charset="0"/>
              </a:rPr>
              <a:t>, </a:t>
            </a:r>
            <a:r>
              <a:rPr lang="sr-Cyrl-RS" sz="1800" dirty="0">
                <a:latin typeface="Garamond" panose="02020404030301010803" pitchFamily="18" charset="0"/>
              </a:rPr>
              <a:t>парове кључ/вредност из каталога. Могу се избрисати елементп овог скупа и они ће бити избрисани из каталога, али се не могу додавати елементи.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 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 head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 tail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365625"/>
            <a:ext cx="55245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288" y="1484313"/>
            <a:ext cx="5400848" cy="2808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Set&lt;K&gt; </a:t>
            </a:r>
            <a:r>
              <a:rPr lang="en-US" sz="1800" b="1" dirty="0" err="1">
                <a:latin typeface="Garamond" panose="02020404030301010803" pitchFamily="18" charset="0"/>
              </a:rPr>
              <a:t>keySet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скуп свих кључева у каталогу. Могу се избрисати елементи овог скупа и кључеви и вредности на њима биће избрисани из каталога, али се не могу додавати елементи.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Collection&lt;V&gt; values()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враће вредности свих вредности у каталогу. Могу се избрисати елементи овог скупа и кључеви и вредности на њима биће избрисани из каталога, али се не могу додавати елементи.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java.util.Map.Entry&lt;K, V&gt;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K getKey()</a:t>
            </a:r>
            <a:endParaRPr lang="en-U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V getValue()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кључ или вредност за ову величину.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V setValue(V newValue)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поставља вредност у елементу каталога и враћа стару вредност.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(7)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java.util.SortedMap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super K&gt; comparator()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компаратор коришћен за сортирање кључева, или нулл ако су кључеви упоређени са </a:t>
            </a:r>
            <a:r>
              <a:rPr lang="en-US" sz="1800" dirty="0" err="1">
                <a:latin typeface="Garamond" panose="02020404030301010803" pitchFamily="18" charset="0"/>
              </a:rPr>
              <a:t>compareTo</a:t>
            </a:r>
            <a:r>
              <a:rPr lang="sr-Cyrl-RS" sz="1800" dirty="0">
                <a:latin typeface="Garamond" panose="02020404030301010803" pitchFamily="18" charset="0"/>
              </a:rPr>
              <a:t> методом интерфејса</a:t>
            </a:r>
            <a:r>
              <a:rPr lang="en-US" sz="1800" dirty="0">
                <a:latin typeface="Garamond" panose="02020404030301010803" pitchFamily="18" charset="0"/>
              </a:rPr>
              <a:t> Comparable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K </a:t>
            </a:r>
            <a:r>
              <a:rPr lang="en-US" sz="1800" b="1" dirty="0" err="1">
                <a:latin typeface="Garamond" panose="02020404030301010803" pitchFamily="18" charset="0"/>
              </a:rPr>
              <a:t>firstKey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K </a:t>
            </a:r>
            <a:r>
              <a:rPr lang="en-US" sz="1800" b="1" dirty="0" err="1">
                <a:latin typeface="Garamond" panose="02020404030301010803" pitchFamily="18" charset="0"/>
              </a:rPr>
              <a:t>lastKey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најмањи и највећи кључ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java.util.HashMap</a:t>
            </a:r>
            <a:r>
              <a:rPr lang="en-US" sz="1800" b="1" dirty="0">
                <a:latin typeface="Garamond" panose="02020404030301010803" pitchFamily="18" charset="0"/>
              </a:rPr>
              <a:t>&lt;K, V&gt;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HashMap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HashMap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HashMap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</a:t>
            </a:r>
            <a:r>
              <a:rPr lang="en-US" sz="1800" b="1" dirty="0">
                <a:latin typeface="Garamond" panose="02020404030301010803" pitchFamily="18" charset="0"/>
              </a:rPr>
              <a:t>, float </a:t>
            </a:r>
            <a:r>
              <a:rPr lang="en-US" sz="1800" b="1" dirty="0" err="1">
                <a:latin typeface="Garamond" panose="02020404030301010803" pitchFamily="18" charset="0"/>
              </a:rPr>
              <a:t>loadFactor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празну хеш мапу са наведеним капацитетом, и  фактором испуњености (број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између 0.0 и 1.0 који одређује када ће хеш табела бити поново хеширана у већу). Подразумевани фактор испуњености је 0.75.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Каталози (</a:t>
            </a:r>
            <a:r>
              <a:rPr lang="en-US" kern="0" dirty="0">
                <a:solidFill>
                  <a:srgbClr val="3366FF"/>
                </a:solidFill>
              </a:rPr>
              <a:t>8</a:t>
            </a:r>
            <a:r>
              <a:rPr lang="sr-Cyrl-RS" kern="0" dirty="0">
                <a:solidFill>
                  <a:srgbClr val="3366FF"/>
                </a:solidFill>
              </a:rPr>
              <a:t>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</a:t>
            </a:r>
            <a:r>
              <a:rPr lang="en-US" sz="1800" b="1" dirty="0">
                <a:latin typeface="Garamond" panose="02020404030301010803" pitchFamily="18" charset="0"/>
              </a:rPr>
              <a:t>.</a:t>
            </a:r>
            <a:r>
              <a:rPr lang="sr-Latn-RS" sz="1800" b="1" dirty="0">
                <a:latin typeface="Garamond" panose="02020404030301010803" pitchFamily="18" charset="0"/>
              </a:rPr>
              <a:t>Tree</a:t>
            </a:r>
            <a:r>
              <a:rPr lang="en-US" sz="1800" b="1" dirty="0">
                <a:latin typeface="Garamond" panose="02020404030301010803" pitchFamily="18" charset="0"/>
              </a:rPr>
              <a:t>Map&lt;K, V&gt;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TreeMap</a:t>
            </a:r>
            <a:r>
              <a:rPr lang="en-US" sz="1800" b="1" dirty="0">
                <a:latin typeface="Garamond" panose="02020404030301010803" pitchFamily="18" charset="0"/>
              </a:rPr>
              <a:t>(Comparator&lt;? super K&gt; c)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креира дрвоидни каталог и користи наведени компаратор за сортирање кључева.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TreeMap</a:t>
            </a:r>
            <a:r>
              <a:rPr lang="en-US" sz="1800" b="1" dirty="0">
                <a:latin typeface="Garamond" panose="02020404030301010803" pitchFamily="18" charset="0"/>
              </a:rPr>
              <a:t>(Map&lt;? extends K, ? extends V&gt; entries)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дрвоидни каталог и додаје све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>
                <a:latin typeface="Garamond" panose="02020404030301010803" pitchFamily="18" charset="0"/>
              </a:rPr>
              <a:t>из каталога-аргумента.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TreeMap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SortedMap</a:t>
            </a:r>
            <a:r>
              <a:rPr lang="en-US" sz="1800" b="1" dirty="0">
                <a:latin typeface="Garamond" panose="02020404030301010803" pitchFamily="18" charset="0"/>
              </a:rPr>
              <a:t>&lt;? extends K, ? extends V&gt; entries)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конструише дрвоидни каталог, додаје све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>
                <a:latin typeface="Garamond" panose="02020404030301010803" pitchFamily="18" charset="0"/>
              </a:rPr>
              <a:t>из наведеног каталога и користи наведени компаратор за сортирање кључева.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Генерички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огромну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- потребно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своје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алгоритме само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једанпут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Р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азмотримо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једноставан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максималног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највећи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низа:</a:t>
            </a:r>
          </a:p>
          <a:p>
            <a:pPr>
              <a:buNone/>
            </a:pP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NoSuchElementException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largest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++)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Налажење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максимума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низовне листе је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незнатно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другачије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</a:p>
          <a:p>
            <a:pPr>
              <a:buNone/>
            </a:pP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if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T 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++)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</a:t>
            </a:r>
            <a:r>
              <a:rPr lang="en-US" kern="0" dirty="0">
                <a:solidFill>
                  <a:srgbClr val="0070C0"/>
                </a:solidFill>
              </a:rPr>
              <a:t>1</a:t>
            </a:r>
            <a:r>
              <a:rPr lang="sr-Cyrl-CS" kern="0" dirty="0">
                <a:solidFill>
                  <a:srgbClr val="0070C0"/>
                </a:solidFill>
              </a:rPr>
              <a:t>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068960"/>
            <a:ext cx="644076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1371600" y="4792099"/>
            <a:ext cx="644076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531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 (наставак).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повезаној листи немамо ефикасан случајан приступ, али можемо користити итератор:</a:t>
            </a:r>
            <a:endParaRPr lang="sr-Latn-R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if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isEmpty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T 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T next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	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Ове петље су напорне за писање и омогућују грешке. Пожељно је да се избегне понављање тестирања и имплементација мноштва метода попут:</a:t>
            </a:r>
          </a:p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ArrayList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Comparabla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LinkedList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fr-FR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</a:t>
            </a:r>
            <a:r>
              <a:rPr lang="en-US" kern="0" dirty="0">
                <a:solidFill>
                  <a:srgbClr val="0070C0"/>
                </a:solidFill>
              </a:rPr>
              <a:t>2</a:t>
            </a:r>
            <a:r>
              <a:rPr lang="sr-Cyrl-CS" kern="0" dirty="0">
                <a:solidFill>
                  <a:srgbClr val="0070C0"/>
                </a:solidFill>
              </a:rPr>
              <a:t>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2204864"/>
            <a:ext cx="6152728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475656" y="5517232"/>
            <a:ext cx="604867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325563"/>
            <a:ext cx="8502650" cy="586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 (наставак).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Ту на сцену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ступају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sr-Latn-R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Треба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осмислити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минимални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потребан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ефикасан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максимума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урадити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просто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итерирањем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кроз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Имплементација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метода </a:t>
            </a:r>
            <a:r>
              <a:rPr lang="ru-RU" altLang="en-US" sz="2000" dirty="0" err="1">
                <a:ea typeface="MS PGothic" panose="020B0600070205080204" pitchFamily="34" charset="-128"/>
              </a:rPr>
              <a:t>max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прихвата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Collection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>
              <a:buNone/>
            </a:pPr>
            <a:endParaRPr lang="sr-Latn-RS" sz="1500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isEmpty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				Iterator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	T largest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		T next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			largest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largest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</a:t>
            </a:r>
            <a:r>
              <a:rPr lang="en-US" kern="0" dirty="0">
                <a:solidFill>
                  <a:srgbClr val="0070C0"/>
                </a:solidFill>
              </a:rPr>
              <a:t>3</a:t>
            </a:r>
            <a:r>
              <a:rPr lang="sr-Cyrl-CS" kern="0" dirty="0">
                <a:solidFill>
                  <a:srgbClr val="0070C0"/>
                </a:solidFill>
              </a:rPr>
              <a:t>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221088"/>
            <a:ext cx="6368752" cy="2636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7504" y="1325563"/>
            <a:ext cx="892854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Генерици су моћан концепт, који се користи у сортирању, бинарној претрази и још неким корисним алгоритмима.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метод </a:t>
            </a:r>
            <a:r>
              <a:rPr lang="ru-RU" altLang="en-US" sz="2000" dirty="0" err="1">
                <a:ea typeface="MS PGothic" panose="020B0600070205080204" pitchFamily="34" charset="-128"/>
              </a:rPr>
              <a:t>sort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сортира листу? </a:t>
            </a:r>
            <a:b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Алгоритми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књигама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презентовани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низове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директан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sr-Latn-R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Међутим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листа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 нема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случајан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?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Имплементација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Јави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просто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прекопира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низ, сортира га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користећи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варијанту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алгоритма, 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копира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секвенцу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натраг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листу.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коришћен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библиотеци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нијансу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спорији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од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quick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-а, али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не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врши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размену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једнаких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Зашто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нам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битан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поредак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једнаких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?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325563"/>
            <a:ext cx="850265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Следи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уобичајени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сценарио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Претпоставимо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запослених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већ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Сада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Шта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дешава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запосленима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исту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?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Када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поредак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очуван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Другим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речима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излаз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најпре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а потом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Класа </a:t>
            </a:r>
            <a:r>
              <a:rPr lang="en-US" altLang="en-US" sz="2000" dirty="0">
                <a:ea typeface="MS PGothic" panose="020B0600070205080204" pitchFamily="34" charset="-128"/>
              </a:rPr>
              <a:t>Collections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поседује метод </a:t>
            </a:r>
            <a:r>
              <a:rPr lang="en-US" altLang="en-US" sz="2000" dirty="0">
                <a:ea typeface="MS PGothic" panose="020B0600070205080204" pitchFamily="34" charset="-128"/>
              </a:rPr>
              <a:t>shuffle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који случајно пермутује редослед елемената у листи.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Мешање карата</a:t>
            </a: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ArrayList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Karta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karte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shuffle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karte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(2)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5656" y="5013176"/>
            <a:ext cx="32403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Метод </a:t>
            </a:r>
            <a:r>
              <a:rPr lang="en-US" altLang="en-US" sz="2000" dirty="0" err="1">
                <a:ea typeface="MS PGothic" panose="020B0600070205080204" pitchFamily="34" charset="-128"/>
              </a:rPr>
              <a:t>binarySearch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2000" dirty="0">
                <a:ea typeface="MS PGothic" panose="020B0600070205080204" pitchFamily="34" charset="-128"/>
              </a:rPr>
              <a:t>Collections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бинарну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претрагу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Наравно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мора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претходно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или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вратити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погрешан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резултат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buClrTx/>
              <a:buNone/>
            </a:pP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binarySearch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binarySearch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comparator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None/>
            </a:pP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≥0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означава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индекс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пронађеног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складу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коришћеним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поређењем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негативна, не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постоји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тражени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(3)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429000"/>
            <a:ext cx="629674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7504" y="1446213"/>
            <a:ext cx="8928546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Међутим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треба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уметнути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element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она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остала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ea typeface="MS PGothic" panose="020B0600070205080204" pitchFamily="34" charset="-128"/>
              </a:rPr>
              <a:t>insertionPoint</a:t>
            </a:r>
            <a:r>
              <a:rPr lang="ru-RU" altLang="en-US" sz="1800" dirty="0">
                <a:ea typeface="MS PGothic" panose="020B0600070205080204" pitchFamily="34" charset="-128"/>
              </a:rPr>
              <a:t> = -i - 1;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просто -i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јер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онда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0 била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двосмислена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Другим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речима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операција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</a:p>
          <a:p>
            <a:pPr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(-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   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додаје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исправну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смисла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бинарна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претрага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захтева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случајан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тако да м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етод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binarySearch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проверава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ли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задата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RandomAccess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!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онда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ради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бинарну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а иначе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линеарну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претрагу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(4)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3861048"/>
            <a:ext cx="367240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Када програм користи колекцију, он не мора знати која је имплементација колекције стварно коришћена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Стога, има смисла да се конкретна класа користи само при креирању објекта, а да се за чување референце на објекат користи тип интерфејса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CircularArrayQueue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expressLane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"Harry"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На овај начин се, чак иако дође до предомишљања, лако може користити и другачија имплементација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На пример, ако се донесе одлука да је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1800" dirty="0" err="1"/>
              <a:t>LinkedListQueue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ипак бољи избор, тада код постаје: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"Harry"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endParaRPr lang="sr-Latn-RS" sz="1500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(5)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Comparable&lt;? super T&gt;&gt; void sort(List&lt;T&gt;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sort(List&lt;T&gt; elements, Comparator&lt;? super T&gt; c)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сортира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користећи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стабилни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Временска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сложеност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 log n), 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дужина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shuffle(List&lt;?&gt;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shuffle(List&lt;?&gt; elements, Random r)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случајно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меша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листе.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Временска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сложеност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b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 a(n)), 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дужина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листе, док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a(n)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просечно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елементу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Comparator&lt;T&gt;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reverseOrder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компаратор који сортира елементе у обрнутом поретку од поретка одређеног методом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compareTo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()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интерфејса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Comparable.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Compator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reverseOrder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(Comparator&lt;T&gt; comp)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компаратор који сортира елементе у обрнутом поретку од поретка одређеног компаратором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comp.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(5)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Comprable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&lt;? super T&gt;&gt; </a:t>
            </a:r>
            <a:br>
              <a:rPr lang="sr-Latn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Latn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				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binarySearch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elements, T key)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binarySearch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elements, T key, Comparator&lt;? super T&gt; c)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тражи кључ у сортираној листи, користећи линеарну претрагу ако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elements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не имплементира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RandomAccess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интерфејс, а бинарну у супротном. </a:t>
            </a:r>
            <a:br>
              <a:rPr lang="sr-Latn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Временска 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O(a(n) log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листе, док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a(n)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просечно време приступа елементу. </a:t>
            </a:r>
            <a:br>
              <a:rPr lang="sr-Latn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Comparable&lt;? super T&gt;&gt; T min(Collection&lt;T&gt;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Comparable&lt;? super T&gt;&gt; T max(Collection&lt;T&gt;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min(Collection&lt;T&gt; elements, Comparator&lt;? super T&gt; c)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max(Collection&lt;T&gt; elements, Comparator&lt;? super T&gt; c)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најмањи или највећи елемент у колекцији (ограничења за типске параметре су упрошћена због једноставности).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(6)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copy(List&lt;? super T&gt; to, List&lt;T&gt; from)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копира све елементе из изворне листе на исте позиције у одредишној листи. Одредишна листа мора бити дуга бар колико изворишна.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fill(List&lt;? super T&gt; l, T value)</a:t>
            </a:r>
            <a:b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попуњава све позиције у листи истом вредношћу.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addAll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(Collection&lt;? super T&gt; c, T… values)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додаје све вредности у дату колекцију и враћа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true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ако је тиме колекција промењена.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replaceAll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l, T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oldValue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, T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newValue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замењује све елементе једнаке старој вредности новом вредношћу.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indexOfSubList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(List&lt;?&gt; l, List&lt;?&gt; 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lastIndexOfSubList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(List&lt;?&gt; l, List&lt;?&gt; s)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индекс прве или последње подлисте од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l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једнаке са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s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или -1 ако нема такве подлисте у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l.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swap(List&lt;?&gt; l,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j)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размењује елементе на датим позицијама.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(7)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reverse(List&lt;?&gt; l)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обрће редослед елемената у листи. Временска 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rotate(List&lt;?&gt; l,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d)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ротира елементе листе, померајући елемент са индексом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на позицију </a:t>
            </a:r>
            <a:b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+ d) %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l.size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().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Временска 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frequency(Collection&lt;?&gt; c, Object o)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број елемената листе једнаких датом објекту.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disjoint(Collection&lt;?&gt; c1, Collection&lt;?&gt; c2)</a:t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true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ако колекције немају заједничких елемената.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>
                <a:solidFill>
                  <a:srgbClr val="0070C0"/>
                </a:solidFill>
              </a:rPr>
              <a:t>ЈДК к</a:t>
            </a:r>
            <a:r>
              <a:rPr lang="sr-Cyrl-CS" kern="0" dirty="0">
                <a:solidFill>
                  <a:srgbClr val="0070C0"/>
                </a:solidFill>
              </a:rPr>
              <a:t>олекције и генерици (8)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>
                <a:solidFill>
                  <a:srgbClr val="3366FF"/>
                </a:solidFill>
              </a:rPr>
              <a:t>Захвалница</a:t>
            </a:r>
            <a:endParaRPr lang="sr-Latn-CS" altLang="en-US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Надаље, један део материјала је преузет од колегинице Марије Милановић.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Марији Милановић на помоћи у реализацији ове презентације.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Зашто би се давала предност једној имплементацији у односу на другу?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Интерфејс ништа не казује о ефикасности имплементације.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Кружни низ је нешто ефикаснији од повезане листе. Међутим, како је то уобичајено, за његово коришћење треба платити додатну цену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Кружни низ је ограничена колекција и она има коначан капацитет.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>
                <a:latin typeface="Garamond" panose="02020404030301010803" pitchFamily="18" charset="0"/>
              </a:rPr>
              <a:t>Ако није унапред позната горња граница броја објеката који ће бити у колекцији, тада је боље користити мање ефикасну имплементацију која је заснована на повезаној листи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 и имплементација (6)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4778</Words>
  <Application>Microsoft Office PowerPoint</Application>
  <PresentationFormat>On-screen Show (4:3)</PresentationFormat>
  <Paragraphs>716</Paragraphs>
  <Slides>84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3" baseType="lpstr">
      <vt:lpstr>MS PGothic</vt:lpstr>
      <vt:lpstr>Arial</vt:lpstr>
      <vt:lpstr>Calibri</vt:lpstr>
      <vt:lpstr>Courier New</vt:lpstr>
      <vt:lpstr>Garamond</vt:lpstr>
      <vt:lpstr>Times</vt:lpstr>
      <vt:lpstr>Times New Roman</vt:lpstr>
      <vt:lpstr>Wingdings</vt:lpstr>
      <vt:lpstr>4_Watermark</vt:lpstr>
      <vt:lpstr>Објектно орјентисано програмирање</vt:lpstr>
      <vt:lpstr>Колекције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aleksandar.kartelj aleksandar.kartelj</cp:lastModifiedBy>
  <cp:revision>264</cp:revision>
  <dcterms:created xsi:type="dcterms:W3CDTF">2003-12-23T00:19:00Z</dcterms:created>
  <dcterms:modified xsi:type="dcterms:W3CDTF">2018-05-16T13:26:36Z</dcterms:modified>
</cp:coreProperties>
</file>