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83" r:id="rId2"/>
    <p:sldId id="284" r:id="rId3"/>
    <p:sldId id="282" r:id="rId4"/>
    <p:sldId id="286" r:id="rId5"/>
    <p:sldId id="280" r:id="rId6"/>
    <p:sldId id="274" r:id="rId7"/>
    <p:sldId id="275" r:id="rId8"/>
    <p:sldId id="276" r:id="rId9"/>
    <p:sldId id="278" r:id="rId10"/>
    <p:sldId id="287" r:id="rId11"/>
    <p:sldId id="294" r:id="rId12"/>
    <p:sldId id="302" r:id="rId13"/>
    <p:sldId id="303" r:id="rId14"/>
    <p:sldId id="288" r:id="rId15"/>
    <p:sldId id="289" r:id="rId16"/>
    <p:sldId id="290" r:id="rId17"/>
    <p:sldId id="291" r:id="rId18"/>
    <p:sldId id="293" r:id="rId19"/>
    <p:sldId id="295" r:id="rId20"/>
    <p:sldId id="299" r:id="rId21"/>
    <p:sldId id="296" r:id="rId22"/>
    <p:sldId id="304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33CC33"/>
    <a:srgbClr val="336600"/>
    <a:srgbClr val="CC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610" autoAdjust="0"/>
  </p:normalViewPr>
  <p:slideViewPr>
    <p:cSldViewPr>
      <p:cViewPr varScale="1">
        <p:scale>
          <a:sx n="91" d="100"/>
          <a:sy n="91" d="100"/>
        </p:scale>
        <p:origin x="132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2D93A5-895E-4A30-9467-5CDF0D80537D}" type="datetimeFigureOut">
              <a:rPr lang="en-US"/>
              <a:pPr>
                <a:defRPr/>
              </a:pPr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C11DF6-3C17-4CDF-9318-291DCE78ECD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91473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272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049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73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0052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5731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4649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8886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137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B074545B-40AB-4C62-B675-109E889AB84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88017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2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532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4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44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EC633014-AE3C-4614-B2A1-ABD1D1E8AD7A}" type="slidenum"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sr-Cyrl-RS" altLang="sr-Latn-RS" sz="800" dirty="0" smtClean="0">
                <a:solidFill>
                  <a:srgbClr val="6767FF"/>
                </a:solidFill>
                <a:cs typeface="Arial" panose="020B0604020202020204" pitchFamily="34" charset="0"/>
              </a:rPr>
              <a:t>2</a:t>
            </a:r>
            <a:r>
              <a:rPr lang="en-US" altLang="sr-Latn-RS" sz="800" dirty="0" smtClean="0">
                <a:solidFill>
                  <a:srgbClr val="6767FF"/>
                </a:solidFill>
                <a:cs typeface="Arial" panose="020B0604020202020204" pitchFamily="34" charset="0"/>
              </a:rPr>
              <a:t>3</a:t>
            </a:r>
            <a:endParaRPr lang="en-US" altLang="sr-Latn-RS" sz="800" dirty="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dirty="0" smtClean="0">
                <a:solidFill>
                  <a:srgbClr val="FFFFFF"/>
                </a:solidFill>
                <a:cs typeface="Arial" charset="0"/>
              </a:rPr>
              <a:t>Vl</a:t>
            </a:r>
            <a:r>
              <a:rPr lang="en-US" altLang="en-US" sz="800" dirty="0" smtClean="0">
                <a:solidFill>
                  <a:srgbClr val="FFFFFF"/>
                </a:solidFill>
                <a:cs typeface="Arial" charset="0"/>
              </a:rPr>
              <a:t>{{</a:t>
            </a:r>
            <a:r>
              <a:rPr lang="sr-Cyrl-RS" altLang="en-US" sz="800" dirty="0" smtClean="0">
                <a:solidFill>
                  <a:srgbClr val="FFFFFF"/>
                </a:solidFill>
                <a:cs typeface="Arial" charset="0"/>
              </a:rPr>
              <a:t>Ш</a:t>
            </a:r>
            <a:r>
              <a:rPr lang="sr-Latn-CS" altLang="en-US" sz="800" dirty="0" smtClean="0">
                <a:solidFill>
                  <a:srgbClr val="FFFFFF"/>
                </a:solidFill>
                <a:cs typeface="Arial" charset="0"/>
              </a:rPr>
              <a:t>adaf@matf.bg.ac.</a:t>
            </a:r>
            <a:r>
              <a:rPr lang="en-US" altLang="en-US" sz="800" dirty="0" err="1" smtClean="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 dirty="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smtClean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412875"/>
            <a:ext cx="88392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sr-Cyrl-RS" dirty="0">
                <a:latin typeface="Garamond" pitchFamily="18" charset="0"/>
              </a:rPr>
              <a:t>Постоји неколико разлога за коришћење угнеждених класа:</a:t>
            </a:r>
            <a:endParaRPr lang="en-US" dirty="0">
              <a:latin typeface="Garamond" pitchFamily="18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>
                <a:latin typeface="Garamond" pitchFamily="18" charset="0"/>
              </a:rPr>
              <a:t>То је начин логичког груписања класа које се користе само на једном месту. </a:t>
            </a:r>
            <a:endParaRPr lang="sr-Cyrl-RS" dirty="0" smtClean="0">
              <a:latin typeface="Garamond" pitchFamily="18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Тиме </a:t>
            </a:r>
            <a:r>
              <a:rPr lang="sr-Cyrl-RS" dirty="0">
                <a:latin typeface="Garamond" pitchFamily="18" charset="0"/>
              </a:rPr>
              <a:t>се побољшава енкапулација (учаурење)</a:t>
            </a:r>
            <a:r>
              <a:rPr lang="en-US" dirty="0">
                <a:latin typeface="Garamond" pitchFamily="18" charset="0"/>
              </a:rPr>
              <a:t>.</a:t>
            </a:r>
            <a:r>
              <a:rPr lang="sr-Cyrl-RS" dirty="0">
                <a:latin typeface="Garamond" pitchFamily="18" charset="0"/>
              </a:rPr>
              <a:t/>
            </a:r>
            <a:br>
              <a:rPr lang="sr-Cyrl-RS" dirty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Ако </a:t>
            </a:r>
            <a:r>
              <a:rPr lang="sr-Cyrl-RS" dirty="0">
                <a:latin typeface="Garamond" pitchFamily="18" charset="0"/>
              </a:rPr>
              <a:t>се класа </a:t>
            </a:r>
            <a:r>
              <a:rPr lang="en-US" sz="1800" dirty="0">
                <a:latin typeface="+mn-lt"/>
              </a:rPr>
              <a:t>B</a:t>
            </a:r>
            <a:r>
              <a:rPr lang="sr-Cyrl-R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смести унутар класе </a:t>
            </a:r>
            <a:r>
              <a:rPr lang="sr-Cyrl-RS" sz="1800" dirty="0">
                <a:latin typeface="+mn-lt"/>
              </a:rPr>
              <a:t>А</a:t>
            </a:r>
            <a:r>
              <a:rPr lang="sr-Cyrl-RS" dirty="0">
                <a:latin typeface="Garamond" pitchFamily="18" charset="0"/>
              </a:rPr>
              <a:t>, поља класе </a:t>
            </a:r>
            <a:r>
              <a:rPr lang="sr-Cyrl-RS" sz="1800" dirty="0">
                <a:solidFill>
                  <a:srgbClr val="000000"/>
                </a:solidFill>
                <a:latin typeface="Arial"/>
              </a:rPr>
              <a:t>А</a:t>
            </a:r>
            <a:r>
              <a:rPr lang="sr-Cyrl-RS" dirty="0" smtClean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могу бити приватна а класа </a:t>
            </a:r>
            <a:r>
              <a:rPr lang="en-US" sz="1800" dirty="0">
                <a:latin typeface="+mn-lt"/>
              </a:rPr>
              <a:t>B</a:t>
            </a:r>
            <a:r>
              <a:rPr lang="sr-Cyrl-R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 даље може да им приступа.  </a:t>
            </a:r>
            <a:endParaRPr lang="en-US" dirty="0">
              <a:latin typeface="Garamond" pitchFamily="18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>
                <a:latin typeface="Garamond" pitchFamily="18" charset="0"/>
              </a:rPr>
              <a:t>Угнеждене класе доводе до читљивијег кода који се лакше одржава</a:t>
            </a:r>
            <a:r>
              <a:rPr lang="en-US" dirty="0" smtClean="0">
                <a:latin typeface="Garamond" pitchFamily="18" charset="0"/>
              </a:rPr>
              <a:t>.</a:t>
            </a:r>
            <a:r>
              <a:rPr lang="sr-Cyrl-RS" dirty="0">
                <a:latin typeface="Garamond" pitchFamily="18" charset="0"/>
              </a:rPr>
              <a:t> </a:t>
            </a:r>
            <a:br>
              <a:rPr lang="sr-Cyrl-RS" dirty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Угнеждавање </a:t>
            </a:r>
            <a:r>
              <a:rPr lang="sr-Cyrl-RS" dirty="0">
                <a:latin typeface="Garamond" pitchFamily="18" charset="0"/>
              </a:rPr>
              <a:t>малих клас</a:t>
            </a:r>
            <a:r>
              <a:rPr lang="en-US" dirty="0">
                <a:latin typeface="Garamond" pitchFamily="18" charset="0"/>
              </a:rPr>
              <a:t>a</a:t>
            </a:r>
            <a:r>
              <a:rPr lang="sr-Cyrl-RS" dirty="0">
                <a:latin typeface="Garamond" pitchFamily="18" charset="0"/>
              </a:rPr>
              <a:t> у велику доводи до тога да код неке операције буде смештен близу места коришћења.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Угнеждене класе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412875"/>
            <a:ext cx="534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Угнеждене класе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787143"/>
              </p:ext>
            </p:extLst>
          </p:nvPr>
        </p:nvGraphicFramePr>
        <p:xfrm>
          <a:off x="1043608" y="1628800"/>
          <a:ext cx="7424886" cy="5104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Bitmap Image" r:id="rId3" imgW="6620799" imgH="4371429" progId="Paint.Picture">
                  <p:embed/>
                </p:oleObj>
              </mc:Choice>
              <mc:Fallback>
                <p:oleObj name="Bitmap Image" r:id="rId3" imgW="6620799" imgH="4371429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628800"/>
                        <a:ext cx="7424886" cy="5104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412875"/>
            <a:ext cx="534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Угнеждене класе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420104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package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ugnjezdeneklase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1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Spoljasnja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sp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np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nm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(){}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sm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(){}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//instanca ugnjezdene staticke klase nije uslovljena postojanjem instance spoljne klase </a:t>
            </a:r>
            <a:endParaRPr lang="sr-Cyrl-R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StatickaUgnjezdena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1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sp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1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np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1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nm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1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//pristup spoljnoj statickoj </a:t>
            </a:r>
            <a:endParaRPr lang="sr-Cyrl-R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1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//ne mozemo pristupiti nestatickoj promenljivoj iz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//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staticke klase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//Spoljasnja.np = 8;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//ne mozemo pristupiti ni nestatickoj metodi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//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spoljne klase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//Spoljasnja.nm();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//ali mozemo statickoj metodi spoljne klase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sm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en-US" sz="1100" b="1" dirty="0" smtClean="0">
              <a:solidFill>
                <a:srgbClr val="00008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sm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//slicno kao i u nestatickoj nm() metodi, </a:t>
            </a:r>
            <a:endParaRPr lang="en-US" sz="11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//mozemo pristupiti sledecim elementima spoljne klase </a:t>
            </a:r>
            <a:r>
              <a:rPr lang="en-U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		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sm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1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420104"/>
            <a:ext cx="8856984" cy="5437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762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412875"/>
            <a:ext cx="865968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Unutrasnja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//unutrasnja klasa ne moze imati staticke promenljive</a:t>
            </a:r>
            <a:r>
              <a:rPr lang="en-U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metode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//private static int sp; 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np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nm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//pristup spoljnim statickim i nestatickim promenljivama </a:t>
            </a:r>
            <a:r>
              <a:rPr lang="en-U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//ovo je np iz objekta Spoljasnje klase 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np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7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//a ovo je np iz objekta klase Ugnjezdena 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np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8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//slicno i za metode 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sm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//nestaticka metoda spoljne klase 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nm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//nestaticka metoda ove klase (rekurzija!) 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nm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//pristup statickim elementima klase StatickaUgnjezdena </a:t>
            </a:r>
            <a:r>
              <a:rPr lang="en-U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	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StatickaUgnjezdena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StatickaUgnjezdena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sm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0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b="1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args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//ne </a:t>
            </a:r>
            <a:r>
              <a:rPr lang="en-US" sz="1000" dirty="0" err="1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moze</a:t>
            </a:r>
            <a:r>
              <a:rPr lang="en-U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ovako</a:t>
            </a:r>
            <a:endParaRPr lang="en-US" sz="10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//Unutrasnja un=new Unutrasnja();</a:t>
            </a:r>
            <a:r>
              <a:rPr lang="en-US" sz="10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endParaRPr lang="en-US" sz="1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 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sp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Spoljasnja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Unutrasnja un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Unutrasnja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StatickaUgnjezdena 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su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StatickaUgnjezdena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0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Угнеждене класе (</a:t>
            </a:r>
            <a:r>
              <a:rPr lang="en-US" kern="0" dirty="0" smtClean="0">
                <a:solidFill>
                  <a:srgbClr val="3366FF"/>
                </a:solidFill>
              </a:rPr>
              <a:t>5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420104"/>
            <a:ext cx="8856984" cy="5437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7081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3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3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3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31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31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31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31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1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31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31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31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0675" y="1412875"/>
            <a:ext cx="883920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Унутрашња класа </a:t>
            </a:r>
            <a:r>
              <a:rPr lang="sr-Cyrl-RS" altLang="en-US" sz="2400" dirty="0">
                <a:latin typeface="Garamond" panose="02020404030301010803" pitchFamily="18" charset="0"/>
              </a:rPr>
              <a:t>придружује примерку класе која је обухвата,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/>
            </a:r>
            <a:br>
              <a:rPr lang="sr-Cyrl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па </a:t>
            </a:r>
            <a:r>
              <a:rPr lang="sr-Cyrl-RS" altLang="en-US" sz="2400" dirty="0">
                <a:latin typeface="Garamond" panose="02020404030301010803" pitchFamily="18" charset="0"/>
              </a:rPr>
              <a:t>и она има директан приступ до свих поља и метода објекта који је садржи.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Како је унутрашња класа придружена примерку тј. објекту, </a:t>
            </a:r>
            <a:r>
              <a:rPr lang="en-US" altLang="en-US" sz="2400" dirty="0" smtClean="0">
                <a:latin typeface="Garamond" panose="02020404030301010803" pitchFamily="18" charset="0"/>
              </a:rPr>
              <a:t/>
            </a:r>
            <a:br>
              <a:rPr lang="en-U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то </a:t>
            </a:r>
            <a:r>
              <a:rPr lang="sr-Cyrl-RS" altLang="en-US" sz="2400" dirty="0">
                <a:latin typeface="Garamond" panose="02020404030301010803" pitchFamily="18" charset="0"/>
              </a:rPr>
              <a:t>она сама не може садржати статички члан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Објекти примерци унутрашње </a:t>
            </a:r>
            <a:r>
              <a:rPr lang="en-US" altLang="en-US" sz="2400" dirty="0">
                <a:latin typeface="Garamond" panose="02020404030301010803" pitchFamily="18" charset="0"/>
              </a:rPr>
              <a:t/>
            </a:r>
            <a:br>
              <a:rPr lang="en-U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класе </a:t>
            </a:r>
            <a:r>
              <a:rPr lang="sr-Cyrl-RS" altLang="en-US" sz="2400" dirty="0">
                <a:latin typeface="Garamond" panose="02020404030301010803" pitchFamily="18" charset="0"/>
              </a:rPr>
              <a:t>постоје само у оквиру </a:t>
            </a:r>
            <a:r>
              <a:rPr lang="en-US" altLang="en-US" sz="2400" dirty="0" smtClean="0">
                <a:latin typeface="Garamond" panose="02020404030301010803" pitchFamily="18" charset="0"/>
              </a:rPr>
              <a:t/>
            </a:r>
            <a:br>
              <a:rPr lang="en-U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примерка </a:t>
            </a:r>
            <a:r>
              <a:rPr lang="sr-Cyrl-RS" altLang="en-US" sz="2400" dirty="0">
                <a:latin typeface="Garamond" panose="02020404030301010803" pitchFamily="18" charset="0"/>
              </a:rPr>
              <a:t>спољашње класе.</a:t>
            </a:r>
            <a:endParaRPr lang="en-US" alt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Унутрашње класе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14340" name="Picture 2" descr="P:\Personal Data\My Folders\Courses\Matf OOP 2012-13\Materijali\10\classes-inn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983038"/>
            <a:ext cx="3902075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81175"/>
            <a:ext cx="8640763" cy="4478338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дефинише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унутрашња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, она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члан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спољашње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исти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начин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остали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чланови</a:t>
            </a:r>
            <a:r>
              <a:rPr lang="ru-RU" altLang="en-US" sz="2400" dirty="0" smtClean="0">
                <a:latin typeface="Garamond" panose="02020404030301010803" pitchFamily="18" charset="0"/>
              </a:rPr>
              <a:t> (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поља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методе).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Унутрашња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имати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модификаторе приступа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остали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чланови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Угњеждена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би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требало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специфичну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повезаност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спољашњом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000" dirty="0" err="1" smtClean="0">
                <a:latin typeface="Garamond" panose="02020404030301010803" pitchFamily="18" charset="0"/>
              </a:rPr>
              <a:t>Произвољно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угњеждење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једне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000" dirty="0" smtClean="0">
                <a:latin typeface="Garamond" panose="02020404030301010803" pitchFamily="18" charset="0"/>
              </a:rPr>
              <a:t> у другу нема много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смисла</a:t>
            </a:r>
            <a:r>
              <a:rPr lang="ru-RU" altLang="en-US" sz="20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највишег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нивоа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садржи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угњеждену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класу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en-US" altLang="en-US" sz="2400" dirty="0" smtClean="0">
                <a:latin typeface="Garamond" panose="02020404030301010803" pitchFamily="18" charset="0"/>
              </a:rPr>
              <a:t/>
            </a:r>
            <a:br>
              <a:rPr lang="en-US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али </a:t>
            </a:r>
            <a:r>
              <a:rPr lang="ru-RU" altLang="en-US" sz="2400" dirty="0" smtClean="0">
                <a:latin typeface="Garamond" panose="02020404030301010803" pitchFamily="18" charset="0"/>
              </a:rPr>
              <a:t>сама по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себи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угњеждена</a:t>
            </a:r>
            <a:endParaRPr lang="ru-RU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Унутрашње класе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781175"/>
            <a:ext cx="7958137" cy="4478338"/>
          </a:xfrm>
        </p:spPr>
        <p:txBody>
          <a:bodyPr/>
          <a:lstStyle/>
          <a:p>
            <a:pPr>
              <a:buClr>
                <a:srgbClr val="000000"/>
              </a:buClr>
              <a:buSzPct val="64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Послед</a:t>
            </a:r>
            <a:r>
              <a:rPr lang="sr-Cyrl-RS" altLang="en-US" sz="2400" dirty="0">
                <a:latin typeface="Garamond" panose="02020404030301010803" pitchFamily="18" charset="0"/>
              </a:rPr>
              <a:t>њ</a:t>
            </a:r>
            <a:r>
              <a:rPr lang="ru-RU" altLang="en-US" sz="2400" dirty="0" smtClean="0">
                <a:latin typeface="Garamond" panose="02020404030301010803" pitchFamily="18" charset="0"/>
              </a:rPr>
              <a:t>ом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наредбом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објекат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 </a:t>
            </a:r>
            <a:r>
              <a:rPr lang="en-US" altLang="en-US" sz="1800" dirty="0" err="1" smtClean="0"/>
              <a:t>Spoljasnja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sr-Latn-RS" altLang="en-US" sz="2400" dirty="0"/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Latn-RS" sz="2400" dirty="0" smtClean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Spoljasnja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Unutrasnja </a:t>
            </a: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Unutrasnja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//Detalji unutrasnje klase ... </a:t>
            </a: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Ostali clanovi Spoljasnje klase </a:t>
            </a: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Spoljasnja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sp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Spoljasnja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sr-Latn-RS" sz="1500" dirty="0" smtClean="0">
              <a:effectLst/>
            </a:endParaRPr>
          </a:p>
          <a:p>
            <a:pPr marL="0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Latn-RS" altLang="en-US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Пример унутрашње класе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2636912"/>
            <a:ext cx="5112568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478337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Последњом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наредбом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претходном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слајду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објекат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 smtClean="0"/>
              <a:t>Unutrasnja</a:t>
            </a:r>
            <a:r>
              <a:rPr lang="en-GB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потребно да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примерак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унутрашње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, то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постиже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реферише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име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унутрашње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именом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спољашње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квалификатором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:</a:t>
            </a:r>
            <a:r>
              <a:rPr lang="en-GB" altLang="en-US" sz="1800" dirty="0" smtClean="0"/>
              <a:t> </a:t>
            </a:r>
            <a:endParaRPr lang="sr-Latn-RS" altLang="en-US" sz="1800" dirty="0" smtClean="0"/>
          </a:p>
          <a:p>
            <a:pPr marL="0" indent="0">
              <a:buNone/>
            </a:pPr>
            <a:r>
              <a:rPr lang="sr-Latn-RS" sz="24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definisanje objekta unutrasnje klase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Spoljasnja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Unutrasnja unut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sp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Unutrasnja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горњем примеру је креиран објекат унутрашње класе који је придружен раније креираном објекту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 smtClean="0"/>
              <a:t>sp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Пример унутрашње класе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3645024"/>
            <a:ext cx="576064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781175"/>
            <a:ext cx="7958137" cy="4478338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Унутар нестатичких метода класе </a:t>
            </a:r>
            <a:r>
              <a:rPr lang="en-GB" altLang="en-US" sz="1800" dirty="0" err="1" smtClean="0"/>
              <a:t>Spoljasnja</a:t>
            </a:r>
            <a:r>
              <a:rPr lang="en-GB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може се користити име класе </a:t>
            </a:r>
            <a:r>
              <a:rPr lang="en-GB" altLang="en-US" sz="1800" dirty="0" err="1" smtClean="0"/>
              <a:t>Unutrasnja</a:t>
            </a:r>
            <a:r>
              <a:rPr lang="en-GB" altLang="en-US" sz="1800" i="1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без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квалификовања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Тако се унутар нестатичког метода класе </a:t>
            </a:r>
            <a:r>
              <a:rPr lang="en-GB" altLang="en-US" sz="1800" dirty="0" err="1" smtClean="0"/>
              <a:t>Spoljasnja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може креирати нови примерак класе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 smtClean="0"/>
              <a:t>Unutrasnja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са</a:t>
            </a:r>
            <a:r>
              <a:rPr lang="en-GB" altLang="en-US" sz="2400" dirty="0" smtClean="0">
                <a:latin typeface="Garamond" panose="02020404030301010803" pitchFamily="18" charset="0"/>
              </a:rPr>
              <a:t>: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800" dirty="0" smtClean="0">
              <a:latin typeface="Garamond" panose="02020404030301010803" pitchFamily="18" charset="0"/>
            </a:endParaRPr>
          </a:p>
          <a:p>
            <a:pPr marL="457200" lvl="1" indent="0">
              <a:buClr>
                <a:srgbClr val="000000"/>
              </a:buClr>
              <a:buSzPct val="64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Unutrasnja unut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Unutrasnja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 </a:t>
            </a:r>
          </a:p>
          <a:p>
            <a:pPr marL="457200" lvl="1" indent="0">
              <a:buClr>
                <a:srgbClr val="000000"/>
              </a:buClr>
              <a:buSzPct val="64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што је еквивалнтно са</a:t>
            </a:r>
            <a:r>
              <a:rPr lang="en-GB" altLang="en-US" sz="2400" dirty="0" smtClean="0">
                <a:latin typeface="Garamond" panose="02020404030301010803" pitchFamily="18" charset="0"/>
              </a:rPr>
              <a:t>: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457200" lvl="1" indent="0">
              <a:buClr>
                <a:srgbClr val="000000"/>
              </a:buClr>
              <a:buSzPct val="64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Latn-RS" altLang="en-US" sz="800" dirty="0" smtClean="0">
              <a:latin typeface="Garamond" panose="02020404030301010803" pitchFamily="18" charset="0"/>
            </a:endParaRPr>
          </a:p>
          <a:p>
            <a:pPr marL="457200" lvl="1" indent="0">
              <a:buClr>
                <a:srgbClr val="000000"/>
              </a:buClr>
              <a:buSzPct val="64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Unutrasnja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unut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Unutrasnja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457200" lvl="1" indent="0">
              <a:buClr>
                <a:srgbClr val="000000"/>
              </a:buClr>
              <a:buSzPct val="64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Пример унутрашње класе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3501008"/>
            <a:ext cx="41764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1115616" y="4365104"/>
            <a:ext cx="52565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1735138"/>
            <a:ext cx="7958138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дефинисати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унутар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метода, и то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тзв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локална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унутрашња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sr-Latn-RS" altLang="en-US" sz="2400" dirty="0">
                <a:latin typeface="Garamond" panose="02020404030301010803" pitchFamily="18" charset="0"/>
              </a:rPr>
              <a:t> </a:t>
            </a:r>
            <a:r>
              <a:rPr lang="en-GB" altLang="en-US" sz="24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енг. 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local </a:t>
            </a:r>
            <a:r>
              <a:rPr lang="en-GB" altLang="en-US" sz="2400" dirty="0" smtClean="0">
                <a:latin typeface="Garamond" panose="02020404030301010803" pitchFamily="18" charset="0"/>
              </a:rPr>
              <a:t>inner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400" dirty="0" smtClean="0">
                <a:latin typeface="Garamond" panose="02020404030301010803" pitchFamily="18" charset="0"/>
              </a:rPr>
              <a:t>class</a:t>
            </a:r>
            <a:r>
              <a:rPr lang="en-GB" altLang="en-US" sz="2400" dirty="0" smtClean="0">
                <a:latin typeface="Garamond" panose="02020404030301010803" pitchFamily="18" charset="0"/>
              </a:rPr>
              <a:t>).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Примерци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тј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локалне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унутрашње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могу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само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локално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тј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унутар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метода у коме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дефиниција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То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корисно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израчунавање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методу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захтева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употребу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специјализоване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000" dirty="0" err="1" smtClean="0">
                <a:latin typeface="Garamond" panose="02020404030301010803" pitchFamily="18" charset="0"/>
              </a:rPr>
              <a:t>Добар</a:t>
            </a:r>
            <a:r>
              <a:rPr lang="ru-RU" altLang="en-US" sz="2000" dirty="0" smtClean="0">
                <a:latin typeface="Garamond" panose="02020404030301010803" pitchFamily="18" charset="0"/>
              </a:rPr>
              <a:t> пример су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ослушкивачи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догађаја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en-GB" altLang="en-US" sz="20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000" dirty="0" smtClean="0">
                <a:latin typeface="Garamond" panose="02020404030301010803" pitchFamily="18" charset="0"/>
              </a:rPr>
              <a:t>енг. </a:t>
            </a:r>
            <a:r>
              <a:rPr lang="en-GB" altLang="en-US" sz="2000" dirty="0" smtClean="0">
                <a:latin typeface="Garamond" panose="02020404030301010803" pitchFamily="18" charset="0"/>
              </a:rPr>
              <a:t>event listener).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Локална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унутрашња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реферисати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декларисане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методу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чијој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дефиницији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појављује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smtClean="0">
                <a:latin typeface="Garamond" panose="02020404030301010803" pitchFamily="18" charset="0"/>
              </a:rPr>
              <a:t/>
            </a:r>
            <a:br>
              <a:rPr lang="ru-RU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али </a:t>
            </a:r>
            <a:r>
              <a:rPr lang="ru-RU" altLang="en-US" sz="2400" dirty="0" smtClean="0">
                <a:latin typeface="Garamond" panose="02020404030301010803" pitchFamily="18" charset="0"/>
              </a:rPr>
              <a:t>само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су те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финалне</a:t>
            </a:r>
            <a:r>
              <a:rPr lang="en-GB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Локалне унутрашње класе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Сопствени пакети и унутрашње класе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964488" cy="4767362"/>
          </a:xfrm>
        </p:spPr>
        <p:txBody>
          <a:bodyPr/>
          <a:lstStyle/>
          <a:p>
            <a:pPr marL="0" indent="0">
              <a:buNone/>
            </a:pP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PrimerLokalneKlase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reg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"[^0-9]"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validirajBrojTelefona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String 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//mora da bude finalna kako bi se videla unutar lokalne metode 		</a:t>
            </a:r>
          </a:p>
          <a:p>
            <a:pPr marL="0" indent="0">
              <a:buNone/>
            </a:pPr>
            <a:r>
              <a:rPr lang="sr-Latn-RS" sz="105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final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duzinaBroja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//lokalna klasa jer je koristimo samo za potrebe ove metode 		</a:t>
            </a:r>
          </a:p>
          <a:p>
            <a:pPr marL="0" indent="0">
              <a:buNone/>
            </a:pPr>
            <a:r>
              <a:rPr lang="sr-Latn-RS" sz="105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BrojTelefona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String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formatiraniBroj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BrojTelefona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String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trenutniBroj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replaceAll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reg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""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trenutniBroj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length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==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duzinaBroja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	</a:t>
            </a:r>
            <a:r>
              <a:rPr lang="en-U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formatiraniBroj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trenutniBroj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formatiraniBroj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String vratiBroj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formatiraniBroj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BrojTelefona 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mojBroj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BrojTelefona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mojBroj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vratiBroj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==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"Broj nije dobar"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...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args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validirajBrojTelefona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05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"123-456-7890"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5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5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05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05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050" dirty="0" smtClean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1050" dirty="0">
              <a:latin typeface="Garamond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Локалне унутрашње класе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7704856" cy="53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2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7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72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72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735138"/>
            <a:ext cx="8480301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Анонимне класе омогућују програмеру да пише концизан код. 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Оне допуштају да се истовремено декларише класа и креира њен примерак, при чему та класа нема име.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Другим речима, оне су као локална класа, само што немају име. Анонимне класе се користе када се локална класа користи само једном.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Анонимне класе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008" y="1556792"/>
            <a:ext cx="8928992" cy="4895850"/>
          </a:xfrm>
        </p:spPr>
        <p:txBody>
          <a:bodyPr/>
          <a:lstStyle/>
          <a:p>
            <a:pPr marL="0" indent="0">
              <a:buNone/>
            </a:pP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Student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godinaRodjenja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prezime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11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godinaRodjenja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String ime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String prezime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godinaRodjenja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godinaRodjenja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ime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ime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prezime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prezime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endParaRPr lang="en-US" sz="1100" dirty="0" smtClean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args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nizStudenata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];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nizStudenata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1992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"Ana"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"Pesic"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nizStudenata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1990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"Mirko"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"Petrovic"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nizStudenata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1985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"Drgana"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"Djordjevic"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/*Koristimo anonimnu klasu koja nasledjuje Comparator jer nam treba specifican </a:t>
            </a:r>
            <a:r>
              <a:rPr lang="en-U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nacin sortiranja niza i to samo jedanput. Neefikasna alternativa bi bila da smo </a:t>
            </a:r>
            <a:r>
              <a:rPr lang="en-U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nasledili klasu komparator nasom klasom npr. MojKomparator, potom redefinisali </a:t>
            </a:r>
            <a:r>
              <a:rPr lang="en-U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njen compare metod, ali bi to bilo previse koda za jednokratnu upotrebu*/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Arrays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sort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nizStudenata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Comparator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@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Override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compare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Object o1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Object o2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Student 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s1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o1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Student s2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Student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o2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1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s1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godinaRodjenja 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-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s2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godinaRodjenja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});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1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1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100" dirty="0" smtClean="0">
              <a:effectLst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11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Анонимне класе</a:t>
            </a:r>
            <a:r>
              <a:rPr lang="en-US" kern="0" dirty="0" smtClean="0">
                <a:solidFill>
                  <a:srgbClr val="3366FF"/>
                </a:solidFill>
              </a:rPr>
              <a:t>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5008" y="1556792"/>
            <a:ext cx="8749480" cy="5301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792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Надаље, један део материјала је преузет од колегинице Марије Милановић.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Марији Милановић на помоћи у реализацији ове презентације.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f4-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6"/>
          <a:stretch>
            <a:fillRect/>
          </a:stretch>
        </p:blipFill>
        <p:spPr>
          <a:xfrm>
            <a:off x="2915816" y="3544888"/>
            <a:ext cx="3849688" cy="3313112"/>
          </a:xfrm>
          <a:noFill/>
        </p:spPr>
      </p:pic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04813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Пакети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815388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Програмери групишу сличне тј. повезане типове у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пакете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 </a:t>
            </a:r>
            <a:r>
              <a:rPr lang="sr-Cyrl-RS" altLang="en-US" sz="2400" dirty="0">
                <a:latin typeface="Garamond" panose="02020404030301010803" pitchFamily="18" charset="0"/>
              </a:rPr>
              <a:t>на тај начин избегавају конфликте у именима и контролишу приступ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en-US" altLang="en-US" sz="1000" dirty="0">
              <a:latin typeface="Garamond" panose="02020404030301010803" pitchFamily="18" charset="0"/>
            </a:endParaRPr>
          </a:p>
          <a:p>
            <a:pPr marL="342900" indent="-342900" eaLnBrk="1" hangingPunct="1"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Пакет је група повезаних типова (класа, интерфејса, енумерисаних типова и типова нотације)за коју је обезбеђује заштита при приступу и управљање простором имена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Latn-CS" altLang="en-US" sz="24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04813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Пакети (2)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sr-Cyrl-RS" dirty="0" smtClean="0">
                <a:latin typeface="Garamond" pitchFamily="18" charset="0"/>
              </a:rPr>
              <a:t>Разлози за паковање класа и интерфејса у пакете су </a:t>
            </a:r>
            <a:r>
              <a:rPr lang="en-US" dirty="0" smtClean="0">
                <a:latin typeface="Garamond" pitchFamily="18" charset="0"/>
              </a:rPr>
              <a:t>: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Лакше одређивање да ли су типови повезани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Лакше се могу пронаћи тражени типови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Нема именских конфликта са другим типовима истог назива, јер пакет креира нови простор имена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Допуштање да типови унутар пакета имају неограничен приступ један другом. </a:t>
            </a:r>
            <a:endParaRPr lang="sr-Latn-CS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477963"/>
            <a:ext cx="86868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Процес креирања сопствених пакета  се може описати у три корака.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Garamond" pitchFamily="18" charset="0"/>
              </a:rPr>
              <a:t>Први корак </a:t>
            </a:r>
            <a:r>
              <a:rPr lang="ru-RU" dirty="0">
                <a:latin typeface="Garamond" pitchFamily="18" charset="0"/>
              </a:rPr>
              <a:t>је </a:t>
            </a:r>
            <a:r>
              <a:rPr lang="ru-RU" dirty="0">
                <a:solidFill>
                  <a:srgbClr val="FF0000"/>
                </a:solidFill>
                <a:latin typeface="Garamond" pitchFamily="18" charset="0"/>
              </a:rPr>
              <a:t>избор имена пакета</a:t>
            </a:r>
            <a:r>
              <a:rPr lang="ru-RU" dirty="0">
                <a:latin typeface="Garamond" pitchFamily="18" charset="0"/>
              </a:rPr>
              <a:t>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Garamond" pitchFamily="18" charset="0"/>
              </a:rPr>
              <a:t>Препорука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произвoђaчa</a:t>
            </a:r>
            <a:r>
              <a:rPr lang="ru-RU" dirty="0" smtClean="0">
                <a:latin typeface="Garamond" pitchFamily="18" charset="0"/>
              </a:rPr>
              <a:t>: </a:t>
            </a:r>
            <a:r>
              <a:rPr lang="ru-RU" dirty="0" err="1" smtClean="0">
                <a:latin typeface="Garamond" pitchFamily="18" charset="0"/>
              </a:rPr>
              <a:t>коришћење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назива Интернет домена са елементима поређаним по обрнутом редоследу. </a:t>
            </a:r>
            <a:endParaRPr lang="ru-RU" dirty="0" smtClean="0">
              <a:latin typeface="Garamond" pitchFamily="18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На пример, </a:t>
            </a:r>
            <a:r>
              <a:rPr lang="ru-RU" dirty="0" err="1" smtClean="0">
                <a:latin typeface="Garamond" pitchFamily="18" charset="0"/>
              </a:rPr>
              <a:t>ако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је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назив</a:t>
            </a:r>
            <a:r>
              <a:rPr lang="ru-RU" dirty="0" smtClean="0">
                <a:latin typeface="Garamond" pitchFamily="18" charset="0"/>
              </a:rPr>
              <a:t> домена: </a:t>
            </a:r>
            <a:r>
              <a:rPr lang="en-US" sz="1800" dirty="0" smtClean="0">
                <a:latin typeface="+mn-lt"/>
              </a:rPr>
              <a:t>matf.bg.ac.rs</a:t>
            </a:r>
            <a:r>
              <a:rPr lang="ru-RU" dirty="0" smtClean="0">
                <a:latin typeface="Garamond" pitchFamily="18" charset="0"/>
              </a:rPr>
              <a:t>, </a:t>
            </a:r>
            <a:r>
              <a:rPr lang="ru-RU" dirty="0" err="1" smtClean="0">
                <a:latin typeface="Garamond" pitchFamily="18" charset="0"/>
              </a:rPr>
              <a:t>назив</a:t>
            </a:r>
            <a:r>
              <a:rPr lang="ru-RU" dirty="0" smtClean="0">
                <a:latin typeface="Garamond" pitchFamily="18" charset="0"/>
              </a:rPr>
              <a:t> пакета би </a:t>
            </a:r>
            <a:r>
              <a:rPr lang="ru-RU" dirty="0" err="1" smtClean="0">
                <a:latin typeface="Garamond" pitchFamily="18" charset="0"/>
              </a:rPr>
              <a:t>требало</a:t>
            </a:r>
            <a:r>
              <a:rPr lang="ru-RU" dirty="0" smtClean="0">
                <a:latin typeface="Garamond" pitchFamily="18" charset="0"/>
              </a:rPr>
              <a:t> да </a:t>
            </a:r>
            <a:r>
              <a:rPr lang="sr-Cyrl-RS" dirty="0" smtClean="0">
                <a:latin typeface="Garamond" pitchFamily="18" charset="0"/>
              </a:rPr>
              <a:t>почне са </a:t>
            </a:r>
            <a:r>
              <a:rPr lang="en-US" sz="1800" dirty="0" err="1" smtClean="0">
                <a:latin typeface="+mn-lt"/>
              </a:rPr>
              <a:t>rs.ac.bg.matf</a:t>
            </a:r>
            <a:r>
              <a:rPr lang="ru-RU" dirty="0" smtClean="0">
                <a:latin typeface="Garamond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На </a:t>
            </a:r>
            <a:r>
              <a:rPr lang="ru-RU" dirty="0">
                <a:latin typeface="Garamond" pitchFamily="18" charset="0"/>
              </a:rPr>
              <a:t>тај начин се постиже да назив пакета буде јединствен.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По конвенцији, називи пакета почињу малим словима.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Пакети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84313"/>
            <a:ext cx="8686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Garamond" pitchFamily="18" charset="0"/>
              </a:rPr>
              <a:t>Други корак </a:t>
            </a:r>
            <a:r>
              <a:rPr lang="ru-RU" dirty="0" smtClean="0">
                <a:latin typeface="Garamond" pitchFamily="18" charset="0"/>
              </a:rPr>
              <a:t>је </a:t>
            </a:r>
            <a:r>
              <a:rPr lang="ru-RU" dirty="0" smtClean="0">
                <a:solidFill>
                  <a:srgbClr val="FF0000"/>
                </a:solidFill>
                <a:latin typeface="Garamond" pitchFamily="18" charset="0"/>
              </a:rPr>
              <a:t>креирање структуре </a:t>
            </a:r>
            <a:r>
              <a:rPr lang="ru-RU" dirty="0" err="1" smtClean="0">
                <a:solidFill>
                  <a:srgbClr val="FF0000"/>
                </a:solidFill>
                <a:latin typeface="Garamond" pitchFamily="18" charset="0"/>
              </a:rPr>
              <a:t>директоријума</a:t>
            </a:r>
            <a:r>
              <a:rPr lang="ru-RU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ru-RU" dirty="0" smtClean="0">
                <a:latin typeface="Garamond" pitchFamily="18" charset="0"/>
              </a:rPr>
              <a:t>(фасцикли, фолдера).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Ако је назив пакета из једног дела (нема тачака у називу), </a:t>
            </a:r>
            <a:br>
              <a:rPr lang="ru-RU" dirty="0" smtClean="0">
                <a:latin typeface="Garamond" pitchFamily="18" charset="0"/>
              </a:rPr>
            </a:br>
            <a:r>
              <a:rPr lang="ru-RU" dirty="0" err="1" smtClean="0">
                <a:latin typeface="Garamond" pitchFamily="18" charset="0"/>
              </a:rPr>
              <a:t>назив</a:t>
            </a:r>
            <a:r>
              <a:rPr lang="ru-RU" dirty="0" smtClean="0">
                <a:latin typeface="Garamond" pitchFamily="18" charset="0"/>
              </a:rPr>
              <a:t> директоријума поклапа се са називом пакета. 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Ако</a:t>
            </a:r>
            <a:r>
              <a:rPr lang="ru-RU" dirty="0" smtClean="0">
                <a:latin typeface="Garamond" pitchFamily="18" charset="0"/>
              </a:rPr>
              <a:t> се назив пакета састоји из више делова (одвојених тачком), тада за сваки део треба формирати поддиректоријум.</a:t>
            </a:r>
          </a:p>
          <a:p>
            <a:pPr marL="1085850" lvl="1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На пример, за </a:t>
            </a:r>
            <a:r>
              <a:rPr lang="en-US" sz="1800" dirty="0" err="1" smtClean="0">
                <a:latin typeface="+mn-lt"/>
              </a:rPr>
              <a:t>rs.ac.bg.matf</a:t>
            </a:r>
            <a:r>
              <a:rPr lang="ru-RU" dirty="0" smtClean="0">
                <a:latin typeface="Garamond" pitchFamily="18" charset="0"/>
              </a:rPr>
              <a:t>, главни директоријум треба да се зове </a:t>
            </a:r>
            <a:r>
              <a:rPr lang="en-US" sz="1800" dirty="0" err="1" smtClean="0">
                <a:latin typeface="+mn-lt"/>
              </a:rPr>
              <a:t>rs</a:t>
            </a:r>
            <a:r>
              <a:rPr lang="ru-RU" dirty="0" smtClean="0">
                <a:latin typeface="Garamond" pitchFamily="18" charset="0"/>
              </a:rPr>
              <a:t>, његов под</a:t>
            </a:r>
            <a:r>
              <a:rPr lang="sr-Cyrl-RS" dirty="0" smtClean="0">
                <a:latin typeface="Garamond" pitchFamily="18" charset="0"/>
              </a:rPr>
              <a:t>директоријум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en-US" sz="1800" dirty="0" smtClean="0">
                <a:latin typeface="+mn-lt"/>
              </a:rPr>
              <a:t>ac</a:t>
            </a:r>
            <a:r>
              <a:rPr lang="ru-RU" dirty="0" smtClean="0">
                <a:latin typeface="Garamond" pitchFamily="18" charset="0"/>
              </a:rPr>
              <a:t>, његов поддиректоријум </a:t>
            </a:r>
            <a:r>
              <a:rPr lang="en-US" sz="1800" dirty="0" err="1" smtClean="0">
                <a:latin typeface="+mn-lt"/>
              </a:rPr>
              <a:t>bg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и у њему треба да постоји директоријум </a:t>
            </a:r>
            <a:r>
              <a:rPr lang="en-US" sz="1800" dirty="0" err="1" smtClean="0">
                <a:latin typeface="+mn-lt"/>
              </a:rPr>
              <a:t>matf</a:t>
            </a:r>
            <a:r>
              <a:rPr lang="ru-RU" dirty="0" smtClean="0">
                <a:latin typeface="Garamond" pitchFamily="18" charset="0"/>
              </a:rPr>
              <a:t>.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У </a:t>
            </a:r>
            <a:r>
              <a:rPr lang="sr-Cyrl-RS" dirty="0" smtClean="0">
                <a:latin typeface="Garamond" pitchFamily="18" charset="0"/>
              </a:rPr>
              <a:t>сваки од ових директоријума се могу убацити датотеке, односно класе, интерфејси итд. </a:t>
            </a:r>
            <a:endParaRPr lang="ru-RU" b="1" dirty="0" smtClean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Пакети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9750" y="1773238"/>
            <a:ext cx="80010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Garamond" pitchFamily="18" charset="0"/>
              </a:rPr>
              <a:t>Трећи корак</a:t>
            </a:r>
            <a:r>
              <a:rPr lang="ru-RU" dirty="0">
                <a:latin typeface="Garamond" pitchFamily="18" charset="0"/>
              </a:rPr>
              <a:t> је </a:t>
            </a:r>
            <a:r>
              <a:rPr lang="ru-RU" dirty="0">
                <a:solidFill>
                  <a:srgbClr val="FF0000"/>
                </a:solidFill>
                <a:latin typeface="Garamond" pitchFamily="18" charset="0"/>
              </a:rPr>
              <a:t>додавање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package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sr-Cyrl-RS" dirty="0">
                <a:solidFill>
                  <a:srgbClr val="FF0000"/>
                </a:solidFill>
                <a:latin typeface="Garamond" pitchFamily="18" charset="0"/>
              </a:rPr>
              <a:t>наредбе</a:t>
            </a:r>
            <a:r>
              <a:rPr lang="ru-RU" dirty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Ово</a:t>
            </a:r>
            <a:r>
              <a:rPr lang="ru-RU" dirty="0" smtClean="0">
                <a:latin typeface="Garamond" pitchFamily="18" charset="0"/>
              </a:rPr>
              <a:t> треба да буде </a:t>
            </a:r>
            <a:r>
              <a:rPr lang="ru-RU" dirty="0" err="1" smtClean="0">
                <a:latin typeface="Garamond" pitchFamily="18" charset="0"/>
              </a:rPr>
              <a:t>прва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наредба Јава </a:t>
            </a:r>
            <a:r>
              <a:rPr lang="ru-RU" dirty="0" err="1">
                <a:latin typeface="Garamond" pitchFamily="18" charset="0"/>
              </a:rPr>
              <a:t>програма</a:t>
            </a:r>
            <a:r>
              <a:rPr lang="ru-RU" dirty="0" smtClean="0">
                <a:latin typeface="Garamond" pitchFamily="18" charset="0"/>
              </a:rPr>
              <a:t>, </a:t>
            </a:r>
            <a:r>
              <a:rPr lang="ru-RU" dirty="0" err="1" smtClean="0">
                <a:latin typeface="Garamond" pitchFamily="18" charset="0"/>
              </a:rPr>
              <a:t>дакле</a:t>
            </a:r>
            <a:r>
              <a:rPr lang="ru-RU" dirty="0" smtClean="0">
                <a:latin typeface="Garamond" pitchFamily="18" charset="0"/>
              </a:rPr>
              <a:t>,  пре </a:t>
            </a:r>
            <a:r>
              <a:rPr lang="ru-RU" dirty="0">
                <a:latin typeface="Garamond" pitchFamily="18" charset="0"/>
              </a:rPr>
              <a:t>прве </a:t>
            </a:r>
            <a:r>
              <a:rPr lang="ru-RU" dirty="0" err="1">
                <a:latin typeface="Garamond" pitchFamily="18" charset="0"/>
              </a:rPr>
              <a:t>наредбе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en-US" sz="1800" dirty="0" smtClean="0">
                <a:latin typeface="+mn-lt"/>
              </a:rPr>
              <a:t>import</a:t>
            </a:r>
            <a:r>
              <a:rPr lang="sr-Cyrl-RS" sz="180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На </a:t>
            </a:r>
            <a:r>
              <a:rPr lang="ru-RU" dirty="0">
                <a:latin typeface="Garamond" pitchFamily="18" charset="0"/>
              </a:rPr>
              <a:t>пример, ако је назив пакета </a:t>
            </a:r>
            <a:r>
              <a:rPr lang="ru-RU" sz="1800" dirty="0">
                <a:latin typeface="+mn-lt"/>
              </a:rPr>
              <a:t>rs.</a:t>
            </a:r>
            <a:r>
              <a:rPr lang="en-US" sz="1800" dirty="0" err="1">
                <a:latin typeface="+mn-lt"/>
              </a:rPr>
              <a:t>ac.bg.matf</a:t>
            </a:r>
            <a:r>
              <a:rPr lang="ru-RU" dirty="0">
                <a:latin typeface="Garamond" pitchFamily="18" charset="0"/>
              </a:rPr>
              <a:t>, на почетку сваке датотеке у том пакету мора писати:</a:t>
            </a:r>
          </a:p>
          <a:p>
            <a:pPr>
              <a:spcBef>
                <a:spcPct val="50000"/>
              </a:spcBef>
              <a:defRPr/>
            </a:pPr>
            <a:r>
              <a:rPr lang="sr-Latn-ME" sz="1800" dirty="0">
                <a:latin typeface="+mn-lt"/>
              </a:rPr>
              <a:t>    </a:t>
            </a:r>
            <a:r>
              <a:rPr lang="sr-Cyrl-RS" sz="1800" dirty="0" smtClean="0">
                <a:latin typeface="+mn-lt"/>
              </a:rPr>
              <a:t>		</a:t>
            </a:r>
            <a:r>
              <a:rPr lang="en-US" sz="1800" dirty="0" smtClean="0">
                <a:latin typeface="+mn-lt"/>
              </a:rPr>
              <a:t>package </a:t>
            </a:r>
            <a:r>
              <a:rPr lang="sr-Latn-ME" sz="1800" dirty="0">
                <a:latin typeface="+mn-lt"/>
              </a:rPr>
              <a:t>rs</a:t>
            </a:r>
            <a:r>
              <a:rPr lang="en-US" sz="1800" dirty="0">
                <a:latin typeface="+mn-lt"/>
              </a:rPr>
              <a:t>.</a:t>
            </a:r>
            <a:r>
              <a:rPr lang="en-US" sz="1800" dirty="0" err="1">
                <a:latin typeface="+mn-lt"/>
              </a:rPr>
              <a:t>ac.bg.matf</a:t>
            </a:r>
            <a:r>
              <a:rPr lang="en-US" sz="1800" dirty="0">
                <a:latin typeface="+mn-lt"/>
              </a:rPr>
              <a:t>;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Пакети (</a:t>
            </a:r>
            <a:r>
              <a:rPr lang="en-US" kern="0" dirty="0" smtClean="0">
                <a:solidFill>
                  <a:srgbClr val="3366FF"/>
                </a:solidFill>
              </a:rPr>
              <a:t>5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484313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Да би могло да се </a:t>
            </a:r>
            <a:r>
              <a:rPr lang="ru-RU" dirty="0" err="1">
                <a:latin typeface="Garamond" pitchFamily="18" charset="0"/>
              </a:rPr>
              <a:t>рукује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уграђеним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Јава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класама</a:t>
            </a:r>
            <a:r>
              <a:rPr lang="ru-RU" dirty="0">
                <a:latin typeface="Garamond" pitchFamily="18" charset="0"/>
              </a:rPr>
              <a:t>, </a:t>
            </a:r>
            <a:r>
              <a:rPr lang="en-US" dirty="0" smtClean="0">
                <a:latin typeface="Garamond" pitchFamily="18" charset="0"/>
              </a:rPr>
              <a:t/>
            </a:r>
            <a:br>
              <a:rPr lang="en-US" dirty="0" smtClean="0">
                <a:latin typeface="Garamond" pitchFamily="18" charset="0"/>
              </a:rPr>
            </a:br>
            <a:r>
              <a:rPr lang="ru-RU" dirty="0" smtClean="0">
                <a:latin typeface="Garamond" pitchFamily="18" charset="0"/>
              </a:rPr>
              <a:t>мора </a:t>
            </a:r>
            <a:r>
              <a:rPr lang="ru-RU" dirty="0">
                <a:latin typeface="Garamond" pitchFamily="18" charset="0"/>
              </a:rPr>
              <a:t>се знати где се класе налазе у оквиру система. </a:t>
            </a:r>
            <a:endParaRPr lang="ru-RU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Место </a:t>
            </a:r>
            <a:r>
              <a:rPr lang="ru-RU" dirty="0">
                <a:latin typeface="Garamond" pitchFamily="18" charset="0"/>
              </a:rPr>
              <a:t>где се класе налазе одре</a:t>
            </a:r>
            <a:r>
              <a:rPr lang="sr-Cyrl-RS" dirty="0">
                <a:latin typeface="Garamond" pitchFamily="18" charset="0"/>
              </a:rPr>
              <a:t>ђ</a:t>
            </a:r>
            <a:r>
              <a:rPr lang="ru-RU" dirty="0">
                <a:latin typeface="Garamond" pitchFamily="18" charset="0"/>
              </a:rPr>
              <a:t>ује се преко команде оперативног система </a:t>
            </a:r>
            <a:r>
              <a:rPr lang="en-US" sz="1800" dirty="0">
                <a:latin typeface="+mn-lt"/>
              </a:rPr>
              <a:t>CLASSPATH</a:t>
            </a:r>
            <a:r>
              <a:rPr lang="sr-Cyrl-RS" dirty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Овом </a:t>
            </a:r>
            <a:r>
              <a:rPr lang="sr-Cyrl-RS" dirty="0">
                <a:latin typeface="Garamond" pitchFamily="18" charset="0"/>
              </a:rPr>
              <a:t>командом се дефинише путања до директоријума у ком Јава окружење за извршавање тражи класе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Ако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CLASSPATH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није дефинисан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sr-Cyrl-RS" dirty="0">
                <a:latin typeface="Garamond" pitchFamily="18" charset="0"/>
              </a:rPr>
              <a:t>подразумева се директоријум</a:t>
            </a:r>
            <a:r>
              <a:rPr lang="sr-Latn-ME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java\lib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у конкретној инсталацији Јаве</a:t>
            </a:r>
            <a:r>
              <a:rPr lang="en-US" dirty="0">
                <a:latin typeface="Garamond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Комбиновањем путање дате у </a:t>
            </a:r>
            <a:r>
              <a:rPr lang="en-US" sz="1800" dirty="0">
                <a:latin typeface="+mn-lt"/>
              </a:rPr>
              <a:t>CLASSPATH-</a:t>
            </a:r>
            <a:r>
              <a:rPr lang="sr-Cyrl-RS" dirty="0">
                <a:latin typeface="Garamond" pitchFamily="18" charset="0"/>
              </a:rPr>
              <a:t>у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 назива пакета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sr-Cyrl-RS" dirty="0">
                <a:latin typeface="Garamond" pitchFamily="18" charset="0"/>
              </a:rPr>
              <a:t>Јава Виртуелна Машина проналази класе са којима се оперише</a:t>
            </a:r>
            <a:r>
              <a:rPr lang="en-US" dirty="0" smtClean="0">
                <a:latin typeface="Garamond" pitchFamily="18" charset="0"/>
              </a:rPr>
              <a:t>.</a:t>
            </a:r>
            <a:endParaRPr lang="sr-Cyrl-RS" dirty="0" smtClean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Пакети (</a:t>
            </a:r>
            <a:r>
              <a:rPr lang="en-US" kern="0" dirty="0">
                <a:solidFill>
                  <a:srgbClr val="3366FF"/>
                </a:solidFill>
              </a:rPr>
              <a:t>6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412875"/>
            <a:ext cx="88392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Јава допушта да се дефинише класа унутар неке друге класе. Таква класа се назива </a:t>
            </a:r>
            <a:r>
              <a:rPr lang="sr-Cyrl-RS" b="1" dirty="0">
                <a:latin typeface="Garamond" pitchFamily="18" charset="0"/>
              </a:rPr>
              <a:t>угнеждена класа</a:t>
            </a:r>
            <a:r>
              <a:rPr lang="sr-Cyrl-RS" dirty="0">
                <a:latin typeface="Garamond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Постоје два начина креирања угнеждених класа:</a:t>
            </a:r>
          </a:p>
          <a:p>
            <a:endParaRPr lang="sr-Latn-RS" dirty="0" smtClean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OuterClass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StaticNestedClass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...</a:t>
            </a:r>
            <a:endParaRPr lang="sr-Latn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InnerClass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Прва се назива </a:t>
            </a:r>
            <a:r>
              <a:rPr lang="sr-Cyrl-RS" b="1" dirty="0" smtClean="0">
                <a:latin typeface="Garamond" pitchFamily="18" charset="0"/>
              </a:rPr>
              <a:t>статичка угнеждена класа</a:t>
            </a:r>
            <a:r>
              <a:rPr lang="sr-Cyrl-RS" dirty="0" smtClean="0">
                <a:latin typeface="Garamond" pitchFamily="18" charset="0"/>
              </a:rPr>
              <a:t>, </a:t>
            </a:r>
            <a:br>
              <a:rPr lang="sr-Cyrl-R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а друга само </a:t>
            </a:r>
            <a:r>
              <a:rPr lang="sr-Cyrl-RS" b="1" dirty="0" smtClean="0">
                <a:latin typeface="Garamond" pitchFamily="18" charset="0"/>
              </a:rPr>
              <a:t>унутрашња класа</a:t>
            </a:r>
            <a:r>
              <a:rPr lang="sr-Cyrl-RS" dirty="0" smtClean="0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Угнеждене класе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3068960"/>
            <a:ext cx="4968552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803</Words>
  <Application>Microsoft Office PowerPoint</Application>
  <PresentationFormat>On-screen Show (4:3)</PresentationFormat>
  <Paragraphs>226</Paragraphs>
  <Slides>23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Garamond</vt:lpstr>
      <vt:lpstr>Times New Roman</vt:lpstr>
      <vt:lpstr>Wingdings</vt:lpstr>
      <vt:lpstr>4_Watermark</vt:lpstr>
      <vt:lpstr>Bitmap Image</vt:lpstr>
      <vt:lpstr>Објектно орјентисано програмирање</vt:lpstr>
      <vt:lpstr>Сопствени пакети и унутрашње класе</vt:lpstr>
      <vt:lpstr>Пакети</vt:lpstr>
      <vt:lpstr>Пакети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Filipovic;Dusan Tosic</dc:creator>
  <cp:lastModifiedBy>aca</cp:lastModifiedBy>
  <cp:revision>119</cp:revision>
  <dcterms:created xsi:type="dcterms:W3CDTF">2003-12-23T00:19:00Z</dcterms:created>
  <dcterms:modified xsi:type="dcterms:W3CDTF">2017-04-27T12:15:40Z</dcterms:modified>
</cp:coreProperties>
</file>