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804" r:id="rId1"/>
  </p:sldMasterIdLst>
  <p:sldIdLst>
    <p:sldId id="256" r:id="rId2"/>
    <p:sldId id="264" r:id="rId3"/>
    <p:sldId id="259" r:id="rId4"/>
    <p:sldId id="257" r:id="rId5"/>
    <p:sldId id="258" r:id="rId6"/>
    <p:sldId id="266" r:id="rId7"/>
    <p:sldId id="260" r:id="rId8"/>
    <p:sldId id="265" r:id="rId9"/>
    <p:sldId id="263" r:id="rId10"/>
    <p:sldId id="268" r:id="rId11"/>
    <p:sldId id="262" r:id="rId12"/>
    <p:sldId id="267" r:id="rId13"/>
  </p:sldIdLst>
  <p:sldSz cx="9144000" cy="6858000" type="screen4x3"/>
  <p:notesSz cx="6858000" cy="9144000"/>
  <p:embeddedFontLst>
    <p:embeddedFont>
      <p:font typeface="YUTms" panose="020B0604020202020204"/>
      <p:regular r:id="rId14"/>
    </p:embeddedFont>
    <p:embeddedFont>
      <p:font typeface="Times YU" panose="02027200000000000000"/>
      <p:regular r:id="rId15"/>
    </p:embeddedFont>
    <p:embeddedFont>
      <p:font typeface="Garamond" panose="02020404030301010803" pitchFamily="18" charset="0"/>
      <p:regular r:id="rId16"/>
      <p:bold r:id="rId17"/>
      <p:italic r:id="rId18"/>
    </p:embeddedFont>
  </p:embeddedFont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9900"/>
    <a:srgbClr val="FF0066"/>
    <a:srgbClr val="FF5050"/>
    <a:srgbClr val="003399"/>
    <a:srgbClr val="9900CC"/>
    <a:srgbClr val="CC0000"/>
    <a:srgbClr val="99330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1" autoAdjust="0"/>
    <p:restoredTop sz="94610" autoAdjust="0"/>
  </p:normalViewPr>
  <p:slideViewPr>
    <p:cSldViewPr>
      <p:cViewPr varScale="1">
        <p:scale>
          <a:sx n="81" d="100"/>
          <a:sy n="81" d="100"/>
        </p:scale>
        <p:origin x="1498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5.fntdata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4.fntdata"/><Relationship Id="rId2" Type="http://schemas.openxmlformats.org/officeDocument/2006/relationships/slide" Target="slides/slide1.xml"/><Relationship Id="rId16" Type="http://schemas.openxmlformats.org/officeDocument/2006/relationships/font" Target="fonts/font3.fntdata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font" Target="fonts/font2.fntdata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1.fntdata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sl_fak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90" t="4137" r="8333" b="12408"/>
          <a:stretch>
            <a:fillRect/>
          </a:stretch>
        </p:blipFill>
        <p:spPr bwMode="auto">
          <a:xfrm>
            <a:off x="395288" y="3357563"/>
            <a:ext cx="2881312" cy="198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893" name="Rectangle 5"/>
          <p:cNvSpPr>
            <a:spLocks noGrp="1" noChangeArrowheads="1"/>
          </p:cNvSpPr>
          <p:nvPr>
            <p:ph type="ctrTitle"/>
          </p:nvPr>
        </p:nvSpPr>
        <p:spPr>
          <a:xfrm>
            <a:off x="395288" y="1219200"/>
            <a:ext cx="8062912" cy="1933575"/>
          </a:xfrm>
        </p:spPr>
        <p:txBody>
          <a:bodyPr anchor="b"/>
          <a:lstStyle>
            <a:lvl1pPr algn="r">
              <a:defRPr sz="4400"/>
            </a:lvl1pPr>
          </a:lstStyle>
          <a:p>
            <a:r>
              <a:rPr lang="sr-Latn-CS"/>
              <a:t>Click to edit Master title style</a:t>
            </a:r>
          </a:p>
        </p:txBody>
      </p:sp>
      <p:sp>
        <p:nvSpPr>
          <p:cNvPr id="37894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3348038" y="3505200"/>
            <a:ext cx="5110162" cy="17526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/>
            </a:lvl1pPr>
          </a:lstStyle>
          <a:p>
            <a:r>
              <a:rPr lang="sr-Latn-CS"/>
              <a:t>Click to edit Master subtitle style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 defTabSz="914400">
              <a:buClrTx/>
              <a:buSzTx/>
              <a:defRPr>
                <a:latin typeface="Arial" charset="0"/>
              </a:defRPr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 defTabSz="914400">
              <a:buClrTx/>
              <a:buSzTx/>
              <a:defRPr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defTabSz="457200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 sz="1000">
                <a:solidFill>
                  <a:srgbClr val="FFFFFF"/>
                </a:solidFill>
                <a:cs typeface="Arial" panose="020B0604020202020204" pitchFamily="34" charset="0"/>
              </a:defRPr>
            </a:lvl1pPr>
          </a:lstStyle>
          <a:p>
            <a:fld id="{850F1D05-176D-4BE8-99E9-C67CF43541A3}" type="slidenum">
              <a:rPr lang="sr-Latn-CS" altLang="sr-Latn-RS"/>
              <a:pPr/>
              <a:t>‹#›</a:t>
            </a:fld>
            <a:endParaRPr lang="sr-Latn-CS" altLang="sr-Latn-RS"/>
          </a:p>
        </p:txBody>
      </p:sp>
    </p:spTree>
    <p:extLst>
      <p:ext uri="{BB962C8B-B14F-4D97-AF65-F5344CB8AC3E}">
        <p14:creationId xmlns:p14="http://schemas.microsoft.com/office/powerpoint/2010/main" val="2738070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 noChangeArrowheads="1"/>
          </p:cNvSpPr>
          <p:nvPr>
            <p:ph type="ftr" sz="quarter" idx="10"/>
          </p:nvPr>
        </p:nvSpPr>
        <p:spPr bwMode="auto">
          <a:xfrm>
            <a:off x="3059113" y="0"/>
            <a:ext cx="2895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defTabSz="457200">
              <a:buClr>
                <a:srgbClr val="000000"/>
              </a:buClr>
              <a:buSzPct val="100000"/>
              <a:buFont typeface="Times New Roman" pitchFamily="16" charset="0"/>
              <a:buNone/>
              <a:defRPr sz="1000">
                <a:solidFill>
                  <a:srgbClr val="6767FF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sr-Cyrl-RS"/>
              <a:t>Објектно орјентисано програмирање</a:t>
            </a:r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16658995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 noChangeArrowheads="1"/>
          </p:cNvSpPr>
          <p:nvPr>
            <p:ph type="ftr" sz="quarter" idx="10"/>
          </p:nvPr>
        </p:nvSpPr>
        <p:spPr bwMode="auto">
          <a:xfrm>
            <a:off x="3059113" y="0"/>
            <a:ext cx="2895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defTabSz="457200">
              <a:buClr>
                <a:srgbClr val="000000"/>
              </a:buClr>
              <a:buSzPct val="100000"/>
              <a:buFont typeface="Times New Roman" pitchFamily="16" charset="0"/>
              <a:buNone/>
              <a:defRPr sz="1000">
                <a:solidFill>
                  <a:srgbClr val="6767FF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sr-Cyrl-RS"/>
              <a:t>Објектно орјентисано програмирање</a:t>
            </a:r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5666424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0"/>
          </p:nvPr>
        </p:nvSpPr>
        <p:spPr bwMode="auto">
          <a:xfrm>
            <a:off x="3059113" y="0"/>
            <a:ext cx="2895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defTabSz="457200">
              <a:buClr>
                <a:srgbClr val="000000"/>
              </a:buClr>
              <a:buSzPct val="100000"/>
              <a:buFont typeface="Times New Roman" pitchFamily="16" charset="0"/>
              <a:buNone/>
              <a:defRPr sz="1000">
                <a:solidFill>
                  <a:srgbClr val="6767FF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sr-Cyrl-RS"/>
              <a:t>Објектно орјентисано програмирање</a:t>
            </a:r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42504985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5656" y="274638"/>
            <a:ext cx="7211144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 bwMode="auto">
          <a:xfrm>
            <a:off x="3059113" y="0"/>
            <a:ext cx="2895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defTabSz="457200">
              <a:buClr>
                <a:srgbClr val="000000"/>
              </a:buClr>
              <a:buSzPct val="100000"/>
              <a:buFont typeface="Times New Roman" pitchFamily="16" charset="0"/>
              <a:buNone/>
              <a:defRPr sz="1000">
                <a:solidFill>
                  <a:srgbClr val="6767FF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sr-Cyrl-RS"/>
              <a:t>Објектно орјентисано програмирање</a:t>
            </a:r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38399646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 bwMode="auto">
          <a:xfrm>
            <a:off x="3059113" y="0"/>
            <a:ext cx="2895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defTabSz="457200">
              <a:buClr>
                <a:srgbClr val="000000"/>
              </a:buClr>
              <a:buSzPct val="100000"/>
              <a:buFont typeface="Times New Roman" pitchFamily="16" charset="0"/>
              <a:buNone/>
              <a:defRPr sz="1000">
                <a:solidFill>
                  <a:srgbClr val="6767FF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sr-Cyrl-RS"/>
              <a:t>Објектно орјентисано програмирање</a:t>
            </a:r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30777583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r-Latn-CS" altLang="en-US" smtClean="0"/>
              <a:t>Click to edit Master text styles</a:t>
            </a:r>
          </a:p>
          <a:p>
            <a:pPr lvl="1"/>
            <a:r>
              <a:rPr lang="sr-Latn-CS" altLang="en-US" smtClean="0"/>
              <a:t>Second level</a:t>
            </a:r>
          </a:p>
          <a:p>
            <a:pPr lvl="2"/>
            <a:r>
              <a:rPr lang="sr-Latn-CS" altLang="en-US" smtClean="0"/>
              <a:t>Third level</a:t>
            </a:r>
          </a:p>
          <a:p>
            <a:pPr lvl="3"/>
            <a:r>
              <a:rPr lang="sr-Latn-CS" altLang="en-US" smtClean="0"/>
              <a:t>Fourth level</a:t>
            </a:r>
          </a:p>
          <a:p>
            <a:pPr lvl="4"/>
            <a:r>
              <a:rPr lang="sr-Latn-CS" altLang="en-US" smtClean="0"/>
              <a:t>Fifth level</a:t>
            </a:r>
          </a:p>
        </p:txBody>
      </p:sp>
      <p:sp>
        <p:nvSpPr>
          <p:cNvPr id="1027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835150" y="549275"/>
            <a:ext cx="6851650" cy="868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r-Latn-CS" altLang="en-US" smtClean="0"/>
              <a:t>Click to edit Master title style</a:t>
            </a:r>
          </a:p>
        </p:txBody>
      </p:sp>
      <p:sp>
        <p:nvSpPr>
          <p:cNvPr id="1029" name="Text Box 6"/>
          <p:cNvSpPr txBox="1">
            <a:spLocks noChangeArrowheads="1"/>
          </p:cNvSpPr>
          <p:nvPr userDrawn="1"/>
        </p:nvSpPr>
        <p:spPr bwMode="auto">
          <a:xfrm>
            <a:off x="8493125" y="274638"/>
            <a:ext cx="460375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defTabSz="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US" altLang="sr-Latn-RS" sz="800">
                <a:solidFill>
                  <a:srgbClr val="6767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fld id="{9EFADBC4-DC84-4824-91BE-7FA38520105C}" type="slidenum">
              <a:rPr lang="en-US" altLang="sr-Latn-RS" sz="800">
                <a:solidFill>
                  <a:srgbClr val="6767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pPr algn="ctr">
                <a:spcBef>
                  <a:spcPct val="500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t>‹#›</a:t>
            </a:fld>
            <a:r>
              <a:rPr lang="en-US" altLang="sr-Latn-RS" sz="800">
                <a:solidFill>
                  <a:srgbClr val="6767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/</a:t>
            </a:r>
            <a:r>
              <a:rPr lang="sr-Cyrl-RS" altLang="sr-Latn-RS" sz="800">
                <a:solidFill>
                  <a:srgbClr val="6767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1</a:t>
            </a:r>
            <a:r>
              <a:rPr lang="sr-Latn-RS" altLang="sr-Latn-RS" sz="800">
                <a:solidFill>
                  <a:srgbClr val="6767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2</a:t>
            </a:r>
            <a:endParaRPr lang="en-US" altLang="sr-Latn-RS" sz="800">
              <a:solidFill>
                <a:srgbClr val="6767FF"/>
              </a:solidFill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6011863" y="333375"/>
            <a:ext cx="23050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572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4572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4572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4572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4572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r>
              <a:rPr lang="sr-Latn-CS" altLang="en-US" sz="800" smtClean="0">
                <a:solidFill>
                  <a:srgbClr val="FFFFFF"/>
                </a:solidFill>
                <a:cs typeface="Arial" pitchFamily="34" charset="0"/>
              </a:rPr>
              <a:t>vladaf@matf.bg.ac.</a:t>
            </a:r>
            <a:r>
              <a:rPr lang="en-US" altLang="en-US" sz="800" smtClean="0">
                <a:solidFill>
                  <a:srgbClr val="FFFFFF"/>
                </a:solidFill>
                <a:cs typeface="Arial" pitchFamily="34" charset="0"/>
              </a:rPr>
              <a:t>rs</a:t>
            </a:r>
            <a:endParaRPr lang="sr-Latn-CS" altLang="en-US" sz="800" smtClean="0">
              <a:solidFill>
                <a:srgbClr val="FFFFFF"/>
              </a:solidFill>
              <a:cs typeface="Arial" pitchFamily="34" charset="0"/>
            </a:endParaRPr>
          </a:p>
        </p:txBody>
      </p:sp>
      <p:pic>
        <p:nvPicPr>
          <p:cNvPr id="1030" name="Picture 8" descr="znakmalin"/>
          <p:cNvPicPr>
            <a:picLocks noChangeAspect="1" noChangeArrowheads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525" y="476250"/>
            <a:ext cx="842963" cy="993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6096000" y="304800"/>
            <a:ext cx="23050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572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4572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4572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4572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4572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r>
              <a:rPr lang="en-US" altLang="en-US" sz="800" dirty="0" smtClean="0">
                <a:solidFill>
                  <a:srgbClr val="000000"/>
                </a:solidFill>
                <a:cs typeface="Arial" pitchFamily="34" charset="0"/>
              </a:rPr>
              <a:t>{</a:t>
            </a:r>
            <a:r>
              <a:rPr lang="sr-Latn-CS" altLang="en-US" sz="800" dirty="0" smtClean="0">
                <a:solidFill>
                  <a:srgbClr val="000000"/>
                </a:solidFill>
                <a:cs typeface="Arial" pitchFamily="34" charset="0"/>
              </a:rPr>
              <a:t>vladaf</a:t>
            </a:r>
            <a:r>
              <a:rPr lang="en-US" altLang="en-US" sz="800" dirty="0" smtClean="0">
                <a:solidFill>
                  <a:srgbClr val="000000"/>
                </a:solidFill>
                <a:cs typeface="Arial" pitchFamily="34" charset="0"/>
              </a:rPr>
              <a:t>,</a:t>
            </a:r>
            <a:r>
              <a:rPr lang="en-US" altLang="en-US" sz="800" dirty="0" err="1" smtClean="0">
                <a:solidFill>
                  <a:srgbClr val="000000"/>
                </a:solidFill>
                <a:cs typeface="Arial" pitchFamily="34" charset="0"/>
              </a:rPr>
              <a:t>kartelj</a:t>
            </a:r>
            <a:r>
              <a:rPr lang="en-US" altLang="en-US" sz="800" smtClean="0">
                <a:solidFill>
                  <a:srgbClr val="000000"/>
                </a:solidFill>
                <a:cs typeface="Arial" pitchFamily="34" charset="0"/>
              </a:rPr>
              <a:t>}</a:t>
            </a:r>
            <a:r>
              <a:rPr lang="sr-Latn-CS" altLang="en-US" sz="800" smtClean="0">
                <a:solidFill>
                  <a:srgbClr val="000000"/>
                </a:solidFill>
                <a:cs typeface="Arial" pitchFamily="34" charset="0"/>
              </a:rPr>
              <a:t>@matf.bg.ac.</a:t>
            </a:r>
            <a:r>
              <a:rPr lang="en-US" altLang="en-US" sz="800" dirty="0" err="1" smtClean="0">
                <a:solidFill>
                  <a:srgbClr val="000000"/>
                </a:solidFill>
                <a:cs typeface="Arial" pitchFamily="34" charset="0"/>
              </a:rPr>
              <a:t>rs</a:t>
            </a:r>
            <a:endParaRPr lang="sr-Latn-CS" altLang="en-US" sz="800" dirty="0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1033" name="TextBox 1"/>
          <p:cNvSpPr txBox="1">
            <a:spLocks noChangeArrowheads="1"/>
          </p:cNvSpPr>
          <p:nvPr userDrawn="1"/>
        </p:nvSpPr>
        <p:spPr bwMode="auto">
          <a:xfrm>
            <a:off x="342900" y="260350"/>
            <a:ext cx="1296988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sr-Cyrl-RS" sz="800" smtClean="0"/>
              <a:t>Математички факултет</a:t>
            </a:r>
            <a:endParaRPr lang="en-US" sz="800" smtClean="0"/>
          </a:p>
        </p:txBody>
      </p:sp>
      <p:sp>
        <p:nvSpPr>
          <p:cNvPr id="10" name="Rectangle 4"/>
          <p:cNvSpPr txBox="1">
            <a:spLocks noChangeArrowheads="1"/>
          </p:cNvSpPr>
          <p:nvPr userDrawn="1"/>
        </p:nvSpPr>
        <p:spPr bwMode="auto">
          <a:xfrm>
            <a:off x="3059113" y="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>
            <a:defPPr>
              <a:defRPr lang="en-US"/>
            </a:defPPr>
            <a:lvl1pPr algn="ctr" defTabSz="914400" rtl="0" fontAlgn="base">
              <a:spcBef>
                <a:spcPct val="0"/>
              </a:spcBef>
              <a:spcAft>
                <a:spcPct val="0"/>
              </a:spcAft>
              <a:buClrTx/>
              <a:buSzTx/>
              <a:buFont typeface="Times New Roman" pitchFamily="16" charset="0"/>
              <a:buNone/>
              <a:defRPr sz="1000" kern="1200">
                <a:solidFill>
                  <a:srgbClr val="6767FF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sr-Cyrl-RS" smtClean="0"/>
              <a:t>Објектно орјентисано програмирање</a:t>
            </a:r>
            <a:endParaRPr lang="sr-Latn-C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9" r:id="rId1"/>
    <p:sldLayoutId id="2147483950" r:id="rId2"/>
    <p:sldLayoutId id="2147483951" r:id="rId3"/>
    <p:sldLayoutId id="2147483952" r:id="rId4"/>
    <p:sldLayoutId id="2147483953" r:id="rId5"/>
    <p:sldLayoutId id="2147483954" r:id="rId6"/>
  </p:sldLayoutIdLst>
  <p:timing>
    <p:tnLst>
      <p:par>
        <p:cTn id="1" dur="indefinite" restart="never" nodeType="tmRoot"/>
      </p:par>
    </p:tnLst>
  </p:timing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¡"/>
        <a:defRPr sz="27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l"/>
        <a:defRPr sz="23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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kartelj@matf.bg.ac.rs" TargetMode="External"/><Relationship Id="rId2" Type="http://schemas.openxmlformats.org/officeDocument/2006/relationships/hyperlink" Target="mailto:vladaf@matf.bg.ac.rs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vias.org/javacourse/" TargetMode="External"/><Relationship Id="rId2" Type="http://schemas.openxmlformats.org/officeDocument/2006/relationships/hyperlink" Target="http://www.bruceeckel.com/" TargetMode="External"/><Relationship Id="rId1" Type="http://schemas.openxmlformats.org/officeDocument/2006/relationships/slideLayout" Target="../slideLayouts/slideLayout6.xml"/><Relationship Id="rId5" Type="http://schemas.openxmlformats.org/officeDocument/2006/relationships/hyperlink" Target="http://www.computer-books.us/java.php" TargetMode="External"/><Relationship Id="rId4" Type="http://schemas.openxmlformats.org/officeDocument/2006/relationships/hyperlink" Target="http://math.hws.edu/javanotes/" TargetMode="Externa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://docs.oracle.com/javase/tutorial/java/index.html" TargetMode="External"/><Relationship Id="rId3" Type="http://schemas.openxmlformats.org/officeDocument/2006/relationships/hyperlink" Target="http://docs.oracle.com/javase/tutorial/index.html" TargetMode="External"/><Relationship Id="rId7" Type="http://schemas.openxmlformats.org/officeDocument/2006/relationships/hyperlink" Target="http://docs.oracle.com/javase/tutorial/" TargetMode="External"/><Relationship Id="rId2" Type="http://schemas.openxmlformats.org/officeDocument/2006/relationships/hyperlink" Target="http://sr.wikipedia.org/sr/&#1032;&#1072;&#1074;&#1072;_(&#1087;&#1088;&#1086;&#1075;&#1088;&#1072;&#1084;&#1089;&#1082;&#1080;_&#1112;&#1077;&#1079;&#1080;&#1082;)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www.java.com/en/java_in_action/" TargetMode="External"/><Relationship Id="rId11" Type="http://schemas.openxmlformats.org/officeDocument/2006/relationships/hyperlink" Target="http://www.javaworld.com/" TargetMode="External"/><Relationship Id="rId5" Type="http://schemas.openxmlformats.org/officeDocument/2006/relationships/hyperlink" Target="http://en.wikipedia.org/wiki/Java_(programming_language)" TargetMode="External"/><Relationship Id="rId10" Type="http://schemas.openxmlformats.org/officeDocument/2006/relationships/hyperlink" Target="http://www.javabeginner.com/" TargetMode="External"/><Relationship Id="rId4" Type="http://schemas.openxmlformats.org/officeDocument/2006/relationships/hyperlink" Target="http://javasvet.rs/doc/40/uskocite-u-javu.html" TargetMode="External"/><Relationship Id="rId9" Type="http://schemas.openxmlformats.org/officeDocument/2006/relationships/hyperlink" Target="http://www.oracle.com/technetwork/java/index.html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sr-Cyrl-RS" altLang="en-US" sz="5400" smtClean="0">
                <a:solidFill>
                  <a:srgbClr val="3366FF"/>
                </a:solidFill>
              </a:rPr>
              <a:t>Објектно орјентисано програмирање</a:t>
            </a:r>
            <a:endParaRPr lang="sr-Latn-CS" altLang="en-US" sz="5400" smtClean="0">
              <a:solidFill>
                <a:srgbClr val="3366FF"/>
              </a:solidFill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sr-Cyrl-RS" altLang="en-US" dirty="0" smtClean="0">
                <a:solidFill>
                  <a:srgbClr val="99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Владимир Филиповић</a:t>
            </a:r>
            <a:endParaRPr lang="en-US" altLang="en-US" dirty="0" smtClean="0">
              <a:solidFill>
                <a:srgbClr val="99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sr-Latn-CS" altLang="en-US" sz="2400" dirty="0" smtClean="0">
                <a:hlinkClick r:id="rId2"/>
              </a:rPr>
              <a:t>vladaf@matf.bg.ac.</a:t>
            </a:r>
            <a:r>
              <a:rPr lang="en-US" altLang="en-US" sz="2400" dirty="0" err="1" smtClean="0">
                <a:hlinkClick r:id="rId2"/>
              </a:rPr>
              <a:t>rs</a:t>
            </a:r>
            <a:endParaRPr lang="sr-Latn-RS" altLang="en-US" sz="2400" dirty="0" smtClean="0"/>
          </a:p>
          <a:p>
            <a:pPr eaLnBrk="1" hangingPunct="1"/>
            <a:r>
              <a:rPr lang="sr-Cyrl-RS" altLang="en-US" dirty="0" smtClean="0">
                <a:solidFill>
                  <a:srgbClr val="99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Александар Картељ</a:t>
            </a:r>
            <a:endParaRPr lang="en-US" altLang="en-US" dirty="0">
              <a:solidFill>
                <a:srgbClr val="99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sz="2400" dirty="0">
                <a:hlinkClick r:id="rId3"/>
              </a:rPr>
              <a:t>k</a:t>
            </a:r>
            <a:r>
              <a:rPr lang="sr-Latn-RS" altLang="en-US" sz="2400" dirty="0" smtClean="0">
                <a:hlinkClick r:id="rId3"/>
              </a:rPr>
              <a:t>artelj</a:t>
            </a:r>
            <a:r>
              <a:rPr lang="en-US" altLang="en-US" sz="2400" smtClean="0">
                <a:hlinkClick r:id="rId3"/>
              </a:rPr>
              <a:t>@matf.bg.ac.rs</a:t>
            </a:r>
            <a:endParaRPr lang="en-US" altLang="en-US" sz="2400" smtClean="0"/>
          </a:p>
          <a:p>
            <a:pPr eaLnBrk="1" hangingPunct="1"/>
            <a:endParaRPr lang="sr-Latn-RS" altLang="en-US" sz="2400" dirty="0"/>
          </a:p>
          <a:p>
            <a:pPr eaLnBrk="1" hangingPunct="1"/>
            <a:endParaRPr lang="sr-Latn-CS" alt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1385888"/>
            <a:ext cx="6981825" cy="820737"/>
          </a:xfrm>
        </p:spPr>
        <p:txBody>
          <a:bodyPr/>
          <a:lstStyle/>
          <a:p>
            <a:pPr eaLnBrk="1" hangingPunct="1"/>
            <a:r>
              <a:rPr lang="sr-Cyrl-RS" altLang="en-US" sz="2800" smtClean="0">
                <a:solidFill>
                  <a:srgbClr val="9900CC"/>
                </a:solidFill>
              </a:rPr>
              <a:t>4</a:t>
            </a:r>
            <a:r>
              <a:rPr lang="sr-Latn-CS" altLang="en-US" sz="2800" smtClean="0">
                <a:solidFill>
                  <a:srgbClr val="9900CC"/>
                </a:solidFill>
              </a:rPr>
              <a:t>.2. </a:t>
            </a:r>
            <a:r>
              <a:rPr lang="sr-Cyrl-RS" altLang="en-US" sz="2800" smtClean="0">
                <a:solidFill>
                  <a:srgbClr val="9900CC"/>
                </a:solidFill>
              </a:rPr>
              <a:t>Литература на енглеском језику (2)</a:t>
            </a:r>
            <a:endParaRPr lang="sr-Latn-CS" altLang="en-US" sz="2800" smtClean="0">
              <a:solidFill>
                <a:srgbClr val="9900CC"/>
              </a:solidFill>
            </a:endParaRPr>
          </a:p>
        </p:txBody>
      </p:sp>
      <p:sp>
        <p:nvSpPr>
          <p:cNvPr id="19462" name="Text Box 4"/>
          <p:cNvSpPr txBox="1">
            <a:spLocks noChangeArrowheads="1"/>
          </p:cNvSpPr>
          <p:nvPr/>
        </p:nvSpPr>
        <p:spPr bwMode="auto">
          <a:xfrm>
            <a:off x="381000" y="2174875"/>
            <a:ext cx="8458200" cy="433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14350" indent="-51435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40000"/>
              </a:spcBef>
              <a:buFont typeface="+mj-lt"/>
              <a:buAutoNum type="arabicPeriod" startAt="6"/>
              <a:defRPr/>
            </a:pPr>
            <a:r>
              <a:rPr kumimoji="1" lang="en-US" altLang="en-US" sz="2600" dirty="0">
                <a:latin typeface="Garamond" pitchFamily="18" charset="0"/>
              </a:rPr>
              <a:t>C. </a:t>
            </a:r>
            <a:r>
              <a:rPr kumimoji="1" lang="en-US" altLang="en-US" sz="2600" dirty="0" err="1">
                <a:latin typeface="Garamond" pitchFamily="18" charset="0"/>
              </a:rPr>
              <a:t>Dea</a:t>
            </a:r>
            <a:r>
              <a:rPr kumimoji="1" lang="en-US" altLang="en-US" sz="2600" dirty="0">
                <a:latin typeface="Garamond" pitchFamily="18" charset="0"/>
              </a:rPr>
              <a:t>, </a:t>
            </a:r>
            <a:r>
              <a:rPr kumimoji="1" lang="en-US" altLang="en-US" sz="2600" b="1" i="1" dirty="0" err="1">
                <a:latin typeface="Garamond" pitchFamily="18" charset="0"/>
              </a:rPr>
              <a:t>JavaFX</a:t>
            </a:r>
            <a:r>
              <a:rPr kumimoji="1" lang="en-US" altLang="en-US" sz="2600" b="1" i="1" dirty="0">
                <a:latin typeface="Garamond" pitchFamily="18" charset="0"/>
              </a:rPr>
              <a:t> – Introduction by Example</a:t>
            </a:r>
            <a:r>
              <a:rPr kumimoji="1" lang="en-US" altLang="en-US" sz="2600" dirty="0">
                <a:latin typeface="Garamond" pitchFamily="18" charset="0"/>
              </a:rPr>
              <a:t>, </a:t>
            </a:r>
            <a:r>
              <a:rPr kumimoji="1" lang="en-US" altLang="en-US" sz="2600" dirty="0" err="1">
                <a:latin typeface="Garamond" pitchFamily="18" charset="0"/>
              </a:rPr>
              <a:t>Apress</a:t>
            </a:r>
            <a:r>
              <a:rPr kumimoji="1" lang="en-US" altLang="en-US" sz="2600" dirty="0">
                <a:latin typeface="Garamond" pitchFamily="18" charset="0"/>
              </a:rPr>
              <a:t>, 2012.</a:t>
            </a:r>
          </a:p>
          <a:p>
            <a:pPr>
              <a:spcBef>
                <a:spcPct val="40000"/>
              </a:spcBef>
              <a:buFont typeface="Arial" charset="0"/>
              <a:buAutoNum type="arabicPeriod" startAt="6"/>
              <a:defRPr/>
            </a:pPr>
            <a:r>
              <a:rPr kumimoji="1" lang="en-US" sz="2600" dirty="0" smtClean="0">
                <a:latin typeface="Garamond" pitchFamily="18" charset="0"/>
              </a:rPr>
              <a:t>B. </a:t>
            </a:r>
            <a:r>
              <a:rPr kumimoji="1" lang="en-US" sz="2600" dirty="0" err="1" smtClean="0">
                <a:latin typeface="Garamond" pitchFamily="18" charset="0"/>
              </a:rPr>
              <a:t>Eckel</a:t>
            </a:r>
            <a:r>
              <a:rPr kumimoji="1" lang="en-US" sz="2600" dirty="0" smtClean="0">
                <a:latin typeface="Garamond" pitchFamily="18" charset="0"/>
              </a:rPr>
              <a:t>, </a:t>
            </a:r>
            <a:r>
              <a:rPr kumimoji="1" lang="en-US" sz="2600" b="1" i="1" dirty="0" smtClean="0">
                <a:latin typeface="Garamond" pitchFamily="18" charset="0"/>
              </a:rPr>
              <a:t>Thinking in Java</a:t>
            </a:r>
            <a:r>
              <a:rPr kumimoji="1" lang="en-US" sz="2600" dirty="0" smtClean="0">
                <a:latin typeface="Garamond" pitchFamily="18" charset="0"/>
              </a:rPr>
              <a:t>, </a:t>
            </a:r>
            <a:r>
              <a:rPr kumimoji="1" lang="en-US" sz="2600" dirty="0" smtClean="0">
                <a:latin typeface="Garamond" pitchFamily="18" charset="0"/>
                <a:hlinkClick r:id="rId2"/>
              </a:rPr>
              <a:t>http://www.bruceeckel.com/</a:t>
            </a:r>
            <a:r>
              <a:rPr kumimoji="1" lang="en-US" sz="2600" dirty="0" smtClean="0">
                <a:latin typeface="Garamond" pitchFamily="18" charset="0"/>
              </a:rPr>
              <a:t> </a:t>
            </a:r>
            <a:endParaRPr kumimoji="1" lang="sr-Cyrl-RS" sz="2600" dirty="0" smtClean="0">
              <a:latin typeface="Garamond" pitchFamily="18" charset="0"/>
            </a:endParaRPr>
          </a:p>
          <a:p>
            <a:pPr>
              <a:spcBef>
                <a:spcPct val="40000"/>
              </a:spcBef>
              <a:buFont typeface="Arial" charset="0"/>
              <a:buAutoNum type="arabicPeriod" startAt="6"/>
              <a:defRPr/>
            </a:pPr>
            <a:r>
              <a:rPr kumimoji="1" lang="sr-Cyrl-RS" sz="2600" dirty="0" smtClean="0">
                <a:latin typeface="Garamond" pitchFamily="18" charset="0"/>
              </a:rPr>
              <a:t>А. </a:t>
            </a:r>
            <a:r>
              <a:rPr kumimoji="1" lang="en-US" sz="2600" dirty="0" smtClean="0">
                <a:latin typeface="Garamond" pitchFamily="18" charset="0"/>
              </a:rPr>
              <a:t>B</a:t>
            </a:r>
            <a:r>
              <a:rPr kumimoji="1" lang="sr-Cyrl-RS" sz="2600" dirty="0" smtClean="0">
                <a:latin typeface="Garamond" pitchFamily="18" charset="0"/>
              </a:rPr>
              <a:t>. </a:t>
            </a:r>
            <a:r>
              <a:rPr kumimoji="1" lang="en-US" sz="2600" dirty="0" smtClean="0">
                <a:latin typeface="Garamond" pitchFamily="18" charset="0"/>
              </a:rPr>
              <a:t>Downey, </a:t>
            </a:r>
            <a:r>
              <a:rPr kumimoji="1" lang="en-US" sz="2600" b="1" dirty="0" smtClean="0">
                <a:latin typeface="Garamond" pitchFamily="18" charset="0"/>
              </a:rPr>
              <a:t>How to Think Like a Computer Scientist</a:t>
            </a:r>
            <a:r>
              <a:rPr kumimoji="1" lang="sr-Cyrl-RS" sz="2600" dirty="0" smtClean="0">
                <a:latin typeface="Garamond" pitchFamily="18" charset="0"/>
              </a:rPr>
              <a:t>,</a:t>
            </a:r>
            <a:r>
              <a:rPr kumimoji="1" lang="en-US" sz="2600" dirty="0" smtClean="0">
                <a:latin typeface="Garamond" pitchFamily="18" charset="0"/>
              </a:rPr>
              <a:t> </a:t>
            </a:r>
            <a:r>
              <a:rPr kumimoji="1" lang="en-US" sz="2600" dirty="0" smtClean="0">
                <a:latin typeface="Garamond" pitchFamily="18" charset="0"/>
                <a:hlinkClick r:id="rId3"/>
              </a:rPr>
              <a:t>http://www.vias.org/javacourse/</a:t>
            </a:r>
            <a:r>
              <a:rPr kumimoji="1" lang="en-US" sz="2600" dirty="0" smtClean="0">
                <a:latin typeface="Garamond" pitchFamily="18" charset="0"/>
              </a:rPr>
              <a:t> </a:t>
            </a:r>
          </a:p>
          <a:p>
            <a:pPr>
              <a:spcBef>
                <a:spcPct val="40000"/>
              </a:spcBef>
              <a:buFont typeface="Arial" charset="0"/>
              <a:buAutoNum type="arabicPeriod" startAt="6"/>
              <a:defRPr/>
            </a:pPr>
            <a:r>
              <a:rPr kumimoji="1" lang="sr-Latn-RS" sz="2600" dirty="0" smtClean="0">
                <a:latin typeface="Garamond" pitchFamily="18" charset="0"/>
              </a:rPr>
              <a:t>D.J. Eck, </a:t>
            </a:r>
            <a:r>
              <a:rPr kumimoji="1" lang="en-US" sz="2600" b="1" dirty="0" smtClean="0">
                <a:latin typeface="Garamond" pitchFamily="18" charset="0"/>
              </a:rPr>
              <a:t>Introduction to Programming Using Java</a:t>
            </a:r>
            <a:r>
              <a:rPr kumimoji="1" lang="sr-Latn-RS" sz="2600" dirty="0" smtClean="0">
                <a:latin typeface="Garamond" pitchFamily="18" charset="0"/>
              </a:rPr>
              <a:t>, </a:t>
            </a:r>
            <a:r>
              <a:rPr kumimoji="1" lang="sr-Latn-RS" sz="2600" dirty="0" smtClean="0">
                <a:latin typeface="Garamond" pitchFamily="18" charset="0"/>
                <a:hlinkClick r:id="rId4"/>
              </a:rPr>
              <a:t>http://math.hws.edu/javanotes/</a:t>
            </a:r>
            <a:r>
              <a:rPr kumimoji="1" lang="sr-Latn-RS" sz="2600" dirty="0" smtClean="0">
                <a:latin typeface="Garamond" pitchFamily="18" charset="0"/>
              </a:rPr>
              <a:t> </a:t>
            </a:r>
            <a:r>
              <a:rPr kumimoji="1" lang="sr-Cyrl-RS" sz="2600" dirty="0" smtClean="0">
                <a:latin typeface="Garamond" pitchFamily="18" charset="0"/>
              </a:rPr>
              <a:t> </a:t>
            </a:r>
          </a:p>
          <a:p>
            <a:pPr marL="0" indent="0">
              <a:spcBef>
                <a:spcPct val="40000"/>
              </a:spcBef>
              <a:defRPr/>
            </a:pPr>
            <a:r>
              <a:rPr kumimoji="1" lang="sr-Cyrl-RS" sz="2600" dirty="0" smtClean="0">
                <a:latin typeface="Garamond" pitchFamily="18" charset="0"/>
              </a:rPr>
              <a:t>Списак легално доступних књига из Јаве на адреси </a:t>
            </a:r>
            <a:r>
              <a:rPr kumimoji="1" lang="en-US" sz="2600" dirty="0" smtClean="0">
                <a:latin typeface="Garamond" pitchFamily="18" charset="0"/>
                <a:hlinkClick r:id="rId5"/>
              </a:rPr>
              <a:t>http://www.computer-books.us/java.php</a:t>
            </a:r>
            <a:r>
              <a:rPr kumimoji="1" lang="sr-Cyrl-RS" sz="2600" dirty="0" smtClean="0">
                <a:latin typeface="Garamond" pitchFamily="18" charset="0"/>
              </a:rPr>
              <a:t> </a:t>
            </a:r>
            <a:endParaRPr kumimoji="1" lang="en-US" sz="2600" dirty="0" smtClean="0">
              <a:latin typeface="Garamond" pitchFamily="18" charset="0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1763713" y="427038"/>
            <a:ext cx="5832475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sr-Cyrl-RS" kern="0" smtClean="0">
                <a:solidFill>
                  <a:srgbClr val="3366FF"/>
                </a:solidFill>
              </a:rPr>
              <a:t>4.</a:t>
            </a:r>
            <a:r>
              <a:rPr lang="sr-Latn-CS" kern="0" smtClean="0">
                <a:solidFill>
                  <a:srgbClr val="3366FF"/>
                </a:solidFill>
              </a:rPr>
              <a:t> </a:t>
            </a:r>
            <a:r>
              <a:rPr lang="sr-Cyrl-RS" kern="0" smtClean="0">
                <a:solidFill>
                  <a:srgbClr val="3366FF"/>
                </a:solidFill>
              </a:rPr>
              <a:t>Литература</a:t>
            </a:r>
            <a:endParaRPr lang="sr-Latn-CS" kern="0" dirty="0" smtClean="0">
              <a:solidFill>
                <a:srgbClr val="3366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4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94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94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94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94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1476375" y="333375"/>
            <a:ext cx="6835775" cy="1143000"/>
          </a:xfrm>
        </p:spPr>
        <p:txBody>
          <a:bodyPr/>
          <a:lstStyle/>
          <a:p>
            <a:pPr eaLnBrk="1" hangingPunct="1"/>
            <a:r>
              <a:rPr lang="sr-Cyrl-RS" altLang="en-US" smtClean="0">
                <a:solidFill>
                  <a:srgbClr val="3366FF"/>
                </a:solidFill>
              </a:rPr>
              <a:t>5. Корисне адресе</a:t>
            </a:r>
            <a:endParaRPr lang="sr-Latn-CS" altLang="en-US" smtClean="0">
              <a:solidFill>
                <a:srgbClr val="3366FF"/>
              </a:solidFill>
            </a:endParaRPr>
          </a:p>
        </p:txBody>
      </p:sp>
      <p:sp>
        <p:nvSpPr>
          <p:cNvPr id="20485" name="Text Box 3"/>
          <p:cNvSpPr txBox="1">
            <a:spLocks noChangeArrowheads="1"/>
          </p:cNvSpPr>
          <p:nvPr/>
        </p:nvSpPr>
        <p:spPr bwMode="auto">
          <a:xfrm>
            <a:off x="395288" y="1676400"/>
            <a:ext cx="8229600" cy="459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Clr>
                <a:schemeClr val="accent2"/>
              </a:buClr>
              <a:buFont typeface="Times YU" pitchFamily="18" charset="0"/>
              <a:buNone/>
            </a:pPr>
            <a:r>
              <a:rPr lang="en-US" altLang="en-US" sz="2400">
                <a:hlinkClick r:id="rId2"/>
              </a:rPr>
              <a:t>http://sr.wikipedia.org/sr/Јава_(програмски_језик) </a:t>
            </a:r>
            <a:endParaRPr lang="en-US" altLang="en-US" sz="2400">
              <a:hlinkClick r:id="rId3"/>
            </a:endParaRPr>
          </a:p>
          <a:p>
            <a:pPr>
              <a:spcBef>
                <a:spcPct val="0"/>
              </a:spcBef>
              <a:spcAft>
                <a:spcPts val="600"/>
              </a:spcAft>
              <a:buClr>
                <a:schemeClr val="accent2"/>
              </a:buClr>
              <a:buFont typeface="Times YU" pitchFamily="18" charset="0"/>
              <a:buNone/>
            </a:pPr>
            <a:r>
              <a:rPr lang="en-US" altLang="en-US" sz="2400">
                <a:hlinkClick r:id="rId4"/>
              </a:rPr>
              <a:t>http://javasvet.rs/doc/40/uskocite-u-javu.html </a:t>
            </a:r>
            <a:endParaRPr lang="en-US" altLang="en-US" sz="2400">
              <a:hlinkClick r:id="rId3"/>
            </a:endParaRPr>
          </a:p>
          <a:p>
            <a:pPr>
              <a:buClr>
                <a:schemeClr val="accent2"/>
              </a:buClr>
              <a:buFont typeface="Times YU" pitchFamily="18" charset="0"/>
              <a:buNone/>
            </a:pPr>
            <a:r>
              <a:rPr lang="en-US" altLang="en-US" sz="2400">
                <a:hlinkClick r:id="rId5"/>
              </a:rPr>
              <a:t>http://en.wikipedia.org/wiki/Java_(programming_language) </a:t>
            </a:r>
            <a:endParaRPr lang="en-US" altLang="en-US" sz="2400">
              <a:hlinkClick r:id="rId3"/>
            </a:endParaRPr>
          </a:p>
          <a:p>
            <a:pPr>
              <a:spcBef>
                <a:spcPct val="0"/>
              </a:spcBef>
              <a:spcAft>
                <a:spcPts val="600"/>
              </a:spcAft>
              <a:buClr>
                <a:schemeClr val="accent2"/>
              </a:buClr>
              <a:buFont typeface="Times YU" pitchFamily="18" charset="0"/>
              <a:buNone/>
            </a:pPr>
            <a:r>
              <a:rPr lang="en-US" altLang="en-US" sz="2400">
                <a:hlinkClick r:id="rId6"/>
              </a:rPr>
              <a:t>http://www.java.com/en/java_in_action/</a:t>
            </a:r>
            <a:endParaRPr lang="en-US" altLang="en-US" sz="2400">
              <a:hlinkClick r:id="rId3"/>
            </a:endParaRPr>
          </a:p>
          <a:p>
            <a:pPr>
              <a:buClr>
                <a:schemeClr val="accent2"/>
              </a:buClr>
              <a:buFont typeface="Times YU" pitchFamily="18" charset="0"/>
              <a:buNone/>
            </a:pPr>
            <a:r>
              <a:rPr lang="en-US" altLang="en-US" sz="2400">
                <a:hlinkClick r:id="rId7"/>
              </a:rPr>
              <a:t>http://docs.oracle.com/javase/tutorial/ </a:t>
            </a:r>
            <a:endParaRPr lang="en-US" altLang="en-US" sz="2400">
              <a:hlinkClick r:id="rId3"/>
            </a:endParaRPr>
          </a:p>
          <a:p>
            <a:pPr>
              <a:buClr>
                <a:schemeClr val="accent2"/>
              </a:buClr>
              <a:buFontTx/>
              <a:buNone/>
            </a:pPr>
            <a:r>
              <a:rPr lang="en-US" altLang="en-US" sz="2400">
                <a:hlinkClick r:id="rId8"/>
              </a:rPr>
              <a:t>http://docs.oracle.com/javase/tutorial/java/index.html</a:t>
            </a:r>
            <a:endParaRPr kumimoji="1" lang="en-US" altLang="en-US" sz="2400">
              <a:latin typeface="Garamond" panose="02020404030301010803" pitchFamily="18" charset="0"/>
            </a:endParaRPr>
          </a:p>
          <a:p>
            <a:pPr>
              <a:spcBef>
                <a:spcPct val="0"/>
              </a:spcBef>
              <a:spcAft>
                <a:spcPts val="600"/>
              </a:spcAft>
              <a:buClr>
                <a:schemeClr val="accent2"/>
              </a:buClr>
              <a:buFont typeface="Times YU" pitchFamily="18" charset="0"/>
              <a:buNone/>
            </a:pPr>
            <a:r>
              <a:rPr lang="en-US" altLang="en-US" sz="2400">
                <a:hlinkClick r:id="rId9"/>
              </a:rPr>
              <a:t>http://www.oracle.com/technetwork/java/index.html</a:t>
            </a:r>
            <a:endParaRPr lang="sr-Cyrl-RS" altLang="en-US" sz="2400"/>
          </a:p>
          <a:p>
            <a:pPr>
              <a:buClr>
                <a:schemeClr val="accent2"/>
              </a:buClr>
              <a:buFontTx/>
              <a:buNone/>
            </a:pPr>
            <a:r>
              <a:rPr lang="en-US" altLang="en-US" sz="2400">
                <a:hlinkClick r:id="rId10"/>
              </a:rPr>
              <a:t>http://www.javabeginner.com/</a:t>
            </a:r>
            <a:endParaRPr lang="sr-Cyrl-RS" altLang="en-US" sz="2400"/>
          </a:p>
          <a:p>
            <a:pPr>
              <a:buClr>
                <a:schemeClr val="accent2"/>
              </a:buClr>
              <a:buFontTx/>
              <a:buNone/>
            </a:pPr>
            <a:r>
              <a:rPr lang="en-US" altLang="en-US" sz="2400">
                <a:hlinkClick r:id="rId11"/>
              </a:rPr>
              <a:t>http://www.javaworld.com/ </a:t>
            </a:r>
            <a:endParaRPr lang="en-US" altLang="en-US" sz="2400">
              <a:hlinkClick r:id="rId3"/>
            </a:endParaRPr>
          </a:p>
          <a:p>
            <a:pPr>
              <a:buClr>
                <a:schemeClr val="accent2"/>
              </a:buClr>
              <a:buFont typeface="Times YU" pitchFamily="18" charset="0"/>
              <a:buNone/>
            </a:pPr>
            <a:r>
              <a:rPr lang="sr-Cyrl-RS" altLang="en-US">
                <a:latin typeface="Garamond" panose="02020404030301010803" pitchFamily="18" charset="0"/>
              </a:rPr>
              <a:t>Веб</a:t>
            </a:r>
            <a:r>
              <a:rPr lang="en-US" altLang="en-US">
                <a:latin typeface="Garamond" panose="02020404030301010803" pitchFamily="18" charset="0"/>
              </a:rPr>
              <a:t> </a:t>
            </a:r>
            <a:r>
              <a:rPr lang="sr-Cyrl-RS" altLang="en-US">
                <a:latin typeface="Garamond" panose="02020404030301010803" pitchFamily="18" charset="0"/>
              </a:rPr>
              <a:t>претраживачи</a:t>
            </a:r>
            <a:endParaRPr lang="en-US" altLang="en-US">
              <a:latin typeface="Garamond" panose="02020404030301010803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4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04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04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04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04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048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048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048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048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048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1763713" y="427038"/>
            <a:ext cx="5832475" cy="914400"/>
          </a:xfrm>
        </p:spPr>
        <p:txBody>
          <a:bodyPr/>
          <a:lstStyle/>
          <a:p>
            <a:pPr eaLnBrk="1" hangingPunct="1"/>
            <a:r>
              <a:rPr lang="sr-Cyrl-RS" altLang="en-US" smtClean="0">
                <a:solidFill>
                  <a:srgbClr val="3366FF"/>
                </a:solidFill>
              </a:rPr>
              <a:t>Захвалница</a:t>
            </a:r>
            <a:endParaRPr lang="sr-Latn-CS" altLang="en-US" smtClean="0">
              <a:solidFill>
                <a:srgbClr val="3366FF"/>
              </a:solidFill>
            </a:endParaRPr>
          </a:p>
        </p:txBody>
      </p:sp>
      <p:sp>
        <p:nvSpPr>
          <p:cNvPr id="8197" name="Text Box 3"/>
          <p:cNvSpPr txBox="1">
            <a:spLocks noChangeArrowheads="1"/>
          </p:cNvSpPr>
          <p:nvPr/>
        </p:nvSpPr>
        <p:spPr bwMode="auto">
          <a:xfrm>
            <a:off x="304800" y="1628775"/>
            <a:ext cx="8610600" cy="3452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20000"/>
              </a:spcBef>
              <a:defRPr/>
            </a:pPr>
            <a:r>
              <a:rPr lang="sr-Cyrl-RS" sz="2600" dirty="0">
                <a:solidFill>
                  <a:schemeClr val="accent1">
                    <a:lumMod val="25000"/>
                  </a:schemeClr>
                </a:solidFill>
                <a:latin typeface="Garamond" pitchFamily="18" charset="0"/>
              </a:rPr>
              <a:t>Велики део материјала који је укључен у ову презентацију је преузет из презентације коју је раније (у време када је он држао курс Објектно орјентисано програмирање) направио проф. др Душан Тошић.</a:t>
            </a:r>
          </a:p>
          <a:p>
            <a:pPr eaLnBrk="0" hangingPunct="0">
              <a:spcBef>
                <a:spcPct val="20000"/>
              </a:spcBef>
              <a:defRPr/>
            </a:pPr>
            <a:endParaRPr lang="sr-Cyrl-RS" sz="2600" dirty="0">
              <a:solidFill>
                <a:schemeClr val="accent1">
                  <a:lumMod val="25000"/>
                </a:schemeClr>
              </a:solidFill>
              <a:latin typeface="Garamond" pitchFamily="18" charset="0"/>
            </a:endParaRPr>
          </a:p>
          <a:p>
            <a:pPr eaLnBrk="0" hangingPunct="0">
              <a:spcBef>
                <a:spcPct val="20000"/>
              </a:spcBef>
              <a:defRPr/>
            </a:pPr>
            <a:r>
              <a:rPr lang="sr-Cyrl-RS" sz="2600" dirty="0">
                <a:solidFill>
                  <a:schemeClr val="accent1">
                    <a:lumMod val="25000"/>
                  </a:schemeClr>
                </a:solidFill>
                <a:latin typeface="Garamond" pitchFamily="18" charset="0"/>
              </a:rPr>
              <a:t>Хвала проф. Тошићу што се сагласио са укључивањем тог материјала у садашњу презентацији, као и на помоћи коју ми је пружио током конципцирања и реализације курса. </a:t>
            </a:r>
            <a:endParaRPr lang="sr-Latn-CS" sz="2600" dirty="0">
              <a:solidFill>
                <a:schemeClr val="accent1">
                  <a:lumMod val="25000"/>
                </a:schemeClr>
              </a:solidFill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1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r-Cyrl-RS" altLang="en-US" smtClean="0">
                <a:solidFill>
                  <a:srgbClr val="3366FF"/>
                </a:solidFill>
              </a:rPr>
              <a:t>1.</a:t>
            </a:r>
            <a:r>
              <a:rPr lang="sr-Latn-CS" altLang="en-US" smtClean="0">
                <a:solidFill>
                  <a:srgbClr val="3366FF"/>
                </a:solidFill>
              </a:rPr>
              <a:t> </a:t>
            </a:r>
            <a:r>
              <a:rPr lang="sr-Cyrl-RS" altLang="en-US" smtClean="0">
                <a:solidFill>
                  <a:srgbClr val="3366FF"/>
                </a:solidFill>
              </a:rPr>
              <a:t>Концепција курса</a:t>
            </a:r>
            <a:endParaRPr lang="sr-Latn-CS" altLang="en-US" smtClean="0">
              <a:solidFill>
                <a:srgbClr val="3366FF"/>
              </a:solidFill>
            </a:endParaRPr>
          </a:p>
        </p:txBody>
      </p:sp>
      <p:sp>
        <p:nvSpPr>
          <p:cNvPr id="410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sr-Cyrl-RS" altLang="en-US" smtClean="0">
                <a:latin typeface="Garamond" panose="02020404030301010803" pitchFamily="18" charset="0"/>
              </a:rPr>
              <a:t>Предавања</a:t>
            </a:r>
            <a:endParaRPr lang="sr-Latn-CS" altLang="en-US" smtClean="0">
              <a:latin typeface="Garamond" panose="02020404030301010803" pitchFamily="18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468313" y="2205038"/>
            <a:ext cx="8301037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/>
            </a:pPr>
            <a:r>
              <a:rPr lang="sr-Cyrl-RS" sz="3200" kern="0" dirty="0">
                <a:latin typeface="Garamond" pitchFamily="18" charset="0"/>
              </a:rPr>
              <a:t>Вежбе</a:t>
            </a:r>
            <a:endParaRPr lang="sr-Latn-CS" sz="3200" kern="0" dirty="0">
              <a:latin typeface="Garamond" pitchFamily="18" charset="0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468313" y="2781300"/>
            <a:ext cx="8372475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sr-Cyrl-RS" altLang="en-US">
                <a:latin typeface="Garamond" panose="02020404030301010803" pitchFamily="18" charset="0"/>
              </a:rPr>
              <a:t>Практични рад</a:t>
            </a:r>
            <a:endParaRPr lang="sr-Latn-CS" altLang="en-US">
              <a:latin typeface="Garamond" panose="02020404030301010803" pitchFamily="18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468313" y="3429000"/>
            <a:ext cx="837247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/>
            </a:pPr>
            <a:r>
              <a:rPr lang="sr-Cyrl-RS" sz="3200" kern="0" dirty="0">
                <a:latin typeface="Garamond" pitchFamily="18" charset="0"/>
              </a:rPr>
              <a:t>Домаћи задаци, консултације и завршни испит</a:t>
            </a:r>
            <a:endParaRPr lang="sr-Latn-CS" sz="3200" kern="0" dirty="0"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r-Cyrl-RS" altLang="en-US" smtClean="0">
                <a:solidFill>
                  <a:srgbClr val="3366FF"/>
                </a:solidFill>
              </a:rPr>
              <a:t>2.</a:t>
            </a:r>
            <a:r>
              <a:rPr lang="sr-Latn-CS" altLang="en-US" smtClean="0">
                <a:solidFill>
                  <a:srgbClr val="3366FF"/>
                </a:solidFill>
              </a:rPr>
              <a:t> </a:t>
            </a:r>
            <a:r>
              <a:rPr lang="sr-Cyrl-RS" altLang="en-US" smtClean="0">
                <a:solidFill>
                  <a:srgbClr val="3366FF"/>
                </a:solidFill>
              </a:rPr>
              <a:t>Бодовање</a:t>
            </a:r>
            <a:endParaRPr lang="sr-Latn-CS" altLang="en-US" smtClean="0">
              <a:solidFill>
                <a:srgbClr val="3366FF"/>
              </a:solidFill>
            </a:endParaRPr>
          </a:p>
        </p:txBody>
      </p:sp>
      <p:sp>
        <p:nvSpPr>
          <p:cNvPr id="512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sr-Latn-CS" altLang="en-US" dirty="0" smtClean="0">
                <a:latin typeface="Garamond" panose="02020404030301010803" pitchFamily="18" charset="0"/>
              </a:rPr>
              <a:t>2</a:t>
            </a:r>
            <a:r>
              <a:rPr lang="en-US" altLang="en-US" dirty="0" smtClean="0">
                <a:latin typeface="Garamond" panose="02020404030301010803" pitchFamily="18" charset="0"/>
              </a:rPr>
              <a:t>5</a:t>
            </a:r>
            <a:r>
              <a:rPr lang="sr-Latn-CS" altLang="en-US" dirty="0" smtClean="0">
                <a:latin typeface="Garamond" panose="02020404030301010803" pitchFamily="18" charset="0"/>
              </a:rPr>
              <a:t> </a:t>
            </a:r>
            <a:r>
              <a:rPr lang="sr-Cyrl-RS" altLang="en-US" dirty="0" smtClean="0">
                <a:latin typeface="Garamond" panose="02020404030301010803" pitchFamily="18" charset="0"/>
              </a:rPr>
              <a:t>поена носи колоквијум</a:t>
            </a:r>
            <a:endParaRPr lang="sr-Latn-CS" altLang="en-US" dirty="0" smtClean="0">
              <a:latin typeface="Garamond" panose="02020404030301010803" pitchFamily="18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468313" y="2132856"/>
            <a:ext cx="8229600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eaLnBrk="1" hangingPunct="1"/>
            <a:r>
              <a:rPr lang="sr-Cyrl-RS" altLang="en-US" dirty="0">
                <a:latin typeface="Garamond" panose="02020404030301010803" pitchFamily="18" charset="0"/>
              </a:rPr>
              <a:t> </a:t>
            </a:r>
            <a:r>
              <a:rPr lang="sr-Cyrl-RS" altLang="en-US" dirty="0" smtClean="0">
                <a:latin typeface="Garamond" panose="02020404030301010803" pitchFamily="18" charset="0"/>
              </a:rPr>
              <a:t>Минималан број поена за </a:t>
            </a:r>
            <a:r>
              <a:rPr lang="sr-Cyrl-RS" altLang="en-US" dirty="0">
                <a:latin typeface="Garamond" panose="02020404030301010803" pitchFamily="18" charset="0"/>
              </a:rPr>
              <a:t>излазак на писмени је </a:t>
            </a:r>
            <a:r>
              <a:rPr lang="en-US" altLang="en-US" dirty="0" smtClean="0">
                <a:latin typeface="Garamond" panose="02020404030301010803" pitchFamily="18" charset="0"/>
              </a:rPr>
              <a:t>5</a:t>
            </a:r>
            <a:r>
              <a:rPr lang="sr-Cyrl-RS" altLang="en-US" dirty="0" smtClean="0">
                <a:latin typeface="Garamond" panose="02020404030301010803" pitchFamily="18" charset="0"/>
              </a:rPr>
              <a:t> </a:t>
            </a:r>
            <a:r>
              <a:rPr lang="sr-Cyrl-RS" altLang="en-US" dirty="0">
                <a:latin typeface="Garamond" panose="02020404030301010803" pitchFamily="18" charset="0"/>
              </a:rPr>
              <a:t>поена </a:t>
            </a:r>
            <a:r>
              <a:rPr lang="sr-Cyrl-RS" altLang="en-US" dirty="0" smtClean="0">
                <a:latin typeface="Garamond" panose="02020404030301010803" pitchFamily="18" charset="0"/>
              </a:rPr>
              <a:t>на</a:t>
            </a:r>
            <a:r>
              <a:rPr lang="en-US" altLang="en-US" dirty="0" smtClean="0">
                <a:latin typeface="Garamond" panose="02020404030301010803" pitchFamily="18" charset="0"/>
              </a:rPr>
              <a:t> </a:t>
            </a:r>
            <a:r>
              <a:rPr lang="sr-Cyrl-RS" altLang="en-US" dirty="0" smtClean="0">
                <a:latin typeface="Garamond" panose="02020404030301010803" pitchFamily="18" charset="0"/>
              </a:rPr>
              <a:t>колоквијуму.</a:t>
            </a:r>
            <a:endParaRPr lang="sr-Latn-CS" altLang="en-US" sz="3200" dirty="0">
              <a:latin typeface="Garamond" panose="02020404030301010803" pitchFamily="18" charset="0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468313" y="3123284"/>
            <a:ext cx="82296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/>
            </a:pPr>
            <a:r>
              <a:rPr lang="sr-Latn-CS" sz="3200" kern="0" dirty="0">
                <a:latin typeface="Garamond" pitchFamily="18" charset="0"/>
              </a:rPr>
              <a:t>40 </a:t>
            </a:r>
            <a:r>
              <a:rPr lang="sr-Cyrl-RS" sz="3200" kern="0" dirty="0">
                <a:latin typeface="Garamond" pitchFamily="18" charset="0"/>
              </a:rPr>
              <a:t>поена носи писмени</a:t>
            </a:r>
            <a:endParaRPr lang="sr-Latn-CS" sz="3200" kern="0" dirty="0">
              <a:latin typeface="Garamond" pitchFamily="18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468312" y="3717851"/>
            <a:ext cx="8424167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eaLnBrk="1" hangingPunct="1"/>
            <a:r>
              <a:rPr lang="sr-Cyrl-RS" altLang="en-US" dirty="0">
                <a:latin typeface="Garamond" panose="02020404030301010803" pitchFamily="18" charset="0"/>
              </a:rPr>
              <a:t> </a:t>
            </a:r>
            <a:r>
              <a:rPr lang="sr-Cyrl-RS" altLang="en-US" dirty="0" smtClean="0">
                <a:latin typeface="Garamond" panose="02020404030301010803" pitchFamily="18" charset="0"/>
              </a:rPr>
              <a:t>Минималан број поена за </a:t>
            </a:r>
            <a:r>
              <a:rPr lang="sr-Cyrl-RS" altLang="en-US" dirty="0">
                <a:latin typeface="Garamond" panose="02020404030301010803" pitchFamily="18" charset="0"/>
              </a:rPr>
              <a:t>излазак на усмени је</a:t>
            </a:r>
            <a:r>
              <a:rPr lang="sr-Latn-CS" altLang="en-US" dirty="0">
                <a:latin typeface="Garamond" panose="02020404030301010803" pitchFamily="18" charset="0"/>
              </a:rPr>
              <a:t> </a:t>
            </a:r>
            <a:r>
              <a:rPr lang="sr-Cyrl-RS" altLang="en-US" dirty="0" smtClean="0">
                <a:latin typeface="Garamond" panose="02020404030301010803" pitchFamily="18" charset="0"/>
              </a:rPr>
              <a:t>20</a:t>
            </a:r>
            <a:r>
              <a:rPr lang="sr-Latn-CS" altLang="en-US" dirty="0" smtClean="0">
                <a:latin typeface="Garamond" panose="02020404030301010803" pitchFamily="18" charset="0"/>
              </a:rPr>
              <a:t> </a:t>
            </a:r>
            <a:r>
              <a:rPr lang="sr-Cyrl-RS" altLang="en-US" dirty="0">
                <a:latin typeface="Garamond" panose="02020404030301010803" pitchFamily="18" charset="0"/>
              </a:rPr>
              <a:t>поена на </a:t>
            </a:r>
            <a:r>
              <a:rPr lang="sr-Cyrl-RS" altLang="en-US" dirty="0" smtClean="0">
                <a:latin typeface="Garamond" panose="02020404030301010803" pitchFamily="18" charset="0"/>
              </a:rPr>
              <a:t>писменом.</a:t>
            </a:r>
            <a:endParaRPr lang="sr-Latn-CS" altLang="en-US" dirty="0">
              <a:latin typeface="Garamond" panose="02020404030301010803" pitchFamily="18" charset="0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468313" y="4365104"/>
            <a:ext cx="8229600" cy="129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/>
            </a:pPr>
            <a:r>
              <a:rPr lang="sr-Latn-CS" sz="3200" kern="0" dirty="0">
                <a:latin typeface="Garamond" pitchFamily="18" charset="0"/>
              </a:rPr>
              <a:t>35 </a:t>
            </a:r>
            <a:r>
              <a:rPr lang="sr-Cyrl-RS" sz="3200" kern="0" dirty="0">
                <a:latin typeface="Garamond" pitchFamily="18" charset="0"/>
              </a:rPr>
              <a:t>поена носи </a:t>
            </a:r>
            <a:r>
              <a:rPr lang="sr-Cyrl-RS" sz="3200" kern="0" dirty="0" smtClean="0">
                <a:latin typeface="Garamond" pitchFamily="18" charset="0"/>
              </a:rPr>
              <a:t>усмени</a:t>
            </a: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539552" y="4897258"/>
            <a:ext cx="8424167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eaLnBrk="1" hangingPunct="1"/>
            <a:r>
              <a:rPr lang="sr-Cyrl-RS" altLang="en-US" dirty="0" smtClean="0">
                <a:latin typeface="Garamond" panose="02020404030301010803" pitchFamily="18" charset="0"/>
              </a:rPr>
              <a:t>Минималан број поена на усменом је 15, </a:t>
            </a:r>
            <a:br>
              <a:rPr lang="sr-Cyrl-RS" altLang="en-US" dirty="0" smtClean="0">
                <a:latin typeface="Garamond" panose="02020404030301010803" pitchFamily="18" charset="0"/>
              </a:rPr>
            </a:br>
            <a:r>
              <a:rPr lang="sr-Cyrl-RS" altLang="en-US" dirty="0" smtClean="0">
                <a:latin typeface="Garamond" panose="02020404030301010803" pitchFamily="18" charset="0"/>
              </a:rPr>
              <a:t>при чему студент мора имати најмање 5 поена </a:t>
            </a:r>
            <a:br>
              <a:rPr lang="sr-Cyrl-RS" altLang="en-US" dirty="0" smtClean="0">
                <a:latin typeface="Garamond" panose="02020404030301010803" pitchFamily="18" charset="0"/>
              </a:rPr>
            </a:br>
            <a:r>
              <a:rPr lang="sr-Cyrl-RS" altLang="en-US" dirty="0" smtClean="0">
                <a:latin typeface="Garamond" panose="02020404030301010803" pitchFamily="18" charset="0"/>
              </a:rPr>
              <a:t>на сваком од три постављена питања.</a:t>
            </a:r>
            <a:endParaRPr lang="sr-Latn-CS" altLang="en-US" dirty="0">
              <a:latin typeface="Garamond" panose="02020404030301010803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5" grpId="0" build="p"/>
      <p:bldP spid="6" grpId="0"/>
      <p:bldP spid="7" grpId="0"/>
      <p:bldP spid="8" grpId="0"/>
      <p:bldP spid="9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1979613" y="620713"/>
            <a:ext cx="6769100" cy="762000"/>
          </a:xfrm>
        </p:spPr>
        <p:txBody>
          <a:bodyPr/>
          <a:lstStyle/>
          <a:p>
            <a:pPr eaLnBrk="1" hangingPunct="1"/>
            <a:r>
              <a:rPr lang="sr-Cyrl-RS" altLang="en-US" smtClean="0">
                <a:solidFill>
                  <a:srgbClr val="3366FF"/>
                </a:solidFill>
              </a:rPr>
              <a:t>3.</a:t>
            </a:r>
            <a:r>
              <a:rPr lang="sr-Latn-CS" altLang="en-US" smtClean="0">
                <a:solidFill>
                  <a:srgbClr val="3366FF"/>
                </a:solidFill>
              </a:rPr>
              <a:t> </a:t>
            </a:r>
            <a:r>
              <a:rPr lang="sr-Cyrl-RS" altLang="en-US" smtClean="0">
                <a:solidFill>
                  <a:srgbClr val="3366FF"/>
                </a:solidFill>
              </a:rPr>
              <a:t>Садржај курса</a:t>
            </a:r>
            <a:endParaRPr lang="sr-Latn-CS" altLang="en-US" smtClean="0">
              <a:solidFill>
                <a:srgbClr val="3366FF"/>
              </a:solidFill>
            </a:endParaRP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441325" y="1184275"/>
            <a:ext cx="9302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sr-Latn-CS" altLang="en-US" sz="2400">
              <a:latin typeface="Times New Roman" panose="02020603050405020304" pitchFamily="18" charset="0"/>
            </a:endParaRPr>
          </a:p>
        </p:txBody>
      </p:sp>
      <p:sp>
        <p:nvSpPr>
          <p:cNvPr id="6150" name="Text Box 4"/>
          <p:cNvSpPr txBox="1">
            <a:spLocks noChangeArrowheads="1"/>
          </p:cNvSpPr>
          <p:nvPr/>
        </p:nvSpPr>
        <p:spPr bwMode="auto">
          <a:xfrm>
            <a:off x="304800" y="1435100"/>
            <a:ext cx="8839200" cy="41857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 typeface="Arial" panose="020B0604020202020204" pitchFamily="34" charset="0"/>
              <a:buChar char="•"/>
            </a:pPr>
            <a:r>
              <a:rPr lang="sr-Latn-CS" altLang="en-US" sz="2800" dirty="0">
                <a:latin typeface="YUTms" pitchFamily="18" charset="0"/>
              </a:rPr>
              <a:t> </a:t>
            </a:r>
            <a:r>
              <a:rPr lang="sr-Cyrl-RS" altLang="en-US" sz="2800" dirty="0">
                <a:latin typeface="Garamond" panose="02020404030301010803" pitchFamily="18" charset="0"/>
              </a:rPr>
              <a:t>Програмски језик Јава</a:t>
            </a:r>
            <a:r>
              <a:rPr lang="sr-Latn-CS" altLang="en-US" sz="2800" dirty="0">
                <a:latin typeface="Garamond" panose="02020404030301010803" pitchFamily="18" charset="0"/>
              </a:rPr>
              <a:t>.</a:t>
            </a:r>
          </a:p>
          <a:p>
            <a:pPr eaLnBrk="1" hangingPunct="1">
              <a:spcBef>
                <a:spcPct val="50000"/>
              </a:spcBef>
              <a:buClrTx/>
              <a:buFont typeface="Arial" panose="020B0604020202020204" pitchFamily="34" charset="0"/>
              <a:buChar char="•"/>
            </a:pPr>
            <a:r>
              <a:rPr lang="sr-Latn-CS" altLang="en-US" sz="2800" dirty="0">
                <a:latin typeface="Garamond" panose="02020404030301010803" pitchFamily="18" charset="0"/>
              </a:rPr>
              <a:t> </a:t>
            </a:r>
            <a:r>
              <a:rPr lang="sr-Cyrl-RS" altLang="en-US" sz="2800" dirty="0">
                <a:latin typeface="Garamond" panose="02020404030301010803" pitchFamily="18" charset="0"/>
              </a:rPr>
              <a:t>Увод у објектно-орјентисану парадигму</a:t>
            </a:r>
            <a:r>
              <a:rPr lang="sr-Latn-CS" altLang="en-US" sz="2800" dirty="0">
                <a:latin typeface="Garamond" panose="02020404030301010803" pitchFamily="18" charset="0"/>
              </a:rPr>
              <a:t> </a:t>
            </a:r>
            <a:r>
              <a:rPr lang="sr-Latn-CS" altLang="en-US" sz="2800" dirty="0" smtClean="0">
                <a:latin typeface="Garamond" panose="02020404030301010803" pitchFamily="18" charset="0"/>
              </a:rPr>
              <a:t/>
            </a:r>
            <a:br>
              <a:rPr lang="sr-Latn-CS" altLang="en-US" sz="2800" dirty="0" smtClean="0">
                <a:latin typeface="Garamond" panose="02020404030301010803" pitchFamily="18" charset="0"/>
              </a:rPr>
            </a:br>
            <a:r>
              <a:rPr lang="sr-Latn-CS" altLang="en-US" sz="2800" dirty="0" smtClean="0">
                <a:latin typeface="Garamond" panose="02020404030301010803" pitchFamily="18" charset="0"/>
              </a:rPr>
              <a:t>(</a:t>
            </a:r>
            <a:r>
              <a:rPr lang="sr-Cyrl-RS" altLang="en-US" sz="2800" dirty="0">
                <a:latin typeface="Garamond" panose="02020404030301010803" pitchFamily="18" charset="0"/>
              </a:rPr>
              <a:t>основни појмови</a:t>
            </a:r>
            <a:r>
              <a:rPr lang="sr-Latn-CS" altLang="en-US" sz="2800" dirty="0">
                <a:latin typeface="Garamond" panose="02020404030301010803" pitchFamily="18" charset="0"/>
              </a:rPr>
              <a:t>: </a:t>
            </a:r>
            <a:r>
              <a:rPr lang="sr-Cyrl-RS" altLang="en-US" sz="2800" dirty="0">
                <a:latin typeface="Garamond" panose="02020404030301010803" pitchFamily="18" charset="0"/>
              </a:rPr>
              <a:t>објекат</a:t>
            </a:r>
            <a:r>
              <a:rPr lang="sr-Latn-CS" altLang="en-US" sz="2800" dirty="0">
                <a:latin typeface="Garamond" panose="02020404030301010803" pitchFamily="18" charset="0"/>
              </a:rPr>
              <a:t>, </a:t>
            </a:r>
            <a:r>
              <a:rPr lang="sr-Cyrl-RS" altLang="en-US" sz="2800" dirty="0" smtClean="0">
                <a:latin typeface="Garamond" panose="02020404030301010803" pitchFamily="18" charset="0"/>
              </a:rPr>
              <a:t>метод,</a:t>
            </a:r>
            <a:r>
              <a:rPr lang="sr-Latn-CS" altLang="en-US" sz="2800" dirty="0" smtClean="0">
                <a:latin typeface="Garamond" panose="02020404030301010803" pitchFamily="18" charset="0"/>
              </a:rPr>
              <a:t> </a:t>
            </a:r>
            <a:r>
              <a:rPr lang="sr-Cyrl-RS" altLang="en-US" sz="2800" dirty="0">
                <a:latin typeface="Garamond" panose="02020404030301010803" pitchFamily="18" charset="0"/>
              </a:rPr>
              <a:t>класа</a:t>
            </a:r>
            <a:r>
              <a:rPr lang="sr-Latn-CS" altLang="en-US" sz="2800" dirty="0">
                <a:latin typeface="Garamond" panose="02020404030301010803" pitchFamily="18" charset="0"/>
              </a:rPr>
              <a:t>, </a:t>
            </a:r>
            <a:r>
              <a:rPr lang="sr-Cyrl-RS" altLang="en-US" sz="2800" dirty="0">
                <a:latin typeface="Garamond" panose="02020404030301010803" pitchFamily="18" charset="0"/>
              </a:rPr>
              <a:t>наслеђивање</a:t>
            </a:r>
            <a:r>
              <a:rPr lang="sr-Latn-CS" altLang="en-US" sz="2800" dirty="0">
                <a:latin typeface="Garamond" panose="02020404030301010803" pitchFamily="18" charset="0"/>
              </a:rPr>
              <a:t>).</a:t>
            </a:r>
          </a:p>
          <a:p>
            <a:pPr eaLnBrk="1" hangingPunct="1">
              <a:spcBef>
                <a:spcPct val="50000"/>
              </a:spcBef>
              <a:buClrTx/>
              <a:buFont typeface="Arial" panose="020B0604020202020204" pitchFamily="34" charset="0"/>
              <a:buChar char="•"/>
            </a:pPr>
            <a:r>
              <a:rPr lang="sr-Latn-CS" altLang="en-US" sz="2800" dirty="0">
                <a:latin typeface="Garamond" panose="02020404030301010803" pitchFamily="18" charset="0"/>
              </a:rPr>
              <a:t> </a:t>
            </a:r>
            <a:r>
              <a:rPr lang="sr-Cyrl-RS" altLang="en-US" sz="2800" dirty="0">
                <a:latin typeface="Garamond" panose="02020404030301010803" pitchFamily="18" charset="0"/>
              </a:rPr>
              <a:t>Прости типови података</a:t>
            </a:r>
            <a:r>
              <a:rPr lang="sr-Latn-CS" altLang="en-US" sz="2800" dirty="0">
                <a:latin typeface="Garamond" panose="02020404030301010803" pitchFamily="18" charset="0"/>
              </a:rPr>
              <a:t>, </a:t>
            </a:r>
            <a:r>
              <a:rPr lang="sr-Cyrl-RS" altLang="en-US" sz="2800" dirty="0">
                <a:latin typeface="Garamond" panose="02020404030301010803" pitchFamily="18" charset="0"/>
              </a:rPr>
              <a:t>променљиве</a:t>
            </a:r>
            <a:r>
              <a:rPr lang="sr-Latn-CS" altLang="en-US" sz="2800" dirty="0">
                <a:latin typeface="Garamond" panose="02020404030301010803" pitchFamily="18" charset="0"/>
              </a:rPr>
              <a:t>, </a:t>
            </a:r>
            <a:r>
              <a:rPr lang="sr-Cyrl-RS" altLang="en-US" sz="2800" dirty="0">
                <a:latin typeface="Garamond" panose="02020404030301010803" pitchFamily="18" charset="0"/>
              </a:rPr>
              <a:t>изрази</a:t>
            </a:r>
            <a:r>
              <a:rPr lang="sr-Latn-CS" altLang="en-US" sz="2800" dirty="0" smtClean="0">
                <a:latin typeface="Garamond" panose="02020404030301010803" pitchFamily="18" charset="0"/>
              </a:rPr>
              <a:t>,</a:t>
            </a:r>
            <a:r>
              <a:rPr lang="sr-Cyrl-RS" altLang="en-US" sz="2800" dirty="0" smtClean="0">
                <a:latin typeface="Garamond" panose="02020404030301010803" pitchFamily="18" charset="0"/>
              </a:rPr>
              <a:t> додела.</a:t>
            </a:r>
            <a:endParaRPr lang="sr-Latn-CS" altLang="en-US" sz="2800" dirty="0">
              <a:latin typeface="Garamond" panose="02020404030301010803" pitchFamily="18" charset="0"/>
            </a:endParaRPr>
          </a:p>
          <a:p>
            <a:pPr eaLnBrk="1" hangingPunct="1">
              <a:spcBef>
                <a:spcPct val="50000"/>
              </a:spcBef>
              <a:buClrTx/>
              <a:buFont typeface="Arial" panose="020B0604020202020204" pitchFamily="34" charset="0"/>
              <a:buChar char="•"/>
            </a:pPr>
            <a:r>
              <a:rPr lang="sr-Cyrl-RS" altLang="en-US" sz="2800" dirty="0" smtClean="0">
                <a:latin typeface="Garamond" panose="02020404030301010803" pitchFamily="18" charset="0"/>
              </a:rPr>
              <a:t> Контролне </a:t>
            </a:r>
            <a:r>
              <a:rPr lang="sr-Cyrl-RS" altLang="en-US" sz="2800" dirty="0">
                <a:latin typeface="Garamond" panose="02020404030301010803" pitchFamily="18" charset="0"/>
              </a:rPr>
              <a:t>структуре</a:t>
            </a:r>
            <a:r>
              <a:rPr lang="sr-Latn-CS" altLang="en-US" sz="2800" dirty="0">
                <a:latin typeface="Garamond" panose="02020404030301010803" pitchFamily="18" charset="0"/>
              </a:rPr>
              <a:t> (</a:t>
            </a:r>
            <a:r>
              <a:rPr lang="sr-Cyrl-RS" altLang="en-US" sz="2800" dirty="0">
                <a:latin typeface="Garamond" panose="02020404030301010803" pitchFamily="18" charset="0"/>
              </a:rPr>
              <a:t>гранање и итерација</a:t>
            </a:r>
            <a:r>
              <a:rPr lang="sr-Latn-CS" altLang="en-US" sz="2800" dirty="0">
                <a:latin typeface="Garamond" panose="02020404030301010803" pitchFamily="18" charset="0"/>
              </a:rPr>
              <a:t>). </a:t>
            </a:r>
            <a:endParaRPr lang="en-US" altLang="en-US" sz="2800" dirty="0">
              <a:latin typeface="Garamond" panose="02020404030301010803" pitchFamily="18" charset="0"/>
            </a:endParaRPr>
          </a:p>
          <a:p>
            <a:pPr eaLnBrk="1" hangingPunct="1">
              <a:spcBef>
                <a:spcPct val="50000"/>
              </a:spcBef>
              <a:buClrTx/>
              <a:buFont typeface="Arial" panose="020B0604020202020204" pitchFamily="34" charset="0"/>
              <a:buChar char="•"/>
            </a:pPr>
            <a:r>
              <a:rPr lang="sr-Cyrl-RS" altLang="en-US" sz="2800" dirty="0" smtClean="0">
                <a:latin typeface="Garamond" panose="02020404030301010803" pitchFamily="18" charset="0"/>
              </a:rPr>
              <a:t> Рад </a:t>
            </a:r>
            <a:r>
              <a:rPr lang="sr-Cyrl-RS" altLang="en-US" sz="2800" dirty="0">
                <a:latin typeface="Garamond" panose="02020404030301010803" pitchFamily="18" charset="0"/>
              </a:rPr>
              <a:t>са методима</a:t>
            </a:r>
            <a:r>
              <a:rPr lang="sr-Latn-CS" altLang="en-US" sz="2800" dirty="0">
                <a:latin typeface="Garamond" panose="02020404030301010803" pitchFamily="18" charset="0"/>
              </a:rPr>
              <a:t>, </a:t>
            </a:r>
            <a:r>
              <a:rPr lang="sr-Cyrl-RS" altLang="en-US" sz="2800" dirty="0">
                <a:latin typeface="Garamond" panose="02020404030301010803" pitchFamily="18" charset="0"/>
              </a:rPr>
              <a:t>пренос параметара</a:t>
            </a:r>
            <a:r>
              <a:rPr lang="sr-Latn-CS" altLang="en-US" sz="2800" dirty="0">
                <a:latin typeface="Garamond" panose="02020404030301010803" pitchFamily="18" charset="0"/>
              </a:rPr>
              <a:t>.</a:t>
            </a:r>
            <a:endParaRPr lang="sr-Cyrl-RS" altLang="en-US" sz="2800" dirty="0">
              <a:latin typeface="Garamond" panose="02020404030301010803" pitchFamily="18" charset="0"/>
            </a:endParaRPr>
          </a:p>
          <a:p>
            <a:pPr eaLnBrk="1" hangingPunct="1">
              <a:spcBef>
                <a:spcPct val="50000"/>
              </a:spcBef>
              <a:buClrTx/>
              <a:buFont typeface="Arial" panose="020B0604020202020204" pitchFamily="34" charset="0"/>
              <a:buChar char="•"/>
            </a:pPr>
            <a:r>
              <a:rPr lang="sr-Cyrl-RS" altLang="en-US" sz="2800" dirty="0">
                <a:latin typeface="Garamond" panose="02020404030301010803" pitchFamily="18" charset="0"/>
              </a:rPr>
              <a:t> </a:t>
            </a:r>
            <a:r>
              <a:rPr lang="sr-Cyrl-RS" altLang="en-US" sz="2800" dirty="0" smtClean="0">
                <a:latin typeface="Garamond" panose="02020404030301010803" pitchFamily="18" charset="0"/>
              </a:rPr>
              <a:t>Једноставне </a:t>
            </a:r>
            <a:r>
              <a:rPr lang="sr-Cyrl-RS" altLang="en-US" sz="2800" dirty="0">
                <a:latin typeface="Garamond" panose="02020404030301010803" pitchFamily="18" charset="0"/>
              </a:rPr>
              <a:t>структуре података: </a:t>
            </a:r>
            <a:r>
              <a:rPr lang="sr-Cyrl-RS" altLang="en-US" sz="2800" dirty="0" smtClean="0">
                <a:latin typeface="Garamond" panose="02020404030301010803" pitchFamily="18" charset="0"/>
              </a:rPr>
              <a:t>низови </a:t>
            </a:r>
            <a:r>
              <a:rPr lang="sr-Cyrl-RS" altLang="en-US" sz="2800" dirty="0">
                <a:latin typeface="Garamond" panose="02020404030301010803" pitchFamily="18" charset="0"/>
              </a:rPr>
              <a:t>и </a:t>
            </a:r>
            <a:r>
              <a:rPr lang="sr-Cyrl-RS" altLang="en-US" sz="2800" dirty="0" smtClean="0">
                <a:latin typeface="Garamond" panose="02020404030301010803" pitchFamily="18" charset="0"/>
              </a:rPr>
              <a:t>ниске</a:t>
            </a:r>
            <a:r>
              <a:rPr lang="sr-Latn-CS" altLang="en-US" sz="2800" dirty="0" smtClean="0">
                <a:latin typeface="Garamond" panose="02020404030301010803" pitchFamily="18" charset="0"/>
              </a:rPr>
              <a:t>.</a:t>
            </a:r>
            <a:endParaRPr lang="sr-Cyrl-RS" altLang="en-US" sz="2800" dirty="0" smtClean="0">
              <a:latin typeface="Garamond" panose="02020404030301010803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1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1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1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979613" y="549275"/>
            <a:ext cx="6478587" cy="990600"/>
          </a:xfrm>
        </p:spPr>
        <p:txBody>
          <a:bodyPr/>
          <a:lstStyle/>
          <a:p>
            <a:pPr eaLnBrk="1" hangingPunct="1"/>
            <a:r>
              <a:rPr lang="sr-Cyrl-RS" altLang="en-US" smtClean="0">
                <a:solidFill>
                  <a:srgbClr val="3366FF"/>
                </a:solidFill>
              </a:rPr>
              <a:t>3.</a:t>
            </a:r>
            <a:r>
              <a:rPr lang="en-US" altLang="en-US" smtClean="0">
                <a:solidFill>
                  <a:srgbClr val="3366FF"/>
                </a:solidFill>
              </a:rPr>
              <a:t> </a:t>
            </a:r>
            <a:r>
              <a:rPr lang="sr-Cyrl-RS" altLang="en-US" smtClean="0">
                <a:solidFill>
                  <a:srgbClr val="3366FF"/>
                </a:solidFill>
              </a:rPr>
              <a:t>Садржај курса (2)</a:t>
            </a:r>
            <a:endParaRPr lang="sr-Latn-CS" altLang="en-US" smtClean="0">
              <a:solidFill>
                <a:srgbClr val="3366FF"/>
              </a:solidFill>
            </a:endParaRP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914400" y="1905000"/>
            <a:ext cx="7086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endParaRPr lang="sr-Latn-CS" altLang="en-US" sz="2400">
              <a:latin typeface="Times New Roman" panose="02020603050405020304" pitchFamily="18" charset="0"/>
            </a:endParaRPr>
          </a:p>
        </p:txBody>
      </p:sp>
      <p:sp>
        <p:nvSpPr>
          <p:cNvPr id="7174" name="Text Box 4"/>
          <p:cNvSpPr txBox="1">
            <a:spLocks noChangeArrowheads="1"/>
          </p:cNvSpPr>
          <p:nvPr/>
        </p:nvSpPr>
        <p:spPr bwMode="auto">
          <a:xfrm>
            <a:off x="304800" y="1514475"/>
            <a:ext cx="8534400" cy="5048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Char char="•"/>
            </a:pPr>
            <a:r>
              <a:rPr lang="sr-Cyrl-RS" altLang="en-US" sz="2800" dirty="0" smtClean="0">
                <a:latin typeface="Garamond" panose="02020404030301010803" pitchFamily="18" charset="0"/>
              </a:rPr>
              <a:t> Коришћење </a:t>
            </a:r>
            <a:r>
              <a:rPr lang="sr-Cyrl-RS" altLang="en-US" sz="2800" dirty="0">
                <a:latin typeface="Garamond" panose="02020404030301010803" pitchFamily="18" charset="0"/>
              </a:rPr>
              <a:t>„уграђених“ тј. „готових“ класа.</a:t>
            </a:r>
            <a:endParaRPr lang="en-US" altLang="en-US" sz="2800" dirty="0">
              <a:latin typeface="Garamond" panose="02020404030301010803" pitchFamily="18" charset="0"/>
            </a:endParaRPr>
          </a:p>
          <a:p>
            <a:pPr eaLnBrk="1" hangingPunct="1">
              <a:spcBef>
                <a:spcPct val="50000"/>
              </a:spcBef>
              <a:buClrTx/>
              <a:buFontTx/>
              <a:buChar char="•"/>
            </a:pPr>
            <a:r>
              <a:rPr lang="sr-Cyrl-RS" altLang="en-US" sz="2800" dirty="0" smtClean="0">
                <a:latin typeface="Garamond" panose="02020404030301010803" pitchFamily="18" charset="0"/>
              </a:rPr>
              <a:t> Поткласе </a:t>
            </a:r>
            <a:r>
              <a:rPr lang="sr-Cyrl-RS" altLang="en-US" sz="2800" dirty="0">
                <a:latin typeface="Garamond" panose="02020404030301010803" pitchFamily="18" charset="0"/>
              </a:rPr>
              <a:t>и </a:t>
            </a:r>
            <a:r>
              <a:rPr lang="sr-Cyrl-RS" altLang="en-US" sz="2800" dirty="0" smtClean="0">
                <a:latin typeface="Garamond" panose="02020404030301010803" pitchFamily="18" charset="0"/>
              </a:rPr>
              <a:t>наслеђивање</a:t>
            </a:r>
            <a:r>
              <a:rPr lang="sr-Cyrl-RS" altLang="en-US" sz="2800" dirty="0">
                <a:latin typeface="Garamond" panose="02020404030301010803" pitchFamily="18" charset="0"/>
              </a:rPr>
              <a:t>.</a:t>
            </a:r>
            <a:endParaRPr lang="en-US" altLang="en-US" sz="2800" dirty="0">
              <a:latin typeface="Garamond" panose="02020404030301010803" pitchFamily="18" charset="0"/>
            </a:endParaRPr>
          </a:p>
          <a:p>
            <a:pPr eaLnBrk="1" hangingPunct="1">
              <a:spcBef>
                <a:spcPct val="50000"/>
              </a:spcBef>
              <a:buClrTx/>
              <a:buFontTx/>
              <a:buChar char="•"/>
            </a:pPr>
            <a:r>
              <a:rPr lang="sr-Cyrl-RS" altLang="en-US" sz="2800" dirty="0" smtClean="0">
                <a:latin typeface="Garamond" panose="02020404030301010803" pitchFamily="18" charset="0"/>
              </a:rPr>
              <a:t> Апстрактне </a:t>
            </a:r>
            <a:r>
              <a:rPr lang="sr-Cyrl-RS" altLang="en-US" sz="2800" dirty="0">
                <a:latin typeface="Garamond" panose="02020404030301010803" pitchFamily="18" charset="0"/>
              </a:rPr>
              <a:t>класе и интерфејси.</a:t>
            </a:r>
          </a:p>
          <a:p>
            <a:pPr eaLnBrk="1" hangingPunct="1">
              <a:spcBef>
                <a:spcPct val="50000"/>
              </a:spcBef>
              <a:buClrTx/>
              <a:buFontTx/>
              <a:buChar char="•"/>
            </a:pPr>
            <a:r>
              <a:rPr lang="sr-Cyrl-RS" altLang="en-US" sz="2800" dirty="0" smtClean="0">
                <a:latin typeface="Garamond" panose="02020404030301010803" pitchFamily="18" charset="0"/>
              </a:rPr>
              <a:t> Библиотека </a:t>
            </a:r>
            <a:r>
              <a:rPr lang="sr-Cyrl-RS" altLang="en-US" sz="2800" dirty="0">
                <a:latin typeface="Garamond" panose="02020404030301010803" pitchFamily="18" charset="0"/>
              </a:rPr>
              <a:t>класа, пакети и унутрашње класе.</a:t>
            </a:r>
          </a:p>
          <a:p>
            <a:pPr eaLnBrk="1" hangingPunct="1">
              <a:spcBef>
                <a:spcPct val="50000"/>
              </a:spcBef>
              <a:buClrTx/>
              <a:buFontTx/>
              <a:buChar char="•"/>
            </a:pPr>
            <a:r>
              <a:rPr lang="sr-Cyrl-RS" altLang="en-US" sz="2800" dirty="0" smtClean="0">
                <a:latin typeface="Garamond" panose="02020404030301010803" pitchFamily="18" charset="0"/>
              </a:rPr>
              <a:t> Изузеци</a:t>
            </a:r>
            <a:r>
              <a:rPr lang="sr-Cyrl-RS" altLang="en-US" sz="2800" dirty="0">
                <a:latin typeface="Garamond" panose="02020404030301010803" pitchFamily="18" charset="0"/>
              </a:rPr>
              <a:t>, хватање и обрада изузетака.</a:t>
            </a:r>
          </a:p>
          <a:p>
            <a:pPr eaLnBrk="1" hangingPunct="1">
              <a:spcBef>
                <a:spcPct val="50000"/>
              </a:spcBef>
              <a:buClrTx/>
              <a:buFontTx/>
              <a:buChar char="•"/>
            </a:pPr>
            <a:r>
              <a:rPr lang="sr-Cyrl-RS" altLang="en-US" sz="2800" dirty="0" smtClean="0">
                <a:latin typeface="Garamond" panose="02020404030301010803" pitchFamily="18" charset="0"/>
              </a:rPr>
              <a:t> Енумерисани </a:t>
            </a:r>
            <a:r>
              <a:rPr lang="sr-Cyrl-RS" altLang="en-US" sz="2800" dirty="0">
                <a:latin typeface="Garamond" panose="02020404030301010803" pitchFamily="18" charset="0"/>
              </a:rPr>
              <a:t>типови.</a:t>
            </a:r>
          </a:p>
          <a:p>
            <a:pPr eaLnBrk="1" hangingPunct="1">
              <a:spcBef>
                <a:spcPct val="50000"/>
              </a:spcBef>
              <a:buClrTx/>
              <a:buFontTx/>
              <a:buChar char="•"/>
            </a:pPr>
            <a:r>
              <a:rPr lang="sr-Cyrl-RS" altLang="en-US" sz="2800" dirty="0" smtClean="0">
                <a:latin typeface="Garamond" panose="02020404030301010803" pitchFamily="18" charset="0"/>
              </a:rPr>
              <a:t> Генерички </a:t>
            </a:r>
            <a:r>
              <a:rPr lang="sr-Cyrl-RS" altLang="en-US" sz="2800" dirty="0">
                <a:latin typeface="Garamond" panose="02020404030301010803" pitchFamily="18" charset="0"/>
              </a:rPr>
              <a:t>типови. </a:t>
            </a:r>
            <a:endParaRPr lang="sr-Latn-CS" altLang="en-US" sz="2800" dirty="0">
              <a:latin typeface="Garamond" panose="02020404030301010803" pitchFamily="18" charset="0"/>
            </a:endParaRPr>
          </a:p>
          <a:p>
            <a:pPr eaLnBrk="1" hangingPunct="1">
              <a:spcBef>
                <a:spcPct val="50000"/>
              </a:spcBef>
              <a:buClrTx/>
              <a:buFontTx/>
              <a:buChar char="•"/>
            </a:pPr>
            <a:r>
              <a:rPr lang="sr-Cyrl-RS" altLang="en-US" sz="2800" dirty="0" smtClean="0">
                <a:latin typeface="Garamond" panose="02020404030301010803" pitchFamily="18" charset="0"/>
              </a:rPr>
              <a:t> Колекцијске </a:t>
            </a:r>
            <a:r>
              <a:rPr lang="sr-Cyrl-RS" altLang="en-US" sz="2800" dirty="0">
                <a:latin typeface="Garamond" panose="02020404030301010803" pitchFamily="18" charset="0"/>
              </a:rPr>
              <a:t>класе и начин њиховог коришћења</a:t>
            </a:r>
            <a:r>
              <a:rPr lang="sr-Latn-CS" altLang="en-US" sz="2800" dirty="0">
                <a:latin typeface="Garamond" panose="02020404030301010803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1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1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1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1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1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1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71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717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1979613" y="549275"/>
            <a:ext cx="6478587" cy="990600"/>
          </a:xfrm>
        </p:spPr>
        <p:txBody>
          <a:bodyPr/>
          <a:lstStyle/>
          <a:p>
            <a:pPr eaLnBrk="1" hangingPunct="1"/>
            <a:r>
              <a:rPr lang="sr-Cyrl-RS" altLang="en-US" smtClean="0">
                <a:solidFill>
                  <a:srgbClr val="3366FF"/>
                </a:solidFill>
              </a:rPr>
              <a:t>3.</a:t>
            </a:r>
            <a:r>
              <a:rPr lang="en-US" altLang="en-US" smtClean="0">
                <a:solidFill>
                  <a:srgbClr val="3366FF"/>
                </a:solidFill>
              </a:rPr>
              <a:t> </a:t>
            </a:r>
            <a:r>
              <a:rPr lang="sr-Cyrl-RS" altLang="en-US" smtClean="0">
                <a:solidFill>
                  <a:srgbClr val="3366FF"/>
                </a:solidFill>
              </a:rPr>
              <a:t>Садржај курса (3)</a:t>
            </a:r>
            <a:endParaRPr lang="sr-Latn-CS" altLang="en-US" smtClean="0">
              <a:solidFill>
                <a:srgbClr val="3366FF"/>
              </a:solidFill>
            </a:endParaRPr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914400" y="1905000"/>
            <a:ext cx="7086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endParaRPr lang="sr-Latn-CS" altLang="en-US" sz="2400">
              <a:latin typeface="Times New Roman" panose="02020603050405020304" pitchFamily="18" charset="0"/>
            </a:endParaRPr>
          </a:p>
        </p:txBody>
      </p:sp>
      <p:sp>
        <p:nvSpPr>
          <p:cNvPr id="7174" name="Text Box 4"/>
          <p:cNvSpPr txBox="1">
            <a:spLocks noChangeArrowheads="1"/>
          </p:cNvSpPr>
          <p:nvPr/>
        </p:nvSpPr>
        <p:spPr bwMode="auto">
          <a:xfrm>
            <a:off x="304800" y="1514475"/>
            <a:ext cx="8534400" cy="32932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Char char="•"/>
            </a:pPr>
            <a:r>
              <a:rPr lang="sr-Cyrl-RS" altLang="en-US" sz="2800" dirty="0" smtClean="0">
                <a:latin typeface="Garamond" panose="02020404030301010803" pitchFamily="18" charset="0"/>
              </a:rPr>
              <a:t>Улаз </a:t>
            </a:r>
            <a:r>
              <a:rPr lang="sr-Cyrl-RS" altLang="en-US" sz="2800" dirty="0">
                <a:latin typeface="Garamond" panose="02020404030301010803" pitchFamily="18" charset="0"/>
              </a:rPr>
              <a:t>и излаз у програмском језику Јава.</a:t>
            </a:r>
          </a:p>
          <a:p>
            <a:pPr eaLnBrk="1" hangingPunct="1">
              <a:spcBef>
                <a:spcPct val="50000"/>
              </a:spcBef>
              <a:buClrTx/>
              <a:buFontTx/>
              <a:buChar char="•"/>
            </a:pPr>
            <a:r>
              <a:rPr lang="sr-Cyrl-RS" altLang="en-US" sz="2800" dirty="0" smtClean="0">
                <a:latin typeface="Garamond" panose="02020404030301010803" pitchFamily="18" charset="0"/>
              </a:rPr>
              <a:t> </a:t>
            </a:r>
            <a:r>
              <a:rPr lang="sr-Latn-CS" altLang="en-US" sz="2800" dirty="0" smtClean="0">
                <a:latin typeface="Garamond" panose="02020404030301010803" pitchFamily="18" charset="0"/>
              </a:rPr>
              <a:t>Java </a:t>
            </a:r>
            <a:r>
              <a:rPr lang="sr-Latn-CS" altLang="en-US" sz="2800" dirty="0">
                <a:latin typeface="Garamond" panose="02020404030301010803" pitchFamily="18" charset="0"/>
              </a:rPr>
              <a:t>FX</a:t>
            </a:r>
            <a:r>
              <a:rPr lang="sr-Cyrl-RS" altLang="en-US" sz="2800" dirty="0">
                <a:latin typeface="Garamond" panose="02020404030301010803" pitchFamily="18" charset="0"/>
              </a:rPr>
              <a:t> окружење</a:t>
            </a:r>
            <a:r>
              <a:rPr lang="sr-Latn-CS" altLang="en-US" sz="2800" dirty="0">
                <a:latin typeface="Garamond" panose="02020404030301010803" pitchFamily="18" charset="0"/>
              </a:rPr>
              <a:t> </a:t>
            </a:r>
            <a:r>
              <a:rPr lang="sr-Cyrl-RS" altLang="en-US" sz="2800" dirty="0">
                <a:latin typeface="Garamond" panose="02020404030301010803" pitchFamily="18" charset="0"/>
              </a:rPr>
              <a:t>за рад са графичким </a:t>
            </a:r>
            <a:r>
              <a:rPr lang="sr-Cyrl-RS" altLang="en-US" sz="2800" dirty="0" smtClean="0">
                <a:latin typeface="Garamond" panose="02020404030301010803" pitchFamily="18" charset="0"/>
              </a:rPr>
              <a:t>интерфејсом:</a:t>
            </a:r>
          </a:p>
          <a:p>
            <a:pPr lvl="1" eaLnBrk="1" hangingPunct="1">
              <a:spcBef>
                <a:spcPct val="50000"/>
              </a:spcBef>
              <a:buClrTx/>
              <a:buFontTx/>
              <a:buChar char="•"/>
            </a:pPr>
            <a:r>
              <a:rPr lang="sr-Cyrl-RS" altLang="en-US" sz="2300" dirty="0" smtClean="0">
                <a:latin typeface="Garamond" panose="02020404030301010803" pitchFamily="18" charset="0"/>
              </a:rPr>
              <a:t> Цртање помоћу </a:t>
            </a:r>
            <a:r>
              <a:rPr lang="sr-Latn-CS" altLang="en-US" sz="2300" dirty="0" smtClean="0">
                <a:latin typeface="Garamond" panose="02020404030301010803" pitchFamily="18" charset="0"/>
              </a:rPr>
              <a:t>Java FX</a:t>
            </a:r>
            <a:r>
              <a:rPr lang="sr-Cyrl-RS" altLang="en-US" sz="2300" dirty="0" smtClean="0">
                <a:latin typeface="Garamond" panose="02020404030301010803" pitchFamily="18" charset="0"/>
              </a:rPr>
              <a:t>.</a:t>
            </a:r>
          </a:p>
          <a:p>
            <a:pPr lvl="1" eaLnBrk="1" hangingPunct="1">
              <a:spcBef>
                <a:spcPct val="50000"/>
              </a:spcBef>
              <a:buClrTx/>
              <a:buFontTx/>
              <a:buChar char="•"/>
            </a:pPr>
            <a:r>
              <a:rPr lang="sr-Cyrl-RS" altLang="en-US" sz="2300" dirty="0" smtClean="0">
                <a:latin typeface="Garamond" panose="02020404030301010803" pitchFamily="18" charset="0"/>
              </a:rPr>
              <a:t> Догађаји код </a:t>
            </a:r>
            <a:r>
              <a:rPr lang="sr-Latn-CS" altLang="en-US" sz="2300" dirty="0" smtClean="0">
                <a:latin typeface="Garamond" panose="02020404030301010803" pitchFamily="18" charset="0"/>
              </a:rPr>
              <a:t>Java FX</a:t>
            </a:r>
            <a:r>
              <a:rPr lang="sr-Cyrl-RS" altLang="en-US" sz="2300" dirty="0" smtClean="0">
                <a:latin typeface="Garamond" panose="02020404030301010803" pitchFamily="18" charset="0"/>
              </a:rPr>
              <a:t>.</a:t>
            </a:r>
          </a:p>
          <a:p>
            <a:pPr lvl="1" eaLnBrk="1" hangingPunct="1">
              <a:spcBef>
                <a:spcPct val="50000"/>
              </a:spcBef>
              <a:buClrTx/>
              <a:buFontTx/>
              <a:buChar char="•"/>
            </a:pPr>
            <a:r>
              <a:rPr lang="sr-Cyrl-RS" altLang="en-US" sz="2300" dirty="0" smtClean="0">
                <a:latin typeface="Garamond" panose="02020404030301010803" pitchFamily="18" charset="0"/>
              </a:rPr>
              <a:t> Особине </a:t>
            </a:r>
            <a:r>
              <a:rPr lang="sr-Cyrl-RS" altLang="en-US" sz="2300" dirty="0">
                <a:latin typeface="Garamond" panose="02020404030301010803" pitchFamily="18" charset="0"/>
              </a:rPr>
              <a:t>и повезивање код </a:t>
            </a:r>
            <a:r>
              <a:rPr lang="sr-Latn-CS" altLang="en-US" sz="2300" dirty="0">
                <a:latin typeface="Garamond" panose="02020404030301010803" pitchFamily="18" charset="0"/>
              </a:rPr>
              <a:t>Java FX</a:t>
            </a:r>
            <a:r>
              <a:rPr lang="sr-Cyrl-RS" altLang="en-US" sz="2300" dirty="0">
                <a:latin typeface="Garamond" panose="02020404030301010803" pitchFamily="18" charset="0"/>
              </a:rPr>
              <a:t>.</a:t>
            </a:r>
          </a:p>
          <a:p>
            <a:pPr lvl="1" eaLnBrk="1" hangingPunct="1">
              <a:spcBef>
                <a:spcPct val="50000"/>
              </a:spcBef>
              <a:buClrTx/>
              <a:buFontTx/>
              <a:buChar char="•"/>
            </a:pPr>
            <a:r>
              <a:rPr lang="sr-Cyrl-RS" altLang="en-US" sz="2300" dirty="0" smtClean="0">
                <a:latin typeface="Garamond" panose="02020404030301010803" pitchFamily="18" charset="0"/>
              </a:rPr>
              <a:t> Анимације </a:t>
            </a:r>
            <a:r>
              <a:rPr lang="sr-Cyrl-RS" altLang="en-US" sz="2300" dirty="0">
                <a:latin typeface="Garamond" panose="02020404030301010803" pitchFamily="18" charset="0"/>
              </a:rPr>
              <a:t>код </a:t>
            </a:r>
            <a:r>
              <a:rPr lang="sr-Latn-CS" altLang="en-US" sz="2300" dirty="0">
                <a:latin typeface="Garamond" panose="02020404030301010803" pitchFamily="18" charset="0"/>
              </a:rPr>
              <a:t>Java FX</a:t>
            </a:r>
            <a:r>
              <a:rPr lang="sr-Cyrl-RS" altLang="en-US" sz="2300" dirty="0">
                <a:latin typeface="Garamond" panose="02020404030301010803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1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1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1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1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1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1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763713" y="427038"/>
            <a:ext cx="5832475" cy="914400"/>
          </a:xfrm>
        </p:spPr>
        <p:txBody>
          <a:bodyPr/>
          <a:lstStyle/>
          <a:p>
            <a:pPr eaLnBrk="1" hangingPunct="1"/>
            <a:r>
              <a:rPr lang="sr-Cyrl-RS" altLang="en-US" smtClean="0">
                <a:solidFill>
                  <a:srgbClr val="3366FF"/>
                </a:solidFill>
              </a:rPr>
              <a:t>4.</a:t>
            </a:r>
            <a:r>
              <a:rPr lang="sr-Latn-CS" altLang="en-US" smtClean="0">
                <a:solidFill>
                  <a:srgbClr val="3366FF"/>
                </a:solidFill>
              </a:rPr>
              <a:t> </a:t>
            </a:r>
            <a:r>
              <a:rPr lang="sr-Cyrl-RS" altLang="en-US" smtClean="0">
                <a:solidFill>
                  <a:srgbClr val="3366FF"/>
                </a:solidFill>
              </a:rPr>
              <a:t>Литература</a:t>
            </a:r>
            <a:endParaRPr lang="sr-Latn-CS" altLang="en-US" smtClean="0">
              <a:solidFill>
                <a:srgbClr val="3366FF"/>
              </a:solidFill>
            </a:endParaRPr>
          </a:p>
        </p:txBody>
      </p:sp>
      <p:sp>
        <p:nvSpPr>
          <p:cNvPr id="8197" name="Text Box 3"/>
          <p:cNvSpPr txBox="1">
            <a:spLocks noChangeArrowheads="1"/>
          </p:cNvSpPr>
          <p:nvPr/>
        </p:nvSpPr>
        <p:spPr bwMode="auto">
          <a:xfrm>
            <a:off x="304800" y="2349500"/>
            <a:ext cx="8610600" cy="44135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indent="-514350" eaLnBrk="0" hangingPunct="0">
              <a:spcBef>
                <a:spcPct val="20000"/>
              </a:spcBef>
              <a:buFont typeface="Times YU" pitchFamily="18" charset="0"/>
              <a:buAutoNum type="arabicPeriod"/>
              <a:defRPr/>
            </a:pPr>
            <a:r>
              <a:rPr lang="en-US" sz="2600" dirty="0" smtClean="0">
                <a:solidFill>
                  <a:schemeClr val="accent1">
                    <a:lumMod val="25000"/>
                  </a:schemeClr>
                </a:solidFill>
                <a:latin typeface="Garamond" pitchFamily="18" charset="0"/>
              </a:rPr>
              <a:t>M</a:t>
            </a:r>
            <a:r>
              <a:rPr lang="sr-Cyrl-RS" sz="2600" dirty="0" smtClean="0">
                <a:solidFill>
                  <a:schemeClr val="accent1">
                    <a:lumMod val="25000"/>
                  </a:schemeClr>
                </a:solidFill>
                <a:latin typeface="Garamond" pitchFamily="18" charset="0"/>
              </a:rPr>
              <a:t>.</a:t>
            </a:r>
            <a:r>
              <a:rPr lang="en-US" sz="2600" dirty="0" smtClean="0">
                <a:solidFill>
                  <a:schemeClr val="accent1">
                    <a:lumMod val="25000"/>
                  </a:schemeClr>
                </a:solidFill>
                <a:latin typeface="Garamond" pitchFamily="18" charset="0"/>
              </a:rPr>
              <a:t> </a:t>
            </a:r>
            <a:r>
              <a:rPr lang="en-US" sz="2600" dirty="0" err="1">
                <a:solidFill>
                  <a:schemeClr val="accent1">
                    <a:lumMod val="25000"/>
                  </a:schemeClr>
                </a:solidFill>
                <a:latin typeface="Garamond" pitchFamily="18" charset="0"/>
              </a:rPr>
              <a:t>Ivanović</a:t>
            </a:r>
            <a:r>
              <a:rPr lang="en-US" sz="2600" dirty="0">
                <a:solidFill>
                  <a:schemeClr val="accent1">
                    <a:lumMod val="25000"/>
                  </a:schemeClr>
                </a:solidFill>
                <a:latin typeface="Garamond" pitchFamily="18" charset="0"/>
              </a:rPr>
              <a:t>, </a:t>
            </a:r>
            <a:r>
              <a:rPr lang="en-US" sz="2600" dirty="0" smtClean="0">
                <a:solidFill>
                  <a:schemeClr val="accent1">
                    <a:lumMod val="25000"/>
                  </a:schemeClr>
                </a:solidFill>
                <a:latin typeface="Garamond" pitchFamily="18" charset="0"/>
              </a:rPr>
              <a:t>Z</a:t>
            </a:r>
            <a:r>
              <a:rPr lang="sr-Cyrl-RS" sz="2600" dirty="0" smtClean="0">
                <a:solidFill>
                  <a:schemeClr val="accent1">
                    <a:lumMod val="25000"/>
                  </a:schemeClr>
                </a:solidFill>
                <a:latin typeface="Garamond" pitchFamily="18" charset="0"/>
              </a:rPr>
              <a:t>.</a:t>
            </a:r>
            <a:r>
              <a:rPr lang="en-US" sz="2600" dirty="0" smtClean="0">
                <a:solidFill>
                  <a:schemeClr val="accent1">
                    <a:lumMod val="25000"/>
                  </a:schemeClr>
                </a:solidFill>
                <a:latin typeface="Garamond" pitchFamily="18" charset="0"/>
              </a:rPr>
              <a:t> </a:t>
            </a:r>
            <a:r>
              <a:rPr lang="en-US" sz="2600" dirty="0">
                <a:solidFill>
                  <a:schemeClr val="accent1">
                    <a:lumMod val="25000"/>
                  </a:schemeClr>
                </a:solidFill>
                <a:latin typeface="Garamond" pitchFamily="18" charset="0"/>
              </a:rPr>
              <a:t>Budimac, </a:t>
            </a:r>
            <a:r>
              <a:rPr lang="en-US" sz="2600" dirty="0" smtClean="0">
                <a:solidFill>
                  <a:schemeClr val="accent1">
                    <a:lumMod val="25000"/>
                  </a:schemeClr>
                </a:solidFill>
                <a:latin typeface="Garamond" pitchFamily="18" charset="0"/>
              </a:rPr>
              <a:t>M</a:t>
            </a:r>
            <a:r>
              <a:rPr lang="sr-Cyrl-RS" sz="2600" dirty="0" smtClean="0">
                <a:solidFill>
                  <a:schemeClr val="accent1">
                    <a:lumMod val="25000"/>
                  </a:schemeClr>
                </a:solidFill>
                <a:latin typeface="Garamond" pitchFamily="18" charset="0"/>
              </a:rPr>
              <a:t>.</a:t>
            </a:r>
            <a:r>
              <a:rPr lang="en-US" sz="2600" dirty="0" smtClean="0">
                <a:solidFill>
                  <a:schemeClr val="accent1">
                    <a:lumMod val="25000"/>
                  </a:schemeClr>
                </a:solidFill>
                <a:latin typeface="Garamond" pitchFamily="18" charset="0"/>
              </a:rPr>
              <a:t> </a:t>
            </a:r>
            <a:r>
              <a:rPr lang="en-US" sz="2600" dirty="0" err="1">
                <a:solidFill>
                  <a:schemeClr val="accent1">
                    <a:lumMod val="25000"/>
                  </a:schemeClr>
                </a:solidFill>
                <a:latin typeface="Garamond" pitchFamily="18" charset="0"/>
              </a:rPr>
              <a:t>Radovanović</a:t>
            </a:r>
            <a:r>
              <a:rPr lang="en-US" sz="2600" dirty="0">
                <a:solidFill>
                  <a:schemeClr val="accent1">
                    <a:lumMod val="25000"/>
                  </a:schemeClr>
                </a:solidFill>
                <a:latin typeface="Garamond" pitchFamily="18" charset="0"/>
              </a:rPr>
              <a:t>, </a:t>
            </a:r>
            <a:r>
              <a:rPr lang="en-US" sz="2600" dirty="0" smtClean="0">
                <a:solidFill>
                  <a:schemeClr val="accent1">
                    <a:lumMod val="25000"/>
                  </a:schemeClr>
                </a:solidFill>
                <a:latin typeface="Garamond" pitchFamily="18" charset="0"/>
              </a:rPr>
              <a:t>D</a:t>
            </a:r>
            <a:r>
              <a:rPr lang="sr-Cyrl-RS" sz="2600" dirty="0" smtClean="0">
                <a:solidFill>
                  <a:schemeClr val="accent1">
                    <a:lumMod val="25000"/>
                  </a:schemeClr>
                </a:solidFill>
                <a:latin typeface="Garamond" pitchFamily="18" charset="0"/>
              </a:rPr>
              <a:t>.</a:t>
            </a:r>
            <a:r>
              <a:rPr lang="en-US" sz="2600" dirty="0" smtClean="0">
                <a:solidFill>
                  <a:schemeClr val="accent1">
                    <a:lumMod val="25000"/>
                  </a:schemeClr>
                </a:solidFill>
                <a:latin typeface="Garamond" pitchFamily="18" charset="0"/>
              </a:rPr>
              <a:t> </a:t>
            </a:r>
            <a:r>
              <a:rPr lang="en-US" sz="2600" dirty="0" err="1" smtClean="0">
                <a:solidFill>
                  <a:schemeClr val="accent1">
                    <a:lumMod val="25000"/>
                  </a:schemeClr>
                </a:solidFill>
                <a:latin typeface="Garamond" pitchFamily="18" charset="0"/>
              </a:rPr>
              <a:t>Mitrović</a:t>
            </a:r>
            <a:r>
              <a:rPr lang="sr-Cyrl-RS" sz="2600" dirty="0" smtClean="0">
                <a:solidFill>
                  <a:schemeClr val="accent1">
                    <a:lumMod val="25000"/>
                  </a:schemeClr>
                </a:solidFill>
                <a:latin typeface="Garamond" pitchFamily="18" charset="0"/>
              </a:rPr>
              <a:t>, </a:t>
            </a:r>
            <a:r>
              <a:rPr lang="en-US" sz="2600" b="1" i="1" dirty="0" err="1" smtClean="0">
                <a:solidFill>
                  <a:schemeClr val="accent1">
                    <a:lumMod val="25000"/>
                  </a:schemeClr>
                </a:solidFill>
                <a:latin typeface="Garamond" pitchFamily="18" charset="0"/>
              </a:rPr>
              <a:t>Objektno-orijentisano</a:t>
            </a:r>
            <a:r>
              <a:rPr lang="en-US" sz="2600" b="1" i="1" dirty="0" smtClean="0">
                <a:solidFill>
                  <a:schemeClr val="accent1">
                    <a:lumMod val="25000"/>
                  </a:schemeClr>
                </a:solidFill>
                <a:latin typeface="Garamond" pitchFamily="18" charset="0"/>
              </a:rPr>
              <a:t> </a:t>
            </a:r>
            <a:r>
              <a:rPr lang="en-US" sz="2600" b="1" i="1" dirty="0" err="1">
                <a:solidFill>
                  <a:schemeClr val="accent1">
                    <a:lumMod val="25000"/>
                  </a:schemeClr>
                </a:solidFill>
                <a:latin typeface="Garamond" pitchFamily="18" charset="0"/>
              </a:rPr>
              <a:t>programiranje</a:t>
            </a:r>
            <a:r>
              <a:rPr lang="en-US" sz="2600" b="1" i="1" dirty="0">
                <a:solidFill>
                  <a:schemeClr val="accent1">
                    <a:lumMod val="25000"/>
                  </a:schemeClr>
                </a:solidFill>
                <a:latin typeface="Garamond" pitchFamily="18" charset="0"/>
              </a:rPr>
              <a:t> </a:t>
            </a:r>
            <a:r>
              <a:rPr lang="en-US" sz="2600" b="1" i="1" dirty="0" err="1">
                <a:solidFill>
                  <a:schemeClr val="accent1">
                    <a:lumMod val="25000"/>
                  </a:schemeClr>
                </a:solidFill>
                <a:latin typeface="Garamond" pitchFamily="18" charset="0"/>
              </a:rPr>
              <a:t>i</a:t>
            </a:r>
            <a:r>
              <a:rPr lang="en-US" sz="2600" b="1" i="1" dirty="0">
                <a:solidFill>
                  <a:schemeClr val="accent1">
                    <a:lumMod val="25000"/>
                  </a:schemeClr>
                </a:solidFill>
                <a:latin typeface="Garamond" pitchFamily="18" charset="0"/>
              </a:rPr>
              <a:t> </a:t>
            </a:r>
            <a:r>
              <a:rPr lang="en-US" sz="2600" b="1" i="1" dirty="0" err="1">
                <a:solidFill>
                  <a:schemeClr val="accent1">
                    <a:lumMod val="25000"/>
                  </a:schemeClr>
                </a:solidFill>
                <a:latin typeface="Garamond" pitchFamily="18" charset="0"/>
              </a:rPr>
              <a:t>programski</a:t>
            </a:r>
            <a:r>
              <a:rPr lang="en-US" sz="2600" b="1" i="1" dirty="0">
                <a:solidFill>
                  <a:schemeClr val="accent1">
                    <a:lumMod val="25000"/>
                  </a:schemeClr>
                </a:solidFill>
                <a:latin typeface="Garamond" pitchFamily="18" charset="0"/>
              </a:rPr>
              <a:t> </a:t>
            </a:r>
            <a:r>
              <a:rPr lang="en-US" sz="2600" b="1" i="1" dirty="0" err="1">
                <a:solidFill>
                  <a:schemeClr val="accent1">
                    <a:lumMod val="25000"/>
                  </a:schemeClr>
                </a:solidFill>
                <a:latin typeface="Garamond" pitchFamily="18" charset="0"/>
              </a:rPr>
              <a:t>jezik</a:t>
            </a:r>
            <a:r>
              <a:rPr lang="en-US" sz="2600" b="1" i="1" dirty="0">
                <a:solidFill>
                  <a:schemeClr val="accent1">
                    <a:lumMod val="25000"/>
                  </a:schemeClr>
                </a:solidFill>
                <a:latin typeface="Garamond" pitchFamily="18" charset="0"/>
              </a:rPr>
              <a:t> </a:t>
            </a:r>
            <a:r>
              <a:rPr lang="en-US" sz="2600" b="1" i="1" dirty="0" smtClean="0">
                <a:solidFill>
                  <a:schemeClr val="accent1">
                    <a:lumMod val="25000"/>
                  </a:schemeClr>
                </a:solidFill>
                <a:latin typeface="Garamond" pitchFamily="18" charset="0"/>
              </a:rPr>
              <a:t>Java</a:t>
            </a:r>
            <a:r>
              <a:rPr lang="en-US" sz="2600" dirty="0" smtClean="0">
                <a:solidFill>
                  <a:schemeClr val="accent1">
                    <a:lumMod val="25000"/>
                  </a:schemeClr>
                </a:solidFill>
                <a:latin typeface="Garamond" pitchFamily="18" charset="0"/>
              </a:rPr>
              <a:t>, </a:t>
            </a:r>
            <a:r>
              <a:rPr lang="sv-SE" sz="2600" dirty="0">
                <a:solidFill>
                  <a:schemeClr val="accent1">
                    <a:lumMod val="25000"/>
                  </a:schemeClr>
                </a:solidFill>
                <a:latin typeface="Garamond" pitchFamily="18" charset="0"/>
              </a:rPr>
              <a:t>Sigra </a:t>
            </a:r>
            <a:r>
              <a:rPr lang="sv-SE" sz="2600" dirty="0" smtClean="0">
                <a:solidFill>
                  <a:schemeClr val="accent1">
                    <a:lumMod val="25000"/>
                  </a:schemeClr>
                </a:solidFill>
                <a:latin typeface="Garamond" pitchFamily="18" charset="0"/>
              </a:rPr>
              <a:t>star, </a:t>
            </a:r>
            <a:r>
              <a:rPr lang="sr-Cyrl-RS" sz="2600" dirty="0" smtClean="0">
                <a:solidFill>
                  <a:schemeClr val="accent1">
                    <a:lumMod val="25000"/>
                  </a:schemeClr>
                </a:solidFill>
                <a:latin typeface="Garamond" pitchFamily="18" charset="0"/>
              </a:rPr>
              <a:t>Нови Сад</a:t>
            </a:r>
            <a:r>
              <a:rPr lang="sv-SE" sz="2600" dirty="0" smtClean="0">
                <a:solidFill>
                  <a:schemeClr val="accent1">
                    <a:lumMod val="25000"/>
                  </a:schemeClr>
                </a:solidFill>
                <a:latin typeface="Garamond" pitchFamily="18" charset="0"/>
              </a:rPr>
              <a:t>, </a:t>
            </a:r>
            <a:r>
              <a:rPr lang="sv-SE" sz="2600" dirty="0">
                <a:solidFill>
                  <a:schemeClr val="accent1">
                    <a:lumMod val="25000"/>
                  </a:schemeClr>
                </a:solidFill>
                <a:latin typeface="Garamond" pitchFamily="18" charset="0"/>
              </a:rPr>
              <a:t>2016.</a:t>
            </a:r>
            <a:endParaRPr lang="en-US" sz="2600" dirty="0" smtClean="0">
              <a:solidFill>
                <a:schemeClr val="accent1">
                  <a:lumMod val="25000"/>
                </a:schemeClr>
              </a:solidFill>
              <a:latin typeface="Garamond" pitchFamily="18" charset="0"/>
            </a:endParaRPr>
          </a:p>
          <a:p>
            <a:pPr marL="514350" indent="-514350" eaLnBrk="0" hangingPunct="0">
              <a:spcBef>
                <a:spcPct val="20000"/>
              </a:spcBef>
              <a:buFont typeface="Times YU" pitchFamily="18" charset="0"/>
              <a:buAutoNum type="arabicPeriod"/>
              <a:defRPr/>
            </a:pPr>
            <a:r>
              <a:rPr lang="en-US" sz="2600" dirty="0" smtClean="0">
                <a:solidFill>
                  <a:schemeClr val="accent1">
                    <a:lumMod val="25000"/>
                  </a:schemeClr>
                </a:solidFill>
                <a:latin typeface="Garamond" pitchFamily="18" charset="0"/>
              </a:rPr>
              <a:t>C </a:t>
            </a:r>
            <a:r>
              <a:rPr lang="en-US" sz="2600" dirty="0">
                <a:solidFill>
                  <a:schemeClr val="accent1">
                    <a:lumMod val="25000"/>
                  </a:schemeClr>
                </a:solidFill>
                <a:latin typeface="Garamond" pitchFamily="18" charset="0"/>
              </a:rPr>
              <a:t>. </a:t>
            </a:r>
            <a:r>
              <a:rPr lang="en-US" sz="2600" dirty="0" err="1">
                <a:solidFill>
                  <a:schemeClr val="accent1">
                    <a:lumMod val="25000"/>
                  </a:schemeClr>
                </a:solidFill>
                <a:latin typeface="Garamond" pitchFamily="18" charset="0"/>
              </a:rPr>
              <a:t>Horstmann</a:t>
            </a:r>
            <a:r>
              <a:rPr lang="en-US" sz="2600" dirty="0">
                <a:solidFill>
                  <a:schemeClr val="accent1">
                    <a:lumMod val="25000"/>
                  </a:schemeClr>
                </a:solidFill>
                <a:latin typeface="Garamond" pitchFamily="18" charset="0"/>
              </a:rPr>
              <a:t>, G Cornell, </a:t>
            </a:r>
            <a:r>
              <a:rPr lang="en-US" sz="2600" b="1" i="1" dirty="0" err="1" smtClean="0">
                <a:solidFill>
                  <a:schemeClr val="accent1">
                    <a:lumMod val="25000"/>
                  </a:schemeClr>
                </a:solidFill>
                <a:latin typeface="Garamond" pitchFamily="18" charset="0"/>
              </a:rPr>
              <a:t>Jezgro</a:t>
            </a:r>
            <a:r>
              <a:rPr lang="en-US" sz="2600" b="1" i="1" dirty="0" smtClean="0">
                <a:solidFill>
                  <a:schemeClr val="accent1">
                    <a:lumMod val="25000"/>
                  </a:schemeClr>
                </a:solidFill>
                <a:latin typeface="Garamond" pitchFamily="18" charset="0"/>
              </a:rPr>
              <a:t> </a:t>
            </a:r>
            <a:r>
              <a:rPr lang="en-US" sz="2600" b="1" i="1" dirty="0" err="1">
                <a:solidFill>
                  <a:schemeClr val="accent1">
                    <a:lumMod val="25000"/>
                  </a:schemeClr>
                </a:solidFill>
                <a:latin typeface="Garamond" pitchFamily="18" charset="0"/>
              </a:rPr>
              <a:t>Jave</a:t>
            </a:r>
            <a:r>
              <a:rPr lang="sr-Cyrl-RS" sz="2600" b="1" i="1" dirty="0">
                <a:solidFill>
                  <a:schemeClr val="accent1">
                    <a:lumMod val="25000"/>
                  </a:schemeClr>
                </a:solidFill>
                <a:latin typeface="Garamond" pitchFamily="18" charset="0"/>
              </a:rPr>
              <a:t>,</a:t>
            </a:r>
            <a:r>
              <a:rPr lang="en-US" sz="2600" b="1" i="1" dirty="0">
                <a:solidFill>
                  <a:schemeClr val="accent1">
                    <a:lumMod val="25000"/>
                  </a:schemeClr>
                </a:solidFill>
                <a:latin typeface="Garamond" pitchFamily="18" charset="0"/>
              </a:rPr>
              <a:t> Tom 1</a:t>
            </a:r>
            <a:r>
              <a:rPr lang="sr-Cyrl-RS" sz="2600" b="1" i="1" dirty="0">
                <a:solidFill>
                  <a:schemeClr val="accent1">
                    <a:lumMod val="25000"/>
                  </a:schemeClr>
                </a:solidFill>
                <a:latin typeface="Garamond" pitchFamily="18" charset="0"/>
              </a:rPr>
              <a:t>- О</a:t>
            </a:r>
            <a:r>
              <a:rPr lang="en-US" sz="2600" b="1" i="1" dirty="0" err="1">
                <a:solidFill>
                  <a:schemeClr val="accent1">
                    <a:lumMod val="25000"/>
                  </a:schemeClr>
                </a:solidFill>
                <a:latin typeface="Garamond" pitchFamily="18" charset="0"/>
              </a:rPr>
              <a:t>snove</a:t>
            </a:r>
            <a:r>
              <a:rPr lang="en-US" sz="2600" dirty="0">
                <a:solidFill>
                  <a:schemeClr val="accent1">
                    <a:lumMod val="25000"/>
                  </a:schemeClr>
                </a:solidFill>
                <a:latin typeface="Garamond" pitchFamily="18" charset="0"/>
              </a:rPr>
              <a:t>, </a:t>
            </a:r>
            <a:r>
              <a:rPr kumimoji="1" lang="sr-Latn-CS" sz="2600" dirty="0">
                <a:solidFill>
                  <a:schemeClr val="accent1">
                    <a:lumMod val="25000"/>
                  </a:schemeClr>
                </a:solidFill>
                <a:latin typeface="Garamond" pitchFamily="18" charset="0"/>
              </a:rPr>
              <a:t>CET,</a:t>
            </a:r>
            <a:r>
              <a:rPr kumimoji="1" lang="sr-Cyrl-RS" sz="2600" dirty="0">
                <a:solidFill>
                  <a:schemeClr val="accent1">
                    <a:lumMod val="25000"/>
                  </a:schemeClr>
                </a:solidFill>
                <a:latin typeface="Garamond" pitchFamily="18" charset="0"/>
              </a:rPr>
              <a:t> Београд</a:t>
            </a:r>
            <a:r>
              <a:rPr kumimoji="1" lang="sr-Latn-CS" sz="2600" dirty="0">
                <a:solidFill>
                  <a:schemeClr val="accent1">
                    <a:lumMod val="25000"/>
                  </a:schemeClr>
                </a:solidFill>
                <a:latin typeface="Garamond" pitchFamily="18" charset="0"/>
              </a:rPr>
              <a:t>, 200</a:t>
            </a:r>
            <a:r>
              <a:rPr kumimoji="1" lang="en-US" sz="2600" dirty="0">
                <a:solidFill>
                  <a:schemeClr val="accent1">
                    <a:lumMod val="25000"/>
                  </a:schemeClr>
                </a:solidFill>
                <a:latin typeface="Garamond" pitchFamily="18" charset="0"/>
              </a:rPr>
              <a:t>8</a:t>
            </a:r>
            <a:r>
              <a:rPr kumimoji="1" lang="sr-Latn-CS" sz="2600" dirty="0">
                <a:solidFill>
                  <a:schemeClr val="accent1">
                    <a:lumMod val="25000"/>
                  </a:schemeClr>
                </a:solidFill>
                <a:latin typeface="Garamond" pitchFamily="18" charset="0"/>
              </a:rPr>
              <a:t>.</a:t>
            </a:r>
            <a:endParaRPr kumimoji="1" lang="en-US" sz="2600" dirty="0">
              <a:solidFill>
                <a:schemeClr val="accent1">
                  <a:lumMod val="25000"/>
                </a:schemeClr>
              </a:solidFill>
              <a:latin typeface="Garamond" pitchFamily="18" charset="0"/>
            </a:endParaRPr>
          </a:p>
          <a:p>
            <a:pPr marL="514350" indent="-514350" eaLnBrk="0" hangingPunct="0">
              <a:spcBef>
                <a:spcPct val="20000"/>
              </a:spcBef>
              <a:buFont typeface="Times YU" pitchFamily="18" charset="0"/>
              <a:buAutoNum type="arabicPeriod"/>
              <a:defRPr/>
            </a:pPr>
            <a:r>
              <a:rPr lang="en-US" sz="2600" dirty="0">
                <a:solidFill>
                  <a:schemeClr val="accent1">
                    <a:lumMod val="25000"/>
                  </a:schemeClr>
                </a:solidFill>
                <a:latin typeface="Garamond" pitchFamily="18" charset="0"/>
              </a:rPr>
              <a:t>C . </a:t>
            </a:r>
            <a:r>
              <a:rPr lang="en-US" sz="2600" dirty="0" err="1">
                <a:solidFill>
                  <a:schemeClr val="accent1">
                    <a:lumMod val="25000"/>
                  </a:schemeClr>
                </a:solidFill>
                <a:latin typeface="Garamond" pitchFamily="18" charset="0"/>
              </a:rPr>
              <a:t>Horstmann</a:t>
            </a:r>
            <a:r>
              <a:rPr lang="en-US" sz="2600" dirty="0">
                <a:solidFill>
                  <a:schemeClr val="accent1">
                    <a:lumMod val="25000"/>
                  </a:schemeClr>
                </a:solidFill>
                <a:latin typeface="Garamond" pitchFamily="18" charset="0"/>
              </a:rPr>
              <a:t>, G Cornell, </a:t>
            </a:r>
            <a:r>
              <a:rPr lang="en-US" sz="2600" b="1" i="1" dirty="0" err="1" smtClean="0">
                <a:solidFill>
                  <a:schemeClr val="accent1">
                    <a:lumMod val="25000"/>
                  </a:schemeClr>
                </a:solidFill>
                <a:latin typeface="Garamond" pitchFamily="18" charset="0"/>
              </a:rPr>
              <a:t>Jezgro</a:t>
            </a:r>
            <a:r>
              <a:rPr lang="en-US" sz="2600" b="1" i="1" dirty="0" smtClean="0">
                <a:solidFill>
                  <a:schemeClr val="accent1">
                    <a:lumMod val="25000"/>
                  </a:schemeClr>
                </a:solidFill>
                <a:latin typeface="Garamond" pitchFamily="18" charset="0"/>
              </a:rPr>
              <a:t> </a:t>
            </a:r>
            <a:r>
              <a:rPr lang="en-US" sz="2600" b="1" i="1" dirty="0" err="1">
                <a:solidFill>
                  <a:schemeClr val="accent1">
                    <a:lumMod val="25000"/>
                  </a:schemeClr>
                </a:solidFill>
                <a:latin typeface="Garamond" pitchFamily="18" charset="0"/>
              </a:rPr>
              <a:t>Jave</a:t>
            </a:r>
            <a:r>
              <a:rPr lang="sr-Cyrl-RS" sz="2600" b="1" i="1" dirty="0">
                <a:solidFill>
                  <a:schemeClr val="accent1">
                    <a:lumMod val="25000"/>
                  </a:schemeClr>
                </a:solidFill>
                <a:latin typeface="Garamond" pitchFamily="18" charset="0"/>
              </a:rPr>
              <a:t>,</a:t>
            </a:r>
            <a:r>
              <a:rPr lang="en-US" sz="2600" b="1" i="1" dirty="0">
                <a:solidFill>
                  <a:schemeClr val="accent1">
                    <a:lumMod val="25000"/>
                  </a:schemeClr>
                </a:solidFill>
                <a:latin typeface="Garamond" pitchFamily="18" charset="0"/>
              </a:rPr>
              <a:t> Tom 2 </a:t>
            </a:r>
            <a:r>
              <a:rPr lang="sr-Cyrl-RS" sz="2600" b="1" i="1" dirty="0">
                <a:solidFill>
                  <a:schemeClr val="accent1">
                    <a:lumMod val="25000"/>
                  </a:schemeClr>
                </a:solidFill>
                <a:latin typeface="Garamond" pitchFamily="18" charset="0"/>
              </a:rPr>
              <a:t>– </a:t>
            </a:r>
            <a:r>
              <a:rPr lang="en-US" sz="2600" b="1" i="1" dirty="0" err="1">
                <a:solidFill>
                  <a:schemeClr val="accent1">
                    <a:lumMod val="25000"/>
                  </a:schemeClr>
                </a:solidFill>
                <a:latin typeface="Garamond" pitchFamily="18" charset="0"/>
              </a:rPr>
              <a:t>Napredne</a:t>
            </a:r>
            <a:r>
              <a:rPr lang="en-US" sz="2600" b="1" i="1" dirty="0">
                <a:solidFill>
                  <a:schemeClr val="accent1">
                    <a:lumMod val="25000"/>
                  </a:schemeClr>
                </a:solidFill>
                <a:latin typeface="Garamond" pitchFamily="18" charset="0"/>
              </a:rPr>
              <a:t> </a:t>
            </a:r>
            <a:r>
              <a:rPr lang="en-US" sz="2600" b="1" i="1" dirty="0" err="1">
                <a:solidFill>
                  <a:schemeClr val="accent1">
                    <a:lumMod val="25000"/>
                  </a:schemeClr>
                </a:solidFill>
                <a:latin typeface="Garamond" pitchFamily="18" charset="0"/>
              </a:rPr>
              <a:t>tehnike</a:t>
            </a:r>
            <a:r>
              <a:rPr lang="en-US" sz="2600" dirty="0">
                <a:solidFill>
                  <a:schemeClr val="accent1">
                    <a:lumMod val="25000"/>
                  </a:schemeClr>
                </a:solidFill>
                <a:latin typeface="Garamond" pitchFamily="18" charset="0"/>
              </a:rPr>
              <a:t>, </a:t>
            </a:r>
            <a:r>
              <a:rPr kumimoji="1" lang="sr-Latn-CS" sz="2600" dirty="0">
                <a:solidFill>
                  <a:schemeClr val="accent1">
                    <a:lumMod val="25000"/>
                  </a:schemeClr>
                </a:solidFill>
                <a:latin typeface="Garamond" pitchFamily="18" charset="0"/>
              </a:rPr>
              <a:t>CET,</a:t>
            </a:r>
            <a:r>
              <a:rPr kumimoji="1" lang="sr-Cyrl-RS" sz="2600" dirty="0">
                <a:solidFill>
                  <a:schemeClr val="accent1">
                    <a:lumMod val="25000"/>
                  </a:schemeClr>
                </a:solidFill>
                <a:latin typeface="Garamond" pitchFamily="18" charset="0"/>
              </a:rPr>
              <a:t> Београд</a:t>
            </a:r>
            <a:r>
              <a:rPr kumimoji="1" lang="sr-Latn-CS" sz="2600" dirty="0">
                <a:solidFill>
                  <a:schemeClr val="accent1">
                    <a:lumMod val="25000"/>
                  </a:schemeClr>
                </a:solidFill>
                <a:latin typeface="Garamond" pitchFamily="18" charset="0"/>
              </a:rPr>
              <a:t>, 200</a:t>
            </a:r>
            <a:r>
              <a:rPr kumimoji="1" lang="en-US" sz="2600" dirty="0">
                <a:solidFill>
                  <a:schemeClr val="accent1">
                    <a:lumMod val="25000"/>
                  </a:schemeClr>
                </a:solidFill>
                <a:latin typeface="Garamond" pitchFamily="18" charset="0"/>
              </a:rPr>
              <a:t>8</a:t>
            </a:r>
            <a:r>
              <a:rPr kumimoji="1" lang="sr-Latn-CS" sz="2600" dirty="0">
                <a:solidFill>
                  <a:schemeClr val="accent1">
                    <a:lumMod val="25000"/>
                  </a:schemeClr>
                </a:solidFill>
                <a:latin typeface="Garamond" pitchFamily="18" charset="0"/>
              </a:rPr>
              <a:t>.</a:t>
            </a:r>
            <a:endParaRPr lang="sr-Cyrl-RS" sz="2600" dirty="0">
              <a:solidFill>
                <a:schemeClr val="accent1">
                  <a:lumMod val="25000"/>
                </a:schemeClr>
              </a:solidFill>
              <a:latin typeface="Garamond" pitchFamily="18" charset="0"/>
            </a:endParaRPr>
          </a:p>
          <a:p>
            <a:pPr marL="514350" indent="-514350" eaLnBrk="0" hangingPunct="0">
              <a:spcBef>
                <a:spcPct val="20000"/>
              </a:spcBef>
              <a:buFont typeface="Times YU" pitchFamily="18" charset="0"/>
              <a:buAutoNum type="arabicPeriod"/>
              <a:defRPr/>
            </a:pPr>
            <a:r>
              <a:rPr kumimoji="1" lang="sr-Latn-CS" sz="2600" dirty="0">
                <a:solidFill>
                  <a:schemeClr val="accent1">
                    <a:lumMod val="25000"/>
                  </a:schemeClr>
                </a:solidFill>
                <a:latin typeface="Garamond" pitchFamily="18" charset="0"/>
              </a:rPr>
              <a:t>I. Horton, </a:t>
            </a:r>
            <a:r>
              <a:rPr kumimoji="1" lang="sr-Latn-CS" sz="2600" b="1" i="1" dirty="0">
                <a:solidFill>
                  <a:schemeClr val="accent1">
                    <a:lumMod val="25000"/>
                  </a:schemeClr>
                </a:solidFill>
                <a:latin typeface="Garamond" pitchFamily="18" charset="0"/>
              </a:rPr>
              <a:t>Java2</a:t>
            </a:r>
            <a:r>
              <a:rPr kumimoji="1" lang="sr-Latn-CS" sz="2600" dirty="0">
                <a:solidFill>
                  <a:schemeClr val="accent1">
                    <a:lumMod val="25000"/>
                  </a:schemeClr>
                </a:solidFill>
                <a:latin typeface="Garamond" pitchFamily="18" charset="0"/>
              </a:rPr>
              <a:t>, CET,</a:t>
            </a:r>
            <a:r>
              <a:rPr kumimoji="1" lang="sr-Cyrl-RS" sz="2600" dirty="0">
                <a:solidFill>
                  <a:schemeClr val="accent1">
                    <a:lumMod val="25000"/>
                  </a:schemeClr>
                </a:solidFill>
                <a:latin typeface="Garamond" pitchFamily="18" charset="0"/>
              </a:rPr>
              <a:t> Београд</a:t>
            </a:r>
            <a:r>
              <a:rPr kumimoji="1" lang="sr-Latn-CS" sz="2600" dirty="0">
                <a:solidFill>
                  <a:schemeClr val="accent1">
                    <a:lumMod val="25000"/>
                  </a:schemeClr>
                </a:solidFill>
                <a:latin typeface="Garamond" pitchFamily="18" charset="0"/>
              </a:rPr>
              <a:t>, 200</a:t>
            </a:r>
            <a:r>
              <a:rPr kumimoji="1" lang="en-US" sz="2600" dirty="0">
                <a:solidFill>
                  <a:schemeClr val="accent1">
                    <a:lumMod val="25000"/>
                  </a:schemeClr>
                </a:solidFill>
                <a:latin typeface="Garamond" pitchFamily="18" charset="0"/>
              </a:rPr>
              <a:t>6</a:t>
            </a:r>
            <a:r>
              <a:rPr kumimoji="1" lang="sr-Latn-CS" sz="2600" dirty="0">
                <a:solidFill>
                  <a:schemeClr val="accent1">
                    <a:lumMod val="25000"/>
                  </a:schemeClr>
                </a:solidFill>
                <a:latin typeface="Garamond" pitchFamily="18" charset="0"/>
              </a:rPr>
              <a:t>.</a:t>
            </a:r>
          </a:p>
          <a:p>
            <a:pPr marL="514350" indent="-514350" eaLnBrk="0" hangingPunct="0">
              <a:spcBef>
                <a:spcPct val="20000"/>
              </a:spcBef>
              <a:buFont typeface="Times YU" pitchFamily="18" charset="0"/>
              <a:buAutoNum type="arabicPeriod"/>
              <a:defRPr/>
            </a:pPr>
            <a:r>
              <a:rPr kumimoji="1" lang="sr-Latn-CS" sz="2600" dirty="0" smtClean="0">
                <a:solidFill>
                  <a:schemeClr val="accent1">
                    <a:lumMod val="25000"/>
                  </a:schemeClr>
                </a:solidFill>
                <a:latin typeface="Garamond" pitchFamily="18" charset="0"/>
              </a:rPr>
              <a:t>K</a:t>
            </a:r>
            <a:r>
              <a:rPr kumimoji="1" lang="sr-Latn-CS" sz="2600" dirty="0">
                <a:solidFill>
                  <a:schemeClr val="accent1">
                    <a:lumMod val="25000"/>
                  </a:schemeClr>
                </a:solidFill>
                <a:latin typeface="Garamond" pitchFamily="18" charset="0"/>
              </a:rPr>
              <a:t>. Arnold, J.Gosling</a:t>
            </a:r>
            <a:r>
              <a:rPr kumimoji="1" lang="en-US" sz="2600" dirty="0">
                <a:solidFill>
                  <a:schemeClr val="accent1">
                    <a:lumMod val="25000"/>
                  </a:schemeClr>
                </a:solidFill>
                <a:latin typeface="Garamond" pitchFamily="18" charset="0"/>
              </a:rPr>
              <a:t>,</a:t>
            </a:r>
            <a:r>
              <a:rPr kumimoji="1" lang="sr-Latn-CS" sz="2600" dirty="0">
                <a:solidFill>
                  <a:schemeClr val="accent1">
                    <a:lumMod val="25000"/>
                  </a:schemeClr>
                </a:solidFill>
                <a:latin typeface="Garamond" pitchFamily="18" charset="0"/>
              </a:rPr>
              <a:t> D. Holmes, </a:t>
            </a:r>
            <a:r>
              <a:rPr kumimoji="1" lang="sr-Latn-CS" sz="2600" b="1" i="1" dirty="0">
                <a:solidFill>
                  <a:schemeClr val="accent1">
                    <a:lumMod val="25000"/>
                  </a:schemeClr>
                </a:solidFill>
                <a:latin typeface="Garamond" pitchFamily="18" charset="0"/>
              </a:rPr>
              <a:t>Programski jezik Java</a:t>
            </a:r>
            <a:r>
              <a:rPr kumimoji="1" lang="sr-Latn-CS" sz="2600" dirty="0">
                <a:solidFill>
                  <a:schemeClr val="accent1">
                    <a:lumMod val="25000"/>
                  </a:schemeClr>
                </a:solidFill>
                <a:latin typeface="Garamond" pitchFamily="18" charset="0"/>
              </a:rPr>
              <a:t>, CET, </a:t>
            </a:r>
            <a:r>
              <a:rPr kumimoji="1" lang="sr-Cyrl-RS" sz="2600" dirty="0">
                <a:solidFill>
                  <a:schemeClr val="accent1">
                    <a:lumMod val="25000"/>
                  </a:schemeClr>
                </a:solidFill>
                <a:latin typeface="Garamond" pitchFamily="18" charset="0"/>
              </a:rPr>
              <a:t>Београд</a:t>
            </a:r>
            <a:r>
              <a:rPr kumimoji="1" lang="sr-Latn-CS" sz="2600" dirty="0">
                <a:solidFill>
                  <a:schemeClr val="accent1">
                    <a:lumMod val="25000"/>
                  </a:schemeClr>
                </a:solidFill>
                <a:latin typeface="Garamond" pitchFamily="18" charset="0"/>
              </a:rPr>
              <a:t>, 2001.</a:t>
            </a:r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755650" y="1628775"/>
            <a:ext cx="6781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sr-Cyrl-RS" altLang="en-US" sz="2800">
                <a:solidFill>
                  <a:srgbClr val="9900CC"/>
                </a:solidFill>
              </a:rPr>
              <a:t>4</a:t>
            </a:r>
            <a:r>
              <a:rPr lang="sr-Latn-CS" altLang="en-US" sz="2800">
                <a:solidFill>
                  <a:srgbClr val="9900CC"/>
                </a:solidFill>
              </a:rPr>
              <a:t>.1. </a:t>
            </a:r>
            <a:r>
              <a:rPr lang="sr-Cyrl-RS" altLang="en-US" sz="2800">
                <a:solidFill>
                  <a:srgbClr val="9900CC"/>
                </a:solidFill>
              </a:rPr>
              <a:t>Литература на српском језику </a:t>
            </a:r>
            <a:endParaRPr lang="sr-Latn-CS" altLang="en-US" sz="2800">
              <a:solidFill>
                <a:srgbClr val="9900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1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1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1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1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1763713" y="427038"/>
            <a:ext cx="5832475" cy="914400"/>
          </a:xfrm>
        </p:spPr>
        <p:txBody>
          <a:bodyPr/>
          <a:lstStyle/>
          <a:p>
            <a:pPr eaLnBrk="1" hangingPunct="1"/>
            <a:r>
              <a:rPr lang="sr-Cyrl-RS" altLang="en-US" smtClean="0">
                <a:solidFill>
                  <a:srgbClr val="3366FF"/>
                </a:solidFill>
              </a:rPr>
              <a:t>4.</a:t>
            </a:r>
            <a:r>
              <a:rPr lang="sr-Latn-CS" altLang="en-US" smtClean="0">
                <a:solidFill>
                  <a:srgbClr val="3366FF"/>
                </a:solidFill>
              </a:rPr>
              <a:t> </a:t>
            </a:r>
            <a:r>
              <a:rPr lang="sr-Cyrl-RS" altLang="en-US" smtClean="0">
                <a:solidFill>
                  <a:srgbClr val="3366FF"/>
                </a:solidFill>
              </a:rPr>
              <a:t>Литература</a:t>
            </a:r>
            <a:endParaRPr lang="sr-Latn-CS" altLang="en-US" smtClean="0">
              <a:solidFill>
                <a:srgbClr val="3366FF"/>
              </a:solidFill>
            </a:endParaRPr>
          </a:p>
        </p:txBody>
      </p:sp>
      <p:sp>
        <p:nvSpPr>
          <p:cNvPr id="8197" name="Text Box 3"/>
          <p:cNvSpPr txBox="1">
            <a:spLocks noChangeArrowheads="1"/>
          </p:cNvSpPr>
          <p:nvPr/>
        </p:nvSpPr>
        <p:spPr bwMode="auto">
          <a:xfrm>
            <a:off x="304800" y="2349500"/>
            <a:ext cx="8610600" cy="3533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indent="-514350" eaLnBrk="0" hangingPunct="0">
              <a:spcBef>
                <a:spcPct val="20000"/>
              </a:spcBef>
              <a:buFont typeface="Times YU" pitchFamily="18" charset="0"/>
              <a:buAutoNum type="arabicPeriod"/>
              <a:defRPr/>
            </a:pPr>
            <a:r>
              <a:rPr lang="sr-Cyrl-RS" sz="2600" dirty="0">
                <a:solidFill>
                  <a:schemeClr val="accent1">
                    <a:lumMod val="25000"/>
                  </a:schemeClr>
                </a:solidFill>
                <a:latin typeface="Garamond" pitchFamily="18" charset="0"/>
              </a:rPr>
              <a:t>Слајдови са предавања</a:t>
            </a:r>
            <a:r>
              <a:rPr lang="sr-Latn-CS" sz="2600" dirty="0">
                <a:solidFill>
                  <a:schemeClr val="accent1">
                    <a:lumMod val="25000"/>
                  </a:schemeClr>
                </a:solidFill>
                <a:latin typeface="Garamond" pitchFamily="18" charset="0"/>
              </a:rPr>
              <a:t> </a:t>
            </a:r>
            <a:r>
              <a:rPr lang="sr-Cyrl-RS" sz="2600" dirty="0" smtClean="0">
                <a:solidFill>
                  <a:schemeClr val="accent1">
                    <a:lumMod val="25000"/>
                  </a:schemeClr>
                </a:solidFill>
                <a:latin typeface="Garamond" pitchFamily="18" charset="0"/>
              </a:rPr>
              <a:t/>
            </a:r>
            <a:br>
              <a:rPr lang="sr-Cyrl-RS" sz="2600" dirty="0" smtClean="0">
                <a:solidFill>
                  <a:schemeClr val="accent1">
                    <a:lumMod val="25000"/>
                  </a:schemeClr>
                </a:solidFill>
                <a:latin typeface="Garamond" pitchFamily="18" charset="0"/>
              </a:rPr>
            </a:br>
            <a:r>
              <a:rPr lang="sr-Cyrl-RS" sz="2600" dirty="0" smtClean="0">
                <a:solidFill>
                  <a:schemeClr val="accent1">
                    <a:lumMod val="25000"/>
                  </a:schemeClr>
                </a:solidFill>
                <a:latin typeface="Garamond" pitchFamily="18" charset="0"/>
              </a:rPr>
              <a:t>(</a:t>
            </a:r>
            <a:r>
              <a:rPr lang="sr-Cyrl-RS" sz="2600" dirty="0">
                <a:solidFill>
                  <a:schemeClr val="accent1">
                    <a:lumMod val="25000"/>
                  </a:schemeClr>
                </a:solidFill>
                <a:latin typeface="Garamond" pitchFamily="18" charset="0"/>
              </a:rPr>
              <a:t>нису и не могу бити замена за праву литературу)</a:t>
            </a:r>
            <a:r>
              <a:rPr lang="sr-Latn-CS" sz="2600" dirty="0">
                <a:solidFill>
                  <a:schemeClr val="accent1">
                    <a:lumMod val="25000"/>
                  </a:schemeClr>
                </a:solidFill>
                <a:latin typeface="Garamond" pitchFamily="18" charset="0"/>
              </a:rPr>
              <a:t> </a:t>
            </a:r>
          </a:p>
          <a:p>
            <a:pPr marL="514350" indent="-514350" eaLnBrk="0" hangingPunct="0">
              <a:spcBef>
                <a:spcPct val="20000"/>
              </a:spcBef>
              <a:buFont typeface="Times YU" pitchFamily="18" charset="0"/>
              <a:buAutoNum type="arabicPeriod"/>
              <a:defRPr/>
            </a:pPr>
            <a:r>
              <a:rPr lang="sr-Cyrl-RS" sz="2600" dirty="0">
                <a:solidFill>
                  <a:schemeClr val="accent1">
                    <a:lumMod val="25000"/>
                  </a:schemeClr>
                </a:solidFill>
                <a:latin typeface="Garamond" pitchFamily="18" charset="0"/>
              </a:rPr>
              <a:t>Скрипта са задацима</a:t>
            </a:r>
            <a:r>
              <a:rPr lang="sr-Latn-CS" sz="2600" dirty="0">
                <a:solidFill>
                  <a:schemeClr val="accent1">
                    <a:lumMod val="25000"/>
                  </a:schemeClr>
                </a:solidFill>
                <a:latin typeface="Garamond" pitchFamily="18" charset="0"/>
              </a:rPr>
              <a:t> </a:t>
            </a:r>
            <a:r>
              <a:rPr lang="sr-Cyrl-RS" sz="2600" dirty="0">
                <a:solidFill>
                  <a:schemeClr val="accent1">
                    <a:lumMod val="25000"/>
                  </a:schemeClr>
                </a:solidFill>
                <a:latin typeface="Garamond" pitchFamily="18" charset="0"/>
              </a:rPr>
              <a:t>са вежби </a:t>
            </a:r>
            <a:r>
              <a:rPr lang="sr-Cyrl-RS" sz="2600" dirty="0" smtClean="0">
                <a:solidFill>
                  <a:schemeClr val="accent1">
                    <a:lumMod val="25000"/>
                  </a:schemeClr>
                </a:solidFill>
                <a:latin typeface="Garamond" pitchFamily="18" charset="0"/>
              </a:rPr>
              <a:t/>
            </a:r>
            <a:br>
              <a:rPr lang="sr-Cyrl-RS" sz="2600" dirty="0" smtClean="0">
                <a:solidFill>
                  <a:schemeClr val="accent1">
                    <a:lumMod val="25000"/>
                  </a:schemeClr>
                </a:solidFill>
                <a:latin typeface="Garamond" pitchFamily="18" charset="0"/>
              </a:rPr>
            </a:br>
            <a:r>
              <a:rPr lang="sr-Cyrl-RS" sz="2600" dirty="0" smtClean="0">
                <a:solidFill>
                  <a:schemeClr val="accent1">
                    <a:lumMod val="25000"/>
                  </a:schemeClr>
                </a:solidFill>
                <a:latin typeface="Garamond" pitchFamily="18" charset="0"/>
              </a:rPr>
              <a:t>(</a:t>
            </a:r>
            <a:r>
              <a:rPr lang="sr-Cyrl-RS" sz="2600" dirty="0">
                <a:solidFill>
                  <a:schemeClr val="accent1">
                    <a:lumMod val="25000"/>
                  </a:schemeClr>
                </a:solidFill>
                <a:latin typeface="Garamond" pitchFamily="18" charset="0"/>
              </a:rPr>
              <a:t>укључује и већи број решених испитних задатака)</a:t>
            </a:r>
            <a:endParaRPr lang="en-US" sz="2600" dirty="0">
              <a:solidFill>
                <a:schemeClr val="accent1">
                  <a:lumMod val="25000"/>
                </a:schemeClr>
              </a:solidFill>
              <a:latin typeface="Garamond" pitchFamily="18" charset="0"/>
            </a:endParaRPr>
          </a:p>
          <a:p>
            <a:pPr marL="514350" indent="-514350" eaLnBrk="0" hangingPunct="0">
              <a:spcBef>
                <a:spcPct val="20000"/>
              </a:spcBef>
              <a:buFont typeface="Times YU" pitchFamily="18" charset="0"/>
              <a:buAutoNum type="arabicPeriod"/>
              <a:defRPr/>
            </a:pPr>
            <a:r>
              <a:rPr lang="sr-Cyrl-RS" sz="2600" dirty="0">
                <a:solidFill>
                  <a:schemeClr val="accent1">
                    <a:lumMod val="25000"/>
                  </a:schemeClr>
                </a:solidFill>
                <a:latin typeface="Garamond" pitchFamily="18" charset="0"/>
              </a:rPr>
              <a:t>Слајдови са </a:t>
            </a:r>
            <a:r>
              <a:rPr lang="sr-Cyrl-RS" sz="2600" dirty="0" smtClean="0">
                <a:solidFill>
                  <a:schemeClr val="accent1">
                    <a:lumMod val="25000"/>
                  </a:schemeClr>
                </a:solidFill>
                <a:latin typeface="Garamond" pitchFamily="18" charset="0"/>
              </a:rPr>
              <a:t>вежби</a:t>
            </a:r>
          </a:p>
          <a:p>
            <a:pPr marL="514350" indent="-514350" eaLnBrk="0" hangingPunct="0">
              <a:spcBef>
                <a:spcPct val="20000"/>
              </a:spcBef>
              <a:buFont typeface="Times YU" pitchFamily="18" charset="0"/>
              <a:buAutoNum type="arabicPeriod"/>
              <a:defRPr/>
            </a:pPr>
            <a:r>
              <a:rPr lang="sr-Cyrl-RS" sz="2600" dirty="0" smtClean="0">
                <a:solidFill>
                  <a:schemeClr val="accent1">
                    <a:lumMod val="25000"/>
                  </a:schemeClr>
                </a:solidFill>
                <a:latin typeface="Garamond" pitchFamily="18" charset="0"/>
              </a:rPr>
              <a:t>У току је писање уџбеника на српском језику, </a:t>
            </a:r>
            <a:br>
              <a:rPr lang="sr-Cyrl-RS" sz="2600" dirty="0" smtClean="0">
                <a:solidFill>
                  <a:schemeClr val="accent1">
                    <a:lumMod val="25000"/>
                  </a:schemeClr>
                </a:solidFill>
                <a:latin typeface="Garamond" pitchFamily="18" charset="0"/>
              </a:rPr>
            </a:br>
            <a:r>
              <a:rPr lang="sr-Cyrl-RS" sz="2600" dirty="0" smtClean="0">
                <a:solidFill>
                  <a:schemeClr val="accent1">
                    <a:lumMod val="25000"/>
                  </a:schemeClr>
                </a:solidFill>
                <a:latin typeface="Garamond" pitchFamily="18" charset="0"/>
              </a:rPr>
              <a:t>поглавља уџбеника ће бити сукцесивно додавана на сајт предмета. </a:t>
            </a: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755650" y="1628775"/>
            <a:ext cx="6781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sr-Cyrl-RS" altLang="en-US" sz="2800">
                <a:solidFill>
                  <a:srgbClr val="9900CC"/>
                </a:solidFill>
              </a:rPr>
              <a:t>4</a:t>
            </a:r>
            <a:r>
              <a:rPr lang="sr-Latn-CS" altLang="en-US" sz="2800">
                <a:solidFill>
                  <a:srgbClr val="9900CC"/>
                </a:solidFill>
              </a:rPr>
              <a:t>.1. </a:t>
            </a:r>
            <a:r>
              <a:rPr lang="sr-Cyrl-RS" altLang="en-US" sz="2800">
                <a:solidFill>
                  <a:srgbClr val="9900CC"/>
                </a:solidFill>
              </a:rPr>
              <a:t>Литература на српском језику (2) </a:t>
            </a:r>
            <a:endParaRPr lang="sr-Latn-CS" altLang="en-US" sz="2800">
              <a:solidFill>
                <a:srgbClr val="9900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1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1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1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1385888"/>
            <a:ext cx="6981825" cy="820737"/>
          </a:xfrm>
        </p:spPr>
        <p:txBody>
          <a:bodyPr/>
          <a:lstStyle/>
          <a:p>
            <a:pPr eaLnBrk="1" hangingPunct="1"/>
            <a:r>
              <a:rPr lang="sr-Cyrl-RS" altLang="en-US" sz="2800" smtClean="0">
                <a:solidFill>
                  <a:srgbClr val="9900CC"/>
                </a:solidFill>
              </a:rPr>
              <a:t>4</a:t>
            </a:r>
            <a:r>
              <a:rPr lang="sr-Latn-CS" altLang="en-US" sz="2800" smtClean="0">
                <a:solidFill>
                  <a:srgbClr val="9900CC"/>
                </a:solidFill>
              </a:rPr>
              <a:t>.2. </a:t>
            </a:r>
            <a:r>
              <a:rPr lang="sr-Cyrl-RS" altLang="en-US" sz="2800" smtClean="0">
                <a:solidFill>
                  <a:srgbClr val="9900CC"/>
                </a:solidFill>
              </a:rPr>
              <a:t>Литература на енглеском језику</a:t>
            </a:r>
            <a:endParaRPr lang="sr-Latn-CS" altLang="en-US" sz="2800" smtClean="0">
              <a:solidFill>
                <a:srgbClr val="9900CC"/>
              </a:solidFill>
            </a:endParaRPr>
          </a:p>
        </p:txBody>
      </p:sp>
      <p:sp>
        <p:nvSpPr>
          <p:cNvPr id="19462" name="Text Box 4"/>
          <p:cNvSpPr txBox="1">
            <a:spLocks noChangeArrowheads="1"/>
          </p:cNvSpPr>
          <p:nvPr/>
        </p:nvSpPr>
        <p:spPr bwMode="auto">
          <a:xfrm>
            <a:off x="381000" y="2174875"/>
            <a:ext cx="8458200" cy="433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14350" indent="-51435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Tx/>
              <a:buFontTx/>
              <a:buAutoNum type="arabicPeriod"/>
            </a:pPr>
            <a:r>
              <a:rPr lang="sr-Latn-CS" altLang="en-US" sz="2600">
                <a:latin typeface="Garamond" panose="02020404030301010803" pitchFamily="18" charset="0"/>
              </a:rPr>
              <a:t>C. Horstmann and G. Cornell: </a:t>
            </a:r>
            <a:r>
              <a:rPr lang="sr-Latn-CS" altLang="en-US" sz="2600" b="1" i="1">
                <a:latin typeface="Garamond" panose="02020404030301010803" pitchFamily="18" charset="0"/>
              </a:rPr>
              <a:t>Core JAVA,</a:t>
            </a:r>
            <a:r>
              <a:rPr lang="sr-Latn-CS" altLang="en-US" sz="2600" b="1">
                <a:latin typeface="Garamond" panose="02020404030301010803" pitchFamily="18" charset="0"/>
              </a:rPr>
              <a:t> </a:t>
            </a:r>
            <a:r>
              <a:rPr lang="sr-Latn-CS" altLang="en-US" sz="2600" b="1" i="1">
                <a:latin typeface="Garamond" panose="02020404030301010803" pitchFamily="18" charset="0"/>
              </a:rPr>
              <a:t>Volume I Fundamental</a:t>
            </a:r>
            <a:r>
              <a:rPr lang="sr-Latn-CS" altLang="en-US" sz="2600" i="1">
                <a:latin typeface="Garamond" panose="02020404030301010803" pitchFamily="18" charset="0"/>
              </a:rPr>
              <a:t>s</a:t>
            </a:r>
            <a:r>
              <a:rPr lang="sr-Latn-CS" altLang="en-US" sz="2600">
                <a:latin typeface="Garamond" panose="02020404030301010803" pitchFamily="18" charset="0"/>
              </a:rPr>
              <a:t>, Sun Microsystems, Inc. 2005.</a:t>
            </a:r>
          </a:p>
          <a:p>
            <a:pPr eaLnBrk="1" hangingPunct="1">
              <a:spcBef>
                <a:spcPct val="40000"/>
              </a:spcBef>
              <a:buClrTx/>
              <a:buFontTx/>
              <a:buAutoNum type="arabicPeriod"/>
            </a:pPr>
            <a:r>
              <a:rPr lang="sr-Latn-CS" altLang="en-US" sz="2600">
                <a:latin typeface="Garamond" panose="02020404030301010803" pitchFamily="18" charset="0"/>
              </a:rPr>
              <a:t>C. Horstmann and G. Cornell: </a:t>
            </a:r>
            <a:r>
              <a:rPr lang="sr-Latn-CS" altLang="en-US" sz="2600" b="1" i="1">
                <a:latin typeface="Garamond" panose="02020404030301010803" pitchFamily="18" charset="0"/>
              </a:rPr>
              <a:t>Core JAVA, Volume II        Advanced Fetures</a:t>
            </a:r>
            <a:r>
              <a:rPr lang="sr-Latn-CS" altLang="en-US" sz="2600">
                <a:latin typeface="Garamond" panose="02020404030301010803" pitchFamily="18" charset="0"/>
              </a:rPr>
              <a:t>, Sun Microsystems, Inc. 2005.</a:t>
            </a:r>
            <a:endParaRPr kumimoji="1" lang="sr-Latn-CS" altLang="en-US" sz="2600">
              <a:latin typeface="Garamond" panose="02020404030301010803" pitchFamily="18" charset="0"/>
            </a:endParaRPr>
          </a:p>
          <a:p>
            <a:pPr>
              <a:spcBef>
                <a:spcPct val="40000"/>
              </a:spcBef>
              <a:buClrTx/>
              <a:buFont typeface="Times YU" pitchFamily="18" charset="0"/>
              <a:buAutoNum type="arabicPeriod" startAt="3"/>
            </a:pPr>
            <a:r>
              <a:rPr kumimoji="1" lang="en-US" altLang="en-US" sz="2600">
                <a:latin typeface="Garamond" panose="02020404030301010803" pitchFamily="18" charset="0"/>
              </a:rPr>
              <a:t>P. Niemeyer, J. Peck, </a:t>
            </a:r>
            <a:r>
              <a:rPr kumimoji="1" lang="en-US" altLang="en-US" sz="2600" b="1" i="1">
                <a:latin typeface="Garamond" panose="02020404030301010803" pitchFamily="18" charset="0"/>
              </a:rPr>
              <a:t>Exploring Java</a:t>
            </a:r>
            <a:r>
              <a:rPr kumimoji="1" lang="en-US" altLang="en-US" sz="2600">
                <a:latin typeface="Garamond" panose="02020404030301010803" pitchFamily="18" charset="0"/>
              </a:rPr>
              <a:t>, O’Reilly, 1996.</a:t>
            </a:r>
            <a:endParaRPr kumimoji="1" lang="sr-Latn-CS" altLang="en-US" sz="2600">
              <a:latin typeface="Garamond" panose="02020404030301010803" pitchFamily="18" charset="0"/>
            </a:endParaRPr>
          </a:p>
          <a:p>
            <a:pPr>
              <a:spcBef>
                <a:spcPct val="40000"/>
              </a:spcBef>
              <a:buClrTx/>
              <a:buFont typeface="Times YU" pitchFamily="18" charset="0"/>
              <a:buAutoNum type="arabicPeriod" startAt="3"/>
            </a:pPr>
            <a:r>
              <a:rPr kumimoji="1" lang="en-US" altLang="en-US" sz="2600">
                <a:latin typeface="Garamond" panose="02020404030301010803" pitchFamily="18" charset="0"/>
              </a:rPr>
              <a:t>K. Arnold, J. Gosling, </a:t>
            </a:r>
            <a:r>
              <a:rPr kumimoji="1" lang="en-US" altLang="en-US" sz="2600" b="1" i="1">
                <a:latin typeface="Garamond" panose="02020404030301010803" pitchFamily="18" charset="0"/>
              </a:rPr>
              <a:t>The Java Programming Language</a:t>
            </a:r>
            <a:r>
              <a:rPr kumimoji="1" lang="en-US" altLang="en-US" sz="2600">
                <a:latin typeface="Garamond" panose="02020404030301010803" pitchFamily="18" charset="0"/>
              </a:rPr>
              <a:t>, Addison Wesly, 1996.</a:t>
            </a:r>
            <a:endParaRPr kumimoji="1" lang="sr-Cyrl-RS" altLang="en-US" sz="2600">
              <a:latin typeface="Garamond" panose="02020404030301010803" pitchFamily="18" charset="0"/>
            </a:endParaRPr>
          </a:p>
          <a:p>
            <a:pPr>
              <a:spcBef>
                <a:spcPct val="40000"/>
              </a:spcBef>
              <a:buClrTx/>
              <a:buFont typeface="Times YU" pitchFamily="18" charset="0"/>
              <a:buAutoNum type="arabicPeriod" startAt="3"/>
            </a:pPr>
            <a:r>
              <a:rPr kumimoji="1" lang="en-US" altLang="en-US" sz="2600">
                <a:latin typeface="Garamond" panose="02020404030301010803" pitchFamily="18" charset="0"/>
              </a:rPr>
              <a:t>J.L. Weawer, W. Gao, S. Chin, D. Iverson, J.Vos, </a:t>
            </a:r>
            <a:r>
              <a:rPr kumimoji="1" lang="en-US" altLang="en-US" sz="2600" b="1" i="1">
                <a:latin typeface="Garamond" panose="02020404030301010803" pitchFamily="18" charset="0"/>
              </a:rPr>
              <a:t>Pro JavaFX  2</a:t>
            </a:r>
            <a:r>
              <a:rPr kumimoji="1" lang="en-US" altLang="en-US" sz="2600">
                <a:latin typeface="Garamond" panose="02020404030301010803" pitchFamily="18" charset="0"/>
              </a:rPr>
              <a:t>, Apress, 2012.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1763713" y="427038"/>
            <a:ext cx="5832475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sr-Cyrl-RS" kern="0" smtClean="0">
                <a:solidFill>
                  <a:srgbClr val="3366FF"/>
                </a:solidFill>
              </a:rPr>
              <a:t>4.</a:t>
            </a:r>
            <a:r>
              <a:rPr lang="sr-Latn-CS" kern="0" smtClean="0">
                <a:solidFill>
                  <a:srgbClr val="3366FF"/>
                </a:solidFill>
              </a:rPr>
              <a:t> </a:t>
            </a:r>
            <a:r>
              <a:rPr lang="sr-Cyrl-RS" kern="0" smtClean="0">
                <a:solidFill>
                  <a:srgbClr val="3366FF"/>
                </a:solidFill>
              </a:rPr>
              <a:t>Литература</a:t>
            </a:r>
            <a:endParaRPr lang="sr-Latn-CS" kern="0" dirty="0" smtClean="0">
              <a:solidFill>
                <a:srgbClr val="3366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4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94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94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94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94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4_Watermark">
  <a:themeElements>
    <a:clrScheme name="2_Watermar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CCCFF"/>
      </a:accent1>
      <a:accent2>
        <a:srgbClr val="D9D8EC"/>
      </a:accent2>
      <a:accent3>
        <a:srgbClr val="FFFFFF"/>
      </a:accent3>
      <a:accent4>
        <a:srgbClr val="000000"/>
      </a:accent4>
      <a:accent5>
        <a:srgbClr val="E2E2FF"/>
      </a:accent5>
      <a:accent6>
        <a:srgbClr val="C4C4D6"/>
      </a:accent6>
      <a:hlink>
        <a:srgbClr val="6767FF"/>
      </a:hlink>
      <a:folHlink>
        <a:srgbClr val="9933FF"/>
      </a:folHlink>
    </a:clrScheme>
    <a:fontScheme name="2_Waterma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Watermar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CCFF"/>
        </a:accent1>
        <a:accent2>
          <a:srgbClr val="D9D8E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C4C4D6"/>
        </a:accent6>
        <a:hlink>
          <a:srgbClr val="6767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Watermark 2">
        <a:dk1>
          <a:srgbClr val="000000"/>
        </a:dk1>
        <a:lt1>
          <a:srgbClr val="FFFFFF"/>
        </a:lt1>
        <a:dk2>
          <a:srgbClr val="666633"/>
        </a:dk2>
        <a:lt2>
          <a:srgbClr val="5F5F5F"/>
        </a:lt2>
        <a:accent1>
          <a:srgbClr val="FFCC00"/>
        </a:accent1>
        <a:accent2>
          <a:srgbClr val="EFF0B2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D9D9A1"/>
        </a:accent6>
        <a:hlink>
          <a:srgbClr val="808000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Watermark 3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9BB0CB"/>
        </a:accent1>
        <a:accent2>
          <a:srgbClr val="D1E0CE"/>
        </a:accent2>
        <a:accent3>
          <a:srgbClr val="FFFFFF"/>
        </a:accent3>
        <a:accent4>
          <a:srgbClr val="000000"/>
        </a:accent4>
        <a:accent5>
          <a:srgbClr val="CBD4E2"/>
        </a:accent5>
        <a:accent6>
          <a:srgbClr val="BDCBBA"/>
        </a:accent6>
        <a:hlink>
          <a:srgbClr val="8EA642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Watermark 4">
        <a:dk1>
          <a:srgbClr val="333300"/>
        </a:dk1>
        <a:lt1>
          <a:srgbClr val="FFFFCC"/>
        </a:lt1>
        <a:dk2>
          <a:srgbClr val="336600"/>
        </a:dk2>
        <a:lt2>
          <a:srgbClr val="FFFFCC"/>
        </a:lt2>
        <a:accent1>
          <a:srgbClr val="99CC00"/>
        </a:accent1>
        <a:accent2>
          <a:srgbClr val="669900"/>
        </a:accent2>
        <a:accent3>
          <a:srgbClr val="ADB8AA"/>
        </a:accent3>
        <a:accent4>
          <a:srgbClr val="DADAAE"/>
        </a:accent4>
        <a:accent5>
          <a:srgbClr val="CAE2AA"/>
        </a:accent5>
        <a:accent6>
          <a:srgbClr val="5C8A00"/>
        </a:accent6>
        <a:hlink>
          <a:srgbClr val="CC9900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Watermark 5">
        <a:dk1>
          <a:srgbClr val="424458"/>
        </a:dk1>
        <a:lt1>
          <a:srgbClr val="FFFFFF"/>
        </a:lt1>
        <a:dk2>
          <a:srgbClr val="004A48"/>
        </a:dk2>
        <a:lt2>
          <a:srgbClr val="FFFFFF"/>
        </a:lt2>
        <a:accent1>
          <a:srgbClr val="83B200"/>
        </a:accent1>
        <a:accent2>
          <a:srgbClr val="006260"/>
        </a:accent2>
        <a:accent3>
          <a:srgbClr val="AAB1B1"/>
        </a:accent3>
        <a:accent4>
          <a:srgbClr val="DADADA"/>
        </a:accent4>
        <a:accent5>
          <a:srgbClr val="C1D5AA"/>
        </a:accent5>
        <a:accent6>
          <a:srgbClr val="005856"/>
        </a:accent6>
        <a:hlink>
          <a:srgbClr val="6666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Watermark 6">
        <a:dk1>
          <a:srgbClr val="000000"/>
        </a:dk1>
        <a:lt1>
          <a:srgbClr val="FFFFFF"/>
        </a:lt1>
        <a:dk2>
          <a:srgbClr val="1C2046"/>
        </a:dk2>
        <a:lt2>
          <a:srgbClr val="FFFFFF"/>
        </a:lt2>
        <a:accent1>
          <a:srgbClr val="00CCFF"/>
        </a:accent1>
        <a:accent2>
          <a:srgbClr val="2D226E"/>
        </a:accent2>
        <a:accent3>
          <a:srgbClr val="ABABB0"/>
        </a:accent3>
        <a:accent4>
          <a:srgbClr val="DADADA"/>
        </a:accent4>
        <a:accent5>
          <a:srgbClr val="AAE2FF"/>
        </a:accent5>
        <a:accent6>
          <a:srgbClr val="281E63"/>
        </a:accent6>
        <a:hlink>
          <a:srgbClr val="666699"/>
        </a:hlink>
        <a:folHlink>
          <a:srgbClr val="99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Watermark 7">
        <a:dk1>
          <a:srgbClr val="424458"/>
        </a:dk1>
        <a:lt1>
          <a:srgbClr val="FFFFFF"/>
        </a:lt1>
        <a:dk2>
          <a:srgbClr val="000066"/>
        </a:dk2>
        <a:lt2>
          <a:srgbClr val="FFFFFF"/>
        </a:lt2>
        <a:accent1>
          <a:srgbClr val="6666FF"/>
        </a:accent1>
        <a:accent2>
          <a:srgbClr val="333399"/>
        </a:accent2>
        <a:accent3>
          <a:srgbClr val="AAAAB8"/>
        </a:accent3>
        <a:accent4>
          <a:srgbClr val="DADADA"/>
        </a:accent4>
        <a:accent5>
          <a:srgbClr val="B8B8FF"/>
        </a:accent5>
        <a:accent6>
          <a:srgbClr val="2D2D8A"/>
        </a:accent6>
        <a:hlink>
          <a:srgbClr val="FF99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Watermark 8">
        <a:dk1>
          <a:srgbClr val="1C1C1C"/>
        </a:dk1>
        <a:lt1>
          <a:srgbClr val="FFFFCC"/>
        </a:lt1>
        <a:dk2>
          <a:srgbClr val="390B20"/>
        </a:dk2>
        <a:lt2>
          <a:srgbClr val="FFFFCC"/>
        </a:lt2>
        <a:accent1>
          <a:srgbClr val="FF916F"/>
        </a:accent1>
        <a:accent2>
          <a:srgbClr val="561450"/>
        </a:accent2>
        <a:accent3>
          <a:srgbClr val="AEAAAB"/>
        </a:accent3>
        <a:accent4>
          <a:srgbClr val="DADAAE"/>
        </a:accent4>
        <a:accent5>
          <a:srgbClr val="FFC7BB"/>
        </a:accent5>
        <a:accent6>
          <a:srgbClr val="4D1148"/>
        </a:accent6>
        <a:hlink>
          <a:srgbClr val="637D95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Watermark 9">
        <a:dk1>
          <a:srgbClr val="4C0000"/>
        </a:dk1>
        <a:lt1>
          <a:srgbClr val="FFFFFF"/>
        </a:lt1>
        <a:dk2>
          <a:srgbClr val="722104"/>
        </a:dk2>
        <a:lt2>
          <a:srgbClr val="FFFFFF"/>
        </a:lt2>
        <a:accent1>
          <a:srgbClr val="CC6600"/>
        </a:accent1>
        <a:accent2>
          <a:srgbClr val="8A2E00"/>
        </a:accent2>
        <a:accent3>
          <a:srgbClr val="BCABAA"/>
        </a:accent3>
        <a:accent4>
          <a:srgbClr val="DADADA"/>
        </a:accent4>
        <a:accent5>
          <a:srgbClr val="E2B8AA"/>
        </a:accent5>
        <a:accent6>
          <a:srgbClr val="7D2900"/>
        </a:accent6>
        <a:hlink>
          <a:srgbClr val="FFCC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574</TotalTime>
  <Words>647</Words>
  <Application>Microsoft Office PowerPoint</Application>
  <PresentationFormat>On-screen Show (4:3)</PresentationFormat>
  <Paragraphs>82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YUTms</vt:lpstr>
      <vt:lpstr>Times YU</vt:lpstr>
      <vt:lpstr>Wingdings</vt:lpstr>
      <vt:lpstr>Arial</vt:lpstr>
      <vt:lpstr>Times New Roman</vt:lpstr>
      <vt:lpstr>Garamond</vt:lpstr>
      <vt:lpstr>4_Watermark</vt:lpstr>
      <vt:lpstr>Објектно орјентисано програмирање</vt:lpstr>
      <vt:lpstr>1. Концепција курса</vt:lpstr>
      <vt:lpstr>2. Бодовање</vt:lpstr>
      <vt:lpstr>3. Садржај курса</vt:lpstr>
      <vt:lpstr>3. Садржај курса (2)</vt:lpstr>
      <vt:lpstr>3. Садржај курса (3)</vt:lpstr>
      <vt:lpstr>4. Литература</vt:lpstr>
      <vt:lpstr>4. Литература</vt:lpstr>
      <vt:lpstr>4.2. Литература на енглеском језику</vt:lpstr>
      <vt:lpstr>4.2. Литература на енглеском језику (2)</vt:lpstr>
      <vt:lpstr>5. Корисне адресе</vt:lpstr>
      <vt:lpstr>Захвалница</vt:lpstr>
    </vt:vector>
  </TitlesOfParts>
  <Company>Matf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Uvod u programiranje</dc:title>
  <dc:subject>OOP</dc:subject>
  <dc:creator>Vladimir Filipovic;Dusan Tosic</dc:creator>
  <cp:lastModifiedBy>aca</cp:lastModifiedBy>
  <cp:revision>122</cp:revision>
  <dcterms:created xsi:type="dcterms:W3CDTF">2003-10-13T19:51:43Z</dcterms:created>
  <dcterms:modified xsi:type="dcterms:W3CDTF">2018-02-21T11:20:02Z</dcterms:modified>
</cp:coreProperties>
</file>