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82" r:id="rId2"/>
    <p:sldId id="283" r:id="rId3"/>
    <p:sldId id="285" r:id="rId4"/>
    <p:sldId id="286" r:id="rId5"/>
    <p:sldId id="287" r:id="rId6"/>
    <p:sldId id="288" r:id="rId7"/>
    <p:sldId id="312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13" r:id="rId27"/>
    <p:sldId id="314" r:id="rId28"/>
    <p:sldId id="28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0066"/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1" autoAdjust="0"/>
    <p:restoredTop sz="94610" autoAdjust="0"/>
  </p:normalViewPr>
  <p:slideViewPr>
    <p:cSldViewPr>
      <p:cViewPr varScale="1">
        <p:scale>
          <a:sx n="78" d="100"/>
          <a:sy n="78" d="100"/>
        </p:scale>
        <p:origin x="-101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85C2F85-5E0A-454A-8D22-3FB8C1E31D47}" type="datetimeFigureOut">
              <a:rPr lang="en-US"/>
              <a:pPr>
                <a:defRPr/>
              </a:pPr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2CA8A3-C1C1-47E3-B611-93D6E8F49C2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58419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8884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8301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0781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0850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3926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34327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0329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372370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59781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2844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0174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85483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81014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17940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63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68294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978321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58592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1932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226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7160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18648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4474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5583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6193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4349750"/>
            <a:ext cx="4740275" cy="3514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210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_fa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0" t="4137" r="8333" b="12408"/>
          <a:stretch>
            <a:fillRect/>
          </a:stretch>
        </p:blipFill>
        <p:spPr bwMode="auto">
          <a:xfrm>
            <a:off x="395288" y="3357563"/>
            <a:ext cx="288131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19200"/>
            <a:ext cx="8062912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r-Latn-CS"/>
              <a:t>Click to edit Master title style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505200"/>
            <a:ext cx="5110162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sr-Latn-CS"/>
              <a:t>Click to edit Master subtitle style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defTabSz="914400">
              <a:buClrTx/>
              <a:buSzTx/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5720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0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fld id="{53DF3685-9EE7-4ED2-82E2-A706EFD99586}" type="slidenum">
              <a:rPr lang="sr-Latn-CS" altLang="sr-Latn-RS"/>
              <a:pPr/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28727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3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04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9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37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150" y="549275"/>
            <a:ext cx="685165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9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549275"/>
            <a:ext cx="685165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title style</a:t>
            </a:r>
          </a:p>
        </p:txBody>
      </p:sp>
      <p:sp>
        <p:nvSpPr>
          <p:cNvPr id="1029" name="Text Box 6"/>
          <p:cNvSpPr txBox="1">
            <a:spLocks noChangeArrowheads="1"/>
          </p:cNvSpPr>
          <p:nvPr userDrawn="1"/>
        </p:nvSpPr>
        <p:spPr bwMode="auto">
          <a:xfrm>
            <a:off x="8493121" y="274072"/>
            <a:ext cx="4603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 </a:t>
            </a:r>
            <a:fld id="{03DEA2DA-3E3F-41FA-9126-EF275D73EA52}" type="slidenum">
              <a:rPr lang="en-US" altLang="sr-Latn-RS" sz="800">
                <a:solidFill>
                  <a:srgbClr val="6767FF"/>
                </a:solidFill>
                <a:cs typeface="Arial" panose="020B0604020202020204" pitchFamily="34" charset="0"/>
              </a:rPr>
              <a:pPr algn="ct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‹#›</a:t>
            </a:fld>
            <a:r>
              <a:rPr lang="en-US" altLang="sr-Latn-RS" sz="800" dirty="0">
                <a:solidFill>
                  <a:srgbClr val="6767FF"/>
                </a:solidFill>
                <a:cs typeface="Arial" panose="020B0604020202020204" pitchFamily="34" charset="0"/>
              </a:rPr>
              <a:t>/</a:t>
            </a:r>
            <a:r>
              <a:rPr lang="sr-Cyrl-RS" altLang="sr-Latn-RS" sz="800" dirty="0" smtClean="0">
                <a:solidFill>
                  <a:srgbClr val="6767FF"/>
                </a:solidFill>
                <a:cs typeface="Arial" panose="020B0604020202020204" pitchFamily="34" charset="0"/>
              </a:rPr>
              <a:t>28</a:t>
            </a:r>
            <a:endParaRPr lang="en-US" altLang="sr-Latn-RS" sz="800" dirty="0">
              <a:solidFill>
                <a:srgbClr val="6767FF"/>
              </a:solidFill>
              <a:cs typeface="Arial" panose="020B0604020202020204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11863" y="333375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sr-Latn-CS" altLang="en-US" sz="800" smtClean="0">
                <a:solidFill>
                  <a:srgbClr val="FFFFFF"/>
                </a:solidFill>
                <a:cs typeface="Arial" charset="0"/>
              </a:rPr>
              <a:t>vladaf@matf.bg.ac.</a:t>
            </a:r>
            <a:r>
              <a:rPr lang="en-US" altLang="en-US" sz="800" smtClean="0">
                <a:solidFill>
                  <a:srgbClr val="FFFFFF"/>
                </a:solidFill>
                <a:cs typeface="Arial" charset="0"/>
              </a:rPr>
              <a:t>rs</a:t>
            </a:r>
            <a:endParaRPr lang="sr-Latn-CS" altLang="en-US" sz="800" smtClean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0" name="Picture 8" descr="znakmalin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25" y="476250"/>
            <a:ext cx="8429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0" y="304800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{</a:t>
            </a:r>
            <a:r>
              <a:rPr lang="sr-Latn-CS" altLang="en-US" sz="800" dirty="0" smtClean="0">
                <a:solidFill>
                  <a:srgbClr val="000000"/>
                </a:solidFill>
                <a:cs typeface="Arial" charset="0"/>
              </a:rPr>
              <a:t>vladaf</a:t>
            </a:r>
            <a:r>
              <a:rPr lang="en-US" altLang="en-US" sz="800" dirty="0" smtClean="0">
                <a:solidFill>
                  <a:srgbClr val="000000"/>
                </a:solidFill>
                <a:cs typeface="Arial" charset="0"/>
              </a:rPr>
              <a:t>,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kartelj</a:t>
            </a:r>
            <a:r>
              <a:rPr lang="en-US" altLang="en-US" sz="800" smtClean="0">
                <a:solidFill>
                  <a:srgbClr val="000000"/>
                </a:solidFill>
                <a:cs typeface="Arial" charset="0"/>
              </a:rPr>
              <a:t>}</a:t>
            </a:r>
            <a:r>
              <a:rPr lang="sr-Latn-CS" altLang="en-US" sz="800" smtClean="0">
                <a:solidFill>
                  <a:srgbClr val="000000"/>
                </a:solidFill>
                <a:cs typeface="Arial" charset="0"/>
              </a:rPr>
              <a:t>@matf.bg.ac.</a:t>
            </a:r>
            <a:r>
              <a:rPr lang="en-US" altLang="en-US" sz="800" dirty="0" err="1" smtClean="0">
                <a:solidFill>
                  <a:srgbClr val="000000"/>
                </a:solidFill>
                <a:cs typeface="Arial" charset="0"/>
              </a:rPr>
              <a:t>rs</a:t>
            </a:r>
            <a:endParaRPr lang="sr-Latn-CS" altLang="en-US" sz="8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3" name="TextBox 1"/>
          <p:cNvSpPr txBox="1">
            <a:spLocks noChangeArrowheads="1"/>
          </p:cNvSpPr>
          <p:nvPr userDrawn="1"/>
        </p:nvSpPr>
        <p:spPr bwMode="auto">
          <a:xfrm>
            <a:off x="342900" y="260350"/>
            <a:ext cx="129698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sr-Cyrl-RS" sz="800" smtClean="0"/>
              <a:t>Математички факултет</a:t>
            </a:r>
            <a:endParaRPr lang="en-US" sz="800" smtClean="0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3059113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defTabSz="914400" rtl="0" fontAlgn="base">
              <a:spcBef>
                <a:spcPct val="0"/>
              </a:spcBef>
              <a:spcAft>
                <a:spcPct val="0"/>
              </a:spcAft>
              <a:buClrTx/>
              <a:buSzTx/>
              <a:buFont typeface="Times New Roman" pitchFamily="16" charset="0"/>
              <a:buNone/>
              <a:defRPr sz="1000" kern="1200">
                <a:solidFill>
                  <a:srgbClr val="6767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sr-Cyrl-RS" smtClean="0"/>
              <a:t>Објектно орјентисано програмирање</a:t>
            </a:r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artelj@matf.bg.ac.rs" TargetMode="External"/><Relationship Id="rId2" Type="http://schemas.openxmlformats.org/officeDocument/2006/relationships/hyperlink" Target="mailto:vladaf@matf.bg.ac.r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3700" y="1628775"/>
            <a:ext cx="8062913" cy="1144588"/>
          </a:xfrm>
        </p:spPr>
        <p:txBody>
          <a:bodyPr/>
          <a:lstStyle/>
          <a:p>
            <a:pPr eaLnBrk="1" hangingPunct="1"/>
            <a:r>
              <a:rPr lang="sr-Cyrl-RS" altLang="en-US" sz="5400" smtClean="0">
                <a:solidFill>
                  <a:srgbClr val="3366FF"/>
                </a:solidFill>
              </a:rPr>
              <a:t>Објектно орјентисано програмирање</a:t>
            </a:r>
            <a:endParaRPr lang="sr-Latn-CS" altLang="en-US" sz="540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100" y="1781175"/>
            <a:ext cx="7956550" cy="447992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Изузеци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одговарају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објектима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изведених</a:t>
            </a:r>
            <a:r>
              <a:rPr lang="ru-RU" altLang="en-US" sz="2400" dirty="0" smtClean="0">
                <a:latin typeface="Garamond" panose="02020404030301010803" pitchFamily="18" charset="0"/>
              </a:rPr>
              <a:t> из </a:t>
            </a:r>
            <a:r>
              <a:rPr lang="en-GB" altLang="en-US" sz="1800" dirty="0" err="1" smtClean="0"/>
              <a:t>LinkageError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err="1" smtClean="0"/>
              <a:t>VirtualMachineError</a:t>
            </a:r>
            <a:r>
              <a:rPr lang="en-GB" altLang="en-US" sz="1800" i="1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су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резултат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катастрофалних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догађаја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услова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000" dirty="0" smtClean="0">
                <a:latin typeface="Garamond" panose="02020404030301010803" pitchFamily="18" charset="0"/>
              </a:rPr>
              <a:t>У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таквим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ситуацијама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обично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све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што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програмер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smtClean="0">
                <a:latin typeface="Garamond" panose="02020404030301010803" pitchFamily="18" charset="0"/>
              </a:rPr>
              <a:t>да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уради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јесте</a:t>
            </a:r>
            <a:r>
              <a:rPr lang="ru-RU" altLang="en-US" sz="20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прочита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smtClean="0">
                <a:latin typeface="Garamond" panose="02020404030301010803" pitchFamily="18" charset="0"/>
              </a:rPr>
              <a:t>поруку о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грешци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која</a:t>
            </a:r>
            <a:r>
              <a:rPr lang="ru-RU" altLang="en-US" sz="20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генерише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0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избаци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000" dirty="0" smtClean="0">
                <a:latin typeface="Garamond" panose="02020404030301010803" pitchFamily="18" charset="0"/>
              </a:rPr>
              <a:t>,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посебно</a:t>
            </a:r>
            <a:r>
              <a:rPr lang="ru-RU" altLang="en-US" sz="2000" dirty="0" smtClean="0">
                <a:latin typeface="Garamond" panose="02020404030301010803" pitchFamily="18" charset="0"/>
              </a:rPr>
              <a:t> у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случају</a:t>
            </a:r>
            <a:r>
              <a:rPr lang="en-GB" altLang="en-US" sz="20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err="1" smtClean="0"/>
              <a:t>LinkageError</a:t>
            </a:r>
            <a:r>
              <a:rPr lang="en-GB" altLang="en-US" sz="2000" i="1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изузетка</a:t>
            </a:r>
            <a:r>
              <a:rPr lang="ru-RU" altLang="en-US" sz="2000" dirty="0" smtClean="0">
                <a:latin typeface="Garamond" panose="02020404030301010803" pitchFamily="18" charset="0"/>
              </a:rPr>
              <a:t>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000" dirty="0" smtClean="0">
                <a:latin typeface="Garamond" panose="02020404030301010803" pitchFamily="18" charset="0"/>
              </a:rPr>
              <a:t>На основу поруке треба да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покушава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smtClean="0">
                <a:latin typeface="Garamond" panose="02020404030301010803" pitchFamily="18" charset="0"/>
              </a:rPr>
              <a:t>да </a:t>
            </a:r>
            <a:r>
              <a:rPr lang="ru-RU" altLang="en-US" sz="2000" dirty="0" smtClean="0">
                <a:latin typeface="Garamond" panose="02020404030301010803" pitchFamily="18" charset="0"/>
              </a:rPr>
              <a:t>се схвати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шта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000" dirty="0" smtClean="0">
                <a:latin typeface="Garamond" panose="02020404030301010803" pitchFamily="18" charset="0"/>
              </a:rPr>
              <a:t> у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написаном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smtClean="0">
                <a:latin typeface="Garamond" panose="02020404030301010803" pitchFamily="18" charset="0"/>
              </a:rPr>
              <a:t>коду могло да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изазове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smtClean="0">
                <a:latin typeface="Garamond" panose="02020404030301010803" pitchFamily="18" charset="0"/>
              </a:rPr>
              <a:t>такав проблем</a:t>
            </a:r>
            <a:r>
              <a:rPr lang="ru-RU" altLang="en-US" sz="2000" dirty="0" smtClean="0">
                <a:latin typeface="Garamond" panose="02020404030301010803" pitchFamily="18" charset="0"/>
              </a:rPr>
              <a:t>.</a:t>
            </a:r>
            <a:endParaRPr lang="en-GB" altLang="en-US" sz="20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005638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Изузеци типа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Error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(2)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1423988"/>
            <a:ext cx="7956550" cy="4724400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За </a:t>
            </a:r>
            <a:r>
              <a:rPr lang="ru-RU" altLang="en-US" sz="2400" b="1" dirty="0" smtClean="0">
                <a:latin typeface="Garamond" panose="02020404030301010803" pitchFamily="18" charset="0"/>
              </a:rPr>
              <a:t>скоро </a:t>
            </a:r>
            <a:r>
              <a:rPr lang="ru-RU" altLang="en-US" sz="2400" b="1" dirty="0" err="1" smtClean="0">
                <a:latin typeface="Garamond" panose="02020404030301010803" pitchFamily="18" charset="0"/>
              </a:rPr>
              <a:t>све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представљене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поткласама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Exception</a:t>
            </a:r>
            <a:r>
              <a:rPr lang="en-GB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smtClean="0">
                <a:latin typeface="Garamond" panose="02020404030301010803" pitchFamily="18" charset="0"/>
              </a:rPr>
              <a:t>мора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укључити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код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руковати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њима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уколико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наш код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изазвати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њихово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избацивање</a:t>
            </a:r>
            <a:endParaRPr lang="en-U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Изузетак су објекти класе </a:t>
            </a:r>
            <a:r>
              <a:rPr lang="en-GB" altLang="en-US" sz="1800" dirty="0" err="1" smtClean="0"/>
              <a:t>RuntimeException</a:t>
            </a:r>
            <a:r>
              <a:rPr lang="sr-Latn-RS" altLang="en-US" sz="2400" dirty="0">
                <a:latin typeface="Garamond" panose="02020404030301010803" pitchFamily="18" charset="0"/>
              </a:rPr>
              <a:t>.</a:t>
            </a:r>
            <a:endParaRPr lang="en-US" altLang="en-US" sz="2400" dirty="0" smtClean="0">
              <a:latin typeface="Garamond" panose="02020404030301010803" pitchFamily="18" charset="0"/>
            </a:endParaRP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000" dirty="0" smtClean="0">
                <a:latin typeface="Garamond" panose="02020404030301010803" pitchFamily="18" charset="0"/>
              </a:rPr>
              <a:t>Преводилац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допушта</a:t>
            </a:r>
            <a:r>
              <a:rPr lang="ru-RU" altLang="en-US" sz="2000" dirty="0" smtClean="0">
                <a:latin typeface="Garamond" panose="02020404030301010803" pitchFamily="18" charset="0"/>
              </a:rPr>
              <a:t> да их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програмер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игнорише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000" dirty="0" err="1">
                <a:latin typeface="Garamond" panose="02020404030301010803" pitchFamily="18" charset="0"/>
              </a:rPr>
              <a:t>р</a:t>
            </a:r>
            <a:r>
              <a:rPr lang="ru-RU" altLang="en-US" sz="2000" dirty="0" smtClean="0">
                <a:latin typeface="Garamond" panose="02020404030301010803" pitchFamily="18" charset="0"/>
              </a:rPr>
              <a:t> они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генерално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настају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због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озбиљних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грешака</a:t>
            </a:r>
            <a:r>
              <a:rPr lang="ru-RU" altLang="en-US" sz="2000" dirty="0" smtClean="0">
                <a:latin typeface="Garamond" panose="02020404030301010803" pitchFamily="18" charset="0"/>
              </a:rPr>
              <a:t> у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написаном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програмском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smtClean="0">
                <a:latin typeface="Garamond" panose="02020404030301010803" pitchFamily="18" charset="0"/>
              </a:rPr>
              <a:t>коду.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000" dirty="0" err="1" smtClean="0">
                <a:latin typeface="Garamond" panose="02020404030301010803" pitchFamily="18" charset="0"/>
              </a:rPr>
              <a:t>Изузеци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err="1">
                <a:solidFill>
                  <a:srgbClr val="000000"/>
                </a:solidFill>
                <a:ea typeface="+mn-ea"/>
                <a:cs typeface="+mn-cs"/>
              </a:rPr>
              <a:t>RuntimeException</a:t>
            </a:r>
            <a:r>
              <a:rPr lang="ru-RU" altLang="en-US" sz="2000" dirty="0" smtClean="0">
                <a:latin typeface="Garamond" panose="02020404030301010803" pitchFamily="18" charset="0"/>
              </a:rPr>
              <a:t>,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дакле</a:t>
            </a:r>
            <a:r>
              <a:rPr lang="ru-RU" altLang="en-US" sz="2000" dirty="0" smtClean="0">
                <a:latin typeface="Garamond" panose="02020404030301010803" pitchFamily="18" charset="0"/>
              </a:rPr>
              <a:t>,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указују</a:t>
            </a:r>
            <a:r>
              <a:rPr lang="ru-RU" altLang="en-US" sz="2000" dirty="0" smtClean="0">
                <a:latin typeface="Garamond" panose="02020404030301010803" pitchFamily="18" charset="0"/>
              </a:rPr>
              <a:t> на то да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000" dirty="0" smtClean="0">
                <a:latin typeface="Garamond" panose="02020404030301010803" pitchFamily="18" charset="0"/>
              </a:rPr>
              <a:t> нешто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лоше</a:t>
            </a:r>
            <a:r>
              <a:rPr lang="ru-RU" altLang="en-US" sz="2000" dirty="0" smtClean="0">
                <a:latin typeface="Garamond" panose="02020404030301010803" pitchFamily="18" charset="0"/>
              </a:rPr>
              <a:t> у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самој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логици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написаног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програма</a:t>
            </a:r>
            <a:r>
              <a:rPr lang="ru-RU" altLang="en-US" sz="20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Изузеци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RuntimeException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517650"/>
            <a:ext cx="8928546" cy="479107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У неким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контекстима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за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ових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потребно </a:t>
            </a:r>
            <a:r>
              <a:rPr lang="ru-RU" altLang="en-US" sz="2400" dirty="0" smtClean="0">
                <a:latin typeface="Garamond" panose="02020404030301010803" pitchFamily="18" charset="0"/>
              </a:rPr>
              <a:t>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програмер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укључи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код за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њихово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препознавање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000" dirty="0" smtClean="0">
                <a:latin typeface="Garamond" panose="02020404030301010803" pitchFamily="18" charset="0"/>
              </a:rPr>
              <a:t>То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већ</a:t>
            </a:r>
            <a:r>
              <a:rPr lang="ru-RU" altLang="en-US" sz="2000" dirty="0" smtClean="0">
                <a:latin typeface="Garamond" panose="02020404030301010803" pitchFamily="18" charset="0"/>
              </a:rPr>
              <a:t> показано на примеру </a:t>
            </a:r>
            <a:r>
              <a:rPr lang="en-GB" altLang="en-US" sz="1800" dirty="0" err="1" smtClean="0"/>
              <a:t>IndexOutOfBoundsException</a:t>
            </a:r>
            <a:r>
              <a:rPr lang="sr-Cyrl-RS" altLang="en-US" sz="2000" dirty="0"/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изузетка</a:t>
            </a:r>
            <a:r>
              <a:rPr lang="ru-RU" altLang="en-US" sz="2000" dirty="0" smtClean="0">
                <a:latin typeface="Garamond" panose="02020404030301010803" pitchFamily="18" charset="0"/>
              </a:rPr>
              <a:t>, где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покушавамо</a:t>
            </a:r>
            <a:r>
              <a:rPr lang="ru-RU" altLang="en-US" sz="20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приступимо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елементу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ван</a:t>
            </a:r>
            <a:r>
              <a:rPr lang="ru-RU" altLang="en-US" sz="2000" dirty="0" smtClean="0">
                <a:latin typeface="Garamond" panose="02020404030301010803" pitchFamily="18" charset="0"/>
              </a:rPr>
              <a:t> граница низа.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000" dirty="0" err="1" smtClean="0">
                <a:latin typeface="Garamond" panose="02020404030301010803" pitchFamily="18" charset="0"/>
              </a:rPr>
              <a:t>Ово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000" dirty="0" smtClean="0">
                <a:latin typeface="Garamond" panose="02020404030301010803" pitchFamily="18" charset="0"/>
              </a:rPr>
              <a:t>,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наравно</a:t>
            </a:r>
            <a:r>
              <a:rPr lang="ru-RU" altLang="en-US" sz="2000" dirty="0" smtClean="0">
                <a:latin typeface="Garamond" panose="02020404030301010803" pitchFamily="18" charset="0"/>
              </a:rPr>
              <a:t>,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неприродан</a:t>
            </a:r>
            <a:r>
              <a:rPr lang="ru-RU" altLang="en-US" sz="2000" dirty="0" smtClean="0">
                <a:latin typeface="Garamond" panose="02020404030301010803" pitchFamily="18" charset="0"/>
              </a:rPr>
              <a:t> пример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јасно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указује</a:t>
            </a:r>
            <a:r>
              <a:rPr lang="ru-RU" altLang="en-US" sz="2000" dirty="0" smtClean="0">
                <a:latin typeface="Garamond" panose="02020404030301010803" pitchFamily="18" charset="0"/>
              </a:rPr>
              <a:t> на грешку у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логици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програмирања</a:t>
            </a:r>
            <a:r>
              <a:rPr lang="ru-RU" altLang="en-US" sz="2000" dirty="0" smtClean="0">
                <a:latin typeface="Garamond" panose="02020404030301010803" pitchFamily="18" charset="0"/>
              </a:rPr>
              <a:t>. 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Поткласе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err="1" smtClean="0"/>
              <a:t>RuntimeException</a:t>
            </a:r>
            <a:r>
              <a:rPr lang="sr-Cyrl-RS" altLang="en-US" sz="1800" dirty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су</a:t>
            </a:r>
            <a:r>
              <a:rPr lang="en-GB" altLang="en-US" sz="2400" dirty="0" smtClean="0">
                <a:latin typeface="Garamond" panose="02020404030301010803" pitchFamily="18" charset="0"/>
              </a:rPr>
              <a:t>:</a:t>
            </a:r>
          </a:p>
          <a:p>
            <a:pPr lvl="1">
              <a:spcBef>
                <a:spcPts val="600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altLang="en-US" sz="1800" dirty="0" err="1" smtClean="0"/>
              <a:t>ArithmeticException</a:t>
            </a:r>
            <a:r>
              <a:rPr lang="en-GB" altLang="en-US" sz="1800" dirty="0" smtClean="0"/>
              <a:t> </a:t>
            </a:r>
            <a:endParaRPr lang="sr-Cyrl-RS" altLang="en-US" sz="1800" dirty="0" smtClean="0"/>
          </a:p>
          <a:p>
            <a:pPr lvl="1">
              <a:spcBef>
                <a:spcPts val="600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altLang="en-US" sz="1800" dirty="0" err="1" smtClean="0"/>
              <a:t>IndexOutOfBoundsException</a:t>
            </a:r>
            <a:r>
              <a:rPr lang="en-GB" altLang="en-US" sz="1800" dirty="0" smtClean="0"/>
              <a:t> </a:t>
            </a:r>
            <a:endParaRPr lang="sr-Cyrl-RS" altLang="en-US" sz="1800" dirty="0" smtClean="0"/>
          </a:p>
          <a:p>
            <a:pPr lvl="1">
              <a:spcBef>
                <a:spcPts val="600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altLang="en-US" sz="1800" dirty="0" err="1" smtClean="0"/>
              <a:t>NegativeArraySizeException</a:t>
            </a:r>
            <a:endParaRPr lang="en-GB" altLang="en-US" sz="1800" dirty="0" smtClean="0"/>
          </a:p>
          <a:p>
            <a:pPr lvl="1">
              <a:spcBef>
                <a:spcPts val="600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altLang="en-US" sz="1800" dirty="0" err="1" smtClean="0"/>
              <a:t>NullPointerException</a:t>
            </a:r>
            <a:endParaRPr lang="en-GB" altLang="en-US" sz="1800" dirty="0" smtClean="0"/>
          </a:p>
          <a:p>
            <a:pPr lvl="1">
              <a:spcBef>
                <a:spcPts val="600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altLang="en-US" sz="1800" dirty="0" err="1" smtClean="0"/>
              <a:t>ArrayStoreException</a:t>
            </a:r>
            <a:r>
              <a:rPr lang="en-GB" altLang="en-US" sz="1800" dirty="0" smtClean="0"/>
              <a:t>, </a:t>
            </a:r>
            <a:r>
              <a:rPr lang="en-GB" altLang="en-US" sz="1800" dirty="0" err="1" smtClean="0"/>
              <a:t>ClassCastException</a:t>
            </a:r>
            <a:r>
              <a:rPr lang="en-GB" altLang="en-US" sz="1800" dirty="0" smtClean="0"/>
              <a:t>, </a:t>
            </a:r>
            <a:r>
              <a:rPr lang="en-GB" altLang="en-US" sz="1800" dirty="0" err="1" smtClean="0"/>
              <a:t>IllegalArgumentException</a:t>
            </a:r>
            <a:r>
              <a:rPr lang="en-GB" altLang="en-US" sz="1800" dirty="0" smtClean="0"/>
              <a:t>, </a:t>
            </a:r>
            <a:r>
              <a:rPr lang="en-GB" altLang="en-US" sz="1800" dirty="0" err="1" smtClean="0"/>
              <a:t>SecurityException</a:t>
            </a:r>
            <a:r>
              <a:rPr lang="en-GB" altLang="en-US" sz="1800" dirty="0" smtClean="0"/>
              <a:t>, </a:t>
            </a:r>
            <a:r>
              <a:rPr lang="en-GB" altLang="en-US" sz="1800" dirty="0" err="1" smtClean="0"/>
              <a:t>IllegalMonitorStateException</a:t>
            </a:r>
            <a:r>
              <a:rPr lang="en-GB" altLang="en-US" sz="1800" dirty="0" smtClean="0"/>
              <a:t>, </a:t>
            </a:r>
            <a:r>
              <a:rPr lang="en-GB" altLang="en-US" sz="1800" dirty="0" err="1" smtClean="0"/>
              <a:t>IllegalStateException</a:t>
            </a:r>
            <a:r>
              <a:rPr lang="en-GB" altLang="en-US" sz="1800" dirty="0" smtClean="0"/>
              <a:t>, </a:t>
            </a:r>
            <a:r>
              <a:rPr lang="en-GB" altLang="en-US" sz="1800" dirty="0" err="1" smtClean="0"/>
              <a:t>UnsupportedOperationException</a:t>
            </a:r>
            <a:endParaRPr lang="en-GB" altLang="en-US" sz="1800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Изузеци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RuntimeException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(2)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100" y="1781175"/>
            <a:ext cx="7956550" cy="3790950"/>
          </a:xfrm>
        </p:spPr>
        <p:txBody>
          <a:bodyPr/>
          <a:lstStyle/>
          <a:p>
            <a:pPr>
              <a:buClr>
                <a:schemeClr val="accent1">
                  <a:lumMod val="25000"/>
                </a:schemeClr>
              </a:buCl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За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остале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изведене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из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Exception</a:t>
            </a:r>
            <a:r>
              <a:rPr lang="en-GB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преводилац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проверити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ли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испуњена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једна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две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ствари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оквиру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: </a:t>
            </a:r>
          </a:p>
          <a:p>
            <a:pPr marL="857250" lvl="1" indent="-457200">
              <a:buClr>
                <a:schemeClr val="accent1">
                  <a:lumMod val="25000"/>
                </a:schemeClr>
              </a:buClr>
              <a:buFont typeface="+mj-lt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Хватање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(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try-catch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блок)</a:t>
            </a:r>
            <a:r>
              <a:rPr lang="en-US" altLang="en-US" sz="2400" dirty="0">
                <a:latin typeface="Garamond" panose="02020404030301010803" pitchFamily="18" charset="0"/>
              </a:rPr>
              <a:t>;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857250" lvl="1" indent="-457200">
              <a:buClr>
                <a:schemeClr val="accent1">
                  <a:lumMod val="25000"/>
                </a:schemeClr>
              </a:buClr>
              <a:buFont typeface="+mj-lt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Прослеђивање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изузетка</a:t>
            </a:r>
            <a:r>
              <a:rPr lang="en-US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(наредба 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throws)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надметоди, односно методи која је позвала нашу методу.</a:t>
            </a:r>
            <a:endParaRPr lang="sr-Latn-RS" altLang="en-US" sz="2400" dirty="0" smtClean="0">
              <a:latin typeface="Garamond" panose="02020404030301010803" pitchFamily="18" charset="0"/>
            </a:endParaRPr>
          </a:p>
          <a:p>
            <a:pPr marL="342900" lvl="1" indent="-342900">
              <a:buClr>
                <a:schemeClr val="accent1">
                  <a:lumMod val="25000"/>
                </a:schemeClr>
              </a:buCl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Уколико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није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урађено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једно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друго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превести</a:t>
            </a:r>
            <a:r>
              <a:rPr lang="sr-Latn-RS" altLang="en-US" sz="2400" dirty="0" smtClean="0">
                <a:latin typeface="Garamond" panose="02020404030301010803" pitchFamily="18" charset="0"/>
              </a:rPr>
              <a:t>.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 marL="342900" lvl="1" indent="-342900">
              <a:buClr>
                <a:schemeClr val="accent1">
                  <a:lumMod val="25000"/>
                </a:schemeClr>
              </a:buCl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sz="2400" dirty="0" err="1" smtClean="0">
                <a:latin typeface="Garamond" pitchFamily="18" charset="0"/>
              </a:rPr>
              <a:t>Дакле</a:t>
            </a:r>
            <a:r>
              <a:rPr lang="ru-RU" sz="2400" dirty="0" smtClean="0">
                <a:latin typeface="Garamond" pitchFamily="18" charset="0"/>
              </a:rPr>
              <a:t>, </a:t>
            </a:r>
            <a:r>
              <a:rPr lang="sr-Cyrl-RS" sz="2400" dirty="0" smtClean="0">
                <a:latin typeface="Garamond" pitchFamily="18" charset="0"/>
              </a:rPr>
              <a:t>сви изузеци који нису типа </a:t>
            </a:r>
            <a:r>
              <a:rPr lang="en-GB" sz="1800" dirty="0" smtClean="0"/>
              <a:t>Error</a:t>
            </a:r>
            <a:r>
              <a:rPr lang="en-GB" sz="1800" dirty="0" smtClean="0">
                <a:latin typeface="Garamond" pitchFamily="18" charset="0"/>
              </a:rPr>
              <a:t> </a:t>
            </a:r>
            <a:r>
              <a:rPr lang="sr-Cyrl-RS" sz="2400" dirty="0" smtClean="0">
                <a:latin typeface="Garamond" pitchFamily="18" charset="0"/>
              </a:rPr>
              <a:t>или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1800" dirty="0" err="1" smtClean="0"/>
              <a:t>RuntimeException</a:t>
            </a:r>
            <a:r>
              <a:rPr lang="en-GB" sz="18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се </a:t>
            </a:r>
            <a:r>
              <a:rPr lang="ru-RU" sz="2400" dirty="0" err="1" smtClean="0">
                <a:latin typeface="Garamond" pitchFamily="18" charset="0"/>
              </a:rPr>
              <a:t>морају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разрешити</a:t>
            </a:r>
            <a:r>
              <a:rPr lang="ru-RU" sz="2400" dirty="0" smtClean="0">
                <a:latin typeface="Garamond" pitchFamily="18" charset="0"/>
              </a:rPr>
              <a:t>. </a:t>
            </a:r>
          </a:p>
          <a:p>
            <a:pPr marL="342900" lvl="1" indent="-342900"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Остале поткласе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Exception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856662" cy="4478338"/>
          </a:xfrm>
        </p:spPr>
        <p:txBody>
          <a:bodyPr/>
          <a:lstStyle/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 smtClean="0">
                <a:latin typeface="Garamond" pitchFamily="18" charset="0"/>
              </a:rPr>
              <a:t>Претпоставимо да </a:t>
            </a:r>
            <a:r>
              <a:rPr lang="sr-Cyrl-RS" sz="2400" dirty="0" smtClean="0">
                <a:latin typeface="Garamond" pitchFamily="18" charset="0"/>
              </a:rPr>
              <a:t>наш метод позива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неки</a:t>
            </a:r>
            <a:r>
              <a:rPr lang="ru-RU" sz="2400" dirty="0" smtClean="0">
                <a:latin typeface="Garamond" pitchFamily="18" charset="0"/>
              </a:rPr>
              <a:t> метод који може избацити изузетак који није типа поткласе </a:t>
            </a:r>
            <a:r>
              <a:rPr lang="en-GB" sz="1800" dirty="0" err="1" smtClean="0"/>
              <a:t>RuntimeException</a:t>
            </a:r>
            <a:r>
              <a:rPr lang="en-GB" sz="1800" dirty="0" smtClean="0">
                <a:latin typeface="Garamond" pitchFamily="18" charset="0"/>
              </a:rPr>
              <a:t> </a:t>
            </a:r>
            <a:r>
              <a:rPr lang="sr-Cyrl-RS" sz="2400" dirty="0" smtClean="0">
                <a:latin typeface="Garamond" pitchFamily="18" charset="0"/>
              </a:rPr>
              <a:t>нити </a:t>
            </a:r>
            <a:r>
              <a:rPr lang="en-GB" sz="1800" dirty="0" smtClean="0"/>
              <a:t>Error</a:t>
            </a:r>
            <a:r>
              <a:rPr lang="en-GB" sz="18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 класе.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 smtClean="0">
                <a:latin typeface="Garamond" pitchFamily="18" charset="0"/>
              </a:rPr>
              <a:t>Нека је изузетак нпр. типа </a:t>
            </a:r>
            <a:r>
              <a:rPr lang="en-GB" sz="1800" dirty="0" err="1" smtClean="0"/>
              <a:t>IOException</a:t>
            </a:r>
            <a:r>
              <a:rPr lang="sr-Cyrl-RS" sz="1800" dirty="0" smtClean="0"/>
              <a:t>.</a:t>
            </a:r>
            <a:endParaRPr lang="en-GB" sz="2400" dirty="0"/>
          </a:p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 err="1" smtClean="0">
                <a:latin typeface="Garamond" pitchFamily="18" charset="0"/>
              </a:rPr>
              <a:t>Најмање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што</a:t>
            </a:r>
            <a:r>
              <a:rPr lang="ru-RU" sz="2400" dirty="0" smtClean="0">
                <a:latin typeface="Garamond" pitchFamily="18" charset="0"/>
              </a:rPr>
              <a:t> морамо да урадимо јесте да декларишемо да може бити избачен изузетак. Како се то ради?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 smtClean="0">
                <a:latin typeface="Garamond" pitchFamily="18" charset="0"/>
              </a:rPr>
              <a:t>Једноставно се дода </a:t>
            </a:r>
            <a:r>
              <a:rPr lang="en-GB" sz="1800" dirty="0" smtClean="0"/>
              <a:t>throws</a:t>
            </a:r>
            <a:r>
              <a:rPr lang="en-GB" sz="18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клауза у дефиницију метода </a:t>
            </a:r>
            <a:r>
              <a:rPr lang="ru-RU" sz="2400" dirty="0" err="1" smtClean="0">
                <a:latin typeface="Garamond" pitchFamily="18" charset="0"/>
              </a:rPr>
              <a:t>нпр</a:t>
            </a:r>
            <a:r>
              <a:rPr lang="ru-RU" sz="2400" dirty="0" smtClean="0">
                <a:latin typeface="Garamond" pitchFamily="18" charset="0"/>
              </a:rPr>
              <a:t>.</a:t>
            </a:r>
          </a:p>
          <a:p>
            <a:pPr marL="0" indent="0">
              <a:buNone/>
            </a:pPr>
            <a:endParaRPr lang="sr-Cyrl-RS" sz="1500" dirty="0" smtClean="0">
              <a:solidFill>
                <a:srgbClr val="8000FF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8000FF"/>
                </a:solidFill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double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myMetod</a:t>
            </a:r>
            <a:r>
              <a:rPr lang="en-U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throws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en-U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{...}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en-U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double</a:t>
            </a:r>
            <a:r>
              <a:rPr lang="en-U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myMetod</a:t>
            </a:r>
            <a:r>
              <a:rPr lang="en-U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()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throws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IOException</a:t>
            </a:r>
            <a:r>
              <a:rPr lang="en-US" sz="1500" b="1" dirty="0" err="1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n-US" sz="15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FileNotFoundException</a:t>
            </a:r>
            <a:r>
              <a:rPr lang="en-U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{...}</a:t>
            </a:r>
            <a:endParaRPr lang="en-US" sz="1500" dirty="0" smtClean="0">
              <a:effectLst/>
            </a:endParaRPr>
          </a:p>
          <a:p>
            <a:pPr marL="0" indent="0">
              <a:spcBef>
                <a:spcPts val="0"/>
              </a:spcBef>
              <a:buSzPct val="76000"/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sr-Cyrl-RS" sz="1800" dirty="0" smtClean="0"/>
          </a:p>
          <a:p>
            <a:pPr>
              <a:spcBef>
                <a:spcPts val="0"/>
              </a:spcBef>
              <a:buSzPct val="76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 err="1" smtClean="0">
                <a:latin typeface="Garamond" pitchFamily="18" charset="0"/>
              </a:rPr>
              <a:t>Дакле</a:t>
            </a:r>
            <a:r>
              <a:rPr lang="ru-RU" sz="2400" dirty="0" smtClean="0">
                <a:latin typeface="Garamond" pitchFamily="18" charset="0"/>
              </a:rPr>
              <a:t>, само </a:t>
            </a:r>
            <a:r>
              <a:rPr lang="ru-RU" sz="2400" dirty="0" smtClean="0">
                <a:latin typeface="Garamond" pitchFamily="18" charset="0"/>
              </a:rPr>
              <a:t>се </a:t>
            </a:r>
            <a:r>
              <a:rPr lang="ru-RU" sz="2400" dirty="0" err="1" smtClean="0">
                <a:latin typeface="Garamond" pitchFamily="18" charset="0"/>
              </a:rPr>
              <a:t>дода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кључна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реч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en-GB" sz="1800" dirty="0" smtClean="0"/>
              <a:t>throws</a:t>
            </a:r>
            <a:r>
              <a:rPr lang="sr-Cyrl-RS" sz="1800" dirty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и</a:t>
            </a:r>
            <a:r>
              <a:rPr lang="ru-RU" sz="2400" dirty="0" smtClean="0">
                <a:latin typeface="Garamond" pitchFamily="18" charset="0"/>
              </a:rPr>
              <a:t> листа </a:t>
            </a:r>
            <a:r>
              <a:rPr lang="ru-RU" sz="2400" dirty="0" err="1" smtClean="0">
                <a:latin typeface="Garamond" pitchFamily="18" charset="0"/>
              </a:rPr>
              <a:t>изузетака</a:t>
            </a:r>
            <a:r>
              <a:rPr lang="ru-RU" sz="2400" dirty="0" smtClean="0">
                <a:latin typeface="Garamond" pitchFamily="18" charset="0"/>
              </a:rPr>
              <a:t> који могу бити избачени, раздвојених запетама.</a:t>
            </a:r>
            <a:endParaRPr lang="en-GB" sz="2400" dirty="0">
              <a:latin typeface="Garamond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Руковање изузецима (2)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781175"/>
            <a:ext cx="8450138" cy="447992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неки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други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позива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овај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метод, он мора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узме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обзир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овај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, па или их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обрађивати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или и он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декларисати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истог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типа.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Уколико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не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уради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једно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друго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преводилац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утврдити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доћи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до грешке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превођења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, па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Јава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код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превести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бајт</a:t>
            </a:r>
            <a:r>
              <a:rPr lang="ru-RU" altLang="en-US" sz="2400" dirty="0" smtClean="0">
                <a:latin typeface="Garamond" panose="02020404030301010803" pitchFamily="18" charset="0"/>
              </a:rPr>
              <a:t>-код. 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Руковање изузецима (3)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100" y="1781175"/>
            <a:ext cx="7956550" cy="4479925"/>
          </a:xfrm>
        </p:spPr>
        <p:txBody>
          <a:bodyPr/>
          <a:lstStyle/>
          <a:p>
            <a:pPr>
              <a:buClr>
                <a:schemeClr val="accent1">
                  <a:lumMod val="25000"/>
                </a:schemeClr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 err="1" smtClean="0">
                <a:latin typeface="Garamond" pitchFamily="18" charset="0"/>
              </a:rPr>
              <a:t>Ако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се </a:t>
            </a:r>
            <a:r>
              <a:rPr lang="ru-RU" sz="2400" dirty="0" err="1" smtClean="0">
                <a:latin typeface="Garamond" pitchFamily="18" charset="0"/>
              </a:rPr>
              <a:t>одлучи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да </a:t>
            </a:r>
            <a:r>
              <a:rPr lang="ru-RU" sz="2400" dirty="0" smtClean="0">
                <a:latin typeface="Garamond" pitchFamily="18" charset="0"/>
              </a:rPr>
              <a:t>се </a:t>
            </a:r>
            <a:r>
              <a:rPr lang="ru-RU" sz="2400" dirty="0" err="1" smtClean="0">
                <a:latin typeface="Garamond" pitchFamily="18" charset="0"/>
              </a:rPr>
              <a:t>рукује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изузецима тамо где се они десе, потребно је укључити три врсте блокова кода у метод који рукује изузецима, и то су:</a:t>
            </a:r>
          </a:p>
          <a:p>
            <a:pPr lvl="1">
              <a:buClr>
                <a:schemeClr val="accent1">
                  <a:lumMod val="25000"/>
                </a:schemeClr>
              </a:buClr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sz="1800" dirty="0" smtClean="0"/>
              <a:t>try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блок – обухвата код где се може јавити један или више изузетака. Код који може да избаци изузетак који желимо да ухватимо мора бити у </a:t>
            </a:r>
            <a:r>
              <a:rPr lang="en-GB" sz="1800" dirty="0" smtClean="0"/>
              <a:t>try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sr-Cyrl-RS" sz="2400" dirty="0" smtClean="0">
                <a:latin typeface="Garamond" pitchFamily="18" charset="0"/>
              </a:rPr>
              <a:t>блоку;</a:t>
            </a:r>
          </a:p>
          <a:p>
            <a:pPr lvl="1">
              <a:buClr>
                <a:schemeClr val="accent1">
                  <a:lumMod val="25000"/>
                </a:schemeClr>
              </a:buClr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sz="1800" dirty="0" smtClean="0"/>
              <a:t>catch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блок – обухвата код који је намењен да рукује изузецима одређеног типа који могу бити избачени у придруженом </a:t>
            </a:r>
            <a:r>
              <a:rPr lang="en-GB" sz="1800" dirty="0" smtClean="0"/>
              <a:t>try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sr-Cyrl-RS" sz="2400" dirty="0" smtClean="0">
                <a:latin typeface="Garamond" pitchFamily="18" charset="0"/>
              </a:rPr>
              <a:t>блоку;</a:t>
            </a:r>
          </a:p>
          <a:p>
            <a:pPr lvl="1">
              <a:buClr>
                <a:schemeClr val="accent1">
                  <a:lumMod val="25000"/>
                </a:schemeClr>
              </a:buClr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sz="1800" dirty="0" smtClean="0"/>
              <a:t>finally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блок – увек се извршава пре него се метод заврши, без обзира да ли је било који изузетак избачен у </a:t>
            </a:r>
            <a:r>
              <a:rPr lang="en-GB" sz="1800" dirty="0" smtClean="0"/>
              <a:t>try</a:t>
            </a:r>
            <a:r>
              <a:rPr lang="en-GB" sz="2400" i="1" dirty="0" smtClean="0">
                <a:latin typeface="Garamond" pitchFamily="18" charset="0"/>
              </a:rPr>
              <a:t> </a:t>
            </a:r>
            <a:r>
              <a:rPr lang="sr-Cyrl-RS" sz="2400" dirty="0" smtClean="0">
                <a:latin typeface="Garamond" pitchFamily="18" charset="0"/>
              </a:rPr>
              <a:t>блоку или није.</a:t>
            </a:r>
            <a:endParaRPr lang="en-GB" sz="2400" dirty="0">
              <a:latin typeface="Garamond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Руковање изузетцима (4)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1493838"/>
            <a:ext cx="8262938" cy="447833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</a:t>
            </a:r>
            <a:r>
              <a:rPr lang="ru-RU" altLang="en-US" sz="2400" dirty="0" smtClean="0">
                <a:latin typeface="Garamond" panose="02020404030301010803" pitchFamily="18" charset="0"/>
              </a:rPr>
              <a:t>ада треба да се ухвати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, код метода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мора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обухваћен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блоком</a:t>
            </a:r>
            <a:r>
              <a:rPr lang="en-GB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Код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изазвати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не мора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блоку</a:t>
            </a:r>
            <a:r>
              <a:rPr lang="ru-RU" altLang="en-US" sz="2400" dirty="0" smtClean="0">
                <a:latin typeface="Garamond" panose="02020404030301010803" pitchFamily="18" charset="0"/>
              </a:rPr>
              <a:t>, па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декларацији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метода треба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истакнуто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тај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типове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нису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ухваћени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 чини кључна реч </a:t>
            </a:r>
            <a:r>
              <a:rPr lang="en-GB" altLang="en-US" sz="1800" dirty="0" smtClean="0"/>
              <a:t>try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за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следи пар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витичастих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заграда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окружују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код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  <a:endParaRPr lang="sr-Cyrl-RS" sz="1800" dirty="0"/>
          </a:p>
          <a:p>
            <a:pPr marL="0" indent="0">
              <a:buNone/>
            </a:pPr>
            <a:r>
              <a:rPr lang="sr-Cyrl-RS" sz="18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try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kod koji moze izbaciti jedan ili vise izuzetaka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Cyrl-RS" altLang="en-US" sz="1800" dirty="0"/>
          </a:p>
          <a:p>
            <a:pPr>
              <a:buSzPct val="64000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блокови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су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неопходни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потребно да се ухвате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изузетци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типа </a:t>
            </a:r>
            <a:r>
              <a:rPr lang="en-GB" altLang="en-US" sz="1800" dirty="0" smtClean="0"/>
              <a:t>Error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en-GB" altLang="en-US" sz="2400" dirty="0" err="1" smtClean="0">
                <a:latin typeface="Garamond" panose="02020404030301010803" pitchFamily="18" charset="0"/>
              </a:rPr>
              <a:t>ili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err="1" smtClean="0"/>
              <a:t>RuntimeException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(они се лако генеришу).</a:t>
            </a: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try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блок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19672" y="4293096"/>
            <a:ext cx="6840760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562100"/>
            <a:ext cx="8856662" cy="4479925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>
                <a:latin typeface="Garamond" pitchFamily="18" charset="0"/>
              </a:rPr>
              <a:t>К</a:t>
            </a:r>
            <a:r>
              <a:rPr lang="ru-RU" sz="2400" dirty="0" smtClean="0">
                <a:latin typeface="Garamond" pitchFamily="18" charset="0"/>
              </a:rPr>
              <a:t>од за руковање изузетком датог типа се ограђује </a:t>
            </a:r>
            <a:r>
              <a:rPr lang="en-GB" sz="1800" dirty="0" smtClean="0"/>
              <a:t>catch</a:t>
            </a:r>
            <a:r>
              <a:rPr lang="en-GB" sz="2400" dirty="0" smtClean="0">
                <a:latin typeface="Garamond" pitchFamily="18" charset="0"/>
              </a:rPr>
              <a:t>-</a:t>
            </a:r>
            <a:r>
              <a:rPr lang="sr-Cyrl-RS" sz="2400" dirty="0" smtClean="0">
                <a:latin typeface="Garamond" pitchFamily="18" charset="0"/>
              </a:rPr>
              <a:t>блоком</a:t>
            </a:r>
            <a:r>
              <a:rPr lang="en-GB" sz="2400" dirty="0" smtClean="0">
                <a:latin typeface="Garamond" pitchFamily="18" charset="0"/>
              </a:rPr>
              <a:t>.</a:t>
            </a:r>
            <a:endParaRPr lang="sr-Cyrl-RS" sz="2400" dirty="0" smtClean="0">
              <a:latin typeface="Garamond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sz="1800" dirty="0" smtClean="0"/>
              <a:t>catch</a:t>
            </a:r>
            <a:r>
              <a:rPr lang="en-GB" sz="2400" dirty="0" smtClean="0">
                <a:latin typeface="Garamond" pitchFamily="18" charset="0"/>
              </a:rPr>
              <a:t>-</a:t>
            </a:r>
            <a:r>
              <a:rPr lang="ru-RU" sz="2400" dirty="0" smtClean="0">
                <a:latin typeface="Garamond" pitchFamily="18" charset="0"/>
              </a:rPr>
              <a:t>блок се мора налазити непосредно иза </a:t>
            </a:r>
            <a:r>
              <a:rPr lang="en-GB" sz="1800" dirty="0" smtClean="0"/>
              <a:t>try</a:t>
            </a:r>
            <a:r>
              <a:rPr lang="en-GB" sz="2400" dirty="0" smtClean="0">
                <a:latin typeface="Garamond" pitchFamily="18" charset="0"/>
              </a:rPr>
              <a:t>-</a:t>
            </a:r>
            <a:r>
              <a:rPr lang="ru-RU" sz="2400" dirty="0" smtClean="0">
                <a:latin typeface="Garamond" pitchFamily="18" charset="0"/>
              </a:rPr>
              <a:t>блока који садржи код који може избацити тај одређени </a:t>
            </a:r>
            <a:r>
              <a:rPr lang="ru-RU" sz="2400" dirty="0" err="1" smtClean="0">
                <a:latin typeface="Garamond" pitchFamily="18" charset="0"/>
              </a:rPr>
              <a:t>изузетак</a:t>
            </a:r>
            <a:r>
              <a:rPr lang="sr-Cyrl-RS" sz="2400" dirty="0" smtClean="0">
                <a:latin typeface="Garamond" pitchFamily="18" charset="0"/>
              </a:rPr>
              <a:t>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sz="1800" dirty="0" smtClean="0"/>
              <a:t>catch</a:t>
            </a:r>
            <a:r>
              <a:rPr lang="ru-RU" sz="2400" dirty="0" smtClean="0">
                <a:latin typeface="Garamond" pitchFamily="18" charset="0"/>
              </a:rPr>
              <a:t>-блок се састоји од кључне речи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1800" dirty="0" smtClean="0"/>
              <a:t>catch</a:t>
            </a:r>
            <a:r>
              <a:rPr lang="en-GB" sz="18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праћене једним параметром унутар облих заграда којим се идентификује тип изузетка којим блок рукује. 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 err="1" smtClean="0">
                <a:latin typeface="Garamond" pitchFamily="18" charset="0"/>
              </a:rPr>
              <a:t>Ово</a:t>
            </a:r>
            <a:r>
              <a:rPr lang="ru-RU" sz="2400" dirty="0" smtClean="0">
                <a:latin typeface="Garamond" pitchFamily="18" charset="0"/>
              </a:rPr>
              <a:t> прати код за руковање изузетком који се налази унутар пара витичастих заграда:</a:t>
            </a:r>
          </a:p>
          <a:p>
            <a:pPr marL="0" indent="0">
              <a:buNone/>
            </a:pPr>
            <a:r>
              <a:rPr lang="sr-Cyrl-RS" sz="1800" dirty="0"/>
              <a:t>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try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kod koji moze izbaciti jedan ili vise izuzetaka </a:t>
            </a:r>
            <a:r>
              <a:rPr lang="sr-Cyrl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catch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ArithmeticException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kod za rukovanje izuzetkom tipaArithmeticException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 smtClean="0">
              <a:effectLst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GB" sz="18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catch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блок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4832623"/>
            <a:ext cx="712879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1631950"/>
            <a:ext cx="8262938" cy="4135438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Овај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блок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рукује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само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изузецима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типа </a:t>
            </a:r>
            <a:r>
              <a:rPr lang="en-GB" altLang="en-US" sz="1800" dirty="0" err="1" smtClean="0"/>
              <a:t>ArithmeticException</a:t>
            </a:r>
            <a:r>
              <a:rPr lang="sr-Cyrl-RS" altLang="en-US" sz="1800" dirty="0" smtClean="0"/>
              <a:t>.</a:t>
            </a:r>
            <a:endParaRPr lang="en-GB" altLang="en-US" sz="2400" dirty="0" smtClean="0"/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То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повлачи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једина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врста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избачена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у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ru-RU" altLang="en-US" sz="2400" dirty="0" smtClean="0">
                <a:latin typeface="Garamond" panose="02020404030301010803" pitchFamily="18" charset="0"/>
              </a:rPr>
              <a:t>-блоку. 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могу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избачени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други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претходни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код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успешно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превести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Генерално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параметар</a:t>
            </a:r>
            <a:r>
              <a:rPr lang="ru-RU" altLang="en-US" sz="2400" dirty="0" smtClean="0">
                <a:latin typeface="Garamond" panose="02020404030301010803" pitchFamily="18" charset="0"/>
              </a:rPr>
              <a:t> за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 мора бити типа </a:t>
            </a:r>
            <a:r>
              <a:rPr lang="en-GB" altLang="en-US" sz="1800" dirty="0" err="1" smtClean="0"/>
              <a:t>Throwable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или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њене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поткласе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зада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параметар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/>
              <a:t>catch</a:t>
            </a:r>
            <a:r>
              <a:rPr lang="en-GB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блока </a:t>
            </a:r>
            <a:r>
              <a:rPr lang="ru-RU" altLang="en-US" sz="2400" dirty="0" err="1">
                <a:latin typeface="Garamond" panose="02020404030301010803" pitchFamily="18" charset="0"/>
              </a:rPr>
              <a:t>има</a:t>
            </a:r>
            <a:r>
              <a:rPr lang="ru-RU" altLang="en-US" sz="2400" dirty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поткласе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, од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блока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очекује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процесира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тог типа, али и свих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поткласа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тог типа.</a:t>
            </a: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catch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блок (2)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628775"/>
            <a:ext cx="8569325" cy="1144588"/>
          </a:xfrm>
        </p:spPr>
        <p:txBody>
          <a:bodyPr/>
          <a:lstStyle/>
          <a:p>
            <a:pPr eaLnBrk="1" hangingPunct="1"/>
            <a:r>
              <a:rPr lang="sr-Cyrl-RS" altLang="en-US" sz="5400" dirty="0" smtClean="0">
                <a:solidFill>
                  <a:srgbClr val="3366FF"/>
                </a:solidFill>
              </a:rPr>
              <a:t>Изузеци </a:t>
            </a:r>
            <a:br>
              <a:rPr lang="sr-Cyrl-RS" altLang="en-US" sz="5400" dirty="0" smtClean="0">
                <a:solidFill>
                  <a:srgbClr val="3366FF"/>
                </a:solidFill>
              </a:rPr>
            </a:br>
            <a:r>
              <a:rPr lang="sr-Cyrl-RS" altLang="en-US" sz="5400" dirty="0" smtClean="0">
                <a:solidFill>
                  <a:srgbClr val="3366FF"/>
                </a:solidFill>
              </a:rPr>
              <a:t>у програмском језику Јава</a:t>
            </a:r>
            <a:endParaRPr lang="sr-Latn-CS" altLang="en-US" sz="5400" dirty="0" smtClean="0">
              <a:solidFill>
                <a:srgbClr val="3366F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63888" y="3356992"/>
            <a:ext cx="511016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Филиповић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sr-Latn-CS" altLang="en-US" kern="0" dirty="0" smtClean="0">
                <a:hlinkClick r:id="rId2"/>
              </a:rPr>
              <a:t>vladaf@matf.bg.ac.</a:t>
            </a:r>
            <a:r>
              <a:rPr lang="en-US" altLang="en-US" kern="0" dirty="0" err="1" smtClean="0">
                <a:hlinkClick r:id="rId2"/>
              </a:rPr>
              <a:t>rs</a:t>
            </a:r>
            <a:endParaRPr lang="sr-Latn-RS" altLang="en-US" kern="0" dirty="0" smtClean="0"/>
          </a:p>
          <a:p>
            <a:pPr eaLnBrk="1" hangingPunct="1"/>
            <a:r>
              <a:rPr lang="sr-Cyrl-RS" altLang="en-US" kern="0" dirty="0" smtClean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Александар Картељ</a:t>
            </a:r>
            <a:endParaRPr lang="en-US" altLang="en-US" kern="0" dirty="0" smtClean="0">
              <a:solidFill>
                <a:srgbClr val="99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kern="0" dirty="0" smtClean="0">
                <a:hlinkClick r:id="rId3"/>
              </a:rPr>
              <a:t>k</a:t>
            </a:r>
            <a:r>
              <a:rPr lang="sr-Latn-RS" altLang="en-US" kern="0" dirty="0" smtClean="0">
                <a:hlinkClick r:id="rId3"/>
              </a:rPr>
              <a:t>artelj</a:t>
            </a:r>
            <a:r>
              <a:rPr lang="en-US" altLang="en-US" kern="0" dirty="0" smtClean="0">
                <a:hlinkClick r:id="rId3"/>
              </a:rPr>
              <a:t>@matf.bg.ac.rs</a:t>
            </a:r>
            <a:endParaRPr lang="en-US" altLang="en-US" kern="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291512" cy="447833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Ако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може да избаци неколико различитих врста изузетака</a:t>
            </a:r>
            <a:r>
              <a:rPr lang="en-GB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тада је потребно поставити више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catch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блокова за руковање њима након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блока.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b="1" dirty="0" smtClean="0">
                <a:latin typeface="Garamond" panose="02020404030301010803" pitchFamily="18" charset="0"/>
              </a:rPr>
              <a:t>Пример:</a:t>
            </a:r>
            <a:endParaRPr lang="en-GB" altLang="en-US" sz="2400" b="1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sr-Cyrl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try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kod koji moze izbaciti izuzetke...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catch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ArithmeticException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kod za rukovanje ArithmeticException izuzecima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catch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IndexOutOfBoundsException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kod za rukovanje Index... izuzecima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Izvrsavanje se nastavlja ovde ...</a:t>
            </a:r>
            <a:endParaRPr lang="sr-Latn-RS" sz="1500" dirty="0" smtClean="0">
              <a:effectLst/>
            </a:endParaRPr>
          </a:p>
          <a:p>
            <a:pPr marL="358775" lvl="2">
              <a:spcBef>
                <a:spcPct val="0"/>
              </a:spcBef>
              <a:buFont typeface="Wingdings" panose="05000000000000000000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GB" altLang="en-US" sz="1800" dirty="0" smtClean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Вишеструки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catch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блок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3140968"/>
            <a:ext cx="6624736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423988"/>
            <a:ext cx="8857109" cy="466883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 претходном примеру изузеци типа </a:t>
            </a:r>
            <a:r>
              <a:rPr lang="en-GB" altLang="en-US" sz="1800" dirty="0" err="1" smtClean="0"/>
              <a:t>ArithmeticException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биће хватани првим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блоком</a:t>
            </a:r>
            <a:r>
              <a:rPr lang="en-GB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а типа </a:t>
            </a:r>
            <a:r>
              <a:rPr lang="en-GB" altLang="en-US" sz="1800" dirty="0" err="1" smtClean="0"/>
              <a:t>IndexOutOfBoundsException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 другим</a:t>
            </a:r>
            <a:r>
              <a:rPr lang="en-GB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Наравно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типа </a:t>
            </a:r>
            <a:r>
              <a:rPr lang="en-GB" altLang="en-US" sz="1800" dirty="0" err="1" smtClean="0"/>
              <a:t>ArithmeticException</a:t>
            </a:r>
            <a:r>
              <a:rPr lang="en-GB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биће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извршен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само код тог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блока. 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он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заврши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извршавање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наставља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наредбом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након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последњег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блока.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Редослед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блокова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значаја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, он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ухваћен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првим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блоком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чији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параметар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истог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типа или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његове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надкласе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постоји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хијерархија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редослед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catch</a:t>
            </a:r>
            <a:r>
              <a:rPr lang="ru-RU" altLang="en-US" sz="2400" dirty="0" smtClean="0">
                <a:latin typeface="Garamond" panose="02020404030301010803" pitchFamily="18" charset="0"/>
              </a:rPr>
              <a:t>-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блокова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би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требало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буде: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најизведенији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прво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најосновнији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 на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крају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Вишеструки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catch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блок (2)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493838"/>
            <a:ext cx="9036496" cy="4722812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Природа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таква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извршавање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 </a:t>
            </a:r>
            <a:r>
              <a:rPr lang="ru-RU" altLang="en-US" sz="2400" dirty="0" smtClean="0">
                <a:latin typeface="Garamond" panose="02020404030301010803" pitchFamily="18" charset="0"/>
              </a:rPr>
              <a:t>блока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прекида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по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избацивању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без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обзира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значај</a:t>
            </a:r>
            <a:r>
              <a:rPr lang="ru-RU" altLang="en-US" sz="2400" dirty="0" smtClean="0">
                <a:latin typeface="Garamond" panose="02020404030301010803" pitchFamily="18" charset="0"/>
              </a:rPr>
              <a:t> кода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следи тачку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којој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избачен</a:t>
            </a:r>
            <a:r>
              <a:rPr lang="en-US" altLang="en-US" sz="2400" dirty="0" smtClean="0">
                <a:latin typeface="Garamond" panose="02020404030301010803" pitchFamily="18" charset="0"/>
              </a:rPr>
              <a:t>.</a:t>
            </a:r>
            <a:endParaRPr lang="ru-RU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То уводи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могућност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остави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ствари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незадовољавајућем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стању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</a:p>
          <a:p>
            <a:pPr lvl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000" dirty="0" smtClean="0">
                <a:latin typeface="Garamond" panose="02020404030301010803" pitchFamily="18" charset="0"/>
              </a:rPr>
              <a:t>На пример,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0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догодити</a:t>
            </a:r>
            <a:r>
              <a:rPr lang="ru-RU" altLang="en-US" sz="2000" dirty="0" smtClean="0">
                <a:latin typeface="Garamond" panose="02020404030301010803" pitchFamily="18" charset="0"/>
              </a:rPr>
              <a:t> да се отвори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датотека</a:t>
            </a:r>
            <a:r>
              <a:rPr lang="ru-RU" altLang="en-US" sz="2000" dirty="0" smtClean="0">
                <a:latin typeface="Garamond" panose="02020404030301010803" pitchFamily="18" charset="0"/>
              </a:rPr>
              <a:t> и да се,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пошто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избачен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000" dirty="0" smtClean="0">
                <a:latin typeface="Garamond" panose="02020404030301010803" pitchFamily="18" charset="0"/>
              </a:rPr>
              <a:t>, не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извршава</a:t>
            </a:r>
            <a:r>
              <a:rPr lang="ru-RU" altLang="en-US" sz="2000" dirty="0" smtClean="0">
                <a:latin typeface="Garamond" panose="02020404030301010803" pitchFamily="18" charset="0"/>
              </a:rPr>
              <a:t> се код за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затварање</a:t>
            </a:r>
            <a:r>
              <a:rPr lang="ru-RU" altLang="en-US" sz="2000" dirty="0" smtClean="0">
                <a:latin typeface="Garamond" panose="02020404030301010803" pitchFamily="18" charset="0"/>
              </a:rPr>
              <a:t> </a:t>
            </a:r>
            <a:r>
              <a:rPr lang="ru-RU" altLang="en-US" sz="2000" dirty="0" smtClean="0">
                <a:latin typeface="Garamond" panose="02020404030301010803" pitchFamily="18" charset="0"/>
              </a:rPr>
              <a:t>те </a:t>
            </a:r>
            <a:r>
              <a:rPr lang="ru-RU" altLang="en-US" sz="2000" dirty="0" err="1" smtClean="0">
                <a:latin typeface="Garamond" panose="02020404030301010803" pitchFamily="18" charset="0"/>
              </a:rPr>
              <a:t>датотеке</a:t>
            </a:r>
            <a:r>
              <a:rPr lang="en-US" altLang="en-US" sz="2000" dirty="0" smtClean="0">
                <a:latin typeface="Garamond" panose="02020404030301010803" pitchFamily="18" charset="0"/>
              </a:rPr>
              <a:t>.</a:t>
            </a:r>
            <a:endParaRPr lang="ru-RU" altLang="en-US" sz="20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altLang="en-US" sz="1800" dirty="0" smtClean="0"/>
              <a:t>finally</a:t>
            </a:r>
            <a:r>
              <a:rPr lang="ru-RU" altLang="en-US" sz="2400" dirty="0" smtClean="0">
                <a:latin typeface="Garamond" panose="02020404030301010803" pitchFamily="18" charset="0"/>
              </a:rPr>
              <a:t>-блок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обезбеђује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средство да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с</a:t>
            </a:r>
            <a:r>
              <a:rPr lang="en-US" altLang="en-US" sz="2400" dirty="0" smtClean="0">
                <a:latin typeface="Garamond" panose="02020404030301010803" pitchFamily="18" charset="0"/>
              </a:rPr>
              <a:t>e </a:t>
            </a:r>
            <a:r>
              <a:rPr lang="ru-RU" altLang="en-US" sz="2400" dirty="0" smtClean="0">
                <a:latin typeface="Garamond" panose="02020404030301010803" pitchFamily="18" charset="0"/>
              </a:rPr>
              <a:t>”почисти” на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крају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извршавања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en-GB" altLang="en-US" sz="2400" dirty="0" err="1" smtClean="0">
                <a:latin typeface="Garamond" panose="02020404030301010803" pitchFamily="18" charset="0"/>
              </a:rPr>
              <a:t>bloka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altLang="en-US" sz="1800" dirty="0" smtClean="0"/>
              <a:t>finally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ru-RU" altLang="en-US" sz="2400" dirty="0" smtClean="0">
                <a:latin typeface="Garamond" panose="02020404030301010803" pitchFamily="18" charset="0"/>
              </a:rPr>
              <a:t>-блок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извршава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увек</a:t>
            </a:r>
            <a:r>
              <a:rPr lang="ru-RU" altLang="en-US" sz="2400" dirty="0" smtClean="0">
                <a:latin typeface="Garamond" panose="02020404030301010803" pitchFamily="18" charset="0"/>
              </a:rPr>
              <a:t>, без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обзира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ли су или не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избачени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изузеци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за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време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извршавања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придруженог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блока</a:t>
            </a:r>
            <a:r>
              <a:rPr lang="en-GB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finally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блок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569325" cy="4479925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Као и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блок, тако је и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finally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 придружен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одређеном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блоку и мора бити смештен непосредно након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блокова за тај </a:t>
            </a:r>
            <a:r>
              <a:rPr lang="en-GB" altLang="en-US" sz="1800" dirty="0" smtClean="0"/>
              <a:t>try</a:t>
            </a:r>
            <a:r>
              <a:rPr lang="en-GB" altLang="en-US" sz="1800" i="1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</a:t>
            </a:r>
            <a:r>
              <a:rPr lang="en-GB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Ако нема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блокова</a:t>
            </a:r>
            <a:r>
              <a:rPr lang="en-GB" altLang="en-US" sz="2400" dirty="0" smtClean="0">
                <a:latin typeface="Garamond" panose="02020404030301010803" pitchFamily="18" charset="0"/>
              </a:rPr>
              <a:t>, </a:t>
            </a:r>
            <a:r>
              <a:rPr lang="en-GB" altLang="en-US" sz="1800" dirty="0" smtClean="0"/>
              <a:t>finally</a:t>
            </a:r>
            <a:r>
              <a:rPr lang="en-GB" altLang="en-US" sz="1800" i="1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 се смешта непосредно након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блока</a:t>
            </a:r>
            <a:r>
              <a:rPr lang="en-GB" altLang="en-US" sz="2400" dirty="0" smtClean="0">
                <a:latin typeface="Garamond" panose="02020404030301010803" pitchFamily="18" charset="0"/>
              </a:rPr>
              <a:t>.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Иначе се програм неће успешно превести.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Уколико је коришћењем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1800" dirty="0" smtClean="0"/>
              <a:t>return</a:t>
            </a:r>
            <a:r>
              <a:rPr lang="sr-Latn-CS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наредбе враћена нека вредност унутар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1800" dirty="0" smtClean="0"/>
              <a:t>finally</a:t>
            </a:r>
            <a:r>
              <a:rPr lang="sr-Latn-CS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блока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,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то поништава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1800" dirty="0" smtClean="0"/>
              <a:t>return</a:t>
            </a:r>
            <a:r>
              <a:rPr lang="sr-Latn-CS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наредбу која је евентуално извршена у</a:t>
            </a:r>
            <a:r>
              <a:rPr lang="sr-Latn-CS" altLang="en-US" sz="2400" dirty="0" smtClean="0">
                <a:latin typeface="Garamond" panose="02020404030301010803" pitchFamily="18" charset="0"/>
              </a:rPr>
              <a:t> </a:t>
            </a:r>
            <a:r>
              <a:rPr lang="sr-Latn-CS" altLang="en-US" sz="1800" dirty="0" smtClean="0"/>
              <a:t>try</a:t>
            </a:r>
            <a:r>
              <a:rPr lang="sr-Latn-CS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блоку.</a:t>
            </a: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finally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блок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(2)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423988"/>
            <a:ext cx="8642350" cy="4876800"/>
          </a:xfrm>
        </p:spPr>
        <p:txBody>
          <a:bodyPr/>
          <a:lstStyle/>
          <a:p>
            <a:pPr marL="0" indent="0">
              <a:buNone/>
            </a:pPr>
            <a:r>
              <a:rPr lang="sr-Cyrl-RS" altLang="en-US" sz="24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Структура комплетне </a:t>
            </a:r>
            <a:r>
              <a:rPr lang="en-GB" altLang="en-US" sz="1800" dirty="0" smtClean="0">
                <a:solidFill>
                  <a:srgbClr val="000000"/>
                </a:solidFill>
              </a:rPr>
              <a:t>try</a:t>
            </a:r>
            <a:r>
              <a:rPr lang="en-GB" altLang="en-US" sz="24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-</a:t>
            </a:r>
            <a:r>
              <a:rPr lang="en-GB" altLang="en-US" sz="1800" dirty="0" smtClean="0">
                <a:solidFill>
                  <a:srgbClr val="000000"/>
                </a:solidFill>
              </a:rPr>
              <a:t>catch</a:t>
            </a:r>
            <a:r>
              <a:rPr lang="sr-Cyrl-RS" altLang="en-US" sz="24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-</a:t>
            </a:r>
            <a:r>
              <a:rPr lang="en-GB" altLang="en-US" sz="1800" dirty="0" smtClean="0">
                <a:solidFill>
                  <a:srgbClr val="000000"/>
                </a:solidFill>
              </a:rPr>
              <a:t>finally </a:t>
            </a:r>
            <a:r>
              <a:rPr lang="sr-Cyrl-RS" altLang="en-US" sz="2400" dirty="0" smtClean="0">
                <a:solidFill>
                  <a:srgbClr val="000000"/>
                </a:solidFill>
                <a:latin typeface="Garamond" panose="02020404030301010803" pitchFamily="18" charset="0"/>
              </a:rPr>
              <a:t>наредбе:</a:t>
            </a:r>
            <a:endParaRPr lang="sr-Cyrl-RS" sz="1800" dirty="0"/>
          </a:p>
          <a:p>
            <a:pPr marL="0" indent="0">
              <a:buNone/>
            </a:pPr>
            <a:r>
              <a:rPr lang="sr-Cyrl-RS" sz="18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try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Kod koji moze izbaciti izuzetke ... </a:t>
            </a:r>
            <a:r>
              <a:rPr lang="sr-Cyrl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catch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ExceptionType1 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...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catch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ExceptionType2 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...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ako je potrebno, jos catch blokova ...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finally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kod koji se uvek izvrsava nakon try-bloka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 smtClean="0">
              <a:effectLst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sr-Cyrl-RS" altLang="en-US" sz="1800" dirty="0">
              <a:latin typeface="Garamond" panose="02020404030301010803" pitchFamily="18" charset="0"/>
            </a:endParaRPr>
          </a:p>
          <a:p>
            <a:pPr>
              <a:spcBef>
                <a:spcPct val="0"/>
              </a:spcBef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Није могуће да постоји само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блок,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већ њега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увек мора да прати бар један од </a:t>
            </a:r>
            <a:r>
              <a:rPr lang="en-GB" altLang="en-US" sz="1800" dirty="0" smtClean="0"/>
              <a:t>catch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finally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блокова.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Изузеци који нису ухваћени могу бити избачени било где у телу метода, у делу кода који није ограђен</a:t>
            </a:r>
            <a:r>
              <a:rPr lang="en-GB" altLang="en-US" sz="2400" i="1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try</a:t>
            </a:r>
            <a:r>
              <a:rPr lang="en-GB" altLang="en-US" sz="2400" dirty="0" smtClean="0">
                <a:latin typeface="Garamond" panose="02020404030301010803" pitchFamily="18" charset="0"/>
              </a:rPr>
              <a:t>-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блоком.</a:t>
            </a: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finally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 блок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1916832"/>
            <a:ext cx="6264696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6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6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6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6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493838"/>
            <a:ext cx="8785225" cy="466883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У многим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ситуацијама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неком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појави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програмер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одлучи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тај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обрађује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 у том методу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већ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га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омогући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га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пропагира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позивајући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Мотивација за такву одлуку је што је позивајући метод у принципу свеснији контекста у ком је изузетак настао, па се на том нивоу лакше може одлучити које акције треба предузети.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Пропагирање изузетка у метод-позивалац се реализује помоћу кључне речи </a:t>
            </a:r>
            <a:r>
              <a:rPr lang="en-US" altLang="en-US" sz="1800" dirty="0" smtClean="0"/>
              <a:t>throws</a:t>
            </a:r>
            <a:r>
              <a:rPr lang="en-US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иза које следи листа изузетака којима је допуштено пропагирање.</a:t>
            </a: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Пропагирање изузетака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93838"/>
            <a:ext cx="8964613" cy="466883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У многим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ситуацијама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неки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метод ухвати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имплементирањем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одговарајуће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catch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клаузе,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позивајући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мора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се то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десило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ухваћени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треба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проследимо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позивајућем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програму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можемо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га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поново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избацимо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из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унутрашњости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блока </a:t>
            </a:r>
            <a:r>
              <a:rPr lang="en-GB" altLang="en-US" sz="1800" dirty="0" smtClean="0"/>
              <a:t>catch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, користећи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1800" dirty="0" smtClean="0"/>
              <a:t>throw</a:t>
            </a:r>
            <a:r>
              <a:rPr lang="en-GB" altLang="en-US" sz="1800" i="1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наредбу, на пример: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sr-Cyrl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try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... </a:t>
            </a:r>
            <a:endParaRPr lang="sr-Cyrl-RS" sz="1500" dirty="0" smtClean="0">
              <a:solidFill>
                <a:srgbClr val="008000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8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catch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ArithmeticException 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008000"/>
                </a:solidFill>
                <a:effectLst/>
                <a:latin typeface="Courier New" panose="02070309020205020404" pitchFamily="49" charset="0"/>
              </a:rPr>
              <a:t>// obrada ovog izuzetka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throw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Cyrl-RS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Код </a:t>
            </a:r>
            <a:r>
              <a:rPr lang="en-GB" altLang="en-US" sz="1800" dirty="0" smtClean="0"/>
              <a:t>throw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наредбе је дата кључна реч </a:t>
            </a:r>
            <a:r>
              <a:rPr lang="en-GB" altLang="en-US" sz="1800" dirty="0" smtClean="0"/>
              <a:t>throw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, за</a:t>
            </a:r>
            <a:r>
              <a:rPr lang="en-GB" altLang="en-US" sz="24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којом следи објекат типа изузетка који се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избацује том наредбом.</a:t>
            </a: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збацивање изузетака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3805461"/>
            <a:ext cx="4680520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493838"/>
            <a:ext cx="8785225" cy="4668837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smtClean="0">
                <a:latin typeface="Garamond" panose="02020404030301010803" pitchFamily="18" charset="0"/>
              </a:rPr>
              <a:t>Програмер може одлучити да избаци изузетак кад год нађе за сходно, чак и у „нормалној“ ситуацији.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smtClean="0">
                <a:latin typeface="Garamond" panose="02020404030301010803" pitchFamily="18" charset="0"/>
              </a:rPr>
              <a:t>Међутим, треба нагласити да су изузетци неефикасни и да их треба искључиво користити за „нерегуларне“ ситуације, а не за реализацију делова „нормалне“ пословне логике.</a:t>
            </a: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GB" altLang="en-US" sz="240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667625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збацивање изузетака (2)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1525" y="427038"/>
            <a:ext cx="5832475" cy="914400"/>
          </a:xfrm>
        </p:spPr>
        <p:txBody>
          <a:bodyPr/>
          <a:lstStyle/>
          <a:p>
            <a:pPr eaLnBrk="1" hangingPunct="1"/>
            <a:r>
              <a:rPr lang="sr-Cyrl-RS" altLang="en-US" smtClean="0">
                <a:solidFill>
                  <a:srgbClr val="3366FF"/>
                </a:solidFill>
              </a:rPr>
              <a:t>Захвалница</a:t>
            </a:r>
            <a:endParaRPr lang="sr-Latn-CS" altLang="en-US" smtClean="0">
              <a:solidFill>
                <a:srgbClr val="3366FF"/>
              </a:solidFill>
            </a:endParaRP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304800" y="1628775"/>
            <a:ext cx="861060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Велики део материјала који је укључен у ову презентацију је преузет из презентације коју је раније (у време када је он држао курс Објектно орјентисано програмирање) направио проф. др Душан Тошић.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проф. Тошићу што се сагласио са укључивањем тог материјала у садашњу презентацији, као и на помоћи коју ми је пружио током конципцирања и реализације курса.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Надаље, један део материјала је преузет од колегинице Марије Милановић. </a:t>
            </a:r>
          </a:p>
          <a:p>
            <a:pPr eaLnBrk="1" hangingPunct="1">
              <a:buClrTx/>
              <a:buFontTx/>
              <a:buNone/>
            </a:pPr>
            <a:r>
              <a:rPr lang="sr-Cyrl-RS" altLang="en-US" sz="2600">
                <a:solidFill>
                  <a:srgbClr val="000073"/>
                </a:solidFill>
                <a:latin typeface="Garamond" panose="02020404030301010803" pitchFamily="18" charset="0"/>
              </a:rPr>
              <a:t>Хвала Марији Милановић на помоћи у реализацији ове презентације.</a:t>
            </a:r>
            <a:endParaRPr lang="sr-Latn-CS" altLang="en-US" sz="2600">
              <a:solidFill>
                <a:srgbClr val="000073"/>
              </a:solidFill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005638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Изузеци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1675" y="1631950"/>
            <a:ext cx="7956550" cy="40084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Јава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користи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начин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сигнализирања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озбиљних</a:t>
            </a:r>
            <a:r>
              <a:rPr lang="ru-RU" altLang="en-US" sz="2400" dirty="0" smtClean="0">
                <a:latin typeface="Garamond" panose="02020404030301010803" pitchFamily="18" charset="0"/>
              </a:rPr>
              <a:t> проблема приликом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извршавања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Стандардне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(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из ЈДК-а) их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интензивно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користе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Пошто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они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настају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Јава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ствари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крену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наопако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треба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узети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озбиљно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разматрање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дизајнира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апликација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пишу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програми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Разлог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зашто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изузецима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до сада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није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посвећено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више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пажње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што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за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њих</a:t>
            </a:r>
            <a:r>
              <a:rPr lang="ru-RU" altLang="en-US" sz="2400" dirty="0" smtClean="0">
                <a:latin typeface="Garamond" panose="02020404030301010803" pitchFamily="18" charset="0"/>
              </a:rPr>
              <a:t> потребно добро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разумевање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и механизма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наслеђивања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557338"/>
            <a:ext cx="8141022" cy="40798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обично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сигнализира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грешку или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неки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посебно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необичан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догађај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заслужује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посебну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пажњу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Главна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корист</a:t>
            </a:r>
            <a:r>
              <a:rPr lang="ru-RU" altLang="en-US" sz="2400" dirty="0" smtClean="0">
                <a:latin typeface="Garamond" panose="02020404030301010803" pitchFamily="18" charset="0"/>
              </a:rPr>
              <a:t> 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јесте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што</a:t>
            </a:r>
            <a:r>
              <a:rPr lang="ru-RU" altLang="en-US" sz="2400" dirty="0" smtClean="0">
                <a:latin typeface="Garamond" panose="02020404030301010803" pitchFamily="18" charset="0"/>
              </a:rPr>
              <a:t> они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раздвајају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код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обрађује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грешке од кода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извршава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ствари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теку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глатко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ru-RU" altLang="en-US" sz="2400" dirty="0" err="1" smtClean="0">
                <a:latin typeface="Garamond" panose="02020404030301010803" pitchFamily="18" charset="0"/>
              </a:rPr>
              <a:t>Други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позитиван</a:t>
            </a:r>
            <a:r>
              <a:rPr lang="ru-RU" altLang="en-US" sz="2400" dirty="0" smtClean="0">
                <a:latin typeface="Garamond" panose="02020404030301010803" pitchFamily="18" charset="0"/>
              </a:rPr>
              <a:t> аспект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јесте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што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обезбеђују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механизам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присиле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реагује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одређене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врсте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грешака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005638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Изузеци (2)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493838"/>
            <a:ext cx="8785225" cy="43862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Не треба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све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грешке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сигнализирати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изузецима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– само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неуобичајене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или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катастрофалне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На пример,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ако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корисник</a:t>
            </a:r>
            <a:r>
              <a:rPr lang="ru-RU" altLang="en-US" sz="2400" dirty="0" smtClean="0">
                <a:latin typeface="Garamond" panose="02020404030301010803" pitchFamily="18" charset="0"/>
              </a:rPr>
              <a:t> не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унесе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исправан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улазни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податак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, за то не треба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користити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изузетке</a:t>
            </a:r>
            <a:r>
              <a:rPr lang="ru-RU" altLang="en-US" sz="2400" dirty="0" smtClean="0">
                <a:latin typeface="Garamond" panose="02020404030301010803" pitchFamily="18" charset="0"/>
              </a:rPr>
              <a:t>!</a:t>
            </a: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Разлог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што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руковање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изузецима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укључује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много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додатног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процесирања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што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успорава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целокупан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ru-RU" altLang="en-US" sz="2400" dirty="0" err="1">
                <a:latin typeface="Garamond" panose="02020404030301010803" pitchFamily="18" charset="0"/>
              </a:rPr>
              <a:t>И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b="1" dirty="0" err="1" smtClean="0">
                <a:latin typeface="Garamond" panose="02020404030301010803" pitchFamily="18" charset="0"/>
              </a:rPr>
              <a:t>објекат</a:t>
            </a:r>
            <a:r>
              <a:rPr lang="ru-RU" altLang="en-US" sz="2400" b="1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са информацијама о проблему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креира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деси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ненормална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ситуација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нашем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програму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005638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Изузеци (3)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504" y="1412875"/>
            <a:ext cx="8928991" cy="45640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За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«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подигнут</a:t>
            </a:r>
            <a:r>
              <a:rPr lang="ru-RU" altLang="en-US" sz="2400" dirty="0" smtClean="0">
                <a:latin typeface="Garamond" panose="02020404030301010803" pitchFamily="18" charset="0"/>
              </a:rPr>
              <a:t>» или «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избачен</a:t>
            </a:r>
            <a:r>
              <a:rPr lang="ru-RU" altLang="en-US" sz="2400" dirty="0" smtClean="0">
                <a:latin typeface="Garamond" panose="02020404030301010803" pitchFamily="18" charset="0"/>
              </a:rPr>
              <a:t>» </a:t>
            </a:r>
            <a:r>
              <a:rPr lang="en-GB" altLang="en-US" sz="2400" dirty="0" smtClean="0">
                <a:latin typeface="Garamond" panose="02020404030301010803" pitchFamily="18" charset="0"/>
              </a:rPr>
              <a:t>(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енг. </a:t>
            </a:r>
            <a:r>
              <a:rPr lang="en-GB" altLang="en-US" sz="2400" dirty="0" smtClean="0">
                <a:latin typeface="Garamond" panose="02020404030301010803" pitchFamily="18" charset="0"/>
              </a:rPr>
              <a:t>thrown)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.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ru-RU" altLang="en-US" sz="2400" dirty="0" smtClean="0">
                <a:latin typeface="Garamond" panose="02020404030301010803" pitchFamily="18" charset="0"/>
              </a:rPr>
              <a:t>За код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прима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објекат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параметар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каже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га «хвата» </a:t>
            </a:r>
            <a:r>
              <a:rPr lang="en-GB" altLang="en-US" sz="2400" dirty="0" smtClean="0">
                <a:latin typeface="Garamond" panose="02020404030301010803" pitchFamily="18" charset="0"/>
              </a:rPr>
              <a:t>(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енг. </a:t>
            </a:r>
            <a:r>
              <a:rPr lang="en-GB" altLang="en-US" sz="2400" dirty="0" smtClean="0">
                <a:latin typeface="Garamond" panose="02020404030301010803" pitchFamily="18" charset="0"/>
              </a:rPr>
              <a:t>catch)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Једноставан пример кода који избацује изузетак:</a:t>
            </a:r>
          </a:p>
          <a:p>
            <a:pPr marL="0" indent="0">
              <a:buNone/>
            </a:pP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class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JednostavanPrimer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public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static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void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main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String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args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try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	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dirty="0" smtClean="0">
                <a:solidFill>
                  <a:srgbClr val="8000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sr-Latn-RS" sz="15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2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];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"Pristupam elementu :"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a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sr-Latn-RS" sz="1500" dirty="0" smtClean="0">
                <a:solidFill>
                  <a:srgbClr val="FF8000"/>
                </a:solidFill>
                <a:effectLst/>
                <a:latin typeface="Courier New" panose="02070309020205020404" pitchFamily="49" charset="0"/>
              </a:rPr>
              <a:t>3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]);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FF"/>
                </a:solidFill>
                <a:effectLst/>
                <a:latin typeface="Courier New" panose="02070309020205020404" pitchFamily="49" charset="0"/>
              </a:rPr>
              <a:t>catch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ArrayIndexOutOfBoundsException 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Cyrl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					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System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out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.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println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sr-Latn-RS" sz="1500" dirty="0" smtClean="0">
                <a:solidFill>
                  <a:srgbClr val="808080"/>
                </a:solidFill>
                <a:effectLst/>
                <a:latin typeface="Courier New" panose="02070309020205020404" pitchFamily="49" charset="0"/>
              </a:rPr>
              <a:t>"Izuzetak izbacen :"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+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e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);</a:t>
            </a:r>
            <a:r>
              <a:rPr lang="sr-Latn-RS" sz="15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Cyrl-RS" sz="15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Cyrl-RS" sz="1500" b="1" dirty="0"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	</a:t>
            </a: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r>
              <a:rPr lang="sr-Latn-RS" sz="15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sr-Cyrl-RS" sz="15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sr-Latn-RS" sz="1500" b="1" dirty="0" smtClean="0">
                <a:solidFill>
                  <a:srgbClr val="000080"/>
                </a:solidFill>
                <a:effectLst/>
                <a:latin typeface="Courier New" panose="02070309020205020404" pitchFamily="49" charset="0"/>
              </a:rPr>
              <a:t>}</a:t>
            </a:r>
            <a:endParaRPr lang="sr-Latn-RS" sz="1500" dirty="0" smtClean="0">
              <a:effectLst/>
            </a:endParaRPr>
          </a:p>
          <a:p>
            <a:pPr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005638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Изузеци (4)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3356992"/>
            <a:ext cx="8640960" cy="2952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457325"/>
            <a:ext cx="8351837" cy="45640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sr-Cyrl-RS" sz="2400" dirty="0" smtClean="0">
                <a:latin typeface="Garamond" pitchFamily="18" charset="0"/>
              </a:rPr>
              <a:t>Ситуације које узрокују изузетке су прилично разноврсне, али спадају у четири категорије: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sr-Cyrl-RS" sz="2400" dirty="0" smtClean="0">
                <a:latin typeface="Garamond" pitchFamily="18" charset="0"/>
              </a:rPr>
              <a:t>грешке кода или података:</a:t>
            </a:r>
          </a:p>
          <a:p>
            <a:pPr marL="857250" lvl="1" indent="-457200">
              <a:buClr>
                <a:srgbClr val="002060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sr-Cyrl-RS" sz="1900" dirty="0" smtClean="0">
                <a:latin typeface="Garamond" pitchFamily="18" charset="0"/>
              </a:rPr>
              <a:t>неисправан покушај кастовања објекта, </a:t>
            </a:r>
          </a:p>
          <a:p>
            <a:pPr marL="857250" lvl="1" indent="-457200">
              <a:buClr>
                <a:srgbClr val="002060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sr-Cyrl-RS" sz="1900" dirty="0" smtClean="0">
                <a:latin typeface="Garamond" pitchFamily="18" charset="0"/>
              </a:rPr>
              <a:t>коришћење индекса који је изван граница за тај низ, </a:t>
            </a:r>
          </a:p>
          <a:p>
            <a:pPr marL="857250" lvl="1" indent="-457200">
              <a:buClr>
                <a:srgbClr val="002060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sr-Cyrl-RS" sz="1900" dirty="0" smtClean="0">
                <a:latin typeface="Garamond" pitchFamily="18" charset="0"/>
              </a:rPr>
              <a:t>дељење целог броја нулом;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sr-Cyrl-RS" sz="2400" dirty="0" smtClean="0">
                <a:latin typeface="Garamond" pitchFamily="18" charset="0"/>
              </a:rPr>
              <a:t>изузеци стандардних метода </a:t>
            </a:r>
            <a:br>
              <a:rPr lang="sr-Cyrl-RS" sz="2400" dirty="0" smtClean="0">
                <a:latin typeface="Garamond" pitchFamily="18" charset="0"/>
              </a:rPr>
            </a:br>
            <a:r>
              <a:rPr lang="sr-Cyrl-RS" sz="2400" dirty="0" smtClean="0">
                <a:latin typeface="Garamond" pitchFamily="18" charset="0"/>
              </a:rPr>
              <a:t>(нпр. избацивање  </a:t>
            </a:r>
            <a:r>
              <a:rPr lang="en-GB" sz="1800" dirty="0" err="1" smtClean="0"/>
              <a:t>StringIndexOutOfBoundsException</a:t>
            </a:r>
            <a:r>
              <a:rPr lang="en-GB" sz="1800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изузетака); 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 err="1" smtClean="0">
                <a:latin typeface="Garamond" pitchFamily="18" charset="0"/>
              </a:rPr>
              <a:t>избацивање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кориснички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sz="2400" dirty="0" err="1" smtClean="0">
                <a:latin typeface="Garamond" pitchFamily="18" charset="0"/>
              </a:rPr>
              <a:t>дефинисаних</a:t>
            </a:r>
            <a:r>
              <a:rPr lang="ru-RU" sz="2400" dirty="0" smtClean="0">
                <a:latin typeface="Garamond" pitchFamily="18" charset="0"/>
              </a:rPr>
              <a:t> изузетака; 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ru-RU" sz="2400" dirty="0" smtClean="0">
                <a:latin typeface="Garamond" pitchFamily="18" charset="0"/>
              </a:rPr>
              <a:t>Јава грешке (обично последица грешке у нашем програму).</a:t>
            </a:r>
            <a:endParaRPr lang="ru-RU" sz="2400" dirty="0">
              <a:latin typeface="Garamond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005638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Изузеци (5)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2738" y="1403350"/>
            <a:ext cx="7904163" cy="5006975"/>
          </a:xfrm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ru-RU" sz="2400" dirty="0" smtClean="0">
                <a:latin typeface="Garamond" pitchFamily="18" charset="0"/>
              </a:rPr>
              <a:t>Изузетак је увек објекат неке поткласе стандардне класе </a:t>
            </a:r>
            <a:r>
              <a:rPr lang="en-GB" sz="1800" dirty="0" err="1" smtClean="0">
                <a:latin typeface="+mj-lt"/>
              </a:rPr>
              <a:t>Throwable</a:t>
            </a:r>
            <a:r>
              <a:rPr lang="en-GB" sz="2400" dirty="0">
                <a:latin typeface="Garamond" pitchFamily="18" charset="0"/>
              </a:rPr>
              <a:t>. </a:t>
            </a:r>
            <a:endParaRPr lang="sr-Cyrl-RS" sz="2400" dirty="0" smtClean="0">
              <a:latin typeface="Garamond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ru-RU" sz="2000" dirty="0" smtClean="0">
                <a:latin typeface="Garamond" pitchFamily="18" charset="0"/>
              </a:rPr>
              <a:t>То </a:t>
            </a:r>
            <a:r>
              <a:rPr lang="ru-RU" sz="2000" dirty="0" smtClean="0">
                <a:latin typeface="Garamond" pitchFamily="18" charset="0"/>
              </a:rPr>
              <a:t>важи и за изузетке које сами дефинишемо, као и за стандардне изузетке.</a:t>
            </a:r>
            <a:endParaRPr lang="en-GB" sz="2000" dirty="0">
              <a:latin typeface="Garamond" pitchFamily="18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sz="2400" dirty="0" smtClean="0">
                <a:latin typeface="Garamond" pitchFamily="18" charset="0"/>
              </a:rPr>
              <a:t>Две директне поткласе класе </a:t>
            </a:r>
            <a:r>
              <a:rPr lang="en-GB" sz="1800" dirty="0" err="1" smtClean="0">
                <a:latin typeface="+mj-lt"/>
              </a:rPr>
              <a:t>Throwable</a:t>
            </a:r>
            <a:r>
              <a:rPr lang="en-GB" sz="1800" dirty="0" smtClean="0">
                <a:latin typeface="Garamond" pitchFamily="18" charset="0"/>
              </a:rPr>
              <a:t> </a:t>
            </a:r>
            <a:r>
              <a:rPr lang="en-GB" sz="2400" dirty="0">
                <a:latin typeface="Garamond" pitchFamily="18" charset="0"/>
              </a:rPr>
              <a:t>– </a:t>
            </a:r>
            <a:r>
              <a:rPr lang="sr-Cyrl-RS" sz="2400" dirty="0" smtClean="0">
                <a:latin typeface="Garamond" pitchFamily="18" charset="0"/>
              </a:rPr>
              <a:t>класа</a:t>
            </a:r>
            <a:r>
              <a:rPr lang="en-GB" sz="2400" dirty="0" smtClean="0">
                <a:latin typeface="Garamond" pitchFamily="18" charset="0"/>
              </a:rPr>
              <a:t> </a:t>
            </a:r>
            <a:r>
              <a:rPr lang="en-GB" sz="1800" dirty="0">
                <a:latin typeface="+mj-lt"/>
              </a:rPr>
              <a:t>Error</a:t>
            </a:r>
            <a:r>
              <a:rPr lang="en-GB" sz="1800" dirty="0">
                <a:latin typeface="Garamond" pitchFamily="18" charset="0"/>
              </a:rPr>
              <a:t> </a:t>
            </a:r>
            <a:r>
              <a:rPr lang="sr-Cyrl-RS" sz="2400" dirty="0" smtClean="0">
                <a:latin typeface="Garamond" pitchFamily="18" charset="0"/>
              </a:rPr>
              <a:t>и класа </a:t>
            </a:r>
            <a:r>
              <a:rPr lang="en-GB" sz="1800" dirty="0" smtClean="0">
                <a:latin typeface="+mj-lt"/>
              </a:rPr>
              <a:t>Exception</a:t>
            </a:r>
            <a:r>
              <a:rPr lang="en-GB" sz="1800" i="1" dirty="0" smtClean="0">
                <a:latin typeface="Garamond" pitchFamily="18" charset="0"/>
              </a:rPr>
              <a:t> </a:t>
            </a:r>
            <a:r>
              <a:rPr lang="en-GB" sz="2400" dirty="0">
                <a:latin typeface="Garamond" pitchFamily="18" charset="0"/>
              </a:rPr>
              <a:t>– </a:t>
            </a:r>
            <a:r>
              <a:rPr lang="ru-RU" sz="2400" dirty="0" smtClean="0">
                <a:latin typeface="Garamond" pitchFamily="18" charset="0"/>
              </a:rPr>
              <a:t>покривају све стандардне изузетке.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ru-RU" sz="2400" dirty="0" smtClean="0">
                <a:latin typeface="Garamond" pitchFamily="18" charset="0"/>
              </a:rPr>
              <a:t>Обе ове класе имају поткласе за специфичне изузетке.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400" dirty="0" smtClean="0"/>
              <a:t>                             </a:t>
            </a:r>
            <a:r>
              <a:rPr lang="en-GB" sz="2400" dirty="0" smtClean="0"/>
              <a:t> </a:t>
            </a:r>
            <a:r>
              <a:rPr lang="en-GB" sz="2000" dirty="0" smtClean="0">
                <a:solidFill>
                  <a:srgbClr val="008080"/>
                </a:solidFill>
              </a:rPr>
              <a:t>Object</a:t>
            </a:r>
            <a:endParaRPr lang="en-GB" sz="2000" dirty="0">
              <a:solidFill>
                <a:srgbClr val="00808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000" dirty="0">
              <a:solidFill>
                <a:srgbClr val="00808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>
                <a:solidFill>
                  <a:srgbClr val="008080"/>
                </a:solidFill>
              </a:rPr>
              <a:t>		</a:t>
            </a:r>
            <a:r>
              <a:rPr lang="en-GB" sz="2000" dirty="0" smtClean="0">
                <a:solidFill>
                  <a:srgbClr val="008080"/>
                </a:solidFill>
              </a:rPr>
              <a:t>		   </a:t>
            </a:r>
            <a:r>
              <a:rPr lang="en-GB" sz="2000" dirty="0" err="1" smtClean="0">
                <a:solidFill>
                  <a:srgbClr val="008080"/>
                </a:solidFill>
              </a:rPr>
              <a:t>Throwable</a:t>
            </a:r>
            <a:endParaRPr lang="en-GB" sz="2000" dirty="0" smtClean="0">
              <a:solidFill>
                <a:srgbClr val="00808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0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smtClean="0"/>
              <a:t>                </a:t>
            </a:r>
            <a:r>
              <a:rPr lang="en-GB" sz="2000" dirty="0" smtClean="0">
                <a:solidFill>
                  <a:srgbClr val="008080"/>
                </a:solidFill>
              </a:rPr>
              <a:t>Error</a:t>
            </a:r>
            <a:r>
              <a:rPr lang="en-GB" sz="2000" dirty="0" smtClean="0"/>
              <a:t>                       </a:t>
            </a:r>
            <a:r>
              <a:rPr lang="en-GB" sz="2000" dirty="0" smtClean="0">
                <a:solidFill>
                  <a:srgbClr val="008080"/>
                </a:solidFill>
              </a:rPr>
              <a:t>Exception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endParaRPr lang="en-GB" sz="20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 err="1" smtClean="0">
                <a:solidFill>
                  <a:srgbClr val="008080"/>
                </a:solidFill>
              </a:rPr>
              <a:t>izuzeci</a:t>
            </a:r>
            <a:r>
              <a:rPr lang="en-GB" sz="2000" dirty="0" smtClean="0">
                <a:solidFill>
                  <a:srgbClr val="008080"/>
                </a:solidFill>
              </a:rPr>
              <a:t> </a:t>
            </a:r>
            <a:r>
              <a:rPr lang="en-GB" sz="2000" dirty="0" err="1">
                <a:solidFill>
                  <a:srgbClr val="008080"/>
                </a:solidFill>
              </a:rPr>
              <a:t>koje</a:t>
            </a:r>
            <a:r>
              <a:rPr lang="en-GB" sz="2000" dirty="0">
                <a:solidFill>
                  <a:srgbClr val="008080"/>
                </a:solidFill>
              </a:rPr>
              <a:t> ne </a:t>
            </a:r>
            <a:r>
              <a:rPr lang="en-GB" sz="2000" dirty="0" err="1">
                <a:solidFill>
                  <a:srgbClr val="008080"/>
                </a:solidFill>
              </a:rPr>
              <a:t>treba</a:t>
            </a:r>
            <a:r>
              <a:rPr lang="en-GB" sz="2000" dirty="0">
                <a:solidFill>
                  <a:srgbClr val="008080"/>
                </a:solidFill>
              </a:rPr>
              <a:t> </a:t>
            </a:r>
            <a:r>
              <a:rPr lang="en-GB" sz="2000" dirty="0"/>
              <a:t>         </a:t>
            </a:r>
            <a:r>
              <a:rPr lang="en-GB" sz="2000" dirty="0" err="1">
                <a:solidFill>
                  <a:srgbClr val="008080"/>
                </a:solidFill>
              </a:rPr>
              <a:t>izuzeci</a:t>
            </a:r>
            <a:r>
              <a:rPr lang="en-GB" sz="2000" dirty="0">
                <a:solidFill>
                  <a:srgbClr val="008080"/>
                </a:solidFill>
              </a:rPr>
              <a:t> </a:t>
            </a:r>
            <a:r>
              <a:rPr lang="en-GB" sz="2000" dirty="0" err="1" smtClean="0">
                <a:solidFill>
                  <a:srgbClr val="008080"/>
                </a:solidFill>
              </a:rPr>
              <a:t>koje</a:t>
            </a:r>
            <a:r>
              <a:rPr lang="en-GB" sz="2000" dirty="0" smtClean="0">
                <a:solidFill>
                  <a:srgbClr val="008080"/>
                </a:solidFill>
              </a:rPr>
              <a:t>  </a:t>
            </a:r>
            <a:endParaRPr lang="en-GB" sz="2000" dirty="0">
              <a:solidFill>
                <a:srgbClr val="008080"/>
              </a:solidFill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2000" dirty="0"/>
              <a:t>       </a:t>
            </a:r>
            <a:r>
              <a:rPr lang="en-GB" sz="2000" dirty="0" err="1">
                <a:solidFill>
                  <a:srgbClr val="008080"/>
                </a:solidFill>
              </a:rPr>
              <a:t>hvatati</a:t>
            </a:r>
            <a:r>
              <a:rPr lang="en-GB" sz="2000" dirty="0">
                <a:solidFill>
                  <a:srgbClr val="008080"/>
                </a:solidFill>
              </a:rPr>
              <a:t> </a:t>
            </a:r>
            <a:r>
              <a:rPr lang="en-GB" sz="2000" dirty="0" smtClean="0">
                <a:solidFill>
                  <a:srgbClr val="008080"/>
                </a:solidFill>
              </a:rPr>
              <a:t>                 </a:t>
            </a:r>
            <a:r>
              <a:rPr lang="sr-Latn-RS" sz="2000" dirty="0" smtClean="0">
                <a:solidFill>
                  <a:srgbClr val="008080"/>
                </a:solidFill>
              </a:rPr>
              <a:t>(u principu) </a:t>
            </a:r>
            <a:r>
              <a:rPr lang="en-GB" sz="2000" dirty="0" err="1" smtClean="0">
                <a:solidFill>
                  <a:srgbClr val="008080"/>
                </a:solidFill>
              </a:rPr>
              <a:t>treba</a:t>
            </a:r>
            <a:r>
              <a:rPr lang="en-GB" sz="2000" dirty="0" smtClean="0">
                <a:solidFill>
                  <a:srgbClr val="008080"/>
                </a:solidFill>
              </a:rPr>
              <a:t> </a:t>
            </a:r>
            <a:r>
              <a:rPr lang="en-GB" sz="2000" dirty="0" err="1" smtClean="0">
                <a:solidFill>
                  <a:srgbClr val="008080"/>
                </a:solidFill>
              </a:rPr>
              <a:t>hvatati</a:t>
            </a:r>
            <a:endParaRPr lang="en-GB" sz="2000" dirty="0">
              <a:solidFill>
                <a:srgbClr val="008080"/>
              </a:solidFill>
            </a:endParaRPr>
          </a:p>
        </p:txBody>
      </p:sp>
      <p:grpSp>
        <p:nvGrpSpPr>
          <p:cNvPr id="10243" name="Group 1"/>
          <p:cNvGrpSpPr>
            <a:grpSpLocks/>
          </p:cNvGrpSpPr>
          <p:nvPr/>
        </p:nvGrpSpPr>
        <p:grpSpPr bwMode="auto">
          <a:xfrm>
            <a:off x="1087917" y="4441974"/>
            <a:ext cx="3772115" cy="1800436"/>
            <a:chOff x="1738080" y="3705509"/>
            <a:chExt cx="3772800" cy="2011892"/>
          </a:xfrm>
        </p:grpSpPr>
        <p:sp>
          <p:nvSpPr>
            <p:cNvPr id="10245" name="Line 3"/>
            <p:cNvSpPr>
              <a:spLocks noChangeShapeType="1"/>
            </p:cNvSpPr>
            <p:nvPr/>
          </p:nvSpPr>
          <p:spPr bwMode="auto">
            <a:xfrm flipV="1">
              <a:off x="2636640" y="4396782"/>
              <a:ext cx="839520" cy="3153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945" tIns="41473" rIns="82945" bIns="41473"/>
            <a:lstStyle/>
            <a:p>
              <a:endParaRPr lang="sr-Latn-RS"/>
            </a:p>
          </p:txBody>
        </p:sp>
        <p:sp>
          <p:nvSpPr>
            <p:cNvPr id="10246" name="Line 4"/>
            <p:cNvSpPr>
              <a:spLocks noChangeShapeType="1"/>
            </p:cNvSpPr>
            <p:nvPr/>
          </p:nvSpPr>
          <p:spPr bwMode="auto">
            <a:xfrm flipH="1" flipV="1">
              <a:off x="3949921" y="4396782"/>
              <a:ext cx="704160" cy="3283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945" tIns="41473" rIns="82945" bIns="41473"/>
            <a:lstStyle/>
            <a:p>
              <a:endParaRPr lang="sr-Latn-RS"/>
            </a:p>
          </p:txBody>
        </p:sp>
        <p:sp>
          <p:nvSpPr>
            <p:cNvPr id="10247" name="Line 5"/>
            <p:cNvSpPr>
              <a:spLocks noChangeShapeType="1"/>
            </p:cNvSpPr>
            <p:nvPr/>
          </p:nvSpPr>
          <p:spPr bwMode="auto">
            <a:xfrm flipV="1">
              <a:off x="1738080" y="5295437"/>
              <a:ext cx="345600" cy="416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945" tIns="41473" rIns="82945" bIns="41473"/>
            <a:lstStyle/>
            <a:p>
              <a:endParaRPr lang="sr-Latn-RS"/>
            </a:p>
          </p:txBody>
        </p:sp>
        <p:sp>
          <p:nvSpPr>
            <p:cNvPr id="10248" name="Line 6"/>
            <p:cNvSpPr>
              <a:spLocks noChangeShapeType="1"/>
            </p:cNvSpPr>
            <p:nvPr/>
          </p:nvSpPr>
          <p:spPr bwMode="auto">
            <a:xfrm flipV="1">
              <a:off x="3742560" y="3705509"/>
              <a:ext cx="0" cy="339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945" tIns="41473" rIns="82945" bIns="41473"/>
            <a:lstStyle/>
            <a:p>
              <a:endParaRPr lang="sr-Latn-RS"/>
            </a:p>
          </p:txBody>
        </p:sp>
        <p:sp>
          <p:nvSpPr>
            <p:cNvPr id="10249" name="Line 7"/>
            <p:cNvSpPr>
              <a:spLocks noChangeShapeType="1"/>
            </p:cNvSpPr>
            <p:nvPr/>
          </p:nvSpPr>
          <p:spPr bwMode="auto">
            <a:xfrm flipV="1">
              <a:off x="2360160" y="5295437"/>
              <a:ext cx="0" cy="4219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945" tIns="41473" rIns="82945" bIns="41473"/>
            <a:lstStyle/>
            <a:p>
              <a:endParaRPr lang="sr-Latn-RS"/>
            </a:p>
          </p:txBody>
        </p:sp>
        <p:sp>
          <p:nvSpPr>
            <p:cNvPr id="10250" name="Line 8"/>
            <p:cNvSpPr>
              <a:spLocks noChangeShapeType="1"/>
            </p:cNvSpPr>
            <p:nvPr/>
          </p:nvSpPr>
          <p:spPr bwMode="auto">
            <a:xfrm flipH="1" flipV="1">
              <a:off x="2636641" y="5295436"/>
              <a:ext cx="347040" cy="3845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945" tIns="41473" rIns="82945" bIns="41473"/>
            <a:lstStyle/>
            <a:p>
              <a:endParaRPr lang="sr-Latn-RS"/>
            </a:p>
          </p:txBody>
        </p:sp>
        <p:sp>
          <p:nvSpPr>
            <p:cNvPr id="10251" name="Line 9"/>
            <p:cNvSpPr>
              <a:spLocks noChangeShapeType="1"/>
            </p:cNvSpPr>
            <p:nvPr/>
          </p:nvSpPr>
          <p:spPr bwMode="auto">
            <a:xfrm flipV="1">
              <a:off x="4295521" y="5226309"/>
              <a:ext cx="394560" cy="4147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945" tIns="41473" rIns="82945" bIns="41473"/>
            <a:lstStyle/>
            <a:p>
              <a:endParaRPr lang="sr-Latn-RS"/>
            </a:p>
          </p:txBody>
        </p:sp>
        <p:sp>
          <p:nvSpPr>
            <p:cNvPr id="10252" name="Line 10"/>
            <p:cNvSpPr>
              <a:spLocks noChangeShapeType="1"/>
            </p:cNvSpPr>
            <p:nvPr/>
          </p:nvSpPr>
          <p:spPr bwMode="auto">
            <a:xfrm flipV="1">
              <a:off x="4986720" y="5226309"/>
              <a:ext cx="0" cy="4723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945" tIns="41473" rIns="82945" bIns="41473"/>
            <a:lstStyle/>
            <a:p>
              <a:endParaRPr lang="sr-Latn-RS"/>
            </a:p>
          </p:txBody>
        </p:sp>
        <p:sp>
          <p:nvSpPr>
            <p:cNvPr id="10253" name="Line 11"/>
            <p:cNvSpPr>
              <a:spLocks noChangeShapeType="1"/>
            </p:cNvSpPr>
            <p:nvPr/>
          </p:nvSpPr>
          <p:spPr bwMode="auto">
            <a:xfrm flipH="1" flipV="1">
              <a:off x="5332320" y="5226310"/>
              <a:ext cx="178560" cy="446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82945" tIns="41473" rIns="82945" bIns="41473"/>
            <a:lstStyle/>
            <a:p>
              <a:endParaRPr lang="sr-Latn-RS"/>
            </a:p>
          </p:txBody>
        </p:sp>
      </p:grpSp>
      <p:sp>
        <p:nvSpPr>
          <p:cNvPr id="16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005638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Типови изузетака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56" name="Picture 16" descr="http://www.javamex.com/tutorials/exceptions/ExceptionHierarch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106738"/>
            <a:ext cx="3419872" cy="277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788" y="1562100"/>
            <a:ext cx="7980362" cy="4387850"/>
          </a:xfrm>
        </p:spPr>
        <p:txBody>
          <a:bodyPr/>
          <a:lstStyle/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Изузеци дефинисани класом </a:t>
            </a:r>
            <a:r>
              <a:rPr lang="en-GB" altLang="en-US" sz="1800" dirty="0" smtClean="0"/>
              <a:t>Error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њеним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поткласама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карактеришу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чињеницом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се од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програмера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smtClean="0">
                <a:latin typeface="Garamond" panose="02020404030301010803" pitchFamily="18" charset="0"/>
              </a:rPr>
              <a:t>не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очекује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да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предузима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ништа</a:t>
            </a:r>
            <a:r>
              <a:rPr lang="ru-RU" altLang="en-US" sz="2400" dirty="0" smtClean="0">
                <a:latin typeface="Garamond" panose="02020404030301010803" pitchFamily="18" charset="0"/>
              </a:rPr>
              <a:t>, не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очекује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да их </a:t>
            </a:r>
            <a:r>
              <a:rPr lang="ru-RU" altLang="en-US" sz="2400" dirty="0" smtClean="0">
                <a:latin typeface="Garamond" panose="02020404030301010803" pitchFamily="18" charset="0"/>
              </a:rPr>
              <a:t>хвата</a:t>
            </a:r>
            <a:r>
              <a:rPr lang="en-GB" altLang="en-US" sz="2400" dirty="0" smtClean="0">
                <a:latin typeface="Garamond" panose="02020404030301010803" pitchFamily="18" charset="0"/>
              </a:rPr>
              <a:t>.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sr-Cyrl-RS" altLang="en-US" sz="2400" dirty="0" smtClean="0">
                <a:latin typeface="Garamond" panose="02020404030301010803" pitchFamily="18" charset="0"/>
              </a:rPr>
              <a:t>Класа </a:t>
            </a:r>
            <a:r>
              <a:rPr lang="en-GB" altLang="en-US" sz="1800" dirty="0" smtClean="0"/>
              <a:t>Error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има три директне поткласе</a:t>
            </a:r>
            <a:r>
              <a:rPr lang="en-GB" altLang="en-US" sz="2400" dirty="0" smtClean="0">
                <a:latin typeface="Garamond" panose="02020404030301010803" pitchFamily="18" charset="0"/>
              </a:rPr>
              <a:t>:</a:t>
            </a:r>
          </a:p>
          <a:p>
            <a:pPr marL="466725" lvl="1"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altLang="en-US" sz="1800" dirty="0" err="1" smtClean="0"/>
              <a:t>ThreadDeath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en-GB" altLang="en-US" sz="2400" dirty="0" smtClean="0">
                <a:latin typeface="Garamond" panose="02020404030301010803" pitchFamily="18" charset="0"/>
              </a:rPr>
              <a:t>–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избацује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нит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извршава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намерно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стопира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 marL="466725" lvl="1"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altLang="en-US" sz="1800" dirty="0" err="1" smtClean="0"/>
              <a:t>LinkageError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en-GB" altLang="en-US" sz="2400" dirty="0" smtClean="0">
                <a:latin typeface="Garamond" panose="02020404030301010803" pitchFamily="18" charset="0"/>
              </a:rPr>
              <a:t>–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озбиљни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проблеми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у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програму</a:t>
            </a:r>
            <a:r>
              <a:rPr lang="ru-RU" altLang="en-US" sz="2400" dirty="0" smtClean="0">
                <a:latin typeface="Garamond" panose="02020404030301010803" pitchFamily="18" charset="0"/>
              </a:rPr>
              <a:t>,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нпр</a:t>
            </a:r>
            <a:r>
              <a:rPr lang="ru-RU" altLang="en-US" sz="2400" dirty="0" smtClean="0">
                <a:latin typeface="Garamond" panose="02020404030301010803" pitchFamily="18" charset="0"/>
              </a:rPr>
              <a:t>.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некомпатибилност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међу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класама</a:t>
            </a:r>
            <a:r>
              <a:rPr lang="ru-RU" altLang="en-US" sz="2400" dirty="0" smtClean="0">
                <a:latin typeface="Garamond" panose="02020404030301010803" pitchFamily="18" charset="0"/>
              </a:rPr>
              <a:t> или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покушај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креирања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објекта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непостојећег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класног</a:t>
            </a:r>
            <a:r>
              <a:rPr lang="ru-RU" altLang="en-US" sz="2400" dirty="0" smtClean="0">
                <a:latin typeface="Garamond" panose="02020404030301010803" pitchFamily="18" charset="0"/>
              </a:rPr>
              <a:t> типа 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слично</a:t>
            </a:r>
            <a:r>
              <a:rPr lang="ru-RU" altLang="en-US" sz="2400" dirty="0" smtClean="0">
                <a:latin typeface="Garamond" panose="02020404030301010803" pitchFamily="18" charset="0"/>
              </a:rPr>
              <a:t>.</a:t>
            </a:r>
            <a:endParaRPr lang="en-GB" altLang="en-US" sz="2400" dirty="0" smtClean="0">
              <a:latin typeface="Garamond" panose="02020404030301010803" pitchFamily="18" charset="0"/>
            </a:endParaRPr>
          </a:p>
          <a:p>
            <a:pPr marL="466725" lvl="1">
              <a:buFont typeface="Arial" panose="020B0604020202020204" pitchFamily="34" charset="0"/>
              <a:buChar char="•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en-GB" altLang="en-US" sz="1800" dirty="0" err="1" smtClean="0"/>
              <a:t>VirtualMachineError</a:t>
            </a:r>
            <a:r>
              <a:rPr lang="en-GB" altLang="en-US" sz="1800" dirty="0" smtClean="0">
                <a:latin typeface="Garamond" panose="02020404030301010803" pitchFamily="18" charset="0"/>
              </a:rPr>
              <a:t> </a:t>
            </a:r>
            <a:r>
              <a:rPr lang="en-GB" altLang="en-US" sz="2400" dirty="0" smtClean="0">
                <a:latin typeface="Garamond" panose="02020404030301010803" pitchFamily="18" charset="0"/>
              </a:rPr>
              <a:t>– 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садржи четири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поткласе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изузетака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који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избацују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када</a:t>
            </a:r>
            <a:r>
              <a:rPr lang="ru-RU" altLang="en-US" sz="2400" dirty="0" smtClean="0">
                <a:latin typeface="Garamond" panose="02020404030301010803" pitchFamily="18" charset="0"/>
              </a:rPr>
              <a:t> се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деси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катастрофални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ru-RU" altLang="en-US" sz="2400" dirty="0" err="1" smtClean="0">
                <a:latin typeface="Garamond" panose="02020404030301010803" pitchFamily="18" charset="0"/>
              </a:rPr>
              <a:t>пад</a:t>
            </a:r>
            <a:r>
              <a:rPr lang="ru-RU" altLang="en-US" sz="2400" dirty="0" smtClean="0">
                <a:latin typeface="Garamond" panose="02020404030301010803" pitchFamily="18" charset="0"/>
              </a:rPr>
              <a:t> </a:t>
            </a:r>
            <a:r>
              <a:rPr lang="en-GB" altLang="en-US" sz="2400" dirty="0" smtClean="0">
                <a:latin typeface="Garamond" panose="02020404030301010803" pitchFamily="18" charset="0"/>
              </a:rPr>
              <a:t>JVM</a:t>
            </a:r>
            <a:r>
              <a:rPr lang="sr-Cyrl-RS" altLang="en-US" sz="2400" dirty="0" smtClean="0">
                <a:latin typeface="Garamond" panose="02020404030301010803" pitchFamily="18" charset="0"/>
              </a:rPr>
              <a:t>.</a:t>
            </a:r>
            <a:endParaRPr lang="en-GB" alt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1476375" y="255588"/>
            <a:ext cx="7005638" cy="1147762"/>
          </a:xfrm>
        </p:spPr>
        <p:txBody>
          <a:bodyPr/>
          <a:lstStyle/>
          <a:p>
            <a:pPr marL="195843" indent="-195843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</a:rPr>
              <a:t>Изузеци типа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Error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Watermark">
  <a:themeElements>
    <a:clrScheme name="2_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2_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1350</TotalTime>
  <Words>1867</Words>
  <Application>Microsoft Office PowerPoint</Application>
  <PresentationFormat>On-screen Show (4:3)</PresentationFormat>
  <Paragraphs>197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4_Watermark</vt:lpstr>
      <vt:lpstr>Објектно орјентисано програмирање</vt:lpstr>
      <vt:lpstr>Изузеци  у програмском језику Јава</vt:lpstr>
      <vt:lpstr>Изузеци</vt:lpstr>
      <vt:lpstr>Изузеци (2)</vt:lpstr>
      <vt:lpstr>Изузеци (3)</vt:lpstr>
      <vt:lpstr>Изузеци (4)</vt:lpstr>
      <vt:lpstr>Изузеци (5)</vt:lpstr>
      <vt:lpstr>Типови изузетака</vt:lpstr>
      <vt:lpstr>Изузеци типа Error</vt:lpstr>
      <vt:lpstr>Изузеци типа Error (2)</vt:lpstr>
      <vt:lpstr>Изузеци RuntimeException</vt:lpstr>
      <vt:lpstr>Изузеци RuntimeException (2)</vt:lpstr>
      <vt:lpstr>Остале поткласе Exception</vt:lpstr>
      <vt:lpstr>Руковање изузецима (2)</vt:lpstr>
      <vt:lpstr>Руковање изузецима (3)</vt:lpstr>
      <vt:lpstr>Руковање изузетцима (4)</vt:lpstr>
      <vt:lpstr>try блок</vt:lpstr>
      <vt:lpstr>catch блок</vt:lpstr>
      <vt:lpstr>catch блок (2)</vt:lpstr>
      <vt:lpstr>Вишеструки catch блок</vt:lpstr>
      <vt:lpstr>Вишеструки catch блок (2)</vt:lpstr>
      <vt:lpstr>finally блок</vt:lpstr>
      <vt:lpstr>finally блок (2)</vt:lpstr>
      <vt:lpstr>finally блок (3)</vt:lpstr>
      <vt:lpstr>Пропагирање изузетака</vt:lpstr>
      <vt:lpstr>Избацивање изузетака</vt:lpstr>
      <vt:lpstr>Избацивање изузетака (2)</vt:lpstr>
      <vt:lpstr>Захвалница</vt:lpstr>
    </vt:vector>
  </TitlesOfParts>
  <Company>Matf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OOP</dc:subject>
  <dc:creator>Vladimir Filipovic;Dusan Tosic</dc:creator>
  <cp:lastModifiedBy>Vladimir Filipovic</cp:lastModifiedBy>
  <cp:revision>173</cp:revision>
  <dcterms:created xsi:type="dcterms:W3CDTF">2003-12-23T00:19:00Z</dcterms:created>
  <dcterms:modified xsi:type="dcterms:W3CDTF">2016-05-13T17:47:20Z</dcterms:modified>
</cp:coreProperties>
</file>