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3" r:id="rId2"/>
    <p:sldId id="274" r:id="rId3"/>
    <p:sldId id="256" r:id="rId4"/>
    <p:sldId id="280" r:id="rId5"/>
    <p:sldId id="287" r:id="rId6"/>
    <p:sldId id="288" r:id="rId7"/>
    <p:sldId id="281" r:id="rId8"/>
    <p:sldId id="257" r:id="rId9"/>
    <p:sldId id="258" r:id="rId10"/>
    <p:sldId id="268" r:id="rId11"/>
    <p:sldId id="259" r:id="rId12"/>
    <p:sldId id="262" r:id="rId13"/>
    <p:sldId id="264" r:id="rId14"/>
    <p:sldId id="269" r:id="rId15"/>
    <p:sldId id="265" r:id="rId16"/>
    <p:sldId id="285" r:id="rId17"/>
    <p:sldId id="286" r:id="rId18"/>
    <p:sldId id="271" r:id="rId19"/>
    <p:sldId id="275" r:id="rId20"/>
    <p:sldId id="276" r:id="rId21"/>
    <p:sldId id="277" r:id="rId22"/>
    <p:sldId id="278" r:id="rId23"/>
    <p:sldId id="272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CC0066"/>
    <a:srgbClr val="FF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1" autoAdjust="0"/>
    <p:restoredTop sz="94610" autoAdjust="0"/>
  </p:normalViewPr>
  <p:slideViewPr>
    <p:cSldViewPr>
      <p:cViewPr varScale="1">
        <p:scale>
          <a:sx n="78" d="100"/>
          <a:sy n="78" d="100"/>
        </p:scale>
        <p:origin x="-101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l_fak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0" t="4137" r="8333" b="12408"/>
          <a:stretch>
            <a:fillRect/>
          </a:stretch>
        </p:blipFill>
        <p:spPr bwMode="auto">
          <a:xfrm>
            <a:off x="395288" y="3357563"/>
            <a:ext cx="2881312" cy="198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95288" y="1219200"/>
            <a:ext cx="8062912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sr-Latn-CS"/>
              <a:t>Click to edit Master title style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348038" y="3505200"/>
            <a:ext cx="5110162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sr-Latn-CS"/>
              <a:t>Click to edit Master subtitle style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defTabSz="914400">
              <a:buClrTx/>
              <a:buSzTx/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defTabSz="914400">
              <a:buClrTx/>
              <a:buSzTx/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45720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000">
                <a:solidFill>
                  <a:srgbClr val="FFFFFF"/>
                </a:solidFill>
                <a:cs typeface="Arial" panose="020B0604020202020204" pitchFamily="34" charset="0"/>
              </a:defRPr>
            </a:lvl1pPr>
          </a:lstStyle>
          <a:p>
            <a:fld id="{3B0A3900-F3E2-4126-9006-718579D87171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3028813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790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339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40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407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13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3639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150" y="549275"/>
            <a:ext cx="685165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80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en-US" smtClean="0"/>
              <a:t>Click to edit Master text styles</a:t>
            </a:r>
          </a:p>
          <a:p>
            <a:pPr lvl="1"/>
            <a:r>
              <a:rPr lang="sr-Latn-CS" altLang="en-US" smtClean="0"/>
              <a:t>Second level</a:t>
            </a:r>
          </a:p>
          <a:p>
            <a:pPr lvl="2"/>
            <a:r>
              <a:rPr lang="sr-Latn-CS" altLang="en-US" smtClean="0"/>
              <a:t>Third level</a:t>
            </a:r>
          </a:p>
          <a:p>
            <a:pPr lvl="3"/>
            <a:r>
              <a:rPr lang="sr-Latn-CS" altLang="en-US" smtClean="0"/>
              <a:t>Fourth level</a:t>
            </a:r>
          </a:p>
          <a:p>
            <a:pPr lvl="4"/>
            <a:r>
              <a:rPr lang="sr-Latn-CS" altLang="en-US" smtClean="0"/>
              <a:t>Fifth level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549275"/>
            <a:ext cx="685165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en-US" smtClean="0"/>
              <a:t>Click to edit Master title style</a:t>
            </a:r>
          </a:p>
        </p:txBody>
      </p:sp>
      <p:sp>
        <p:nvSpPr>
          <p:cNvPr id="1029" name="Text Box 6"/>
          <p:cNvSpPr txBox="1">
            <a:spLocks noChangeArrowheads="1"/>
          </p:cNvSpPr>
          <p:nvPr userDrawn="1"/>
        </p:nvSpPr>
        <p:spPr bwMode="auto">
          <a:xfrm>
            <a:off x="8493121" y="274072"/>
            <a:ext cx="4603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sr-Latn-RS" sz="800" dirty="0">
                <a:solidFill>
                  <a:srgbClr val="6767FF"/>
                </a:solidFill>
                <a:cs typeface="Arial" panose="020B0604020202020204" pitchFamily="34" charset="0"/>
              </a:rPr>
              <a:t> </a:t>
            </a:r>
            <a:fld id="{2AAF965A-07E2-4909-8FFC-07DEC430C6DF}" type="slidenum">
              <a:rPr lang="en-US" altLang="sr-Latn-RS" sz="800">
                <a:solidFill>
                  <a:srgbClr val="6767FF"/>
                </a:solidFill>
                <a:cs typeface="Arial" panose="020B0604020202020204" pitchFamily="34" charset="0"/>
              </a:rPr>
              <a:pPr algn="ctr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‹#›</a:t>
            </a:fld>
            <a:r>
              <a:rPr lang="en-US" altLang="sr-Latn-RS" sz="800" dirty="0">
                <a:solidFill>
                  <a:srgbClr val="6767FF"/>
                </a:solidFill>
                <a:cs typeface="Arial" panose="020B0604020202020204" pitchFamily="34" charset="0"/>
              </a:rPr>
              <a:t>/</a:t>
            </a:r>
            <a:r>
              <a:rPr lang="sr-Cyrl-RS" altLang="sr-Latn-RS" sz="800" smtClean="0">
                <a:solidFill>
                  <a:srgbClr val="6767FF"/>
                </a:solidFill>
                <a:cs typeface="Arial" panose="020B0604020202020204" pitchFamily="34" charset="0"/>
              </a:rPr>
              <a:t>23</a:t>
            </a:r>
            <a:endParaRPr lang="en-US" altLang="sr-Latn-RS" sz="800">
              <a:solidFill>
                <a:srgbClr val="6767FF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6011863" y="333375"/>
            <a:ext cx="2305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sr-Latn-CS" altLang="en-US" sz="800" smtClean="0">
                <a:solidFill>
                  <a:srgbClr val="FFFFFF"/>
                </a:solidFill>
                <a:cs typeface="Arial" charset="0"/>
              </a:rPr>
              <a:t>vladaf@matf.bg.ac.</a:t>
            </a:r>
            <a:r>
              <a:rPr lang="en-US" altLang="en-US" sz="800" smtClean="0">
                <a:solidFill>
                  <a:srgbClr val="FFFFFF"/>
                </a:solidFill>
                <a:cs typeface="Arial" charset="0"/>
              </a:rPr>
              <a:t>rs</a:t>
            </a:r>
            <a:endParaRPr lang="sr-Latn-CS" altLang="en-US" sz="800" smtClean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030" name="Picture 8" descr="znakmalin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" y="476250"/>
            <a:ext cx="842963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096000" y="304800"/>
            <a:ext cx="2305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altLang="en-US" sz="800" dirty="0" smtClean="0">
                <a:solidFill>
                  <a:srgbClr val="000000"/>
                </a:solidFill>
                <a:cs typeface="Arial" charset="0"/>
              </a:rPr>
              <a:t>{</a:t>
            </a:r>
            <a:r>
              <a:rPr lang="sr-Latn-CS" altLang="en-US" sz="800" dirty="0" smtClean="0">
                <a:solidFill>
                  <a:srgbClr val="000000"/>
                </a:solidFill>
                <a:cs typeface="Arial" charset="0"/>
              </a:rPr>
              <a:t>vladaf</a:t>
            </a:r>
            <a:r>
              <a:rPr lang="en-US" altLang="en-US" sz="800" dirty="0" smtClean="0">
                <a:solidFill>
                  <a:srgbClr val="000000"/>
                </a:solidFill>
                <a:cs typeface="Arial" charset="0"/>
              </a:rPr>
              <a:t>,</a:t>
            </a:r>
            <a:r>
              <a:rPr lang="en-US" altLang="en-US" sz="800" dirty="0" err="1" smtClean="0">
                <a:solidFill>
                  <a:srgbClr val="000000"/>
                </a:solidFill>
                <a:cs typeface="Arial" charset="0"/>
              </a:rPr>
              <a:t>kartelj</a:t>
            </a:r>
            <a:r>
              <a:rPr lang="en-US" altLang="en-US" sz="800" dirty="0" smtClean="0">
                <a:solidFill>
                  <a:srgbClr val="000000"/>
                </a:solidFill>
                <a:cs typeface="Arial" charset="0"/>
              </a:rPr>
              <a:t>}</a:t>
            </a:r>
            <a:r>
              <a:rPr lang="sr-Latn-CS" altLang="en-US" sz="800" dirty="0" smtClean="0">
                <a:solidFill>
                  <a:srgbClr val="000000"/>
                </a:solidFill>
                <a:cs typeface="Arial" charset="0"/>
              </a:rPr>
              <a:t>@matf.bg.ac.</a:t>
            </a:r>
            <a:r>
              <a:rPr lang="en-US" altLang="en-US" sz="800" dirty="0" err="1" smtClean="0">
                <a:solidFill>
                  <a:srgbClr val="000000"/>
                </a:solidFill>
                <a:cs typeface="Arial" charset="0"/>
              </a:rPr>
              <a:t>rs</a:t>
            </a:r>
            <a:endParaRPr lang="sr-Latn-CS" altLang="en-US" sz="8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3" name="TextBox 1"/>
          <p:cNvSpPr txBox="1">
            <a:spLocks noChangeArrowheads="1"/>
          </p:cNvSpPr>
          <p:nvPr userDrawn="1"/>
        </p:nvSpPr>
        <p:spPr bwMode="auto">
          <a:xfrm>
            <a:off x="342900" y="260350"/>
            <a:ext cx="12969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sr-Cyrl-RS" sz="800" smtClean="0"/>
              <a:t>Математички факултет</a:t>
            </a:r>
            <a:endParaRPr lang="en-US" sz="800" smtClean="0"/>
          </a:p>
        </p:txBody>
      </p:sp>
      <p:sp>
        <p:nvSpPr>
          <p:cNvPr id="10" name="Rectangle 4"/>
          <p:cNvSpPr txBox="1">
            <a:spLocks noChangeArrowheads="1"/>
          </p:cNvSpPr>
          <p:nvPr userDrawn="1"/>
        </p:nvSpPr>
        <p:spPr bwMode="auto">
          <a:xfrm>
            <a:off x="3059113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defTabSz="914400" rtl="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6" charset="0"/>
              <a:buNone/>
              <a:defRPr sz="1000" kern="1200">
                <a:solidFill>
                  <a:srgbClr val="6767FF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r-Cyrl-RS" smtClean="0"/>
              <a:t>Објектно орјентисано програмирање</a:t>
            </a:r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rtelj@matf.bg.ac.rs" TargetMode="External"/><Relationship Id="rId2" Type="http://schemas.openxmlformats.org/officeDocument/2006/relationships/hyperlink" Target="mailto:vladaf@matf.bg.ac.r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artelj@matf.bg.ac.rs" TargetMode="External"/><Relationship Id="rId2" Type="http://schemas.openxmlformats.org/officeDocument/2006/relationships/hyperlink" Target="mailto:vladaf@matf.bg.ac.rs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3700" y="1628775"/>
            <a:ext cx="8062913" cy="1144588"/>
          </a:xfrm>
        </p:spPr>
        <p:txBody>
          <a:bodyPr/>
          <a:lstStyle/>
          <a:p>
            <a:pPr eaLnBrk="1" hangingPunct="1"/>
            <a:r>
              <a:rPr lang="sr-Cyrl-RS" altLang="en-US" sz="5400" smtClean="0">
                <a:solidFill>
                  <a:srgbClr val="3366FF"/>
                </a:solidFill>
              </a:rPr>
              <a:t>Објектно орјентисано програмирање</a:t>
            </a:r>
            <a:endParaRPr lang="sr-Latn-CS" altLang="en-US" sz="5400" smtClean="0">
              <a:solidFill>
                <a:srgbClr val="3366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63888" y="3356992"/>
            <a:ext cx="511016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sr-Cyrl-RS" altLang="en-US" kern="0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 Филиповић</a:t>
            </a:r>
            <a:endParaRPr lang="en-US" altLang="en-US" kern="0" dirty="0" smtClean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sr-Latn-CS" altLang="en-US" kern="0" dirty="0" smtClean="0">
                <a:hlinkClick r:id="rId2"/>
              </a:rPr>
              <a:t>vladaf@matf.bg.ac.</a:t>
            </a:r>
            <a:r>
              <a:rPr lang="en-US" altLang="en-US" kern="0" dirty="0" err="1" smtClean="0">
                <a:hlinkClick r:id="rId2"/>
              </a:rPr>
              <a:t>rs</a:t>
            </a:r>
            <a:endParaRPr lang="sr-Latn-RS" altLang="en-US" kern="0" dirty="0" smtClean="0"/>
          </a:p>
          <a:p>
            <a:pPr eaLnBrk="1" hangingPunct="1"/>
            <a:r>
              <a:rPr lang="sr-Cyrl-RS" altLang="en-US" kern="0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Александар Картељ</a:t>
            </a:r>
            <a:endParaRPr lang="en-US" altLang="en-US" kern="0" dirty="0" smtClean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kern="0" dirty="0" smtClean="0">
                <a:hlinkClick r:id="rId3"/>
              </a:rPr>
              <a:t>k</a:t>
            </a:r>
            <a:r>
              <a:rPr lang="sr-Latn-RS" altLang="en-US" kern="0" dirty="0" smtClean="0">
                <a:hlinkClick r:id="rId3"/>
              </a:rPr>
              <a:t>artelj</a:t>
            </a:r>
            <a:r>
              <a:rPr lang="en-US" altLang="en-US" kern="0" dirty="0" smtClean="0">
                <a:hlinkClick r:id="rId3"/>
              </a:rPr>
              <a:t>@matf.bg.ac.rs</a:t>
            </a:r>
            <a:endParaRPr lang="en-US" altLang="en-US" kern="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611188" y="1412875"/>
            <a:ext cx="8305800" cy="438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vi-VN" dirty="0">
                <a:latin typeface="Garamond" pitchFamily="18" charset="0"/>
              </a:rPr>
              <a:t>Код интерфејса нема хијерархијске организације. </a:t>
            </a:r>
            <a:endParaRPr lang="sr-Cyrl-RS" dirty="0" smtClean="0">
              <a:latin typeface="Garamond" pitchFamily="18" charset="0"/>
            </a:endParaRPr>
          </a:p>
          <a:p>
            <a:pPr marL="342900" indent="-342900" eaLnBrk="0" hangingPunct="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Како </a:t>
            </a:r>
            <a:r>
              <a:rPr lang="sr-Cyrl-RS" dirty="0">
                <a:latin typeface="Garamond" pitchFamily="18" charset="0"/>
              </a:rPr>
              <a:t>би </a:t>
            </a:r>
            <a:r>
              <a:rPr lang="vi-VN" dirty="0">
                <a:latin typeface="Garamond" pitchFamily="18" charset="0"/>
              </a:rPr>
              <a:t>нагласили да један интерфејс насле</a:t>
            </a:r>
            <a:r>
              <a:rPr lang="sr-Cyrl-RS" dirty="0">
                <a:latin typeface="Garamond" pitchFamily="18" charset="0"/>
              </a:rPr>
              <a:t>ђ</a:t>
            </a:r>
            <a:r>
              <a:rPr lang="vi-VN" dirty="0">
                <a:latin typeface="Garamond" pitchFamily="18" charset="0"/>
              </a:rPr>
              <a:t>ује ви</a:t>
            </a:r>
            <a:r>
              <a:rPr lang="sr-Cyrl-RS" dirty="0">
                <a:latin typeface="Garamond" pitchFamily="18" charset="0"/>
              </a:rPr>
              <a:t>ш</a:t>
            </a:r>
            <a:r>
              <a:rPr lang="vi-VN" dirty="0">
                <a:latin typeface="Garamond" pitchFamily="18" charset="0"/>
              </a:rPr>
              <a:t>е других, иза кљу</a:t>
            </a:r>
            <a:r>
              <a:rPr lang="sr-Cyrl-RS" dirty="0">
                <a:latin typeface="Garamond" pitchFamily="18" charset="0"/>
              </a:rPr>
              <a:t>ч</a:t>
            </a:r>
            <a:r>
              <a:rPr lang="vi-VN" dirty="0">
                <a:latin typeface="Garamond" pitchFamily="18" charset="0"/>
              </a:rPr>
              <a:t>не ре</a:t>
            </a:r>
            <a:r>
              <a:rPr lang="sr-Cyrl-RS" dirty="0">
                <a:latin typeface="Garamond" pitchFamily="18" charset="0"/>
              </a:rPr>
              <a:t>ч</a:t>
            </a:r>
            <a:r>
              <a:rPr lang="vi-VN" dirty="0">
                <a:latin typeface="Garamond" pitchFamily="18" charset="0"/>
              </a:rPr>
              <a:t>и </a:t>
            </a:r>
            <a:r>
              <a:rPr lang="en-US" sz="1800" dirty="0">
                <a:latin typeface="+mn-lt"/>
              </a:rPr>
              <a:t>extends</a:t>
            </a:r>
            <a:r>
              <a:rPr lang="en-US" sz="1800" dirty="0">
                <a:latin typeface="Garamond" pitchFamily="18" charset="0"/>
              </a:rPr>
              <a:t> </a:t>
            </a:r>
            <a:r>
              <a:rPr lang="ru-RU" dirty="0">
                <a:latin typeface="Garamond" pitchFamily="18" charset="0"/>
              </a:rPr>
              <a:t>наводимо све интерфејсе које овај </a:t>
            </a:r>
            <a:r>
              <a:rPr lang="ru-RU" dirty="0" err="1">
                <a:latin typeface="Garamond" pitchFamily="18" charset="0"/>
              </a:rPr>
              <a:t>наслеђује</a:t>
            </a:r>
            <a:r>
              <a:rPr lang="en-US" dirty="0" smtClean="0">
                <a:latin typeface="Garamond" pitchFamily="18" charset="0"/>
              </a:rPr>
              <a:t>.</a:t>
            </a:r>
            <a:endParaRPr lang="sr-Cyrl-RS" dirty="0" smtClean="0">
              <a:latin typeface="Garamond" pitchFamily="18" charset="0"/>
            </a:endParaRPr>
          </a:p>
          <a:p>
            <a:endParaRPr lang="sr-Cyrl-RS" sz="1500" dirty="0" smtClean="0">
              <a:solidFill>
                <a:srgbClr val="8000FF"/>
              </a:solidFill>
              <a:effectLst/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interface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DrugiInterfejs </a:t>
            </a:r>
            <a:r>
              <a:rPr lang="sr-Latn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extends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Prvi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Primarni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…</a:t>
            </a:r>
            <a:r>
              <a:rPr lang="sr-Latn-RS" sz="15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 svi metodi su public i abstract </a:t>
            </a:r>
            <a:endParaRPr lang="sr-Cyrl-RS" sz="1500" dirty="0" smtClean="0">
              <a:solidFill>
                <a:srgbClr val="008000"/>
              </a:solidFill>
              <a:effectLst/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…</a:t>
            </a:r>
            <a:r>
              <a:rPr lang="sr-Latn-RS" sz="15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//sve promenljive su: public, static i final </a:t>
            </a:r>
            <a:endParaRPr lang="sr-Cyrl-RS" sz="1500" dirty="0" smtClean="0">
              <a:solidFill>
                <a:srgbClr val="008000"/>
              </a:solidFill>
              <a:effectLst/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endParaRPr lang="sr-Latn-ME" sz="1500" dirty="0">
              <a:latin typeface="Garamond" pitchFamily="18" charset="0"/>
            </a:endParaRPr>
          </a:p>
          <a:p>
            <a:pPr marL="342900" indent="-342900" eaLnBrk="0" hangingPunct="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 smtClean="0">
                <a:latin typeface="Garamond" pitchFamily="18" charset="0"/>
              </a:rPr>
              <a:t>Интерфејси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>
                <a:latin typeface="Garamond" pitchFamily="18" charset="0"/>
              </a:rPr>
              <a:t>се, као и класе, смештају у пакете.</a:t>
            </a:r>
          </a:p>
          <a:p>
            <a:pPr marL="342900" indent="-342900" eaLnBrk="0" hangingPunct="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Garamond" pitchFamily="18" charset="0"/>
              </a:rPr>
              <a:t>Ако се за методе и променљиве у интерфејсу не </a:t>
            </a:r>
            <a:r>
              <a:rPr lang="ru-RU" dirty="0" err="1" smtClean="0">
                <a:latin typeface="Garamond" pitchFamily="18" charset="0"/>
              </a:rPr>
              <a:t>нагласи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>
                <a:latin typeface="Garamond" pitchFamily="18" charset="0"/>
              </a:rPr>
              <a:t>да су </a:t>
            </a:r>
            <a:r>
              <a:rPr lang="en-US" sz="1800" dirty="0">
                <a:latin typeface="+mn-lt"/>
              </a:rPr>
              <a:t>abstract</a:t>
            </a:r>
            <a:r>
              <a:rPr lang="en-US" dirty="0">
                <a:latin typeface="Garamond" pitchFamily="18" charset="0"/>
              </a:rPr>
              <a:t>, </a:t>
            </a:r>
            <a:r>
              <a:rPr lang="en-US" sz="1800" dirty="0">
                <a:latin typeface="+mn-lt"/>
              </a:rPr>
              <a:t>public</a:t>
            </a:r>
            <a:r>
              <a:rPr lang="en-US" sz="1800" dirty="0">
                <a:latin typeface="Garamond" pitchFamily="18" charset="0"/>
              </a:rPr>
              <a:t> </a:t>
            </a:r>
            <a:r>
              <a:rPr lang="sr-Cyrl-RS" dirty="0">
                <a:latin typeface="Garamond" pitchFamily="18" charset="0"/>
              </a:rPr>
              <a:t>и</a:t>
            </a:r>
            <a:r>
              <a:rPr lang="en-US" dirty="0">
                <a:latin typeface="Garamond" pitchFamily="18" charset="0"/>
              </a:rPr>
              <a:t> </a:t>
            </a:r>
            <a:r>
              <a:rPr lang="en-US" sz="1800" dirty="0">
                <a:latin typeface="+mn-lt"/>
              </a:rPr>
              <a:t>final</a:t>
            </a:r>
            <a:r>
              <a:rPr lang="en-US" dirty="0">
                <a:latin typeface="Garamond" pitchFamily="18" charset="0"/>
              </a:rPr>
              <a:t>, </a:t>
            </a:r>
            <a:r>
              <a:rPr lang="sr-Cyrl-RS" dirty="0">
                <a:latin typeface="Garamond" pitchFamily="18" charset="0"/>
              </a:rPr>
              <a:t>подразумеваће се да је тако</a:t>
            </a:r>
            <a:r>
              <a:rPr lang="en-US" dirty="0">
                <a:latin typeface="Garamond" pitchFamily="18" charset="0"/>
              </a:rPr>
              <a:t>.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47800" y="427038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Интерфејси (4)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47664" y="3284984"/>
            <a:ext cx="6624736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79388" y="1371600"/>
            <a:ext cx="83820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Дефинисани интерфејси се имплементирају од стране Јава класа. </a:t>
            </a:r>
            <a:endParaRPr lang="sr-Cyrl-RS" dirty="0" smtClean="0">
              <a:latin typeface="Garamond" pitchFamily="18" charset="0"/>
            </a:endParaRPr>
          </a:p>
          <a:p>
            <a:pPr marL="342900" indent="-342900" eaLnBrk="0" hangingPunct="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Можемо </a:t>
            </a:r>
            <a:r>
              <a:rPr lang="sr-Cyrl-RS" dirty="0">
                <a:latin typeface="Garamond" pitchFamily="18" charset="0"/>
              </a:rPr>
              <a:t>користити већ</a:t>
            </a:r>
            <a:r>
              <a:rPr lang="en-US" dirty="0">
                <a:latin typeface="Garamond" pitchFamily="18" charset="0"/>
              </a:rPr>
              <a:t> </a:t>
            </a:r>
            <a:r>
              <a:rPr lang="sr-Cyrl-RS" dirty="0">
                <a:latin typeface="Garamond" pitchFamily="18" charset="0"/>
              </a:rPr>
              <a:t>раније дефинисане интерфејсе (који већ</a:t>
            </a:r>
            <a:r>
              <a:rPr lang="en-US" dirty="0">
                <a:latin typeface="Garamond" pitchFamily="18" charset="0"/>
              </a:rPr>
              <a:t> </a:t>
            </a:r>
            <a:r>
              <a:rPr lang="sr-Cyrl-RS" dirty="0">
                <a:latin typeface="Garamond" pitchFamily="18" charset="0"/>
              </a:rPr>
              <a:t>постоје у Јава-библиотеци) или направити своје. </a:t>
            </a:r>
            <a:endParaRPr lang="sr-Cyrl-RS" dirty="0" smtClean="0">
              <a:latin typeface="Garamond" pitchFamily="18" charset="0"/>
            </a:endParaRPr>
          </a:p>
          <a:p>
            <a:pPr marL="342900" indent="-342900" eaLnBrk="0" hangingPunct="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Када класа имплементира</a:t>
            </a:r>
            <a:r>
              <a:rPr lang="en-US" dirty="0">
                <a:latin typeface="Garamond" pitchFamily="18" charset="0"/>
              </a:rPr>
              <a:t> </a:t>
            </a:r>
            <a:r>
              <a:rPr lang="sr-Cyrl-RS" dirty="0">
                <a:latin typeface="Garamond" pitchFamily="18" charset="0"/>
              </a:rPr>
              <a:t>интерфејс, тада</a:t>
            </a:r>
            <a:r>
              <a:rPr lang="en-US" dirty="0">
                <a:latin typeface="Garamond" pitchFamily="18" charset="0"/>
              </a:rPr>
              <a:t> </a:t>
            </a:r>
            <a:r>
              <a:rPr lang="sr-Cyrl-RS" dirty="0">
                <a:latin typeface="Garamond" pitchFamily="18" charset="0"/>
              </a:rPr>
              <a:t>с</a:t>
            </a:r>
            <a:r>
              <a:rPr lang="en-US" dirty="0">
                <a:latin typeface="Garamond" pitchFamily="18" charset="0"/>
              </a:rPr>
              <a:t>e </a:t>
            </a:r>
            <a:r>
              <a:rPr lang="sr-Cyrl-RS" dirty="0">
                <a:latin typeface="Garamond" pitchFamily="18" charset="0"/>
              </a:rPr>
              <a:t>морају имплементирати сви методи интерфејса (не могу се бирати само </a:t>
            </a:r>
            <a:r>
              <a:rPr lang="sr-Cyrl-RS" dirty="0" smtClean="0">
                <a:latin typeface="Garamond" pitchFamily="18" charset="0"/>
              </a:rPr>
              <a:t>неки међу њима да се имплементирају, а неки да се оставе </a:t>
            </a:r>
            <a:r>
              <a:rPr lang="sr-Cyrl-RS" dirty="0" err="1" smtClean="0">
                <a:latin typeface="Garamond" pitchFamily="18" charset="0"/>
              </a:rPr>
              <a:t>неимплементираним</a:t>
            </a:r>
            <a:r>
              <a:rPr lang="sr-Cyrl-RS" dirty="0" smtClean="0">
                <a:latin typeface="Garamond" pitchFamily="18" charset="0"/>
              </a:rPr>
              <a:t>).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sr-Cyrl-RS" sz="800" dirty="0" smtClean="0">
                <a:latin typeface="Garamond" pitchFamily="18" charset="0"/>
              </a:rPr>
              <a:t> </a:t>
            </a:r>
            <a:endParaRPr lang="sr-Cyrl-RS" sz="800" dirty="0">
              <a:latin typeface="Garamond" pitchFamily="18" charset="0"/>
            </a:endParaRPr>
          </a:p>
          <a:p>
            <a:r>
              <a:rPr lang="sr-Cyrl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MojAplet </a:t>
            </a:r>
            <a:r>
              <a:rPr lang="sr-Latn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extends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java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applet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Applet </a:t>
            </a:r>
            <a:r>
              <a:rPr lang="sr-Latn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implements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Runnable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……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//implementacije svih metoda iz interfejsa Runnable </a:t>
            </a:r>
            <a:endParaRPr lang="sr-Cyrl-RS" sz="1500" dirty="0" smtClean="0">
              <a:solidFill>
                <a:srgbClr val="008000"/>
              </a:solidFill>
              <a:effectLst/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endParaRPr lang="sr-Latn-RS" sz="1500" dirty="0" smtClean="0">
              <a:effectLst/>
            </a:endParaRPr>
          </a:p>
          <a:p>
            <a:pPr eaLnBrk="0" hangingPunct="0">
              <a:spcBef>
                <a:spcPct val="50000"/>
              </a:spcBef>
              <a:defRPr/>
            </a:pPr>
            <a:endParaRPr lang="sr-Cyrl-RS" b="1" dirty="0">
              <a:latin typeface="Garamond" pitchFamily="18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sr-Cyrl-RS" sz="1800" dirty="0">
              <a:latin typeface="+mn-lt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47800" y="427038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Интерфејси (5)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15616" y="4797152"/>
            <a:ext cx="7344816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-3175" y="1484313"/>
            <a:ext cx="91440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vi-VN" dirty="0">
                <a:latin typeface="Garamond" pitchFamily="18" charset="0"/>
              </a:rPr>
              <a:t>Ka</a:t>
            </a:r>
            <a:r>
              <a:rPr lang="sr-Cyrl-RS" dirty="0">
                <a:latin typeface="Garamond" pitchFamily="18" charset="0"/>
              </a:rPr>
              <a:t>д</a:t>
            </a:r>
            <a:r>
              <a:rPr lang="vi-VN" dirty="0">
                <a:latin typeface="Garamond" pitchFamily="18" charset="0"/>
              </a:rPr>
              <a:t>a </a:t>
            </a:r>
            <a:r>
              <a:rPr lang="sr-Cyrl-RS" dirty="0">
                <a:latin typeface="Garamond" pitchFamily="18" charset="0"/>
              </a:rPr>
              <a:t>с</a:t>
            </a:r>
            <a:r>
              <a:rPr lang="vi-VN" dirty="0">
                <a:latin typeface="Garamond" pitchFamily="18" charset="0"/>
              </a:rPr>
              <a:t>e интерфеј</a:t>
            </a:r>
            <a:r>
              <a:rPr lang="sr-Cyrl-RS" dirty="0">
                <a:latin typeface="Garamond" pitchFamily="18" charset="0"/>
              </a:rPr>
              <a:t>с</a:t>
            </a:r>
            <a:r>
              <a:rPr lang="vi-VN" dirty="0">
                <a:latin typeface="Garamond" pitchFamily="18" charset="0"/>
              </a:rPr>
              <a:t> имплеме</a:t>
            </a:r>
            <a:r>
              <a:rPr lang="sr-Cyrl-RS" dirty="0">
                <a:latin typeface="Garamond" pitchFamily="18" charset="0"/>
              </a:rPr>
              <a:t>н</a:t>
            </a:r>
            <a:r>
              <a:rPr lang="vi-VN" dirty="0">
                <a:latin typeface="Garamond" pitchFamily="18" charset="0"/>
              </a:rPr>
              <a:t>т</a:t>
            </a:r>
            <a:r>
              <a:rPr lang="sr-Cyrl-RS" dirty="0">
                <a:latin typeface="Garamond" pitchFamily="18" charset="0"/>
              </a:rPr>
              <a:t>ира</a:t>
            </a:r>
            <a:r>
              <a:rPr lang="vi-VN" dirty="0">
                <a:latin typeface="Garamond" pitchFamily="18" charset="0"/>
              </a:rPr>
              <a:t> у некој класи, њена поткласа насле</a:t>
            </a:r>
            <a:r>
              <a:rPr lang="sr-Cyrl-RS" dirty="0">
                <a:latin typeface="Garamond" pitchFamily="18" charset="0"/>
              </a:rPr>
              <a:t>ђ</a:t>
            </a:r>
            <a:r>
              <a:rPr lang="vi-VN" dirty="0">
                <a:latin typeface="Garamond" pitchFamily="18" charset="0"/>
              </a:rPr>
              <a:t>ује све методе и мо</a:t>
            </a:r>
            <a:r>
              <a:rPr lang="sr-Cyrl-RS" dirty="0">
                <a:latin typeface="Garamond" pitchFamily="18" charset="0"/>
              </a:rPr>
              <a:t>ж</a:t>
            </a:r>
            <a:r>
              <a:rPr lang="vi-VN" dirty="0">
                <a:latin typeface="Garamond" pitchFamily="18" charset="0"/>
              </a:rPr>
              <a:t>е их пре</a:t>
            </a:r>
            <a:r>
              <a:rPr lang="sr-Cyrl-RS" dirty="0">
                <a:latin typeface="Garamond" pitchFamily="18" charset="0"/>
              </a:rPr>
              <a:t>вазићи (предефинисати)</a:t>
            </a:r>
            <a:r>
              <a:rPr lang="vi-VN" dirty="0">
                <a:latin typeface="Garamond" pitchFamily="18" charset="0"/>
              </a:rPr>
              <a:t>. </a:t>
            </a:r>
            <a:endParaRPr lang="sr-Cyrl-RS" dirty="0" smtClean="0">
              <a:latin typeface="Garamond" pitchFamily="18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vi-VN" dirty="0" smtClean="0">
                <a:latin typeface="Garamond" pitchFamily="18" charset="0"/>
              </a:rPr>
              <a:t>Ако </a:t>
            </a:r>
            <a:r>
              <a:rPr lang="vi-VN" dirty="0">
                <a:latin typeface="Garamond" pitchFamily="18" charset="0"/>
              </a:rPr>
              <a:t>је у класи имплеметиран интерфејс, </a:t>
            </a:r>
            <a:r>
              <a:rPr lang="sr-Cyrl-RS" dirty="0">
                <a:latin typeface="Garamond" pitchFamily="18" charset="0"/>
              </a:rPr>
              <a:t>није неопходно да се реч </a:t>
            </a:r>
            <a:r>
              <a:rPr lang="en-US" sz="1800" dirty="0">
                <a:latin typeface="+mn-lt"/>
              </a:rPr>
              <a:t>implements</a:t>
            </a:r>
            <a:r>
              <a:rPr lang="en-US" sz="1800" dirty="0">
                <a:latin typeface="Garamond" pitchFamily="18" charset="0"/>
              </a:rPr>
              <a:t> </a:t>
            </a:r>
            <a:r>
              <a:rPr lang="vi-VN" dirty="0">
                <a:latin typeface="Garamond" pitchFamily="18" charset="0"/>
              </a:rPr>
              <a:t>јави </a:t>
            </a:r>
            <a:r>
              <a:rPr lang="sr-Cyrl-RS" dirty="0">
                <a:latin typeface="Garamond" pitchFamily="18" charset="0"/>
              </a:rPr>
              <a:t>и</a:t>
            </a:r>
            <a:r>
              <a:rPr lang="vi-VN" dirty="0">
                <a:latin typeface="Garamond" pitchFamily="18" charset="0"/>
              </a:rPr>
              <a:t> у дефиницији поткласе.</a:t>
            </a:r>
            <a:endParaRPr lang="en-US" dirty="0">
              <a:latin typeface="Garamond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vi-VN" b="1" dirty="0">
                <a:latin typeface="Garamond" pitchFamily="18" charset="0"/>
              </a:rPr>
              <a:t>Пример: </a:t>
            </a:r>
            <a:r>
              <a:rPr lang="en-US" sz="1800" b="1" dirty="0">
                <a:latin typeface="+mn-lt"/>
              </a:rPr>
              <a:t>       </a:t>
            </a:r>
            <a:endParaRPr lang="sr-Cyrl-RS" sz="1800" b="1" dirty="0">
              <a:latin typeface="+mn-lt"/>
            </a:endParaRPr>
          </a:p>
          <a:p>
            <a:r>
              <a:rPr lang="sr-Cyrl-RS" sz="18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interface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Radoznao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void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pita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void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interesuje_se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//… </a:t>
            </a:r>
            <a:endParaRPr lang="sr-Cyrl-RS" sz="1500" dirty="0" smtClean="0">
              <a:solidFill>
                <a:srgbClr val="008000"/>
              </a:solidFill>
              <a:effectLst/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Naucnik </a:t>
            </a:r>
            <a:r>
              <a:rPr lang="sr-Latn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implements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Radoznao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ime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 … </a:t>
            </a:r>
            <a:endParaRPr lang="sr-Cyrl-RS" sz="1500" dirty="0" smtClean="0">
              <a:solidFill>
                <a:srgbClr val="008000"/>
              </a:solidFill>
              <a:effectLst/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Istrazivac </a:t>
            </a:r>
            <a:r>
              <a:rPr lang="sr-Latn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extends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Naucnik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 Ovde se mogu koristiti metodi pita() i Interesuje_se() </a:t>
            </a:r>
            <a:r>
              <a:rPr lang="sr-Cyrl-RS" sz="15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	</a:t>
            </a:r>
          </a:p>
          <a:p>
            <a:r>
              <a:rPr lang="sr-Cyrl-RS" sz="1500" b="1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spcBef>
                <a:spcPct val="50000"/>
              </a:spcBef>
              <a:defRPr/>
            </a:pPr>
            <a:endParaRPr lang="en-US" sz="1800" dirty="0">
              <a:latin typeface="+mn-lt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47800" y="427038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Интерфејси (6)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9592" y="3429000"/>
            <a:ext cx="6696744" cy="30963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1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1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19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19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50825" y="1484313"/>
            <a:ext cx="8893175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Garamond" pitchFamily="18" charset="0"/>
              </a:rPr>
              <a:t>Једна класа може имплементирати више интерфејса.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Garamond" pitchFamily="18" charset="0"/>
              </a:rPr>
              <a:t>На пример, </a:t>
            </a:r>
            <a:r>
              <a:rPr lang="ru-RU" dirty="0" err="1" smtClean="0">
                <a:latin typeface="Garamond" pitchFamily="18" charset="0"/>
              </a:rPr>
              <a:t>м</a:t>
            </a:r>
            <a:r>
              <a:rPr lang="ru-RU" dirty="0" err="1" smtClean="0">
                <a:latin typeface="Garamond" pitchFamily="18" charset="0"/>
              </a:rPr>
              <a:t>оже</a:t>
            </a:r>
            <a:r>
              <a:rPr lang="ru-RU" dirty="0" smtClean="0">
                <a:latin typeface="Garamond" pitchFamily="18" charset="0"/>
              </a:rPr>
              <a:t> се </a:t>
            </a:r>
            <a:r>
              <a:rPr lang="ru-RU" dirty="0" err="1">
                <a:latin typeface="Garamond" pitchFamily="18" charset="0"/>
              </a:rPr>
              <a:t>писати</a:t>
            </a:r>
            <a:r>
              <a:rPr lang="ru-RU" dirty="0" smtClean="0">
                <a:latin typeface="Garamond" pitchFamily="18" charset="0"/>
              </a:rPr>
              <a:t>:</a:t>
            </a:r>
          </a:p>
          <a:p>
            <a:r>
              <a:rPr lang="sr-Cyrl-RS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	</a:t>
            </a:r>
          </a:p>
          <a:p>
            <a:r>
              <a:rPr lang="sr-Cyrl-RS" dirty="0">
                <a:solidFill>
                  <a:srgbClr val="8000FF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Moja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implements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Prvi</a:t>
            </a:r>
            <a:r>
              <a:rPr lang="en-U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Drugi</a:t>
            </a:r>
            <a:r>
              <a:rPr lang="en-U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Treci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en-US" sz="15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 … </a:t>
            </a:r>
            <a:endParaRPr lang="sr-Cyrl-RS" sz="1500" dirty="0" smtClean="0">
              <a:solidFill>
                <a:srgbClr val="008000"/>
              </a:solidFill>
              <a:effectLst/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en-U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endParaRPr lang="ru-RU" dirty="0">
              <a:latin typeface="Garamond" pitchFamily="18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Овде </a:t>
            </a:r>
            <a:r>
              <a:rPr lang="sr-Cyrl-RS" dirty="0">
                <a:latin typeface="Garamond" pitchFamily="18" charset="0"/>
              </a:rPr>
              <a:t>се могу појавити иста имена метода (са истим потписом!) у различитим интерфејсима. 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Тада се коришћењем кратког имена може имплементирати само један од два таква метода </a:t>
            </a:r>
            <a:r>
              <a:rPr lang="en-US" dirty="0">
                <a:latin typeface="Garamond" pitchFamily="18" charset="0"/>
              </a:rPr>
              <a:t>(</a:t>
            </a:r>
            <a:r>
              <a:rPr lang="sr-Cyrl-RS" dirty="0">
                <a:latin typeface="Garamond" pitchFamily="18" charset="0"/>
              </a:rPr>
              <a:t>ако се редефинишу оба метода унутар класе, неопходно је користити пуна имена</a:t>
            </a:r>
            <a:r>
              <a:rPr lang="en-US" dirty="0">
                <a:latin typeface="Garamond" pitchFamily="18" charset="0"/>
              </a:rPr>
              <a:t>).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47800" y="427038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Интерфејси (7)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15616" y="2780928"/>
            <a:ext cx="5832648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95288" y="1557338"/>
            <a:ext cx="8497887" cy="324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Garamond" pitchFamily="18" charset="0"/>
              </a:rPr>
              <a:t>Могу се декларитати променљиве које ће бити типа интерфејс (јер скоро свуда где користимо класе, можемо користити и интерфејсе!)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Garamond" pitchFamily="18" charset="0"/>
              </a:rPr>
              <a:t>На пример, </a:t>
            </a:r>
            <a:r>
              <a:rPr lang="ru-RU" dirty="0" err="1" smtClean="0">
                <a:latin typeface="Garamond" pitchFamily="18" charset="0"/>
              </a:rPr>
              <a:t>могуће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је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креирати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објекат</a:t>
            </a:r>
            <a:r>
              <a:rPr lang="ru-RU" dirty="0" smtClean="0">
                <a:latin typeface="Garamond" pitchFamily="18" charset="0"/>
              </a:rPr>
              <a:t> на </a:t>
            </a:r>
            <a:r>
              <a:rPr lang="ru-RU" dirty="0" err="1" smtClean="0">
                <a:latin typeface="Garamond" pitchFamily="18" charset="0"/>
              </a:rPr>
              <a:t>следећи</a:t>
            </a:r>
            <a:r>
              <a:rPr lang="ru-RU" dirty="0" smtClean="0">
                <a:latin typeface="Garamond" pitchFamily="18" charset="0"/>
              </a:rPr>
              <a:t> начин:</a:t>
            </a:r>
            <a:endParaRPr lang="ru-RU" dirty="0" smtClean="0">
              <a:latin typeface="Garamond" pitchFamily="18" charset="0"/>
            </a:endParaRPr>
          </a:p>
          <a:p>
            <a:pPr>
              <a:spcBef>
                <a:spcPct val="50000"/>
              </a:spcBef>
              <a:defRPr/>
            </a:pPr>
            <a:endParaRPr lang="ru-RU" sz="800" dirty="0">
              <a:latin typeface="Garamond" pitchFamily="18" charset="0"/>
            </a:endParaRPr>
          </a:p>
          <a:p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Runnable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trceci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MojObjekat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endParaRPr lang="sr-Cyrl-RS" sz="1500" dirty="0" smtClean="0">
              <a:latin typeface="Garamond" pitchFamily="18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Од </a:t>
            </a:r>
            <a:r>
              <a:rPr lang="sr-Cyrl-RS" dirty="0">
                <a:latin typeface="Garamond" pitchFamily="18" charset="0"/>
              </a:rPr>
              <a:t>објекта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1800" dirty="0" err="1">
                <a:latin typeface="+mn-lt"/>
              </a:rPr>
              <a:t>trceci</a:t>
            </a:r>
            <a:r>
              <a:rPr lang="en-US" dirty="0">
                <a:latin typeface="Garamond" pitchFamily="18" charset="0"/>
              </a:rPr>
              <a:t> </a:t>
            </a:r>
            <a:r>
              <a:rPr lang="sr-Cyrl-RS" dirty="0">
                <a:latin typeface="Garamond" pitchFamily="18" charset="0"/>
              </a:rPr>
              <a:t>се очекује да извршава метод </a:t>
            </a:r>
            <a:r>
              <a:rPr lang="en-US" sz="1800" dirty="0">
                <a:latin typeface="+mn-lt"/>
              </a:rPr>
              <a:t>run()</a:t>
            </a:r>
            <a:r>
              <a:rPr lang="en-US" dirty="0">
                <a:latin typeface="Garamond" pitchFamily="18" charset="0"/>
              </a:rPr>
              <a:t> </a:t>
            </a:r>
            <a:r>
              <a:rPr lang="sr-Cyrl-RS" dirty="0">
                <a:latin typeface="Garamond" pitchFamily="18" charset="0"/>
              </a:rPr>
              <a:t>интерфејса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1800" dirty="0">
                <a:latin typeface="+mn-lt"/>
              </a:rPr>
              <a:t>R</a:t>
            </a:r>
            <a:r>
              <a:rPr lang="sr-Latn-ME" sz="1800" dirty="0">
                <a:latin typeface="+mn-lt"/>
              </a:rPr>
              <a:t>u</a:t>
            </a:r>
            <a:r>
              <a:rPr lang="en-US" sz="1800" dirty="0" err="1">
                <a:latin typeface="+mn-lt"/>
              </a:rPr>
              <a:t>nnable</a:t>
            </a:r>
            <a:r>
              <a:rPr lang="en-US" sz="2800" dirty="0">
                <a:latin typeface="Garamond" pitchFamily="18" charset="0"/>
              </a:rPr>
              <a:t>.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47800" y="427038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Интерфејси (8)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31640" y="3356992"/>
            <a:ext cx="4176464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39750" y="1419225"/>
            <a:ext cx="8134350" cy="5321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Garamond" pitchFamily="18" charset="0"/>
              </a:rPr>
              <a:t>Како се могу користити параметри у методима интерфејса ако ће их имплементирати различите класе? </a:t>
            </a:r>
            <a:endParaRPr lang="ru-RU" dirty="0" smtClean="0">
              <a:latin typeface="Garamond" pitchFamily="18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 smtClean="0">
                <a:latin typeface="Garamond" pitchFamily="18" charset="0"/>
              </a:rPr>
              <a:t>Једна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>
                <a:latin typeface="Garamond" pitchFamily="18" charset="0"/>
              </a:rPr>
              <a:t>од могућности је да се параметри декларишу тако да буду типа </a:t>
            </a:r>
            <a:r>
              <a:rPr lang="ru-RU" dirty="0" err="1">
                <a:latin typeface="Garamond" pitchFamily="18" charset="0"/>
              </a:rPr>
              <a:t>интерфејса</a:t>
            </a:r>
            <a:r>
              <a:rPr lang="ru-RU" dirty="0" smtClean="0">
                <a:latin typeface="Garamond" pitchFamily="18" charset="0"/>
              </a:rPr>
              <a:t>.</a:t>
            </a:r>
            <a:endParaRPr lang="en-US" sz="2800" b="1" dirty="0">
              <a:latin typeface="Garamond" pitchFamily="18" charset="0"/>
            </a:endParaRPr>
          </a:p>
          <a:p>
            <a:r>
              <a:rPr lang="sr-Latn-ME" sz="1800" dirty="0">
                <a:latin typeface="+mn-lt"/>
              </a:rPr>
              <a:t>       </a:t>
            </a:r>
            <a:endParaRPr lang="sr-Cyrl-RS" sz="1800" dirty="0" smtClean="0">
              <a:latin typeface="+mn-lt"/>
            </a:endParaRPr>
          </a:p>
          <a:p>
            <a:r>
              <a:rPr lang="sr-Cyrl-RS" sz="1800" dirty="0">
                <a:solidFill>
                  <a:srgbClr val="8000FF"/>
                </a:solidFill>
                <a:effectLst/>
                <a:latin typeface="+mn-lt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interface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Radoznao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void pita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Radozn</a:t>
            </a: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а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o neko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//… </a:t>
            </a:r>
          </a:p>
          <a:p>
            <a:r>
              <a:rPr lang="sr-Latn-RS" sz="1500" b="1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endParaRPr lang="sr-Latn-RS" sz="150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Naucnik </a:t>
            </a:r>
            <a:r>
              <a:rPr lang="sr-Latn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implements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Radoznao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Latn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pita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Radoznao neko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Naucnik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pravi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Naucnik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neko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Latn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5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 … </a:t>
            </a:r>
          </a:p>
          <a:p>
            <a:r>
              <a:rPr lang="sr-Latn-RS" sz="1500" b="1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sr-Latn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endParaRPr lang="sr-Latn-RS" sz="1500" dirty="0" smtClean="0">
              <a:effectLst/>
            </a:endParaRPr>
          </a:p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endParaRPr lang="en-US" sz="2800" dirty="0">
              <a:solidFill>
                <a:schemeClr val="accent2"/>
              </a:solidFill>
              <a:latin typeface="Garamond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47800" y="427038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Интерфејси (</a:t>
            </a:r>
            <a:r>
              <a:rPr lang="sr-Cyrl-RS" kern="0" dirty="0">
                <a:solidFill>
                  <a:srgbClr val="3366FF"/>
                </a:solidFill>
              </a:rPr>
              <a:t>9</a:t>
            </a:r>
            <a:r>
              <a:rPr lang="sr-Cyrl-RS" kern="0" dirty="0" smtClean="0">
                <a:solidFill>
                  <a:srgbClr val="3366FF"/>
                </a:solidFill>
              </a:rPr>
              <a:t>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47800" y="3429000"/>
            <a:ext cx="5428456" cy="28083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2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2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2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2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1439863"/>
            <a:ext cx="9144000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Обично испоручилац сервиса тврди:</a:t>
            </a:r>
            <a:r>
              <a:rPr lang="en-US" dirty="0">
                <a:latin typeface="Garamond" pitchFamily="18" charset="0"/>
              </a:rPr>
              <a:t> “</a:t>
            </a:r>
            <a:r>
              <a:rPr lang="sr-Cyrl-RS" dirty="0">
                <a:latin typeface="Garamond" pitchFamily="18" charset="0"/>
              </a:rPr>
              <a:t>Ако ваша класа испуњава конкретни интерфејс, ја ћу онда пружити услугу</a:t>
            </a:r>
            <a:r>
              <a:rPr lang="en-US" dirty="0">
                <a:latin typeface="Garamond" pitchFamily="18" charset="0"/>
              </a:rPr>
              <a:t>.” </a:t>
            </a:r>
            <a:endParaRPr lang="sr-Cyrl-RS" dirty="0">
              <a:latin typeface="Garamond" pitchFamily="18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Размотримо конкретан пример</a:t>
            </a:r>
            <a:r>
              <a:rPr lang="en-US" dirty="0">
                <a:latin typeface="Garamond" pitchFamily="18" charset="0"/>
              </a:rPr>
              <a:t>. </a:t>
            </a:r>
            <a:r>
              <a:rPr lang="sr-Cyrl-RS" dirty="0">
                <a:latin typeface="Garamond" pitchFamily="18" charset="0"/>
              </a:rPr>
              <a:t>Метод </a:t>
            </a:r>
            <a:r>
              <a:rPr lang="en-US" sz="1800" dirty="0">
                <a:latin typeface="+mn-lt"/>
              </a:rPr>
              <a:t>sort</a:t>
            </a:r>
            <a:r>
              <a:rPr lang="sr-Cyrl-RS" sz="1800" dirty="0">
                <a:latin typeface="Garamond" pitchFamily="18" charset="0"/>
              </a:rPr>
              <a:t> </a:t>
            </a:r>
            <a:r>
              <a:rPr lang="sr-Cyrl-RS" dirty="0">
                <a:latin typeface="Garamond" pitchFamily="18" charset="0"/>
              </a:rPr>
              <a:t>у класи</a:t>
            </a:r>
            <a:r>
              <a:rPr lang="en-US" dirty="0">
                <a:latin typeface="Garamond" pitchFamily="18" charset="0"/>
              </a:rPr>
              <a:t> </a:t>
            </a:r>
            <a:r>
              <a:rPr lang="en-US" sz="1800" dirty="0">
                <a:latin typeface="+mn-lt"/>
              </a:rPr>
              <a:t>Arrays</a:t>
            </a:r>
            <a:r>
              <a:rPr lang="en-US" sz="1800" dirty="0">
                <a:latin typeface="Garamond" pitchFamily="18" charset="0"/>
              </a:rPr>
              <a:t> </a:t>
            </a:r>
            <a:r>
              <a:rPr lang="sr-Cyrl-RS" dirty="0">
                <a:latin typeface="Garamond" pitchFamily="18" charset="0"/>
              </a:rPr>
              <a:t>обећава да ће сортирати низ објеката</a:t>
            </a:r>
            <a:r>
              <a:rPr lang="en-US" dirty="0">
                <a:latin typeface="Garamond" pitchFamily="18" charset="0"/>
              </a:rPr>
              <a:t>, </a:t>
            </a:r>
            <a:r>
              <a:rPr lang="sr-Cyrl-RS" dirty="0">
                <a:latin typeface="Garamond" pitchFamily="18" charset="0"/>
              </a:rPr>
              <a:t>али под једним </a:t>
            </a:r>
            <a:r>
              <a:rPr lang="sr-Cyrl-RS" dirty="0" smtClean="0">
                <a:latin typeface="Garamond" pitchFamily="18" charset="0"/>
              </a:rPr>
              <a:t>условом</a:t>
            </a:r>
            <a:r>
              <a:rPr lang="sr-Latn-RS" dirty="0" smtClean="0">
                <a:latin typeface="Garamond" pitchFamily="18" charset="0"/>
              </a:rPr>
              <a:t>:</a:t>
            </a: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sz="2000" dirty="0" smtClean="0">
                <a:latin typeface="Garamond" pitchFamily="18" charset="0"/>
              </a:rPr>
              <a:t>објекти </a:t>
            </a:r>
            <a:r>
              <a:rPr lang="sr-Cyrl-RS" sz="2000" dirty="0">
                <a:latin typeface="Garamond" pitchFamily="18" charset="0"/>
              </a:rPr>
              <a:t>у низу морају сами знати како да се упореде тј. морају припадати класи која имплементира интерфејс</a:t>
            </a:r>
            <a:r>
              <a:rPr lang="en-US" sz="2000" dirty="0">
                <a:latin typeface="Garamond" pitchFamily="18" charset="0"/>
              </a:rPr>
              <a:t> </a:t>
            </a:r>
            <a:r>
              <a:rPr lang="en-US" sz="2000" dirty="0">
                <a:latin typeface="+mn-lt"/>
              </a:rPr>
              <a:t>Comparable</a:t>
            </a:r>
            <a:r>
              <a:rPr lang="en-US" sz="2000" dirty="0" smtClean="0">
                <a:latin typeface="Garamond" pitchFamily="18" charset="0"/>
              </a:rPr>
              <a:t>.</a:t>
            </a:r>
            <a:r>
              <a:rPr lang="sr-Latn-RS" sz="2000" dirty="0" smtClean="0">
                <a:latin typeface="Garamond" pitchFamily="18" charset="0"/>
              </a:rPr>
              <a:t> </a:t>
            </a:r>
          </a:p>
          <a:p>
            <a:endParaRPr lang="sr-Latn-RS" sz="1500" dirty="0" smtClean="0">
              <a:solidFill>
                <a:srgbClr val="8000FF"/>
              </a:solidFill>
              <a:latin typeface="Courier New" panose="02070309020205020404" pitchFamily="49" charset="0"/>
            </a:endParaRPr>
          </a:p>
          <a:p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interface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Comparable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compareTo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Object other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Latn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sr-Cyrl-RS" sz="1800" dirty="0">
              <a:latin typeface="+mn-lt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Да </a:t>
            </a:r>
            <a:r>
              <a:rPr lang="sr-Cyrl-RS" dirty="0">
                <a:latin typeface="Garamond" pitchFamily="18" charset="0"/>
              </a:rPr>
              <a:t>би класа имплементирала интерфејс</a:t>
            </a:r>
            <a:r>
              <a:rPr lang="en-US" dirty="0">
                <a:latin typeface="Garamond" pitchFamily="18" charset="0"/>
              </a:rPr>
              <a:t> </a:t>
            </a:r>
            <a:r>
              <a:rPr lang="en-US" sz="1800" dirty="0">
                <a:latin typeface="+mn-lt"/>
              </a:rPr>
              <a:t>Comparable</a:t>
            </a:r>
            <a:r>
              <a:rPr lang="en-US" sz="1800" dirty="0">
                <a:latin typeface="Garamond" pitchFamily="18" charset="0"/>
              </a:rPr>
              <a:t> </a:t>
            </a:r>
            <a:r>
              <a:rPr lang="sr-Cyrl-RS" dirty="0">
                <a:latin typeface="Garamond" pitchFamily="18" charset="0"/>
              </a:rPr>
              <a:t>она мора да садржи метод </a:t>
            </a:r>
            <a:r>
              <a:rPr lang="en-US" sz="1800" dirty="0" err="1" smtClean="0">
                <a:latin typeface="+mn-lt"/>
              </a:rPr>
              <a:t>compareTo</a:t>
            </a:r>
            <a:r>
              <a:rPr lang="sr-Latn-RS" sz="1800" dirty="0" smtClean="0">
                <a:latin typeface="+mn-lt"/>
              </a:rPr>
              <a:t>. </a:t>
            </a:r>
            <a:endParaRPr lang="sr-Cyrl-RS" dirty="0">
              <a:latin typeface="+mn-lt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47800" y="427038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Интерфејси у ЈДК-у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9592" y="4077072"/>
            <a:ext cx="4320480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98438" y="1422400"/>
            <a:ext cx="886936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 err="1" smtClean="0">
                <a:latin typeface="+mn-lt"/>
              </a:rPr>
              <a:t>java.lang.Comparable</a:t>
            </a:r>
            <a:endParaRPr lang="sr-Cyrl-RS" sz="1800" b="1" dirty="0" smtClean="0">
              <a:latin typeface="+mn-lt"/>
            </a:endParaRPr>
          </a:p>
          <a:p>
            <a:pPr marL="1028700" lvl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dirty="0" err="1">
                <a:latin typeface="+mn-lt"/>
              </a:rPr>
              <a:t>int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compareTo</a:t>
            </a:r>
            <a:r>
              <a:rPr lang="en-US" sz="1800" dirty="0" smtClean="0">
                <a:latin typeface="+mn-lt"/>
              </a:rPr>
              <a:t>(</a:t>
            </a:r>
            <a:r>
              <a:rPr lang="sr-Latn-RS" sz="1800" dirty="0" smtClean="0">
                <a:latin typeface="+mn-lt"/>
              </a:rPr>
              <a:t>Object</a:t>
            </a:r>
            <a:r>
              <a:rPr lang="en-US" sz="1800" dirty="0" smtClean="0">
                <a:latin typeface="+mn-lt"/>
              </a:rPr>
              <a:t> other)</a:t>
            </a:r>
            <a:endParaRPr lang="sr-Latn-RS" sz="1800" b="1" dirty="0" smtClean="0">
              <a:latin typeface="+mn-lt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sr-Latn-CS" sz="1800" b="1" dirty="0" smtClean="0">
                <a:latin typeface="+mn-lt"/>
              </a:rPr>
              <a:t>java.util.Arrays</a:t>
            </a:r>
            <a:endParaRPr lang="sr-Cyrl-RS" sz="1800" b="1" dirty="0" smtClean="0">
              <a:latin typeface="+mn-lt"/>
            </a:endParaRPr>
          </a:p>
          <a:p>
            <a:pPr marL="1028700" lvl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n-lt"/>
              </a:rPr>
              <a:t>static </a:t>
            </a:r>
            <a:r>
              <a:rPr lang="en-US" sz="1800" dirty="0">
                <a:latin typeface="+mn-lt"/>
              </a:rPr>
              <a:t>void sort(Object[] a</a:t>
            </a:r>
            <a:r>
              <a:rPr lang="en-US" sz="1800" dirty="0" smtClean="0">
                <a:latin typeface="+mn-lt"/>
              </a:rPr>
              <a:t>)</a:t>
            </a:r>
            <a:r>
              <a:rPr lang="sr-Cyrl-RS" sz="1800" dirty="0" smtClean="0">
                <a:latin typeface="+mn-lt"/>
              </a:rPr>
              <a:t> </a:t>
            </a:r>
            <a:endParaRPr lang="en-US" sz="1800" dirty="0">
              <a:latin typeface="+mn-lt"/>
            </a:endParaRPr>
          </a:p>
          <a:p>
            <a:pPr marL="1428750" lvl="2">
              <a:spcBef>
                <a:spcPts val="0"/>
              </a:spcBef>
              <a:buFontTx/>
              <a:buChar char="-"/>
              <a:defRPr/>
            </a:pPr>
            <a:r>
              <a:rPr lang="sr-Cyrl-RS" sz="1800" dirty="0" smtClean="0">
                <a:latin typeface="+mn-lt"/>
              </a:rPr>
              <a:t>Сортира елементе низа побољшаном верзијом сортирања учешљавањем (енг. </a:t>
            </a:r>
            <a:r>
              <a:rPr lang="sr-Latn-RS" sz="1800" dirty="0" smtClean="0">
                <a:latin typeface="+mn-lt"/>
              </a:rPr>
              <a:t>Merge sort). </a:t>
            </a:r>
          </a:p>
          <a:p>
            <a:pPr marL="1428750" lvl="2">
              <a:spcBef>
                <a:spcPts val="0"/>
              </a:spcBef>
              <a:buFontTx/>
              <a:buChar char="-"/>
              <a:defRPr/>
            </a:pPr>
            <a:r>
              <a:rPr lang="sr-Cyrl-RS" sz="1800" dirty="0" smtClean="0">
                <a:latin typeface="+mn-lt"/>
              </a:rPr>
              <a:t>Елементи низа морају имплементирати </a:t>
            </a:r>
            <a:r>
              <a:rPr lang="sr-Latn-RS" sz="1800" dirty="0" smtClean="0">
                <a:latin typeface="+mn-lt"/>
              </a:rPr>
              <a:t>Comparable </a:t>
            </a:r>
            <a:r>
              <a:rPr lang="sr-Cyrl-RS" sz="1800" dirty="0" smtClean="0">
                <a:latin typeface="+mn-lt"/>
              </a:rPr>
              <a:t>интерфејс. </a:t>
            </a:r>
          </a:p>
          <a:p>
            <a:pPr marL="1028700" lvl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dirty="0">
                <a:latin typeface="+mn-lt"/>
              </a:rPr>
              <a:t>static void sort(Object[] </a:t>
            </a:r>
            <a:r>
              <a:rPr lang="en-US" sz="1800" dirty="0" smtClean="0">
                <a:latin typeface="+mn-lt"/>
              </a:rPr>
              <a:t>a</a:t>
            </a:r>
            <a:r>
              <a:rPr lang="sr-Cyrl-RS" sz="1800" dirty="0" smtClean="0">
                <a:latin typeface="+mn-lt"/>
              </a:rPr>
              <a:t>, </a:t>
            </a:r>
            <a:r>
              <a:rPr lang="en-US" sz="1800" dirty="0" smtClean="0">
                <a:latin typeface="+mn-lt"/>
              </a:rPr>
              <a:t>Comparator c)</a:t>
            </a:r>
            <a:r>
              <a:rPr lang="sr-Cyrl-RS" sz="1800" dirty="0" smtClean="0">
                <a:latin typeface="+mn-lt"/>
              </a:rPr>
              <a:t> </a:t>
            </a:r>
          </a:p>
          <a:p>
            <a:pPr lvl="1" indent="0">
              <a:spcBef>
                <a:spcPts val="0"/>
              </a:spcBef>
              <a:defRPr/>
            </a:pPr>
            <a:r>
              <a:rPr lang="sr-Latn-RS" sz="1800" dirty="0" smtClean="0">
                <a:latin typeface="+mn-lt"/>
              </a:rPr>
              <a:t>	</a:t>
            </a:r>
            <a:r>
              <a:rPr lang="sr-Cyrl-RS" sz="1800" dirty="0" smtClean="0">
                <a:latin typeface="+mn-lt"/>
              </a:rPr>
              <a:t>- Друга варијанта која користи експлицитни начин поређења дефинисан </a:t>
            </a:r>
            <a:r>
              <a:rPr lang="sr-Latn-RS" sz="1800" dirty="0" smtClean="0">
                <a:latin typeface="+mn-lt"/>
              </a:rPr>
              <a:t>	</a:t>
            </a:r>
            <a:r>
              <a:rPr lang="sr-Cyrl-RS" sz="1800" dirty="0" smtClean="0">
                <a:latin typeface="+mn-lt"/>
              </a:rPr>
              <a:t>класом </a:t>
            </a:r>
            <a:r>
              <a:rPr lang="sr-Latn-RS" sz="1800" dirty="0" smtClean="0">
                <a:latin typeface="+mn-lt"/>
              </a:rPr>
              <a:t>Comparator</a:t>
            </a:r>
            <a:endParaRPr lang="sr-Latn-RS" sz="1800" dirty="0" smtClean="0"/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b="1" dirty="0" err="1" smtClean="0">
                <a:latin typeface="+mn-lt"/>
              </a:rPr>
              <a:t>java.util.Comparator</a:t>
            </a:r>
            <a:r>
              <a:rPr lang="en-US" sz="1800" b="1" dirty="0" smtClean="0">
                <a:latin typeface="+mn-lt"/>
              </a:rPr>
              <a:t> </a:t>
            </a:r>
            <a:endParaRPr lang="sr-Cyrl-RS" sz="1800" b="1" dirty="0">
              <a:latin typeface="+mn-lt"/>
            </a:endParaRPr>
          </a:p>
          <a:p>
            <a:pPr marL="1028700" lvl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dirty="0" err="1">
                <a:latin typeface="+mn-lt"/>
              </a:rPr>
              <a:t>int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smtClean="0">
                <a:latin typeface="+mn-lt"/>
              </a:rPr>
              <a:t>compare(</a:t>
            </a:r>
            <a:r>
              <a:rPr lang="sr-Latn-RS" sz="1800" dirty="0" smtClean="0">
                <a:latin typeface="+mn-lt"/>
              </a:rPr>
              <a:t>Object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>
                <a:latin typeface="+mn-lt"/>
              </a:rPr>
              <a:t>o1, </a:t>
            </a:r>
            <a:r>
              <a:rPr lang="sr-Latn-RS" sz="1800" dirty="0" smtClean="0">
                <a:latin typeface="+mn-lt"/>
              </a:rPr>
              <a:t>Object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>
                <a:latin typeface="+mn-lt"/>
              </a:rPr>
              <a:t>o2)</a:t>
            </a:r>
            <a:r>
              <a:rPr lang="sr-Cyrl-RS" sz="1800" dirty="0">
                <a:latin typeface="+mn-lt"/>
              </a:rPr>
              <a:t/>
            </a:r>
            <a:br>
              <a:rPr lang="sr-Cyrl-RS" sz="1800" dirty="0">
                <a:latin typeface="+mn-lt"/>
              </a:rPr>
            </a:br>
            <a:r>
              <a:rPr lang="sr-Cyrl-RS" sz="1800" dirty="0" smtClean="0">
                <a:latin typeface="+mn-lt"/>
              </a:rPr>
              <a:t>- Пореди два објекта и враћа:</a:t>
            </a:r>
          </a:p>
          <a:p>
            <a:pPr marL="1543050" lvl="2" indent="-342900">
              <a:spcBef>
                <a:spcPts val="0"/>
              </a:spcBef>
              <a:buFont typeface="+mj-lt"/>
              <a:buAutoNum type="arabicPeriod"/>
              <a:defRPr/>
            </a:pPr>
            <a:r>
              <a:rPr lang="sr-Cyrl-RS" sz="1800" dirty="0" smtClean="0">
                <a:latin typeface="+mn-lt"/>
              </a:rPr>
              <a:t>негативан број ако први претходи другом, </a:t>
            </a:r>
          </a:p>
          <a:p>
            <a:pPr marL="1543050" lvl="2" indent="-342900">
              <a:spcBef>
                <a:spcPts val="0"/>
              </a:spcBef>
              <a:buFont typeface="+mj-lt"/>
              <a:buAutoNum type="arabicPeriod"/>
              <a:defRPr/>
            </a:pPr>
            <a:r>
              <a:rPr lang="sr-Cyrl-RS" sz="1800" dirty="0" smtClean="0">
                <a:latin typeface="+mn-lt"/>
              </a:rPr>
              <a:t>враћа нулу ако су исти по уређењу</a:t>
            </a:r>
          </a:p>
          <a:p>
            <a:pPr marL="1543050" lvl="2" indent="-342900">
              <a:spcBef>
                <a:spcPts val="0"/>
              </a:spcBef>
              <a:buFont typeface="+mj-lt"/>
              <a:buAutoNum type="arabicPeriod"/>
              <a:defRPr/>
            </a:pPr>
            <a:r>
              <a:rPr lang="sr-Cyrl-RS" sz="1800" dirty="0" smtClean="0">
                <a:latin typeface="+mn-lt"/>
              </a:rPr>
              <a:t>или позитиван број ако други претходи првом. </a:t>
            </a:r>
            <a:endParaRPr lang="sr-Latn-CS" sz="1800" dirty="0" smtClean="0">
              <a:latin typeface="+mn-lt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47800" y="427038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Интерфејси у ЈДК-у (5)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5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5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07504" y="1557338"/>
            <a:ext cx="8884096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>
              <a:spcBef>
                <a:spcPts val="600"/>
              </a:spcBef>
              <a:buFontTx/>
              <a:buAutoNum type="arabicPeriod"/>
              <a:defRPr/>
            </a:pPr>
            <a:r>
              <a:rPr lang="sr-Cyrl-RS" b="1" u="sng" dirty="0" smtClean="0">
                <a:latin typeface="Garamond" pitchFamily="18" charset="0"/>
              </a:rPr>
              <a:t>Заједничке операције и поља сместити у надкласе</a:t>
            </a:r>
            <a:r>
              <a:rPr lang="en-US" b="1" u="sng" dirty="0" smtClean="0">
                <a:latin typeface="Garamond" pitchFamily="18" charset="0"/>
              </a:rPr>
              <a:t>.</a:t>
            </a:r>
            <a:endParaRPr lang="sr-Cyrl-RS" b="1" u="sng" dirty="0" smtClean="0">
              <a:latin typeface="Garamond" pitchFamily="18" charset="0"/>
            </a:endParaRPr>
          </a:p>
          <a:p>
            <a:pPr>
              <a:spcBef>
                <a:spcPts val="600"/>
              </a:spcBef>
              <a:defRPr/>
            </a:pPr>
            <a:r>
              <a:rPr lang="sr-Cyrl-RS" dirty="0" smtClean="0">
                <a:latin typeface="Garamond" pitchFamily="18" charset="0"/>
              </a:rPr>
              <a:t>Тако је оформљена класа </a:t>
            </a:r>
            <a:r>
              <a:rPr lang="en-US" sz="1800" dirty="0" smtClean="0">
                <a:latin typeface="+mn-lt"/>
              </a:rPr>
              <a:t>Person</a:t>
            </a:r>
            <a:r>
              <a:rPr lang="en-US" sz="1800" dirty="0" smtClean="0">
                <a:latin typeface="Garamond" pitchFamily="18" charset="0"/>
              </a:rPr>
              <a:t> </a:t>
            </a:r>
            <a:r>
              <a:rPr lang="sr-Cyrl-RS" dirty="0" smtClean="0">
                <a:latin typeface="Garamond" pitchFamily="18" charset="0"/>
              </a:rPr>
              <a:t>као надкласа </a:t>
            </a:r>
            <a:r>
              <a:rPr lang="en-US" sz="1800" dirty="0" smtClean="0">
                <a:latin typeface="+mn-lt"/>
              </a:rPr>
              <a:t>Employee</a:t>
            </a:r>
            <a:r>
              <a:rPr lang="en-US" sz="1800" dirty="0" smtClean="0">
                <a:latin typeface="Garamond" pitchFamily="18" charset="0"/>
              </a:rPr>
              <a:t> </a:t>
            </a:r>
            <a:r>
              <a:rPr lang="sr-Cyrl-RS" dirty="0" smtClean="0">
                <a:latin typeface="Garamond" pitchFamily="18" charset="0"/>
              </a:rPr>
              <a:t>и </a:t>
            </a:r>
            <a:r>
              <a:rPr lang="en-US" sz="1800" dirty="0" smtClean="0">
                <a:latin typeface="+mn-lt"/>
              </a:rPr>
              <a:t>Student</a:t>
            </a:r>
            <a:r>
              <a:rPr lang="en-US" dirty="0" smtClean="0">
                <a:latin typeface="Garamond" pitchFamily="18" charset="0"/>
              </a:rPr>
              <a:t>.</a:t>
            </a:r>
            <a:endParaRPr lang="en-US" dirty="0">
              <a:latin typeface="Garamond" pitchFamily="18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b="1" u="sng" dirty="0" smtClean="0">
                <a:latin typeface="Garamond" pitchFamily="18" charset="0"/>
              </a:rPr>
              <a:t>2</a:t>
            </a:r>
            <a:r>
              <a:rPr lang="en-US" b="1" u="sng" dirty="0">
                <a:latin typeface="Garamond" pitchFamily="18" charset="0"/>
              </a:rPr>
              <a:t>. </a:t>
            </a:r>
            <a:r>
              <a:rPr lang="sr-Cyrl-RS" b="1" u="sng" dirty="0" smtClean="0">
                <a:latin typeface="Garamond" pitchFamily="18" charset="0"/>
              </a:rPr>
              <a:t>Избегавати употребу заштићених поља</a:t>
            </a:r>
            <a:r>
              <a:rPr lang="en-US" b="1" u="sng" dirty="0" smtClean="0">
                <a:latin typeface="Garamond" pitchFamily="18" charset="0"/>
              </a:rPr>
              <a:t>.</a:t>
            </a:r>
            <a:endParaRPr lang="en-US" b="1" u="sng" dirty="0">
              <a:latin typeface="Garamond" pitchFamily="18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Модификатор </a:t>
            </a:r>
            <a:r>
              <a:rPr lang="en-US" sz="1800" dirty="0" smtClean="0">
                <a:latin typeface="+mn-lt"/>
              </a:rPr>
              <a:t>protected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sr-Cyrl-RS" dirty="0" smtClean="0">
                <a:latin typeface="Garamond" pitchFamily="18" charset="0"/>
              </a:rPr>
              <a:t>не пружа много заштите, из два разлога:</a:t>
            </a:r>
          </a:p>
          <a:p>
            <a:pPr marL="1200150" lvl="1" indent="-457200">
              <a:spcBef>
                <a:spcPts val="600"/>
              </a:spcBef>
              <a:buFont typeface="+mj-lt"/>
              <a:buAutoNum type="arabicPeriod"/>
              <a:defRPr/>
            </a:pPr>
            <a:r>
              <a:rPr lang="sr-Cyrl-RS" dirty="0" smtClean="0">
                <a:latin typeface="Garamond" pitchFamily="18" charset="0"/>
              </a:rPr>
              <a:t>Може се увек направити поткласа неке класе и тиме приступити </a:t>
            </a:r>
            <a:r>
              <a:rPr lang="sr-Latn-RS" dirty="0" smtClean="0">
                <a:latin typeface="Garamond" pitchFamily="18" charset="0"/>
              </a:rPr>
              <a:t>protected </a:t>
            </a:r>
            <a:r>
              <a:rPr lang="sr-Cyrl-RS" dirty="0" smtClean="0">
                <a:latin typeface="Garamond" pitchFamily="18" charset="0"/>
              </a:rPr>
              <a:t>променљивој. </a:t>
            </a:r>
          </a:p>
          <a:p>
            <a:pPr marL="1200150" lvl="1" indent="-457200">
              <a:spcBef>
                <a:spcPts val="600"/>
              </a:spcBef>
              <a:buFont typeface="+mj-lt"/>
              <a:buAutoNum type="arabicPeriod"/>
              <a:defRPr/>
            </a:pPr>
            <a:r>
              <a:rPr lang="sr-Cyrl-RS" dirty="0" smtClean="0">
                <a:latin typeface="Garamond" pitchFamily="18" charset="0"/>
              </a:rPr>
              <a:t>У програмском језику Јава све класе у истом пакету имају приступ </a:t>
            </a:r>
            <a:r>
              <a:rPr lang="en-US" dirty="0">
                <a:latin typeface="Garamond" pitchFamily="18" charset="0"/>
              </a:rPr>
              <a:t> </a:t>
            </a:r>
            <a:r>
              <a:rPr lang="en-US" sz="1800" dirty="0">
                <a:latin typeface="+mn-lt"/>
              </a:rPr>
              <a:t>protected</a:t>
            </a:r>
            <a:r>
              <a:rPr lang="en-US" sz="1800" dirty="0">
                <a:latin typeface="Garamond" pitchFamily="18" charset="0"/>
              </a:rPr>
              <a:t> </a:t>
            </a:r>
            <a:r>
              <a:rPr lang="sr-Cyrl-RS" dirty="0" smtClean="0">
                <a:latin typeface="Garamond" pitchFamily="18" charset="0"/>
              </a:rPr>
              <a:t>пољима, тако да се класа може сместити у исти пакет и тиме омогућити приступ.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Међутим, </a:t>
            </a:r>
            <a:r>
              <a:rPr lang="en-US" sz="1800" dirty="0">
                <a:latin typeface="+mn-lt"/>
              </a:rPr>
              <a:t>protected</a:t>
            </a:r>
            <a:r>
              <a:rPr lang="en-US" sz="1800" dirty="0">
                <a:latin typeface="Garamond" pitchFamily="18" charset="0"/>
              </a:rPr>
              <a:t> </a:t>
            </a:r>
            <a:r>
              <a:rPr lang="sr-Cyrl-RS" dirty="0" smtClean="0">
                <a:latin typeface="Garamond" pitchFamily="18" charset="0"/>
              </a:rPr>
              <a:t>методи могу бити корисни за назначавање да дати метод није спреман за општу употребу и да треба да буде редефинисан у поткласама. </a:t>
            </a:r>
            <a:endParaRPr lang="en-US" sz="1800" dirty="0" smtClean="0">
              <a:latin typeface="Garamond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Препоруке за наслеђивање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39552" y="1628800"/>
            <a:ext cx="8451850" cy="5062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sr-Cyrl-RS" b="1" u="sng" dirty="0" smtClean="0">
                <a:latin typeface="Garamond" pitchFamily="18" charset="0"/>
              </a:rPr>
              <a:t>3. Користити наслеђивање за моделирање односа</a:t>
            </a:r>
            <a:r>
              <a:rPr lang="en-US" b="1" u="sng" dirty="0" smtClean="0">
                <a:latin typeface="Garamond" pitchFamily="18" charset="0"/>
              </a:rPr>
              <a:t> “</a:t>
            </a:r>
            <a:r>
              <a:rPr lang="sr-Cyrl-RS" b="1" u="sng" dirty="0" smtClean="0">
                <a:latin typeface="Garamond" pitchFamily="18" charset="0"/>
              </a:rPr>
              <a:t>јесте</a:t>
            </a:r>
            <a:r>
              <a:rPr lang="en-US" b="1" u="sng" dirty="0" smtClean="0">
                <a:latin typeface="Garamond" pitchFamily="18" charset="0"/>
              </a:rPr>
              <a:t>”.</a:t>
            </a:r>
            <a:endParaRPr lang="en-US" b="1" u="sng" dirty="0">
              <a:latin typeface="Garamond" pitchFamily="18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Понекад програмери претерују у коришћењу наслеђивања</a:t>
            </a:r>
            <a:r>
              <a:rPr lang="en-US" dirty="0" smtClean="0">
                <a:latin typeface="Garamond" pitchFamily="18" charset="0"/>
              </a:rPr>
              <a:t>. </a:t>
            </a:r>
            <a:endParaRPr lang="sr-Cyrl-RS" dirty="0" smtClean="0">
              <a:latin typeface="Garamond" pitchFamily="18" charset="0"/>
            </a:endParaRPr>
          </a:p>
          <a:p>
            <a:pPr>
              <a:spcBef>
                <a:spcPts val="600"/>
              </a:spcBef>
              <a:defRPr/>
            </a:pPr>
            <a:endParaRPr lang="sr-Cyrl-RS" sz="2000" dirty="0" smtClean="0">
              <a:latin typeface="Garamond" pitchFamily="18" charset="0"/>
            </a:endParaRPr>
          </a:p>
          <a:p>
            <a:pPr>
              <a:spcBef>
                <a:spcPts val="600"/>
              </a:spcBef>
              <a:defRPr/>
            </a:pPr>
            <a:r>
              <a:rPr lang="sr-Cyrl-RS" sz="2000" dirty="0" smtClean="0">
                <a:latin typeface="Garamond" pitchFamily="18" charset="0"/>
              </a:rPr>
              <a:t>Претпоставимо да нам требају радници по уговору, тј. класа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smtClean="0">
                <a:latin typeface="+mn-lt"/>
              </a:rPr>
              <a:t>Contractor</a:t>
            </a:r>
            <a:r>
              <a:rPr lang="en-US" sz="2000" dirty="0" smtClean="0">
                <a:latin typeface="Garamond" pitchFamily="18" charset="0"/>
              </a:rPr>
              <a:t>. </a:t>
            </a:r>
            <a:r>
              <a:rPr lang="sr-Cyrl-RS" sz="2000" dirty="0" smtClean="0">
                <a:latin typeface="Garamond" pitchFamily="18" charset="0"/>
              </a:rPr>
              <a:t>Радници под уговором садрже имена и датум запослења, али не садрже плату</a:t>
            </a:r>
            <a:r>
              <a:rPr lang="en-US" sz="2000" dirty="0" smtClean="0">
                <a:latin typeface="Garamond" pitchFamily="18" charset="0"/>
              </a:rPr>
              <a:t>, </a:t>
            </a:r>
            <a:r>
              <a:rPr lang="sr-Cyrl-RS" sz="2000" dirty="0" smtClean="0">
                <a:latin typeface="Garamond" pitchFamily="18" charset="0"/>
              </a:rPr>
              <a:t>већ се плаћају по сату</a:t>
            </a:r>
            <a:r>
              <a:rPr lang="en-US" sz="2000" dirty="0" smtClean="0">
                <a:latin typeface="Garamond" pitchFamily="18" charset="0"/>
              </a:rPr>
              <a:t>. </a:t>
            </a:r>
            <a:endParaRPr lang="sr-Cyrl-RS" sz="2000" dirty="0" smtClean="0">
              <a:latin typeface="Garamond" pitchFamily="18" charset="0"/>
            </a:endParaRPr>
          </a:p>
          <a:p>
            <a:pPr>
              <a:spcBef>
                <a:spcPts val="600"/>
              </a:spcBef>
              <a:defRPr/>
            </a:pPr>
            <a:endParaRPr lang="sr-Cyrl-RS" sz="2000" dirty="0" smtClean="0">
              <a:latin typeface="Garamond" pitchFamily="18" charset="0"/>
            </a:endParaRPr>
          </a:p>
          <a:p>
            <a:pPr>
              <a:spcBef>
                <a:spcPts val="600"/>
              </a:spcBef>
              <a:defRPr/>
            </a:pPr>
            <a:r>
              <a:rPr lang="sr-Cyrl-RS" sz="2000" dirty="0" smtClean="0">
                <a:latin typeface="Garamond" pitchFamily="18" charset="0"/>
              </a:rPr>
              <a:t>Иако постоји изазов да се класа </a:t>
            </a:r>
            <a:r>
              <a:rPr lang="en-US" sz="2000" dirty="0" smtClean="0">
                <a:latin typeface="+mn-lt"/>
              </a:rPr>
              <a:t>Contractor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sr-Cyrl-RS" sz="2000" dirty="0" smtClean="0">
                <a:latin typeface="Garamond" pitchFamily="18" charset="0"/>
              </a:rPr>
              <a:t>направи као подкласа класе </a:t>
            </a:r>
            <a:r>
              <a:rPr lang="en-US" sz="2000" dirty="0" smtClean="0">
                <a:latin typeface="+mn-lt"/>
              </a:rPr>
              <a:t>Employee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sr-Cyrl-RS" sz="2000" dirty="0" smtClean="0">
                <a:latin typeface="Garamond" pitchFamily="18" charset="0"/>
              </a:rPr>
              <a:t>којој је додато поље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+mn-lt"/>
              </a:rPr>
              <a:t>hourlyWage</a:t>
            </a:r>
            <a:r>
              <a:rPr lang="sr-Cyrl-RS" sz="2000" dirty="0" smtClean="0">
                <a:latin typeface="Garamond" pitchFamily="18" charset="0"/>
              </a:rPr>
              <a:t>, то не би била добра идеја јер би тада примерак класе</a:t>
            </a:r>
            <a:r>
              <a:rPr lang="en-US" sz="2000" dirty="0">
                <a:latin typeface="Garamond" pitchFamily="18" charset="0"/>
              </a:rPr>
              <a:t> </a:t>
            </a:r>
            <a:r>
              <a:rPr lang="en-US" sz="2000" dirty="0">
                <a:latin typeface="+mn-lt"/>
              </a:rPr>
              <a:t>Contractor</a:t>
            </a:r>
            <a:r>
              <a:rPr lang="sr-Cyrl-RS" sz="2000" dirty="0" smtClean="0">
                <a:latin typeface="Garamond" pitchFamily="18" charset="0"/>
              </a:rPr>
              <a:t> садржао и поље за плату и поље за сатницу, а то би водило у проблеме</a:t>
            </a:r>
            <a:r>
              <a:rPr lang="en-US" sz="2000" dirty="0" smtClean="0">
                <a:latin typeface="Garamond" pitchFamily="18" charset="0"/>
              </a:rPr>
              <a:t>.</a:t>
            </a:r>
            <a:endParaRPr lang="sr-Cyrl-RS" sz="2000" dirty="0" smtClean="0">
              <a:latin typeface="Garamond" pitchFamily="18" charset="0"/>
            </a:endParaRPr>
          </a:p>
          <a:p>
            <a:pPr>
              <a:spcBef>
                <a:spcPts val="600"/>
              </a:spcBef>
              <a:defRPr/>
            </a:pPr>
            <a:endParaRPr lang="sr-Cyrl-RS" sz="2000" dirty="0" smtClean="0">
              <a:latin typeface="Garamond" pitchFamily="18" charset="0"/>
            </a:endParaRPr>
          </a:p>
          <a:p>
            <a:pPr>
              <a:spcBef>
                <a:spcPts val="600"/>
              </a:spcBef>
              <a:defRPr/>
            </a:pPr>
            <a:r>
              <a:rPr lang="sr-Cyrl-RS" sz="2000" dirty="0" smtClean="0">
                <a:latin typeface="Garamond" pitchFamily="18" charset="0"/>
              </a:rPr>
              <a:t>Наиме однос између ентитета радник по уговору и запослени не пролази тест</a:t>
            </a:r>
            <a:r>
              <a:rPr lang="en-US" sz="2000" dirty="0" smtClean="0">
                <a:latin typeface="Garamond" pitchFamily="18" charset="0"/>
              </a:rPr>
              <a:t> “</a:t>
            </a:r>
            <a:r>
              <a:rPr lang="sr-Cyrl-RS" sz="2000" dirty="0" smtClean="0">
                <a:latin typeface="Garamond" pitchFamily="18" charset="0"/>
              </a:rPr>
              <a:t>јесте</a:t>
            </a:r>
            <a:r>
              <a:rPr lang="en-US" sz="2000" dirty="0" smtClean="0">
                <a:latin typeface="Garamond" pitchFamily="18" charset="0"/>
              </a:rPr>
              <a:t>”. </a:t>
            </a:r>
            <a:r>
              <a:rPr lang="sr-Cyrl-RS" sz="2000" dirty="0" smtClean="0">
                <a:latin typeface="Garamond" pitchFamily="18" charset="0"/>
              </a:rPr>
              <a:t>Радник по уговору није специјалан случај запосленог</a:t>
            </a:r>
            <a:r>
              <a:rPr lang="en-US" sz="2000" dirty="0" smtClean="0">
                <a:latin typeface="Garamond" pitchFamily="18" charset="0"/>
              </a:rPr>
              <a:t>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Препоруке за наслеђивање (2)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628775"/>
            <a:ext cx="8569325" cy="1144588"/>
          </a:xfrm>
        </p:spPr>
        <p:txBody>
          <a:bodyPr/>
          <a:lstStyle/>
          <a:p>
            <a:pPr eaLnBrk="1" hangingPunct="1"/>
            <a:r>
              <a:rPr lang="sr-Cyrl-RS" altLang="en-US" sz="5400" smtClean="0">
                <a:solidFill>
                  <a:srgbClr val="3366FF"/>
                </a:solidFill>
              </a:rPr>
              <a:t>Апстрактне класе и интерфејси</a:t>
            </a:r>
            <a:endParaRPr lang="sr-Latn-CS" altLang="en-US" sz="5400" smtClean="0">
              <a:solidFill>
                <a:srgbClr val="3366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63888" y="3356992"/>
            <a:ext cx="511016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sr-Cyrl-RS" altLang="en-US" kern="0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 Филиповић</a:t>
            </a:r>
            <a:endParaRPr lang="en-US" altLang="en-US" kern="0" dirty="0" smtClean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sr-Latn-CS" altLang="en-US" kern="0" dirty="0" smtClean="0">
                <a:hlinkClick r:id="rId2"/>
              </a:rPr>
              <a:t>vladaf@matf.bg.ac.</a:t>
            </a:r>
            <a:r>
              <a:rPr lang="en-US" altLang="en-US" kern="0" dirty="0" err="1" smtClean="0">
                <a:hlinkClick r:id="rId2"/>
              </a:rPr>
              <a:t>rs</a:t>
            </a:r>
            <a:endParaRPr lang="sr-Latn-RS" altLang="en-US" kern="0" dirty="0" smtClean="0"/>
          </a:p>
          <a:p>
            <a:pPr eaLnBrk="1" hangingPunct="1"/>
            <a:r>
              <a:rPr lang="sr-Cyrl-RS" altLang="en-US" kern="0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Александар Картељ</a:t>
            </a:r>
            <a:endParaRPr lang="en-US" altLang="en-US" kern="0" dirty="0" smtClean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kern="0" dirty="0" smtClean="0">
                <a:hlinkClick r:id="rId3"/>
              </a:rPr>
              <a:t>k</a:t>
            </a:r>
            <a:r>
              <a:rPr lang="sr-Latn-RS" altLang="en-US" kern="0" dirty="0" smtClean="0">
                <a:hlinkClick r:id="rId3"/>
              </a:rPr>
              <a:t>artelj</a:t>
            </a:r>
            <a:r>
              <a:rPr lang="en-US" altLang="en-US" kern="0" dirty="0" smtClean="0">
                <a:hlinkClick r:id="rId3"/>
              </a:rPr>
              <a:t>@matf.bg.ac.rs</a:t>
            </a:r>
            <a:endParaRPr lang="en-US" altLang="en-US" kern="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39750" y="1557338"/>
            <a:ext cx="8451850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b="1" u="sng" dirty="0" smtClean="0">
                <a:latin typeface="Garamond" pitchFamily="18" charset="0"/>
              </a:rPr>
              <a:t>4. </a:t>
            </a:r>
            <a:r>
              <a:rPr lang="sr-Cyrl-RS" b="1" u="sng" dirty="0" smtClean="0">
                <a:latin typeface="Garamond" pitchFamily="18" charset="0"/>
              </a:rPr>
              <a:t>Не користити наслеђивање сем уколико оно има смисла за све методе класе из које се наслеђује</a:t>
            </a:r>
            <a:r>
              <a:rPr lang="en-US" b="1" u="sng" dirty="0" smtClean="0">
                <a:latin typeface="Garamond" pitchFamily="18" charset="0"/>
              </a:rPr>
              <a:t>.</a:t>
            </a:r>
          </a:p>
          <a:p>
            <a:pPr>
              <a:spcBef>
                <a:spcPts val="600"/>
              </a:spcBef>
              <a:defRPr/>
            </a:pPr>
            <a:endParaRPr lang="sr-Cyrl-RS" dirty="0" smtClean="0">
              <a:latin typeface="Garamond" pitchFamily="18" charset="0"/>
            </a:endParaRPr>
          </a:p>
          <a:p>
            <a:pPr>
              <a:spcBef>
                <a:spcPts val="600"/>
              </a:spcBef>
              <a:defRPr/>
            </a:pPr>
            <a:r>
              <a:rPr lang="sr-Cyrl-RS" sz="2000" dirty="0" smtClean="0">
                <a:latin typeface="Garamond" pitchFamily="18" charset="0"/>
              </a:rPr>
              <a:t>Претпоставимо да желимо да направимо класу за празнике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smtClean="0">
                <a:latin typeface="+mn-lt"/>
              </a:rPr>
              <a:t>Holiday</a:t>
            </a:r>
            <a:r>
              <a:rPr lang="en-US" sz="2000" dirty="0" smtClean="0">
                <a:latin typeface="Garamond" pitchFamily="18" charset="0"/>
              </a:rPr>
              <a:t>. </a:t>
            </a:r>
            <a:endParaRPr lang="sr-Cyrl-RS" sz="2000" dirty="0" smtClean="0">
              <a:latin typeface="Garamond" pitchFamily="18" charset="0"/>
            </a:endParaRPr>
          </a:p>
          <a:p>
            <a:pPr>
              <a:spcBef>
                <a:spcPts val="600"/>
              </a:spcBef>
              <a:defRPr/>
            </a:pPr>
            <a:r>
              <a:rPr lang="sr-Cyrl-RS" sz="2000" dirty="0" smtClean="0">
                <a:latin typeface="Garamond" pitchFamily="18" charset="0"/>
              </a:rPr>
              <a:t>Будући да је сваки празник да</a:t>
            </a:r>
            <a:r>
              <a:rPr lang="sr-Cyrl-RS" sz="2000" dirty="0">
                <a:latin typeface="Garamond" pitchFamily="18" charset="0"/>
              </a:rPr>
              <a:t>н</a:t>
            </a:r>
            <a:r>
              <a:rPr lang="sr-Cyrl-RS" sz="2000" dirty="0" smtClean="0">
                <a:latin typeface="Garamond" pitchFamily="18" charset="0"/>
              </a:rPr>
              <a:t>, а да су дани примерци класе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+mn-lt"/>
              </a:rPr>
              <a:t>GregorianCalendar</a:t>
            </a:r>
            <a:r>
              <a:rPr lang="en-US" sz="2000" dirty="0" smtClean="0">
                <a:latin typeface="Garamond" pitchFamily="18" charset="0"/>
              </a:rPr>
              <a:t>, </a:t>
            </a:r>
            <a:r>
              <a:rPr lang="sr-Cyrl-RS" sz="2000" dirty="0" smtClean="0">
                <a:latin typeface="Garamond" pitchFamily="18" charset="0"/>
              </a:rPr>
              <a:t>то можемо користити наслеђивање</a:t>
            </a:r>
            <a:r>
              <a:rPr lang="en-US" sz="2000" dirty="0" smtClean="0">
                <a:latin typeface="Garamond" pitchFamily="18" charset="0"/>
              </a:rPr>
              <a:t>.</a:t>
            </a:r>
            <a:endParaRPr lang="sr-Cyrl-RS" sz="2000" dirty="0">
              <a:latin typeface="Garamond" pitchFamily="18" charset="0"/>
            </a:endParaRPr>
          </a:p>
          <a:p>
            <a:pPr>
              <a:spcBef>
                <a:spcPts val="600"/>
              </a:spcBef>
              <a:defRPr/>
            </a:pPr>
            <a:endParaRPr lang="sr-Cyrl-RS" sz="2000" dirty="0" smtClean="0">
              <a:latin typeface="Garamond" pitchFamily="18" charset="0"/>
            </a:endParaRPr>
          </a:p>
          <a:p>
            <a:r>
              <a:rPr lang="sr-Cyrl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Holiday </a:t>
            </a:r>
            <a:r>
              <a:rPr lang="en-U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extends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GregorianCalendar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en-US" sz="2000" dirty="0">
              <a:latin typeface="Garamond" pitchFamily="18" charset="0"/>
            </a:endParaRPr>
          </a:p>
          <a:p>
            <a:pPr>
              <a:spcBef>
                <a:spcPts val="600"/>
              </a:spcBef>
              <a:defRPr/>
            </a:pPr>
            <a:r>
              <a:rPr lang="sr-Cyrl-RS" sz="2000" dirty="0" smtClean="0">
                <a:latin typeface="Garamond" pitchFamily="18" charset="0"/>
              </a:rPr>
              <a:t>На несрећу, скуп празника није затворен у односу на наслеђене операције</a:t>
            </a:r>
            <a:r>
              <a:rPr lang="en-US" sz="2000" dirty="0" smtClean="0">
                <a:latin typeface="Garamond" pitchFamily="18" charset="0"/>
              </a:rPr>
              <a:t>. </a:t>
            </a:r>
            <a:r>
              <a:rPr lang="sr-Cyrl-RS" sz="2000" dirty="0" smtClean="0">
                <a:latin typeface="Garamond" pitchFamily="18" charset="0"/>
              </a:rPr>
              <a:t>Један од јавних метода класе </a:t>
            </a:r>
            <a:r>
              <a:rPr lang="en-US" sz="2000" dirty="0" err="1" smtClean="0">
                <a:latin typeface="+mn-lt"/>
              </a:rPr>
              <a:t>GregorianCalendar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sr-Cyrl-RS" sz="2000" dirty="0" smtClean="0">
                <a:latin typeface="Garamond" pitchFamily="18" charset="0"/>
              </a:rPr>
              <a:t>је метод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>
                <a:latin typeface="+mn-lt"/>
              </a:rPr>
              <a:t>add</a:t>
            </a:r>
            <a:r>
              <a:rPr lang="en-US" sz="2000" dirty="0">
                <a:latin typeface="Garamond" pitchFamily="18" charset="0"/>
              </a:rPr>
              <a:t>. </a:t>
            </a:r>
            <a:endParaRPr lang="sr-Cyrl-RS" sz="2000" dirty="0" smtClean="0">
              <a:latin typeface="Garamond" pitchFamily="18" charset="0"/>
            </a:endParaRPr>
          </a:p>
          <a:p>
            <a:pPr>
              <a:spcBef>
                <a:spcPts val="600"/>
              </a:spcBef>
              <a:defRPr/>
            </a:pPr>
            <a:r>
              <a:rPr lang="sr-Cyrl-RS" sz="2000" dirty="0" smtClean="0">
                <a:latin typeface="Garamond" pitchFamily="18" charset="0"/>
              </a:rPr>
              <a:t>Међутим</a:t>
            </a:r>
            <a:r>
              <a:rPr lang="sr-Cyrl-RS" sz="2000" dirty="0" smtClean="0">
                <a:latin typeface="Garamond" pitchFamily="18" charset="0"/>
              </a:rPr>
              <a:t>, овај метод може да претвори празник у нерадни дан</a:t>
            </a:r>
            <a:r>
              <a:rPr lang="en-US" sz="2000" dirty="0" smtClean="0">
                <a:latin typeface="Garamond" pitchFamily="18" charset="0"/>
              </a:rPr>
              <a:t>:</a:t>
            </a:r>
            <a:endParaRPr lang="sr-Cyrl-RS" sz="2000" dirty="0" smtClean="0">
              <a:latin typeface="Garamond" pitchFamily="18" charset="0"/>
            </a:endParaRPr>
          </a:p>
          <a:p>
            <a:pPr>
              <a:spcBef>
                <a:spcPts val="600"/>
              </a:spcBef>
              <a:defRPr/>
            </a:pP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Holiday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christmas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spcBef>
                <a:spcPts val="600"/>
              </a:spcBef>
              <a:defRPr/>
            </a:pP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christmas</a:t>
            </a:r>
            <a:r>
              <a:rPr lang="en-US" sz="1500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add</a:t>
            </a:r>
            <a:r>
              <a:rPr lang="en-U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sz="15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Calendar</a:t>
            </a:r>
            <a:r>
              <a:rPr lang="en-US" sz="1500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DAY_OF_MONTH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12</a:t>
            </a:r>
            <a:r>
              <a:rPr lang="en-U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endParaRPr lang="en-US" sz="1500" dirty="0">
              <a:latin typeface="Garamond" pitchFamily="18" charset="0"/>
            </a:endParaRPr>
          </a:p>
          <a:p>
            <a:pPr>
              <a:spcBef>
                <a:spcPts val="600"/>
              </a:spcBef>
              <a:defRPr/>
            </a:pPr>
            <a:r>
              <a:rPr lang="sr-Cyrl-RS" sz="2000" dirty="0" smtClean="0">
                <a:latin typeface="Garamond" pitchFamily="18" charset="0"/>
              </a:rPr>
              <a:t>Стога, </a:t>
            </a:r>
            <a:r>
              <a:rPr lang="sr-Cyrl-RS" sz="2000" dirty="0" smtClean="0">
                <a:latin typeface="Garamond" pitchFamily="18" charset="0"/>
              </a:rPr>
              <a:t>у овом примеру наслеђивање није адекватно</a:t>
            </a:r>
            <a:r>
              <a:rPr lang="en-US" sz="2000" dirty="0" smtClean="0">
                <a:latin typeface="Garamond" pitchFamily="18" charset="0"/>
              </a:rPr>
              <a:t>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Препоруке за наслеђивање (3)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1600" y="4077072"/>
            <a:ext cx="600871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" name="Rectangle 3"/>
          <p:cNvSpPr/>
          <p:nvPr/>
        </p:nvSpPr>
        <p:spPr>
          <a:xfrm>
            <a:off x="1371600" y="5589240"/>
            <a:ext cx="4928592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39552" y="1417638"/>
            <a:ext cx="8451850" cy="4909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sr-Cyrl-RS" b="1" u="sng" dirty="0" smtClean="0">
                <a:latin typeface="Garamond" pitchFamily="18" charset="0"/>
              </a:rPr>
              <a:t>5. Приликом превазилажења метода не мењати очекивано понашање тј. поштовати принцип замене</a:t>
            </a:r>
            <a:r>
              <a:rPr lang="en-US" b="1" u="sng" dirty="0" smtClean="0">
                <a:latin typeface="Garamond" pitchFamily="18" charset="0"/>
              </a:rPr>
              <a:t>.</a:t>
            </a:r>
            <a:endParaRPr lang="en-US" b="1" u="sng" dirty="0">
              <a:latin typeface="Garamond" pitchFamily="18" charset="0"/>
            </a:endParaRPr>
          </a:p>
          <a:p>
            <a:pPr>
              <a:spcBef>
                <a:spcPts val="600"/>
              </a:spcBef>
              <a:defRPr/>
            </a:pPr>
            <a:r>
              <a:rPr lang="sr-Cyrl-RS" sz="2000" dirty="0" smtClean="0">
                <a:latin typeface="Garamond" pitchFamily="18" charset="0"/>
              </a:rPr>
              <a:t>Принцип замене се примењује и на синтаксу и на понашање.</a:t>
            </a:r>
            <a:endParaRPr lang="en-US" sz="2000" dirty="0">
              <a:latin typeface="Garamond" pitchFamily="18" charset="0"/>
            </a:endParaRPr>
          </a:p>
          <a:p>
            <a:pPr>
              <a:spcBef>
                <a:spcPts val="600"/>
              </a:spcBef>
              <a:defRPr/>
            </a:pPr>
            <a:r>
              <a:rPr lang="sr-Cyrl-RS" sz="2000" dirty="0" smtClean="0">
                <a:latin typeface="Garamond" pitchFamily="18" charset="0"/>
              </a:rPr>
              <a:t>При превазилажењу метода се не сме неразумно мењати његово понашање</a:t>
            </a:r>
            <a:r>
              <a:rPr lang="en-US" sz="2000" dirty="0" smtClean="0">
                <a:latin typeface="Garamond" pitchFamily="18" charset="0"/>
              </a:rPr>
              <a:t>. </a:t>
            </a:r>
            <a:r>
              <a:rPr lang="sr-Cyrl-RS" sz="2000" dirty="0" smtClean="0">
                <a:latin typeface="Garamond" pitchFamily="18" charset="0"/>
              </a:rPr>
              <a:t>На пример, ако се „поправи“ проблем са методом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>
                <a:latin typeface="+mn-lt"/>
              </a:rPr>
              <a:t>add</a:t>
            </a:r>
            <a:r>
              <a:rPr lang="en-US" sz="2000" dirty="0">
                <a:latin typeface="Garamond" pitchFamily="18" charset="0"/>
              </a:rPr>
              <a:t> </a:t>
            </a:r>
            <a:r>
              <a:rPr lang="sr-Cyrl-RS" sz="2000" dirty="0" smtClean="0">
                <a:latin typeface="Garamond" pitchFamily="18" charset="0"/>
              </a:rPr>
              <a:t>у класи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>
                <a:latin typeface="+mn-lt"/>
              </a:rPr>
              <a:t>Holiday</a:t>
            </a:r>
            <a:r>
              <a:rPr lang="en-US" sz="2000" dirty="0">
                <a:latin typeface="Garamond" pitchFamily="18" charset="0"/>
              </a:rPr>
              <a:t> </a:t>
            </a:r>
            <a:r>
              <a:rPr lang="sr-Cyrl-RS" sz="2000" dirty="0" smtClean="0">
                <a:latin typeface="Garamond" pitchFamily="18" charset="0"/>
              </a:rPr>
              <a:t>тако да сада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smtClean="0">
                <a:latin typeface="+mn-lt"/>
              </a:rPr>
              <a:t>add</a:t>
            </a:r>
            <a:r>
              <a:rPr lang="sr-Cyrl-RS" sz="2000" dirty="0" smtClean="0">
                <a:latin typeface="Garamond" pitchFamily="18" charset="0"/>
              </a:rPr>
              <a:t> пребацује на следећи празник</a:t>
            </a:r>
            <a:r>
              <a:rPr lang="en-US" sz="2000" dirty="0" smtClean="0">
                <a:latin typeface="Garamond" pitchFamily="18" charset="0"/>
              </a:rPr>
              <a:t>, </a:t>
            </a:r>
            <a:r>
              <a:rPr lang="sr-Cyrl-RS" sz="2000" dirty="0" smtClean="0">
                <a:latin typeface="Garamond" pitchFamily="18" charset="0"/>
              </a:rPr>
              <a:t>тада бива нарушен принцип замене</a:t>
            </a:r>
            <a:r>
              <a:rPr lang="en-US" sz="2000" dirty="0" smtClean="0">
                <a:latin typeface="Garamond" pitchFamily="18" charset="0"/>
              </a:rPr>
              <a:t>.</a:t>
            </a:r>
            <a:r>
              <a:rPr lang="sr-Cyrl-RS" sz="2000" dirty="0" smtClean="0">
                <a:latin typeface="Garamond" pitchFamily="18" charset="0"/>
              </a:rPr>
              <a:t> </a:t>
            </a:r>
            <a:endParaRPr lang="sr-Cyrl-RS" sz="2000" dirty="0" smtClean="0">
              <a:latin typeface="Garamond" pitchFamily="18" charset="0"/>
            </a:endParaRPr>
          </a:p>
          <a:p>
            <a:pPr>
              <a:spcBef>
                <a:spcPts val="600"/>
              </a:spcBef>
              <a:defRPr/>
            </a:pPr>
            <a:r>
              <a:rPr lang="sr-Cyrl-RS" sz="2000" dirty="0" smtClean="0">
                <a:latin typeface="Garamond" pitchFamily="18" charset="0"/>
              </a:rPr>
              <a:t>Наиме</a:t>
            </a:r>
            <a:r>
              <a:rPr lang="sr-Cyrl-RS" sz="2000" dirty="0" smtClean="0">
                <a:latin typeface="Garamond" pitchFamily="18" charset="0"/>
              </a:rPr>
              <a:t>, секвенца нареби:</a:t>
            </a:r>
          </a:p>
          <a:p>
            <a:pPr>
              <a:spcBef>
                <a:spcPts val="600"/>
              </a:spcBef>
              <a:defRPr/>
            </a:pPr>
            <a:endParaRPr lang="en-US" sz="800" dirty="0">
              <a:latin typeface="Garamond" pitchFamily="18" charset="0"/>
            </a:endParaRPr>
          </a:p>
          <a:p>
            <a:r>
              <a:rPr lang="sr-Cyrl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d1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x</a:t>
            </a:r>
            <a:r>
              <a:rPr lang="en-US" sz="15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Calendar</a:t>
            </a:r>
            <a:r>
              <a:rPr lang="en-US" sz="15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DAY_OF_MONTH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x</a:t>
            </a:r>
            <a:r>
              <a:rPr lang="en-US" sz="1500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add</a:t>
            </a:r>
            <a:r>
              <a:rPr lang="en-U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sz="15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Calendar</a:t>
            </a:r>
            <a:r>
              <a:rPr lang="en-US" sz="1500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DAY_OF_MONTH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d2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x</a:t>
            </a:r>
            <a:r>
              <a:rPr lang="en-US" sz="15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Calendar</a:t>
            </a:r>
            <a:r>
              <a:rPr lang="en-US" sz="15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DAY_OF_MONTH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en-US" sz="1500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en-US" sz="1500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en-U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d2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-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d1</a:t>
            </a:r>
            <a:r>
              <a:rPr lang="en-U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endParaRPr lang="sr-Cyrl-RS" sz="2000" dirty="0" smtClean="0">
              <a:latin typeface="Garamond" pitchFamily="18" charset="0"/>
            </a:endParaRPr>
          </a:p>
          <a:p>
            <a:pPr>
              <a:spcBef>
                <a:spcPts val="600"/>
              </a:spcBef>
              <a:defRPr/>
            </a:pPr>
            <a:r>
              <a:rPr lang="sr-Cyrl-RS" sz="2000" dirty="0" smtClean="0">
                <a:latin typeface="Garamond" pitchFamily="18" charset="0"/>
              </a:rPr>
              <a:t>треба да има очекивано понашање, тј. да врати </a:t>
            </a:r>
            <a:r>
              <a:rPr lang="sr-Cyrl-RS" sz="2000" dirty="0" smtClean="0">
                <a:latin typeface="+mn-lt"/>
              </a:rPr>
              <a:t>1</a:t>
            </a:r>
            <a:r>
              <a:rPr lang="sr-Cyrl-RS" sz="2000" dirty="0" smtClean="0">
                <a:latin typeface="Garamond" pitchFamily="18" charset="0"/>
              </a:rPr>
              <a:t>, без обзира да ли је променљива </a:t>
            </a:r>
            <a:r>
              <a:rPr lang="en-US" sz="2000" dirty="0" smtClean="0">
                <a:latin typeface="+mn-lt"/>
              </a:rPr>
              <a:t>x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sr-Cyrl-RS" sz="2000" dirty="0" smtClean="0">
                <a:latin typeface="Garamond" pitchFamily="18" charset="0"/>
              </a:rPr>
              <a:t>типа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>
                <a:latin typeface="+mn-lt"/>
              </a:rPr>
              <a:t>GregorianCalendar</a:t>
            </a:r>
            <a:r>
              <a:rPr lang="en-US" sz="2000" dirty="0">
                <a:latin typeface="Garamond" pitchFamily="18" charset="0"/>
              </a:rPr>
              <a:t> </a:t>
            </a:r>
            <a:r>
              <a:rPr lang="sr-Cyrl-RS" sz="2000" dirty="0" smtClean="0">
                <a:latin typeface="Garamond" pitchFamily="18" charset="0"/>
              </a:rPr>
              <a:t>или </a:t>
            </a:r>
            <a:r>
              <a:rPr lang="en-US" sz="2000" dirty="0" smtClean="0">
                <a:latin typeface="+mn-lt"/>
              </a:rPr>
              <a:t>Holiday</a:t>
            </a:r>
            <a:r>
              <a:rPr lang="en-US" sz="2000" dirty="0">
                <a:latin typeface="Garamond" pitchFamily="18" charset="0"/>
              </a:rPr>
              <a:t>.</a:t>
            </a:r>
            <a:endParaRPr lang="en-US" sz="2000" dirty="0" smtClean="0">
              <a:latin typeface="Garamond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Препоруке за наслеђивање (4)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1600" y="4365104"/>
            <a:ext cx="4640560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39750" y="1416050"/>
            <a:ext cx="8451850" cy="5247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sr-Cyrl-RS" b="1" u="sng" dirty="0" smtClean="0">
                <a:latin typeface="Garamond" pitchFamily="18" charset="0"/>
              </a:rPr>
              <a:t>6. Користити полиморфизам, а не информације о типу</a:t>
            </a:r>
            <a:r>
              <a:rPr lang="en-US" b="1" u="sng" dirty="0" smtClean="0">
                <a:latin typeface="Garamond" pitchFamily="18" charset="0"/>
              </a:rPr>
              <a:t>.</a:t>
            </a:r>
            <a:endParaRPr lang="en-US" b="1" u="sng" dirty="0">
              <a:latin typeface="Garamond" pitchFamily="18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Кад год се наиђе на код облика:</a:t>
            </a:r>
            <a:endParaRPr lang="en-US" dirty="0">
              <a:latin typeface="Garamond" pitchFamily="18" charset="0"/>
            </a:endParaRPr>
          </a:p>
          <a:p>
            <a:endParaRPr lang="sr-Cyrl-RS" sz="800" b="1" dirty="0" smtClean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	</a:t>
            </a:r>
            <a:r>
              <a:rPr lang="en-U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x is of type </a:t>
            </a:r>
            <a:r>
              <a:rPr lang="en-U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action1</a:t>
            </a:r>
            <a:r>
              <a:rPr lang="en-U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x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else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x is of type </a:t>
            </a:r>
            <a:r>
              <a:rPr lang="en-U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2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action2</a:t>
            </a:r>
            <a:r>
              <a:rPr lang="en-U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x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spcBef>
                <a:spcPts val="0"/>
              </a:spcBef>
              <a:defRPr/>
            </a:pPr>
            <a:r>
              <a:rPr lang="sr-Cyrl-RS" dirty="0" smtClean="0">
                <a:latin typeface="Garamond" pitchFamily="18" charset="0"/>
              </a:rPr>
              <a:t>    треба размотрити могућност полиморфизма</a:t>
            </a:r>
            <a:r>
              <a:rPr lang="en-US" dirty="0" smtClean="0">
                <a:latin typeface="Garamond" pitchFamily="18" charset="0"/>
              </a:rPr>
              <a:t>.</a:t>
            </a:r>
            <a:r>
              <a:rPr lang="sr-Cyrl-RS" dirty="0" smtClean="0">
                <a:latin typeface="Garamond" pitchFamily="18" charset="0"/>
              </a:rPr>
              <a:t>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Да ли </a:t>
            </a:r>
            <a:r>
              <a:rPr lang="en-US" sz="1800" dirty="0" smtClean="0">
                <a:latin typeface="+mn-lt"/>
              </a:rPr>
              <a:t>action1</a:t>
            </a:r>
            <a:r>
              <a:rPr lang="en-US" sz="1800" dirty="0" smtClean="0">
                <a:latin typeface="Garamond" pitchFamily="18" charset="0"/>
              </a:rPr>
              <a:t> </a:t>
            </a:r>
            <a:r>
              <a:rPr lang="sr-Cyrl-RS" dirty="0" smtClean="0">
                <a:latin typeface="Garamond" pitchFamily="18" charset="0"/>
              </a:rPr>
              <a:t>и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sz="1800" dirty="0">
                <a:latin typeface="+mn-lt"/>
              </a:rPr>
              <a:t>action2</a:t>
            </a:r>
            <a:r>
              <a:rPr lang="en-US" sz="1800" dirty="0">
                <a:latin typeface="Garamond" pitchFamily="18" charset="0"/>
              </a:rPr>
              <a:t> </a:t>
            </a:r>
            <a:r>
              <a:rPr lang="sr-Cyrl-RS" dirty="0" smtClean="0">
                <a:latin typeface="Garamond" pitchFamily="18" charset="0"/>
              </a:rPr>
              <a:t>представљају заједничке концепте</a:t>
            </a:r>
            <a:r>
              <a:rPr lang="en-US" dirty="0" smtClean="0">
                <a:latin typeface="Garamond" pitchFamily="18" charset="0"/>
              </a:rPr>
              <a:t>? </a:t>
            </a:r>
            <a:endParaRPr lang="sr-Cyrl-RS" dirty="0" smtClean="0">
              <a:latin typeface="Garamond" pitchFamily="18" charset="0"/>
            </a:endParaRPr>
          </a:p>
          <a:p>
            <a:pPr marL="108585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Ако </a:t>
            </a:r>
            <a:r>
              <a:rPr lang="sr-Cyrl-RS" dirty="0" smtClean="0">
                <a:latin typeface="Garamond" pitchFamily="18" charset="0"/>
              </a:rPr>
              <a:t>је одговор да, тај заједнички концепт треба да буде метод заједничке надкласе или интерфејса</a:t>
            </a:r>
            <a:r>
              <a:rPr lang="en-US" dirty="0" smtClean="0">
                <a:latin typeface="Garamond" pitchFamily="18" charset="0"/>
              </a:rPr>
              <a:t>. </a:t>
            </a:r>
            <a:endParaRPr lang="sr-Cyrl-RS" dirty="0" smtClean="0">
              <a:latin typeface="Garamond" pitchFamily="18" charset="0"/>
            </a:endParaRPr>
          </a:p>
          <a:p>
            <a:pPr marL="108585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Потом се једноставно треба позвати </a:t>
            </a:r>
            <a:r>
              <a:rPr lang="en-US" sz="1800" dirty="0" err="1" smtClean="0">
                <a:latin typeface="+mn-lt"/>
              </a:rPr>
              <a:t>x.action</a:t>
            </a:r>
            <a:r>
              <a:rPr lang="en-US" sz="1800" dirty="0" smtClean="0">
                <a:latin typeface="+mn-lt"/>
              </a:rPr>
              <a:t>();</a:t>
            </a:r>
            <a:r>
              <a:rPr lang="sr-Cyrl-RS" dirty="0" smtClean="0">
                <a:latin typeface="Garamond" pitchFamily="18" charset="0"/>
              </a:rPr>
              <a:t> па да механизам динамичког активирања који је инхерентан полиморфизму покреће одговарајућу акцију</a:t>
            </a:r>
            <a:r>
              <a:rPr lang="en-US" dirty="0" smtClean="0">
                <a:latin typeface="Garamond" pitchFamily="18" charset="0"/>
              </a:rPr>
              <a:t>.</a:t>
            </a:r>
            <a:endParaRPr lang="en-US" dirty="0">
              <a:latin typeface="Garamond" pitchFamily="18" charset="0"/>
            </a:endParaRPr>
          </a:p>
          <a:p>
            <a:pPr>
              <a:spcBef>
                <a:spcPts val="600"/>
              </a:spcBef>
              <a:defRPr/>
            </a:pPr>
            <a:endParaRPr lang="en-US" dirty="0" smtClean="0">
              <a:latin typeface="Garamond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Препоруке за наслеђивање (5)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11525" y="427038"/>
            <a:ext cx="5832475" cy="914400"/>
          </a:xfrm>
        </p:spPr>
        <p:txBody>
          <a:bodyPr/>
          <a:lstStyle/>
          <a:p>
            <a:pPr eaLnBrk="1" hangingPunct="1"/>
            <a:r>
              <a:rPr lang="sr-Cyrl-RS" altLang="en-US" smtClean="0">
                <a:solidFill>
                  <a:srgbClr val="3366FF"/>
                </a:solidFill>
              </a:rPr>
              <a:t>Захвалница</a:t>
            </a:r>
            <a:endParaRPr lang="sr-Latn-CS" altLang="en-US" smtClean="0">
              <a:solidFill>
                <a:srgbClr val="3366FF"/>
              </a:solidFill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304800" y="1628775"/>
            <a:ext cx="8610600" cy="345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sr-Cyrl-RS" altLang="en-US" sz="2600">
                <a:solidFill>
                  <a:srgbClr val="000073"/>
                </a:solidFill>
                <a:latin typeface="Garamond" panose="02020404030301010803" pitchFamily="18" charset="0"/>
              </a:rPr>
              <a:t>Велики део материјала који је укључен у ову презентацију је преузет из презентације коју је раније (у време када је он држао курс Објектно орјентисано програмирање) направио проф. др Душан Тошић.</a:t>
            </a:r>
          </a:p>
          <a:p>
            <a:pPr eaLnBrk="1" hangingPunct="1">
              <a:buClrTx/>
              <a:buFontTx/>
              <a:buNone/>
            </a:pPr>
            <a:endParaRPr lang="sr-Cyrl-RS" altLang="en-US" sz="2600">
              <a:solidFill>
                <a:srgbClr val="000073"/>
              </a:solidFill>
              <a:latin typeface="Garamond" panose="02020404030301010803" pitchFamily="18" charset="0"/>
            </a:endParaRPr>
          </a:p>
          <a:p>
            <a:pPr eaLnBrk="1" hangingPunct="1">
              <a:buClrTx/>
              <a:buFontTx/>
              <a:buNone/>
            </a:pPr>
            <a:r>
              <a:rPr lang="sr-Cyrl-RS" altLang="en-US" sz="2600">
                <a:solidFill>
                  <a:srgbClr val="000073"/>
                </a:solidFill>
                <a:latin typeface="Garamond" panose="02020404030301010803" pitchFamily="18" charset="0"/>
              </a:rPr>
              <a:t>Хвала проф. Тошићу што се сагласио са укључивањем тог материјала у садашњу презентацији, као и на помоћи коју ми је пружио током конципцирања и реализације курса. </a:t>
            </a:r>
            <a:endParaRPr lang="sr-Latn-CS" altLang="en-US" sz="2600">
              <a:solidFill>
                <a:srgbClr val="000073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1658938"/>
            <a:ext cx="9144000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ts val="600"/>
              </a:spcBef>
              <a:buClrTx/>
            </a:pPr>
            <a:r>
              <a:rPr lang="sr-Cyrl-RS" altLang="en-US" sz="2400" dirty="0">
                <a:latin typeface="Garamond" panose="02020404030301010803" pitchFamily="18" charset="0"/>
              </a:rPr>
              <a:t>Како се крећемо уз хијерархију наслеђивања, класе постају све општије и све апстрактније</a:t>
            </a:r>
            <a:r>
              <a:rPr lang="en-US" altLang="en-US" sz="2400" dirty="0">
                <a:latin typeface="Garamond" panose="02020404030301010803" pitchFamily="18" charset="0"/>
              </a:rPr>
              <a:t>. </a:t>
            </a:r>
            <a:endParaRPr lang="en-US" altLang="en-US" sz="2400" dirty="0" smtClean="0">
              <a:latin typeface="Garamond" panose="02020404030301010803" pitchFamily="18" charset="0"/>
            </a:endParaRPr>
          </a:p>
          <a:p>
            <a:pPr marL="342900" indent="-342900" eaLnBrk="1" hangingPunct="1">
              <a:spcBef>
                <a:spcPts val="600"/>
              </a:spcBef>
              <a:buClrTx/>
            </a:pPr>
            <a:r>
              <a:rPr lang="sr-Cyrl-RS" altLang="en-US" sz="2400" dirty="0" smtClean="0">
                <a:latin typeface="Garamond" panose="02020404030301010803" pitchFamily="18" charset="0"/>
              </a:rPr>
              <a:t>У </a:t>
            </a:r>
            <a:r>
              <a:rPr lang="sr-Cyrl-RS" altLang="en-US" sz="2400" dirty="0">
                <a:latin typeface="Garamond" panose="02020404030301010803" pitchFamily="18" charset="0"/>
              </a:rPr>
              <a:t>неком тренутку наткласа постаје у тој мери општа да више представља основу за друге класе него класу чије конкретне примерке желимо да користимо</a:t>
            </a:r>
            <a:r>
              <a:rPr lang="en-US" altLang="en-US" sz="2400" dirty="0">
                <a:latin typeface="Garamond" panose="02020404030301010803" pitchFamily="18" charset="0"/>
              </a:rPr>
              <a:t>.</a:t>
            </a:r>
            <a:endParaRPr lang="sr-Cyrl-RS" altLang="en-US" sz="2400" dirty="0">
              <a:latin typeface="Garamond" panose="02020404030301010803" pitchFamily="18" charset="0"/>
            </a:endParaRPr>
          </a:p>
          <a:p>
            <a:pPr eaLnBrk="1" hangingPunct="1">
              <a:spcBef>
                <a:spcPts val="600"/>
              </a:spcBef>
              <a:buClrTx/>
              <a:buFontTx/>
              <a:buNone/>
            </a:pPr>
            <a:r>
              <a:rPr lang="sr-Cyrl-RS" altLang="en-US" sz="2400" b="1" dirty="0">
                <a:latin typeface="Garamond" panose="02020404030301010803" pitchFamily="18" charset="0"/>
              </a:rPr>
              <a:t>Пример:</a:t>
            </a:r>
          </a:p>
          <a:p>
            <a:pPr marL="342900" indent="-342900" eaLnBrk="1" hangingPunct="1">
              <a:spcBef>
                <a:spcPts val="600"/>
              </a:spcBef>
              <a:buClrTx/>
            </a:pPr>
            <a:r>
              <a:rPr lang="sr-Cyrl-RS" altLang="en-US" sz="2400" dirty="0">
                <a:latin typeface="Garamond" panose="02020404030301010803" pitchFamily="18" charset="0"/>
              </a:rPr>
              <a:t>Проширење хијерархије класа за запослене и студенте. </a:t>
            </a:r>
          </a:p>
          <a:p>
            <a:pPr marL="342900" indent="-342900" eaLnBrk="1" hangingPunct="1">
              <a:spcBef>
                <a:spcPts val="600"/>
              </a:spcBef>
              <a:buClrTx/>
            </a:pPr>
            <a:r>
              <a:rPr lang="sr-Cyrl-RS" altLang="en-US" sz="2400" dirty="0" smtClean="0">
                <a:latin typeface="Garamond" panose="02020404030301010803" pitchFamily="18" charset="0"/>
              </a:rPr>
              <a:t>Иако свака </a:t>
            </a:r>
            <a:r>
              <a:rPr lang="sr-Cyrl-RS" altLang="en-US" sz="2400" dirty="0">
                <a:latin typeface="Garamond" panose="02020404030301010803" pitchFamily="18" charset="0"/>
              </a:rPr>
              <a:t>особа има опис,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/>
            </a:r>
            <a:br>
              <a:rPr lang="sr-Cyrl-RS" altLang="en-US" sz="2400" dirty="0" smtClean="0">
                <a:latin typeface="Garamond" panose="02020404030301010803" pitchFamily="18" charset="0"/>
              </a:rPr>
            </a:br>
            <a:r>
              <a:rPr lang="sr-Cyrl-RS" altLang="en-US" sz="2400" dirty="0" smtClean="0">
                <a:latin typeface="Garamond" panose="02020404030301010803" pitchFamily="18" charset="0"/>
              </a:rPr>
              <a:t>ипак тај </a:t>
            </a:r>
            <a:r>
              <a:rPr lang="sr-Cyrl-RS" altLang="en-US" sz="2400" dirty="0">
                <a:latin typeface="Garamond" panose="02020404030301010803" pitchFamily="18" charset="0"/>
              </a:rPr>
              <a:t>опис зависи од тога шта и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/>
            </a:r>
            <a:br>
              <a:rPr lang="sr-Cyrl-RS" altLang="en-US" sz="2400" dirty="0" smtClean="0">
                <a:latin typeface="Garamond" panose="02020404030301010803" pitchFamily="18" charset="0"/>
              </a:rPr>
            </a:br>
            <a:r>
              <a:rPr lang="sr-Cyrl-RS" altLang="en-US" sz="2400" dirty="0" smtClean="0">
                <a:latin typeface="Garamond" panose="02020404030301010803" pitchFamily="18" charset="0"/>
              </a:rPr>
              <a:t>како </a:t>
            </a:r>
            <a:r>
              <a:rPr lang="sr-Cyrl-RS" altLang="en-US" sz="2400" dirty="0">
                <a:latin typeface="Garamond" panose="02020404030301010803" pitchFamily="18" charset="0"/>
              </a:rPr>
              <a:t>дата особа ради.</a:t>
            </a:r>
            <a:endParaRPr lang="en-US" altLang="en-US" sz="2400" b="1" dirty="0">
              <a:solidFill>
                <a:schemeClr val="accent2"/>
              </a:solidFill>
              <a:latin typeface="Times_Lat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47800" y="427038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Апстрактне класе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437112"/>
            <a:ext cx="3744416" cy="2290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1658938"/>
            <a:ext cx="9144000" cy="469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Garamond" pitchFamily="18" charset="0"/>
              </a:rPr>
              <a:t>Апстрактне класе и методе карактерише кључна реч</a:t>
            </a:r>
            <a:r>
              <a:rPr lang="en-US" dirty="0">
                <a:latin typeface="Garamond" pitchFamily="18" charset="0"/>
              </a:rPr>
              <a:t> </a:t>
            </a:r>
            <a:r>
              <a:rPr lang="en-US" sz="1800" dirty="0">
                <a:solidFill>
                  <a:srgbClr val="FF33CC"/>
                </a:solidFill>
                <a:latin typeface="+mn-lt"/>
              </a:rPr>
              <a:t>abstract</a:t>
            </a:r>
            <a:r>
              <a:rPr lang="en-US" dirty="0">
                <a:solidFill>
                  <a:srgbClr val="FF33CC"/>
                </a:solidFill>
                <a:latin typeface="Garamond" pitchFamily="18" charset="0"/>
              </a:rPr>
              <a:t>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Garamond" pitchFamily="18" charset="0"/>
              </a:rPr>
              <a:t>Класа мора бити апстрактна ако садржи бар један апстрактни метод.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Garamond" pitchFamily="18" charset="0"/>
              </a:rPr>
              <a:t>Класа може бити апстрактна чак иако не садржи ни један апстрактни метод</a:t>
            </a:r>
            <a:r>
              <a:rPr lang="ru-RU" dirty="0" smtClean="0">
                <a:latin typeface="Garamond" pitchFamily="18" charset="0"/>
              </a:rPr>
              <a:t>.</a:t>
            </a:r>
          </a:p>
          <a:p>
            <a:pPr>
              <a:spcBef>
                <a:spcPts val="600"/>
              </a:spcBef>
              <a:defRPr/>
            </a:pPr>
            <a:endParaRPr lang="ru-RU" dirty="0">
              <a:latin typeface="Garamond" pitchFamily="18" charset="0"/>
            </a:endParaRPr>
          </a:p>
          <a:p>
            <a:r>
              <a:rPr lang="sr-Cyrl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abstract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Person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private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String jmbg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sr-Cyrl-RS" sz="150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void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checkJMBG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 smtClean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"JMBG checking"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abstract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void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doMedicalTreatment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endParaRPr lang="sr-Latn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dirty="0" smtClean="0">
                <a:latin typeface="Garamond" pitchFamily="18" charset="0"/>
              </a:rPr>
              <a:t>  </a:t>
            </a:r>
            <a:endParaRPr lang="en-US" b="1" dirty="0">
              <a:solidFill>
                <a:schemeClr val="accent2"/>
              </a:solidFill>
              <a:latin typeface="Times_Lat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47800" y="427038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Апстрактне класе (2)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7584" y="3717032"/>
            <a:ext cx="6192688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7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1658938"/>
            <a:ext cx="914400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 smtClean="0">
                <a:latin typeface="Garamond" pitchFamily="18" charset="0"/>
              </a:rPr>
              <a:t>Примерак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>
                <a:latin typeface="Garamond" pitchFamily="18" charset="0"/>
              </a:rPr>
              <a:t>конкретне</a:t>
            </a:r>
            <a:r>
              <a:rPr lang="ru-RU" dirty="0">
                <a:latin typeface="Garamond" pitchFamily="18" charset="0"/>
              </a:rPr>
              <a:t> </a:t>
            </a:r>
            <a:r>
              <a:rPr lang="ru-RU" dirty="0" err="1">
                <a:latin typeface="Garamond" pitchFamily="18" charset="0"/>
              </a:rPr>
              <a:t>класе</a:t>
            </a:r>
            <a:r>
              <a:rPr lang="ru-RU" dirty="0">
                <a:latin typeface="Garamond" pitchFamily="18" charset="0"/>
              </a:rPr>
              <a:t> </a:t>
            </a:r>
            <a:r>
              <a:rPr lang="ru-RU" dirty="0" err="1">
                <a:latin typeface="Garamond" pitchFamily="18" charset="0"/>
              </a:rPr>
              <a:t>може</a:t>
            </a:r>
            <a:r>
              <a:rPr lang="ru-RU" dirty="0">
                <a:latin typeface="Garamond" pitchFamily="18" charset="0"/>
              </a:rPr>
              <a:t> да </a:t>
            </a:r>
            <a:r>
              <a:rPr lang="ru-RU" dirty="0" err="1">
                <a:latin typeface="Garamond" pitchFamily="18" charset="0"/>
              </a:rPr>
              <a:t>користи</a:t>
            </a:r>
            <a:r>
              <a:rPr lang="ru-RU" dirty="0">
                <a:latin typeface="Garamond" pitchFamily="18" charset="0"/>
              </a:rPr>
              <a:t> </a:t>
            </a:r>
            <a:r>
              <a:rPr lang="ru-RU" dirty="0" err="1">
                <a:latin typeface="Garamond" pitchFamily="18" charset="0"/>
              </a:rPr>
              <a:t>неапстрактне</a:t>
            </a:r>
            <a:r>
              <a:rPr lang="ru-RU" dirty="0">
                <a:latin typeface="Garamond" pitchFamily="18" charset="0"/>
              </a:rPr>
              <a:t> методе </a:t>
            </a:r>
            <a:r>
              <a:rPr lang="ru-RU" dirty="0" err="1">
                <a:latin typeface="Garamond" pitchFamily="18" charset="0"/>
              </a:rPr>
              <a:t>апстрактне</a:t>
            </a:r>
            <a:r>
              <a:rPr lang="ru-RU" dirty="0">
                <a:latin typeface="Garamond" pitchFamily="18" charset="0"/>
              </a:rPr>
              <a:t> </a:t>
            </a:r>
            <a:r>
              <a:rPr lang="ru-RU" dirty="0" err="1">
                <a:latin typeface="Garamond" pitchFamily="18" charset="0"/>
              </a:rPr>
              <a:t>наткласе</a:t>
            </a:r>
            <a:r>
              <a:rPr lang="ru-RU" dirty="0">
                <a:latin typeface="Garamond" pitchFamily="18" charset="0"/>
              </a:rPr>
              <a:t>. </a:t>
            </a:r>
            <a:endParaRPr lang="ru-RU" dirty="0" smtClean="0">
              <a:latin typeface="Garamond" pitchFamily="18" charset="0"/>
            </a:endParaRPr>
          </a:p>
          <a:p>
            <a:pPr>
              <a:spcBef>
                <a:spcPts val="600"/>
              </a:spcBef>
              <a:defRPr/>
            </a:pPr>
            <a:endParaRPr lang="ru-RU" dirty="0">
              <a:latin typeface="Garamond" pitchFamily="18" charset="0"/>
            </a:endParaRPr>
          </a:p>
          <a:p>
            <a:r>
              <a:rPr lang="sr-Cyrl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Student </a:t>
            </a:r>
            <a:r>
              <a:rPr lang="sr-Latn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extends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Person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private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String index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@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Override 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void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doMedicalTreatment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			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 smtClean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"Going to student clinic"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	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checkJMBG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checkIndex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sr-Cyrl-RS" sz="150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void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checkIndex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 smtClean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"Checking index"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endParaRPr lang="sr-Latn-RS" sz="1500" dirty="0" smtClean="0">
              <a:effectLst/>
            </a:endParaRPr>
          </a:p>
          <a:p>
            <a:pPr>
              <a:spcBef>
                <a:spcPts val="600"/>
              </a:spcBef>
              <a:defRPr/>
            </a:pPr>
            <a:endParaRPr lang="ru-RU" sz="1500" dirty="0">
              <a:latin typeface="Garamond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47800" y="427038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Апстрактне класе (3)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9592" y="2780928"/>
            <a:ext cx="7344816" cy="31683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5398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1658938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>
                <a:latin typeface="Garamond" pitchFamily="18" charset="0"/>
              </a:rPr>
              <a:t>Тај</a:t>
            </a:r>
            <a:r>
              <a:rPr lang="ru-RU" dirty="0">
                <a:latin typeface="Garamond" pitchFamily="18" charset="0"/>
              </a:rPr>
              <a:t> </a:t>
            </a:r>
            <a:r>
              <a:rPr lang="ru-RU" dirty="0" err="1">
                <a:latin typeface="Garamond" pitchFamily="18" charset="0"/>
              </a:rPr>
              <a:t>примерак</a:t>
            </a:r>
            <a:r>
              <a:rPr lang="ru-RU" dirty="0">
                <a:latin typeface="Garamond" pitchFamily="18" charset="0"/>
              </a:rPr>
              <a:t> </a:t>
            </a:r>
            <a:r>
              <a:rPr lang="ru-RU" dirty="0" err="1">
                <a:latin typeface="Garamond" pitchFamily="18" charset="0"/>
              </a:rPr>
              <a:t>може</a:t>
            </a:r>
            <a:r>
              <a:rPr lang="ru-RU" dirty="0">
                <a:latin typeface="Garamond" pitchFamily="18" charset="0"/>
              </a:rPr>
              <a:t> </a:t>
            </a:r>
            <a:r>
              <a:rPr lang="ru-RU" dirty="0" err="1">
                <a:latin typeface="Garamond" pitchFamily="18" charset="0"/>
              </a:rPr>
              <a:t>бити</a:t>
            </a:r>
            <a:r>
              <a:rPr lang="ru-RU" dirty="0">
                <a:latin typeface="Garamond" pitchFamily="18" charset="0"/>
              </a:rPr>
              <a:t> </a:t>
            </a:r>
            <a:r>
              <a:rPr lang="ru-RU" dirty="0" err="1">
                <a:latin typeface="Garamond" pitchFamily="18" charset="0"/>
              </a:rPr>
              <a:t>декларисан</a:t>
            </a:r>
            <a:r>
              <a:rPr lang="ru-RU" dirty="0">
                <a:latin typeface="Garamond" pitchFamily="18" charset="0"/>
              </a:rPr>
              <a:t> </a:t>
            </a:r>
            <a:r>
              <a:rPr lang="ru-RU" dirty="0" err="1">
                <a:latin typeface="Garamond" pitchFamily="18" charset="0"/>
              </a:rPr>
              <a:t>као</a:t>
            </a:r>
            <a:r>
              <a:rPr lang="ru-RU" dirty="0">
                <a:latin typeface="Garamond" pitchFamily="18" charset="0"/>
              </a:rPr>
              <a:t> </a:t>
            </a:r>
            <a:r>
              <a:rPr lang="ru-RU" dirty="0" err="1">
                <a:latin typeface="Garamond" pitchFamily="18" charset="0"/>
              </a:rPr>
              <a:t>инстанца</a:t>
            </a:r>
            <a:r>
              <a:rPr lang="ru-RU" dirty="0">
                <a:latin typeface="Garamond" pitchFamily="18" charset="0"/>
              </a:rPr>
              <a:t> </a:t>
            </a:r>
            <a:r>
              <a:rPr lang="ru-RU" dirty="0" err="1">
                <a:latin typeface="Garamond" pitchFamily="18" charset="0"/>
              </a:rPr>
              <a:t>апстрактне</a:t>
            </a:r>
            <a:r>
              <a:rPr lang="ru-RU" dirty="0">
                <a:latin typeface="Garamond" pitchFamily="18" charset="0"/>
              </a:rPr>
              <a:t> </a:t>
            </a:r>
            <a:r>
              <a:rPr lang="ru-RU" dirty="0" err="1">
                <a:latin typeface="Garamond" pitchFamily="18" charset="0"/>
              </a:rPr>
              <a:t>класе</a:t>
            </a:r>
            <a:r>
              <a:rPr lang="ru-RU" dirty="0">
                <a:latin typeface="Garamond" pitchFamily="18" charset="0"/>
              </a:rPr>
              <a:t>.</a:t>
            </a:r>
            <a:endParaRPr lang="en-US" dirty="0">
              <a:latin typeface="Garamond" pitchFamily="18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О</a:t>
            </a:r>
            <a:r>
              <a:rPr lang="ru-RU" dirty="0">
                <a:latin typeface="Garamond" pitchFamily="18" charset="0"/>
              </a:rPr>
              <a:t>н </a:t>
            </a:r>
            <a:r>
              <a:rPr lang="ru-RU" dirty="0" err="1">
                <a:latin typeface="Garamond" pitchFamily="18" charset="0"/>
              </a:rPr>
              <a:t>може</a:t>
            </a:r>
            <a:r>
              <a:rPr lang="ru-RU" dirty="0">
                <a:latin typeface="Garamond" pitchFamily="18" charset="0"/>
              </a:rPr>
              <a:t> </a:t>
            </a:r>
            <a:r>
              <a:rPr lang="ru-RU" dirty="0" err="1">
                <a:latin typeface="Garamond" pitchFamily="18" charset="0"/>
              </a:rPr>
              <a:t>бити</a:t>
            </a:r>
            <a:r>
              <a:rPr lang="ru-RU" dirty="0">
                <a:latin typeface="Garamond" pitchFamily="18" charset="0"/>
              </a:rPr>
              <a:t> </a:t>
            </a:r>
            <a:r>
              <a:rPr lang="ru-RU" dirty="0" err="1">
                <a:latin typeface="Garamond" pitchFamily="18" charset="0"/>
              </a:rPr>
              <a:t>креиран</a:t>
            </a:r>
            <a:r>
              <a:rPr lang="ru-RU" dirty="0">
                <a:latin typeface="Garamond" pitchFamily="18" charset="0"/>
              </a:rPr>
              <a:t> само </a:t>
            </a:r>
            <a:r>
              <a:rPr lang="ru-RU" dirty="0" err="1">
                <a:latin typeface="Garamond" pitchFamily="18" charset="0"/>
              </a:rPr>
              <a:t>помоћу</a:t>
            </a:r>
            <a:r>
              <a:rPr lang="ru-RU" dirty="0">
                <a:latin typeface="Garamond" pitchFamily="18" charset="0"/>
              </a:rPr>
              <a:t> конструктора </a:t>
            </a:r>
            <a:r>
              <a:rPr lang="ru-RU" dirty="0" err="1">
                <a:latin typeface="Garamond" pitchFamily="18" charset="0"/>
              </a:rPr>
              <a:t>конкретне</a:t>
            </a:r>
            <a:r>
              <a:rPr lang="ru-RU" dirty="0">
                <a:latin typeface="Garamond" pitchFamily="18" charset="0"/>
              </a:rPr>
              <a:t> </a:t>
            </a:r>
            <a:r>
              <a:rPr lang="ru-RU" dirty="0" err="1">
                <a:latin typeface="Garamond" pitchFamily="18" charset="0"/>
              </a:rPr>
              <a:t>класе</a:t>
            </a:r>
            <a:r>
              <a:rPr lang="ru-RU" dirty="0">
                <a:latin typeface="Garamond" pitchFamily="18" charset="0"/>
              </a:rPr>
              <a:t>.</a:t>
            </a:r>
            <a:endParaRPr lang="sr-Cyrl-RS" dirty="0">
              <a:latin typeface="Garamond" pitchFamily="18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Апстрактна класа може да има конструктор којим дефинише сопствена поља, а тај контруктор се потом позива од стране конструктора конкретне поткласе</a:t>
            </a:r>
            <a:r>
              <a:rPr lang="sr-Cyrl-RS" dirty="0" smtClean="0">
                <a:latin typeface="Garamond" pitchFamily="18" charset="0"/>
              </a:rPr>
              <a:t>.</a:t>
            </a:r>
          </a:p>
          <a:p>
            <a:r>
              <a:rPr lang="sr-Cyrl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2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abstract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Person 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endParaRPr lang="sr-Cyrl-RS" sz="1200" b="1" dirty="0" smtClean="0">
              <a:solidFill>
                <a:srgbClr val="000080"/>
              </a:solidFill>
              <a:effectLst/>
              <a:latin typeface="Courier New" panose="02070309020205020404" pitchFamily="49" charset="0"/>
            </a:endParaRPr>
          </a:p>
          <a:p>
            <a:r>
              <a:rPr lang="sr-Cyrl-RS" sz="1200" b="1" dirty="0">
                <a:solidFill>
                  <a:srgbClr val="000080"/>
                </a:solidFill>
                <a:latin typeface="Courier New" panose="02070309020205020404" pitchFamily="49" charset="0"/>
              </a:rPr>
              <a:t>		</a:t>
            </a:r>
            <a:r>
              <a:rPr lang="sr-Cyrl-RS" sz="12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...</a:t>
            </a:r>
          </a:p>
          <a:p>
            <a:r>
              <a:rPr lang="sr-Cyrl-RS" sz="12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2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Person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String jmbg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this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jmbg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jmbg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...</a:t>
            </a:r>
          </a:p>
          <a:p>
            <a:r>
              <a:rPr lang="sr-Cyrl-R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endParaRPr lang="sr-Cyrl-RS" sz="1200" b="1" dirty="0" smtClean="0">
              <a:solidFill>
                <a:srgbClr val="000080"/>
              </a:solidFill>
              <a:effectLst/>
              <a:latin typeface="Courier New" panose="02070309020205020404" pitchFamily="49" charset="0"/>
            </a:endParaRPr>
          </a:p>
          <a:p>
            <a:r>
              <a:rPr lang="sr-Cyrl-RS" sz="1200" b="1" dirty="0">
                <a:solidFill>
                  <a:srgbClr val="000080"/>
                </a:solidFill>
                <a:latin typeface="Courier New" panose="02070309020205020404" pitchFamily="49" charset="0"/>
              </a:rPr>
              <a:t>	</a:t>
            </a:r>
            <a:endParaRPr lang="sr-Cyrl-RS" sz="1200" b="1" dirty="0" smtClean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r>
              <a:rPr lang="sr-Cyrl-RS" sz="1200" b="1" dirty="0">
                <a:solidFill>
                  <a:srgbClr val="000080"/>
                </a:solidFill>
                <a:latin typeface="Courier New" panose="02070309020205020404" pitchFamily="49" charset="0"/>
              </a:rPr>
              <a:t>	</a:t>
            </a:r>
            <a:r>
              <a:rPr lang="sr-Latn-RS" sz="12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Student </a:t>
            </a:r>
            <a:r>
              <a:rPr lang="sr-Latn-RS" sz="12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extends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Person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...</a:t>
            </a:r>
          </a:p>
          <a:p>
            <a:r>
              <a:rPr lang="sr-Cyrl-RS" sz="12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2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2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Student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String jmbg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String index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2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2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super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jmbg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2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2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this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index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index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2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2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2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</a:p>
          <a:p>
            <a:r>
              <a:rPr lang="sr-Cyrl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2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static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void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main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[]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args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Person 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s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2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new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Student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200" dirty="0" smtClean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"xxxxxxxxxxxxx"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200" dirty="0" smtClean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"yyyyy"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lang="sr-Latn-RS" sz="1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2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2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2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2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2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endParaRPr lang="sr-Latn-RS" sz="1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sr-Cyrl-RS" sz="1500" b="1" dirty="0" smtClean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	</a:t>
            </a:r>
            <a:endParaRPr lang="sr-Latn-RS" sz="1500" dirty="0" smtClean="0">
              <a:effectLst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b="1" dirty="0">
              <a:solidFill>
                <a:schemeClr val="accent2"/>
              </a:solidFill>
              <a:latin typeface="Times_Lat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47800" y="427038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Апстрактне класе (4)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9592" y="3717032"/>
            <a:ext cx="6336704" cy="30963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54986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7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7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7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7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7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7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7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07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95288" y="1557338"/>
            <a:ext cx="8353425" cy="5401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spcBef>
                <a:spcPct val="50000"/>
              </a:spcBef>
              <a:buClrTx/>
            </a:pPr>
            <a:r>
              <a:rPr lang="sr-Cyrl-RS" altLang="en-US" sz="2400" dirty="0" smtClean="0">
                <a:latin typeface="Garamond" panose="02020404030301010803" pitchFamily="18" charset="0"/>
              </a:rPr>
              <a:t>У развоју </a:t>
            </a:r>
            <a:r>
              <a:rPr lang="sr-Cyrl-RS" altLang="en-US" sz="2400" dirty="0">
                <a:latin typeface="Garamond" panose="02020404030301010803" pitchFamily="18" charset="0"/>
              </a:rPr>
              <a:t>софтвера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је често </a:t>
            </a:r>
            <a:r>
              <a:rPr lang="sr-Cyrl-RS" altLang="en-US" sz="2400" dirty="0">
                <a:latin typeface="Garamond" panose="02020404030301010803" pitchFamily="18" charset="0"/>
              </a:rPr>
              <a:t>важно да се различите групе програмера договоре око „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уговора“ о интеракцији софтвера.</a:t>
            </a:r>
          </a:p>
          <a:p>
            <a:pPr marL="342900" indent="-342900">
              <a:spcBef>
                <a:spcPct val="50000"/>
              </a:spcBef>
              <a:buClrTx/>
            </a:pPr>
            <a:r>
              <a:rPr lang="sr-Cyrl-RS" altLang="en-US" sz="24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>
                <a:latin typeface="Garamond" panose="02020404030301010803" pitchFamily="18" charset="0"/>
              </a:rPr>
              <a:t>Свака од тих група треба да буде у могућности да напише свој део кода, а да при томе нема информације како је писан код друге стране. </a:t>
            </a:r>
            <a:endParaRPr lang="sr-Cyrl-RS" altLang="en-US" sz="2400" dirty="0" smtClean="0">
              <a:latin typeface="Garamond" panose="02020404030301010803" pitchFamily="18" charset="0"/>
            </a:endParaRPr>
          </a:p>
          <a:p>
            <a:pPr marL="342900" indent="-342900">
              <a:spcBef>
                <a:spcPct val="50000"/>
              </a:spcBef>
              <a:buClrTx/>
            </a:pPr>
            <a:r>
              <a:rPr lang="sr-Cyrl-RS" altLang="en-US" sz="2400" dirty="0" smtClean="0">
                <a:latin typeface="Garamond" panose="02020404030301010803" pitchFamily="18" charset="0"/>
              </a:rPr>
              <a:t>У </a:t>
            </a:r>
            <a:r>
              <a:rPr lang="sr-Cyrl-RS" altLang="en-US" sz="2400" dirty="0">
                <a:latin typeface="Garamond" panose="02020404030301010803" pitchFamily="18" charset="0"/>
              </a:rPr>
              <a:t>језику Јава, интерфејс је референтни тип, сличан класи, али може садржати само константе и потписе метода. </a:t>
            </a:r>
            <a:endParaRPr lang="sr-Cyrl-RS" altLang="en-US" sz="2400" dirty="0" smtClean="0">
              <a:latin typeface="Garamond" panose="02020404030301010803" pitchFamily="18" charset="0"/>
            </a:endParaRPr>
          </a:p>
          <a:p>
            <a:pPr marL="342900" indent="-342900">
              <a:spcBef>
                <a:spcPct val="50000"/>
              </a:spcBef>
              <a:buClrTx/>
            </a:pPr>
            <a:r>
              <a:rPr lang="sr-Cyrl-RS" altLang="en-US" sz="2400" dirty="0" smtClean="0">
                <a:latin typeface="Garamond" panose="02020404030301010803" pitchFamily="18" charset="0"/>
              </a:rPr>
              <a:t>Интерфејс </a:t>
            </a:r>
            <a:r>
              <a:rPr lang="sr-Cyrl-RS" altLang="en-US" sz="2400" dirty="0">
                <a:latin typeface="Garamond" panose="02020404030301010803" pitchFamily="18" charset="0"/>
              </a:rPr>
              <a:t>не може да садржи тела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метода (изузетак су подразумевани методи, почев од Јава 8).</a:t>
            </a:r>
            <a:endParaRPr lang="sr-Cyrl-RS" altLang="en-US" sz="2400" dirty="0">
              <a:latin typeface="Garamond" panose="02020404030301010803" pitchFamily="18" charset="0"/>
            </a:endParaRPr>
          </a:p>
          <a:p>
            <a:pPr marL="342900" indent="-342900">
              <a:spcBef>
                <a:spcPct val="50000"/>
              </a:spcBef>
              <a:buClrTx/>
            </a:pPr>
            <a:r>
              <a:rPr lang="sr-Cyrl-RS" altLang="en-US" sz="2400" dirty="0">
                <a:latin typeface="Garamond" panose="02020404030301010803" pitchFamily="18" charset="0"/>
              </a:rPr>
              <a:t>Није могуће директно правити примерак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интерфејса:</a:t>
            </a:r>
          </a:p>
          <a:p>
            <a:pPr marL="1085850" lvl="1" indent="-342900">
              <a:spcBef>
                <a:spcPct val="50000"/>
              </a:spcBef>
              <a:buClrTx/>
            </a:pPr>
            <a:r>
              <a:rPr lang="sr-Cyrl-RS" altLang="en-US" sz="1900" dirty="0" smtClean="0">
                <a:latin typeface="Garamond" panose="02020404030301010803" pitchFamily="18" charset="0"/>
              </a:rPr>
              <a:t>он </a:t>
            </a:r>
            <a:r>
              <a:rPr lang="sr-Cyrl-RS" altLang="en-US" sz="1900" dirty="0">
                <a:latin typeface="Garamond" panose="02020404030301010803" pitchFamily="18" charset="0"/>
              </a:rPr>
              <a:t>само може да буде имплементиран од стране класе </a:t>
            </a:r>
            <a:endParaRPr lang="sr-Cyrl-RS" altLang="en-US" sz="1900" dirty="0" smtClean="0">
              <a:latin typeface="Garamond" panose="02020404030301010803" pitchFamily="18" charset="0"/>
            </a:endParaRPr>
          </a:p>
          <a:p>
            <a:pPr marL="1085850" lvl="1" indent="-342900">
              <a:spcBef>
                <a:spcPct val="50000"/>
              </a:spcBef>
              <a:buClrTx/>
            </a:pPr>
            <a:r>
              <a:rPr lang="sr-Cyrl-RS" altLang="en-US" sz="1900" dirty="0" smtClean="0">
                <a:latin typeface="Garamond" panose="02020404030301010803" pitchFamily="18" charset="0"/>
              </a:rPr>
              <a:t>или </a:t>
            </a:r>
            <a:r>
              <a:rPr lang="sr-Cyrl-RS" altLang="en-US" sz="1900" dirty="0">
                <a:latin typeface="Garamond" panose="02020404030301010803" pitchFamily="18" charset="0"/>
              </a:rPr>
              <a:t>наслеђен од стране другог </a:t>
            </a:r>
            <a:r>
              <a:rPr lang="sr-Cyrl-RS" altLang="en-US" sz="1900" dirty="0" smtClean="0">
                <a:latin typeface="Garamond" panose="02020404030301010803" pitchFamily="18" charset="0"/>
              </a:rPr>
              <a:t>интерфејса</a:t>
            </a:r>
            <a:endParaRPr lang="en-US" altLang="en-US" sz="1900" dirty="0">
              <a:latin typeface="Garamond" panose="02020404030301010803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47800" y="427038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Интерфејси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95288" y="1557338"/>
            <a:ext cx="8569200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spcBef>
                <a:spcPct val="5000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</a:rPr>
              <a:t>Интерфејси</a:t>
            </a:r>
            <a:r>
              <a:rPr lang="ru-RU" altLang="en-US" sz="2400" dirty="0">
                <a:latin typeface="Garamond" panose="02020404030301010803" pitchFamily="18" charset="0"/>
              </a:rPr>
              <a:t> (</a:t>
            </a:r>
            <a:r>
              <a:rPr lang="ru-RU" altLang="en-US" sz="2400" dirty="0" err="1">
                <a:latin typeface="Garamond" panose="02020404030301010803" pitchFamily="18" charset="0"/>
              </a:rPr>
              <a:t>као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апстрактне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класе</a:t>
            </a:r>
            <a:r>
              <a:rPr lang="ru-RU" altLang="en-US" sz="2400" dirty="0">
                <a:latin typeface="Garamond" panose="02020404030301010803" pitchFamily="18" charset="0"/>
              </a:rPr>
              <a:t> и </a:t>
            </a:r>
            <a:r>
              <a:rPr lang="ru-RU" altLang="en-US" sz="2400" dirty="0" err="1">
                <a:latin typeface="Garamond" panose="02020404030301010803" pitchFamily="18" charset="0"/>
              </a:rPr>
              <a:t>методи</a:t>
            </a:r>
            <a:r>
              <a:rPr lang="ru-RU" altLang="en-US" sz="2400" dirty="0">
                <a:latin typeface="Garamond" panose="02020404030301010803" pitchFamily="18" charset="0"/>
              </a:rPr>
              <a:t>) </a:t>
            </a:r>
            <a:r>
              <a:rPr lang="ru-RU" altLang="en-US" sz="2400" dirty="0" err="1">
                <a:latin typeface="Garamond" panose="02020404030301010803" pitchFamily="18" charset="0"/>
              </a:rPr>
              <a:t>обезбеђују</a:t>
            </a:r>
            <a:r>
              <a:rPr lang="ru-RU" altLang="en-US" sz="2400" dirty="0">
                <a:latin typeface="Garamond" panose="02020404030301010803" pitchFamily="18" charset="0"/>
              </a:rPr>
              <a:t> шаблоне за </a:t>
            </a:r>
            <a:r>
              <a:rPr lang="ru-RU" altLang="en-US" sz="2400" dirty="0" err="1">
                <a:latin typeface="Garamond" panose="02020404030301010803" pitchFamily="18" charset="0"/>
              </a:rPr>
              <a:t>неко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понашање</a:t>
            </a:r>
            <a:r>
              <a:rPr lang="ru-RU" altLang="en-US" sz="2400" dirty="0">
                <a:latin typeface="Garamond" panose="02020404030301010803" pitchFamily="18" charset="0"/>
              </a:rPr>
              <a:t>, а </a:t>
            </a:r>
            <a:r>
              <a:rPr lang="ru-RU" altLang="en-US" sz="2400" dirty="0" err="1">
                <a:latin typeface="Garamond" panose="02020404030301010803" pitchFamily="18" charset="0"/>
              </a:rPr>
              <a:t>које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ће</a:t>
            </a:r>
            <a:r>
              <a:rPr lang="ru-RU" altLang="en-US" sz="2400" dirty="0">
                <a:latin typeface="Garamond" panose="02020404030301010803" pitchFamily="18" charset="0"/>
              </a:rPr>
              <a:t> друге </a:t>
            </a:r>
            <a:r>
              <a:rPr lang="ru-RU" altLang="en-US" sz="2400" dirty="0" err="1">
                <a:latin typeface="Garamond" panose="02020404030301010803" pitchFamily="18" charset="0"/>
              </a:rPr>
              <a:t>класе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користити</a:t>
            </a:r>
            <a:r>
              <a:rPr lang="ru-RU" altLang="en-US" sz="2400" dirty="0" smtClean="0">
                <a:latin typeface="Garamond" panose="02020404030301010803" pitchFamily="18" charset="0"/>
              </a:rPr>
              <a:t>.</a:t>
            </a:r>
          </a:p>
          <a:p>
            <a:pPr marL="342900" indent="-342900">
              <a:spcBef>
                <a:spcPct val="50000"/>
              </a:spcBef>
              <a:buClrTx/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Преко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интерфејса</a:t>
            </a:r>
            <a:r>
              <a:rPr lang="ru-RU" altLang="en-US" sz="2400" dirty="0">
                <a:latin typeface="Garamond" panose="02020404030301010803" pitchFamily="18" charset="0"/>
              </a:rPr>
              <a:t> уводи се </a:t>
            </a:r>
            <a:r>
              <a:rPr lang="ru-RU" altLang="en-US" sz="2400" dirty="0" err="1">
                <a:latin typeface="Garamond" panose="02020404030301010803" pitchFamily="18" charset="0"/>
              </a:rPr>
              <a:t>неки</a:t>
            </a:r>
            <a:r>
              <a:rPr lang="ru-RU" altLang="en-US" sz="2400" dirty="0">
                <a:latin typeface="Garamond" panose="02020404030301010803" pitchFamily="18" charset="0"/>
              </a:rPr>
              <a:t> вид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ограниченог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вишеструког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наслеђивања</a:t>
            </a:r>
            <a:r>
              <a:rPr lang="ru-RU" altLang="en-US" sz="2400" dirty="0">
                <a:latin typeface="Garamond" panose="02020404030301010803" pitchFamily="18" charset="0"/>
              </a:rPr>
              <a:t>.</a:t>
            </a:r>
          </a:p>
          <a:p>
            <a:pPr marL="342900" indent="-342900">
              <a:spcBef>
                <a:spcPct val="5000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</a:rPr>
              <a:t>Интерфејс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обезбеђује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апстрактно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понашање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које</a:t>
            </a:r>
            <a:r>
              <a:rPr lang="ru-RU" altLang="en-US" sz="2400" dirty="0">
                <a:latin typeface="Garamond" panose="02020404030301010803" pitchFamily="18" charset="0"/>
              </a:rPr>
              <a:t> се </a:t>
            </a:r>
            <a:r>
              <a:rPr lang="ru-RU" altLang="en-US" sz="2400" dirty="0" err="1">
                <a:latin typeface="Garamond" panose="02020404030301010803" pitchFamily="18" charset="0"/>
              </a:rPr>
              <a:t>додаје</a:t>
            </a:r>
            <a:r>
              <a:rPr lang="ru-RU" altLang="en-US" sz="2400" dirty="0">
                <a:latin typeface="Garamond" panose="02020404030301010803" pitchFamily="18" charset="0"/>
              </a:rPr>
              <a:t> било </a:t>
            </a:r>
            <a:r>
              <a:rPr lang="ru-RU" altLang="en-US" sz="2400" dirty="0" err="1">
                <a:latin typeface="Garamond" panose="02020404030301010803" pitchFamily="18" charset="0"/>
              </a:rPr>
              <a:t>којој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класи</a:t>
            </a:r>
            <a:r>
              <a:rPr lang="ru-RU" altLang="en-US" sz="2400" dirty="0">
                <a:latin typeface="Garamond" panose="02020404030301010803" pitchFamily="18" charset="0"/>
              </a:rPr>
              <a:t>, а </a:t>
            </a:r>
            <a:r>
              <a:rPr lang="ru-RU" altLang="en-US" sz="2400" dirty="0" err="1">
                <a:latin typeface="Garamond" panose="02020404030301010803" pitchFamily="18" charset="0"/>
              </a:rPr>
              <a:t>које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није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обезбеђено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преко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њених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надкласа</a:t>
            </a:r>
            <a:r>
              <a:rPr lang="ru-RU" altLang="en-US" sz="2400" dirty="0">
                <a:latin typeface="Garamond" panose="02020404030301010803" pitchFamily="18" charset="0"/>
              </a:rPr>
              <a:t>.</a:t>
            </a:r>
          </a:p>
          <a:p>
            <a:pPr marL="342900" indent="-342900">
              <a:spcBef>
                <a:spcPct val="50000"/>
              </a:spcBef>
              <a:buClrTx/>
            </a:pPr>
            <a:r>
              <a:rPr lang="ru-RU" altLang="en-US" sz="2400" dirty="0">
                <a:latin typeface="Garamond" panose="02020404030301010803" pitchFamily="18" charset="0"/>
              </a:rPr>
              <a:t>Они </a:t>
            </a:r>
            <a:r>
              <a:rPr lang="ru-RU" altLang="en-US" sz="2400" dirty="0" err="1">
                <a:latin typeface="Garamond" panose="02020404030301010803" pitchFamily="18" charset="0"/>
              </a:rPr>
              <a:t>представљају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неку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врсту</a:t>
            </a:r>
            <a:r>
              <a:rPr lang="ru-RU" altLang="en-US" sz="2400" dirty="0">
                <a:latin typeface="Garamond" panose="02020404030301010803" pitchFamily="18" charset="0"/>
              </a:rPr>
              <a:t> протокола за </a:t>
            </a:r>
            <a:r>
              <a:rPr lang="ru-RU" altLang="en-US" sz="2400" dirty="0" err="1">
                <a:latin typeface="Garamond" panose="02020404030301010803" pitchFamily="18" charset="0"/>
              </a:rPr>
              <a:t>комуникацију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између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класа</a:t>
            </a:r>
            <a:r>
              <a:rPr lang="ru-RU" altLang="en-US" sz="2400" dirty="0">
                <a:latin typeface="Garamond" panose="02020404030301010803" pitchFamily="18" charset="0"/>
              </a:rPr>
              <a:t>, </a:t>
            </a:r>
            <a:r>
              <a:rPr lang="ru-RU" altLang="en-US" sz="2400" dirty="0" err="1">
                <a:latin typeface="Garamond" panose="02020404030301010803" pitchFamily="18" charset="0"/>
              </a:rPr>
              <a:t>тј</a:t>
            </a:r>
            <a:r>
              <a:rPr lang="ru-RU" altLang="en-US" sz="2400" dirty="0">
                <a:latin typeface="Garamond" panose="02020404030301010803" pitchFamily="18" charset="0"/>
              </a:rPr>
              <a:t>. </a:t>
            </a:r>
            <a:r>
              <a:rPr lang="ru-RU" altLang="en-US" sz="2400" dirty="0" err="1">
                <a:latin typeface="Garamond" panose="02020404030301010803" pitchFamily="18" charset="0"/>
              </a:rPr>
              <a:t>дефинишу</a:t>
            </a:r>
            <a:r>
              <a:rPr lang="ru-RU" altLang="en-US" sz="2400" dirty="0">
                <a:latin typeface="Garamond" panose="02020404030301010803" pitchFamily="18" charset="0"/>
              </a:rPr>
              <a:t> шаблоне за </a:t>
            </a:r>
            <a:r>
              <a:rPr lang="ru-RU" altLang="en-US" sz="2400" dirty="0" err="1">
                <a:latin typeface="Garamond" panose="02020404030301010803" pitchFamily="18" charset="0"/>
              </a:rPr>
              <a:t>понашање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класа</a:t>
            </a:r>
            <a:r>
              <a:rPr lang="ru-RU" altLang="en-US" sz="2400" dirty="0">
                <a:latin typeface="Garamond" panose="02020404030301010803" pitchFamily="18" charset="0"/>
              </a:rPr>
              <a:t>.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47800" y="427038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Интерфејси (2)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39750" y="1484313"/>
            <a:ext cx="8208963" cy="466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Интерфејс се понаша свуда као </a:t>
            </a:r>
            <a:r>
              <a:rPr lang="sr-Cyrl-RS" dirty="0" smtClean="0">
                <a:latin typeface="Garamond" pitchFamily="18" charset="0"/>
              </a:rPr>
              <a:t>класа, али </a:t>
            </a:r>
            <a:r>
              <a:rPr lang="sr-Cyrl-RS" dirty="0">
                <a:latin typeface="Garamond" pitchFamily="18" charset="0"/>
              </a:rPr>
              <a:t>не може имати инстанце (не може се на њега применити оператор </a:t>
            </a:r>
            <a:r>
              <a:rPr lang="en-US" sz="1800" dirty="0">
                <a:latin typeface="+mn-lt"/>
              </a:rPr>
              <a:t>new</a:t>
            </a:r>
            <a:r>
              <a:rPr lang="en-US" dirty="0">
                <a:latin typeface="Garamond" pitchFamily="18" charset="0"/>
              </a:rPr>
              <a:t>).</a:t>
            </a:r>
          </a:p>
          <a:p>
            <a:pPr marL="342900" indent="-342900" eaLnBrk="0" hangingPunct="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Интерфејс садржи апстрактне методе (што се не мора посебно нагласити јер се подразумева) и константе. </a:t>
            </a:r>
            <a:endParaRPr lang="sr-Cyrl-RS" dirty="0" smtClean="0">
              <a:latin typeface="Garamond" pitchFamily="18" charset="0"/>
            </a:endParaRPr>
          </a:p>
          <a:p>
            <a:pPr marL="342900" indent="-342900" eaLnBrk="0" hangingPunct="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Дакле</a:t>
            </a:r>
            <a:r>
              <a:rPr lang="sr-Cyrl-RS" dirty="0">
                <a:latin typeface="Garamond" pitchFamily="18" charset="0"/>
              </a:rPr>
              <a:t>, интерфејс не може садржавати </a:t>
            </a:r>
            <a:r>
              <a:rPr lang="sr-Cyrl-RS" dirty="0" smtClean="0">
                <a:latin typeface="Garamond" pitchFamily="18" charset="0"/>
              </a:rPr>
              <a:t>променљиве. </a:t>
            </a:r>
          </a:p>
          <a:p>
            <a:pPr marL="342900" indent="-342900" eaLnBrk="0" hangingPunct="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Нови интерфејс </a:t>
            </a:r>
            <a:r>
              <a:rPr lang="sr-Cyrl-RS" dirty="0">
                <a:latin typeface="Garamond" pitchFamily="18" charset="0"/>
              </a:rPr>
              <a:t>се креира са</a:t>
            </a:r>
            <a:r>
              <a:rPr lang="sr-Cyrl-RS" dirty="0" smtClean="0">
                <a:latin typeface="Garamond" pitchFamily="18" charset="0"/>
              </a:rPr>
              <a:t>:</a:t>
            </a:r>
          </a:p>
          <a:p>
            <a:pPr eaLnBrk="0" hangingPunct="0">
              <a:spcBef>
                <a:spcPct val="50000"/>
              </a:spcBef>
              <a:defRPr/>
            </a:pPr>
            <a:endParaRPr lang="sr-Cyrl-RS" dirty="0">
              <a:latin typeface="Garamond" pitchFamily="18" charset="0"/>
            </a:endParaRPr>
          </a:p>
          <a:p>
            <a:r>
              <a:rPr lang="en-US" sz="1800" dirty="0">
                <a:latin typeface="+mn-lt"/>
              </a:rPr>
              <a:t>    </a:t>
            </a:r>
            <a:r>
              <a:rPr lang="sr-Latn-RS" sz="18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8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interface</a:t>
            </a:r>
            <a:r>
              <a:rPr lang="sr-Latn-R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MojInterfejs </a:t>
            </a:r>
            <a:r>
              <a:rPr lang="sr-Latn-RS" sz="18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8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……</a:t>
            </a:r>
            <a:r>
              <a:rPr lang="sr-Latn-RS" sz="18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8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8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sr-Latn-RS" sz="18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endParaRPr lang="sr-Latn-RS" sz="18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0" hangingPunct="0">
              <a:spcBef>
                <a:spcPct val="50000"/>
              </a:spcBef>
              <a:defRPr/>
            </a:pPr>
            <a:endParaRPr lang="en-US" sz="1800" dirty="0">
              <a:latin typeface="+mn-lt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47800" y="427038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dirty="0" smtClean="0">
                <a:solidFill>
                  <a:srgbClr val="3366FF"/>
                </a:solidFill>
              </a:rPr>
              <a:t>Интерфејси (3)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55576" y="4797152"/>
            <a:ext cx="4536504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4_Watermark">
  <a:themeElements>
    <a:clrScheme name="2_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2_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1854</TotalTime>
  <Words>1249</Words>
  <Application>Microsoft Office PowerPoint</Application>
  <PresentationFormat>On-screen Show (4:3)</PresentationFormat>
  <Paragraphs>234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4_Watermark</vt:lpstr>
      <vt:lpstr>Објектно орјентисано програмирање</vt:lpstr>
      <vt:lpstr>Апстрактне класе и интерфејси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Захвалница</vt:lpstr>
    </vt:vector>
  </TitlesOfParts>
  <Company>Matf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OOP</dc:subject>
  <dc:creator>Vladimir Filipovic;Dusan Tosic</dc:creator>
  <cp:lastModifiedBy>Vladimir Filipovic</cp:lastModifiedBy>
  <cp:revision>226</cp:revision>
  <dcterms:created xsi:type="dcterms:W3CDTF">2003-12-23T00:19:00Z</dcterms:created>
  <dcterms:modified xsi:type="dcterms:W3CDTF">2016-05-13T17:01:16Z</dcterms:modified>
</cp:coreProperties>
</file>