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733" r:id="rId1"/>
  </p:sldMasterIdLst>
  <p:notesMasterIdLst>
    <p:notesMasterId r:id="rId63"/>
  </p:notesMasterIdLst>
  <p:sldIdLst>
    <p:sldId id="319" r:id="rId2"/>
    <p:sldId id="320" r:id="rId3"/>
    <p:sldId id="322" r:id="rId4"/>
    <p:sldId id="323" r:id="rId5"/>
    <p:sldId id="365" r:id="rId6"/>
    <p:sldId id="329" r:id="rId7"/>
    <p:sldId id="287" r:id="rId8"/>
    <p:sldId id="330" r:id="rId9"/>
    <p:sldId id="342" r:id="rId10"/>
    <p:sldId id="331" r:id="rId11"/>
    <p:sldId id="340" r:id="rId12"/>
    <p:sldId id="341" r:id="rId13"/>
    <p:sldId id="332" r:id="rId14"/>
    <p:sldId id="333" r:id="rId15"/>
    <p:sldId id="337" r:id="rId16"/>
    <p:sldId id="289" r:id="rId17"/>
    <p:sldId id="338" r:id="rId18"/>
    <p:sldId id="339" r:id="rId19"/>
    <p:sldId id="334" r:id="rId20"/>
    <p:sldId id="293" r:id="rId21"/>
    <p:sldId id="292" r:id="rId22"/>
    <p:sldId id="294" r:id="rId23"/>
    <p:sldId id="295" r:id="rId24"/>
    <p:sldId id="296" r:id="rId25"/>
    <p:sldId id="297" r:id="rId26"/>
    <p:sldId id="298" r:id="rId27"/>
    <p:sldId id="299" r:id="rId28"/>
    <p:sldId id="343" r:id="rId29"/>
    <p:sldId id="301" r:id="rId30"/>
    <p:sldId id="300" r:id="rId31"/>
    <p:sldId id="344" r:id="rId32"/>
    <p:sldId id="345" r:id="rId33"/>
    <p:sldId id="307" r:id="rId34"/>
    <p:sldId id="347" r:id="rId35"/>
    <p:sldId id="348" r:id="rId36"/>
    <p:sldId id="349" r:id="rId37"/>
    <p:sldId id="351" r:id="rId38"/>
    <p:sldId id="350" r:id="rId39"/>
    <p:sldId id="352" r:id="rId40"/>
    <p:sldId id="364" r:id="rId41"/>
    <p:sldId id="302" r:id="rId42"/>
    <p:sldId id="303" r:id="rId43"/>
    <p:sldId id="357" r:id="rId44"/>
    <p:sldId id="353" r:id="rId45"/>
    <p:sldId id="304" r:id="rId46"/>
    <p:sldId id="285" r:id="rId47"/>
    <p:sldId id="310" r:id="rId48"/>
    <p:sldId id="311" r:id="rId49"/>
    <p:sldId id="315" r:id="rId50"/>
    <p:sldId id="318" r:id="rId51"/>
    <p:sldId id="355" r:id="rId52"/>
    <p:sldId id="316" r:id="rId53"/>
    <p:sldId id="317" r:id="rId54"/>
    <p:sldId id="356" r:id="rId55"/>
    <p:sldId id="305" r:id="rId56"/>
    <p:sldId id="360" r:id="rId57"/>
    <p:sldId id="358" r:id="rId58"/>
    <p:sldId id="361" r:id="rId59"/>
    <p:sldId id="362" r:id="rId60"/>
    <p:sldId id="363" r:id="rId61"/>
    <p:sldId id="321" r:id="rId62"/>
  </p:sldIdLst>
  <p:sldSz cx="9144000" cy="6858000" type="screen4x3"/>
  <p:notesSz cx="6858000" cy="9144000"/>
  <p:embeddedFontLst>
    <p:embeddedFont>
      <p:font typeface="Garamond" panose="02020404030301010803" pitchFamily="18" charset="0"/>
      <p:regular r:id="rId64"/>
      <p:bold r:id="rId65"/>
      <p:italic r:id="rId66"/>
    </p:embeddedFont>
  </p:embeddedFont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9900CC"/>
    <a:srgbClr val="CC0099"/>
    <a:srgbClr val="008000"/>
    <a:srgbClr val="006600"/>
    <a:srgbClr val="009900"/>
    <a:srgbClr val="FF0066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586" autoAdjust="0"/>
    <p:restoredTop sz="94610" autoAdjust="0"/>
  </p:normalViewPr>
  <p:slideViewPr>
    <p:cSldViewPr>
      <p:cViewPr varScale="1">
        <p:scale>
          <a:sx n="91" d="100"/>
          <a:sy n="91" d="100"/>
        </p:scale>
        <p:origin x="1214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notesMaster" Target="notesMasters/notesMaster1.xml"/><Relationship Id="rId68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font" Target="fonts/font1.fntdata"/><Relationship Id="rId69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86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DF3892F-1CA0-4B50-BB4E-C21A072D7E1D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40324164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0282FB0-A760-47F2-B681-B0B84EAC04E8}" type="slidenum">
              <a:rPr lang="en-US" altLang="en-US"/>
              <a:pPr eaLnBrk="1" hangingPunct="1">
                <a:spcBef>
                  <a:spcPct val="0"/>
                </a:spcBef>
              </a:pPr>
              <a:t>17</a:t>
            </a:fld>
            <a:endParaRPr lang="en-US" altLang="en-US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z="2400" b="1" smtClean="0"/>
              <a:t>// ovde se</a:t>
            </a:r>
          </a:p>
        </p:txBody>
      </p:sp>
    </p:spTree>
    <p:extLst>
      <p:ext uri="{BB962C8B-B14F-4D97-AF65-F5344CB8AC3E}">
        <p14:creationId xmlns:p14="http://schemas.microsoft.com/office/powerpoint/2010/main" val="35202372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706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0305445-F8AF-4E3A-AC49-211A468E94B3}" type="slidenum">
              <a:rPr lang="en-US" altLang="en-US"/>
              <a:pPr eaLnBrk="1" hangingPunct="1">
                <a:spcBef>
                  <a:spcPct val="0"/>
                </a:spcBef>
              </a:pPr>
              <a:t>44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79694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sl_fak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90" t="4137" r="8333" b="12408"/>
          <a:stretch>
            <a:fillRect/>
          </a:stretch>
        </p:blipFill>
        <p:spPr bwMode="auto">
          <a:xfrm>
            <a:off x="395288" y="3357563"/>
            <a:ext cx="2881312" cy="198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395288" y="1219200"/>
            <a:ext cx="8062912" cy="193357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sr-Latn-CS"/>
              <a:t>Click to edit Master title style</a:t>
            </a:r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3348038" y="3505200"/>
            <a:ext cx="5110162" cy="17526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r>
              <a:rPr lang="sr-Latn-CS"/>
              <a:t>Click to edit Master subtitle style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 defTabSz="914400">
              <a:buClrTx/>
              <a:buSzTx/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 defTabSz="914400">
              <a:buClrTx/>
              <a:buSzTx/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defTabSz="457200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 sz="1000">
                <a:solidFill>
                  <a:srgbClr val="FFFFFF"/>
                </a:solidFill>
                <a:cs typeface="Arial" panose="020B0604020202020204" pitchFamily="34" charset="0"/>
              </a:defRPr>
            </a:lvl1pPr>
          </a:lstStyle>
          <a:p>
            <a:fld id="{AC3DC7A7-5A9D-4BB9-BBA8-73C8B9444896}" type="slidenum">
              <a:rPr lang="sr-Latn-CS" altLang="sr-Latn-RS"/>
              <a:pPr/>
              <a:t>‹#›</a:t>
            </a:fld>
            <a:endParaRPr lang="sr-Latn-CS" altLang="sr-Latn-RS"/>
          </a:p>
        </p:txBody>
      </p:sp>
    </p:spTree>
    <p:extLst>
      <p:ext uri="{BB962C8B-B14F-4D97-AF65-F5344CB8AC3E}">
        <p14:creationId xmlns:p14="http://schemas.microsoft.com/office/powerpoint/2010/main" val="2954059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622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14385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082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5656" y="274638"/>
            <a:ext cx="7211144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599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2731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791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5150" y="549275"/>
            <a:ext cx="6851650" cy="8683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50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r-Latn-CS" altLang="en-US" smtClean="0"/>
              <a:t>Click to edit Master text styles</a:t>
            </a:r>
          </a:p>
          <a:p>
            <a:pPr lvl="1"/>
            <a:r>
              <a:rPr lang="sr-Latn-CS" altLang="en-US" smtClean="0"/>
              <a:t>Second level</a:t>
            </a:r>
          </a:p>
          <a:p>
            <a:pPr lvl="2"/>
            <a:r>
              <a:rPr lang="sr-Latn-CS" altLang="en-US" smtClean="0"/>
              <a:t>Third level</a:t>
            </a:r>
          </a:p>
          <a:p>
            <a:pPr lvl="3"/>
            <a:r>
              <a:rPr lang="sr-Latn-CS" altLang="en-US" smtClean="0"/>
              <a:t>Fourth level</a:t>
            </a:r>
          </a:p>
          <a:p>
            <a:pPr lvl="4"/>
            <a:r>
              <a:rPr lang="sr-Latn-CS" altLang="en-US" smtClean="0"/>
              <a:t>Fifth level</a:t>
            </a:r>
          </a:p>
        </p:txBody>
      </p:sp>
      <p:sp>
        <p:nvSpPr>
          <p:cNvPr id="102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835150" y="549275"/>
            <a:ext cx="6851650" cy="86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r-Latn-CS" altLang="en-US" smtClean="0"/>
              <a:t>Click to edit Master title style</a:t>
            </a:r>
          </a:p>
        </p:txBody>
      </p:sp>
      <p:sp>
        <p:nvSpPr>
          <p:cNvPr id="1029" name="Text Box 6"/>
          <p:cNvSpPr txBox="1">
            <a:spLocks noChangeArrowheads="1"/>
          </p:cNvSpPr>
          <p:nvPr userDrawn="1"/>
        </p:nvSpPr>
        <p:spPr bwMode="auto">
          <a:xfrm>
            <a:off x="8493121" y="274072"/>
            <a:ext cx="46038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defTabSz="4572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4572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4572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4572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4572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sr-Latn-RS" sz="800" dirty="0">
                <a:solidFill>
                  <a:srgbClr val="6767FF"/>
                </a:solidFill>
                <a:cs typeface="Arial" panose="020B0604020202020204" pitchFamily="34" charset="0"/>
              </a:rPr>
              <a:t> </a:t>
            </a:r>
            <a:fld id="{9987079F-5735-460A-B922-8121A6E529B3}" type="slidenum">
              <a:rPr lang="en-US" altLang="sr-Latn-RS" sz="800">
                <a:solidFill>
                  <a:srgbClr val="6767FF"/>
                </a:solidFill>
                <a:cs typeface="Arial" panose="020B0604020202020204" pitchFamily="34" charset="0"/>
              </a:rPr>
              <a:pPr algn="ctr">
                <a:spcBef>
                  <a:spcPct val="500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t>‹#›</a:t>
            </a:fld>
            <a:r>
              <a:rPr lang="en-US" altLang="sr-Latn-RS" sz="800" dirty="0">
                <a:solidFill>
                  <a:srgbClr val="6767FF"/>
                </a:solidFill>
                <a:cs typeface="Arial" panose="020B0604020202020204" pitchFamily="34" charset="0"/>
              </a:rPr>
              <a:t>/</a:t>
            </a:r>
            <a:r>
              <a:rPr lang="en-US" altLang="sr-Latn-RS" sz="800" dirty="0" smtClean="0">
                <a:solidFill>
                  <a:srgbClr val="6767FF"/>
                </a:solidFill>
                <a:cs typeface="Arial" panose="020B0604020202020204" pitchFamily="34" charset="0"/>
              </a:rPr>
              <a:t>6</a:t>
            </a:r>
            <a:r>
              <a:rPr lang="sr-Cyrl-RS" altLang="sr-Latn-RS" sz="800" smtClean="0">
                <a:solidFill>
                  <a:srgbClr val="6767FF"/>
                </a:solidFill>
                <a:cs typeface="Arial" panose="020B0604020202020204" pitchFamily="34" charset="0"/>
              </a:rPr>
              <a:t>1</a:t>
            </a:r>
            <a:endParaRPr lang="en-US" altLang="sr-Latn-RS" sz="800" dirty="0">
              <a:solidFill>
                <a:srgbClr val="6767FF"/>
              </a:solidFill>
              <a:cs typeface="Arial" panose="020B0604020202020204" pitchFamily="34" charset="0"/>
            </a:endParaRPr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6011863" y="333375"/>
            <a:ext cx="23050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sr-Latn-CS" altLang="en-US" sz="800" smtClean="0">
                <a:solidFill>
                  <a:srgbClr val="FFFFFF"/>
                </a:solidFill>
                <a:cs typeface="Arial" pitchFamily="34" charset="0"/>
              </a:rPr>
              <a:t>vladaf@matf.bg.ac.</a:t>
            </a:r>
            <a:r>
              <a:rPr lang="en-US" altLang="en-US" sz="800" smtClean="0">
                <a:solidFill>
                  <a:srgbClr val="FFFFFF"/>
                </a:solidFill>
                <a:cs typeface="Arial" pitchFamily="34" charset="0"/>
              </a:rPr>
              <a:t>rs</a:t>
            </a:r>
            <a:endParaRPr lang="sr-Latn-CS" altLang="en-US" sz="800" smtClean="0">
              <a:solidFill>
                <a:srgbClr val="FFFFFF"/>
              </a:solidFill>
              <a:cs typeface="Arial" pitchFamily="34" charset="0"/>
            </a:endParaRPr>
          </a:p>
        </p:txBody>
      </p:sp>
      <p:pic>
        <p:nvPicPr>
          <p:cNvPr id="1030" name="Picture 8" descr="znakmalin"/>
          <p:cNvPicPr>
            <a:picLocks noChangeAspect="1" noChangeArrowheads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525" y="476250"/>
            <a:ext cx="842963" cy="99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6096000" y="304800"/>
            <a:ext cx="23050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sr-Latn-RS" altLang="en-US" sz="800" dirty="0" smtClean="0">
                <a:solidFill>
                  <a:srgbClr val="000000"/>
                </a:solidFill>
                <a:cs typeface="Arial" pitchFamily="34" charset="0"/>
              </a:rPr>
              <a:t>{</a:t>
            </a:r>
            <a:r>
              <a:rPr lang="sr-Latn-CS" altLang="en-US" sz="800" dirty="0" smtClean="0">
                <a:solidFill>
                  <a:srgbClr val="000000"/>
                </a:solidFill>
                <a:cs typeface="Arial" pitchFamily="34" charset="0"/>
              </a:rPr>
              <a:t>vladaf, kartelj}@matf.bg.ac.</a:t>
            </a:r>
            <a:r>
              <a:rPr lang="en-US" altLang="en-US" sz="800" dirty="0" err="1" smtClean="0">
                <a:solidFill>
                  <a:srgbClr val="000000"/>
                </a:solidFill>
                <a:cs typeface="Arial" pitchFamily="34" charset="0"/>
              </a:rPr>
              <a:t>rs</a:t>
            </a:r>
            <a:endParaRPr lang="sr-Latn-CS" altLang="en-US" sz="800" dirty="0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033" name="TextBox 1"/>
          <p:cNvSpPr txBox="1">
            <a:spLocks noChangeArrowheads="1"/>
          </p:cNvSpPr>
          <p:nvPr userDrawn="1"/>
        </p:nvSpPr>
        <p:spPr bwMode="auto">
          <a:xfrm>
            <a:off x="342900" y="260350"/>
            <a:ext cx="1296988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sr-Cyrl-RS" sz="800" smtClean="0"/>
              <a:t>Математички факултет</a:t>
            </a:r>
            <a:endParaRPr lang="en-US" sz="800" smtClean="0"/>
          </a:p>
        </p:txBody>
      </p:sp>
      <p:sp>
        <p:nvSpPr>
          <p:cNvPr id="10" name="Rectangle 4"/>
          <p:cNvSpPr txBox="1">
            <a:spLocks noChangeArrowheads="1"/>
          </p:cNvSpPr>
          <p:nvPr userDrawn="1"/>
        </p:nvSpPr>
        <p:spPr bwMode="auto">
          <a:xfrm>
            <a:off x="3059113" y="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defPPr>
              <a:defRPr lang="en-US"/>
            </a:defPPr>
            <a:lvl1pPr algn="ctr" defTabSz="914400" rtl="0" fontAlgn="base">
              <a:spcBef>
                <a:spcPct val="0"/>
              </a:spcBef>
              <a:spcAft>
                <a:spcPct val="0"/>
              </a:spcAft>
              <a:buClrTx/>
              <a:buSzTx/>
              <a:buFont typeface="Times New Roman" pitchFamily="16" charset="0"/>
              <a:buNone/>
              <a:defRPr sz="1000" kern="1200">
                <a:solidFill>
                  <a:srgbClr val="6767FF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sr-Cyrl-RS" smtClean="0"/>
              <a:t>Објектно орјентисано програмирање</a:t>
            </a:r>
            <a:endParaRPr lang="sr-Latn-C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1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</p:sldLayoutIdLst>
  <p:timing>
    <p:tnLst>
      <p:par>
        <p:cTn id="1" dur="indefinite" restart="never" nodeType="tmRoot"/>
      </p:par>
    </p:tnLst>
  </p:timing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¡"/>
        <a:defRPr sz="27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l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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kartelj@matf.bg.ac.rs" TargetMode="External"/><Relationship Id="rId2" Type="http://schemas.openxmlformats.org/officeDocument/2006/relationships/hyperlink" Target="mailto:vladaf@matf.bg.ac.rs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kartelj@matf.bg.ac.rs" TargetMode="External"/><Relationship Id="rId2" Type="http://schemas.openxmlformats.org/officeDocument/2006/relationships/hyperlink" Target="mailto:vladaf@matf.bg.ac.rs" TargetMode="Externa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docs.oracle.com/javase/tutorial/java/javaOO/methods.html" TargetMode="Externa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3700" y="1628775"/>
            <a:ext cx="8062913" cy="1144588"/>
          </a:xfrm>
        </p:spPr>
        <p:txBody>
          <a:bodyPr/>
          <a:lstStyle/>
          <a:p>
            <a:pPr eaLnBrk="1" hangingPunct="1"/>
            <a:r>
              <a:rPr lang="sr-Cyrl-RS" altLang="en-US" sz="5400" smtClean="0">
                <a:solidFill>
                  <a:srgbClr val="3366FF"/>
                </a:solidFill>
              </a:rPr>
              <a:t>Објектно орјентисано програмирање</a:t>
            </a:r>
            <a:endParaRPr lang="sr-Latn-CS" altLang="en-US" sz="5400" smtClean="0">
              <a:solidFill>
                <a:srgbClr val="3366FF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3563888" y="3356992"/>
            <a:ext cx="5110162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r>
              <a:rPr lang="sr-Cyrl-RS" altLang="en-US" kern="0" dirty="0" smtClean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Владимир Филиповић</a:t>
            </a:r>
            <a:endParaRPr lang="en-US" altLang="en-US" kern="0" dirty="0" smtClean="0">
              <a:solidFill>
                <a:srgbClr val="99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sr-Latn-CS" altLang="en-US" kern="0" dirty="0" smtClean="0">
                <a:hlinkClick r:id="rId2"/>
              </a:rPr>
              <a:t>vladaf@matf.bg.ac.</a:t>
            </a:r>
            <a:r>
              <a:rPr lang="en-US" altLang="en-US" kern="0" dirty="0" err="1" smtClean="0">
                <a:hlinkClick r:id="rId2"/>
              </a:rPr>
              <a:t>rs</a:t>
            </a:r>
            <a:endParaRPr lang="sr-Latn-RS" altLang="en-US" kern="0" dirty="0" smtClean="0"/>
          </a:p>
          <a:p>
            <a:pPr eaLnBrk="1" hangingPunct="1"/>
            <a:r>
              <a:rPr lang="sr-Cyrl-RS" altLang="en-US" kern="0" dirty="0" smtClean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Александар Картељ</a:t>
            </a:r>
            <a:endParaRPr lang="en-US" altLang="en-US" kern="0" dirty="0" smtClean="0">
              <a:solidFill>
                <a:srgbClr val="99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kern="0" dirty="0" smtClean="0">
                <a:hlinkClick r:id="rId3"/>
              </a:rPr>
              <a:t>k</a:t>
            </a:r>
            <a:r>
              <a:rPr lang="sr-Latn-RS" altLang="en-US" kern="0" dirty="0" smtClean="0">
                <a:hlinkClick r:id="rId3"/>
              </a:rPr>
              <a:t>artelj</a:t>
            </a:r>
            <a:r>
              <a:rPr lang="en-US" altLang="en-US" kern="0" dirty="0" smtClean="0">
                <a:hlinkClick r:id="rId3"/>
              </a:rPr>
              <a:t>@matf.bg.ac.rs</a:t>
            </a:r>
            <a:endParaRPr lang="en-US" altLang="en-US" kern="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346" name="Picture 2" descr="P:\Personal Data\My Folders\Courses\Matf OOP 2012-13\Vezbe\Materijali\07\chap0501-00_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4297101"/>
            <a:ext cx="5105400" cy="2586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76200" y="1295400"/>
            <a:ext cx="8839200" cy="33547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ts val="600"/>
              </a:spcBef>
              <a:defRPr/>
            </a:pP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Garamond" pitchFamily="18" charset="0"/>
              </a:rPr>
              <a:t>Класне променљиве 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sr-Cyrl-RS" dirty="0" smtClean="0">
                <a:latin typeface="Garamond" pitchFamily="18" charset="0"/>
              </a:rPr>
              <a:t>Класа садржи само једну копију класне променљиве </a:t>
            </a:r>
            <a:r>
              <a:rPr lang="sr-Latn-RS" dirty="0" smtClean="0">
                <a:latin typeface="Garamond" pitchFamily="18" charset="0"/>
              </a:rPr>
              <a:t/>
            </a:r>
            <a:br>
              <a:rPr lang="sr-Latn-RS" dirty="0" smtClean="0">
                <a:latin typeface="Garamond" pitchFamily="18" charset="0"/>
              </a:rPr>
            </a:br>
            <a:r>
              <a:rPr lang="sr-Cyrl-RS" dirty="0" smtClean="0">
                <a:latin typeface="Garamond" pitchFamily="18" charset="0"/>
              </a:rPr>
              <a:t>и та променљива је дељена међу свим објектима дате класе. 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sr-Cyrl-RS" dirty="0" smtClean="0">
                <a:latin typeface="Garamond" pitchFamily="18" charset="0"/>
              </a:rPr>
              <a:t>Она постоји чак иако се не креира ниједан примерак дате класе</a:t>
            </a:r>
            <a:r>
              <a:rPr lang="en-US" dirty="0" smtClean="0">
                <a:latin typeface="Garamond" pitchFamily="18" charset="0"/>
              </a:rPr>
              <a:t>. </a:t>
            </a:r>
            <a:endParaRPr lang="sr-Cyrl-RS" dirty="0" smtClean="0">
              <a:latin typeface="Garamond" pitchFamily="18" charset="0"/>
            </a:endParaRP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sr-Cyrl-RS" dirty="0" smtClean="0">
                <a:latin typeface="Garamond" pitchFamily="18" charset="0"/>
              </a:rPr>
              <a:t>Она припада класи и њу могу сви да референцирају, </a:t>
            </a:r>
            <a:r>
              <a:rPr lang="sr-Latn-RS" dirty="0" smtClean="0">
                <a:latin typeface="Garamond" pitchFamily="18" charset="0"/>
              </a:rPr>
              <a:t/>
            </a:r>
            <a:br>
              <a:rPr lang="sr-Latn-RS" dirty="0" smtClean="0">
                <a:latin typeface="Garamond" pitchFamily="18" charset="0"/>
              </a:rPr>
            </a:br>
            <a:r>
              <a:rPr lang="sr-Cyrl-RS" dirty="0" smtClean="0">
                <a:latin typeface="Garamond" pitchFamily="18" charset="0"/>
              </a:rPr>
              <a:t>а не само примерци дате класе</a:t>
            </a:r>
            <a:r>
              <a:rPr lang="en-US" dirty="0" smtClean="0">
                <a:latin typeface="Garamond" pitchFamily="18" charset="0"/>
              </a:rPr>
              <a:t>. </a:t>
            </a:r>
            <a:endParaRPr lang="sr-Cyrl-RS" dirty="0" smtClean="0">
              <a:latin typeface="Garamond" pitchFamily="18" charset="0"/>
            </a:endParaRP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sr-Cyrl-RS" dirty="0" smtClean="0">
                <a:latin typeface="Garamond" pitchFamily="18" charset="0"/>
              </a:rPr>
              <a:t>Класна променљива се декларише коришћењем модификатора </a:t>
            </a:r>
            <a:r>
              <a:rPr lang="en-US" sz="2000" dirty="0" smtClean="0">
                <a:latin typeface="+mn-lt"/>
              </a:rPr>
              <a:t>static</a:t>
            </a:r>
            <a:r>
              <a:rPr lang="en-US" dirty="0" smtClean="0">
                <a:latin typeface="Garamond" pitchFamily="18" charset="0"/>
              </a:rPr>
              <a:t>.</a:t>
            </a:r>
            <a:endParaRPr lang="ru-RU" dirty="0" smtClean="0">
              <a:latin typeface="Garamond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447800" y="549275"/>
            <a:ext cx="7467600" cy="86836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sr-Cyrl-RS" sz="3600" b="1" kern="0" dirty="0" smtClean="0">
                <a:solidFill>
                  <a:srgbClr val="0070C0"/>
                </a:solidFill>
              </a:rPr>
              <a:t>Класе у Јави – поља (5)</a:t>
            </a:r>
            <a:endParaRPr lang="en-US" sz="3600" b="1" kern="0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3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37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3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3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37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7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533400" y="1473200"/>
            <a:ext cx="8153400" cy="2585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20000"/>
              </a:lnSpc>
              <a:spcBef>
                <a:spcPct val="50000"/>
              </a:spcBef>
              <a:buClrTx/>
              <a:buFontTx/>
              <a:buNone/>
            </a:pPr>
            <a:endParaRPr lang="en-US" altLang="en-US" sz="1500" dirty="0">
              <a:latin typeface="Times New Roman" panose="02020603050405020304" pitchFamily="18" charset="0"/>
            </a:endParaRPr>
          </a:p>
          <a:p>
            <a:pPr>
              <a:buNone/>
            </a:pPr>
            <a:r>
              <a:rPr lang="sr-Latn-RS" sz="1500" dirty="0">
                <a:solidFill>
                  <a:srgbClr val="8000FF"/>
                </a:solidFill>
                <a:latin typeface="Courier New" panose="02070309020205020404" pitchFamily="49" charset="0"/>
              </a:rPr>
              <a:t>class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ClanPorodice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Latn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>
              <a:buNone/>
            </a:pP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dirty="0" smtClean="0">
                <a:solidFill>
                  <a:srgbClr val="8000FF"/>
                </a:solidFill>
                <a:latin typeface="Courier New" panose="02070309020205020404" pitchFamily="49" charset="0"/>
              </a:rPr>
              <a:t>static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String prezime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“Jankovic”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dirty="0">
                <a:solidFill>
                  <a:srgbClr val="008000"/>
                </a:solidFill>
                <a:latin typeface="Courier New" panose="02070309020205020404" pitchFamily="49" charset="0"/>
              </a:rPr>
              <a:t>// klasna promenljiva </a:t>
            </a:r>
            <a:endParaRPr lang="sr-Latn-RS" sz="1500" dirty="0" smtClean="0">
              <a:solidFill>
                <a:srgbClr val="008000"/>
              </a:solidFill>
              <a:latin typeface="Courier New" panose="02070309020205020404" pitchFamily="49" charset="0"/>
            </a:endParaRPr>
          </a:p>
          <a:p>
            <a:pPr>
              <a:buNone/>
            </a:pPr>
            <a:r>
              <a:rPr lang="sr-Latn-RS" sz="1500" dirty="0">
                <a:solidFill>
                  <a:srgbClr val="008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dirty="0" smtClean="0">
                <a:solidFill>
                  <a:srgbClr val="8000FF"/>
                </a:solidFill>
                <a:latin typeface="Courier New" panose="02070309020205020404" pitchFamily="49" charset="0"/>
              </a:rPr>
              <a:t>int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uzrast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dirty="0">
                <a:solidFill>
                  <a:srgbClr val="008000"/>
                </a:solidFill>
                <a:latin typeface="Courier New" panose="02070309020205020404" pitchFamily="49" charset="0"/>
              </a:rPr>
              <a:t>// instancna promenljiva. </a:t>
            </a:r>
            <a:endParaRPr lang="sr-Latn-RS" sz="1500" dirty="0" smtClean="0">
              <a:solidFill>
                <a:srgbClr val="008000"/>
              </a:solidFill>
              <a:latin typeface="Courier New" panose="02070309020205020404" pitchFamily="49" charset="0"/>
            </a:endParaRPr>
          </a:p>
          <a:p>
            <a:pPr>
              <a:buNone/>
            </a:pPr>
            <a:r>
              <a:rPr lang="sr-Latn-RS" sz="1500" dirty="0">
                <a:solidFill>
                  <a:srgbClr val="008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String 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ime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dirty="0">
                <a:solidFill>
                  <a:srgbClr val="008000"/>
                </a:solidFill>
                <a:latin typeface="Courier New" panose="02070309020205020404" pitchFamily="49" charset="0"/>
              </a:rPr>
              <a:t>// instancna promenljiva </a:t>
            </a:r>
            <a:endParaRPr lang="sr-Latn-RS" sz="1500" dirty="0" smtClean="0">
              <a:solidFill>
                <a:srgbClr val="008000"/>
              </a:solidFill>
              <a:latin typeface="Courier New" panose="02070309020205020404" pitchFamily="49" charset="0"/>
            </a:endParaRPr>
          </a:p>
          <a:p>
            <a:pPr>
              <a:buNone/>
            </a:pPr>
            <a:r>
              <a:rPr lang="sr-Latn-RS" sz="1500" dirty="0">
                <a:solidFill>
                  <a:srgbClr val="008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………………… </a:t>
            </a:r>
          </a:p>
          <a:p>
            <a:pPr>
              <a:buNone/>
            </a:pP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ClanPorodice 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otac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00FF"/>
                </a:solidFill>
                <a:latin typeface="Courier New" panose="02070309020205020404" pitchFamily="49" charset="0"/>
              </a:rPr>
              <a:t>new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ClanPorodice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“Nikola”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,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dirty="0">
                <a:solidFill>
                  <a:srgbClr val="FF8000"/>
                </a:solidFill>
                <a:latin typeface="Courier New" panose="02070309020205020404" pitchFamily="49" charset="0"/>
              </a:rPr>
              <a:t>52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);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ClanPorodice 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sin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00FF"/>
                </a:solidFill>
                <a:latin typeface="Courier New" panose="02070309020205020404" pitchFamily="49" charset="0"/>
              </a:rPr>
              <a:t>new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ClanPorodice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“Petar”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,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dirty="0">
                <a:solidFill>
                  <a:srgbClr val="FF8000"/>
                </a:solidFill>
                <a:latin typeface="Courier New" panose="02070309020205020404" pitchFamily="49" charset="0"/>
              </a:rPr>
              <a:t>21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);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Latn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>
              <a:buNone/>
            </a:pP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………………… </a:t>
            </a:r>
          </a:p>
          <a:p>
            <a:pPr>
              <a:buNone/>
            </a:pPr>
            <a:r>
              <a:rPr lang="sr-Latn-RS" sz="15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Latn-RS" sz="1500" dirty="0">
              <a:effectLst/>
            </a:endParaRPr>
          </a:p>
        </p:txBody>
      </p:sp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1295400" y="4149725"/>
            <a:ext cx="6292850" cy="2527300"/>
            <a:chOff x="864" y="2496"/>
            <a:chExt cx="3984" cy="1708"/>
          </a:xfrm>
        </p:grpSpPr>
        <p:sp>
          <p:nvSpPr>
            <p:cNvPr id="14342" name="Rectangle 3"/>
            <p:cNvSpPr>
              <a:spLocks noChangeArrowheads="1"/>
            </p:cNvSpPr>
            <p:nvPr/>
          </p:nvSpPr>
          <p:spPr bwMode="auto">
            <a:xfrm>
              <a:off x="912" y="2496"/>
              <a:ext cx="3936" cy="168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¡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4343" name="Text Box 4"/>
            <p:cNvSpPr txBox="1">
              <a:spLocks noChangeArrowheads="1"/>
            </p:cNvSpPr>
            <p:nvPr/>
          </p:nvSpPr>
          <p:spPr bwMode="auto">
            <a:xfrm>
              <a:off x="1056" y="2544"/>
              <a:ext cx="1728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¡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2000"/>
                <a:t>Clan</a:t>
              </a:r>
              <a:r>
                <a:rPr lang="sr-Latn-CS" altLang="en-US" sz="2000"/>
                <a:t>P</a:t>
              </a:r>
              <a:r>
                <a:rPr lang="en-US" altLang="en-US" sz="2000"/>
                <a:t>orodice</a:t>
              </a:r>
            </a:p>
          </p:txBody>
        </p:sp>
        <p:sp>
          <p:nvSpPr>
            <p:cNvPr id="14344" name="Text Box 5"/>
            <p:cNvSpPr txBox="1">
              <a:spLocks noChangeArrowheads="1"/>
            </p:cNvSpPr>
            <p:nvPr/>
          </p:nvSpPr>
          <p:spPr bwMode="auto">
            <a:xfrm>
              <a:off x="1104" y="2976"/>
              <a:ext cx="1008" cy="2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¡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2000"/>
                <a:t>prezime</a:t>
              </a:r>
            </a:p>
          </p:txBody>
        </p:sp>
        <p:sp>
          <p:nvSpPr>
            <p:cNvPr id="14345" name="Rectangle 6"/>
            <p:cNvSpPr>
              <a:spLocks noChangeArrowheads="1"/>
            </p:cNvSpPr>
            <p:nvPr/>
          </p:nvSpPr>
          <p:spPr bwMode="auto">
            <a:xfrm>
              <a:off x="2016" y="3024"/>
              <a:ext cx="1824" cy="240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¡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4346" name="Text Box 7"/>
            <p:cNvSpPr txBox="1">
              <a:spLocks noChangeArrowheads="1"/>
            </p:cNvSpPr>
            <p:nvPr/>
          </p:nvSpPr>
          <p:spPr bwMode="auto">
            <a:xfrm>
              <a:off x="1200" y="3456"/>
              <a:ext cx="720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¡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2000"/>
                <a:t>sin</a:t>
              </a:r>
            </a:p>
          </p:txBody>
        </p:sp>
        <p:sp>
          <p:nvSpPr>
            <p:cNvPr id="14347" name="Text Box 8"/>
            <p:cNvSpPr txBox="1">
              <a:spLocks noChangeArrowheads="1"/>
            </p:cNvSpPr>
            <p:nvPr/>
          </p:nvSpPr>
          <p:spPr bwMode="auto">
            <a:xfrm>
              <a:off x="1152" y="3840"/>
              <a:ext cx="816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¡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2000"/>
                <a:t>otac</a:t>
              </a:r>
            </a:p>
          </p:txBody>
        </p:sp>
        <p:sp>
          <p:nvSpPr>
            <p:cNvPr id="14348" name="Rectangle 9"/>
            <p:cNvSpPr>
              <a:spLocks noChangeArrowheads="1"/>
            </p:cNvSpPr>
            <p:nvPr/>
          </p:nvSpPr>
          <p:spPr bwMode="auto">
            <a:xfrm>
              <a:off x="1872" y="3504"/>
              <a:ext cx="2352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¡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4349" name="Rectangle 10"/>
            <p:cNvSpPr>
              <a:spLocks noChangeArrowheads="1"/>
            </p:cNvSpPr>
            <p:nvPr/>
          </p:nvSpPr>
          <p:spPr bwMode="auto">
            <a:xfrm>
              <a:off x="1824" y="3888"/>
              <a:ext cx="240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¡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4350" name="Text Box 11"/>
            <p:cNvSpPr txBox="1">
              <a:spLocks noChangeArrowheads="1"/>
            </p:cNvSpPr>
            <p:nvPr/>
          </p:nvSpPr>
          <p:spPr bwMode="auto">
            <a:xfrm>
              <a:off x="1968" y="3264"/>
              <a:ext cx="2208" cy="3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¡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2000"/>
                <a:t>uzrast </a:t>
              </a:r>
              <a:r>
                <a:rPr lang="en-US" altLang="en-US" sz="2400">
                  <a:latin typeface="Times New Roman" panose="02020603050405020304" pitchFamily="18" charset="0"/>
                </a:rPr>
                <a:t>                  </a:t>
              </a:r>
              <a:r>
                <a:rPr lang="en-US" altLang="en-US" sz="2000"/>
                <a:t>ime</a:t>
              </a:r>
            </a:p>
          </p:txBody>
        </p:sp>
        <p:sp>
          <p:nvSpPr>
            <p:cNvPr id="14351" name="Line 12"/>
            <p:cNvSpPr>
              <a:spLocks noChangeShapeType="1"/>
            </p:cNvSpPr>
            <p:nvPr/>
          </p:nvSpPr>
          <p:spPr bwMode="auto">
            <a:xfrm>
              <a:off x="2928" y="350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sr-Latn-RS"/>
            </a:p>
          </p:txBody>
        </p:sp>
        <p:sp>
          <p:nvSpPr>
            <p:cNvPr id="14352" name="Line 13"/>
            <p:cNvSpPr>
              <a:spLocks noChangeShapeType="1"/>
            </p:cNvSpPr>
            <p:nvPr/>
          </p:nvSpPr>
          <p:spPr bwMode="auto">
            <a:xfrm>
              <a:off x="2928" y="393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sr-Latn-RS"/>
            </a:p>
          </p:txBody>
        </p:sp>
        <p:sp>
          <p:nvSpPr>
            <p:cNvPr id="14353" name="Freeform 14"/>
            <p:cNvSpPr>
              <a:spLocks/>
            </p:cNvSpPr>
            <p:nvPr/>
          </p:nvSpPr>
          <p:spPr bwMode="auto">
            <a:xfrm>
              <a:off x="3840" y="3032"/>
              <a:ext cx="696" cy="656"/>
            </a:xfrm>
            <a:custGeom>
              <a:avLst/>
              <a:gdLst>
                <a:gd name="T0" fmla="*/ 115 w 744"/>
                <a:gd name="T1" fmla="*/ 616 h 656"/>
                <a:gd name="T2" fmla="*/ 190 w 744"/>
                <a:gd name="T3" fmla="*/ 568 h 656"/>
                <a:gd name="T4" fmla="*/ 151 w 744"/>
                <a:gd name="T5" fmla="*/ 88 h 656"/>
                <a:gd name="T6" fmla="*/ 0 w 744"/>
                <a:gd name="T7" fmla="*/ 40 h 65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44"/>
                <a:gd name="T13" fmla="*/ 0 h 656"/>
                <a:gd name="T14" fmla="*/ 744 w 744"/>
                <a:gd name="T15" fmla="*/ 656 h 65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44" h="656">
                  <a:moveTo>
                    <a:pt x="432" y="616"/>
                  </a:moveTo>
                  <a:cubicBezTo>
                    <a:pt x="564" y="636"/>
                    <a:pt x="696" y="656"/>
                    <a:pt x="720" y="568"/>
                  </a:cubicBezTo>
                  <a:cubicBezTo>
                    <a:pt x="744" y="480"/>
                    <a:pt x="696" y="176"/>
                    <a:pt x="576" y="88"/>
                  </a:cubicBezTo>
                  <a:cubicBezTo>
                    <a:pt x="456" y="0"/>
                    <a:pt x="96" y="48"/>
                    <a:pt x="0" y="4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sr-Latn-RS"/>
            </a:p>
          </p:txBody>
        </p:sp>
        <p:sp>
          <p:nvSpPr>
            <p:cNvPr id="14354" name="Freeform 15"/>
            <p:cNvSpPr>
              <a:spLocks/>
            </p:cNvSpPr>
            <p:nvPr/>
          </p:nvSpPr>
          <p:spPr bwMode="auto">
            <a:xfrm>
              <a:off x="3840" y="3120"/>
              <a:ext cx="1008" cy="912"/>
            </a:xfrm>
            <a:custGeom>
              <a:avLst/>
              <a:gdLst>
                <a:gd name="T0" fmla="*/ 432 w 1008"/>
                <a:gd name="T1" fmla="*/ 912 h 912"/>
                <a:gd name="T2" fmla="*/ 816 w 1008"/>
                <a:gd name="T3" fmla="*/ 816 h 912"/>
                <a:gd name="T4" fmla="*/ 864 w 1008"/>
                <a:gd name="T5" fmla="*/ 480 h 912"/>
                <a:gd name="T6" fmla="*/ 864 w 1008"/>
                <a:gd name="T7" fmla="*/ 192 h 912"/>
                <a:gd name="T8" fmla="*/ 0 w 1008"/>
                <a:gd name="T9" fmla="*/ 0 h 91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08"/>
                <a:gd name="T16" fmla="*/ 0 h 912"/>
                <a:gd name="T17" fmla="*/ 1008 w 1008"/>
                <a:gd name="T18" fmla="*/ 912 h 91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08" h="912">
                  <a:moveTo>
                    <a:pt x="432" y="912"/>
                  </a:moveTo>
                  <a:cubicBezTo>
                    <a:pt x="588" y="900"/>
                    <a:pt x="744" y="888"/>
                    <a:pt x="816" y="816"/>
                  </a:cubicBezTo>
                  <a:cubicBezTo>
                    <a:pt x="888" y="744"/>
                    <a:pt x="856" y="584"/>
                    <a:pt x="864" y="480"/>
                  </a:cubicBezTo>
                  <a:cubicBezTo>
                    <a:pt x="872" y="376"/>
                    <a:pt x="1008" y="272"/>
                    <a:pt x="864" y="192"/>
                  </a:cubicBezTo>
                  <a:cubicBezTo>
                    <a:pt x="720" y="112"/>
                    <a:pt x="144" y="32"/>
                    <a:pt x="0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sr-Latn-RS"/>
            </a:p>
          </p:txBody>
        </p:sp>
        <p:sp>
          <p:nvSpPr>
            <p:cNvPr id="14355" name="Text Box 16"/>
            <p:cNvSpPr txBox="1">
              <a:spLocks noChangeArrowheads="1"/>
            </p:cNvSpPr>
            <p:nvPr/>
          </p:nvSpPr>
          <p:spPr bwMode="auto">
            <a:xfrm>
              <a:off x="1968" y="3600"/>
              <a:ext cx="768" cy="3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¡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endParaRPr lang="sr-Latn-C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4356" name="Text Box 17"/>
            <p:cNvSpPr txBox="1">
              <a:spLocks noChangeArrowheads="1"/>
            </p:cNvSpPr>
            <p:nvPr/>
          </p:nvSpPr>
          <p:spPr bwMode="auto">
            <a:xfrm>
              <a:off x="2016" y="3504"/>
              <a:ext cx="528" cy="2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¡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2000"/>
                <a:t>21</a:t>
              </a:r>
            </a:p>
          </p:txBody>
        </p:sp>
        <p:sp>
          <p:nvSpPr>
            <p:cNvPr id="14357" name="Text Box 18"/>
            <p:cNvSpPr txBox="1">
              <a:spLocks noChangeArrowheads="1"/>
            </p:cNvSpPr>
            <p:nvPr/>
          </p:nvSpPr>
          <p:spPr bwMode="auto">
            <a:xfrm>
              <a:off x="3024" y="3504"/>
              <a:ext cx="1056" cy="3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¡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2400">
                  <a:latin typeface="Times New Roman" panose="02020603050405020304" pitchFamily="18" charset="0"/>
                </a:rPr>
                <a:t>  </a:t>
              </a:r>
              <a:r>
                <a:rPr lang="en-US" altLang="en-US" sz="2000"/>
                <a:t>Petar</a:t>
              </a:r>
            </a:p>
          </p:txBody>
        </p:sp>
        <p:sp>
          <p:nvSpPr>
            <p:cNvPr id="14358" name="Text Box 19"/>
            <p:cNvSpPr txBox="1">
              <a:spLocks noChangeArrowheads="1"/>
            </p:cNvSpPr>
            <p:nvPr/>
          </p:nvSpPr>
          <p:spPr bwMode="auto">
            <a:xfrm>
              <a:off x="2016" y="3936"/>
              <a:ext cx="720" cy="2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¡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2000"/>
                <a:t>52</a:t>
              </a:r>
            </a:p>
          </p:txBody>
        </p:sp>
        <p:sp>
          <p:nvSpPr>
            <p:cNvPr id="14359" name="Text Box 20"/>
            <p:cNvSpPr txBox="1">
              <a:spLocks noChangeArrowheads="1"/>
            </p:cNvSpPr>
            <p:nvPr/>
          </p:nvSpPr>
          <p:spPr bwMode="auto">
            <a:xfrm>
              <a:off x="3072" y="3936"/>
              <a:ext cx="816" cy="2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¡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2000"/>
                <a:t>Nikola</a:t>
              </a:r>
            </a:p>
          </p:txBody>
        </p:sp>
        <p:sp>
          <p:nvSpPr>
            <p:cNvPr id="14360" name="Line 21"/>
            <p:cNvSpPr>
              <a:spLocks noChangeShapeType="1"/>
            </p:cNvSpPr>
            <p:nvPr/>
          </p:nvSpPr>
          <p:spPr bwMode="auto">
            <a:xfrm>
              <a:off x="864" y="3312"/>
              <a:ext cx="3936" cy="0"/>
            </a:xfrm>
            <a:prstGeom prst="line">
              <a:avLst/>
            </a:prstGeom>
            <a:noFill/>
            <a:ln w="9525">
              <a:solidFill>
                <a:srgbClr val="FF33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sr-Latn-RS"/>
            </a:p>
          </p:txBody>
        </p:sp>
      </p:grpSp>
      <p:sp>
        <p:nvSpPr>
          <p:cNvPr id="23" name="Title 1"/>
          <p:cNvSpPr txBox="1">
            <a:spLocks/>
          </p:cNvSpPr>
          <p:nvPr/>
        </p:nvSpPr>
        <p:spPr>
          <a:xfrm>
            <a:off x="1447800" y="549275"/>
            <a:ext cx="7467600" cy="86836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sr-Cyrl-RS" sz="3600" b="1" kern="0" dirty="0" smtClean="0">
                <a:solidFill>
                  <a:srgbClr val="0070C0"/>
                </a:solidFill>
              </a:rPr>
              <a:t>Класе у Јави – поља (6)</a:t>
            </a:r>
            <a:endParaRPr lang="en-US" sz="3600" b="1" kern="0" dirty="0" smtClean="0">
              <a:solidFill>
                <a:srgbClr val="0070C0"/>
              </a:solidFill>
            </a:endParaRPr>
          </a:p>
        </p:txBody>
      </p:sp>
      <p:sp>
        <p:nvSpPr>
          <p:cNvPr id="14341" name="Text Box 18"/>
          <p:cNvSpPr txBox="1">
            <a:spLocks noChangeArrowheads="1"/>
          </p:cNvSpPr>
          <p:nvPr/>
        </p:nvSpPr>
        <p:spPr bwMode="auto">
          <a:xfrm>
            <a:off x="4438650" y="4884738"/>
            <a:ext cx="16684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  </a:t>
            </a:r>
            <a:r>
              <a:rPr lang="en-US" altLang="en-US" sz="2000"/>
              <a:t>Jankovic</a:t>
            </a:r>
          </a:p>
        </p:txBody>
      </p:sp>
      <p:sp>
        <p:nvSpPr>
          <p:cNvPr id="3" name="Rectangle 2"/>
          <p:cNvSpPr/>
          <p:nvPr/>
        </p:nvSpPr>
        <p:spPr>
          <a:xfrm>
            <a:off x="533400" y="1600200"/>
            <a:ext cx="7543800" cy="2438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9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4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94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94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945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1" grpId="0"/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228600" y="1417638"/>
            <a:ext cx="8915400" cy="5107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indent="-342900">
              <a:lnSpc>
                <a:spcPct val="70000"/>
              </a:lnSpc>
              <a:spcBef>
                <a:spcPts val="1438"/>
              </a:spcBef>
              <a:buClrTx/>
            </a:pPr>
            <a:r>
              <a:rPr lang="sr-Cyrl-RS" altLang="en-US" sz="2400" dirty="0">
                <a:solidFill>
                  <a:srgbClr val="000000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За приступ класној променљивој се користи тачка-нотација, </a:t>
            </a:r>
            <a:r>
              <a:rPr lang="sr-Latn-RS" altLang="en-US" sz="2400" dirty="0" smtClean="0">
                <a:solidFill>
                  <a:srgbClr val="000000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/>
            </a:r>
            <a:br>
              <a:rPr lang="sr-Latn-RS" altLang="en-US" sz="2400" dirty="0" smtClean="0">
                <a:solidFill>
                  <a:srgbClr val="000000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</a:br>
            <a:r>
              <a:rPr lang="sr-Cyrl-RS" altLang="en-US" sz="2400" dirty="0" smtClean="0">
                <a:solidFill>
                  <a:srgbClr val="000000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при </a:t>
            </a:r>
            <a:r>
              <a:rPr lang="sr-Cyrl-RS" altLang="en-US" sz="2400" dirty="0">
                <a:solidFill>
                  <a:srgbClr val="000000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чему се као прималац поруке може </a:t>
            </a:r>
            <a:r>
              <a:rPr lang="sr-Cyrl-RS" altLang="en-US" sz="2400" dirty="0" smtClean="0">
                <a:solidFill>
                  <a:srgbClr val="000000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користити</a:t>
            </a:r>
            <a:r>
              <a:rPr lang="en-US" altLang="en-US" sz="2400" dirty="0" smtClean="0">
                <a:solidFill>
                  <a:srgbClr val="000000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:</a:t>
            </a:r>
            <a:r>
              <a:rPr lang="sr-Cyrl-RS" altLang="en-US" sz="2400" dirty="0" smtClean="0">
                <a:solidFill>
                  <a:srgbClr val="000000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smtClean="0">
                <a:solidFill>
                  <a:srgbClr val="000000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/>
            </a:r>
            <a:br>
              <a:rPr lang="en-US" altLang="en-US" sz="2400" dirty="0" smtClean="0">
                <a:solidFill>
                  <a:srgbClr val="000000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</a:br>
            <a:r>
              <a:rPr lang="sr-Cyrl-RS" altLang="en-US" sz="2400" dirty="0" smtClean="0">
                <a:solidFill>
                  <a:srgbClr val="9900CC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име </a:t>
            </a:r>
            <a:r>
              <a:rPr lang="sr-Cyrl-RS" altLang="en-US" sz="2400" dirty="0">
                <a:solidFill>
                  <a:srgbClr val="9900CC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класе</a:t>
            </a:r>
            <a:r>
              <a:rPr lang="sr-Cyrl-RS" altLang="en-US" sz="2400" dirty="0">
                <a:solidFill>
                  <a:srgbClr val="000000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 или </a:t>
            </a:r>
            <a:r>
              <a:rPr lang="sr-Cyrl-RS" altLang="en-US" sz="2400" dirty="0">
                <a:solidFill>
                  <a:srgbClr val="9900CC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име неке инстанце класе</a:t>
            </a:r>
            <a:r>
              <a:rPr lang="sr-Cyrl-RS" altLang="en-US" sz="2400" dirty="0">
                <a:latin typeface="Garamond" panose="02020404030301010803" pitchFamily="18" charset="0"/>
                <a:cs typeface="Times New Roman" panose="02020603050405020304" pitchFamily="18" charset="0"/>
              </a:rPr>
              <a:t>. </a:t>
            </a:r>
            <a:endParaRPr lang="sr-Latn-RS" altLang="en-US" sz="2400" dirty="0" smtClean="0">
              <a:latin typeface="Garamond" panose="02020404030301010803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70000"/>
              </a:lnSpc>
              <a:spcBef>
                <a:spcPts val="1438"/>
              </a:spcBef>
              <a:buClrTx/>
            </a:pPr>
            <a:r>
              <a:rPr lang="sr-Cyrl-RS" altLang="en-US" sz="2400" dirty="0" smtClean="0">
                <a:latin typeface="Garamond" panose="02020404030301010803" pitchFamily="18" charset="0"/>
                <a:cs typeface="Times New Roman" panose="02020603050405020304" pitchFamily="18" charset="0"/>
              </a:rPr>
              <a:t>Препоручује се </a:t>
            </a:r>
            <a:r>
              <a:rPr lang="en-US" altLang="en-US" sz="2400" dirty="0" err="1" smtClean="0">
                <a:latin typeface="Garamond" panose="02020404030301010803" pitchFamily="18" charset="0"/>
                <a:cs typeface="Times New Roman" panose="02020603050405020304" pitchFamily="18" charset="0"/>
              </a:rPr>
              <a:t>коришћење</a:t>
            </a:r>
            <a:r>
              <a:rPr lang="en-US" altLang="en-US" sz="2400" dirty="0" smtClean="0">
                <a:latin typeface="Garamond" panose="02020404030301010803" pitchFamily="18" charset="0"/>
                <a:cs typeface="Times New Roman" panose="02020603050405020304" pitchFamily="18" charset="0"/>
              </a:rPr>
              <a:t> </a:t>
            </a:r>
            <a:r>
              <a:rPr lang="sr-Cyrl-RS" altLang="en-US" sz="2400" dirty="0" smtClean="0">
                <a:latin typeface="Garamond" panose="02020404030301010803" pitchFamily="18" charset="0"/>
                <a:cs typeface="Times New Roman" panose="02020603050405020304" pitchFamily="18" charset="0"/>
              </a:rPr>
              <a:t>имена класе</a:t>
            </a:r>
            <a:r>
              <a:rPr lang="en-US" altLang="en-US" sz="2400" dirty="0" smtClean="0">
                <a:latin typeface="Garamond" panose="02020404030301010803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70000"/>
              </a:lnSpc>
              <a:spcBef>
                <a:spcPts val="1438"/>
              </a:spcBef>
              <a:buClrTx/>
              <a:buNone/>
            </a:pPr>
            <a:r>
              <a:rPr lang="sr-Cyrl-RS" altLang="en-US" sz="2400" b="1" dirty="0" smtClean="0">
                <a:solidFill>
                  <a:srgbClr val="008000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Пример</a:t>
            </a:r>
            <a:r>
              <a:rPr lang="sr-Cyrl-RS" altLang="en-US" sz="2400" b="1" dirty="0">
                <a:solidFill>
                  <a:srgbClr val="008000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.</a:t>
            </a:r>
            <a:r>
              <a:rPr lang="sr-Cyrl-RS" altLang="en-US" sz="2400" b="1" dirty="0">
                <a:solidFill>
                  <a:srgbClr val="000000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 </a:t>
            </a:r>
            <a:endParaRPr lang="en-US" alt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sr-Latn-RS" sz="1500" dirty="0">
                <a:solidFill>
                  <a:srgbClr val="8000FF"/>
                </a:solidFill>
                <a:latin typeface="Courier New" panose="02070309020205020404" pitchFamily="49" charset="0"/>
              </a:rPr>
              <a:t>class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ClanPorodice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en-U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>
              <a:buNone/>
            </a:pP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dirty="0" smtClean="0">
                <a:solidFill>
                  <a:srgbClr val="8000FF"/>
                </a:solidFill>
                <a:latin typeface="Courier New" panose="02070309020205020404" pitchFamily="49" charset="0"/>
              </a:rPr>
              <a:t>static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String prezime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“Jankovic”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en-U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>
              <a:buNone/>
            </a:pP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String 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ime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en-U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>
              <a:buNone/>
            </a:pP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dirty="0" smtClean="0">
                <a:solidFill>
                  <a:srgbClr val="8000FF"/>
                </a:solidFill>
                <a:latin typeface="Courier New" panose="02070309020205020404" pitchFamily="49" charset="0"/>
              </a:rPr>
              <a:t>int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godine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en-U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>
              <a:buNone/>
            </a:pP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…………… </a:t>
            </a:r>
            <a:endParaRPr lang="en-U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>
              <a:buNone/>
            </a:pPr>
            <a:r>
              <a:rPr lang="sr-Latn-RS" sz="15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en-U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>
              <a:buNone/>
            </a:pPr>
            <a:r>
              <a:rPr lang="sr-Cyrl-RS" altLang="en-US" sz="2400" dirty="0" smtClean="0">
                <a:latin typeface="Garamond" panose="02020404030301010803" pitchFamily="18" charset="0"/>
              </a:rPr>
              <a:t>и </a:t>
            </a:r>
            <a:r>
              <a:rPr lang="sr-Cyrl-RS" altLang="en-US" sz="2400" dirty="0">
                <a:latin typeface="Garamond" panose="02020404030301010803" pitchFamily="18" charset="0"/>
              </a:rPr>
              <a:t>креиран примерак </a:t>
            </a:r>
            <a:r>
              <a:rPr lang="sr-Latn-CS" altLang="en-US" sz="1800" dirty="0"/>
              <a:t>sin</a:t>
            </a:r>
            <a:r>
              <a:rPr lang="sr-Latn-CS" altLang="en-US" sz="2400" dirty="0">
                <a:latin typeface="Garamond" panose="02020404030301010803" pitchFamily="18" charset="0"/>
              </a:rPr>
              <a:t>:</a:t>
            </a:r>
          </a:p>
          <a:p>
            <a:pPr>
              <a:lnSpc>
                <a:spcPct val="75000"/>
              </a:lnSpc>
              <a:spcBef>
                <a:spcPct val="50000"/>
              </a:spcBef>
              <a:buClrTx/>
              <a:buFontTx/>
              <a:buNone/>
            </a:pP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ClanPorodice sin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00FF"/>
                </a:solidFill>
                <a:latin typeface="Courier New" panose="02070309020205020404" pitchFamily="49" charset="0"/>
              </a:rPr>
              <a:t>new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ClanPorodice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();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en-U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>
              <a:lnSpc>
                <a:spcPct val="75000"/>
              </a:lnSpc>
              <a:spcBef>
                <a:spcPct val="50000"/>
              </a:spcBef>
              <a:buClrTx/>
              <a:buFontTx/>
              <a:buNone/>
            </a:pPr>
            <a:r>
              <a:rPr lang="sr-Cyrl-RS" altLang="en-US" sz="2400" dirty="0" smtClean="0">
                <a:latin typeface="Garamond" panose="02020404030301010803" pitchFamily="18" charset="0"/>
              </a:rPr>
              <a:t>Класној </a:t>
            </a:r>
            <a:r>
              <a:rPr lang="sr-Cyrl-RS" altLang="en-US" sz="2400" dirty="0">
                <a:latin typeface="Garamond" panose="02020404030301010803" pitchFamily="18" charset="0"/>
              </a:rPr>
              <a:t>променљивој </a:t>
            </a:r>
            <a:r>
              <a:rPr lang="sr-Latn-RS" altLang="en-US" sz="1800" dirty="0"/>
              <a:t>prezime</a:t>
            </a:r>
            <a:r>
              <a:rPr lang="sr-Latn-RS" altLang="en-US" sz="1800" dirty="0">
                <a:latin typeface="Garamond" panose="02020404030301010803" pitchFamily="18" charset="0"/>
              </a:rPr>
              <a:t> </a:t>
            </a:r>
            <a:r>
              <a:rPr lang="sr-Cyrl-RS" altLang="en-US" sz="2400" dirty="0">
                <a:latin typeface="Garamond" panose="02020404030301010803" pitchFamily="18" charset="0"/>
              </a:rPr>
              <a:t>можемо приступити на следеће начине:</a:t>
            </a:r>
            <a:endParaRPr lang="en-US" altLang="en-US" sz="2400" dirty="0">
              <a:latin typeface="Garamond" panose="02020404030301010803" pitchFamily="18" charset="0"/>
            </a:endParaRPr>
          </a:p>
          <a:p>
            <a:pPr>
              <a:buNone/>
            </a:pP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System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out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println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“Porodicno prezime je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: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“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+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sin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prezime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);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System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out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println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“Porodicno prezime je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: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“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+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ClanPorodice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prezime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);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Latn-RS" sz="1500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447800" y="549275"/>
            <a:ext cx="7467600" cy="86836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sr-Cyrl-RS" sz="3600" b="1" kern="0" dirty="0" smtClean="0">
                <a:solidFill>
                  <a:srgbClr val="0070C0"/>
                </a:solidFill>
              </a:rPr>
              <a:t>Класе у Јави – поља (</a:t>
            </a:r>
            <a:r>
              <a:rPr lang="sr-Cyrl-RS" sz="3600" b="1" kern="0" dirty="0">
                <a:solidFill>
                  <a:srgbClr val="0070C0"/>
                </a:solidFill>
              </a:rPr>
              <a:t>7</a:t>
            </a:r>
            <a:r>
              <a:rPr lang="sr-Cyrl-RS" sz="3600" b="1" kern="0" dirty="0" smtClean="0">
                <a:solidFill>
                  <a:srgbClr val="0070C0"/>
                </a:solidFill>
              </a:rPr>
              <a:t>)</a:t>
            </a:r>
            <a:endParaRPr lang="en-US" sz="3600" b="1" kern="0" dirty="0" smtClean="0">
              <a:solidFill>
                <a:srgbClr val="0070C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04800" y="3124200"/>
            <a:ext cx="5029200" cy="1676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5" name="Rectangle 4"/>
          <p:cNvSpPr/>
          <p:nvPr/>
        </p:nvSpPr>
        <p:spPr>
          <a:xfrm>
            <a:off x="304800" y="5181600"/>
            <a:ext cx="4724400" cy="33496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6" name="Rectangle 5"/>
          <p:cNvSpPr/>
          <p:nvPr/>
        </p:nvSpPr>
        <p:spPr>
          <a:xfrm>
            <a:off x="268664" y="5973763"/>
            <a:ext cx="7960936" cy="53339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0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04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04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04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04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2048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048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048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2048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048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76200" y="1295400"/>
            <a:ext cx="8915400" cy="41857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ts val="600"/>
              </a:spcBef>
              <a:defRPr/>
            </a:pPr>
            <a:r>
              <a:rPr lang="sr-Cyrl-RS" b="1" dirty="0" smtClean="0">
                <a:solidFill>
                  <a:schemeClr val="accent5">
                    <a:lumMod val="50000"/>
                  </a:schemeClr>
                </a:solidFill>
                <a:latin typeface="Garamond" pitchFamily="18" charset="0"/>
              </a:rPr>
              <a:t>Константе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  <a:latin typeface="Garamond" pitchFamily="18" charset="0"/>
              </a:rPr>
              <a:t> </a:t>
            </a: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  <a:latin typeface="Garamond" pitchFamily="18" charset="0"/>
              </a:rPr>
              <a:t>(</a:t>
            </a:r>
            <a:r>
              <a:rPr lang="en-US" b="1" dirty="0" err="1" smtClean="0">
                <a:solidFill>
                  <a:schemeClr val="accent5">
                    <a:lumMod val="50000"/>
                  </a:schemeClr>
                </a:solidFill>
                <a:latin typeface="Garamond" pitchFamily="18" charset="0"/>
              </a:rPr>
              <a:t>финалне</a:t>
            </a: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  <a:latin typeface="Garamond" pitchFamily="18" charset="0"/>
              </a:rPr>
              <a:t> </a:t>
            </a:r>
            <a:r>
              <a:rPr lang="en-US" b="1" dirty="0" err="1" smtClean="0">
                <a:solidFill>
                  <a:schemeClr val="accent5">
                    <a:lumMod val="50000"/>
                  </a:schemeClr>
                </a:solidFill>
                <a:latin typeface="Garamond" pitchFamily="18" charset="0"/>
              </a:rPr>
              <a:t>променљиве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  <a:latin typeface="Garamond" pitchFamily="18" charset="0"/>
              </a:rPr>
              <a:t>)</a:t>
            </a:r>
            <a:endParaRPr lang="ru-RU" b="1" dirty="0" smtClean="0">
              <a:solidFill>
                <a:schemeClr val="accent5">
                  <a:lumMod val="50000"/>
                </a:schemeClr>
              </a:solidFill>
              <a:latin typeface="Garamond" pitchFamily="18" charset="0"/>
            </a:endParaRP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dirty="0">
                <a:latin typeface="Garamond" pitchFamily="18" charset="0"/>
              </a:rPr>
              <a:t>М</a:t>
            </a:r>
            <a:r>
              <a:rPr lang="sr-Cyrl-RS" dirty="0" smtClean="0">
                <a:latin typeface="Garamond" pitchFamily="18" charset="0"/>
              </a:rPr>
              <a:t>одификатор </a:t>
            </a:r>
            <a:r>
              <a:rPr lang="en-US" sz="2000" dirty="0" smtClean="0"/>
              <a:t>final</a:t>
            </a:r>
            <a:r>
              <a:rPr lang="en-US" dirty="0">
                <a:latin typeface="Garamond" pitchFamily="18" charset="0"/>
              </a:rPr>
              <a:t> </a:t>
            </a:r>
            <a:r>
              <a:rPr lang="en-US" dirty="0" err="1" smtClean="0">
                <a:latin typeface="Garamond" pitchFamily="18" charset="0"/>
              </a:rPr>
              <a:t>дефинише</a:t>
            </a:r>
            <a:r>
              <a:rPr lang="en-US" dirty="0" smtClean="0">
                <a:latin typeface="Garamond" pitchFamily="18" charset="0"/>
              </a:rPr>
              <a:t> </a:t>
            </a:r>
            <a:r>
              <a:rPr lang="en-US" dirty="0" err="1" smtClean="0">
                <a:latin typeface="Garamond" pitchFamily="18" charset="0"/>
              </a:rPr>
              <a:t>да</a:t>
            </a:r>
            <a:r>
              <a:rPr lang="en-US" dirty="0" smtClean="0">
                <a:latin typeface="Garamond" pitchFamily="18" charset="0"/>
              </a:rPr>
              <a:t> </a:t>
            </a:r>
            <a:r>
              <a:rPr lang="en-US" dirty="0" err="1" smtClean="0">
                <a:latin typeface="Garamond" pitchFamily="18" charset="0"/>
              </a:rPr>
              <a:t>када</a:t>
            </a:r>
            <a:r>
              <a:rPr lang="en-US" dirty="0" smtClean="0">
                <a:latin typeface="Garamond" pitchFamily="18" charset="0"/>
              </a:rPr>
              <a:t> </a:t>
            </a:r>
            <a:r>
              <a:rPr lang="sr-Cyrl-RS" dirty="0" smtClean="0">
                <a:latin typeface="Garamond" pitchFamily="18" charset="0"/>
              </a:rPr>
              <a:t>једном променљива </a:t>
            </a:r>
            <a:r>
              <a:rPr lang="sr-Cyrl-RS" dirty="0">
                <a:latin typeface="Garamond" pitchFamily="18" charset="0"/>
              </a:rPr>
              <a:t>добије вредност није допуштена даља промена </a:t>
            </a:r>
            <a:r>
              <a:rPr lang="en-US" dirty="0" err="1" smtClean="0">
                <a:latin typeface="Garamond" pitchFamily="18" charset="0"/>
              </a:rPr>
              <a:t>њене</a:t>
            </a:r>
            <a:r>
              <a:rPr lang="en-US" dirty="0" smtClean="0">
                <a:latin typeface="Garamond" pitchFamily="18" charset="0"/>
              </a:rPr>
              <a:t> </a:t>
            </a:r>
            <a:r>
              <a:rPr lang="sr-Cyrl-RS" dirty="0" smtClean="0">
                <a:latin typeface="Garamond" pitchFamily="18" charset="0"/>
              </a:rPr>
              <a:t>вредности</a:t>
            </a:r>
            <a:r>
              <a:rPr lang="sr-Cyrl-RS" dirty="0">
                <a:latin typeface="Garamond" pitchFamily="18" charset="0"/>
              </a:rPr>
              <a:t>. </a:t>
            </a:r>
            <a:endParaRPr lang="en-US" dirty="0" smtClean="0">
              <a:latin typeface="Garamond" pitchFamily="18" charset="0"/>
            </a:endParaRP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dirty="0" err="1" smtClean="0">
                <a:latin typeface="Garamond" pitchFamily="18" charset="0"/>
              </a:rPr>
              <a:t>Може</a:t>
            </a:r>
            <a:r>
              <a:rPr lang="en-US" dirty="0" smtClean="0">
                <a:latin typeface="Garamond" pitchFamily="18" charset="0"/>
              </a:rPr>
              <a:t> </a:t>
            </a:r>
            <a:r>
              <a:rPr lang="en-US" dirty="0" err="1" smtClean="0">
                <a:latin typeface="Garamond" pitchFamily="18" charset="0"/>
              </a:rPr>
              <a:t>се</a:t>
            </a:r>
            <a:r>
              <a:rPr lang="en-US" dirty="0" smtClean="0">
                <a:latin typeface="Garamond" pitchFamily="18" charset="0"/>
              </a:rPr>
              <a:t> </a:t>
            </a:r>
            <a:r>
              <a:rPr lang="en-US" dirty="0" err="1" smtClean="0">
                <a:latin typeface="Garamond" pitchFamily="18" charset="0"/>
              </a:rPr>
              <a:t>примењивати</a:t>
            </a:r>
            <a:r>
              <a:rPr lang="en-US" dirty="0" smtClean="0">
                <a:latin typeface="Garamond" pitchFamily="18" charset="0"/>
              </a:rPr>
              <a:t> и </a:t>
            </a:r>
            <a:r>
              <a:rPr lang="en-US" dirty="0" err="1" smtClean="0">
                <a:latin typeface="Garamond" pitchFamily="18" charset="0"/>
              </a:rPr>
              <a:t>код</a:t>
            </a:r>
            <a:r>
              <a:rPr lang="en-US" dirty="0" smtClean="0">
                <a:latin typeface="Garamond" pitchFamily="18" charset="0"/>
              </a:rPr>
              <a:t> </a:t>
            </a:r>
            <a:r>
              <a:rPr lang="en-US" dirty="0" err="1" smtClean="0">
                <a:latin typeface="Garamond" pitchFamily="18" charset="0"/>
              </a:rPr>
              <a:t>класних</a:t>
            </a:r>
            <a:r>
              <a:rPr lang="en-US" dirty="0" smtClean="0">
                <a:latin typeface="Garamond" pitchFamily="18" charset="0"/>
              </a:rPr>
              <a:t> и </a:t>
            </a:r>
            <a:r>
              <a:rPr lang="en-US" dirty="0" err="1" smtClean="0">
                <a:latin typeface="Garamond" pitchFamily="18" charset="0"/>
              </a:rPr>
              <a:t>код</a:t>
            </a:r>
            <a:r>
              <a:rPr lang="en-US" dirty="0" smtClean="0">
                <a:latin typeface="Garamond" pitchFamily="18" charset="0"/>
              </a:rPr>
              <a:t> </a:t>
            </a:r>
            <a:r>
              <a:rPr lang="en-US" dirty="0" err="1" smtClean="0">
                <a:latin typeface="Garamond" pitchFamily="18" charset="0"/>
              </a:rPr>
              <a:t>инстанцних</a:t>
            </a:r>
            <a:r>
              <a:rPr lang="en-US" dirty="0" smtClean="0">
                <a:latin typeface="Garamond" pitchFamily="18" charset="0"/>
              </a:rPr>
              <a:t> </a:t>
            </a:r>
            <a:r>
              <a:rPr lang="en-US" dirty="0" err="1" smtClean="0">
                <a:latin typeface="Garamond" pitchFamily="18" charset="0"/>
              </a:rPr>
              <a:t>променљивих</a:t>
            </a:r>
            <a:r>
              <a:rPr lang="en-US" dirty="0" smtClean="0">
                <a:latin typeface="Garamond" pitchFamily="18" charset="0"/>
              </a:rPr>
              <a:t> </a:t>
            </a:r>
            <a:r>
              <a:rPr lang="en-US" dirty="0" err="1" smtClean="0">
                <a:latin typeface="Garamond" pitchFamily="18" charset="0"/>
              </a:rPr>
              <a:t>као</a:t>
            </a:r>
            <a:r>
              <a:rPr lang="en-US" dirty="0" smtClean="0">
                <a:latin typeface="Garamond" pitchFamily="18" charset="0"/>
              </a:rPr>
              <a:t> и </a:t>
            </a:r>
            <a:r>
              <a:rPr lang="en-US" dirty="0" err="1" smtClean="0">
                <a:latin typeface="Garamond" pitchFamily="18" charset="0"/>
              </a:rPr>
              <a:t>код</a:t>
            </a:r>
            <a:r>
              <a:rPr lang="en-US" dirty="0" smtClean="0">
                <a:latin typeface="Garamond" pitchFamily="18" charset="0"/>
              </a:rPr>
              <a:t> </a:t>
            </a:r>
            <a:r>
              <a:rPr lang="sr-Cyrl-RS" dirty="0" smtClean="0">
                <a:latin typeface="Garamond" pitchFamily="18" charset="0"/>
              </a:rPr>
              <a:t>локалн</a:t>
            </a:r>
            <a:r>
              <a:rPr lang="en-US" dirty="0" err="1" smtClean="0">
                <a:latin typeface="Garamond" pitchFamily="18" charset="0"/>
              </a:rPr>
              <a:t>их</a:t>
            </a:r>
            <a:r>
              <a:rPr lang="sr-Cyrl-RS" dirty="0" smtClean="0">
                <a:latin typeface="Garamond" pitchFamily="18" charset="0"/>
              </a:rPr>
              <a:t> променљив</a:t>
            </a:r>
            <a:r>
              <a:rPr lang="en-US" dirty="0" err="1" smtClean="0">
                <a:latin typeface="Garamond" pitchFamily="18" charset="0"/>
              </a:rPr>
              <a:t>их</a:t>
            </a:r>
            <a:r>
              <a:rPr lang="en-US" dirty="0" smtClean="0">
                <a:latin typeface="Garamond" pitchFamily="18" charset="0"/>
              </a:rPr>
              <a:t>.</a:t>
            </a:r>
            <a:endParaRPr lang="sr-Cyrl-RS" dirty="0" smtClean="0">
              <a:latin typeface="Garamond" pitchFamily="18" charset="0"/>
            </a:endParaRPr>
          </a:p>
          <a:p>
            <a:pPr>
              <a:spcBef>
                <a:spcPts val="600"/>
              </a:spcBef>
              <a:defRPr/>
            </a:pPr>
            <a:endParaRPr lang="sr-Cyrl-RS" dirty="0" smtClean="0">
              <a:latin typeface="Garamond" pitchFamily="18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  <a:defRPr/>
            </a:pPr>
            <a:r>
              <a:rPr lang="sr-Cyrl-RS" b="1" dirty="0" smtClean="0">
                <a:latin typeface="Garamond" pitchFamily="18" charset="0"/>
              </a:rPr>
              <a:t>Пример.</a:t>
            </a:r>
            <a:endParaRPr lang="sr-Latn-CS" b="1" dirty="0" smtClean="0">
              <a:latin typeface="Garamond" pitchFamily="18" charset="0"/>
            </a:endParaRPr>
          </a:p>
          <a:p>
            <a:r>
              <a:rPr lang="sr-Latn-CS" sz="1800" dirty="0" smtClean="0"/>
              <a:t>                </a:t>
            </a:r>
            <a:r>
              <a:rPr lang="sr-Cyrl-RS" sz="1800" dirty="0" smtClean="0"/>
              <a:t>	</a:t>
            </a:r>
            <a:r>
              <a:rPr lang="sr-Latn-RS" sz="1800" dirty="0">
                <a:solidFill>
                  <a:srgbClr val="8000FF"/>
                </a:solidFill>
                <a:latin typeface="Courier New" panose="02070309020205020404" pitchFamily="49" charset="0"/>
              </a:rPr>
              <a:t>final</a:t>
            </a:r>
            <a:r>
              <a:rPr lang="sr-Latn-RS" sz="18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800" dirty="0">
                <a:solidFill>
                  <a:srgbClr val="8000FF"/>
                </a:solidFill>
                <a:latin typeface="Courier New" panose="02070309020205020404" pitchFamily="49" charset="0"/>
              </a:rPr>
              <a:t>float</a:t>
            </a:r>
            <a:r>
              <a:rPr lang="sr-Latn-RS" sz="1800" dirty="0">
                <a:solidFill>
                  <a:srgbClr val="000000"/>
                </a:solidFill>
                <a:latin typeface="Courier New" panose="02070309020205020404" pitchFamily="49" charset="0"/>
              </a:rPr>
              <a:t> STOPA </a:t>
            </a:r>
            <a:r>
              <a:rPr lang="sr-Latn-RS" sz="1800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sr-Latn-RS" sz="18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800" dirty="0">
                <a:solidFill>
                  <a:srgbClr val="FF8000"/>
                </a:solidFill>
                <a:latin typeface="Courier New" panose="02070309020205020404" pitchFamily="49" charset="0"/>
              </a:rPr>
              <a:t>2.3f</a:t>
            </a:r>
            <a:r>
              <a:rPr lang="sr-Latn-RS" sz="1800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sr-Latn-RS" sz="18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en-US" sz="18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en-US" sz="18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800" dirty="0" smtClean="0">
                <a:solidFill>
                  <a:srgbClr val="8000FF"/>
                </a:solidFill>
                <a:latin typeface="Courier New" panose="02070309020205020404" pitchFamily="49" charset="0"/>
              </a:rPr>
              <a:t>final</a:t>
            </a:r>
            <a:r>
              <a:rPr lang="sr-Latn-RS" sz="18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800" dirty="0">
                <a:solidFill>
                  <a:srgbClr val="8000FF"/>
                </a:solidFill>
                <a:latin typeface="Courier New" panose="02070309020205020404" pitchFamily="49" charset="0"/>
              </a:rPr>
              <a:t>boolean</a:t>
            </a:r>
            <a:r>
              <a:rPr lang="sr-Latn-RS" sz="1800" dirty="0">
                <a:solidFill>
                  <a:srgbClr val="000000"/>
                </a:solidFill>
                <a:latin typeface="Courier New" panose="02070309020205020404" pitchFamily="49" charset="0"/>
              </a:rPr>
              <a:t> NETACNO </a:t>
            </a:r>
            <a:r>
              <a:rPr lang="sr-Latn-RS" sz="1800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sr-Latn-RS" sz="18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800" b="1" dirty="0">
                <a:solidFill>
                  <a:srgbClr val="0000FF"/>
                </a:solidFill>
                <a:latin typeface="Courier New" panose="02070309020205020404" pitchFamily="49" charset="0"/>
              </a:rPr>
              <a:t>false</a:t>
            </a:r>
            <a:r>
              <a:rPr lang="sr-Latn-RS" sz="1800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sr-Latn-RS" sz="18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en-US" sz="18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en-US" sz="18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800" dirty="0" smtClean="0">
                <a:solidFill>
                  <a:srgbClr val="8000FF"/>
                </a:solidFill>
                <a:latin typeface="Courier New" panose="02070309020205020404" pitchFamily="49" charset="0"/>
              </a:rPr>
              <a:t>final</a:t>
            </a:r>
            <a:r>
              <a:rPr lang="sr-Latn-RS" sz="18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800" dirty="0">
                <a:solidFill>
                  <a:srgbClr val="8000FF"/>
                </a:solidFill>
                <a:latin typeface="Courier New" panose="02070309020205020404" pitchFamily="49" charset="0"/>
              </a:rPr>
              <a:t>int</a:t>
            </a:r>
            <a:r>
              <a:rPr lang="sr-Latn-RS" sz="1800" dirty="0">
                <a:solidFill>
                  <a:srgbClr val="000000"/>
                </a:solidFill>
                <a:latin typeface="Courier New" panose="02070309020205020404" pitchFamily="49" charset="0"/>
              </a:rPr>
              <a:t> BROJ_STRANA </a:t>
            </a:r>
            <a:r>
              <a:rPr lang="sr-Latn-RS" sz="1800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sr-Latn-RS" sz="18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800" dirty="0">
                <a:solidFill>
                  <a:srgbClr val="FF8000"/>
                </a:solidFill>
                <a:latin typeface="Courier New" panose="02070309020205020404" pitchFamily="49" charset="0"/>
              </a:rPr>
              <a:t>200</a:t>
            </a:r>
            <a:r>
              <a:rPr lang="sr-Latn-RS" sz="1800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endParaRPr lang="sr-Latn-RS" sz="1800" dirty="0"/>
          </a:p>
          <a:p>
            <a:pPr>
              <a:spcBef>
                <a:spcPts val="600"/>
              </a:spcBef>
              <a:defRPr/>
            </a:pPr>
            <a:endParaRPr lang="ru-RU" dirty="0" smtClean="0">
              <a:latin typeface="Garamond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447800" y="549275"/>
            <a:ext cx="7467600" cy="86836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sr-Cyrl-RS" sz="3600" b="1" kern="0" dirty="0" smtClean="0">
                <a:solidFill>
                  <a:srgbClr val="0070C0"/>
                </a:solidFill>
              </a:rPr>
              <a:t>Класе у Јави – поља (</a:t>
            </a:r>
            <a:r>
              <a:rPr lang="en-US" sz="3600" b="1" kern="0" dirty="0">
                <a:solidFill>
                  <a:srgbClr val="0070C0"/>
                </a:solidFill>
              </a:rPr>
              <a:t>8</a:t>
            </a:r>
            <a:r>
              <a:rPr lang="sr-Cyrl-RS" sz="3600" b="1" kern="0" dirty="0" smtClean="0">
                <a:solidFill>
                  <a:srgbClr val="0070C0"/>
                </a:solidFill>
              </a:rPr>
              <a:t>)</a:t>
            </a:r>
            <a:endParaRPr lang="en-US" sz="3600" b="1" kern="0" dirty="0" smtClean="0">
              <a:solidFill>
                <a:srgbClr val="0070C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828800" y="4114800"/>
            <a:ext cx="4343400" cy="838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3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37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3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37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37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37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37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304800" y="1371600"/>
            <a:ext cx="8610600" cy="3725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sr-Cyrl-RS" dirty="0" smtClean="0">
                <a:latin typeface="Garamond" pitchFamily="18" charset="0"/>
              </a:rPr>
              <a:t>У оквиру метода примерка или конструктора, </a:t>
            </a:r>
            <a:r>
              <a:rPr lang="en-US" dirty="0" smtClean="0">
                <a:latin typeface="Garamond" pitchFamily="18" charset="0"/>
              </a:rPr>
              <a:t/>
            </a:r>
            <a:br>
              <a:rPr lang="en-US" dirty="0" smtClean="0">
                <a:latin typeface="Garamond" pitchFamily="18" charset="0"/>
              </a:rPr>
            </a:br>
            <a:r>
              <a:rPr lang="sr-Cyrl-RS" dirty="0" smtClean="0">
                <a:latin typeface="Garamond" pitchFamily="18" charset="0"/>
              </a:rPr>
              <a:t>променљива </a:t>
            </a:r>
            <a:r>
              <a:rPr lang="en-US" sz="1800" dirty="0" smtClean="0">
                <a:latin typeface="+mn-lt"/>
              </a:rPr>
              <a:t>this</a:t>
            </a:r>
            <a:r>
              <a:rPr lang="sr-Cyrl-RS" sz="1800" dirty="0" smtClean="0">
                <a:latin typeface="Garamond" pitchFamily="18" charset="0"/>
              </a:rPr>
              <a:t> </a:t>
            </a:r>
            <a:r>
              <a:rPr lang="sr-Cyrl-RS" dirty="0" smtClean="0">
                <a:latin typeface="Garamond" pitchFamily="18" charset="0"/>
              </a:rPr>
              <a:t>представља референцу на сам тај објекат</a:t>
            </a:r>
            <a:r>
              <a:rPr lang="en-US" dirty="0" smtClean="0">
                <a:latin typeface="Garamond" pitchFamily="18" charset="0"/>
              </a:rPr>
              <a:t>.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sr-Cyrl-RS" dirty="0" smtClean="0">
                <a:latin typeface="Garamond" pitchFamily="18" charset="0"/>
              </a:rPr>
              <a:t>Коришћењем </a:t>
            </a:r>
            <a:r>
              <a:rPr lang="en-US" sz="1800" dirty="0" smtClean="0">
                <a:latin typeface="+mn-lt"/>
              </a:rPr>
              <a:t>this</a:t>
            </a:r>
            <a:r>
              <a:rPr lang="en-US" sz="1800" dirty="0" smtClean="0">
                <a:latin typeface="Garamond" pitchFamily="18" charset="0"/>
              </a:rPr>
              <a:t> </a:t>
            </a:r>
            <a:r>
              <a:rPr lang="sr-Cyrl-RS" dirty="0" smtClean="0">
                <a:latin typeface="Garamond" pitchFamily="18" charset="0"/>
              </a:rPr>
              <a:t>се може реферисати на ма које поље текућег објекта над којим се позива метод примерка или конструктор.</a:t>
            </a:r>
            <a:endParaRPr lang="ru-RU" dirty="0" smtClean="0">
              <a:latin typeface="Garamond" pitchFamily="18" charset="0"/>
            </a:endParaRPr>
          </a:p>
          <a:p>
            <a:pPr>
              <a:spcBef>
                <a:spcPts val="600"/>
              </a:spcBef>
              <a:defRPr/>
            </a:pPr>
            <a:r>
              <a:rPr lang="sr-Cyrl-RS" b="1" dirty="0" smtClean="0">
                <a:latin typeface="Garamond" pitchFamily="18" charset="0"/>
              </a:rPr>
              <a:t>Пример.</a:t>
            </a:r>
            <a:endParaRPr lang="sr-Latn-CS" b="1" dirty="0" smtClean="0">
              <a:latin typeface="Garamond" pitchFamily="18" charset="0"/>
            </a:endParaRPr>
          </a:p>
          <a:p>
            <a:pPr lvl="1"/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en-U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lvl="1"/>
            <a:r>
              <a:rPr lang="en-US" sz="1500" b="1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en-US" sz="15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this</a:t>
            </a:r>
            <a:r>
              <a:rPr lang="sr-Latn-RS" sz="15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x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sr-Latn-RS" sz="1500" dirty="0">
                <a:solidFill>
                  <a:srgbClr val="FF8000"/>
                </a:solidFill>
                <a:latin typeface="Courier New" panose="02070309020205020404" pitchFamily="49" charset="0"/>
              </a:rPr>
              <a:t>0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en-U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lvl="1"/>
            <a:r>
              <a:rPr lang="en-US" sz="1500" b="1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en-US" sz="15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this</a:t>
            </a:r>
            <a:r>
              <a:rPr lang="sr-Latn-RS" sz="15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y</a:t>
            </a:r>
            <a:r>
              <a:rPr lang="sr-Latn-RS" sz="15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sr-Latn-RS" sz="1500" dirty="0" smtClean="0">
                <a:solidFill>
                  <a:srgbClr val="FF8000"/>
                </a:solidFill>
                <a:latin typeface="Courier New" panose="02070309020205020404" pitchFamily="49" charset="0"/>
              </a:rPr>
              <a:t>0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en-U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lvl="1"/>
            <a:r>
              <a:rPr lang="sr-Latn-RS" sz="15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endParaRPr lang="en-US" dirty="0" smtClean="0">
              <a:latin typeface="Garamond" pitchFamily="18" charset="0"/>
            </a:endParaRPr>
          </a:p>
          <a:p>
            <a:pPr eaLnBrk="1" hangingPunct="1">
              <a:spcBef>
                <a:spcPts val="0"/>
              </a:spcBef>
              <a:spcAft>
                <a:spcPts val="600"/>
              </a:spcAft>
              <a:defRPr/>
            </a:pPr>
            <a:r>
              <a:rPr lang="ru-RU" dirty="0" smtClean="0">
                <a:latin typeface="Garamond" pitchFamily="18" charset="0"/>
              </a:rPr>
              <a:t>У </a:t>
            </a:r>
            <a:r>
              <a:rPr lang="ru-RU" dirty="0" err="1" smtClean="0">
                <a:latin typeface="Garamond" pitchFamily="18" charset="0"/>
              </a:rPr>
              <a:t>претходном</a:t>
            </a:r>
            <a:r>
              <a:rPr lang="ru-RU" dirty="0" smtClean="0">
                <a:latin typeface="Garamond" pitchFamily="18" charset="0"/>
              </a:rPr>
              <a:t> примеру се кључна реч </a:t>
            </a:r>
            <a:r>
              <a:rPr lang="en-US" sz="1800" dirty="0" smtClean="0">
                <a:latin typeface="+mn-lt"/>
              </a:rPr>
              <a:t>this</a:t>
            </a:r>
            <a:r>
              <a:rPr lang="en-US" sz="1800" dirty="0" smtClean="0">
                <a:latin typeface="Garamond" pitchFamily="18" charset="0"/>
              </a:rPr>
              <a:t> </a:t>
            </a:r>
            <a:r>
              <a:rPr lang="ru-RU" dirty="0" smtClean="0">
                <a:latin typeface="Garamond" pitchFamily="18" charset="0"/>
              </a:rPr>
              <a:t>може изоставити</a:t>
            </a:r>
            <a:r>
              <a:rPr lang="sr-Cyrl-RS" dirty="0" smtClean="0">
                <a:latin typeface="Garamond" pitchFamily="18" charset="0"/>
              </a:rPr>
              <a:t>.</a:t>
            </a:r>
            <a:endParaRPr lang="ru-RU" dirty="0" smtClean="0">
              <a:latin typeface="Garamond" pitchFamily="18" charset="0"/>
            </a:endParaRPr>
          </a:p>
          <a:p>
            <a:pPr eaLnBrk="1" hangingPunct="1">
              <a:lnSpc>
                <a:spcPct val="50000"/>
              </a:lnSpc>
              <a:spcBef>
                <a:spcPct val="45000"/>
              </a:spcBef>
              <a:defRPr/>
            </a:pPr>
            <a:endParaRPr lang="sr-Latn-CS" sz="1800" dirty="0" smtClean="0">
              <a:latin typeface="Arial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447800" y="549275"/>
            <a:ext cx="7467600" cy="86836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sr-Cyrl-RS" sz="3600" b="1" kern="0" dirty="0" smtClean="0">
                <a:solidFill>
                  <a:srgbClr val="0070C0"/>
                </a:solidFill>
              </a:rPr>
              <a:t>Класе у Јави – </a:t>
            </a:r>
            <a:r>
              <a:rPr lang="en-US" sz="3600" b="1" kern="0" dirty="0" smtClean="0">
                <a:solidFill>
                  <a:srgbClr val="0070C0"/>
                </a:solidFill>
              </a:rPr>
              <a:t>this</a:t>
            </a:r>
            <a:r>
              <a:rPr lang="sr-Cyrl-RS" sz="3600" b="1" kern="0" dirty="0" smtClean="0">
                <a:solidFill>
                  <a:srgbClr val="0070C0"/>
                </a:solidFill>
              </a:rPr>
              <a:t> </a:t>
            </a:r>
            <a:endParaRPr lang="en-US" sz="3600" b="1" kern="0" dirty="0" smtClean="0">
              <a:solidFill>
                <a:srgbClr val="0070C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38200" y="3352800"/>
            <a:ext cx="1752600" cy="990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3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37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3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3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37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37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37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37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304800" y="1371600"/>
            <a:ext cx="8610600" cy="4939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sr-Cyrl-RS" dirty="0" smtClean="0">
                <a:latin typeface="Garamond" pitchFamily="18" charset="0"/>
              </a:rPr>
              <a:t>Најчешћи разлог за коришћење ове променљиве је то што поље класе буде сакривено параметром метода или параметром конструктора.</a:t>
            </a:r>
            <a:r>
              <a:rPr lang="en-US" dirty="0" smtClean="0">
                <a:latin typeface="Garamond" pitchFamily="18" charset="0"/>
              </a:rPr>
              <a:t> </a:t>
            </a:r>
          </a:p>
          <a:p>
            <a:pPr>
              <a:spcBef>
                <a:spcPts val="600"/>
              </a:spcBef>
              <a:defRPr/>
            </a:pPr>
            <a:r>
              <a:rPr lang="sr-Cyrl-RS" b="1" dirty="0" smtClean="0">
                <a:latin typeface="Garamond" pitchFamily="18" charset="0"/>
              </a:rPr>
              <a:t>Пример.</a:t>
            </a:r>
            <a:endParaRPr lang="sr-Latn-CS" b="1" dirty="0" smtClean="0">
              <a:latin typeface="Garamond" pitchFamily="18" charset="0"/>
            </a:endParaRPr>
          </a:p>
          <a:p>
            <a:r>
              <a:rPr lang="en-US" sz="1500" dirty="0" smtClean="0">
                <a:solidFill>
                  <a:srgbClr val="8000FF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dirty="0" smtClean="0">
                <a:solidFill>
                  <a:srgbClr val="8000FF"/>
                </a:solidFill>
                <a:latin typeface="Courier New" panose="02070309020205020404" pitchFamily="49" charset="0"/>
              </a:rPr>
              <a:t>public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dirty="0">
                <a:solidFill>
                  <a:srgbClr val="8000FF"/>
                </a:solidFill>
                <a:latin typeface="Courier New" panose="02070309020205020404" pitchFamily="49" charset="0"/>
              </a:rPr>
              <a:t>void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pomeri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sr-Latn-RS" sz="1500" dirty="0">
                <a:solidFill>
                  <a:srgbClr val="8000FF"/>
                </a:solidFill>
                <a:latin typeface="Courier New" panose="02070309020205020404" pitchFamily="49" charset="0"/>
              </a:rPr>
              <a:t>int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x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,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dirty="0">
                <a:solidFill>
                  <a:srgbClr val="8000FF"/>
                </a:solidFill>
                <a:latin typeface="Courier New" panose="02070309020205020404" pitchFamily="49" charset="0"/>
              </a:rPr>
              <a:t>int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y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)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en-U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sz="1500" b="1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en-US" sz="15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this</a:t>
            </a:r>
            <a:r>
              <a:rPr lang="sr-Latn-RS" sz="15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x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x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en-U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sz="1500" b="1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en-US" sz="15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this</a:t>
            </a:r>
            <a:r>
              <a:rPr lang="sr-Latn-RS" sz="15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y</a:t>
            </a:r>
            <a:r>
              <a:rPr lang="sr-Latn-RS" sz="15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y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en-U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sz="1500" b="1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endParaRPr lang="en-US" dirty="0" smtClean="0">
              <a:latin typeface="Garamond" pitchFamily="18" charset="0"/>
            </a:endParaRPr>
          </a:p>
          <a:p>
            <a:pPr marL="342900" indent="-342900" eaLnBrk="1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ru-RU" dirty="0" err="1" smtClean="0">
                <a:latin typeface="Garamond" pitchFamily="18" charset="0"/>
              </a:rPr>
              <a:t>Овде</a:t>
            </a:r>
            <a:r>
              <a:rPr lang="ru-RU" dirty="0" smtClean="0">
                <a:latin typeface="Garamond" pitchFamily="18" charset="0"/>
              </a:rPr>
              <a:t> је кључна реч </a:t>
            </a:r>
            <a:r>
              <a:rPr lang="en-US" sz="1800" dirty="0" smtClean="0">
                <a:latin typeface="+mn-lt"/>
              </a:rPr>
              <a:t>this</a:t>
            </a:r>
            <a:r>
              <a:rPr lang="en-US" sz="1800" dirty="0" smtClean="0">
                <a:latin typeface="Garamond" pitchFamily="18" charset="0"/>
              </a:rPr>
              <a:t> </a:t>
            </a:r>
            <a:r>
              <a:rPr lang="ru-RU" dirty="0" smtClean="0">
                <a:latin typeface="Garamond" pitchFamily="18" charset="0"/>
              </a:rPr>
              <a:t>неопходна да подвуче разлику између инстанцних променљивих и параметара метода.</a:t>
            </a:r>
            <a:r>
              <a:rPr lang="en-US" dirty="0" smtClean="0">
                <a:latin typeface="Garamond" pitchFamily="18" charset="0"/>
              </a:rPr>
              <a:t> </a:t>
            </a:r>
          </a:p>
          <a:p>
            <a:pPr marL="342900" indent="-342900" eaLnBrk="1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sr-Cyrl-RS" dirty="0" smtClean="0">
                <a:latin typeface="Garamond" pitchFamily="18" charset="0"/>
              </a:rPr>
              <a:t>Сваки од аргумента метода сакрива по једно поље објекта, тако да је унутар метода </a:t>
            </a:r>
            <a:r>
              <a:rPr lang="en-US" sz="1800" dirty="0" smtClean="0">
                <a:latin typeface="+mn-lt"/>
              </a:rPr>
              <a:t>x </a:t>
            </a:r>
            <a:r>
              <a:rPr lang="sr-Cyrl-RS" dirty="0" smtClean="0">
                <a:latin typeface="Garamond" pitchFamily="18" charset="0"/>
              </a:rPr>
              <a:t>ознака локалне копије првог аргумента.</a:t>
            </a:r>
            <a:endParaRPr lang="en-US" dirty="0" smtClean="0">
              <a:latin typeface="Garamond" pitchFamily="18" charset="0"/>
            </a:endParaRPr>
          </a:p>
          <a:p>
            <a:pPr marL="342900" indent="-342900" eaLnBrk="1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latin typeface="Garamond" pitchFamily="18" charset="0"/>
              </a:rPr>
              <a:t> </a:t>
            </a:r>
            <a:r>
              <a:rPr lang="sr-Cyrl-RS" dirty="0" smtClean="0">
                <a:latin typeface="Garamond" pitchFamily="18" charset="0"/>
              </a:rPr>
              <a:t>Да би се реферисало на поље </a:t>
            </a:r>
            <a:r>
              <a:rPr lang="en-US" sz="1800" dirty="0" smtClean="0">
                <a:latin typeface="+mn-lt"/>
              </a:rPr>
              <a:t>x </a:t>
            </a:r>
            <a:r>
              <a:rPr lang="sr-Cyrl-RS" dirty="0" smtClean="0">
                <a:latin typeface="Garamond" pitchFamily="18" charset="0"/>
              </a:rPr>
              <a:t>примерка класе </a:t>
            </a:r>
            <a:r>
              <a:rPr lang="en-US" sz="1800" dirty="0" smtClean="0">
                <a:latin typeface="+mn-lt"/>
              </a:rPr>
              <a:t>Point</a:t>
            </a:r>
            <a:r>
              <a:rPr lang="en-US" dirty="0" smtClean="0">
                <a:latin typeface="Garamond" pitchFamily="18" charset="0"/>
              </a:rPr>
              <a:t>, </a:t>
            </a:r>
            <a:r>
              <a:rPr lang="sr-Cyrl-RS" dirty="0" smtClean="0">
                <a:latin typeface="Garamond" pitchFamily="18" charset="0"/>
              </a:rPr>
              <a:t>унутар метода се мора користити</a:t>
            </a:r>
            <a:r>
              <a:rPr lang="en-US" dirty="0" smtClean="0">
                <a:latin typeface="Garamond" pitchFamily="18" charset="0"/>
              </a:rPr>
              <a:t> </a:t>
            </a:r>
            <a:r>
              <a:rPr lang="en-US" sz="1800" dirty="0" err="1" smtClean="0">
                <a:latin typeface="+mn-lt"/>
              </a:rPr>
              <a:t>this.x</a:t>
            </a:r>
            <a:r>
              <a:rPr lang="en-US" dirty="0" smtClean="0">
                <a:latin typeface="Garamond" pitchFamily="18" charset="0"/>
              </a:rPr>
              <a:t>.</a:t>
            </a:r>
            <a:endParaRPr lang="ru-RU" dirty="0" smtClean="0">
              <a:latin typeface="Garamond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447800" y="549275"/>
            <a:ext cx="7467600" cy="86836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sr-Cyrl-RS" sz="3600" b="1" kern="0" dirty="0" smtClean="0">
                <a:solidFill>
                  <a:srgbClr val="0070C0"/>
                </a:solidFill>
              </a:rPr>
              <a:t>Класе у Јави – </a:t>
            </a:r>
            <a:r>
              <a:rPr lang="en-US" sz="3600" b="1" kern="0" dirty="0" smtClean="0">
                <a:solidFill>
                  <a:srgbClr val="0070C0"/>
                </a:solidFill>
              </a:rPr>
              <a:t>this</a:t>
            </a:r>
            <a:r>
              <a:rPr lang="sr-Cyrl-RS" sz="3600" b="1" kern="0" dirty="0" smtClean="0">
                <a:solidFill>
                  <a:srgbClr val="0070C0"/>
                </a:solidFill>
              </a:rPr>
              <a:t> (2)</a:t>
            </a:r>
            <a:endParaRPr lang="en-US" sz="3600" b="1" kern="0" dirty="0" smtClean="0">
              <a:solidFill>
                <a:srgbClr val="0070C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219200" y="2971800"/>
            <a:ext cx="40386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3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37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3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3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37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37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37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37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37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228600" y="1524000"/>
            <a:ext cx="7543800" cy="399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ru-RU" b="1" dirty="0" smtClean="0">
                <a:latin typeface="Garamond" pitchFamily="18" charset="0"/>
              </a:rPr>
              <a:t>Примери: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ru-RU" dirty="0" smtClean="0">
                <a:latin typeface="Garamond" pitchFamily="18" charset="0"/>
              </a:rPr>
              <a:t>У наредбама које следе се користи кључна </a:t>
            </a:r>
            <a:r>
              <a:rPr lang="ru-RU" dirty="0" err="1" smtClean="0">
                <a:latin typeface="Garamond" pitchFamily="18" charset="0"/>
              </a:rPr>
              <a:t>реч</a:t>
            </a:r>
            <a:r>
              <a:rPr lang="ru-RU" dirty="0" smtClean="0">
                <a:latin typeface="Garamond" pitchFamily="18" charset="0"/>
              </a:rPr>
              <a:t> </a:t>
            </a:r>
            <a:r>
              <a:rPr lang="sr-Latn-CS" sz="1800" dirty="0" err="1" smtClean="0">
                <a:latin typeface="+mn-lt"/>
              </a:rPr>
              <a:t>this</a:t>
            </a:r>
            <a:r>
              <a:rPr lang="sr-Latn-CS" dirty="0" smtClean="0">
                <a:latin typeface="Garamond" pitchFamily="18" charset="0"/>
              </a:rPr>
              <a:t>:</a:t>
            </a:r>
            <a:endParaRPr lang="sr-Cyrl-RS" dirty="0" smtClean="0">
              <a:latin typeface="Garamond" pitchFamily="18" charset="0"/>
            </a:endParaRPr>
          </a:p>
          <a:p>
            <a:pPr eaLnBrk="1" hangingPunct="1">
              <a:spcBef>
                <a:spcPct val="50000"/>
              </a:spcBef>
              <a:defRPr/>
            </a:pPr>
            <a:endParaRPr lang="sr-Latn-CS" sz="800" dirty="0" smtClean="0">
              <a:latin typeface="Garamond" pitchFamily="18" charset="0"/>
            </a:endParaRPr>
          </a:p>
          <a:p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t </a:t>
            </a:r>
            <a:r>
              <a:rPr lang="sr-Latn-RS" sz="15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this</a:t>
            </a:r>
            <a:r>
              <a:rPr lang="sr-Latn-RS" sz="15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a</a:t>
            </a:r>
            <a:r>
              <a:rPr lang="sr-Latn-RS" sz="15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// a -instancna promenljiva tekućeg objekta </a:t>
            </a:r>
            <a:r>
              <a:rPr lang="sr-Latn-RS" sz="15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this</a:t>
            </a:r>
            <a:r>
              <a:rPr lang="sr-Latn-RS" sz="15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prviMetod</a:t>
            </a:r>
            <a:r>
              <a:rPr lang="sr-Latn-RS" sz="15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sr-Latn-RS" sz="15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this</a:t>
            </a:r>
            <a:r>
              <a:rPr lang="sr-Latn-RS" sz="15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);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// poziva se metod </a:t>
            </a:r>
          </a:p>
          <a:p>
            <a:r>
              <a:rPr lang="sr-Latn-RS" sz="15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return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this</a:t>
            </a:r>
            <a:r>
              <a:rPr lang="sr-Latn-RS" sz="15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//vraća se tekući objekt iz metoda</a:t>
            </a:r>
          </a:p>
          <a:p>
            <a:endParaRPr lang="sr-Latn-CS" sz="1500" dirty="0" smtClean="0">
              <a:latin typeface="Arial" charset="0"/>
            </a:endParaRPr>
          </a:p>
          <a:p>
            <a:pPr>
              <a:lnSpc>
                <a:spcPct val="45000"/>
              </a:lnSpc>
              <a:spcBef>
                <a:spcPct val="50000"/>
              </a:spcBef>
              <a:defRPr/>
            </a:pPr>
            <a:r>
              <a:rPr lang="ru-RU" dirty="0" smtClean="0">
                <a:latin typeface="Garamond" pitchFamily="18" charset="0"/>
              </a:rPr>
              <a:t>У неким од наведених случајева може се </a:t>
            </a:r>
            <a:r>
              <a:rPr lang="ru-RU" dirty="0" err="1" smtClean="0">
                <a:latin typeface="Garamond" pitchFamily="18" charset="0"/>
              </a:rPr>
              <a:t>изоставити</a:t>
            </a:r>
            <a:r>
              <a:rPr lang="ru-RU" dirty="0" smtClean="0">
                <a:latin typeface="Garamond" pitchFamily="18" charset="0"/>
              </a:rPr>
              <a:t>:</a:t>
            </a:r>
            <a:endParaRPr lang="sr-Latn-RS" dirty="0" smtClean="0">
              <a:latin typeface="Garamond" pitchFamily="18" charset="0"/>
            </a:endParaRPr>
          </a:p>
          <a:p>
            <a:pPr>
              <a:lnSpc>
                <a:spcPct val="45000"/>
              </a:lnSpc>
              <a:spcBef>
                <a:spcPct val="50000"/>
              </a:spcBef>
              <a:defRPr/>
            </a:pPr>
            <a:endParaRPr lang="ru-RU" sz="800" dirty="0" smtClean="0">
              <a:latin typeface="Garamond" pitchFamily="18" charset="0"/>
            </a:endParaRPr>
          </a:p>
          <a:p>
            <a:pPr>
              <a:lnSpc>
                <a:spcPct val="45000"/>
              </a:lnSpc>
              <a:spcBef>
                <a:spcPct val="50000"/>
              </a:spcBef>
              <a:defRPr/>
            </a:pPr>
            <a:r>
              <a:rPr lang="sr-Latn-CS" dirty="0" smtClean="0"/>
              <a:t> 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t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a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prviMetod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sr-Latn-RS" sz="1500" b="1" dirty="0">
                <a:solidFill>
                  <a:srgbClr val="0000FF"/>
                </a:solidFill>
                <a:latin typeface="Courier New" panose="02070309020205020404" pitchFamily="49" charset="0"/>
              </a:rPr>
              <a:t>this</a:t>
            </a:r>
            <a:r>
              <a:rPr lang="sr-Latn-RS" sz="15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);</a:t>
            </a:r>
          </a:p>
          <a:p>
            <a:pPr>
              <a:lnSpc>
                <a:spcPct val="45000"/>
              </a:lnSpc>
              <a:spcBef>
                <a:spcPct val="50000"/>
              </a:spcBef>
              <a:defRPr/>
            </a:pPr>
            <a:endParaRPr lang="sr-Latn-CS" sz="1500" dirty="0" smtClean="0">
              <a:latin typeface="Arial" charset="0"/>
            </a:endParaRPr>
          </a:p>
          <a:p>
            <a:pPr>
              <a:lnSpc>
                <a:spcPct val="45000"/>
              </a:lnSpc>
              <a:spcBef>
                <a:spcPct val="50000"/>
              </a:spcBef>
              <a:defRPr/>
            </a:pPr>
            <a:r>
              <a:rPr lang="ru-RU" dirty="0" smtClean="0">
                <a:latin typeface="Garamond" pitchFamily="18" charset="0"/>
              </a:rPr>
              <a:t>У некима не може: </a:t>
            </a:r>
            <a:endParaRPr lang="sr-Latn-RS" dirty="0" smtClean="0">
              <a:latin typeface="Garamond" pitchFamily="18" charset="0"/>
            </a:endParaRPr>
          </a:p>
          <a:p>
            <a:pPr>
              <a:lnSpc>
                <a:spcPct val="45000"/>
              </a:lnSpc>
              <a:spcBef>
                <a:spcPct val="50000"/>
              </a:spcBef>
              <a:defRPr/>
            </a:pPr>
            <a:endParaRPr lang="ru-RU" sz="800" dirty="0" smtClean="0">
              <a:latin typeface="Garamond" pitchFamily="18" charset="0"/>
            </a:endParaRPr>
          </a:p>
          <a:p>
            <a:r>
              <a:rPr lang="sr-Latn-CS" dirty="0" smtClean="0"/>
              <a:t> </a:t>
            </a:r>
            <a:r>
              <a:rPr lang="sr-Latn-RS" sz="1500" b="1" dirty="0">
                <a:solidFill>
                  <a:srgbClr val="0000FF"/>
                </a:solidFill>
                <a:latin typeface="Courier New" panose="02070309020205020404" pitchFamily="49" charset="0"/>
              </a:rPr>
              <a:t>return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00FF"/>
                </a:solidFill>
                <a:latin typeface="Courier New" panose="02070309020205020404" pitchFamily="49" charset="0"/>
              </a:rPr>
              <a:t>this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endParaRPr lang="sr-Latn-RS" sz="1500" dirty="0">
              <a:solidFill>
                <a:srgbClr val="000000"/>
              </a:solidFill>
              <a:latin typeface="Courier New" panose="02070309020205020404" pitchFamily="49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447800" y="549275"/>
            <a:ext cx="7467600" cy="86836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sr-Cyrl-RS" sz="3600" b="1" kern="0" dirty="0" smtClean="0">
                <a:solidFill>
                  <a:srgbClr val="0070C0"/>
                </a:solidFill>
              </a:rPr>
              <a:t>Класе у Јави – </a:t>
            </a:r>
            <a:r>
              <a:rPr lang="en-US" sz="3600" b="1" kern="0" dirty="0" smtClean="0">
                <a:solidFill>
                  <a:srgbClr val="0070C0"/>
                </a:solidFill>
              </a:rPr>
              <a:t>this</a:t>
            </a:r>
            <a:r>
              <a:rPr lang="sr-Cyrl-RS" sz="3600" b="1" kern="0" dirty="0" smtClean="0">
                <a:solidFill>
                  <a:srgbClr val="0070C0"/>
                </a:solidFill>
              </a:rPr>
              <a:t> (3)</a:t>
            </a:r>
            <a:endParaRPr lang="en-US" sz="3600" b="1" kern="0" dirty="0" smtClean="0">
              <a:solidFill>
                <a:srgbClr val="0070C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28600" y="2590800"/>
            <a:ext cx="6629400" cy="838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3" name="Rectangle 2"/>
          <p:cNvSpPr/>
          <p:nvPr/>
        </p:nvSpPr>
        <p:spPr>
          <a:xfrm>
            <a:off x="228600" y="4114800"/>
            <a:ext cx="29718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4" name="Rectangle 3"/>
          <p:cNvSpPr/>
          <p:nvPr/>
        </p:nvSpPr>
        <p:spPr>
          <a:xfrm>
            <a:off x="228600" y="5181600"/>
            <a:ext cx="1752600" cy="304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58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58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58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58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58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58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584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3584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228600" y="1295400"/>
            <a:ext cx="8915400" cy="44781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indent="-342900" eaLnBrk="1" hangingPunct="1">
              <a:spcBef>
                <a:spcPct val="50000"/>
              </a:spcBef>
              <a:buClrTx/>
            </a:pPr>
            <a:r>
              <a:rPr lang="ru-RU" altLang="en-US" sz="2400" dirty="0" err="1">
                <a:latin typeface="Garamond" panose="02020404030301010803" pitchFamily="18" charset="0"/>
              </a:rPr>
              <a:t>Опсег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важења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променљиве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је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део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програма</a:t>
            </a:r>
            <a:r>
              <a:rPr lang="ru-RU" altLang="en-US" sz="2400" dirty="0">
                <a:latin typeface="Garamond" panose="02020404030301010803" pitchFamily="18" charset="0"/>
              </a:rPr>
              <a:t> у </a:t>
            </a:r>
            <a:r>
              <a:rPr lang="ru-RU" altLang="en-US" sz="2400" dirty="0" err="1">
                <a:latin typeface="Garamond" panose="02020404030301010803" pitchFamily="18" charset="0"/>
              </a:rPr>
              <a:t>којем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име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променљиве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може</a:t>
            </a:r>
            <a:r>
              <a:rPr lang="ru-RU" altLang="en-US" sz="2400" dirty="0">
                <a:latin typeface="Garamond" panose="02020404030301010803" pitchFamily="18" charset="0"/>
              </a:rPr>
              <a:t> да се </a:t>
            </a:r>
            <a:r>
              <a:rPr lang="ru-RU" altLang="en-US" sz="2400" dirty="0" err="1">
                <a:latin typeface="Garamond" panose="02020404030301010803" pitchFamily="18" charset="0"/>
              </a:rPr>
              <a:t>користи</a:t>
            </a:r>
            <a:r>
              <a:rPr lang="ru-RU" altLang="en-US" sz="2400" dirty="0">
                <a:latin typeface="Garamond" panose="02020404030301010803" pitchFamily="18" charset="0"/>
              </a:rPr>
              <a:t>. </a:t>
            </a:r>
          </a:p>
          <a:p>
            <a:pPr marL="342900" indent="-342900" eaLnBrk="1" hangingPunct="1">
              <a:spcBef>
                <a:spcPts val="600"/>
              </a:spcBef>
              <a:buClrTx/>
            </a:pPr>
            <a:r>
              <a:rPr lang="ru-RU" altLang="en-US" sz="2400" dirty="0">
                <a:latin typeface="Garamond" panose="02020404030301010803" pitchFamily="18" charset="0"/>
              </a:rPr>
              <a:t>Код </a:t>
            </a:r>
            <a:r>
              <a:rPr lang="ru-RU" altLang="en-US" sz="2400" dirty="0" err="1">
                <a:latin typeface="Garamond" panose="02020404030301010803" pitchFamily="18" charset="0"/>
              </a:rPr>
              <a:t>локалних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променљивих</a:t>
            </a:r>
            <a:r>
              <a:rPr lang="ru-RU" altLang="en-US" sz="2400" dirty="0">
                <a:latin typeface="Garamond" panose="02020404030301010803" pitchFamily="18" charset="0"/>
              </a:rPr>
              <a:t>, </a:t>
            </a:r>
            <a:r>
              <a:rPr lang="ru-RU" altLang="en-US" sz="2400" dirty="0" err="1">
                <a:latin typeface="Garamond" panose="02020404030301010803" pitchFamily="18" charset="0"/>
              </a:rPr>
              <a:t>опсег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важења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променљиве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је</a:t>
            </a:r>
            <a:r>
              <a:rPr lang="ru-RU" altLang="en-US" sz="2400" dirty="0">
                <a:latin typeface="Garamond" panose="02020404030301010803" pitchFamily="18" charset="0"/>
              </a:rPr>
              <a:t> блок у </a:t>
            </a:r>
            <a:r>
              <a:rPr lang="ru-RU" altLang="en-US" sz="2400" dirty="0" err="1">
                <a:latin typeface="Garamond" panose="02020404030301010803" pitchFamily="18" charset="0"/>
              </a:rPr>
              <a:t>којем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је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дефинисана</a:t>
            </a:r>
            <a:r>
              <a:rPr lang="ru-RU" altLang="en-US" sz="2400" dirty="0">
                <a:latin typeface="Garamond" panose="02020404030301010803" pitchFamily="18" charset="0"/>
              </a:rPr>
              <a:t> од места где </a:t>
            </a:r>
            <a:r>
              <a:rPr lang="ru-RU" altLang="en-US" sz="2400" dirty="0" err="1">
                <a:latin typeface="Garamond" panose="02020404030301010803" pitchFamily="18" charset="0"/>
              </a:rPr>
              <a:t>је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дефинисана</a:t>
            </a:r>
            <a:r>
              <a:rPr lang="sr-Cyrl-RS" altLang="en-US" sz="2400" dirty="0" smtClean="0">
                <a:latin typeface="Garamond" panose="02020404030301010803" pitchFamily="18" charset="0"/>
              </a:rPr>
              <a:t>.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endParaRPr lang="sr-Latn-RS" altLang="en-US" sz="2400" dirty="0" smtClean="0">
              <a:latin typeface="Garamond" panose="02020404030301010803" pitchFamily="18" charset="0"/>
            </a:endParaRPr>
          </a:p>
          <a:p>
            <a:pPr eaLnBrk="1" hangingPunct="1">
              <a:spcBef>
                <a:spcPts val="600"/>
              </a:spcBef>
              <a:buClrTx/>
              <a:buNone/>
            </a:pPr>
            <a:r>
              <a:rPr lang="ru-RU" altLang="en-US" sz="2400" b="1" dirty="0" smtClean="0">
                <a:latin typeface="Garamond" panose="02020404030301010803" pitchFamily="18" charset="0"/>
              </a:rPr>
              <a:t>Пример.</a:t>
            </a:r>
          </a:p>
          <a:p>
            <a:pPr>
              <a:buNone/>
            </a:pP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>
              <a:buNone/>
            </a:pPr>
            <a:r>
              <a:rPr lang="sr-Cyrl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dirty="0" smtClean="0">
                <a:solidFill>
                  <a:srgbClr val="8000FF"/>
                </a:solidFill>
                <a:latin typeface="Courier New" panose="02070309020205020404" pitchFamily="49" charset="0"/>
              </a:rPr>
              <a:t>int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a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sr-Latn-RS" sz="1500" dirty="0">
                <a:solidFill>
                  <a:srgbClr val="FF8000"/>
                </a:solidFill>
                <a:latin typeface="Courier New" panose="02070309020205020404" pitchFamily="49" charset="0"/>
              </a:rPr>
              <a:t>1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dirty="0">
                <a:solidFill>
                  <a:srgbClr val="008000"/>
                </a:solidFill>
                <a:latin typeface="Courier New" panose="02070309020205020404" pitchFamily="49" charset="0"/>
              </a:rPr>
              <a:t>//ovde se može pozivati a, ali ne i b! </a:t>
            </a:r>
            <a:endParaRPr lang="sr-Cyrl-RS" sz="1500" dirty="0" smtClean="0">
              <a:solidFill>
                <a:srgbClr val="008000"/>
              </a:solidFill>
              <a:latin typeface="Courier New" panose="02070309020205020404" pitchFamily="49" charset="0"/>
            </a:endParaRPr>
          </a:p>
          <a:p>
            <a:pPr>
              <a:buNone/>
            </a:pPr>
            <a:r>
              <a:rPr lang="sr-Cyrl-RS" sz="1500" b="1" dirty="0">
                <a:solidFill>
                  <a:srgbClr val="008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dirty="0">
                <a:solidFill>
                  <a:srgbClr val="008000"/>
                </a:solidFill>
                <a:latin typeface="Courier New" panose="02070309020205020404" pitchFamily="49" charset="0"/>
              </a:rPr>
              <a:t>//ovde se može pozivati a, ali ne jos b! </a:t>
            </a:r>
            <a:endParaRPr lang="sr-Cyrl-RS" sz="1500" dirty="0" smtClean="0">
              <a:solidFill>
                <a:srgbClr val="008000"/>
              </a:solidFill>
              <a:latin typeface="Courier New" panose="02070309020205020404" pitchFamily="49" charset="0"/>
            </a:endParaRPr>
          </a:p>
          <a:p>
            <a:pPr>
              <a:buNone/>
            </a:pPr>
            <a:r>
              <a:rPr lang="sr-Cyrl-RS" sz="1500" dirty="0">
                <a:solidFill>
                  <a:srgbClr val="008000"/>
                </a:solidFill>
                <a:latin typeface="Courier New" panose="02070309020205020404" pitchFamily="49" charset="0"/>
              </a:rPr>
              <a:t>	</a:t>
            </a:r>
            <a:r>
              <a:rPr lang="sr-Cyrl-RS" sz="1500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dirty="0" smtClean="0">
                <a:solidFill>
                  <a:srgbClr val="8000FF"/>
                </a:solidFill>
                <a:latin typeface="Courier New" panose="02070309020205020404" pitchFamily="49" charset="0"/>
              </a:rPr>
              <a:t>int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b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sr-Latn-RS" sz="1500" dirty="0">
                <a:solidFill>
                  <a:srgbClr val="FF8000"/>
                </a:solidFill>
                <a:latin typeface="Courier New" panose="02070309020205020404" pitchFamily="49" charset="0"/>
              </a:rPr>
              <a:t>2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dirty="0">
                <a:solidFill>
                  <a:srgbClr val="008000"/>
                </a:solidFill>
                <a:latin typeface="Courier New" panose="02070309020205020404" pitchFamily="49" charset="0"/>
              </a:rPr>
              <a:t>// ovde se mogu pozivati a i b! </a:t>
            </a:r>
            <a:endParaRPr lang="sr-Cyrl-RS" sz="1500" dirty="0" smtClean="0">
              <a:solidFill>
                <a:srgbClr val="008000"/>
              </a:solidFill>
              <a:latin typeface="Courier New" panose="02070309020205020404" pitchFamily="49" charset="0"/>
            </a:endParaRPr>
          </a:p>
          <a:p>
            <a:pPr>
              <a:buNone/>
            </a:pPr>
            <a:r>
              <a:rPr lang="sr-Cyrl-RS" sz="1500" b="1" dirty="0">
                <a:solidFill>
                  <a:srgbClr val="008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dirty="0">
                <a:solidFill>
                  <a:srgbClr val="008000"/>
                </a:solidFill>
                <a:latin typeface="Courier New" panose="02070309020205020404" pitchFamily="49" charset="0"/>
              </a:rPr>
              <a:t>// ovde se može pozivati a, ali ne i b! </a:t>
            </a:r>
            <a:endParaRPr lang="sr-Cyrl-RS" sz="1500" dirty="0" smtClean="0">
              <a:solidFill>
                <a:srgbClr val="008000"/>
              </a:solidFill>
              <a:latin typeface="Courier New" panose="02070309020205020404" pitchFamily="49" charset="0"/>
            </a:endParaRPr>
          </a:p>
          <a:p>
            <a:pPr>
              <a:buNone/>
            </a:pPr>
            <a:r>
              <a:rPr lang="sr-Latn-RS" sz="15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>
              <a:buNone/>
            </a:pPr>
            <a:r>
              <a:rPr lang="sr-Latn-RS" sz="1500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// </a:t>
            </a:r>
            <a:r>
              <a:rPr lang="sr-Latn-RS" sz="1500" dirty="0">
                <a:solidFill>
                  <a:srgbClr val="008000"/>
                </a:solidFill>
                <a:latin typeface="Courier New" panose="02070309020205020404" pitchFamily="49" charset="0"/>
              </a:rPr>
              <a:t>ovde se ne mogu koristiti niti a, niti b!</a:t>
            </a:r>
            <a:endParaRPr lang="sr-Latn-RS" sz="15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eaLnBrk="1" hangingPunct="1">
              <a:spcBef>
                <a:spcPts val="600"/>
              </a:spcBef>
              <a:buClrTx/>
              <a:buNone/>
            </a:pPr>
            <a:endParaRPr lang="ru-RU" altLang="en-US" sz="2400" b="1" dirty="0">
              <a:latin typeface="Garamond" panose="02020404030301010803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403350" y="549275"/>
            <a:ext cx="7283450" cy="86836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sr-Cyrl-RS" sz="3600" b="1" kern="0" dirty="0" smtClean="0">
                <a:solidFill>
                  <a:srgbClr val="0070C0"/>
                </a:solidFill>
              </a:rPr>
              <a:t>Опсег важења променљиве</a:t>
            </a:r>
            <a:endParaRPr lang="en-US" sz="3600" b="1" kern="0" dirty="0" smtClean="0">
              <a:solidFill>
                <a:srgbClr val="0070C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28600" y="3352800"/>
            <a:ext cx="6553200" cy="1981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68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68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68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68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68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68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68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68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68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3686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228600" y="1382554"/>
            <a:ext cx="8915400" cy="5170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indent="-342900" eaLnBrk="1" hangingPunct="1">
              <a:spcBef>
                <a:spcPts val="600"/>
              </a:spcBef>
              <a:buClrTx/>
            </a:pPr>
            <a:r>
              <a:rPr lang="ru-RU" altLang="en-US" sz="2400" dirty="0" err="1">
                <a:latin typeface="Garamond" panose="02020404030301010803" pitchFamily="18" charset="0"/>
              </a:rPr>
              <a:t>Класним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променљивима</a:t>
            </a:r>
            <a:r>
              <a:rPr lang="ru-RU" altLang="en-US" sz="2400" dirty="0">
                <a:latin typeface="Garamond" panose="02020404030301010803" pitchFamily="18" charset="0"/>
              </a:rPr>
              <a:t> се </a:t>
            </a:r>
            <a:r>
              <a:rPr lang="ru-RU" altLang="en-US" sz="2400" dirty="0" err="1">
                <a:latin typeface="Garamond" panose="02020404030301010803" pitchFamily="18" charset="0"/>
              </a:rPr>
              <a:t>може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приступати</a:t>
            </a:r>
            <a:r>
              <a:rPr lang="ru-RU" altLang="en-US" sz="2400" dirty="0">
                <a:latin typeface="Garamond" panose="02020404030301010803" pitchFamily="18" charset="0"/>
              </a:rPr>
              <a:t> у </a:t>
            </a:r>
            <a:r>
              <a:rPr lang="ru-RU" altLang="en-US" sz="2400" dirty="0" err="1">
                <a:latin typeface="Garamond" panose="02020404030301010803" pitchFamily="18" charset="0"/>
              </a:rPr>
              <a:t>сваком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тренутку</a:t>
            </a:r>
            <a:r>
              <a:rPr lang="ru-RU" altLang="en-US" sz="2400" dirty="0">
                <a:latin typeface="Garamond" panose="02020404030301010803" pitchFamily="18" charset="0"/>
              </a:rPr>
              <a:t> рада </a:t>
            </a:r>
            <a:r>
              <a:rPr lang="ru-RU" altLang="en-US" sz="2400" dirty="0" err="1">
                <a:latin typeface="Garamond" panose="02020404030301010803" pitchFamily="18" charset="0"/>
              </a:rPr>
              <a:t>програма</a:t>
            </a:r>
            <a:r>
              <a:rPr lang="ru-RU" altLang="en-US" sz="2400" dirty="0">
                <a:latin typeface="Garamond" panose="02020404030301010803" pitchFamily="18" charset="0"/>
              </a:rPr>
              <a:t>. </a:t>
            </a:r>
          </a:p>
          <a:p>
            <a:pPr marL="342900" indent="-342900" eaLnBrk="1" hangingPunct="1">
              <a:spcBef>
                <a:spcPct val="0"/>
              </a:spcBef>
              <a:buClrTx/>
            </a:pPr>
            <a:r>
              <a:rPr lang="ru-RU" altLang="en-US" sz="2400" dirty="0" err="1">
                <a:latin typeface="Garamond" panose="02020404030301010803" pitchFamily="18" charset="0"/>
              </a:rPr>
              <a:t>Променљивима</a:t>
            </a:r>
            <a:r>
              <a:rPr lang="ru-RU" altLang="en-US" sz="2400" dirty="0">
                <a:latin typeface="Garamond" panose="02020404030301010803" pitchFamily="18" charset="0"/>
              </a:rPr>
              <a:t> примерка се </a:t>
            </a:r>
            <a:r>
              <a:rPr lang="ru-RU" altLang="en-US" sz="2400" dirty="0" err="1">
                <a:latin typeface="Garamond" panose="02020404030301010803" pitchFamily="18" charset="0"/>
              </a:rPr>
              <a:t>може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приступати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сво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време</a:t>
            </a:r>
            <a:r>
              <a:rPr lang="ru-RU" altLang="en-US" sz="2400" dirty="0">
                <a:latin typeface="Garamond" panose="02020404030301010803" pitchFamily="18" charset="0"/>
              </a:rPr>
              <a:t> док </a:t>
            </a:r>
            <a:r>
              <a:rPr lang="ru-RU" altLang="en-US" sz="2400" dirty="0" err="1">
                <a:latin typeface="Garamond" panose="02020404030301010803" pitchFamily="18" charset="0"/>
              </a:rPr>
              <a:t>постоји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објекат</a:t>
            </a:r>
            <a:r>
              <a:rPr lang="ru-RU" altLang="en-US" sz="2400" dirty="0">
                <a:latin typeface="Garamond" panose="02020404030301010803" pitchFamily="18" charset="0"/>
              </a:rPr>
              <a:t> – </a:t>
            </a:r>
            <a:r>
              <a:rPr lang="ru-RU" altLang="en-US" sz="2400" dirty="0" err="1">
                <a:latin typeface="Garamond" panose="02020404030301010803" pitchFamily="18" charset="0"/>
              </a:rPr>
              <a:t>примерак</a:t>
            </a:r>
            <a:r>
              <a:rPr lang="ru-RU" altLang="en-US" sz="2400" dirty="0">
                <a:latin typeface="Garamond" panose="02020404030301010803" pitchFamily="18" charset="0"/>
              </a:rPr>
              <a:t> дате </a:t>
            </a:r>
            <a:r>
              <a:rPr lang="ru-RU" altLang="en-US" sz="2400" dirty="0" err="1">
                <a:latin typeface="Garamond" panose="02020404030301010803" pitchFamily="18" charset="0"/>
              </a:rPr>
              <a:t>класе</a:t>
            </a:r>
            <a:r>
              <a:rPr lang="ru-RU" altLang="en-US" sz="2400" dirty="0">
                <a:latin typeface="Garamond" panose="02020404030301010803" pitchFamily="18" charset="0"/>
              </a:rPr>
              <a:t>.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en-US" sz="2400" b="1" dirty="0">
                <a:latin typeface="Garamond" panose="02020404030301010803" pitchFamily="18" charset="0"/>
              </a:rPr>
              <a:t>Пример.</a:t>
            </a:r>
          </a:p>
          <a:p>
            <a:pPr>
              <a:buNone/>
            </a:pPr>
            <a:r>
              <a:rPr lang="sr-Cyrl-RS" sz="1500" dirty="0" smtClean="0">
                <a:solidFill>
                  <a:srgbClr val="8000FF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dirty="0" smtClean="0">
                <a:solidFill>
                  <a:srgbClr val="8000FF"/>
                </a:solidFill>
                <a:latin typeface="Courier New" panose="02070309020205020404" pitchFamily="49" charset="0"/>
              </a:rPr>
              <a:t>class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Opseg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>
              <a:buNone/>
            </a:pPr>
            <a:r>
              <a:rPr lang="sr-Cyrl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Cyrl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dirty="0" smtClean="0">
                <a:solidFill>
                  <a:srgbClr val="8000FF"/>
                </a:solidFill>
                <a:latin typeface="Courier New" panose="02070309020205020404" pitchFamily="49" charset="0"/>
              </a:rPr>
              <a:t>int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n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,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probna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dirty="0">
                <a:solidFill>
                  <a:srgbClr val="FF8000"/>
                </a:solidFill>
                <a:latin typeface="Courier New" panose="02070309020205020404" pitchFamily="49" charset="0"/>
              </a:rPr>
              <a:t>10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>
              <a:buNone/>
            </a:pPr>
            <a:endParaRPr lang="sr-Cyrl-RS" sz="15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>
              <a:buNone/>
            </a:pPr>
            <a:r>
              <a:rPr lang="sr-Cyrl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	</a:t>
            </a:r>
            <a:r>
              <a:rPr lang="sr-Latn-RS" sz="1500" dirty="0" smtClean="0">
                <a:solidFill>
                  <a:srgbClr val="8000FF"/>
                </a:solidFill>
                <a:latin typeface="Courier New" panose="02070309020205020404" pitchFamily="49" charset="0"/>
              </a:rPr>
              <a:t>void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stampaProbnu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()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>
              <a:buNone/>
            </a:pPr>
            <a:r>
              <a:rPr lang="sr-Cyrl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Cyrl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	</a:t>
            </a:r>
            <a:r>
              <a:rPr lang="sr-Latn-RS" sz="1500" dirty="0" smtClean="0">
                <a:solidFill>
                  <a:srgbClr val="8000FF"/>
                </a:solidFill>
                <a:latin typeface="Courier New" panose="02070309020205020404" pitchFamily="49" charset="0"/>
              </a:rPr>
              <a:t>int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probna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dirty="0">
                <a:solidFill>
                  <a:srgbClr val="FF8000"/>
                </a:solidFill>
                <a:latin typeface="Courier New" panose="02070309020205020404" pitchFamily="49" charset="0"/>
              </a:rPr>
              <a:t>30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>
              <a:buNone/>
            </a:pPr>
            <a:r>
              <a:rPr lang="sr-Cyrl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Cyrl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	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System</a:t>
            </a:r>
            <a:r>
              <a:rPr lang="sr-Latn-RS" sz="15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out</a:t>
            </a:r>
            <a:r>
              <a:rPr lang="sr-Latn-RS" sz="15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println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“Lokalna probna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“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+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probna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);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>
              <a:buNone/>
            </a:pPr>
            <a:r>
              <a:rPr lang="sr-Cyrl-RS" sz="1500" b="1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Cyrl-RS" sz="15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>
              <a:buNone/>
            </a:pPr>
            <a:r>
              <a:rPr lang="sr-Cyrl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Cyrl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n</a:t>
            </a:r>
            <a:r>
              <a:rPr lang="sr-Latn-RS" sz="15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probna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>
              <a:buNone/>
            </a:pPr>
            <a:r>
              <a:rPr lang="sr-Cyrl-RS" sz="15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ru-RU" altLang="en-US" sz="2400" dirty="0" smtClean="0">
              <a:latin typeface="Garamond" panose="02020404030301010803" pitchFamily="18" charset="0"/>
            </a:endParaRPr>
          </a:p>
          <a:p>
            <a:pPr marL="342900" indent="-342900">
              <a:spcBef>
                <a:spcPct val="0"/>
              </a:spcBef>
              <a:buClrTx/>
            </a:pPr>
            <a:r>
              <a:rPr lang="ru-RU" altLang="en-US" sz="2400" dirty="0" err="1" smtClean="0">
                <a:latin typeface="Garamond" panose="02020404030301010803" pitchFamily="18" charset="0"/>
              </a:rPr>
              <a:t>Ако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>
                <a:latin typeface="Garamond" panose="02020404030301010803" pitchFamily="18" charset="0"/>
              </a:rPr>
              <a:t>треба да се </a:t>
            </a:r>
            <a:r>
              <a:rPr lang="ru-RU" altLang="en-US" sz="2400" dirty="0" err="1">
                <a:latin typeface="Garamond" panose="02020404030301010803" pitchFamily="18" charset="0"/>
              </a:rPr>
              <a:t>унутар</a:t>
            </a:r>
            <a:r>
              <a:rPr lang="ru-RU" altLang="en-US" sz="2400" dirty="0">
                <a:latin typeface="Garamond" panose="02020404030301010803" pitchFamily="18" charset="0"/>
              </a:rPr>
              <a:t> метода приступи </a:t>
            </a:r>
            <a:r>
              <a:rPr lang="ru-RU" altLang="en-US" sz="2400" dirty="0" err="1">
                <a:latin typeface="Garamond" panose="02020404030301010803" pitchFamily="18" charset="0"/>
              </a:rPr>
              <a:t>сакривеном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пољу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sr-Latn-CS" altLang="en-US" sz="1800" dirty="0"/>
              <a:t>probna</a:t>
            </a:r>
            <a:r>
              <a:rPr lang="ru-RU" altLang="en-US" sz="2400" dirty="0">
                <a:latin typeface="Garamond" panose="02020404030301010803" pitchFamily="18" charset="0"/>
              </a:rPr>
              <a:t>, то се </a:t>
            </a:r>
            <a:r>
              <a:rPr lang="ru-RU" altLang="en-US" sz="2400" dirty="0" err="1">
                <a:latin typeface="Garamond" panose="02020404030301010803" pitchFamily="18" charset="0"/>
              </a:rPr>
              <a:t>постиже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sr-Cyrl-RS" altLang="en-US" sz="2400" dirty="0">
                <a:latin typeface="Garamond" panose="02020404030301010803" pitchFamily="18" charset="0"/>
              </a:rPr>
              <a:t>помоћу </a:t>
            </a:r>
            <a:r>
              <a:rPr lang="en-US" altLang="en-US" sz="1800" dirty="0" err="1"/>
              <a:t>this.p</a:t>
            </a:r>
            <a:r>
              <a:rPr lang="sr-Latn-CS" altLang="en-US" sz="1800" dirty="0"/>
              <a:t>robna</a:t>
            </a:r>
            <a:r>
              <a:rPr lang="ru-RU" altLang="en-US" sz="2400" dirty="0">
                <a:latin typeface="Garamond" panose="02020404030301010803" pitchFamily="18" charset="0"/>
              </a:rPr>
              <a:t>. 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403350" y="549275"/>
            <a:ext cx="7283450" cy="86836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sr-Cyrl-RS" sz="3600" b="1" kern="0" dirty="0" smtClean="0">
                <a:solidFill>
                  <a:srgbClr val="0070C0"/>
                </a:solidFill>
              </a:rPr>
              <a:t>Опсег важења променљиве (2)</a:t>
            </a:r>
            <a:endParaRPr lang="en-US" sz="3600" b="1" kern="0" dirty="0" smtClean="0">
              <a:solidFill>
                <a:srgbClr val="0070C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143000" y="3276600"/>
            <a:ext cx="7391400" cy="2438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8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78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78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78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78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78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78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789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789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789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789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789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285750" y="1676400"/>
            <a:ext cx="8858250" cy="2985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indent="-342900" eaLnBrk="1" hangingPunct="1">
              <a:spcBef>
                <a:spcPts val="600"/>
              </a:spcBef>
              <a:buClrTx/>
            </a:pPr>
            <a:r>
              <a:rPr lang="ru-RU" altLang="en-US" sz="2400" dirty="0" err="1">
                <a:latin typeface="Garamond" panose="02020404030301010803" pitchFamily="18" charset="0"/>
              </a:rPr>
              <a:t>Методи</a:t>
            </a:r>
            <a:r>
              <a:rPr lang="ru-RU" altLang="en-US" sz="2400" dirty="0">
                <a:latin typeface="Garamond" panose="02020404030301010803" pitchFamily="18" charset="0"/>
              </a:rPr>
              <a:t> се </a:t>
            </a:r>
            <a:r>
              <a:rPr lang="ru-RU" altLang="en-US" sz="2400" dirty="0" err="1">
                <a:latin typeface="Garamond" panose="02020404030301010803" pitchFamily="18" charset="0"/>
              </a:rPr>
              <a:t>појављују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en-US" altLang="en-US" sz="2400" dirty="0" smtClean="0">
                <a:latin typeface="Garamond" panose="02020404030301010803" pitchFamily="18" charset="0"/>
              </a:rPr>
              <a:t>у </a:t>
            </a:r>
            <a:r>
              <a:rPr lang="ru-RU" altLang="en-US" sz="2400" dirty="0" smtClean="0">
                <a:latin typeface="Garamond" panose="02020404030301010803" pitchFamily="18" charset="0"/>
              </a:rPr>
              <a:t>телу </a:t>
            </a:r>
            <a:r>
              <a:rPr lang="ru-RU" altLang="en-US" sz="2400" dirty="0" err="1">
                <a:latin typeface="Garamond" panose="02020404030301010803" pitchFamily="18" charset="0"/>
              </a:rPr>
              <a:t>класе</a:t>
            </a:r>
            <a:r>
              <a:rPr lang="ru-RU" altLang="en-US" sz="2400" dirty="0">
                <a:latin typeface="Garamond" panose="02020404030301010803" pitchFamily="18" charset="0"/>
              </a:rPr>
              <a:t>. </a:t>
            </a:r>
            <a:endParaRPr lang="en-US" altLang="en-US" sz="2400" dirty="0" smtClean="0">
              <a:latin typeface="Garamond" panose="02020404030301010803" pitchFamily="18" charset="0"/>
            </a:endParaRPr>
          </a:p>
          <a:p>
            <a:pPr marL="342900" indent="-342900" eaLnBrk="1" hangingPunct="1">
              <a:spcBef>
                <a:spcPts val="600"/>
              </a:spcBef>
              <a:buClrTx/>
            </a:pPr>
            <a:r>
              <a:rPr lang="ru-RU" altLang="en-US" sz="2400" dirty="0" smtClean="0">
                <a:latin typeface="Garamond" panose="02020404030301010803" pitchFamily="18" charset="0"/>
              </a:rPr>
              <a:t>Они </a:t>
            </a:r>
            <a:r>
              <a:rPr lang="ru-RU" altLang="en-US" sz="2400" dirty="0" err="1">
                <a:latin typeface="Garamond" panose="02020404030301010803" pitchFamily="18" charset="0"/>
              </a:rPr>
              <a:t>садрже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декларације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локалних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променљивих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sr-Latn-RS" altLang="en-US" sz="2400" dirty="0" smtClean="0">
                <a:latin typeface="Garamond" panose="02020404030301010803" pitchFamily="18" charset="0"/>
              </a:rPr>
              <a:t/>
            </a:r>
            <a:br>
              <a:rPr lang="sr-Latn-RS" altLang="en-US" sz="2400" dirty="0" smtClean="0">
                <a:latin typeface="Garamond" panose="02020404030301010803" pitchFamily="18" charset="0"/>
              </a:rPr>
            </a:br>
            <a:r>
              <a:rPr lang="ru-RU" altLang="en-US" sz="2400" dirty="0" smtClean="0">
                <a:latin typeface="Garamond" panose="02020404030301010803" pitchFamily="18" charset="0"/>
              </a:rPr>
              <a:t>и </a:t>
            </a:r>
            <a:r>
              <a:rPr lang="ru-RU" altLang="en-US" sz="2400" dirty="0">
                <a:latin typeface="Garamond" panose="02020404030301010803" pitchFamily="18" charset="0"/>
              </a:rPr>
              <a:t>друге </a:t>
            </a:r>
            <a:r>
              <a:rPr lang="ru-RU" altLang="en-US" sz="2400" dirty="0" err="1">
                <a:latin typeface="Garamond" panose="02020404030301010803" pitchFamily="18" charset="0"/>
              </a:rPr>
              <a:t>Јава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наредбе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које</a:t>
            </a:r>
            <a:r>
              <a:rPr lang="ru-RU" altLang="en-US" sz="2400" dirty="0">
                <a:latin typeface="Garamond" panose="02020404030301010803" pitchFamily="18" charset="0"/>
              </a:rPr>
              <a:t> се </a:t>
            </a:r>
            <a:r>
              <a:rPr lang="ru-RU" altLang="en-US" sz="2400" dirty="0" err="1">
                <a:latin typeface="Garamond" panose="02020404030301010803" pitchFamily="18" charset="0"/>
              </a:rPr>
              <a:t>извршавају</a:t>
            </a:r>
            <a:r>
              <a:rPr lang="ru-RU" altLang="en-US" sz="2400" dirty="0">
                <a:latin typeface="Garamond" panose="02020404030301010803" pitchFamily="18" charset="0"/>
              </a:rPr>
              <a:t> при </a:t>
            </a:r>
            <a:r>
              <a:rPr lang="ru-RU" altLang="en-US" sz="2400" dirty="0" err="1">
                <a:latin typeface="Garamond" panose="02020404030301010803" pitchFamily="18" charset="0"/>
              </a:rPr>
              <a:t>позиву</a:t>
            </a:r>
            <a:r>
              <a:rPr lang="ru-RU" altLang="en-US" sz="2400" dirty="0">
                <a:latin typeface="Garamond" panose="02020404030301010803" pitchFamily="18" charset="0"/>
              </a:rPr>
              <a:t> метода.</a:t>
            </a:r>
          </a:p>
          <a:p>
            <a:pPr marL="342900" indent="-342900" eaLnBrk="1" hangingPunct="1">
              <a:spcBef>
                <a:spcPts val="600"/>
              </a:spcBef>
              <a:buClrTx/>
            </a:pPr>
            <a:r>
              <a:rPr lang="sr-Cyrl-RS" altLang="en-US" sz="2400" dirty="0">
                <a:latin typeface="Garamond" panose="02020404030301010803" pitchFamily="18" charset="0"/>
              </a:rPr>
              <a:t>Аргументи метода се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наводе</a:t>
            </a:r>
            <a:r>
              <a:rPr lang="ru-RU" altLang="en-US" sz="2400" dirty="0">
                <a:latin typeface="Garamond" panose="02020404030301010803" pitchFamily="18" charset="0"/>
              </a:rPr>
              <a:t> у </a:t>
            </a:r>
            <a:r>
              <a:rPr lang="ru-RU" altLang="en-US" sz="2400" dirty="0" err="1">
                <a:latin typeface="Garamond" panose="02020404030301010803" pitchFamily="18" charset="0"/>
              </a:rPr>
              <a:t>заградама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иза</a:t>
            </a:r>
            <a:r>
              <a:rPr lang="ru-RU" altLang="en-US" sz="2400" dirty="0">
                <a:latin typeface="Garamond" panose="02020404030301010803" pitchFamily="18" charset="0"/>
              </a:rPr>
              <a:t> имена метода </a:t>
            </a:r>
            <a:r>
              <a:rPr lang="en-US" altLang="en-US" sz="2400" dirty="0" smtClean="0">
                <a:latin typeface="Garamond" panose="02020404030301010803" pitchFamily="18" charset="0"/>
              </a:rPr>
              <a:t/>
            </a:r>
            <a:br>
              <a:rPr lang="en-US" altLang="en-US" sz="2400" dirty="0" smtClean="0">
                <a:latin typeface="Garamond" panose="02020404030301010803" pitchFamily="18" charset="0"/>
              </a:rPr>
            </a:br>
            <a:r>
              <a:rPr lang="ru-RU" altLang="en-US" sz="2400" dirty="0" smtClean="0">
                <a:latin typeface="Garamond" panose="02020404030301010803" pitchFamily="18" charset="0"/>
              </a:rPr>
              <a:t>(</a:t>
            </a:r>
            <a:r>
              <a:rPr lang="ru-RU" altLang="en-US" sz="2400" dirty="0" err="1">
                <a:latin typeface="Garamond" panose="02020404030301010803" pitchFamily="18" charset="0"/>
              </a:rPr>
              <a:t>број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аргумената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може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бити</a:t>
            </a:r>
            <a:r>
              <a:rPr lang="ru-RU" altLang="en-US" sz="2400" dirty="0">
                <a:latin typeface="Garamond" panose="02020404030301010803" pitchFamily="18" charset="0"/>
              </a:rPr>
              <a:t>  </a:t>
            </a:r>
            <a:r>
              <a:rPr lang="ru-RU" altLang="en-US" sz="2400" dirty="0" err="1">
                <a:latin typeface="Garamond" panose="02020404030301010803" pitchFamily="18" charset="0"/>
              </a:rPr>
              <a:t>нула</a:t>
            </a:r>
            <a:r>
              <a:rPr lang="ru-RU" altLang="en-US" sz="2400" dirty="0">
                <a:latin typeface="Garamond" panose="02020404030301010803" pitchFamily="18" charset="0"/>
              </a:rPr>
              <a:t>). </a:t>
            </a:r>
            <a:endParaRPr lang="en-US" altLang="en-US" sz="2400" dirty="0" smtClean="0">
              <a:latin typeface="Garamond" panose="02020404030301010803" pitchFamily="18" charset="0"/>
            </a:endParaRPr>
          </a:p>
          <a:p>
            <a:pPr marL="342900" indent="-342900" eaLnBrk="1" hangingPunct="1">
              <a:spcBef>
                <a:spcPts val="600"/>
              </a:spcBef>
              <a:buClrTx/>
            </a:pPr>
            <a:r>
              <a:rPr lang="ru-RU" altLang="en-US" sz="2400" dirty="0" smtClean="0">
                <a:latin typeface="Garamond" panose="02020404030301010803" pitchFamily="18" charset="0"/>
              </a:rPr>
              <a:t>Приликом </a:t>
            </a:r>
            <a:r>
              <a:rPr lang="ru-RU" altLang="en-US" sz="2400" dirty="0" err="1">
                <a:latin typeface="Garamond" panose="02020404030301010803" pitchFamily="18" charset="0"/>
              </a:rPr>
              <a:t>декларације</a:t>
            </a:r>
            <a:r>
              <a:rPr lang="ru-RU" altLang="en-US" sz="2400" dirty="0">
                <a:latin typeface="Garamond" panose="02020404030301010803" pitchFamily="18" charset="0"/>
              </a:rPr>
              <a:t> метода у </a:t>
            </a:r>
            <a:r>
              <a:rPr lang="ru-RU" altLang="en-US" sz="2400" dirty="0" err="1">
                <a:latin typeface="Garamond" panose="02020404030301010803" pitchFamily="18" charset="0"/>
              </a:rPr>
              <a:t>класи</a:t>
            </a:r>
            <a:r>
              <a:rPr lang="ru-RU" altLang="en-US" sz="2400" dirty="0">
                <a:latin typeface="Garamond" panose="02020404030301010803" pitchFamily="18" charset="0"/>
              </a:rPr>
              <a:t>, наводи се тип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аргумената</a:t>
            </a:r>
            <a:r>
              <a:rPr lang="ru-RU" altLang="en-US" sz="2400" dirty="0" smtClean="0">
                <a:latin typeface="Garamond" panose="02020404030301010803" pitchFamily="18" charset="0"/>
              </a:rPr>
              <a:t>.</a:t>
            </a:r>
            <a:endParaRPr lang="sr-Latn-RS" altLang="en-US" sz="2400" dirty="0" smtClean="0">
              <a:latin typeface="Garamond" panose="02020404030301010803" pitchFamily="18" charset="0"/>
            </a:endParaRPr>
          </a:p>
          <a:p>
            <a:pPr marL="342900" indent="-342900" eaLnBrk="1" hangingPunct="1">
              <a:spcBef>
                <a:spcPts val="600"/>
              </a:spcBef>
              <a:buClrTx/>
            </a:pPr>
            <a:r>
              <a:rPr lang="ru-RU" altLang="en-US" sz="2400" dirty="0" smtClean="0">
                <a:latin typeface="Garamond" panose="02020404030301010803" pitchFamily="18" charset="0"/>
              </a:rPr>
              <a:t>При </a:t>
            </a:r>
            <a:r>
              <a:rPr lang="ru-RU" altLang="en-US" sz="2400" dirty="0" err="1">
                <a:latin typeface="Garamond" panose="02020404030301010803" pitchFamily="18" charset="0"/>
              </a:rPr>
              <a:t>позиву</a:t>
            </a:r>
            <a:r>
              <a:rPr lang="ru-RU" altLang="en-US" sz="2400" dirty="0">
                <a:latin typeface="Garamond" panose="02020404030301010803" pitchFamily="18" charset="0"/>
              </a:rPr>
              <a:t> метода </a:t>
            </a:r>
            <a:r>
              <a:rPr lang="ru-RU" altLang="en-US" sz="2400" dirty="0" err="1">
                <a:latin typeface="Garamond" panose="02020404030301010803" pitchFamily="18" charset="0"/>
              </a:rPr>
              <a:t>наводе</a:t>
            </a:r>
            <a:r>
              <a:rPr lang="ru-RU" altLang="en-US" sz="2400" dirty="0">
                <a:latin typeface="Garamond" panose="02020404030301010803" pitchFamily="18" charset="0"/>
              </a:rPr>
              <a:t> се </a:t>
            </a:r>
            <a:r>
              <a:rPr lang="ru-RU" altLang="en-US" sz="2400" dirty="0" err="1">
                <a:latin typeface="Garamond" panose="02020404030301010803" pitchFamily="18" charset="0"/>
              </a:rPr>
              <a:t>стварни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аргументи</a:t>
            </a:r>
            <a:r>
              <a:rPr lang="ru-RU" altLang="en-US" sz="2400" dirty="0">
                <a:latin typeface="Garamond" panose="02020404030301010803" pitchFamily="18" charset="0"/>
              </a:rPr>
              <a:t>. 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835150" y="549275"/>
            <a:ext cx="6851650" cy="86836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sr-Cyrl-RS" sz="3600" b="1" kern="0" dirty="0" smtClean="0">
                <a:solidFill>
                  <a:srgbClr val="0070C0"/>
                </a:solidFill>
              </a:rPr>
              <a:t>Класе у Јави - методи</a:t>
            </a:r>
            <a:endParaRPr lang="en-US" sz="3600" b="1" kern="0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1628775"/>
            <a:ext cx="8569325" cy="1144588"/>
          </a:xfrm>
        </p:spPr>
        <p:txBody>
          <a:bodyPr/>
          <a:lstStyle/>
          <a:p>
            <a:pPr eaLnBrk="1" hangingPunct="1"/>
            <a:r>
              <a:rPr lang="sr-Cyrl-RS" altLang="en-US" sz="5400" smtClean="0">
                <a:solidFill>
                  <a:srgbClr val="3366FF"/>
                </a:solidFill>
              </a:rPr>
              <a:t>Класе и објекти у програмском језику Јава</a:t>
            </a:r>
            <a:endParaRPr lang="sr-Latn-CS" altLang="en-US" sz="5400" smtClean="0">
              <a:solidFill>
                <a:srgbClr val="3366FF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3563888" y="3356992"/>
            <a:ext cx="5110162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r>
              <a:rPr lang="sr-Cyrl-RS" altLang="en-US" kern="0" dirty="0" smtClean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Владимир Филиповић</a:t>
            </a:r>
            <a:endParaRPr lang="en-US" altLang="en-US" kern="0" dirty="0" smtClean="0">
              <a:solidFill>
                <a:srgbClr val="99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sr-Latn-CS" altLang="en-US" kern="0" dirty="0" smtClean="0">
                <a:hlinkClick r:id="rId2"/>
              </a:rPr>
              <a:t>vladaf@matf.bg.ac.</a:t>
            </a:r>
            <a:r>
              <a:rPr lang="en-US" altLang="en-US" kern="0" dirty="0" err="1" smtClean="0">
                <a:hlinkClick r:id="rId2"/>
              </a:rPr>
              <a:t>rs</a:t>
            </a:r>
            <a:endParaRPr lang="sr-Latn-RS" altLang="en-US" kern="0" dirty="0" smtClean="0"/>
          </a:p>
          <a:p>
            <a:pPr eaLnBrk="1" hangingPunct="1"/>
            <a:r>
              <a:rPr lang="sr-Cyrl-RS" altLang="en-US" kern="0" dirty="0" smtClean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Александар Картељ</a:t>
            </a:r>
            <a:endParaRPr lang="en-US" altLang="en-US" kern="0" dirty="0" smtClean="0">
              <a:solidFill>
                <a:srgbClr val="99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kern="0" dirty="0" smtClean="0">
                <a:hlinkClick r:id="rId3"/>
              </a:rPr>
              <a:t>k</a:t>
            </a:r>
            <a:r>
              <a:rPr lang="sr-Latn-RS" altLang="en-US" kern="0" dirty="0" smtClean="0">
                <a:hlinkClick r:id="rId3"/>
              </a:rPr>
              <a:t>artelj</a:t>
            </a:r>
            <a:r>
              <a:rPr lang="en-US" altLang="en-US" kern="0" dirty="0" smtClean="0">
                <a:hlinkClick r:id="rId3"/>
              </a:rPr>
              <a:t>@matf.bg.ac.rs</a:t>
            </a:r>
            <a:endParaRPr lang="en-US" altLang="en-US" kern="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2"/>
          <p:cNvSpPr txBox="1">
            <a:spLocks noChangeArrowheads="1"/>
          </p:cNvSpPr>
          <p:nvPr/>
        </p:nvSpPr>
        <p:spPr bwMode="auto">
          <a:xfrm>
            <a:off x="304800" y="1447800"/>
            <a:ext cx="82296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indent="-342900" eaLnBrk="1" hangingPunct="1">
              <a:spcBef>
                <a:spcPct val="50000"/>
              </a:spcBef>
              <a:buClrTx/>
            </a:pPr>
            <a:r>
              <a:rPr lang="ru-RU" altLang="en-US" sz="2400" dirty="0" err="1" smtClean="0">
                <a:latin typeface="Garamond" panose="02020404030301010803" pitchFamily="18" charset="0"/>
              </a:rPr>
              <a:t>Методи</a:t>
            </a:r>
            <a:r>
              <a:rPr lang="en-US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омогућавају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>
                <a:latin typeface="Garamond" panose="02020404030301010803" pitchFamily="18" charset="0"/>
              </a:rPr>
              <a:t>да се </a:t>
            </a:r>
            <a:r>
              <a:rPr lang="ru-RU" altLang="en-US" sz="2400" dirty="0" err="1">
                <a:latin typeface="Garamond" panose="02020404030301010803" pitchFamily="18" charset="0"/>
              </a:rPr>
              <a:t>дугачак</a:t>
            </a:r>
            <a:r>
              <a:rPr lang="ru-RU" altLang="en-US" sz="2400" dirty="0">
                <a:latin typeface="Garamond" panose="02020404030301010803" pitchFamily="18" charset="0"/>
              </a:rPr>
              <a:t> код </a:t>
            </a:r>
            <a:r>
              <a:rPr lang="ru-RU" altLang="en-US" sz="2400" dirty="0" err="1">
                <a:latin typeface="Garamond" panose="02020404030301010803" pitchFamily="18" charset="0"/>
              </a:rPr>
              <a:t>разбије</a:t>
            </a:r>
            <a:r>
              <a:rPr lang="ru-RU" altLang="en-US" sz="2400" dirty="0">
                <a:latin typeface="Garamond" panose="02020404030301010803" pitchFamily="18" charset="0"/>
              </a:rPr>
              <a:t> у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мање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smtClean="0">
                <a:latin typeface="Garamond" panose="02020404030301010803" pitchFamily="18" charset="0"/>
              </a:rPr>
              <a:t>целине</a:t>
            </a:r>
            <a:br>
              <a:rPr lang="ru-RU" altLang="en-US" sz="2400" dirty="0" smtClean="0">
                <a:latin typeface="Garamond" panose="02020404030301010803" pitchFamily="18" charset="0"/>
              </a:rPr>
            </a:br>
            <a:r>
              <a:rPr lang="ru-RU" altLang="en-US" sz="2400" dirty="0" smtClean="0">
                <a:latin typeface="Garamond" panose="02020404030301010803" pitchFamily="18" charset="0"/>
              </a:rPr>
              <a:t>и </a:t>
            </a:r>
            <a:r>
              <a:rPr lang="ru-RU" altLang="en-US" sz="2400" dirty="0">
                <a:latin typeface="Garamond" panose="02020404030301010803" pitchFamily="18" charset="0"/>
              </a:rPr>
              <a:t>на </a:t>
            </a:r>
            <a:r>
              <a:rPr lang="ru-RU" altLang="en-US" sz="2400" dirty="0" err="1">
                <a:latin typeface="Garamond" panose="02020404030301010803" pitchFamily="18" charset="0"/>
              </a:rPr>
              <a:t>тај</a:t>
            </a:r>
            <a:r>
              <a:rPr lang="ru-RU" altLang="en-US" sz="2400" dirty="0">
                <a:latin typeface="Garamond" panose="02020404030301010803" pitchFamily="18" charset="0"/>
              </a:rPr>
              <a:t> начин </a:t>
            </a:r>
            <a:r>
              <a:rPr lang="ru-RU" altLang="en-US" sz="2400" dirty="0" err="1">
                <a:latin typeface="Garamond" panose="02020404030301010803" pitchFamily="18" charset="0"/>
              </a:rPr>
              <a:t>доприносе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прегледности</a:t>
            </a:r>
            <a:r>
              <a:rPr lang="ru-RU" altLang="en-US" sz="2400" dirty="0">
                <a:latin typeface="Garamond" panose="02020404030301010803" pitchFamily="18" charset="0"/>
              </a:rPr>
              <a:t> кода. </a:t>
            </a:r>
          </a:p>
          <a:p>
            <a:pPr marL="342900" indent="-342900" eaLnBrk="1" hangingPunct="1">
              <a:spcBef>
                <a:spcPct val="50000"/>
              </a:spcBef>
              <a:buClrTx/>
            </a:pPr>
            <a:r>
              <a:rPr lang="ru-RU" altLang="en-US" sz="2400" dirty="0" err="1">
                <a:latin typeface="Garamond" panose="02020404030301010803" pitchFamily="18" charset="0"/>
              </a:rPr>
              <a:t>Основна</a:t>
            </a:r>
            <a:r>
              <a:rPr lang="ru-RU" altLang="en-US" sz="2400" dirty="0">
                <a:latin typeface="Garamond" panose="02020404030301010803" pitchFamily="18" charset="0"/>
              </a:rPr>
              <a:t> структура метода:</a:t>
            </a:r>
          </a:p>
        </p:txBody>
      </p:sp>
      <p:sp>
        <p:nvSpPr>
          <p:cNvPr id="41991" name="Text Box 7"/>
          <p:cNvSpPr txBox="1">
            <a:spLocks noChangeArrowheads="1"/>
          </p:cNvSpPr>
          <p:nvPr/>
        </p:nvSpPr>
        <p:spPr bwMode="auto">
          <a:xfrm>
            <a:off x="228600" y="4953000"/>
            <a:ext cx="8458200" cy="17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indent="-342900" eaLnBrk="1" hangingPunct="1">
              <a:spcBef>
                <a:spcPct val="50000"/>
              </a:spcBef>
              <a:buClrTx/>
            </a:pPr>
            <a:r>
              <a:rPr lang="ru-RU" altLang="en-US" sz="2400" dirty="0">
                <a:latin typeface="Garamond" panose="02020404030301010803" pitchFamily="18" charset="0"/>
              </a:rPr>
              <a:t>Да би метод </a:t>
            </a:r>
            <a:r>
              <a:rPr lang="ru-RU" altLang="en-US" sz="2400" dirty="0" err="1">
                <a:latin typeface="Garamond" panose="02020404030301010803" pitchFamily="18" charset="0"/>
              </a:rPr>
              <a:t>вратио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вредност</a:t>
            </a:r>
            <a:r>
              <a:rPr lang="ru-RU" altLang="en-US" sz="2400" dirty="0">
                <a:latin typeface="Garamond" panose="02020404030301010803" pitchFamily="18" charset="0"/>
              </a:rPr>
              <a:t>, </a:t>
            </a:r>
            <a:r>
              <a:rPr lang="ru-RU" altLang="en-US" sz="2400" dirty="0" smtClean="0">
                <a:latin typeface="Garamond" panose="02020404030301010803" pitchFamily="18" charset="0"/>
              </a:rPr>
              <a:t>мора </a:t>
            </a:r>
            <a:r>
              <a:rPr lang="ru-RU" altLang="en-US" sz="2400" dirty="0" err="1">
                <a:latin typeface="Garamond" panose="02020404030301010803" pitchFamily="18" charset="0"/>
              </a:rPr>
              <a:t>имати</a:t>
            </a:r>
            <a:r>
              <a:rPr lang="ru-RU" altLang="en-US" sz="2400" dirty="0">
                <a:latin typeface="Garamond" panose="02020404030301010803" pitchFamily="18" charset="0"/>
              </a:rPr>
              <a:t> бар </a:t>
            </a:r>
            <a:r>
              <a:rPr lang="ru-RU" altLang="en-US" sz="2400" dirty="0" err="1">
                <a:latin typeface="Garamond" panose="02020404030301010803" pitchFamily="18" charset="0"/>
              </a:rPr>
              <a:t>једну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наредбу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sr-Latn-CS" altLang="en-US" sz="1800" dirty="0"/>
              <a:t>return</a:t>
            </a:r>
            <a:r>
              <a:rPr lang="sr-Cyrl-RS" altLang="en-US" sz="1800" dirty="0" smtClean="0"/>
              <a:t>.</a:t>
            </a:r>
          </a:p>
          <a:p>
            <a:pPr marL="342900" indent="-342900" eaLnBrk="1" hangingPunct="1">
              <a:spcBef>
                <a:spcPct val="50000"/>
              </a:spcBef>
              <a:buClrTx/>
            </a:pPr>
            <a:r>
              <a:rPr lang="ru-RU" sz="2400" dirty="0" err="1" smtClean="0">
                <a:latin typeface="Garamond" pitchFamily="18" charset="0"/>
              </a:rPr>
              <a:t>Уколико</a:t>
            </a:r>
            <a:r>
              <a:rPr lang="ru-RU" sz="2400" dirty="0" smtClean="0">
                <a:latin typeface="Garamond" pitchFamily="18" charset="0"/>
              </a:rPr>
              <a:t> </a:t>
            </a:r>
            <a:r>
              <a:rPr lang="ru-RU" sz="2400" dirty="0">
                <a:latin typeface="Garamond" pitchFamily="18" charset="0"/>
              </a:rPr>
              <a:t>метод не </a:t>
            </a:r>
            <a:r>
              <a:rPr lang="ru-RU" sz="2400" dirty="0" err="1">
                <a:latin typeface="Garamond" pitchFamily="18" charset="0"/>
              </a:rPr>
              <a:t>враћа</a:t>
            </a:r>
            <a:r>
              <a:rPr lang="ru-RU" sz="2400" dirty="0">
                <a:latin typeface="Garamond" pitchFamily="18" charset="0"/>
              </a:rPr>
              <a:t> </a:t>
            </a:r>
            <a:r>
              <a:rPr lang="ru-RU" sz="2400" dirty="0" err="1">
                <a:latin typeface="Garamond" pitchFamily="18" charset="0"/>
              </a:rPr>
              <a:t>вредност</a:t>
            </a:r>
            <a:r>
              <a:rPr lang="ru-RU" sz="2400" dirty="0">
                <a:latin typeface="Garamond" pitchFamily="18" charset="0"/>
              </a:rPr>
              <a:t>, </a:t>
            </a:r>
            <a:r>
              <a:rPr lang="ru-RU" sz="2400" dirty="0" err="1">
                <a:latin typeface="Garamond" pitchFamily="18" charset="0"/>
              </a:rPr>
              <a:t>његов</a:t>
            </a:r>
            <a:r>
              <a:rPr lang="ru-RU" sz="2400" dirty="0">
                <a:latin typeface="Garamond" pitchFamily="18" charset="0"/>
              </a:rPr>
              <a:t> тип </a:t>
            </a:r>
            <a:r>
              <a:rPr lang="ru-RU" sz="2400" dirty="0" err="1">
                <a:latin typeface="Garamond" pitchFamily="18" charset="0"/>
              </a:rPr>
              <a:t>је</a:t>
            </a:r>
            <a:r>
              <a:rPr lang="ru-RU" sz="2400" dirty="0">
                <a:latin typeface="Garamond" pitchFamily="18" charset="0"/>
              </a:rPr>
              <a:t> </a:t>
            </a:r>
            <a:r>
              <a:rPr lang="en-US" sz="1800" dirty="0"/>
              <a:t>void</a:t>
            </a:r>
            <a:r>
              <a:rPr lang="en-US" sz="2400" dirty="0">
                <a:latin typeface="Garamond" pitchFamily="18" charset="0"/>
              </a:rPr>
              <a:t>. </a:t>
            </a:r>
            <a:endParaRPr lang="ru-RU" altLang="en-US" sz="2400" dirty="0">
              <a:latin typeface="Garamond" panose="02020404030301010803" pitchFamily="18" charset="0"/>
            </a:endParaRPr>
          </a:p>
          <a:p>
            <a:pPr marL="342900" indent="-342900" eaLnBrk="1" hangingPunct="1">
              <a:spcBef>
                <a:spcPct val="50000"/>
              </a:spcBef>
              <a:buClrTx/>
            </a:pPr>
            <a:endParaRPr lang="sr-Latn-CS" altLang="en-US" sz="1800" i="1" dirty="0"/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533400" y="3048000"/>
            <a:ext cx="6723063" cy="1644650"/>
            <a:chOff x="476" y="2496"/>
            <a:chExt cx="4235" cy="1036"/>
          </a:xfrm>
        </p:grpSpPr>
        <p:sp>
          <p:nvSpPr>
            <p:cNvPr id="26630" name="Text Box 4"/>
            <p:cNvSpPr txBox="1">
              <a:spLocks noChangeArrowheads="1"/>
            </p:cNvSpPr>
            <p:nvPr/>
          </p:nvSpPr>
          <p:spPr bwMode="auto">
            <a:xfrm>
              <a:off x="3840" y="2880"/>
              <a:ext cx="871" cy="5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¡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2000"/>
                <a:t>Telo </a:t>
              </a:r>
            </a:p>
            <a:p>
              <a:pPr algn="ctr"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2000"/>
                <a:t>metoda</a:t>
              </a:r>
            </a:p>
          </p:txBody>
        </p:sp>
        <p:sp>
          <p:nvSpPr>
            <p:cNvPr id="26631" name="Rectangle 3"/>
            <p:cNvSpPr>
              <a:spLocks noChangeArrowheads="1"/>
            </p:cNvSpPr>
            <p:nvPr/>
          </p:nvSpPr>
          <p:spPr bwMode="auto">
            <a:xfrm>
              <a:off x="528" y="2706"/>
              <a:ext cx="3264" cy="79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¡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26632" name="Text Box 5"/>
            <p:cNvSpPr txBox="1">
              <a:spLocks noChangeArrowheads="1"/>
            </p:cNvSpPr>
            <p:nvPr/>
          </p:nvSpPr>
          <p:spPr bwMode="auto">
            <a:xfrm>
              <a:off x="476" y="2706"/>
              <a:ext cx="3940" cy="8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¡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2000" dirty="0"/>
                <a:t>{</a:t>
              </a:r>
            </a:p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2000" dirty="0"/>
                <a:t>             // </a:t>
              </a:r>
              <a:r>
                <a:rPr lang="en-US" altLang="en-US" sz="2000" dirty="0" err="1"/>
                <a:t>Kod</a:t>
              </a:r>
              <a:r>
                <a:rPr lang="en-US" altLang="en-US" sz="2000" dirty="0"/>
                <a:t> </a:t>
              </a:r>
              <a:r>
                <a:rPr lang="en-US" altLang="en-US" sz="2000" dirty="0" err="1"/>
                <a:t>metoda</a:t>
              </a:r>
              <a:endParaRPr lang="en-US" altLang="en-US" sz="2000" dirty="0"/>
            </a:p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2000" dirty="0"/>
                <a:t> }</a:t>
              </a:r>
            </a:p>
          </p:txBody>
        </p:sp>
        <p:sp>
          <p:nvSpPr>
            <p:cNvPr id="26633" name="Text Box 9"/>
            <p:cNvSpPr txBox="1">
              <a:spLocks noChangeArrowheads="1"/>
            </p:cNvSpPr>
            <p:nvPr/>
          </p:nvSpPr>
          <p:spPr bwMode="auto">
            <a:xfrm>
              <a:off x="512" y="2496"/>
              <a:ext cx="318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¡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000"/>
                <a:t>povratni- tip imeMetoda(arg1, arg2,…,argn)</a:t>
              </a:r>
              <a:endParaRPr lang="sr-Latn-CS" altLang="en-US" sz="2000"/>
            </a:p>
          </p:txBody>
        </p:sp>
      </p:grpSp>
      <p:sp>
        <p:nvSpPr>
          <p:cNvPr id="11" name="Title 1"/>
          <p:cNvSpPr txBox="1">
            <a:spLocks/>
          </p:cNvSpPr>
          <p:nvPr/>
        </p:nvSpPr>
        <p:spPr>
          <a:xfrm>
            <a:off x="1835150" y="549275"/>
            <a:ext cx="6851650" cy="86836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sr-Cyrl-RS" sz="3600" b="1" kern="0" dirty="0" smtClean="0">
                <a:solidFill>
                  <a:srgbClr val="0070C0"/>
                </a:solidFill>
              </a:rPr>
              <a:t>Класе у Јави – методи </a:t>
            </a:r>
            <a:r>
              <a:rPr lang="sr-Cyrl-RS" sz="3600" b="1" kern="0" dirty="0" smtClean="0">
                <a:solidFill>
                  <a:srgbClr val="0070C0"/>
                </a:solidFill>
              </a:rPr>
              <a:t>(</a:t>
            </a:r>
            <a:r>
              <a:rPr lang="sr-Cyrl-RS" sz="3600" b="1" kern="0" dirty="0">
                <a:solidFill>
                  <a:srgbClr val="0070C0"/>
                </a:solidFill>
              </a:rPr>
              <a:t>2</a:t>
            </a:r>
            <a:r>
              <a:rPr lang="sr-Cyrl-RS" sz="3600" b="1" kern="0" dirty="0" smtClean="0">
                <a:solidFill>
                  <a:srgbClr val="0070C0"/>
                </a:solidFill>
              </a:rPr>
              <a:t>)</a:t>
            </a:r>
            <a:endParaRPr lang="en-US" sz="3600" b="1" kern="0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9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19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19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19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76200" y="1458913"/>
            <a:ext cx="8915400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342900" indent="-342900" eaLnBrk="1" hangingPunct="1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ru-RU" dirty="0" smtClean="0">
                <a:latin typeface="Garamond" pitchFamily="18" charset="0"/>
              </a:rPr>
              <a:t>Методи могу </a:t>
            </a:r>
            <a:r>
              <a:rPr lang="ru-RU" dirty="0" err="1" smtClean="0">
                <a:latin typeface="Garamond" pitchFamily="18" charset="0"/>
              </a:rPr>
              <a:t>бити</a:t>
            </a:r>
            <a:r>
              <a:rPr lang="ru-RU" dirty="0" smtClean="0">
                <a:latin typeface="Garamond" pitchFamily="18" charset="0"/>
              </a:rPr>
              <a:t>:</a:t>
            </a:r>
          </a:p>
          <a:p>
            <a:pPr marL="1200150" lvl="1" indent="-457200" eaLnBrk="1" hangingPunct="1">
              <a:spcBef>
                <a:spcPct val="50000"/>
              </a:spcBef>
              <a:buFont typeface="+mj-lt"/>
              <a:buAutoNum type="arabicPeriod"/>
              <a:defRPr/>
            </a:pPr>
            <a:r>
              <a:rPr lang="ru-RU" dirty="0" smtClean="0">
                <a:latin typeface="Garamond" pitchFamily="18" charset="0"/>
              </a:rPr>
              <a:t> инстанцни (метод примерка) </a:t>
            </a:r>
          </a:p>
          <a:p>
            <a:pPr marL="1200150" lvl="1" indent="-457200" eaLnBrk="1" hangingPunct="1">
              <a:spcBef>
                <a:spcPct val="50000"/>
              </a:spcBef>
              <a:buFont typeface="+mj-lt"/>
              <a:buAutoNum type="arabicPeriod"/>
              <a:defRPr/>
            </a:pPr>
            <a:r>
              <a:rPr lang="ru-RU" dirty="0" smtClean="0">
                <a:latin typeface="Garamond" pitchFamily="18" charset="0"/>
              </a:rPr>
              <a:t>и класни (статички).</a:t>
            </a:r>
          </a:p>
          <a:p>
            <a:pPr marL="342900" indent="-342900" eaLnBrk="1" hangingPunct="1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ru-RU" dirty="0" smtClean="0">
                <a:latin typeface="Garamond" pitchFamily="18" charset="0"/>
              </a:rPr>
              <a:t>Класни методи се не односе на </a:t>
            </a:r>
            <a:r>
              <a:rPr lang="ru-RU" dirty="0" err="1" smtClean="0">
                <a:latin typeface="Garamond" pitchFamily="18" charset="0"/>
              </a:rPr>
              <a:t>инстанцне</a:t>
            </a:r>
            <a:r>
              <a:rPr lang="ru-RU" dirty="0" smtClean="0">
                <a:latin typeface="Garamond" pitchFamily="18" charset="0"/>
              </a:rPr>
              <a:t> </a:t>
            </a:r>
            <a:r>
              <a:rPr lang="ru-RU" dirty="0" err="1" smtClean="0">
                <a:latin typeface="Garamond" pitchFamily="18" charset="0"/>
              </a:rPr>
              <a:t>променљиве</a:t>
            </a:r>
            <a:r>
              <a:rPr lang="ru-RU" dirty="0" smtClean="0">
                <a:latin typeface="Garamond" pitchFamily="18" charset="0"/>
              </a:rPr>
              <a:t>, </a:t>
            </a:r>
            <a:r>
              <a:rPr lang="ru-RU" dirty="0" err="1" smtClean="0">
                <a:latin typeface="Garamond" pitchFamily="18" charset="0"/>
              </a:rPr>
              <a:t>тј</a:t>
            </a:r>
            <a:r>
              <a:rPr lang="ru-RU" dirty="0" smtClean="0">
                <a:latin typeface="Garamond" pitchFamily="18" charset="0"/>
              </a:rPr>
              <a:t>. не мора постојати ни једна инстанца, а метод се може користити!</a:t>
            </a:r>
          </a:p>
          <a:p>
            <a:pPr marL="342900" indent="-342900" eaLnBrk="1" hangingPunct="1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ru-RU" dirty="0" smtClean="0">
                <a:latin typeface="Garamond" pitchFamily="18" charset="0"/>
              </a:rPr>
              <a:t>У телу класног метода се не може реферисати на променљиве примерка дате класе, већ само на класне променљиве за дату класу. </a:t>
            </a:r>
          </a:p>
          <a:p>
            <a:pPr marL="342900" indent="-342900" eaLnBrk="1" hangingPunct="1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ru-RU" dirty="0" smtClean="0">
                <a:latin typeface="Garamond" pitchFamily="18" charset="0"/>
              </a:rPr>
              <a:t>Метод </a:t>
            </a:r>
            <a:r>
              <a:rPr lang="en-US" sz="1800" dirty="0" smtClean="0">
                <a:latin typeface="+mn-lt"/>
              </a:rPr>
              <a:t>main</a:t>
            </a:r>
            <a:r>
              <a:rPr lang="ru-RU" sz="1800" dirty="0" smtClean="0">
                <a:latin typeface="+mn-lt"/>
              </a:rPr>
              <a:t>(</a:t>
            </a:r>
            <a:r>
              <a:rPr lang="en-US" sz="1800" dirty="0" smtClean="0">
                <a:latin typeface="+mn-lt"/>
              </a:rPr>
              <a:t>String</a:t>
            </a:r>
            <a:r>
              <a:rPr lang="ru-RU" sz="1800" dirty="0" smtClean="0">
                <a:latin typeface="+mn-lt"/>
              </a:rPr>
              <a:t> </a:t>
            </a:r>
            <a:r>
              <a:rPr lang="en-US" sz="1800" dirty="0" err="1" smtClean="0">
                <a:latin typeface="+mn-lt"/>
              </a:rPr>
              <a:t>args</a:t>
            </a:r>
            <a:r>
              <a:rPr lang="ru-RU" sz="1800" dirty="0" smtClean="0">
                <a:latin typeface="+mn-lt"/>
              </a:rPr>
              <a:t>[])</a:t>
            </a:r>
            <a:r>
              <a:rPr lang="ru-RU" dirty="0" smtClean="0">
                <a:latin typeface="Garamond" pitchFamily="18" charset="0"/>
              </a:rPr>
              <a:t>, који је неопходан у апликацијама, је увек класни, јер пре његовог стартовања не постоји ни једна инстанца.</a:t>
            </a:r>
          </a:p>
          <a:p>
            <a:pPr marL="342900" indent="-342900" eaLnBrk="1" hangingPunct="1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en-US" dirty="0" err="1" smtClean="0">
                <a:latin typeface="Garamond" pitchFamily="18" charset="0"/>
              </a:rPr>
              <a:t>Не</a:t>
            </a:r>
            <a:r>
              <a:rPr lang="en-US" dirty="0" smtClean="0">
                <a:latin typeface="Garamond" pitchFamily="18" charset="0"/>
              </a:rPr>
              <a:t> </a:t>
            </a:r>
            <a:r>
              <a:rPr lang="ru-RU" dirty="0" err="1" smtClean="0">
                <a:latin typeface="Garamond" pitchFamily="18" charset="0"/>
              </a:rPr>
              <a:t>прави</a:t>
            </a:r>
            <a:r>
              <a:rPr lang="ru-RU" dirty="0" smtClean="0">
                <a:latin typeface="Garamond" pitchFamily="18" charset="0"/>
              </a:rPr>
              <a:t> се </a:t>
            </a:r>
            <a:r>
              <a:rPr lang="ru-RU" dirty="0" err="1" smtClean="0">
                <a:latin typeface="Garamond" pitchFamily="18" charset="0"/>
              </a:rPr>
              <a:t>копија</a:t>
            </a:r>
            <a:r>
              <a:rPr lang="ru-RU" dirty="0" smtClean="0">
                <a:latin typeface="Garamond" pitchFamily="18" charset="0"/>
              </a:rPr>
              <a:t> </a:t>
            </a:r>
            <a:r>
              <a:rPr lang="ru-RU" dirty="0" err="1" smtClean="0">
                <a:latin typeface="Garamond" pitchFamily="18" charset="0"/>
              </a:rPr>
              <a:t>класног</a:t>
            </a:r>
            <a:r>
              <a:rPr lang="ru-RU" dirty="0" smtClean="0">
                <a:latin typeface="Garamond" pitchFamily="18" charset="0"/>
              </a:rPr>
              <a:t> метода за сваку инстанцу, </a:t>
            </a:r>
            <a:br>
              <a:rPr lang="ru-RU" dirty="0" smtClean="0">
                <a:latin typeface="Garamond" pitchFamily="18" charset="0"/>
              </a:rPr>
            </a:br>
            <a:r>
              <a:rPr lang="ru-RU" dirty="0" err="1" smtClean="0">
                <a:latin typeface="Garamond" pitchFamily="18" charset="0"/>
              </a:rPr>
              <a:t>већ</a:t>
            </a:r>
            <a:r>
              <a:rPr lang="ru-RU" dirty="0" smtClean="0">
                <a:latin typeface="Garamond" pitchFamily="18" charset="0"/>
              </a:rPr>
              <a:t> се он једанпут дефинише.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835150" y="549275"/>
            <a:ext cx="6851650" cy="86836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sr-Cyrl-RS" sz="3600" b="1" kern="0" dirty="0" smtClean="0">
                <a:solidFill>
                  <a:srgbClr val="0070C0"/>
                </a:solidFill>
              </a:rPr>
              <a:t>Класе у Јави – методи </a:t>
            </a:r>
            <a:r>
              <a:rPr lang="sr-Cyrl-RS" sz="3600" b="1" kern="0" dirty="0" smtClean="0">
                <a:solidFill>
                  <a:srgbClr val="0070C0"/>
                </a:solidFill>
              </a:rPr>
              <a:t>(3)</a:t>
            </a:r>
            <a:endParaRPr lang="en-US" sz="3600" b="1" kern="0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09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09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09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09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09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09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686800" cy="4708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indent="-342900" eaLnBrk="1" hangingPunct="1">
              <a:spcBef>
                <a:spcPct val="50000"/>
              </a:spcBef>
              <a:buClrTx/>
            </a:pPr>
            <a:r>
              <a:rPr lang="ru-RU" altLang="en-US" sz="2400" dirty="0" err="1">
                <a:latin typeface="Garamond" panose="02020404030301010803" pitchFamily="18" charset="0"/>
              </a:rPr>
              <a:t>Име</a:t>
            </a:r>
            <a:r>
              <a:rPr lang="ru-RU" altLang="en-US" sz="2400" dirty="0">
                <a:latin typeface="Garamond" panose="02020404030301010803" pitchFamily="18" charset="0"/>
              </a:rPr>
              <a:t> метода </a:t>
            </a:r>
            <a:r>
              <a:rPr lang="ru-RU" altLang="en-US" sz="2400" dirty="0" err="1">
                <a:latin typeface="Garamond" panose="02020404030301010803" pitchFamily="18" charset="0"/>
              </a:rPr>
              <a:t>заједно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са</a:t>
            </a:r>
            <a:r>
              <a:rPr lang="ru-RU" altLang="en-US" sz="2400" dirty="0">
                <a:latin typeface="Garamond" panose="02020404030301010803" pitchFamily="18" charset="0"/>
              </a:rPr>
              <a:t> типом и </a:t>
            </a:r>
            <a:r>
              <a:rPr lang="ru-RU" altLang="en-US" sz="2400" dirty="0" err="1">
                <a:latin typeface="Garamond" panose="02020404030301010803" pitchFamily="18" charset="0"/>
              </a:rPr>
              <a:t>редоследом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параметара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smtClean="0">
                <a:latin typeface="Garamond" panose="02020404030301010803" pitchFamily="18" charset="0"/>
              </a:rPr>
              <a:t/>
            </a:r>
            <a:br>
              <a:rPr lang="ru-RU" altLang="en-US" sz="2400" dirty="0" smtClean="0">
                <a:latin typeface="Garamond" panose="02020404030301010803" pitchFamily="18" charset="0"/>
              </a:rPr>
            </a:br>
            <a:r>
              <a:rPr lang="ru-RU" altLang="en-US" sz="2400" dirty="0" smtClean="0">
                <a:latin typeface="Garamond" panose="02020404030301010803" pitchFamily="18" charset="0"/>
              </a:rPr>
              <a:t>чини </a:t>
            </a:r>
            <a:r>
              <a:rPr lang="ru-RU" altLang="en-US" sz="2400" dirty="0" err="1">
                <a:solidFill>
                  <a:srgbClr val="CC0099"/>
                </a:solidFill>
                <a:latin typeface="Garamond" panose="02020404030301010803" pitchFamily="18" charset="0"/>
              </a:rPr>
              <a:t>потпис</a:t>
            </a:r>
            <a:r>
              <a:rPr lang="ru-RU" altLang="en-US" sz="2400" dirty="0">
                <a:solidFill>
                  <a:srgbClr val="CC0099"/>
                </a:solidFill>
                <a:latin typeface="Garamond" panose="02020404030301010803" pitchFamily="18" charset="0"/>
              </a:rPr>
              <a:t> метода</a:t>
            </a:r>
            <a:r>
              <a:rPr lang="ru-RU" altLang="en-US" sz="2400" dirty="0">
                <a:latin typeface="Garamond" panose="02020404030301010803" pitchFamily="18" charset="0"/>
              </a:rPr>
              <a:t>.  </a:t>
            </a:r>
            <a:endParaRPr lang="ru-RU" altLang="en-US" sz="2400" dirty="0" smtClean="0">
              <a:latin typeface="Garamond" panose="02020404030301010803" pitchFamily="18" charset="0"/>
            </a:endParaRPr>
          </a:p>
          <a:p>
            <a:pPr marL="342900" indent="-342900" eaLnBrk="1" hangingPunct="1">
              <a:spcBef>
                <a:spcPct val="50000"/>
              </a:spcBef>
              <a:buClrTx/>
            </a:pPr>
            <a:r>
              <a:rPr lang="ru-RU" altLang="en-US" sz="2400" dirty="0" err="1" smtClean="0">
                <a:latin typeface="Garamond" panose="02020404030301010803" pitchFamily="18" charset="0"/>
              </a:rPr>
              <a:t>Потпис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>
                <a:latin typeface="Garamond" panose="02020404030301010803" pitchFamily="18" charset="0"/>
              </a:rPr>
              <a:t>два метода у </a:t>
            </a:r>
            <a:r>
              <a:rPr lang="ru-RU" altLang="en-US" sz="2400" dirty="0" err="1">
                <a:latin typeface="Garamond" panose="02020404030301010803" pitchFamily="18" charset="0"/>
              </a:rPr>
              <a:t>класи</a:t>
            </a:r>
            <a:r>
              <a:rPr lang="ru-RU" altLang="en-US" sz="2400" dirty="0">
                <a:latin typeface="Garamond" panose="02020404030301010803" pitchFamily="18" charset="0"/>
              </a:rPr>
              <a:t> мора </a:t>
            </a:r>
            <a:r>
              <a:rPr lang="ru-RU" altLang="en-US" sz="2400" dirty="0" err="1">
                <a:latin typeface="Garamond" panose="02020404030301010803" pitchFamily="18" charset="0"/>
              </a:rPr>
              <a:t>бити</a:t>
            </a:r>
            <a:r>
              <a:rPr lang="ru-RU" altLang="en-US" sz="2400" dirty="0">
                <a:latin typeface="Garamond" panose="02020404030301010803" pitchFamily="18" charset="0"/>
              </a:rPr>
              <a:t> различит, </a:t>
            </a:r>
            <a:r>
              <a:rPr lang="ru-RU" altLang="en-US" sz="2400" dirty="0" smtClean="0">
                <a:latin typeface="Garamond" panose="02020404030301010803" pitchFamily="18" charset="0"/>
              </a:rPr>
              <a:t/>
            </a:r>
            <a:br>
              <a:rPr lang="ru-RU" altLang="en-US" sz="2400" dirty="0" smtClean="0">
                <a:latin typeface="Garamond" panose="02020404030301010803" pitchFamily="18" charset="0"/>
              </a:rPr>
            </a:br>
            <a:r>
              <a:rPr lang="ru-RU" altLang="en-US" sz="2400" dirty="0" err="1" smtClean="0">
                <a:latin typeface="Garamond" panose="02020404030301010803" pitchFamily="18" charset="0"/>
              </a:rPr>
              <a:t>како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>
                <a:latin typeface="Garamond" panose="02020404030301010803" pitchFamily="18" charset="0"/>
              </a:rPr>
              <a:t>би </a:t>
            </a:r>
            <a:r>
              <a:rPr lang="ru-RU" altLang="en-US" sz="2400" dirty="0" err="1">
                <a:latin typeface="Garamond" panose="02020404030301010803" pitchFamily="18" charset="0"/>
              </a:rPr>
              <a:t>компајлер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могао</a:t>
            </a:r>
            <a:r>
              <a:rPr lang="ru-RU" altLang="en-US" sz="2400" dirty="0">
                <a:latin typeface="Garamond" panose="02020404030301010803" pitchFamily="18" charset="0"/>
              </a:rPr>
              <a:t> да </a:t>
            </a:r>
            <a:r>
              <a:rPr lang="ru-RU" altLang="en-US" sz="2400" dirty="0" err="1">
                <a:latin typeface="Garamond" panose="02020404030301010803" pitchFamily="18" charset="0"/>
              </a:rPr>
              <a:t>одреди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који</a:t>
            </a:r>
            <a:r>
              <a:rPr lang="ru-RU" altLang="en-US" sz="2400" dirty="0">
                <a:latin typeface="Garamond" panose="02020404030301010803" pitchFamily="18" charset="0"/>
              </a:rPr>
              <a:t> метод се </a:t>
            </a:r>
            <a:r>
              <a:rPr lang="ru-RU" altLang="en-US" sz="2400" dirty="0" err="1">
                <a:latin typeface="Garamond" panose="02020404030301010803" pitchFamily="18" charset="0"/>
              </a:rPr>
              <a:t>позива</a:t>
            </a:r>
            <a:r>
              <a:rPr lang="ru-RU" altLang="en-US" sz="2400" dirty="0">
                <a:latin typeface="Garamond" panose="02020404030301010803" pitchFamily="18" charset="0"/>
              </a:rPr>
              <a:t>.</a:t>
            </a:r>
            <a:endParaRPr lang="en-US" altLang="en-US" sz="2400" dirty="0">
              <a:latin typeface="Garamond" panose="02020404030301010803" pitchFamily="18" charset="0"/>
            </a:endParaRPr>
          </a:p>
          <a:p>
            <a:pPr>
              <a:buNone/>
            </a:pPr>
            <a:endParaRPr lang="sr-Cyrl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>
              <a:buNone/>
            </a:pPr>
            <a:r>
              <a:rPr lang="sr-Cyrl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povratni</a:t>
            </a:r>
            <a:r>
              <a:rPr lang="sr-Latn-RS" sz="15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-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tip 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imeMetoda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arg1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,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arg2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,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…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,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argn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)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>
              <a:buNone/>
            </a:pPr>
            <a:r>
              <a:rPr lang="sr-Cyrl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Cyrl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// </a:t>
            </a:r>
            <a:r>
              <a:rPr lang="sr-Latn-RS" sz="1500" dirty="0">
                <a:solidFill>
                  <a:srgbClr val="008000"/>
                </a:solidFill>
                <a:latin typeface="Courier New" panose="02070309020205020404" pitchFamily="49" charset="0"/>
              </a:rPr>
              <a:t>Kod metoda </a:t>
            </a:r>
            <a:endParaRPr lang="sr-Cyrl-RS" sz="1500" dirty="0" smtClean="0">
              <a:solidFill>
                <a:srgbClr val="008000"/>
              </a:solidFill>
              <a:latin typeface="Courier New" panose="02070309020205020404" pitchFamily="49" charset="0"/>
            </a:endParaRPr>
          </a:p>
          <a:p>
            <a:pPr>
              <a:buNone/>
            </a:pPr>
            <a:r>
              <a:rPr lang="sr-Cyrl-RS" sz="1500" b="1" dirty="0">
                <a:solidFill>
                  <a:srgbClr val="008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endParaRPr lang="ru-RU" altLang="en-US" sz="2400" dirty="0" smtClean="0">
              <a:latin typeface="Garamond" panose="02020404030301010803" pitchFamily="18" charset="0"/>
            </a:endParaRPr>
          </a:p>
          <a:p>
            <a:pPr marL="342900" indent="-342900" eaLnBrk="1" hangingPunct="1">
              <a:spcBef>
                <a:spcPct val="50000"/>
              </a:spcBef>
              <a:buClrTx/>
            </a:pPr>
            <a:r>
              <a:rPr lang="ru-RU" altLang="en-US" sz="2400" dirty="0" smtClean="0">
                <a:latin typeface="Garamond" panose="02020404030301010803" pitchFamily="18" charset="0"/>
              </a:rPr>
              <a:t>Приликом </a:t>
            </a:r>
            <a:r>
              <a:rPr lang="ru-RU" altLang="en-US" sz="2400" dirty="0" err="1">
                <a:latin typeface="Garamond" panose="02020404030301010803" pitchFamily="18" charset="0"/>
              </a:rPr>
              <a:t>позива</a:t>
            </a:r>
            <a:r>
              <a:rPr lang="ru-RU" altLang="en-US" sz="2400" dirty="0">
                <a:latin typeface="Garamond" panose="02020404030301010803" pitchFamily="18" charset="0"/>
              </a:rPr>
              <a:t> метода, на место </a:t>
            </a:r>
            <a:r>
              <a:rPr lang="ru-RU" altLang="en-US" sz="2400" dirty="0" err="1">
                <a:latin typeface="Garamond" panose="02020404030301010803" pitchFamily="18" charset="0"/>
              </a:rPr>
              <a:t>формалних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аргумената</a:t>
            </a:r>
            <a:r>
              <a:rPr lang="ru-RU" altLang="en-US" sz="2400" dirty="0">
                <a:latin typeface="Garamond" panose="02020404030301010803" pitchFamily="18" charset="0"/>
              </a:rPr>
              <a:t> (</a:t>
            </a:r>
            <a:r>
              <a:rPr lang="ru-RU" altLang="en-US" sz="2400" dirty="0" err="1">
                <a:latin typeface="Garamond" panose="02020404030301010803" pitchFamily="18" charset="0"/>
              </a:rPr>
              <a:t>параметара</a:t>
            </a:r>
            <a:r>
              <a:rPr lang="ru-RU" altLang="en-US" sz="2400" dirty="0">
                <a:latin typeface="Garamond" panose="02020404030301010803" pitchFamily="18" charset="0"/>
              </a:rPr>
              <a:t>), </a:t>
            </a:r>
            <a:r>
              <a:rPr lang="ru-RU" altLang="en-US" sz="2400" dirty="0" err="1">
                <a:latin typeface="Garamond" panose="02020404030301010803" pitchFamily="18" charset="0"/>
              </a:rPr>
              <a:t>наводе</a:t>
            </a:r>
            <a:r>
              <a:rPr lang="ru-RU" altLang="en-US" sz="2400" dirty="0">
                <a:latin typeface="Garamond" panose="02020404030301010803" pitchFamily="18" charset="0"/>
              </a:rPr>
              <a:t> се </a:t>
            </a:r>
            <a:r>
              <a:rPr lang="ru-RU" altLang="en-US" sz="2400" dirty="0" err="1">
                <a:latin typeface="Garamond" panose="02020404030301010803" pitchFamily="18" charset="0"/>
              </a:rPr>
              <a:t>стварни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аргументи</a:t>
            </a:r>
            <a:r>
              <a:rPr lang="ru-RU" altLang="en-US" sz="2400" dirty="0">
                <a:latin typeface="Garamond" panose="02020404030301010803" pitchFamily="18" charset="0"/>
              </a:rPr>
              <a:t>.  </a:t>
            </a:r>
          </a:p>
          <a:p>
            <a:pPr marL="342900" indent="-342900" eaLnBrk="1" hangingPunct="1">
              <a:spcBef>
                <a:spcPct val="50000"/>
              </a:spcBef>
              <a:buClrTx/>
            </a:pPr>
            <a:r>
              <a:rPr lang="ru-RU" altLang="en-US" sz="2400" dirty="0">
                <a:latin typeface="Garamond" panose="02020404030301010803" pitchFamily="18" charset="0"/>
              </a:rPr>
              <a:t>Код </a:t>
            </a:r>
            <a:r>
              <a:rPr lang="ru-RU" altLang="en-US" sz="2400" dirty="0" err="1">
                <a:latin typeface="Garamond" panose="02020404030301010803" pitchFamily="18" charset="0"/>
              </a:rPr>
              <a:t>навођења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формалних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аргумената</a:t>
            </a:r>
            <a:r>
              <a:rPr lang="ru-RU" altLang="en-US" sz="2400" dirty="0">
                <a:latin typeface="Garamond" panose="02020404030301010803" pitchFamily="18" charset="0"/>
              </a:rPr>
              <a:t>, за </a:t>
            </a:r>
            <a:r>
              <a:rPr lang="ru-RU" altLang="en-US" sz="2400" dirty="0" err="1">
                <a:latin typeface="Garamond" panose="02020404030301010803" pitchFamily="18" charset="0"/>
              </a:rPr>
              <a:t>сваки</a:t>
            </a:r>
            <a:r>
              <a:rPr lang="ru-RU" altLang="en-US" sz="2400" dirty="0">
                <a:latin typeface="Garamond" panose="02020404030301010803" pitchFamily="18" charset="0"/>
              </a:rPr>
              <a:t> аргумент мора се навести тип </a:t>
            </a:r>
            <a:r>
              <a:rPr lang="ru-RU" altLang="en-US" sz="2400" dirty="0" smtClean="0">
                <a:latin typeface="Garamond" panose="02020404030301010803" pitchFamily="18" charset="0"/>
              </a:rPr>
              <a:t>аргумента.</a:t>
            </a:r>
            <a:endParaRPr lang="sr-Latn-CS" altLang="en-US" sz="2400" dirty="0">
              <a:latin typeface="Garamond" panose="02020404030301010803" pitchFamily="18" charset="0"/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5486400" y="3903806"/>
            <a:ext cx="2895600" cy="422275"/>
            <a:chOff x="3456" y="2112"/>
            <a:chExt cx="1824" cy="266"/>
          </a:xfrm>
        </p:grpSpPr>
        <p:sp>
          <p:nvSpPr>
            <p:cNvPr id="27653" name="Text Box 4"/>
            <p:cNvSpPr txBox="1">
              <a:spLocks noChangeArrowheads="1"/>
            </p:cNvSpPr>
            <p:nvPr/>
          </p:nvSpPr>
          <p:spPr bwMode="auto">
            <a:xfrm>
              <a:off x="4176" y="2160"/>
              <a:ext cx="1104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¡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sr-Latn-CS" altLang="en-US" sz="1600" dirty="0">
                  <a:solidFill>
                    <a:schemeClr val="tx2"/>
                  </a:solidFill>
                </a:rPr>
                <a:t>Potpis metoda</a:t>
              </a:r>
            </a:p>
          </p:txBody>
        </p:sp>
        <p:sp>
          <p:nvSpPr>
            <p:cNvPr id="27654" name="Line 5"/>
            <p:cNvSpPr>
              <a:spLocks noChangeShapeType="1"/>
            </p:cNvSpPr>
            <p:nvPr/>
          </p:nvSpPr>
          <p:spPr bwMode="auto">
            <a:xfrm flipH="1" flipV="1">
              <a:off x="3456" y="2112"/>
              <a:ext cx="72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r-Latn-RS"/>
            </a:p>
          </p:txBody>
        </p:sp>
      </p:grpSp>
      <p:sp>
        <p:nvSpPr>
          <p:cNvPr id="8" name="Title 1"/>
          <p:cNvSpPr txBox="1">
            <a:spLocks/>
          </p:cNvSpPr>
          <p:nvPr/>
        </p:nvSpPr>
        <p:spPr>
          <a:xfrm>
            <a:off x="1835150" y="549275"/>
            <a:ext cx="6851650" cy="86836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sr-Cyrl-RS" sz="3600" b="1" kern="0" dirty="0" smtClean="0">
                <a:solidFill>
                  <a:srgbClr val="0070C0"/>
                </a:solidFill>
              </a:rPr>
              <a:t>Класе у Јави – методи </a:t>
            </a:r>
            <a:r>
              <a:rPr lang="sr-Cyrl-RS" sz="3600" b="1" kern="0" dirty="0" smtClean="0">
                <a:solidFill>
                  <a:srgbClr val="0070C0"/>
                </a:solidFill>
              </a:rPr>
              <a:t>(</a:t>
            </a:r>
            <a:r>
              <a:rPr lang="sr-Cyrl-RS" sz="3600" b="1" kern="0" dirty="0">
                <a:solidFill>
                  <a:srgbClr val="0070C0"/>
                </a:solidFill>
              </a:rPr>
              <a:t>4</a:t>
            </a:r>
            <a:r>
              <a:rPr lang="sr-Cyrl-RS" sz="3600" b="1" kern="0" dirty="0" smtClean="0">
                <a:solidFill>
                  <a:srgbClr val="0070C0"/>
                </a:solidFill>
              </a:rPr>
              <a:t>)</a:t>
            </a:r>
            <a:endParaRPr lang="en-US" sz="3600" b="1" kern="0" dirty="0" smtClean="0">
              <a:solidFill>
                <a:srgbClr val="0070C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95400" y="3581400"/>
            <a:ext cx="5257800" cy="838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30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30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30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430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430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30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30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2"/>
          <p:cNvSpPr txBox="1">
            <a:spLocks noChangeArrowheads="1"/>
          </p:cNvSpPr>
          <p:nvPr/>
        </p:nvSpPr>
        <p:spPr bwMode="auto">
          <a:xfrm>
            <a:off x="533400" y="1676400"/>
            <a:ext cx="8001000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ts val="600"/>
              </a:spcBef>
              <a:defRPr/>
            </a:pPr>
            <a:r>
              <a:rPr lang="ru-RU" dirty="0" smtClean="0">
                <a:latin typeface="Garamond" pitchFamily="18" charset="0"/>
              </a:rPr>
              <a:t>У наредбама у телу метода се могу користити четири  потенцијална извора података:</a:t>
            </a:r>
          </a:p>
          <a:p>
            <a:pPr marL="457200" indent="-457200" eaLnBrk="1" hangingPunct="1">
              <a:spcBef>
                <a:spcPts val="600"/>
              </a:spcBef>
              <a:buFont typeface="+mj-lt"/>
              <a:buAutoNum type="arabicPeriod"/>
              <a:defRPr/>
            </a:pPr>
            <a:r>
              <a:rPr lang="sr-Cyrl-RS" dirty="0" smtClean="0">
                <a:latin typeface="Garamond" pitchFamily="18" charset="0"/>
              </a:rPr>
              <a:t>ф</a:t>
            </a:r>
            <a:r>
              <a:rPr lang="ru-RU" dirty="0" smtClean="0">
                <a:latin typeface="Garamond" pitchFamily="18" charset="0"/>
              </a:rPr>
              <a:t>ормални аргументи метода,</a:t>
            </a:r>
          </a:p>
          <a:p>
            <a:pPr marL="457200" indent="-457200" eaLnBrk="1" hangingPunct="1">
              <a:spcBef>
                <a:spcPts val="600"/>
              </a:spcBef>
              <a:buFont typeface="+mj-lt"/>
              <a:buAutoNum type="arabicPeriod"/>
              <a:defRPr/>
            </a:pPr>
            <a:r>
              <a:rPr lang="ru-RU" dirty="0" smtClean="0">
                <a:latin typeface="Garamond" pitchFamily="18" charset="0"/>
              </a:rPr>
              <a:t>инстанцне и класне променљиве,</a:t>
            </a:r>
          </a:p>
          <a:p>
            <a:pPr marL="457200" indent="-457200" eaLnBrk="1" hangingPunct="1">
              <a:spcBef>
                <a:spcPts val="600"/>
              </a:spcBef>
              <a:buFont typeface="+mj-lt"/>
              <a:buAutoNum type="arabicPeriod"/>
              <a:defRPr/>
            </a:pPr>
            <a:r>
              <a:rPr lang="ru-RU" dirty="0" smtClean="0">
                <a:latin typeface="Garamond" pitchFamily="18" charset="0"/>
              </a:rPr>
              <a:t>локалне променљиве, дефинисане у телу метода и</a:t>
            </a:r>
          </a:p>
          <a:p>
            <a:pPr marL="457200" indent="-457200" eaLnBrk="1" hangingPunct="1">
              <a:spcBef>
                <a:spcPts val="600"/>
              </a:spcBef>
              <a:buFont typeface="+mj-lt"/>
              <a:buAutoNum type="arabicPeriod"/>
              <a:defRPr/>
            </a:pPr>
            <a:r>
              <a:rPr lang="ru-RU" dirty="0" smtClean="0">
                <a:latin typeface="Garamond" pitchFamily="18" charset="0"/>
              </a:rPr>
              <a:t>вредности које враћу други методи који су позвани у текућем.</a:t>
            </a:r>
          </a:p>
          <a:p>
            <a:pPr eaLnBrk="1" hangingPunct="1">
              <a:spcBef>
                <a:spcPct val="50000"/>
              </a:spcBef>
              <a:defRPr/>
            </a:pPr>
            <a:endParaRPr lang="sr-Latn-CS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835150" y="549275"/>
            <a:ext cx="6851650" cy="86836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sr-Cyrl-RS" sz="3600" b="1" kern="0" dirty="0" smtClean="0">
                <a:solidFill>
                  <a:srgbClr val="0070C0"/>
                </a:solidFill>
              </a:rPr>
              <a:t>Класе у Јави – методи </a:t>
            </a:r>
            <a:r>
              <a:rPr lang="sr-Cyrl-RS" sz="3600" b="1" kern="0" dirty="0" smtClean="0">
                <a:solidFill>
                  <a:srgbClr val="0070C0"/>
                </a:solidFill>
              </a:rPr>
              <a:t>(</a:t>
            </a:r>
            <a:r>
              <a:rPr lang="sr-Cyrl-RS" sz="3600" b="1" kern="0" dirty="0">
                <a:solidFill>
                  <a:srgbClr val="0070C0"/>
                </a:solidFill>
              </a:rPr>
              <a:t>5</a:t>
            </a:r>
            <a:r>
              <a:rPr lang="sr-Cyrl-RS" sz="3600" b="1" kern="0" dirty="0" smtClean="0">
                <a:solidFill>
                  <a:srgbClr val="0070C0"/>
                </a:solidFill>
              </a:rPr>
              <a:t>)</a:t>
            </a:r>
            <a:endParaRPr lang="en-US" sz="3600" b="1" kern="0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40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40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40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40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40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76200" y="1520825"/>
            <a:ext cx="8991600" cy="53768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indent="-342900">
              <a:spcBef>
                <a:spcPts val="600"/>
              </a:spcBef>
              <a:buClrTx/>
            </a:pPr>
            <a:r>
              <a:rPr lang="ru-RU" altLang="en-US" sz="2400" dirty="0" err="1">
                <a:latin typeface="Garamond" panose="02020404030301010803" pitchFamily="18" charset="0"/>
              </a:rPr>
              <a:t>Дефинисање</a:t>
            </a:r>
            <a:r>
              <a:rPr lang="ru-RU" altLang="en-US" sz="2400" dirty="0">
                <a:latin typeface="Garamond" panose="02020404030301010803" pitchFamily="18" charset="0"/>
              </a:rPr>
              <a:t> метода </a:t>
            </a:r>
            <a:r>
              <a:rPr lang="ru-RU" altLang="en-US" sz="2400" dirty="0" err="1">
                <a:latin typeface="Garamond" panose="02020404030301010803" pitchFamily="18" charset="0"/>
              </a:rPr>
              <a:t>са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истим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именом</a:t>
            </a:r>
            <a:r>
              <a:rPr lang="ru-RU" altLang="en-US" sz="2400" dirty="0">
                <a:latin typeface="Garamond" panose="02020404030301010803" pitchFamily="18" charset="0"/>
              </a:rPr>
              <a:t>, али </a:t>
            </a:r>
            <a:r>
              <a:rPr lang="ru-RU" altLang="en-US" sz="2400" dirty="0" err="1">
                <a:latin typeface="Garamond" panose="02020404030301010803" pitchFamily="18" charset="0"/>
              </a:rPr>
              <a:t>различитим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параметрима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назива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>
                <a:latin typeface="Garamond" panose="02020404030301010803" pitchFamily="18" charset="0"/>
              </a:rPr>
              <a:t>се </a:t>
            </a:r>
            <a:r>
              <a:rPr lang="ru-RU" altLang="en-US" sz="2400" dirty="0" err="1">
                <a:latin typeface="Garamond" panose="02020404030301010803" pitchFamily="18" charset="0"/>
                <a:hlinkClick r:id="rId2"/>
              </a:rPr>
              <a:t>преоптерећење</a:t>
            </a:r>
            <a:r>
              <a:rPr lang="ru-RU" altLang="en-US" sz="2400" dirty="0">
                <a:latin typeface="Garamond" panose="02020404030301010803" pitchFamily="18" charset="0"/>
                <a:hlinkClick r:id="rId2"/>
              </a:rPr>
              <a:t> метода</a:t>
            </a:r>
            <a:r>
              <a:rPr lang="ru-RU" altLang="en-US" sz="2400" dirty="0">
                <a:latin typeface="Garamond" panose="02020404030301010803" pitchFamily="18" charset="0"/>
              </a:rPr>
              <a:t>.</a:t>
            </a:r>
          </a:p>
          <a:p>
            <a:pPr>
              <a:spcBef>
                <a:spcPts val="600"/>
              </a:spcBef>
              <a:buClrTx/>
              <a:buFontTx/>
              <a:buNone/>
            </a:pPr>
            <a:r>
              <a:rPr lang="sr-Cyrl-RS" altLang="en-US" sz="2400" b="1" dirty="0">
                <a:latin typeface="Garamond" panose="02020404030301010803" pitchFamily="18" charset="0"/>
              </a:rPr>
              <a:t>Пример.</a:t>
            </a:r>
            <a:endParaRPr lang="sr-Latn-CS" altLang="en-US" sz="2400" b="1" dirty="0">
              <a:latin typeface="Garamond" panose="02020404030301010803" pitchFamily="18" charset="0"/>
            </a:endParaRPr>
          </a:p>
          <a:p>
            <a:pPr>
              <a:buNone/>
            </a:pPr>
            <a:r>
              <a:rPr lang="sr-Cyrl-RS" sz="1500" dirty="0" smtClean="0">
                <a:solidFill>
                  <a:srgbClr val="8000FF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dirty="0" smtClean="0">
                <a:solidFill>
                  <a:srgbClr val="8000FF"/>
                </a:solidFill>
                <a:latin typeface="Courier New" panose="02070309020205020404" pitchFamily="49" charset="0"/>
              </a:rPr>
              <a:t>class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Pravougaonik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>
              <a:buNone/>
            </a:pPr>
            <a:r>
              <a:rPr lang="sr-Cyrl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Cyrl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dirty="0" smtClean="0">
                <a:solidFill>
                  <a:srgbClr val="8000FF"/>
                </a:solidFill>
                <a:latin typeface="Courier New" panose="02070309020205020404" pitchFamily="49" charset="0"/>
              </a:rPr>
              <a:t>int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x1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sr-Latn-RS" sz="1500" dirty="0">
                <a:solidFill>
                  <a:srgbClr val="FF8000"/>
                </a:solidFill>
                <a:latin typeface="Courier New" panose="02070309020205020404" pitchFamily="49" charset="0"/>
              </a:rPr>
              <a:t>0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>
              <a:buNone/>
            </a:pPr>
            <a:r>
              <a:rPr lang="sr-Cyrl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Cyrl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dirty="0" smtClean="0">
                <a:solidFill>
                  <a:srgbClr val="8000FF"/>
                </a:solidFill>
                <a:latin typeface="Courier New" panose="02070309020205020404" pitchFamily="49" charset="0"/>
              </a:rPr>
              <a:t>int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x2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dirty="0">
                <a:solidFill>
                  <a:srgbClr val="FF8000"/>
                </a:solidFill>
                <a:latin typeface="Courier New" panose="02070309020205020404" pitchFamily="49" charset="0"/>
              </a:rPr>
              <a:t>0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>
              <a:buNone/>
            </a:pPr>
            <a:r>
              <a:rPr lang="sr-Cyrl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Cyrl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dirty="0" smtClean="0">
                <a:solidFill>
                  <a:srgbClr val="8000FF"/>
                </a:solidFill>
                <a:latin typeface="Courier New" panose="02070309020205020404" pitchFamily="49" charset="0"/>
              </a:rPr>
              <a:t>int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y1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dirty="0">
                <a:solidFill>
                  <a:srgbClr val="FF8000"/>
                </a:solidFill>
                <a:latin typeface="Courier New" panose="02070309020205020404" pitchFamily="49" charset="0"/>
              </a:rPr>
              <a:t>0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>
              <a:buNone/>
            </a:pPr>
            <a:r>
              <a:rPr lang="sr-Cyrl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Cyrl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dirty="0" smtClean="0">
                <a:solidFill>
                  <a:srgbClr val="8000FF"/>
                </a:solidFill>
                <a:latin typeface="Courier New" panose="02070309020205020404" pitchFamily="49" charset="0"/>
              </a:rPr>
              <a:t>int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y2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dirty="0">
                <a:solidFill>
                  <a:srgbClr val="FF8000"/>
                </a:solidFill>
                <a:latin typeface="Courier New" panose="02070309020205020404" pitchFamily="49" charset="0"/>
              </a:rPr>
              <a:t>0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>
              <a:buNone/>
            </a:pPr>
            <a:endParaRPr lang="sr-Cyrl-RS" sz="15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>
              <a:buNone/>
            </a:pPr>
            <a:r>
              <a:rPr lang="sr-Cyrl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	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Pravougaonik 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gradi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sr-Latn-RS" sz="1500" dirty="0">
                <a:solidFill>
                  <a:srgbClr val="8000FF"/>
                </a:solidFill>
                <a:latin typeface="Courier New" panose="02070309020205020404" pitchFamily="49" charset="0"/>
              </a:rPr>
              <a:t>int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x1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,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dirty="0">
                <a:solidFill>
                  <a:srgbClr val="8000FF"/>
                </a:solidFill>
                <a:latin typeface="Courier New" panose="02070309020205020404" pitchFamily="49" charset="0"/>
              </a:rPr>
              <a:t>int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y1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,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dirty="0">
                <a:solidFill>
                  <a:srgbClr val="8000FF"/>
                </a:solidFill>
                <a:latin typeface="Courier New" panose="02070309020205020404" pitchFamily="49" charset="0"/>
              </a:rPr>
              <a:t>int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x2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,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dirty="0">
                <a:solidFill>
                  <a:srgbClr val="8000FF"/>
                </a:solidFill>
                <a:latin typeface="Courier New" panose="02070309020205020404" pitchFamily="49" charset="0"/>
              </a:rPr>
              <a:t>int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y2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)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>
              <a:buNone/>
            </a:pPr>
            <a:r>
              <a:rPr lang="sr-Cyrl-RS" sz="1500" b="1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Cyrl-RS" sz="15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	</a:t>
            </a:r>
            <a:r>
              <a:rPr lang="sr-Latn-RS" sz="15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this</a:t>
            </a:r>
            <a:r>
              <a:rPr lang="sr-Latn-RS" sz="15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x1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x1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>
              <a:buNone/>
            </a:pPr>
            <a:r>
              <a:rPr lang="sr-Cyrl-RS" sz="1500" b="1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Cyrl-RS" sz="15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	</a:t>
            </a:r>
            <a:r>
              <a:rPr lang="sr-Latn-RS" sz="15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this</a:t>
            </a:r>
            <a:r>
              <a:rPr lang="sr-Latn-RS" sz="15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y1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y1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>
              <a:buNone/>
            </a:pPr>
            <a:r>
              <a:rPr lang="sr-Cyrl-RS" sz="15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		</a:t>
            </a:r>
            <a:r>
              <a:rPr lang="sr-Latn-RS" sz="15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this</a:t>
            </a:r>
            <a:r>
              <a:rPr lang="sr-Latn-RS" sz="15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x2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x2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>
              <a:buNone/>
            </a:pPr>
            <a:r>
              <a:rPr lang="sr-Cyrl-RS" sz="1500" b="1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Cyrl-RS" sz="15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	</a:t>
            </a:r>
            <a:r>
              <a:rPr lang="sr-Latn-RS" sz="15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this</a:t>
            </a:r>
            <a:r>
              <a:rPr lang="sr-Latn-RS" sz="15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y2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y2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>
              <a:buNone/>
            </a:pPr>
            <a:r>
              <a:rPr lang="sr-Cyrl-RS" sz="1500" b="1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Cyrl-RS" sz="15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	</a:t>
            </a:r>
            <a:r>
              <a:rPr lang="sr-Latn-RS" sz="15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return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00FF"/>
                </a:solidFill>
                <a:latin typeface="Courier New" panose="02070309020205020404" pitchFamily="49" charset="0"/>
              </a:rPr>
              <a:t>this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>
              <a:buNone/>
            </a:pPr>
            <a:r>
              <a:rPr lang="sr-Cyrl-RS" sz="1500" b="1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Cyrl-RS" sz="15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>
              <a:buNone/>
            </a:pPr>
            <a:r>
              <a:rPr lang="sr-Cyrl-RS" sz="1500" b="1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endParaRPr lang="sr-Latn-RS" sz="1500" dirty="0"/>
          </a:p>
          <a:p>
            <a:pPr>
              <a:lnSpc>
                <a:spcPct val="50000"/>
              </a:lnSpc>
              <a:spcBef>
                <a:spcPct val="30000"/>
              </a:spcBef>
              <a:spcAft>
                <a:spcPct val="20000"/>
              </a:spcAft>
              <a:buClrTx/>
              <a:buFontTx/>
              <a:buNone/>
            </a:pPr>
            <a:endParaRPr lang="sr-Latn-CS" altLang="en-US" sz="18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835150" y="549275"/>
            <a:ext cx="6851650" cy="86836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sr-Cyrl-RS" sz="3600" b="1" kern="0" dirty="0" smtClean="0">
                <a:solidFill>
                  <a:srgbClr val="0070C0"/>
                </a:solidFill>
              </a:rPr>
              <a:t>Преоптерећење метода</a:t>
            </a:r>
            <a:endParaRPr lang="en-US" sz="3600" b="1" kern="0" dirty="0" smtClean="0">
              <a:solidFill>
                <a:srgbClr val="0070C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62000" y="2743200"/>
            <a:ext cx="7391400" cy="3886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50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50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50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50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50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450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4505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4505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505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4505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4505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4505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4505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505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2"/>
          <p:cNvSpPr txBox="1">
            <a:spLocks noChangeArrowheads="1"/>
          </p:cNvSpPr>
          <p:nvPr/>
        </p:nvSpPr>
        <p:spPr bwMode="auto">
          <a:xfrm>
            <a:off x="228600" y="1905000"/>
            <a:ext cx="8686800" cy="49613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None/>
            </a:pPr>
            <a:r>
              <a:rPr lang="sr-Latn-RS" sz="1400" dirty="0">
                <a:solidFill>
                  <a:srgbClr val="000000"/>
                </a:solidFill>
                <a:latin typeface="Courier New" panose="02070309020205020404" pitchFamily="49" charset="0"/>
              </a:rPr>
              <a:t>Pravougaonik </a:t>
            </a:r>
            <a:r>
              <a:rPr lang="sr-Latn-RS" sz="14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gradi</a:t>
            </a:r>
            <a:r>
              <a:rPr lang="sr-Latn-RS" sz="14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sr-Latn-RS" sz="14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Point </a:t>
            </a:r>
            <a:r>
              <a:rPr lang="sr-Latn-RS" sz="1400" dirty="0">
                <a:solidFill>
                  <a:srgbClr val="000000"/>
                </a:solidFill>
                <a:latin typeface="Courier New" panose="02070309020205020404" pitchFamily="49" charset="0"/>
              </a:rPr>
              <a:t>goreLevo</a:t>
            </a:r>
            <a:r>
              <a:rPr lang="sr-Latn-RS" sz="1400" b="1" dirty="0">
                <a:solidFill>
                  <a:srgbClr val="000080"/>
                </a:solidFill>
                <a:latin typeface="Courier New" panose="02070309020205020404" pitchFamily="49" charset="0"/>
              </a:rPr>
              <a:t>,</a:t>
            </a:r>
            <a:r>
              <a:rPr lang="sr-Latn-RS" sz="1400" dirty="0">
                <a:solidFill>
                  <a:srgbClr val="000000"/>
                </a:solidFill>
                <a:latin typeface="Courier New" panose="02070309020205020404" pitchFamily="49" charset="0"/>
              </a:rPr>
              <a:t> Point doleDesno</a:t>
            </a:r>
            <a:r>
              <a:rPr lang="sr-Latn-RS" sz="1400" b="1" dirty="0">
                <a:solidFill>
                  <a:srgbClr val="000080"/>
                </a:solidFill>
                <a:latin typeface="Courier New" panose="02070309020205020404" pitchFamily="49" charset="0"/>
              </a:rPr>
              <a:t>)</a:t>
            </a:r>
            <a:r>
              <a:rPr lang="sr-Latn-RS" sz="14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400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sr-Latn-RS" sz="14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4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>
              <a:buNone/>
            </a:pPr>
            <a:r>
              <a:rPr lang="sr-Cyrl-RS" sz="14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4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x1 </a:t>
            </a:r>
            <a:r>
              <a:rPr lang="sr-Latn-RS" sz="1400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sr-Latn-RS" sz="1400" dirty="0">
                <a:solidFill>
                  <a:srgbClr val="000000"/>
                </a:solidFill>
                <a:latin typeface="Courier New" panose="02070309020205020404" pitchFamily="49" charset="0"/>
              </a:rPr>
              <a:t> goreLevo</a:t>
            </a:r>
            <a:r>
              <a:rPr lang="sr-Latn-RS" sz="1400" b="1" dirty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sr-Latn-RS" sz="1400" dirty="0">
                <a:solidFill>
                  <a:srgbClr val="000000"/>
                </a:solidFill>
                <a:latin typeface="Courier New" panose="02070309020205020404" pitchFamily="49" charset="0"/>
              </a:rPr>
              <a:t>x</a:t>
            </a:r>
            <a:r>
              <a:rPr lang="sr-Latn-RS" sz="1400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sr-Latn-RS" sz="14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4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>
              <a:buNone/>
            </a:pPr>
            <a:r>
              <a:rPr lang="sr-Cyrl-RS" sz="14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4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y1</a:t>
            </a:r>
            <a:r>
              <a:rPr lang="sr-Latn-RS" sz="1400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sr-Latn-RS" sz="1400" dirty="0">
                <a:solidFill>
                  <a:srgbClr val="000000"/>
                </a:solidFill>
                <a:latin typeface="Courier New" panose="02070309020205020404" pitchFamily="49" charset="0"/>
              </a:rPr>
              <a:t> goreLevo</a:t>
            </a:r>
            <a:r>
              <a:rPr lang="sr-Latn-RS" sz="1400" b="1" dirty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sr-Latn-RS" sz="1400" dirty="0">
                <a:solidFill>
                  <a:srgbClr val="000000"/>
                </a:solidFill>
                <a:latin typeface="Courier New" panose="02070309020205020404" pitchFamily="49" charset="0"/>
              </a:rPr>
              <a:t>y</a:t>
            </a:r>
            <a:r>
              <a:rPr lang="sr-Latn-RS" sz="1400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sr-Latn-RS" sz="14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4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>
              <a:buNone/>
            </a:pPr>
            <a:r>
              <a:rPr lang="sr-Cyrl-RS" sz="14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4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x2 </a:t>
            </a:r>
            <a:r>
              <a:rPr lang="sr-Latn-RS" sz="1400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sr-Latn-RS" sz="1400" dirty="0">
                <a:solidFill>
                  <a:srgbClr val="000000"/>
                </a:solidFill>
                <a:latin typeface="Courier New" panose="02070309020205020404" pitchFamily="49" charset="0"/>
              </a:rPr>
              <a:t> doleDesno</a:t>
            </a:r>
            <a:r>
              <a:rPr lang="sr-Latn-RS" sz="1400" b="1" dirty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sr-Latn-RS" sz="1400" dirty="0">
                <a:solidFill>
                  <a:srgbClr val="000000"/>
                </a:solidFill>
                <a:latin typeface="Courier New" panose="02070309020205020404" pitchFamily="49" charset="0"/>
              </a:rPr>
              <a:t>x</a:t>
            </a:r>
            <a:r>
              <a:rPr lang="sr-Latn-RS" sz="1400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sr-Latn-RS" sz="14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4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>
              <a:buNone/>
            </a:pPr>
            <a:r>
              <a:rPr lang="sr-Cyrl-RS" sz="14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4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y2 </a:t>
            </a:r>
            <a:r>
              <a:rPr lang="sr-Latn-RS" sz="1400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sr-Latn-RS" sz="1400" dirty="0">
                <a:solidFill>
                  <a:srgbClr val="000000"/>
                </a:solidFill>
                <a:latin typeface="Courier New" panose="02070309020205020404" pitchFamily="49" charset="0"/>
              </a:rPr>
              <a:t> doleDesno</a:t>
            </a:r>
            <a:r>
              <a:rPr lang="sr-Latn-RS" sz="1400" b="1" dirty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sr-Latn-RS" sz="1400" dirty="0">
                <a:solidFill>
                  <a:srgbClr val="000000"/>
                </a:solidFill>
                <a:latin typeface="Courier New" panose="02070309020205020404" pitchFamily="49" charset="0"/>
              </a:rPr>
              <a:t>y</a:t>
            </a:r>
            <a:r>
              <a:rPr lang="sr-Latn-RS" sz="1400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sr-Latn-RS" sz="14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4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>
              <a:buNone/>
            </a:pPr>
            <a:r>
              <a:rPr lang="sr-Cyrl-RS" sz="1400" b="1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4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return</a:t>
            </a:r>
            <a:r>
              <a:rPr lang="sr-Latn-RS" sz="14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400" b="1" dirty="0">
                <a:solidFill>
                  <a:srgbClr val="0000FF"/>
                </a:solidFill>
                <a:latin typeface="Courier New" panose="02070309020205020404" pitchFamily="49" charset="0"/>
              </a:rPr>
              <a:t>this</a:t>
            </a:r>
            <a:r>
              <a:rPr lang="sr-Latn-RS" sz="1400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sr-Latn-RS" sz="14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4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>
              <a:buNone/>
            </a:pPr>
            <a:r>
              <a:rPr lang="sr-Latn-RS" sz="14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r>
              <a:rPr lang="sr-Latn-RS" sz="14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4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>
              <a:buNone/>
            </a:pPr>
            <a:endParaRPr lang="sr-Cyrl-RS" sz="14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>
              <a:buNone/>
            </a:pPr>
            <a:r>
              <a:rPr lang="sr-Latn-RS" sz="14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Pravougaonik gradi</a:t>
            </a:r>
            <a:r>
              <a:rPr lang="sr-Latn-RS" sz="14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sr-Latn-RS" sz="14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Point </a:t>
            </a:r>
            <a:r>
              <a:rPr lang="sr-Latn-RS" sz="1400" dirty="0">
                <a:solidFill>
                  <a:srgbClr val="000000"/>
                </a:solidFill>
                <a:latin typeface="Courier New" panose="02070309020205020404" pitchFamily="49" charset="0"/>
              </a:rPr>
              <a:t>goreLevo</a:t>
            </a:r>
            <a:r>
              <a:rPr lang="sr-Latn-RS" sz="1400" b="1" dirty="0">
                <a:solidFill>
                  <a:srgbClr val="000080"/>
                </a:solidFill>
                <a:latin typeface="Courier New" panose="02070309020205020404" pitchFamily="49" charset="0"/>
              </a:rPr>
              <a:t>,</a:t>
            </a:r>
            <a:r>
              <a:rPr lang="sr-Latn-RS" sz="14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400" dirty="0">
                <a:solidFill>
                  <a:srgbClr val="8000FF"/>
                </a:solidFill>
                <a:latin typeface="Courier New" panose="02070309020205020404" pitchFamily="49" charset="0"/>
              </a:rPr>
              <a:t>int</a:t>
            </a:r>
            <a:r>
              <a:rPr lang="sr-Latn-RS" sz="1400" dirty="0">
                <a:solidFill>
                  <a:srgbClr val="000000"/>
                </a:solidFill>
                <a:latin typeface="Courier New" panose="02070309020205020404" pitchFamily="49" charset="0"/>
              </a:rPr>
              <a:t> l</a:t>
            </a:r>
            <a:r>
              <a:rPr lang="sr-Latn-RS" sz="1400" b="1" dirty="0">
                <a:solidFill>
                  <a:srgbClr val="000080"/>
                </a:solidFill>
                <a:latin typeface="Courier New" panose="02070309020205020404" pitchFamily="49" charset="0"/>
              </a:rPr>
              <a:t>,</a:t>
            </a:r>
            <a:r>
              <a:rPr lang="sr-Latn-RS" sz="14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400" dirty="0">
                <a:solidFill>
                  <a:srgbClr val="8000FF"/>
                </a:solidFill>
                <a:latin typeface="Courier New" panose="02070309020205020404" pitchFamily="49" charset="0"/>
              </a:rPr>
              <a:t>int</a:t>
            </a:r>
            <a:r>
              <a:rPr lang="sr-Latn-RS" sz="1400" dirty="0">
                <a:solidFill>
                  <a:srgbClr val="000000"/>
                </a:solidFill>
                <a:latin typeface="Courier New" panose="02070309020205020404" pitchFamily="49" charset="0"/>
              </a:rPr>
              <a:t> h</a:t>
            </a:r>
            <a:r>
              <a:rPr lang="sr-Latn-RS" sz="1400" b="1" dirty="0">
                <a:solidFill>
                  <a:srgbClr val="000080"/>
                </a:solidFill>
                <a:latin typeface="Courier New" panose="02070309020205020404" pitchFamily="49" charset="0"/>
              </a:rPr>
              <a:t>){</a:t>
            </a:r>
            <a:r>
              <a:rPr lang="sr-Latn-RS" sz="14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4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>
              <a:buNone/>
            </a:pPr>
            <a:r>
              <a:rPr lang="sr-Cyrl-RS" sz="14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4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x1 </a:t>
            </a:r>
            <a:r>
              <a:rPr lang="sr-Latn-RS" sz="1400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sr-Latn-RS" sz="1400" dirty="0">
                <a:solidFill>
                  <a:srgbClr val="000000"/>
                </a:solidFill>
                <a:latin typeface="Courier New" panose="02070309020205020404" pitchFamily="49" charset="0"/>
              </a:rPr>
              <a:t> goreLevo</a:t>
            </a:r>
            <a:r>
              <a:rPr lang="sr-Latn-RS" sz="1400" b="1" dirty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sr-Latn-RS" sz="1400" dirty="0">
                <a:solidFill>
                  <a:srgbClr val="000000"/>
                </a:solidFill>
                <a:latin typeface="Courier New" panose="02070309020205020404" pitchFamily="49" charset="0"/>
              </a:rPr>
              <a:t>x</a:t>
            </a:r>
            <a:r>
              <a:rPr lang="sr-Latn-RS" sz="1400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sr-Latn-RS" sz="14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4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>
              <a:buNone/>
            </a:pPr>
            <a:r>
              <a:rPr lang="sr-Cyrl-RS" sz="14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4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y1 </a:t>
            </a:r>
            <a:r>
              <a:rPr lang="sr-Latn-RS" sz="1400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sr-Latn-RS" sz="1400" dirty="0">
                <a:solidFill>
                  <a:srgbClr val="000000"/>
                </a:solidFill>
                <a:latin typeface="Courier New" panose="02070309020205020404" pitchFamily="49" charset="0"/>
              </a:rPr>
              <a:t> goreLevo</a:t>
            </a:r>
            <a:r>
              <a:rPr lang="sr-Latn-RS" sz="1400" b="1" dirty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sr-Latn-RS" sz="1400" dirty="0">
                <a:solidFill>
                  <a:srgbClr val="000000"/>
                </a:solidFill>
                <a:latin typeface="Courier New" panose="02070309020205020404" pitchFamily="49" charset="0"/>
              </a:rPr>
              <a:t>y</a:t>
            </a:r>
            <a:r>
              <a:rPr lang="sr-Latn-RS" sz="1400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sr-Latn-RS" sz="14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4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>
              <a:buNone/>
            </a:pPr>
            <a:r>
              <a:rPr lang="sr-Cyrl-RS" sz="14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4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x2 </a:t>
            </a:r>
            <a:r>
              <a:rPr lang="sr-Latn-RS" sz="1400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sr-Latn-RS" sz="1400" dirty="0">
                <a:solidFill>
                  <a:srgbClr val="000000"/>
                </a:solidFill>
                <a:latin typeface="Courier New" panose="02070309020205020404" pitchFamily="49" charset="0"/>
              </a:rPr>
              <a:t> goreLevo</a:t>
            </a:r>
            <a:r>
              <a:rPr lang="sr-Latn-RS" sz="1400" b="1" dirty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sr-Latn-RS" sz="1400" dirty="0">
                <a:solidFill>
                  <a:srgbClr val="000000"/>
                </a:solidFill>
                <a:latin typeface="Courier New" panose="02070309020205020404" pitchFamily="49" charset="0"/>
              </a:rPr>
              <a:t>x </a:t>
            </a:r>
            <a:r>
              <a:rPr lang="sr-Latn-RS" sz="1400" b="1" dirty="0">
                <a:solidFill>
                  <a:srgbClr val="000080"/>
                </a:solidFill>
                <a:latin typeface="Courier New" panose="02070309020205020404" pitchFamily="49" charset="0"/>
              </a:rPr>
              <a:t>+</a:t>
            </a:r>
            <a:r>
              <a:rPr lang="sr-Latn-RS" sz="1400" dirty="0">
                <a:solidFill>
                  <a:srgbClr val="000000"/>
                </a:solidFill>
                <a:latin typeface="Courier New" panose="02070309020205020404" pitchFamily="49" charset="0"/>
              </a:rPr>
              <a:t> l</a:t>
            </a:r>
            <a:r>
              <a:rPr lang="sr-Latn-RS" sz="1400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sr-Latn-RS" sz="14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4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>
              <a:buNone/>
            </a:pPr>
            <a:r>
              <a:rPr lang="sr-Cyrl-RS" sz="14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4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y2 </a:t>
            </a:r>
            <a:r>
              <a:rPr lang="sr-Latn-RS" sz="1400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sr-Latn-RS" sz="1400" dirty="0">
                <a:solidFill>
                  <a:srgbClr val="000000"/>
                </a:solidFill>
                <a:latin typeface="Courier New" panose="02070309020205020404" pitchFamily="49" charset="0"/>
              </a:rPr>
              <a:t> goreLevo</a:t>
            </a:r>
            <a:r>
              <a:rPr lang="sr-Latn-RS" sz="1400" b="1" dirty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sr-Latn-RS" sz="1400" dirty="0">
                <a:solidFill>
                  <a:srgbClr val="000000"/>
                </a:solidFill>
                <a:latin typeface="Courier New" panose="02070309020205020404" pitchFamily="49" charset="0"/>
              </a:rPr>
              <a:t>y </a:t>
            </a:r>
            <a:r>
              <a:rPr lang="sr-Latn-RS" sz="1400" b="1" dirty="0">
                <a:solidFill>
                  <a:srgbClr val="000080"/>
                </a:solidFill>
                <a:latin typeface="Courier New" panose="02070309020205020404" pitchFamily="49" charset="0"/>
              </a:rPr>
              <a:t>+</a:t>
            </a:r>
            <a:r>
              <a:rPr lang="sr-Latn-RS" sz="1400" dirty="0">
                <a:solidFill>
                  <a:srgbClr val="000000"/>
                </a:solidFill>
                <a:latin typeface="Courier New" panose="02070309020205020404" pitchFamily="49" charset="0"/>
              </a:rPr>
              <a:t> h</a:t>
            </a:r>
            <a:r>
              <a:rPr lang="sr-Latn-RS" sz="1400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sr-Latn-RS" sz="14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4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>
              <a:buNone/>
            </a:pPr>
            <a:r>
              <a:rPr lang="sr-Cyrl-RS" sz="1400" b="1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4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return</a:t>
            </a:r>
            <a:r>
              <a:rPr lang="sr-Latn-RS" sz="14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400" b="1" dirty="0">
                <a:solidFill>
                  <a:srgbClr val="0000FF"/>
                </a:solidFill>
                <a:latin typeface="Courier New" panose="02070309020205020404" pitchFamily="49" charset="0"/>
              </a:rPr>
              <a:t>this</a:t>
            </a:r>
            <a:r>
              <a:rPr lang="sr-Latn-RS" sz="1400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sr-Latn-RS" sz="14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4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>
              <a:buNone/>
            </a:pPr>
            <a:r>
              <a:rPr lang="sr-Latn-RS" sz="14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r>
              <a:rPr lang="sr-Latn-RS" sz="14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4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>
              <a:buNone/>
            </a:pPr>
            <a:endParaRPr lang="sr-Cyrl-RS" sz="14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>
              <a:buNone/>
            </a:pPr>
            <a:r>
              <a:rPr lang="sr-Latn-RS" sz="1400" dirty="0" smtClean="0">
                <a:solidFill>
                  <a:srgbClr val="8000FF"/>
                </a:solidFill>
                <a:latin typeface="Courier New" panose="02070309020205020404" pitchFamily="49" charset="0"/>
              </a:rPr>
              <a:t>void</a:t>
            </a:r>
            <a:r>
              <a:rPr lang="sr-Latn-RS" sz="14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400" dirty="0">
                <a:solidFill>
                  <a:srgbClr val="000000"/>
                </a:solidFill>
                <a:latin typeface="Courier New" panose="02070309020205020404" pitchFamily="49" charset="0"/>
              </a:rPr>
              <a:t>printPrav</a:t>
            </a:r>
            <a:r>
              <a:rPr lang="sr-Latn-RS" sz="14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(){</a:t>
            </a:r>
            <a:r>
              <a:rPr lang="sr-Latn-RS" sz="14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4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>
              <a:buNone/>
            </a:pPr>
            <a:r>
              <a:rPr lang="sr-Cyrl-RS" sz="14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4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System</a:t>
            </a:r>
            <a:r>
              <a:rPr lang="sr-Latn-RS" sz="14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sr-Latn-RS" sz="14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out</a:t>
            </a:r>
            <a:r>
              <a:rPr lang="sr-Latn-RS" sz="14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sr-Latn-RS" sz="14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println</a:t>
            </a:r>
            <a:r>
              <a:rPr lang="sr-Latn-RS" sz="1400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sr-Latn-RS" sz="1400" dirty="0">
                <a:solidFill>
                  <a:srgbClr val="000000"/>
                </a:solidFill>
                <a:latin typeface="Courier New" panose="02070309020205020404" pitchFamily="49" charset="0"/>
              </a:rPr>
              <a:t>“Pravougaonik </a:t>
            </a:r>
            <a:r>
              <a:rPr lang="sr-Latn-RS" sz="1400" b="1" dirty="0">
                <a:solidFill>
                  <a:srgbClr val="000080"/>
                </a:solidFill>
                <a:latin typeface="Courier New" panose="02070309020205020404" pitchFamily="49" charset="0"/>
              </a:rPr>
              <a:t>:[</a:t>
            </a:r>
            <a:r>
              <a:rPr lang="sr-Latn-RS" sz="1400" dirty="0">
                <a:solidFill>
                  <a:srgbClr val="000000"/>
                </a:solidFill>
                <a:latin typeface="Courier New" panose="02070309020205020404" pitchFamily="49" charset="0"/>
              </a:rPr>
              <a:t>“</a:t>
            </a:r>
            <a:r>
              <a:rPr lang="sr-Latn-RS" sz="1400" b="1" dirty="0">
                <a:solidFill>
                  <a:srgbClr val="000080"/>
                </a:solidFill>
                <a:latin typeface="Courier New" panose="02070309020205020404" pitchFamily="49" charset="0"/>
              </a:rPr>
              <a:t>(+</a:t>
            </a:r>
            <a:r>
              <a:rPr lang="sr-Latn-RS" sz="1400" dirty="0">
                <a:solidFill>
                  <a:srgbClr val="000000"/>
                </a:solidFill>
                <a:latin typeface="Courier New" panose="02070309020205020404" pitchFamily="49" charset="0"/>
              </a:rPr>
              <a:t>x1</a:t>
            </a:r>
            <a:r>
              <a:rPr lang="sr-Latn-RS" sz="1400" b="1" dirty="0">
                <a:solidFill>
                  <a:srgbClr val="000080"/>
                </a:solidFill>
                <a:latin typeface="Courier New" panose="02070309020205020404" pitchFamily="49" charset="0"/>
              </a:rPr>
              <a:t>+</a:t>
            </a:r>
            <a:r>
              <a:rPr lang="sr-Latn-RS" sz="1400" dirty="0">
                <a:solidFill>
                  <a:srgbClr val="000000"/>
                </a:solidFill>
                <a:latin typeface="Courier New" panose="02070309020205020404" pitchFamily="49" charset="0"/>
              </a:rPr>
              <a:t>”</a:t>
            </a:r>
            <a:r>
              <a:rPr lang="sr-Latn-RS" sz="1400" b="1" dirty="0">
                <a:solidFill>
                  <a:srgbClr val="000080"/>
                </a:solidFill>
                <a:latin typeface="Courier New" panose="02070309020205020404" pitchFamily="49" charset="0"/>
              </a:rPr>
              <a:t>,</a:t>
            </a:r>
            <a:r>
              <a:rPr lang="sr-Latn-RS" sz="1400" dirty="0">
                <a:solidFill>
                  <a:srgbClr val="000000"/>
                </a:solidFill>
                <a:latin typeface="Courier New" panose="02070309020205020404" pitchFamily="49" charset="0"/>
              </a:rPr>
              <a:t>”</a:t>
            </a:r>
            <a:r>
              <a:rPr lang="sr-Latn-RS" sz="1400" b="1" dirty="0">
                <a:solidFill>
                  <a:srgbClr val="000080"/>
                </a:solidFill>
                <a:latin typeface="Courier New" panose="02070309020205020404" pitchFamily="49" charset="0"/>
              </a:rPr>
              <a:t>+</a:t>
            </a:r>
            <a:r>
              <a:rPr lang="sr-Latn-RS" sz="1400" dirty="0">
                <a:solidFill>
                  <a:srgbClr val="000000"/>
                </a:solidFill>
                <a:latin typeface="Courier New" panose="02070309020205020404" pitchFamily="49" charset="0"/>
              </a:rPr>
              <a:t>y1</a:t>
            </a:r>
            <a:r>
              <a:rPr lang="sr-Latn-RS" sz="1400" b="1" dirty="0">
                <a:solidFill>
                  <a:srgbClr val="000080"/>
                </a:solidFill>
                <a:latin typeface="Courier New" panose="02070309020205020404" pitchFamily="49" charset="0"/>
              </a:rPr>
              <a:t>+</a:t>
            </a:r>
            <a:r>
              <a:rPr lang="sr-Latn-RS" sz="14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4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”</a:t>
            </a:r>
            <a:r>
              <a:rPr lang="sr-Latn-RS" sz="14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)</a:t>
            </a:r>
            <a:r>
              <a:rPr lang="sr-Cyrl-RS" sz="14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,</a:t>
            </a:r>
            <a:r>
              <a:rPr lang="sr-Latn-RS" sz="14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sr-Latn-RS" sz="14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”</a:t>
            </a:r>
            <a:r>
              <a:rPr lang="sr-Latn-RS" sz="14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+</a:t>
            </a:r>
            <a:r>
              <a:rPr lang="sr-Latn-RS" sz="1400" dirty="0">
                <a:solidFill>
                  <a:srgbClr val="000000"/>
                </a:solidFill>
                <a:latin typeface="Courier New" panose="02070309020205020404" pitchFamily="49" charset="0"/>
              </a:rPr>
              <a:t>x2</a:t>
            </a:r>
            <a:r>
              <a:rPr lang="sr-Latn-RS" sz="1400" b="1" dirty="0">
                <a:solidFill>
                  <a:srgbClr val="000080"/>
                </a:solidFill>
                <a:latin typeface="Courier New" panose="02070309020205020404" pitchFamily="49" charset="0"/>
              </a:rPr>
              <a:t>+</a:t>
            </a:r>
            <a:r>
              <a:rPr lang="sr-Latn-RS" sz="1400" dirty="0">
                <a:solidFill>
                  <a:srgbClr val="000000"/>
                </a:solidFill>
                <a:latin typeface="Courier New" panose="02070309020205020404" pitchFamily="49" charset="0"/>
              </a:rPr>
              <a:t>”</a:t>
            </a:r>
            <a:r>
              <a:rPr lang="sr-Latn-RS" sz="1400" b="1" dirty="0">
                <a:solidFill>
                  <a:srgbClr val="000080"/>
                </a:solidFill>
                <a:latin typeface="Courier New" panose="02070309020205020404" pitchFamily="49" charset="0"/>
              </a:rPr>
              <a:t>,</a:t>
            </a:r>
            <a:r>
              <a:rPr lang="sr-Latn-RS" sz="1400" dirty="0">
                <a:solidFill>
                  <a:srgbClr val="000000"/>
                </a:solidFill>
                <a:latin typeface="Courier New" panose="02070309020205020404" pitchFamily="49" charset="0"/>
              </a:rPr>
              <a:t>”</a:t>
            </a:r>
            <a:r>
              <a:rPr lang="sr-Latn-RS" sz="1400" b="1" dirty="0">
                <a:solidFill>
                  <a:srgbClr val="000080"/>
                </a:solidFill>
                <a:latin typeface="Courier New" panose="02070309020205020404" pitchFamily="49" charset="0"/>
              </a:rPr>
              <a:t>+</a:t>
            </a:r>
            <a:r>
              <a:rPr lang="sr-Latn-RS" sz="1400" dirty="0">
                <a:solidFill>
                  <a:srgbClr val="000000"/>
                </a:solidFill>
                <a:latin typeface="Courier New" panose="02070309020205020404" pitchFamily="49" charset="0"/>
              </a:rPr>
              <a:t>y2</a:t>
            </a:r>
            <a:r>
              <a:rPr lang="sr-Latn-RS" sz="1400" b="1" dirty="0">
                <a:solidFill>
                  <a:srgbClr val="000080"/>
                </a:solidFill>
                <a:latin typeface="Courier New" panose="02070309020205020404" pitchFamily="49" charset="0"/>
              </a:rPr>
              <a:t>+</a:t>
            </a:r>
            <a:r>
              <a:rPr lang="sr-Latn-RS" sz="1400" dirty="0">
                <a:solidFill>
                  <a:srgbClr val="000000"/>
                </a:solidFill>
                <a:latin typeface="Courier New" panose="02070309020205020404" pitchFamily="49" charset="0"/>
              </a:rPr>
              <a:t>”</a:t>
            </a:r>
            <a:r>
              <a:rPr lang="sr-Latn-RS" sz="1400" b="1" dirty="0">
                <a:solidFill>
                  <a:srgbClr val="000080"/>
                </a:solidFill>
                <a:latin typeface="Courier New" panose="02070309020205020404" pitchFamily="49" charset="0"/>
              </a:rPr>
              <a:t>)]</a:t>
            </a:r>
            <a:r>
              <a:rPr lang="sr-Latn-RS" sz="1400" dirty="0">
                <a:solidFill>
                  <a:srgbClr val="000000"/>
                </a:solidFill>
                <a:latin typeface="Courier New" panose="02070309020205020404" pitchFamily="49" charset="0"/>
              </a:rPr>
              <a:t>”</a:t>
            </a:r>
            <a:r>
              <a:rPr lang="sr-Latn-RS" sz="1400" b="1" dirty="0">
                <a:solidFill>
                  <a:srgbClr val="000080"/>
                </a:solidFill>
                <a:latin typeface="Courier New" panose="02070309020205020404" pitchFamily="49" charset="0"/>
              </a:rPr>
              <a:t>);</a:t>
            </a:r>
            <a:r>
              <a:rPr lang="sr-Latn-RS" sz="14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4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>
              <a:buNone/>
            </a:pPr>
            <a:r>
              <a:rPr lang="sr-Latn-RS" sz="14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r>
              <a:rPr lang="sr-Latn-RS" sz="14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Latn-RS" sz="1400" dirty="0">
              <a:effectLst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835150" y="549275"/>
            <a:ext cx="6851650" cy="86836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sr-Cyrl-RS" sz="3600" b="1" kern="0" dirty="0" smtClean="0">
                <a:solidFill>
                  <a:srgbClr val="0070C0"/>
                </a:solidFill>
              </a:rPr>
              <a:t>Преоптерећење метода (2)</a:t>
            </a:r>
            <a:endParaRPr lang="en-US" sz="3600" b="1" kern="0" dirty="0" smtClean="0">
              <a:solidFill>
                <a:srgbClr val="0070C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1905000"/>
            <a:ext cx="8686800" cy="4876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6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60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60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60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60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60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60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608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608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608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608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608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608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608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608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608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608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2"/>
          <p:cNvSpPr txBox="1">
            <a:spLocks noChangeArrowheads="1"/>
          </p:cNvSpPr>
          <p:nvPr/>
        </p:nvSpPr>
        <p:spPr bwMode="auto">
          <a:xfrm>
            <a:off x="1219200" y="1905000"/>
            <a:ext cx="6781800" cy="24006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None/>
            </a:pPr>
            <a:r>
              <a:rPr lang="sr-Latn-RS" sz="1500" dirty="0">
                <a:solidFill>
                  <a:srgbClr val="8000FF"/>
                </a:solidFill>
                <a:latin typeface="Courier New" panose="02070309020205020404" pitchFamily="49" charset="0"/>
              </a:rPr>
              <a:t>public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dirty="0">
                <a:solidFill>
                  <a:srgbClr val="8000FF"/>
                </a:solidFill>
                <a:latin typeface="Courier New" panose="02070309020205020404" pitchFamily="49" charset="0"/>
              </a:rPr>
              <a:t>static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dirty="0">
                <a:solidFill>
                  <a:srgbClr val="8000FF"/>
                </a:solidFill>
                <a:latin typeface="Courier New" panose="02070309020205020404" pitchFamily="49" charset="0"/>
              </a:rPr>
              <a:t>void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main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String args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[]){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>
              <a:buNone/>
            </a:pPr>
            <a:r>
              <a:rPr lang="sr-Cyrl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Pravougaonik 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p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00FF"/>
                </a:solidFill>
                <a:latin typeface="Courier New" panose="02070309020205020404" pitchFamily="49" charset="0"/>
              </a:rPr>
              <a:t>new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Pravougaonik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();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Cyrl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p</a:t>
            </a:r>
            <a:r>
              <a:rPr lang="sr-Latn-RS" sz="15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gradi</a:t>
            </a:r>
            <a:r>
              <a:rPr lang="sr-Latn-RS" sz="15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sr-Latn-RS" sz="1500" dirty="0" smtClean="0">
                <a:solidFill>
                  <a:srgbClr val="FF8000"/>
                </a:solidFill>
                <a:latin typeface="Courier New" panose="02070309020205020404" pitchFamily="49" charset="0"/>
              </a:rPr>
              <a:t>10</a:t>
            </a:r>
            <a:r>
              <a:rPr lang="sr-Latn-RS" sz="15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,</a:t>
            </a:r>
            <a:r>
              <a:rPr lang="sr-Latn-RS" sz="1500" dirty="0" smtClean="0">
                <a:solidFill>
                  <a:srgbClr val="FF8000"/>
                </a:solidFill>
                <a:latin typeface="Courier New" panose="02070309020205020404" pitchFamily="49" charset="0"/>
              </a:rPr>
              <a:t>20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,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dirty="0">
                <a:solidFill>
                  <a:srgbClr val="FF8000"/>
                </a:solidFill>
                <a:latin typeface="Courier New" panose="02070309020205020404" pitchFamily="49" charset="0"/>
              </a:rPr>
              <a:t>30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,</a:t>
            </a:r>
            <a:r>
              <a:rPr lang="sr-Latn-RS" sz="1500" dirty="0">
                <a:solidFill>
                  <a:srgbClr val="FF8000"/>
                </a:solidFill>
                <a:latin typeface="Courier New" panose="02070309020205020404" pitchFamily="49" charset="0"/>
              </a:rPr>
              <a:t>40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);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>
              <a:buNone/>
            </a:pPr>
            <a:r>
              <a:rPr lang="sr-Cyrl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p</a:t>
            </a:r>
            <a:r>
              <a:rPr lang="sr-Latn-RS" sz="15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printPrav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();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>
              <a:buNone/>
            </a:pPr>
            <a:r>
              <a:rPr lang="sr-Cyrl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p</a:t>
            </a:r>
            <a:r>
              <a:rPr lang="sr-Latn-RS" sz="15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gradi</a:t>
            </a:r>
            <a:r>
              <a:rPr lang="sr-Latn-RS" sz="15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sr-Latn-RS" sz="15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new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Point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sr-Latn-RS" sz="1500" dirty="0">
                <a:solidFill>
                  <a:srgbClr val="FF8000"/>
                </a:solidFill>
                <a:latin typeface="Courier New" panose="02070309020205020404" pitchFamily="49" charset="0"/>
              </a:rPr>
              <a:t>10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,</a:t>
            </a:r>
            <a:r>
              <a:rPr lang="sr-Latn-RS" sz="1500" dirty="0">
                <a:solidFill>
                  <a:srgbClr val="FF8000"/>
                </a:solidFill>
                <a:latin typeface="Courier New" panose="02070309020205020404" pitchFamily="49" charset="0"/>
              </a:rPr>
              <a:t>10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),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00FF"/>
                </a:solidFill>
                <a:latin typeface="Courier New" panose="02070309020205020404" pitchFamily="49" charset="0"/>
              </a:rPr>
              <a:t>new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Point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sr-Latn-RS" sz="1500" dirty="0">
                <a:solidFill>
                  <a:srgbClr val="FF8000"/>
                </a:solidFill>
                <a:latin typeface="Courier New" panose="02070309020205020404" pitchFamily="49" charset="0"/>
              </a:rPr>
              <a:t>30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,</a:t>
            </a:r>
            <a:r>
              <a:rPr lang="sr-Latn-RS" sz="1500" dirty="0">
                <a:solidFill>
                  <a:srgbClr val="FF8000"/>
                </a:solidFill>
                <a:latin typeface="Courier New" panose="02070309020205020404" pitchFamily="49" charset="0"/>
              </a:rPr>
              <a:t>30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));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Cyrl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p</a:t>
            </a:r>
            <a:r>
              <a:rPr lang="sr-Latn-RS" sz="15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printPrav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();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Cyrl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</a:p>
          <a:p>
            <a:pPr>
              <a:buNone/>
            </a:pPr>
            <a:r>
              <a:rPr lang="sr-Cyrl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p</a:t>
            </a:r>
            <a:r>
              <a:rPr lang="sr-Latn-RS" sz="15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gradi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sr-Latn-RS" sz="1500" b="1" dirty="0">
                <a:solidFill>
                  <a:srgbClr val="0000FF"/>
                </a:solidFill>
                <a:latin typeface="Courier New" panose="02070309020205020404" pitchFamily="49" charset="0"/>
              </a:rPr>
              <a:t>new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Point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sr-Latn-RS" sz="1500" dirty="0">
                <a:solidFill>
                  <a:srgbClr val="FF8000"/>
                </a:solidFill>
                <a:latin typeface="Courier New" panose="02070309020205020404" pitchFamily="49" charset="0"/>
              </a:rPr>
              <a:t>10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,</a:t>
            </a:r>
            <a:r>
              <a:rPr lang="sr-Latn-RS" sz="1500" dirty="0">
                <a:solidFill>
                  <a:srgbClr val="FF8000"/>
                </a:solidFill>
                <a:latin typeface="Courier New" panose="02070309020205020404" pitchFamily="49" charset="0"/>
              </a:rPr>
              <a:t>10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),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dirty="0">
                <a:solidFill>
                  <a:srgbClr val="FF8000"/>
                </a:solidFill>
                <a:latin typeface="Courier New" panose="02070309020205020404" pitchFamily="49" charset="0"/>
              </a:rPr>
              <a:t>20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,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dirty="0">
                <a:solidFill>
                  <a:srgbClr val="FF8000"/>
                </a:solidFill>
                <a:latin typeface="Courier New" panose="02070309020205020404" pitchFamily="49" charset="0"/>
              </a:rPr>
              <a:t>30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);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Cyrl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p</a:t>
            </a:r>
            <a:r>
              <a:rPr lang="sr-Latn-RS" sz="15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printPrav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();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>
              <a:buNone/>
            </a:pPr>
            <a:r>
              <a:rPr lang="sr-Latn-RS" sz="15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Latn-RS" sz="1500" dirty="0">
              <a:effectLst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835150" y="549275"/>
            <a:ext cx="6851650" cy="86836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sr-Cyrl-RS" sz="3600" b="1" kern="0" dirty="0" smtClean="0">
                <a:solidFill>
                  <a:srgbClr val="0070C0"/>
                </a:solidFill>
              </a:rPr>
              <a:t>Преоптерећење метода (3)</a:t>
            </a:r>
            <a:endParaRPr lang="en-US" sz="3600" b="1" kern="0" dirty="0" smtClean="0">
              <a:solidFill>
                <a:srgbClr val="0070C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219200" y="1872005"/>
            <a:ext cx="6096000" cy="243365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7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71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71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71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71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71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2"/>
          <p:cNvSpPr txBox="1">
            <a:spLocks noChangeArrowheads="1"/>
          </p:cNvSpPr>
          <p:nvPr/>
        </p:nvSpPr>
        <p:spPr bwMode="auto">
          <a:xfrm>
            <a:off x="228600" y="1524000"/>
            <a:ext cx="8915400" cy="38010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eaLnBrk="0" hangingPunct="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ru-RU" dirty="0">
                <a:latin typeface="Garamond" pitchFamily="18" charset="0"/>
              </a:rPr>
              <a:t>Приликом креирања конкретног примерка неке класе (преко оператора </a:t>
            </a:r>
            <a:r>
              <a:rPr lang="en-US" sz="1800" dirty="0">
                <a:latin typeface="+mn-lt"/>
              </a:rPr>
              <a:t>new</a:t>
            </a:r>
            <a:r>
              <a:rPr lang="ru-RU" dirty="0">
                <a:latin typeface="Garamond" pitchFamily="18" charset="0"/>
              </a:rPr>
              <a:t>), увек се </a:t>
            </a:r>
            <a:r>
              <a:rPr lang="ru-RU" dirty="0" err="1">
                <a:latin typeface="Garamond" pitchFamily="18" charset="0"/>
              </a:rPr>
              <a:t>позива</a:t>
            </a:r>
            <a:r>
              <a:rPr lang="ru-RU" dirty="0">
                <a:latin typeface="Garamond" pitchFamily="18" charset="0"/>
              </a:rPr>
              <a:t> </a:t>
            </a:r>
            <a:r>
              <a:rPr lang="ru-RU" dirty="0" smtClean="0">
                <a:latin typeface="Garamond" pitchFamily="18" charset="0"/>
              </a:rPr>
              <a:t>конструктор</a:t>
            </a:r>
            <a:r>
              <a:rPr lang="ru-RU" dirty="0">
                <a:latin typeface="Garamond" pitchFamily="18" charset="0"/>
              </a:rPr>
              <a:t> </a:t>
            </a:r>
            <a:r>
              <a:rPr lang="ru-RU" dirty="0" smtClean="0">
                <a:latin typeface="Garamond" pitchFamily="18" charset="0"/>
              </a:rPr>
              <a:t>те </a:t>
            </a:r>
            <a:r>
              <a:rPr lang="ru-RU" dirty="0">
                <a:latin typeface="Garamond" pitchFamily="18" charset="0"/>
              </a:rPr>
              <a:t>класе. </a:t>
            </a:r>
          </a:p>
          <a:p>
            <a:pPr marL="342900" indent="-342900" eaLnBrk="0" hangingPunct="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ru-RU" dirty="0">
                <a:latin typeface="Garamond" pitchFamily="18" charset="0"/>
              </a:rPr>
              <a:t>Конструктор је метод класе који се позива приликом креирања новог примерка дате класе. </a:t>
            </a:r>
          </a:p>
          <a:p>
            <a:pPr marL="342900" indent="-342900" eaLnBrk="0" hangingPunct="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ru-RU" dirty="0">
                <a:latin typeface="Garamond" pitchFamily="18" charset="0"/>
              </a:rPr>
              <a:t>Карактеристике конструктора: </a:t>
            </a:r>
          </a:p>
          <a:p>
            <a:pPr marL="800100" lvl="1" indent="-342900" eaLnBrk="0" hangingPunct="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ru-RU" dirty="0">
                <a:latin typeface="Garamond" pitchFamily="18" charset="0"/>
              </a:rPr>
              <a:t>никад не </a:t>
            </a:r>
            <a:r>
              <a:rPr lang="ru-RU" dirty="0" err="1">
                <a:latin typeface="Garamond" pitchFamily="18" charset="0"/>
              </a:rPr>
              <a:t>враћа</a:t>
            </a:r>
            <a:r>
              <a:rPr lang="ru-RU" dirty="0">
                <a:latin typeface="Garamond" pitchFamily="18" charset="0"/>
              </a:rPr>
              <a:t> </a:t>
            </a:r>
            <a:r>
              <a:rPr lang="ru-RU" dirty="0" err="1" smtClean="0">
                <a:latin typeface="Garamond" pitchFamily="18" charset="0"/>
              </a:rPr>
              <a:t>вредност</a:t>
            </a:r>
            <a:endParaRPr lang="ru-RU" dirty="0" smtClean="0">
              <a:latin typeface="Garamond" pitchFamily="18" charset="0"/>
            </a:endParaRPr>
          </a:p>
          <a:p>
            <a:pPr marL="800100" lvl="1" indent="-342900" eaLnBrk="0" hangingPunct="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ru-RU" dirty="0" err="1" smtClean="0">
                <a:latin typeface="Garamond" pitchFamily="18" charset="0"/>
              </a:rPr>
              <a:t>његово</a:t>
            </a:r>
            <a:r>
              <a:rPr lang="ru-RU" dirty="0" smtClean="0">
                <a:latin typeface="Garamond" pitchFamily="18" charset="0"/>
              </a:rPr>
              <a:t> </a:t>
            </a:r>
            <a:r>
              <a:rPr lang="ru-RU" dirty="0">
                <a:latin typeface="Garamond" pitchFamily="18" charset="0"/>
              </a:rPr>
              <a:t>име се поклапа са именом класе.</a:t>
            </a:r>
          </a:p>
          <a:p>
            <a:pPr marL="342900" indent="-342900" eaLnBrk="0" hangingPunct="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ru-RU" dirty="0" err="1" smtClean="0">
                <a:latin typeface="Garamond" pitchFamily="18" charset="0"/>
              </a:rPr>
              <a:t>Као</a:t>
            </a:r>
            <a:r>
              <a:rPr lang="ru-RU" dirty="0" smtClean="0">
                <a:latin typeface="Garamond" pitchFamily="18" charset="0"/>
              </a:rPr>
              <a:t> и код </a:t>
            </a:r>
            <a:r>
              <a:rPr lang="ru-RU" dirty="0" err="1" smtClean="0">
                <a:latin typeface="Garamond" pitchFamily="18" charset="0"/>
              </a:rPr>
              <a:t>осталих</a:t>
            </a:r>
            <a:r>
              <a:rPr lang="ru-RU" dirty="0" smtClean="0">
                <a:latin typeface="Garamond" pitchFamily="18" charset="0"/>
              </a:rPr>
              <a:t> </a:t>
            </a:r>
            <a:r>
              <a:rPr lang="ru-RU" dirty="0" err="1" smtClean="0">
                <a:latin typeface="Garamond" pitchFamily="18" charset="0"/>
              </a:rPr>
              <a:t>типова</a:t>
            </a:r>
            <a:r>
              <a:rPr lang="ru-RU" dirty="0" smtClean="0">
                <a:latin typeface="Garamond" pitchFamily="18" charset="0"/>
              </a:rPr>
              <a:t> метода, </a:t>
            </a:r>
            <a:r>
              <a:rPr lang="ru-RU" dirty="0" err="1" smtClean="0">
                <a:latin typeface="Garamond" pitchFamily="18" charset="0"/>
              </a:rPr>
              <a:t>типови</a:t>
            </a:r>
            <a:r>
              <a:rPr lang="ru-RU" dirty="0" smtClean="0">
                <a:latin typeface="Garamond" pitchFamily="18" charset="0"/>
              </a:rPr>
              <a:t> и </a:t>
            </a:r>
            <a:r>
              <a:rPr lang="ru-RU" dirty="0" err="1" smtClean="0">
                <a:latin typeface="Garamond" pitchFamily="18" charset="0"/>
              </a:rPr>
              <a:t>бројеви</a:t>
            </a:r>
            <a:r>
              <a:rPr lang="ru-RU" dirty="0" smtClean="0">
                <a:latin typeface="Garamond" pitchFamily="18" charset="0"/>
              </a:rPr>
              <a:t> </a:t>
            </a:r>
            <a:r>
              <a:rPr lang="ru-RU" dirty="0" err="1" smtClean="0">
                <a:latin typeface="Garamond" pitchFamily="18" charset="0"/>
              </a:rPr>
              <a:t>формалних</a:t>
            </a:r>
            <a:r>
              <a:rPr lang="ru-RU" dirty="0" smtClean="0">
                <a:latin typeface="Garamond" pitchFamily="18" charset="0"/>
              </a:rPr>
              <a:t> </a:t>
            </a:r>
            <a:r>
              <a:rPr lang="ru-RU" dirty="0" err="1" smtClean="0">
                <a:latin typeface="Garamond" pitchFamily="18" charset="0"/>
              </a:rPr>
              <a:t>параметара</a:t>
            </a:r>
            <a:r>
              <a:rPr lang="ru-RU" dirty="0">
                <a:latin typeface="Garamond" pitchFamily="18" charset="0"/>
              </a:rPr>
              <a:t> </a:t>
            </a:r>
            <a:r>
              <a:rPr lang="ru-RU" dirty="0" smtClean="0">
                <a:latin typeface="Garamond" pitchFamily="18" charset="0"/>
              </a:rPr>
              <a:t>при </a:t>
            </a:r>
            <a:r>
              <a:rPr lang="ru-RU" dirty="0" err="1" smtClean="0">
                <a:latin typeface="Garamond" pitchFamily="18" charset="0"/>
              </a:rPr>
              <a:t>декларацији</a:t>
            </a:r>
            <a:r>
              <a:rPr lang="ru-RU" dirty="0" smtClean="0">
                <a:latin typeface="Garamond" pitchFamily="18" charset="0"/>
              </a:rPr>
              <a:t> и </a:t>
            </a:r>
            <a:r>
              <a:rPr lang="ru-RU" dirty="0" err="1" smtClean="0">
                <a:latin typeface="Garamond" pitchFamily="18" charset="0"/>
              </a:rPr>
              <a:t>позиву</a:t>
            </a:r>
            <a:r>
              <a:rPr lang="ru-RU" dirty="0" smtClean="0">
                <a:latin typeface="Garamond" pitchFamily="18" charset="0"/>
              </a:rPr>
              <a:t> се </a:t>
            </a:r>
            <a:r>
              <a:rPr lang="ru-RU" dirty="0" err="1" smtClean="0">
                <a:latin typeface="Garamond" pitchFamily="18" charset="0"/>
              </a:rPr>
              <a:t>морају</a:t>
            </a:r>
            <a:r>
              <a:rPr lang="ru-RU" dirty="0" smtClean="0">
                <a:latin typeface="Garamond" pitchFamily="18" charset="0"/>
              </a:rPr>
              <a:t> </a:t>
            </a:r>
            <a:r>
              <a:rPr lang="ru-RU" dirty="0" err="1" smtClean="0">
                <a:latin typeface="Garamond" pitchFamily="18" charset="0"/>
              </a:rPr>
              <a:t>поклапати</a:t>
            </a:r>
            <a:r>
              <a:rPr lang="ru-RU" dirty="0" smtClean="0">
                <a:latin typeface="Garamond" pitchFamily="18" charset="0"/>
              </a:rPr>
              <a:t>. </a:t>
            </a:r>
            <a:endParaRPr lang="en-US" dirty="0">
              <a:latin typeface="Garamond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835150" y="549275"/>
            <a:ext cx="6851650" cy="86836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sr-Cyrl-RS" sz="3600" b="1" kern="0" dirty="0" smtClean="0">
                <a:solidFill>
                  <a:srgbClr val="0070C0"/>
                </a:solidFill>
              </a:rPr>
              <a:t>Конструктор</a:t>
            </a:r>
            <a:endParaRPr lang="en-US" sz="3600" b="1" kern="0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8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81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81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81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481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481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2"/>
          <p:cNvSpPr txBox="1">
            <a:spLocks noChangeArrowheads="1"/>
          </p:cNvSpPr>
          <p:nvPr/>
        </p:nvSpPr>
        <p:spPr bwMode="auto">
          <a:xfrm>
            <a:off x="228600" y="1524000"/>
            <a:ext cx="8915400" cy="31239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indent="-342900">
              <a:spcBef>
                <a:spcPts val="600"/>
              </a:spcBef>
              <a:buClrTx/>
            </a:pPr>
            <a:r>
              <a:rPr lang="ru-RU" altLang="en-US" sz="2400" dirty="0" err="1">
                <a:latin typeface="Garamond" panose="02020404030301010803" pitchFamily="18" charset="0"/>
              </a:rPr>
              <a:t>Уколико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sr-Cyrl-RS" altLang="en-US" sz="2400" dirty="0">
                <a:latin typeface="Garamond" panose="02020404030301010803" pitchFamily="18" charset="0"/>
              </a:rPr>
              <a:t>програмер није </a:t>
            </a:r>
            <a:r>
              <a:rPr lang="ru-RU" altLang="en-US" sz="2400" dirty="0" err="1">
                <a:latin typeface="Garamond" panose="02020404030301010803" pitchFamily="18" charset="0"/>
              </a:rPr>
              <a:t>дефинисао</a:t>
            </a:r>
            <a:r>
              <a:rPr lang="ru-RU" altLang="en-US" sz="2400" dirty="0">
                <a:latin typeface="Garamond" panose="02020404030301010803" pitchFamily="18" charset="0"/>
              </a:rPr>
              <a:t> конструктор за дату </a:t>
            </a:r>
            <a:r>
              <a:rPr lang="ru-RU" altLang="en-US" sz="2400" dirty="0" err="1">
                <a:latin typeface="Garamond" panose="02020404030301010803" pitchFamily="18" charset="0"/>
              </a:rPr>
              <a:t>класу</a:t>
            </a:r>
            <a:r>
              <a:rPr lang="ru-RU" altLang="en-US" sz="2400" dirty="0">
                <a:latin typeface="Garamond" panose="02020404030301010803" pitchFamily="18" charset="0"/>
              </a:rPr>
              <a:t>,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преводилац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позива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u="sng" dirty="0" err="1">
                <a:latin typeface="Garamond" panose="02020404030301010803" pitchFamily="18" charset="0"/>
              </a:rPr>
              <a:t>подразумевани</a:t>
            </a:r>
            <a:r>
              <a:rPr lang="ru-RU" altLang="en-US" sz="2400" u="sng" dirty="0">
                <a:latin typeface="Garamond" panose="02020404030301010803" pitchFamily="18" charset="0"/>
              </a:rPr>
              <a:t> </a:t>
            </a:r>
            <a:r>
              <a:rPr lang="ru-RU" altLang="en-US" sz="2400" u="sng" dirty="0" smtClean="0">
                <a:latin typeface="Garamond" panose="02020404030301010803" pitchFamily="18" charset="0"/>
              </a:rPr>
              <a:t>конструктор</a:t>
            </a:r>
            <a:r>
              <a:rPr lang="ru-RU" altLang="en-US" sz="2400" dirty="0" smtClean="0">
                <a:latin typeface="Garamond" panose="02020404030301010803" pitchFamily="18" charset="0"/>
              </a:rPr>
              <a:t>. </a:t>
            </a:r>
          </a:p>
          <a:p>
            <a:pPr marL="342900" indent="-342900">
              <a:spcBef>
                <a:spcPts val="600"/>
              </a:spcBef>
              <a:buClrTx/>
            </a:pPr>
            <a:r>
              <a:rPr lang="ru-RU" altLang="en-US" sz="2400" dirty="0" err="1" smtClean="0">
                <a:latin typeface="Garamond" panose="02020404030301010803" pitchFamily="18" charset="0"/>
              </a:rPr>
              <a:t>Подразумевани</a:t>
            </a:r>
            <a:r>
              <a:rPr lang="ru-RU" altLang="en-US" sz="2400" dirty="0" smtClean="0">
                <a:latin typeface="Garamond" panose="02020404030301010803" pitchFamily="18" charset="0"/>
              </a:rPr>
              <a:t> конструктор:</a:t>
            </a:r>
          </a:p>
          <a:p>
            <a:pPr marL="1085850" lvl="1" indent="-342900">
              <a:spcBef>
                <a:spcPts val="600"/>
              </a:spcBef>
              <a:buClrTx/>
            </a:pPr>
            <a:r>
              <a:rPr lang="ru-RU" altLang="en-US" sz="1900" dirty="0" smtClean="0">
                <a:latin typeface="Garamond" panose="02020404030301010803" pitchFamily="18" charset="0"/>
              </a:rPr>
              <a:t>нема </a:t>
            </a:r>
            <a:r>
              <a:rPr lang="ru-RU" altLang="en-US" sz="1900" dirty="0" err="1" smtClean="0">
                <a:latin typeface="Garamond" panose="02020404030301010803" pitchFamily="18" charset="0"/>
              </a:rPr>
              <a:t>аргумената</a:t>
            </a:r>
            <a:r>
              <a:rPr lang="en-US" altLang="en-US" sz="1900" dirty="0" smtClean="0">
                <a:latin typeface="Garamond" panose="02020404030301010803" pitchFamily="18" charset="0"/>
              </a:rPr>
              <a:t>; </a:t>
            </a:r>
          </a:p>
          <a:p>
            <a:pPr marL="1085850" lvl="1" indent="-342900">
              <a:spcBef>
                <a:spcPts val="600"/>
              </a:spcBef>
              <a:buClrTx/>
            </a:pPr>
            <a:r>
              <a:rPr lang="ru-RU" altLang="en-US" sz="1900" dirty="0" err="1" smtClean="0">
                <a:latin typeface="Garamond" panose="02020404030301010803" pitchFamily="18" charset="0"/>
              </a:rPr>
              <a:t>иницијализује</a:t>
            </a:r>
            <a:r>
              <a:rPr lang="ru-RU" altLang="en-US" sz="1900" dirty="0" smtClean="0">
                <a:latin typeface="Garamond" panose="02020404030301010803" pitchFamily="18" charset="0"/>
              </a:rPr>
              <a:t> </a:t>
            </a:r>
            <a:r>
              <a:rPr lang="ru-RU" altLang="en-US" sz="1900" dirty="0" err="1">
                <a:latin typeface="Garamond" panose="02020404030301010803" pitchFamily="18" charset="0"/>
              </a:rPr>
              <a:t>све</a:t>
            </a:r>
            <a:r>
              <a:rPr lang="ru-RU" altLang="en-US" sz="1900" dirty="0">
                <a:latin typeface="Garamond" panose="02020404030301010803" pitchFamily="18" charset="0"/>
              </a:rPr>
              <a:t> </a:t>
            </a:r>
            <a:r>
              <a:rPr lang="ru-RU" altLang="en-US" sz="1900" dirty="0" err="1">
                <a:latin typeface="Garamond" panose="02020404030301010803" pitchFamily="18" charset="0"/>
              </a:rPr>
              <a:t>инстанцне</a:t>
            </a:r>
            <a:r>
              <a:rPr lang="ru-RU" altLang="en-US" sz="1900" dirty="0">
                <a:latin typeface="Garamond" panose="02020404030301010803" pitchFamily="18" charset="0"/>
              </a:rPr>
              <a:t> и </a:t>
            </a:r>
            <a:r>
              <a:rPr lang="ru-RU" altLang="en-US" sz="1900" dirty="0" err="1">
                <a:latin typeface="Garamond" panose="02020404030301010803" pitchFamily="18" charset="0"/>
              </a:rPr>
              <a:t>класне</a:t>
            </a:r>
            <a:r>
              <a:rPr lang="ru-RU" altLang="en-US" sz="1900" dirty="0">
                <a:latin typeface="Garamond" panose="02020404030301010803" pitchFamily="18" charset="0"/>
              </a:rPr>
              <a:t> </a:t>
            </a:r>
            <a:r>
              <a:rPr lang="ru-RU" altLang="en-US" sz="1900" dirty="0" err="1">
                <a:latin typeface="Garamond" panose="02020404030301010803" pitchFamily="18" charset="0"/>
              </a:rPr>
              <a:t>променљиве</a:t>
            </a:r>
            <a:r>
              <a:rPr lang="ru-RU" altLang="en-US" sz="1900" dirty="0">
                <a:latin typeface="Garamond" panose="02020404030301010803" pitchFamily="18" charset="0"/>
              </a:rPr>
              <a:t> </a:t>
            </a:r>
            <a:r>
              <a:rPr lang="en-US" altLang="en-US" sz="1900" dirty="0" smtClean="0">
                <a:latin typeface="Garamond" panose="02020404030301010803" pitchFamily="18" charset="0"/>
              </a:rPr>
              <a:t/>
            </a:r>
            <a:br>
              <a:rPr lang="en-US" altLang="en-US" sz="1900" dirty="0" smtClean="0">
                <a:latin typeface="Garamond" panose="02020404030301010803" pitchFamily="18" charset="0"/>
              </a:rPr>
            </a:br>
            <a:r>
              <a:rPr lang="ru-RU" altLang="en-US" sz="1900" dirty="0" smtClean="0">
                <a:latin typeface="Garamond" panose="02020404030301010803" pitchFamily="18" charset="0"/>
              </a:rPr>
              <a:t>на </a:t>
            </a:r>
            <a:r>
              <a:rPr lang="ru-RU" altLang="en-US" sz="1900" dirty="0" err="1">
                <a:latin typeface="Garamond" panose="02020404030301010803" pitchFamily="18" charset="0"/>
              </a:rPr>
              <a:t>подразумеване</a:t>
            </a:r>
            <a:r>
              <a:rPr lang="ru-RU" altLang="en-US" sz="1900" dirty="0">
                <a:latin typeface="Garamond" panose="02020404030301010803" pitchFamily="18" charset="0"/>
              </a:rPr>
              <a:t> вредности.</a:t>
            </a:r>
          </a:p>
          <a:p>
            <a:pPr marL="342900" indent="-342900">
              <a:spcBef>
                <a:spcPts val="600"/>
              </a:spcBef>
              <a:buClrTx/>
            </a:pPr>
            <a:r>
              <a:rPr lang="ru-RU" altLang="en-US" sz="2400" dirty="0" err="1">
                <a:latin typeface="Garamond" panose="02020404030301010803" pitchFamily="18" charset="0"/>
              </a:rPr>
              <a:t>Ако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је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програмер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дефинисао</a:t>
            </a:r>
            <a:r>
              <a:rPr lang="ru-RU" altLang="en-US" sz="2400" dirty="0">
                <a:latin typeface="Garamond" panose="02020404030301010803" pitchFamily="18" charset="0"/>
              </a:rPr>
              <a:t> бар </a:t>
            </a:r>
            <a:r>
              <a:rPr lang="ru-RU" altLang="en-US" sz="2400" dirty="0" err="1">
                <a:latin typeface="Garamond" panose="02020404030301010803" pitchFamily="18" charset="0"/>
              </a:rPr>
              <a:t>један</a:t>
            </a:r>
            <a:r>
              <a:rPr lang="ru-RU" altLang="en-US" sz="2400" dirty="0">
                <a:latin typeface="Garamond" panose="02020404030301010803" pitchFamily="18" charset="0"/>
              </a:rPr>
              <a:t> конструктор за дату </a:t>
            </a:r>
            <a:r>
              <a:rPr lang="ru-RU" altLang="en-US" sz="2400" dirty="0" err="1">
                <a:latin typeface="Garamond" panose="02020404030301010803" pitchFamily="18" charset="0"/>
              </a:rPr>
              <a:t>класу</a:t>
            </a:r>
            <a:r>
              <a:rPr lang="ru-RU" altLang="en-US" sz="2400" dirty="0">
                <a:latin typeface="Garamond" panose="02020404030301010803" pitchFamily="18" charset="0"/>
              </a:rPr>
              <a:t>, </a:t>
            </a:r>
            <a:r>
              <a:rPr lang="ru-RU" altLang="en-US" sz="2400" dirty="0" err="1">
                <a:latin typeface="Garamond" panose="02020404030301010803" pitchFamily="18" charset="0"/>
              </a:rPr>
              <a:t>онда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подразумевани</a:t>
            </a:r>
            <a:r>
              <a:rPr lang="ru-RU" altLang="en-US" sz="2400" dirty="0">
                <a:latin typeface="Garamond" panose="02020404030301010803" pitchFamily="18" charset="0"/>
              </a:rPr>
              <a:t> конструктор </a:t>
            </a:r>
            <a:r>
              <a:rPr lang="ru-RU" altLang="en-US" sz="2400" dirty="0" err="1">
                <a:latin typeface="Garamond" panose="02020404030301010803" pitchFamily="18" charset="0"/>
              </a:rPr>
              <a:t>више</a:t>
            </a:r>
            <a:r>
              <a:rPr lang="ru-RU" altLang="en-US" sz="2400" dirty="0">
                <a:latin typeface="Garamond" panose="02020404030301010803" pitchFamily="18" charset="0"/>
              </a:rPr>
              <a:t> не </a:t>
            </a:r>
            <a:r>
              <a:rPr lang="ru-RU" altLang="en-US" sz="2400" dirty="0" err="1">
                <a:latin typeface="Garamond" panose="02020404030301010803" pitchFamily="18" charset="0"/>
              </a:rPr>
              <a:t>постоји</a:t>
            </a:r>
            <a:r>
              <a:rPr lang="ru-RU" altLang="en-US" sz="2400" dirty="0" smtClean="0">
                <a:latin typeface="Garamond" panose="02020404030301010803" pitchFamily="18" charset="0"/>
              </a:rPr>
              <a:t>.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835150" y="549275"/>
            <a:ext cx="6851650" cy="86836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sr-Cyrl-RS" sz="3600" b="1" kern="0" dirty="0" smtClean="0">
                <a:solidFill>
                  <a:srgbClr val="0070C0"/>
                </a:solidFill>
              </a:rPr>
              <a:t>Конструктор (2)</a:t>
            </a:r>
            <a:endParaRPr lang="en-US" sz="3600" b="1" kern="0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8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81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81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81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481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 Box 2"/>
          <p:cNvSpPr txBox="1">
            <a:spLocks noChangeArrowheads="1"/>
          </p:cNvSpPr>
          <p:nvPr/>
        </p:nvSpPr>
        <p:spPr bwMode="auto">
          <a:xfrm>
            <a:off x="1159169" y="1417638"/>
            <a:ext cx="7375231" cy="5493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None/>
            </a:pPr>
            <a:r>
              <a:rPr lang="sr-Latn-RS" sz="1300" dirty="0">
                <a:solidFill>
                  <a:srgbClr val="8000FF"/>
                </a:solidFill>
                <a:latin typeface="Courier New" panose="02070309020205020404" pitchFamily="49" charset="0"/>
              </a:rPr>
              <a:t>class</a:t>
            </a:r>
            <a:r>
              <a:rPr lang="sr-Latn-RS" sz="1300" dirty="0">
                <a:solidFill>
                  <a:srgbClr val="000000"/>
                </a:solidFill>
                <a:latin typeface="Courier New" panose="02070309020205020404" pitchFamily="49" charset="0"/>
              </a:rPr>
              <a:t> Knjiga </a:t>
            </a:r>
            <a:r>
              <a:rPr lang="sr-Latn-RS" sz="1300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sr-Latn-RS" sz="13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en-US" sz="13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>
              <a:buNone/>
            </a:pPr>
            <a:r>
              <a:rPr lang="en-US" sz="13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3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String </a:t>
            </a:r>
            <a:r>
              <a:rPr lang="sr-Latn-RS" sz="1300" dirty="0">
                <a:solidFill>
                  <a:srgbClr val="000000"/>
                </a:solidFill>
                <a:latin typeface="Courier New" panose="02070309020205020404" pitchFamily="49" charset="0"/>
              </a:rPr>
              <a:t>autor</a:t>
            </a:r>
            <a:r>
              <a:rPr lang="sr-Latn-RS" sz="1300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sr-Latn-RS" sz="13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en-US" sz="13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>
              <a:buNone/>
            </a:pPr>
            <a:r>
              <a:rPr lang="en-US" sz="13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3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String </a:t>
            </a:r>
            <a:r>
              <a:rPr lang="sr-Latn-RS" sz="1300" dirty="0">
                <a:solidFill>
                  <a:srgbClr val="000000"/>
                </a:solidFill>
                <a:latin typeface="Courier New" panose="02070309020205020404" pitchFamily="49" charset="0"/>
              </a:rPr>
              <a:t>naslov</a:t>
            </a:r>
            <a:r>
              <a:rPr lang="sr-Latn-RS" sz="1300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sr-Latn-RS" sz="13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en-US" sz="13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>
              <a:buNone/>
            </a:pPr>
            <a:r>
              <a:rPr lang="en-US" sz="13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300" dirty="0" smtClean="0">
                <a:solidFill>
                  <a:srgbClr val="8000FF"/>
                </a:solidFill>
                <a:latin typeface="Courier New" panose="02070309020205020404" pitchFamily="49" charset="0"/>
              </a:rPr>
              <a:t>int</a:t>
            </a:r>
            <a:r>
              <a:rPr lang="sr-Latn-RS" sz="13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300" dirty="0">
                <a:solidFill>
                  <a:srgbClr val="000000"/>
                </a:solidFill>
                <a:latin typeface="Courier New" panose="02070309020205020404" pitchFamily="49" charset="0"/>
              </a:rPr>
              <a:t>brojStrana</a:t>
            </a:r>
            <a:r>
              <a:rPr lang="sr-Latn-RS" sz="1300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sr-Latn-RS" sz="13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en-US" sz="13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>
              <a:buNone/>
            </a:pPr>
            <a:endParaRPr lang="en-US" sz="13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>
              <a:buNone/>
            </a:pPr>
            <a:r>
              <a:rPr lang="en-US" sz="13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3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Knjiga</a:t>
            </a:r>
            <a:r>
              <a:rPr lang="sr-Latn-RS" sz="13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sr-Latn-RS" sz="13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String </a:t>
            </a:r>
            <a:r>
              <a:rPr lang="sr-Latn-RS" sz="1300" dirty="0">
                <a:solidFill>
                  <a:srgbClr val="000000"/>
                </a:solidFill>
                <a:latin typeface="Courier New" panose="02070309020205020404" pitchFamily="49" charset="0"/>
              </a:rPr>
              <a:t>a</a:t>
            </a:r>
            <a:r>
              <a:rPr lang="sr-Latn-RS" sz="1300" b="1" dirty="0">
                <a:solidFill>
                  <a:srgbClr val="000080"/>
                </a:solidFill>
                <a:latin typeface="Courier New" panose="02070309020205020404" pitchFamily="49" charset="0"/>
              </a:rPr>
              <a:t>,</a:t>
            </a:r>
            <a:r>
              <a:rPr lang="sr-Latn-RS" sz="1300" dirty="0">
                <a:solidFill>
                  <a:srgbClr val="000000"/>
                </a:solidFill>
                <a:latin typeface="Courier New" panose="02070309020205020404" pitchFamily="49" charset="0"/>
              </a:rPr>
              <a:t> String n</a:t>
            </a:r>
            <a:r>
              <a:rPr lang="sr-Latn-RS" sz="1300" b="1" dirty="0">
                <a:solidFill>
                  <a:srgbClr val="000080"/>
                </a:solidFill>
                <a:latin typeface="Courier New" panose="02070309020205020404" pitchFamily="49" charset="0"/>
              </a:rPr>
              <a:t>,</a:t>
            </a:r>
            <a:r>
              <a:rPr lang="sr-Latn-RS" sz="13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300" dirty="0">
                <a:solidFill>
                  <a:srgbClr val="8000FF"/>
                </a:solidFill>
                <a:latin typeface="Courier New" panose="02070309020205020404" pitchFamily="49" charset="0"/>
              </a:rPr>
              <a:t>int</a:t>
            </a:r>
            <a:r>
              <a:rPr lang="sr-Latn-RS" sz="1300" dirty="0">
                <a:solidFill>
                  <a:srgbClr val="000000"/>
                </a:solidFill>
                <a:latin typeface="Courier New" panose="02070309020205020404" pitchFamily="49" charset="0"/>
              </a:rPr>
              <a:t> bs</a:t>
            </a:r>
            <a:r>
              <a:rPr lang="sr-Latn-RS" sz="1300" b="1" dirty="0">
                <a:solidFill>
                  <a:srgbClr val="000080"/>
                </a:solidFill>
                <a:latin typeface="Courier New" panose="02070309020205020404" pitchFamily="49" charset="0"/>
              </a:rPr>
              <a:t>)</a:t>
            </a:r>
            <a:r>
              <a:rPr lang="sr-Latn-RS" sz="13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300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sr-Latn-RS" sz="13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en-US" sz="13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>
              <a:buNone/>
            </a:pPr>
            <a:r>
              <a:rPr lang="en-US" sz="13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en-US" sz="13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3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autor </a:t>
            </a:r>
            <a:r>
              <a:rPr lang="sr-Latn-RS" sz="1300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sr-Latn-RS" sz="1300" dirty="0">
                <a:solidFill>
                  <a:srgbClr val="000000"/>
                </a:solidFill>
                <a:latin typeface="Courier New" panose="02070309020205020404" pitchFamily="49" charset="0"/>
              </a:rPr>
              <a:t> a</a:t>
            </a:r>
            <a:r>
              <a:rPr lang="sr-Latn-RS" sz="1300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sr-Latn-RS" sz="13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en-US" sz="13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>
              <a:buNone/>
            </a:pPr>
            <a:r>
              <a:rPr lang="en-US" sz="13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en-US" sz="13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3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naslov </a:t>
            </a:r>
            <a:r>
              <a:rPr lang="sr-Latn-RS" sz="1300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sr-Latn-RS" sz="1300" dirty="0">
                <a:solidFill>
                  <a:srgbClr val="000000"/>
                </a:solidFill>
                <a:latin typeface="Courier New" panose="02070309020205020404" pitchFamily="49" charset="0"/>
              </a:rPr>
              <a:t> n</a:t>
            </a:r>
            <a:r>
              <a:rPr lang="sr-Latn-RS" sz="1300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sr-Latn-RS" sz="13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en-US" sz="13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>
              <a:buNone/>
            </a:pPr>
            <a:r>
              <a:rPr lang="en-US" sz="13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en-US" sz="13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3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brojStrana </a:t>
            </a:r>
            <a:r>
              <a:rPr lang="sr-Latn-RS" sz="1300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sr-Latn-RS" sz="1300" dirty="0">
                <a:solidFill>
                  <a:srgbClr val="000000"/>
                </a:solidFill>
                <a:latin typeface="Courier New" panose="02070309020205020404" pitchFamily="49" charset="0"/>
              </a:rPr>
              <a:t> bs</a:t>
            </a:r>
            <a:r>
              <a:rPr lang="sr-Latn-RS" sz="1300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sr-Latn-RS" sz="13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en-US" sz="13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>
              <a:buNone/>
            </a:pPr>
            <a:r>
              <a:rPr lang="en-US" sz="1300" b="1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3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r>
              <a:rPr lang="sr-Latn-RS" sz="13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en-US" sz="13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>
              <a:buNone/>
            </a:pPr>
            <a:endParaRPr lang="en-US" sz="13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>
              <a:buNone/>
            </a:pPr>
            <a:r>
              <a:rPr lang="en-US" sz="13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300" dirty="0" smtClean="0">
                <a:solidFill>
                  <a:srgbClr val="8000FF"/>
                </a:solidFill>
                <a:latin typeface="Courier New" panose="02070309020205020404" pitchFamily="49" charset="0"/>
              </a:rPr>
              <a:t>void</a:t>
            </a:r>
            <a:r>
              <a:rPr lang="sr-Latn-RS" sz="13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300" dirty="0">
                <a:solidFill>
                  <a:srgbClr val="000000"/>
                </a:solidFill>
                <a:latin typeface="Courier New" panose="02070309020205020404" pitchFamily="49" charset="0"/>
              </a:rPr>
              <a:t>stampaPod</a:t>
            </a:r>
            <a:r>
              <a:rPr lang="sr-Latn-RS" sz="1300" b="1" dirty="0">
                <a:solidFill>
                  <a:srgbClr val="000080"/>
                </a:solidFill>
                <a:latin typeface="Courier New" panose="02070309020205020404" pitchFamily="49" charset="0"/>
              </a:rPr>
              <a:t>()</a:t>
            </a:r>
            <a:r>
              <a:rPr lang="sr-Latn-RS" sz="13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300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sr-Latn-RS" sz="13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en-US" sz="13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>
              <a:buNone/>
            </a:pPr>
            <a:r>
              <a:rPr lang="en-US" sz="13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en-US" sz="13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3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System</a:t>
            </a:r>
            <a:r>
              <a:rPr lang="sr-Latn-RS" sz="13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sr-Latn-RS" sz="13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out</a:t>
            </a:r>
            <a:r>
              <a:rPr lang="sr-Latn-RS" sz="13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sr-Latn-RS" sz="13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println</a:t>
            </a:r>
            <a:r>
              <a:rPr lang="sr-Latn-RS" sz="1300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sr-Latn-RS" sz="1300" dirty="0">
                <a:solidFill>
                  <a:srgbClr val="000000"/>
                </a:solidFill>
                <a:latin typeface="Courier New" panose="02070309020205020404" pitchFamily="49" charset="0"/>
              </a:rPr>
              <a:t>“Autor</a:t>
            </a:r>
            <a:r>
              <a:rPr lang="sr-Latn-RS" sz="1300" b="1" dirty="0">
                <a:solidFill>
                  <a:srgbClr val="000080"/>
                </a:solidFill>
                <a:latin typeface="Courier New" panose="02070309020205020404" pitchFamily="49" charset="0"/>
              </a:rPr>
              <a:t>:</a:t>
            </a:r>
            <a:r>
              <a:rPr lang="sr-Latn-RS" sz="1300" dirty="0">
                <a:solidFill>
                  <a:srgbClr val="000000"/>
                </a:solidFill>
                <a:latin typeface="Courier New" panose="02070309020205020404" pitchFamily="49" charset="0"/>
              </a:rPr>
              <a:t> ”</a:t>
            </a:r>
            <a:r>
              <a:rPr lang="sr-Latn-RS" sz="1300" b="1" dirty="0">
                <a:solidFill>
                  <a:srgbClr val="000080"/>
                </a:solidFill>
                <a:latin typeface="Courier New" panose="02070309020205020404" pitchFamily="49" charset="0"/>
              </a:rPr>
              <a:t>+</a:t>
            </a:r>
            <a:r>
              <a:rPr lang="sr-Latn-RS" sz="1300" dirty="0">
                <a:solidFill>
                  <a:srgbClr val="000000"/>
                </a:solidFill>
                <a:latin typeface="Courier New" panose="02070309020205020404" pitchFamily="49" charset="0"/>
              </a:rPr>
              <a:t>autor</a:t>
            </a:r>
            <a:r>
              <a:rPr lang="sr-Latn-RS" sz="1300" b="1" dirty="0">
                <a:solidFill>
                  <a:srgbClr val="000080"/>
                </a:solidFill>
                <a:latin typeface="Courier New" panose="02070309020205020404" pitchFamily="49" charset="0"/>
              </a:rPr>
              <a:t>);</a:t>
            </a:r>
            <a:r>
              <a:rPr lang="sr-Latn-RS" sz="13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3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				</a:t>
            </a:r>
            <a:r>
              <a:rPr lang="sr-Latn-RS" sz="13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System</a:t>
            </a:r>
            <a:r>
              <a:rPr lang="sr-Latn-RS" sz="13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sr-Latn-RS" sz="13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out</a:t>
            </a:r>
            <a:r>
              <a:rPr lang="sr-Latn-RS" sz="13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sr-Latn-RS" sz="13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println</a:t>
            </a:r>
            <a:r>
              <a:rPr lang="sr-Latn-RS" sz="1300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sr-Latn-RS" sz="1300" dirty="0">
                <a:solidFill>
                  <a:srgbClr val="000000"/>
                </a:solidFill>
                <a:latin typeface="Courier New" panose="02070309020205020404" pitchFamily="49" charset="0"/>
              </a:rPr>
              <a:t>“Naslov</a:t>
            </a:r>
            <a:r>
              <a:rPr lang="sr-Latn-RS" sz="1300" b="1" dirty="0">
                <a:solidFill>
                  <a:srgbClr val="000080"/>
                </a:solidFill>
                <a:latin typeface="Courier New" panose="02070309020205020404" pitchFamily="49" charset="0"/>
              </a:rPr>
              <a:t>:</a:t>
            </a:r>
            <a:r>
              <a:rPr lang="sr-Latn-RS" sz="1300" dirty="0">
                <a:solidFill>
                  <a:srgbClr val="000000"/>
                </a:solidFill>
                <a:latin typeface="Courier New" panose="02070309020205020404" pitchFamily="49" charset="0"/>
              </a:rPr>
              <a:t> ”</a:t>
            </a:r>
            <a:r>
              <a:rPr lang="sr-Latn-RS" sz="1300" b="1" dirty="0">
                <a:solidFill>
                  <a:srgbClr val="000080"/>
                </a:solidFill>
                <a:latin typeface="Courier New" panose="02070309020205020404" pitchFamily="49" charset="0"/>
              </a:rPr>
              <a:t>+</a:t>
            </a:r>
            <a:r>
              <a:rPr lang="sr-Latn-RS" sz="1300" dirty="0">
                <a:solidFill>
                  <a:srgbClr val="000000"/>
                </a:solidFill>
                <a:latin typeface="Courier New" panose="02070309020205020404" pitchFamily="49" charset="0"/>
              </a:rPr>
              <a:t>naslov</a:t>
            </a:r>
            <a:r>
              <a:rPr lang="sr-Latn-RS" sz="1300" b="1" dirty="0">
                <a:solidFill>
                  <a:srgbClr val="000080"/>
                </a:solidFill>
                <a:latin typeface="Courier New" panose="02070309020205020404" pitchFamily="49" charset="0"/>
              </a:rPr>
              <a:t>);</a:t>
            </a:r>
            <a:r>
              <a:rPr lang="sr-Latn-RS" sz="13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en-US" sz="13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>
              <a:buNone/>
            </a:pPr>
            <a:r>
              <a:rPr lang="en-US" sz="13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en-US" sz="13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3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System</a:t>
            </a:r>
            <a:r>
              <a:rPr lang="sr-Latn-RS" sz="13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sr-Latn-RS" sz="13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out</a:t>
            </a:r>
            <a:r>
              <a:rPr lang="sr-Latn-RS" sz="13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sr-Latn-RS" sz="13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println</a:t>
            </a:r>
            <a:r>
              <a:rPr lang="sr-Latn-RS" sz="1300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sr-Latn-RS" sz="1300" dirty="0">
                <a:solidFill>
                  <a:srgbClr val="000000"/>
                </a:solidFill>
                <a:latin typeface="Courier New" panose="02070309020205020404" pitchFamily="49" charset="0"/>
              </a:rPr>
              <a:t>“Bro strana</a:t>
            </a:r>
            <a:r>
              <a:rPr lang="sr-Latn-RS" sz="1300" b="1" dirty="0">
                <a:solidFill>
                  <a:srgbClr val="000080"/>
                </a:solidFill>
                <a:latin typeface="Courier New" panose="02070309020205020404" pitchFamily="49" charset="0"/>
              </a:rPr>
              <a:t>:</a:t>
            </a:r>
            <a:r>
              <a:rPr lang="sr-Latn-RS" sz="1300" dirty="0">
                <a:solidFill>
                  <a:srgbClr val="000000"/>
                </a:solidFill>
                <a:latin typeface="Courier New" panose="02070309020205020404" pitchFamily="49" charset="0"/>
              </a:rPr>
              <a:t> ”</a:t>
            </a:r>
            <a:r>
              <a:rPr lang="sr-Latn-RS" sz="1300" b="1" dirty="0">
                <a:solidFill>
                  <a:srgbClr val="000080"/>
                </a:solidFill>
                <a:latin typeface="Courier New" panose="02070309020205020404" pitchFamily="49" charset="0"/>
              </a:rPr>
              <a:t>+</a:t>
            </a:r>
            <a:r>
              <a:rPr lang="sr-Latn-RS" sz="1300" dirty="0">
                <a:solidFill>
                  <a:srgbClr val="000000"/>
                </a:solidFill>
                <a:latin typeface="Courier New" panose="02070309020205020404" pitchFamily="49" charset="0"/>
              </a:rPr>
              <a:t>brojStrana</a:t>
            </a:r>
            <a:r>
              <a:rPr lang="sr-Latn-RS" sz="1300" b="1" dirty="0">
                <a:solidFill>
                  <a:srgbClr val="000080"/>
                </a:solidFill>
                <a:latin typeface="Courier New" panose="02070309020205020404" pitchFamily="49" charset="0"/>
              </a:rPr>
              <a:t>);</a:t>
            </a:r>
            <a:r>
              <a:rPr lang="sr-Latn-RS" sz="13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en-US" sz="13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>
              <a:buNone/>
            </a:pPr>
            <a:r>
              <a:rPr lang="en-US" sz="13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3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r>
              <a:rPr lang="sr-Latn-RS" sz="13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en-US" sz="13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>
              <a:buNone/>
            </a:pPr>
            <a:endParaRPr lang="en-US" sz="13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>
              <a:buNone/>
            </a:pPr>
            <a:r>
              <a:rPr lang="en-US" sz="13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300" dirty="0" smtClean="0">
                <a:solidFill>
                  <a:srgbClr val="8000FF"/>
                </a:solidFill>
                <a:latin typeface="Courier New" panose="02070309020205020404" pitchFamily="49" charset="0"/>
              </a:rPr>
              <a:t>public</a:t>
            </a:r>
            <a:r>
              <a:rPr lang="sr-Latn-RS" sz="13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300" dirty="0">
                <a:solidFill>
                  <a:srgbClr val="8000FF"/>
                </a:solidFill>
                <a:latin typeface="Courier New" panose="02070309020205020404" pitchFamily="49" charset="0"/>
              </a:rPr>
              <a:t>static</a:t>
            </a:r>
            <a:r>
              <a:rPr lang="sr-Latn-RS" sz="13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300" dirty="0">
                <a:solidFill>
                  <a:srgbClr val="8000FF"/>
                </a:solidFill>
                <a:latin typeface="Courier New" panose="02070309020205020404" pitchFamily="49" charset="0"/>
              </a:rPr>
              <a:t>void</a:t>
            </a:r>
            <a:r>
              <a:rPr lang="sr-Latn-RS" sz="1300" dirty="0">
                <a:solidFill>
                  <a:srgbClr val="000000"/>
                </a:solidFill>
                <a:latin typeface="Courier New" panose="02070309020205020404" pitchFamily="49" charset="0"/>
              </a:rPr>
              <a:t> main</a:t>
            </a:r>
            <a:r>
              <a:rPr lang="sr-Latn-RS" sz="1300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sr-Latn-RS" sz="1300" dirty="0">
                <a:solidFill>
                  <a:srgbClr val="000000"/>
                </a:solidFill>
                <a:latin typeface="Courier New" panose="02070309020205020404" pitchFamily="49" charset="0"/>
              </a:rPr>
              <a:t>String args</a:t>
            </a:r>
            <a:r>
              <a:rPr lang="sr-Latn-RS" sz="1300" b="1" dirty="0">
                <a:solidFill>
                  <a:srgbClr val="000080"/>
                </a:solidFill>
                <a:latin typeface="Courier New" panose="02070309020205020404" pitchFamily="49" charset="0"/>
              </a:rPr>
              <a:t>[])</a:t>
            </a:r>
            <a:r>
              <a:rPr lang="sr-Latn-RS" sz="13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300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sr-Latn-RS" sz="13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en-US" sz="13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>
              <a:buNone/>
            </a:pPr>
            <a:r>
              <a:rPr lang="en-US" sz="13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en-US" sz="13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3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Knjiga </a:t>
            </a:r>
            <a:r>
              <a:rPr lang="sr-Latn-RS" sz="1300" dirty="0">
                <a:solidFill>
                  <a:srgbClr val="000000"/>
                </a:solidFill>
                <a:latin typeface="Courier New" panose="02070309020205020404" pitchFamily="49" charset="0"/>
              </a:rPr>
              <a:t>jedina</a:t>
            </a:r>
            <a:r>
              <a:rPr lang="sr-Latn-RS" sz="1300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sr-Latn-RS" sz="13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en-US" sz="13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>
              <a:buNone/>
            </a:pPr>
            <a:r>
              <a:rPr lang="en-US" sz="13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en-US" sz="13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3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jedina </a:t>
            </a:r>
            <a:r>
              <a:rPr lang="sr-Latn-RS" sz="1300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sr-Latn-RS" sz="13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300" b="1" dirty="0">
                <a:solidFill>
                  <a:srgbClr val="0000FF"/>
                </a:solidFill>
                <a:latin typeface="Courier New" panose="02070309020205020404" pitchFamily="49" charset="0"/>
              </a:rPr>
              <a:t>new</a:t>
            </a:r>
            <a:r>
              <a:rPr lang="sr-Latn-RS" sz="1300" dirty="0">
                <a:solidFill>
                  <a:srgbClr val="000000"/>
                </a:solidFill>
                <a:latin typeface="Courier New" panose="02070309020205020404" pitchFamily="49" charset="0"/>
              </a:rPr>
              <a:t> Knjiga</a:t>
            </a:r>
            <a:r>
              <a:rPr lang="sr-Latn-RS" sz="1300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sr-Latn-RS" sz="1300" dirty="0">
                <a:solidFill>
                  <a:srgbClr val="000000"/>
                </a:solidFill>
                <a:latin typeface="Courier New" panose="02070309020205020404" pitchFamily="49" charset="0"/>
              </a:rPr>
              <a:t>”Ivo Andric”</a:t>
            </a:r>
            <a:r>
              <a:rPr lang="sr-Latn-RS" sz="1300" b="1" dirty="0">
                <a:solidFill>
                  <a:srgbClr val="000080"/>
                </a:solidFill>
                <a:latin typeface="Courier New" panose="02070309020205020404" pitchFamily="49" charset="0"/>
              </a:rPr>
              <a:t>,</a:t>
            </a:r>
            <a:r>
              <a:rPr lang="sr-Latn-RS" sz="1300" dirty="0">
                <a:solidFill>
                  <a:srgbClr val="000000"/>
                </a:solidFill>
                <a:latin typeface="Courier New" panose="02070309020205020404" pitchFamily="49" charset="0"/>
              </a:rPr>
              <a:t> “Gospodjica”</a:t>
            </a:r>
            <a:r>
              <a:rPr lang="sr-Latn-RS" sz="1300" b="1" dirty="0">
                <a:solidFill>
                  <a:srgbClr val="000080"/>
                </a:solidFill>
                <a:latin typeface="Courier New" panose="02070309020205020404" pitchFamily="49" charset="0"/>
              </a:rPr>
              <a:t>,</a:t>
            </a:r>
            <a:r>
              <a:rPr lang="sr-Latn-RS" sz="13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300" dirty="0">
                <a:solidFill>
                  <a:srgbClr val="FF8000"/>
                </a:solidFill>
                <a:latin typeface="Courier New" panose="02070309020205020404" pitchFamily="49" charset="0"/>
              </a:rPr>
              <a:t>257</a:t>
            </a:r>
            <a:r>
              <a:rPr lang="sr-Latn-RS" sz="1300" b="1" dirty="0">
                <a:solidFill>
                  <a:srgbClr val="000080"/>
                </a:solidFill>
                <a:latin typeface="Courier New" panose="02070309020205020404" pitchFamily="49" charset="0"/>
              </a:rPr>
              <a:t>);</a:t>
            </a:r>
            <a:r>
              <a:rPr lang="sr-Latn-RS" sz="13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3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		</a:t>
            </a:r>
            <a:r>
              <a:rPr lang="sr-Latn-RS" sz="13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jedina</a:t>
            </a:r>
            <a:r>
              <a:rPr lang="sr-Latn-RS" sz="13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sr-Latn-RS" sz="13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stampPod</a:t>
            </a:r>
            <a:r>
              <a:rPr lang="sr-Latn-RS" sz="1300" b="1" dirty="0">
                <a:solidFill>
                  <a:srgbClr val="000080"/>
                </a:solidFill>
                <a:latin typeface="Courier New" panose="02070309020205020404" pitchFamily="49" charset="0"/>
              </a:rPr>
              <a:t>();</a:t>
            </a:r>
            <a:r>
              <a:rPr lang="sr-Latn-RS" sz="13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en-US" sz="13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>
              <a:buNone/>
            </a:pPr>
            <a:r>
              <a:rPr lang="en-US" sz="1300" b="1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3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r>
              <a:rPr lang="sr-Latn-RS" sz="13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en-US" sz="13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>
              <a:buNone/>
            </a:pPr>
            <a:r>
              <a:rPr lang="sr-Latn-RS" sz="13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endParaRPr lang="sr-Latn-RS" sz="1300" dirty="0">
              <a:effectLst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835150" y="549275"/>
            <a:ext cx="6851650" cy="86836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sr-Cyrl-RS" sz="3600" b="1" kern="0" dirty="0" smtClean="0">
                <a:solidFill>
                  <a:srgbClr val="0070C0"/>
                </a:solidFill>
              </a:rPr>
              <a:t>Конструктор (</a:t>
            </a:r>
            <a:r>
              <a:rPr lang="en-US" sz="3600" b="1" kern="0" dirty="0" smtClean="0">
                <a:solidFill>
                  <a:srgbClr val="0070C0"/>
                </a:solidFill>
              </a:rPr>
              <a:t>3</a:t>
            </a:r>
            <a:r>
              <a:rPr lang="sr-Cyrl-RS" sz="3600" b="1" kern="0" dirty="0" smtClean="0">
                <a:solidFill>
                  <a:srgbClr val="0070C0"/>
                </a:solidFill>
              </a:rPr>
              <a:t>)</a:t>
            </a:r>
            <a:endParaRPr lang="en-US" sz="3600" b="1" kern="0" dirty="0" smtClean="0">
              <a:solidFill>
                <a:srgbClr val="0070C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159169" y="1417638"/>
            <a:ext cx="7222831" cy="536416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0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01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01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01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01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01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501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501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5017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017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5017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5017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5017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50178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0178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50178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50178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50178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179388" y="1622425"/>
            <a:ext cx="8583612" cy="3600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342900" indent="-342900" eaLnBrk="1" hangingPunct="1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sr-Cyrl-RS" dirty="0" smtClean="0">
                <a:latin typeface="Garamond" pitchFamily="18" charset="0"/>
              </a:rPr>
              <a:t>Цео Јава код се налази унутар класа. </a:t>
            </a:r>
          </a:p>
          <a:p>
            <a:pPr marL="342900" indent="-342900" eaLnBrk="1" hangingPunct="1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sr-Cyrl-RS" dirty="0" smtClean="0">
                <a:latin typeface="Garamond" pitchFamily="18" charset="0"/>
              </a:rPr>
              <a:t>Једној класи одговара једна датотека са екстензијом </a:t>
            </a:r>
            <a:r>
              <a:rPr lang="sr-Cyrl-RS" sz="2000" dirty="0" smtClean="0">
                <a:latin typeface="+mn-lt"/>
              </a:rPr>
              <a:t>.</a:t>
            </a:r>
            <a:r>
              <a:rPr lang="sr-Latn-CS" sz="2000" dirty="0" smtClean="0">
                <a:latin typeface="+mn-lt"/>
              </a:rPr>
              <a:t>java</a:t>
            </a:r>
            <a:r>
              <a:rPr lang="sr-Latn-CS" dirty="0" smtClean="0">
                <a:latin typeface="Garamond" pitchFamily="18" charset="0"/>
              </a:rPr>
              <a:t>. </a:t>
            </a:r>
            <a:br>
              <a:rPr lang="sr-Latn-CS" dirty="0" smtClean="0">
                <a:latin typeface="Garamond" pitchFamily="18" charset="0"/>
              </a:rPr>
            </a:br>
            <a:r>
              <a:rPr lang="sr-Cyrl-RS" dirty="0" smtClean="0">
                <a:latin typeface="Garamond" pitchFamily="18" charset="0"/>
              </a:rPr>
              <a:t>Назив класе и назив датотеке треба да буду исти.</a:t>
            </a:r>
          </a:p>
          <a:p>
            <a:pPr marL="342900" indent="-342900" eaLnBrk="1" hangingPunct="1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sr-Cyrl-RS" dirty="0" smtClean="0">
                <a:latin typeface="Garamond" pitchFamily="18" charset="0"/>
              </a:rPr>
              <a:t>Класа</a:t>
            </a:r>
            <a:r>
              <a:rPr lang="sr-Latn-RS" dirty="0" smtClean="0">
                <a:latin typeface="Garamond" pitchFamily="18" charset="0"/>
              </a:rPr>
              <a:t> </a:t>
            </a:r>
            <a:r>
              <a:rPr lang="sr-Cyrl-RS" dirty="0" smtClean="0">
                <a:latin typeface="Garamond" pitchFamily="18" charset="0"/>
              </a:rPr>
              <a:t>се дефинише коришћењем кључне речи </a:t>
            </a:r>
            <a:r>
              <a:rPr lang="sr-Latn-CS" sz="1800" dirty="0" smtClean="0">
                <a:latin typeface="+mn-lt"/>
              </a:rPr>
              <a:t>class</a:t>
            </a:r>
            <a:r>
              <a:rPr lang="sr-Latn-CS" dirty="0" smtClean="0">
                <a:latin typeface="Garamond" pitchFamily="18" charset="0"/>
              </a:rPr>
              <a:t>. </a:t>
            </a:r>
          </a:p>
          <a:p>
            <a:pPr marL="342900" indent="-342900" eaLnBrk="1" hangingPunct="1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sr-Cyrl-RS" dirty="0" smtClean="0">
                <a:latin typeface="Garamond" pitchFamily="18" charset="0"/>
              </a:rPr>
              <a:t>На пример, наредбом: </a:t>
            </a:r>
            <a:r>
              <a:rPr lang="sr-Latn-RS" dirty="0" smtClean="0">
                <a:latin typeface="Garamond" pitchFamily="18" charset="0"/>
              </a:rPr>
              <a:t/>
            </a:r>
            <a:br>
              <a:rPr lang="sr-Latn-RS" dirty="0" smtClean="0">
                <a:latin typeface="Garamond" pitchFamily="18" charset="0"/>
              </a:rPr>
            </a:br>
            <a:r>
              <a:rPr lang="sr-Latn-CS" sz="1800" dirty="0" smtClean="0">
                <a:latin typeface="+mn-lt"/>
              </a:rPr>
              <a:t>class Duzina</a:t>
            </a:r>
            <a:r>
              <a:rPr lang="sr-Cyrl-RS" sz="2000" dirty="0" smtClean="0">
                <a:latin typeface="Garamond" pitchFamily="18" charset="0"/>
              </a:rPr>
              <a:t> </a:t>
            </a:r>
            <a:r>
              <a:rPr lang="sr-Cyrl-RS" dirty="0" smtClean="0">
                <a:latin typeface="Garamond" pitchFamily="18" charset="0"/>
              </a:rPr>
              <a:t>је дефинисана нова класа са називом </a:t>
            </a:r>
            <a:r>
              <a:rPr lang="sr-Latn-CS" sz="1800" dirty="0" smtClean="0">
                <a:latin typeface="+mn-lt"/>
              </a:rPr>
              <a:t>Duzina</a:t>
            </a:r>
            <a:r>
              <a:rPr lang="sr-Latn-CS" dirty="0" smtClean="0">
                <a:latin typeface="Garamond" pitchFamily="18" charset="0"/>
              </a:rPr>
              <a:t>, </a:t>
            </a:r>
            <a:br>
              <a:rPr lang="sr-Latn-CS" dirty="0" smtClean="0">
                <a:latin typeface="Garamond" pitchFamily="18" charset="0"/>
              </a:rPr>
            </a:br>
            <a:r>
              <a:rPr lang="sr-Cyrl-RS" dirty="0" smtClean="0">
                <a:latin typeface="Garamond" pitchFamily="18" charset="0"/>
              </a:rPr>
              <a:t>а блок (тј. к</a:t>
            </a:r>
            <a:r>
              <a:rPr lang="sr-Latn-CS" dirty="0" smtClean="0">
                <a:latin typeface="Garamond" pitchFamily="18" charset="0"/>
              </a:rPr>
              <a:t>ô</a:t>
            </a:r>
            <a:r>
              <a:rPr lang="sr-Cyrl-RS" dirty="0" smtClean="0">
                <a:latin typeface="Garamond" pitchFamily="18" charset="0"/>
              </a:rPr>
              <a:t>д између витичастих заграда), који следи, </a:t>
            </a:r>
            <a:r>
              <a:rPr lang="sr-Latn-RS" dirty="0" smtClean="0">
                <a:latin typeface="Garamond" pitchFamily="18" charset="0"/>
              </a:rPr>
              <a:t/>
            </a:r>
            <a:br>
              <a:rPr lang="sr-Latn-RS" dirty="0" smtClean="0">
                <a:latin typeface="Garamond" pitchFamily="18" charset="0"/>
              </a:rPr>
            </a:br>
            <a:r>
              <a:rPr lang="sr-Cyrl-RS" dirty="0" smtClean="0">
                <a:latin typeface="Garamond" pitchFamily="18" charset="0"/>
              </a:rPr>
              <a:t>описује каква је структура новонаправљене класе. 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835150" y="549275"/>
            <a:ext cx="6851650" cy="86836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sr-Cyrl-RS" sz="3600" b="1" kern="0" dirty="0" smtClean="0">
                <a:solidFill>
                  <a:srgbClr val="0070C0"/>
                </a:solidFill>
              </a:rPr>
              <a:t>Дефиниција класе у Јави</a:t>
            </a:r>
            <a:endParaRPr lang="en-US" sz="3600" b="1" kern="0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 Box 2"/>
          <p:cNvSpPr txBox="1">
            <a:spLocks noChangeArrowheads="1"/>
          </p:cNvSpPr>
          <p:nvPr/>
        </p:nvSpPr>
        <p:spPr bwMode="auto">
          <a:xfrm>
            <a:off x="381000" y="1524000"/>
            <a:ext cx="8610600" cy="3093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ru-RU" dirty="0" smtClean="0">
                <a:latin typeface="Garamond" pitchFamily="18" charset="0"/>
              </a:rPr>
              <a:t>Конструктори могу бити преоптерећени, </a:t>
            </a:r>
            <a:r>
              <a:rPr lang="en-US" dirty="0" smtClean="0">
                <a:latin typeface="Garamond" pitchFamily="18" charset="0"/>
              </a:rPr>
              <a:t/>
            </a:r>
            <a:br>
              <a:rPr lang="en-US" dirty="0" smtClean="0">
                <a:latin typeface="Garamond" pitchFamily="18" charset="0"/>
              </a:rPr>
            </a:br>
            <a:r>
              <a:rPr lang="ru-RU" dirty="0" smtClean="0">
                <a:latin typeface="Garamond" pitchFamily="18" charset="0"/>
              </a:rPr>
              <a:t>исто као и остали методи.</a:t>
            </a:r>
          </a:p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ru-RU" dirty="0" smtClean="0">
                <a:latin typeface="Garamond" pitchFamily="18" charset="0"/>
              </a:rPr>
              <a:t>Ако постоји додатни конструктор, који има неке нове особине, у њему се може позвати већ постојећи конструктор </a:t>
            </a:r>
            <a:r>
              <a:rPr lang="sr-Cyrl-RS" dirty="0" smtClean="0">
                <a:latin typeface="Garamond" pitchFamily="18" charset="0"/>
              </a:rPr>
              <a:t>употребом кључне речи </a:t>
            </a:r>
            <a:r>
              <a:rPr lang="sr-Latn-RS" dirty="0" smtClean="0">
                <a:latin typeface="Garamond" pitchFamily="18" charset="0"/>
              </a:rPr>
              <a:t>this </a:t>
            </a:r>
            <a:r>
              <a:rPr lang="sr-Cyrl-RS" dirty="0" smtClean="0">
                <a:latin typeface="Garamond" pitchFamily="18" charset="0"/>
              </a:rPr>
              <a:t>на следећи начин:</a:t>
            </a:r>
            <a:endParaRPr lang="ru-RU" dirty="0" smtClean="0">
              <a:latin typeface="Garamond" pitchFamily="18" charset="0"/>
            </a:endParaRPr>
          </a:p>
          <a:p>
            <a:r>
              <a:rPr lang="sr-Cyrl-RS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	</a:t>
            </a:r>
          </a:p>
          <a:p>
            <a:r>
              <a:rPr lang="sr-Cyrl-RS" sz="1500" b="1" dirty="0">
                <a:solidFill>
                  <a:srgbClr val="0000FF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this</a:t>
            </a:r>
            <a:r>
              <a:rPr lang="sr-Latn-RS" sz="15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arg1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,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arg2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,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…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);</a:t>
            </a:r>
            <a:endParaRPr lang="sr-Latn-RS" sz="1500" dirty="0"/>
          </a:p>
          <a:p>
            <a:pPr>
              <a:spcBef>
                <a:spcPts val="0"/>
              </a:spcBef>
              <a:defRPr/>
            </a:pPr>
            <a:endParaRPr lang="sr-Latn-CS" b="1" dirty="0" smtClean="0">
              <a:latin typeface="Arial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371600" y="549275"/>
            <a:ext cx="7772400" cy="86836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sr-Cyrl-RS" sz="3600" b="1" kern="0" dirty="0" smtClean="0">
                <a:solidFill>
                  <a:srgbClr val="0070C0"/>
                </a:solidFill>
              </a:rPr>
              <a:t>Преоптерећење конструктора</a:t>
            </a:r>
            <a:endParaRPr lang="en-US" sz="3600" b="1" kern="0" dirty="0" smtClean="0">
              <a:solidFill>
                <a:srgbClr val="0070C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219200" y="3886200"/>
            <a:ext cx="25908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9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91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91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91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 Box 2"/>
          <p:cNvSpPr txBox="1">
            <a:spLocks noChangeArrowheads="1"/>
          </p:cNvSpPr>
          <p:nvPr/>
        </p:nvSpPr>
        <p:spPr bwMode="auto">
          <a:xfrm>
            <a:off x="1211344" y="1284166"/>
            <a:ext cx="6561056" cy="55738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None/>
            </a:pPr>
            <a:r>
              <a:rPr lang="sr-Latn-RS" sz="1300" dirty="0">
                <a:solidFill>
                  <a:srgbClr val="8000FF"/>
                </a:solidFill>
                <a:latin typeface="Courier New" panose="02070309020205020404" pitchFamily="49" charset="0"/>
              </a:rPr>
              <a:t>class</a:t>
            </a:r>
            <a:r>
              <a:rPr lang="sr-Latn-RS" sz="1300" dirty="0">
                <a:solidFill>
                  <a:srgbClr val="000000"/>
                </a:solidFill>
                <a:latin typeface="Courier New" panose="02070309020205020404" pitchFamily="49" charset="0"/>
              </a:rPr>
              <a:t> Knjiga2 </a:t>
            </a:r>
            <a:r>
              <a:rPr lang="sr-Latn-RS" sz="1300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sr-Latn-RS" sz="13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3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>
              <a:buNone/>
            </a:pPr>
            <a:r>
              <a:rPr lang="sr-Cyrl-RS" sz="13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3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String </a:t>
            </a:r>
            <a:r>
              <a:rPr lang="sr-Latn-RS" sz="1300" dirty="0">
                <a:solidFill>
                  <a:srgbClr val="000000"/>
                </a:solidFill>
                <a:latin typeface="Courier New" panose="02070309020205020404" pitchFamily="49" charset="0"/>
              </a:rPr>
              <a:t>autor</a:t>
            </a:r>
            <a:r>
              <a:rPr lang="sr-Latn-RS" sz="1300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sr-Latn-RS" sz="13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3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>
              <a:buNone/>
            </a:pPr>
            <a:r>
              <a:rPr lang="sr-Cyrl-RS" sz="13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3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String </a:t>
            </a:r>
            <a:r>
              <a:rPr lang="sr-Latn-RS" sz="1300" dirty="0">
                <a:solidFill>
                  <a:srgbClr val="000000"/>
                </a:solidFill>
                <a:latin typeface="Courier New" panose="02070309020205020404" pitchFamily="49" charset="0"/>
              </a:rPr>
              <a:t>naslov</a:t>
            </a:r>
            <a:r>
              <a:rPr lang="sr-Latn-RS" sz="1300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sr-Latn-RS" sz="13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3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>
              <a:buNone/>
            </a:pPr>
            <a:r>
              <a:rPr lang="sr-Cyrl-RS" sz="13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300" dirty="0" smtClean="0">
                <a:solidFill>
                  <a:srgbClr val="8000FF"/>
                </a:solidFill>
                <a:latin typeface="Courier New" panose="02070309020205020404" pitchFamily="49" charset="0"/>
              </a:rPr>
              <a:t>int</a:t>
            </a:r>
            <a:r>
              <a:rPr lang="sr-Latn-RS" sz="13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300" dirty="0">
                <a:solidFill>
                  <a:srgbClr val="000000"/>
                </a:solidFill>
                <a:latin typeface="Courier New" panose="02070309020205020404" pitchFamily="49" charset="0"/>
              </a:rPr>
              <a:t>brojStrana</a:t>
            </a:r>
            <a:r>
              <a:rPr lang="sr-Latn-RS" sz="1300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sr-Latn-RS" sz="13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3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>
              <a:buNone/>
            </a:pPr>
            <a:endParaRPr lang="sr-Cyrl-RS" sz="13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>
              <a:buNone/>
            </a:pPr>
            <a:r>
              <a:rPr lang="sr-Cyrl-RS" sz="13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3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Knjiga2</a:t>
            </a:r>
            <a:r>
              <a:rPr lang="sr-Latn-RS" sz="13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sr-Latn-RS" sz="13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String </a:t>
            </a:r>
            <a:r>
              <a:rPr lang="sr-Latn-RS" sz="1300" dirty="0">
                <a:solidFill>
                  <a:srgbClr val="000000"/>
                </a:solidFill>
                <a:latin typeface="Courier New" panose="02070309020205020404" pitchFamily="49" charset="0"/>
              </a:rPr>
              <a:t>a</a:t>
            </a:r>
            <a:r>
              <a:rPr lang="sr-Latn-RS" sz="1300" b="1" dirty="0">
                <a:solidFill>
                  <a:srgbClr val="000080"/>
                </a:solidFill>
                <a:latin typeface="Courier New" panose="02070309020205020404" pitchFamily="49" charset="0"/>
              </a:rPr>
              <a:t>,</a:t>
            </a:r>
            <a:r>
              <a:rPr lang="sr-Latn-RS" sz="1300" dirty="0">
                <a:solidFill>
                  <a:srgbClr val="000000"/>
                </a:solidFill>
                <a:latin typeface="Courier New" panose="02070309020205020404" pitchFamily="49" charset="0"/>
              </a:rPr>
              <a:t> String n</a:t>
            </a:r>
            <a:r>
              <a:rPr lang="sr-Latn-RS" sz="1300" b="1" dirty="0">
                <a:solidFill>
                  <a:srgbClr val="000080"/>
                </a:solidFill>
                <a:latin typeface="Courier New" panose="02070309020205020404" pitchFamily="49" charset="0"/>
              </a:rPr>
              <a:t>,</a:t>
            </a:r>
            <a:r>
              <a:rPr lang="sr-Latn-RS" sz="13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300" dirty="0">
                <a:solidFill>
                  <a:srgbClr val="8000FF"/>
                </a:solidFill>
                <a:latin typeface="Courier New" panose="02070309020205020404" pitchFamily="49" charset="0"/>
              </a:rPr>
              <a:t>int</a:t>
            </a:r>
            <a:r>
              <a:rPr lang="sr-Latn-RS" sz="1300" dirty="0">
                <a:solidFill>
                  <a:srgbClr val="000000"/>
                </a:solidFill>
                <a:latin typeface="Courier New" panose="02070309020205020404" pitchFamily="49" charset="0"/>
              </a:rPr>
              <a:t> bs</a:t>
            </a:r>
            <a:r>
              <a:rPr lang="sr-Latn-RS" sz="1300" b="1" dirty="0">
                <a:solidFill>
                  <a:srgbClr val="000080"/>
                </a:solidFill>
                <a:latin typeface="Courier New" panose="02070309020205020404" pitchFamily="49" charset="0"/>
              </a:rPr>
              <a:t>)</a:t>
            </a:r>
            <a:r>
              <a:rPr lang="sr-Latn-RS" sz="13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300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sr-Latn-RS" sz="13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3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>
              <a:buNone/>
            </a:pPr>
            <a:r>
              <a:rPr lang="sr-Cyrl-RS" sz="13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Cyrl-RS" sz="13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3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autor </a:t>
            </a:r>
            <a:r>
              <a:rPr lang="sr-Latn-RS" sz="1300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sr-Latn-RS" sz="1300" dirty="0">
                <a:solidFill>
                  <a:srgbClr val="000000"/>
                </a:solidFill>
                <a:latin typeface="Courier New" panose="02070309020205020404" pitchFamily="49" charset="0"/>
              </a:rPr>
              <a:t> a</a:t>
            </a:r>
            <a:r>
              <a:rPr lang="sr-Latn-RS" sz="1300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sr-Latn-RS" sz="13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3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>
              <a:buNone/>
            </a:pPr>
            <a:r>
              <a:rPr lang="sr-Cyrl-RS" sz="13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Cyrl-RS" sz="13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3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naslov </a:t>
            </a:r>
            <a:r>
              <a:rPr lang="sr-Latn-RS" sz="1300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sr-Latn-RS" sz="1300" dirty="0">
                <a:solidFill>
                  <a:srgbClr val="000000"/>
                </a:solidFill>
                <a:latin typeface="Courier New" panose="02070309020205020404" pitchFamily="49" charset="0"/>
              </a:rPr>
              <a:t> n</a:t>
            </a:r>
            <a:r>
              <a:rPr lang="sr-Latn-RS" sz="1300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sr-Latn-RS" sz="13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3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>
              <a:buNone/>
            </a:pPr>
            <a:r>
              <a:rPr lang="sr-Cyrl-RS" sz="13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Cyrl-RS" sz="13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3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brojStrana </a:t>
            </a:r>
            <a:r>
              <a:rPr lang="sr-Latn-RS" sz="1300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sr-Latn-RS" sz="1300" dirty="0">
                <a:solidFill>
                  <a:srgbClr val="000000"/>
                </a:solidFill>
                <a:latin typeface="Courier New" panose="02070309020205020404" pitchFamily="49" charset="0"/>
              </a:rPr>
              <a:t> bs</a:t>
            </a:r>
            <a:r>
              <a:rPr lang="sr-Latn-RS" sz="1300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sr-Latn-RS" sz="13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3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>
              <a:buNone/>
            </a:pPr>
            <a:r>
              <a:rPr lang="sr-Cyrl-RS" sz="1300" b="1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3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r>
              <a:rPr lang="sr-Latn-RS" sz="13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3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>
              <a:buNone/>
            </a:pPr>
            <a:endParaRPr lang="sr-Cyrl-RS" sz="13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>
              <a:buNone/>
            </a:pPr>
            <a:r>
              <a:rPr lang="sr-Cyrl-RS" sz="13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3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Knjiga2</a:t>
            </a:r>
            <a:r>
              <a:rPr lang="sr-Latn-RS" sz="13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sr-Latn-RS" sz="13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String </a:t>
            </a:r>
            <a:r>
              <a:rPr lang="sr-Latn-RS" sz="1300" dirty="0">
                <a:solidFill>
                  <a:srgbClr val="000000"/>
                </a:solidFill>
                <a:latin typeface="Courier New" panose="02070309020205020404" pitchFamily="49" charset="0"/>
              </a:rPr>
              <a:t>a</a:t>
            </a:r>
            <a:r>
              <a:rPr lang="sr-Latn-RS" sz="1300" b="1" dirty="0">
                <a:solidFill>
                  <a:srgbClr val="000080"/>
                </a:solidFill>
                <a:latin typeface="Courier New" panose="02070309020205020404" pitchFamily="49" charset="0"/>
              </a:rPr>
              <a:t>,</a:t>
            </a:r>
            <a:r>
              <a:rPr lang="sr-Latn-RS" sz="1300" dirty="0">
                <a:solidFill>
                  <a:srgbClr val="000000"/>
                </a:solidFill>
                <a:latin typeface="Courier New" panose="02070309020205020404" pitchFamily="49" charset="0"/>
              </a:rPr>
              <a:t> String n</a:t>
            </a:r>
            <a:r>
              <a:rPr lang="sr-Latn-RS" sz="1300" b="1" dirty="0">
                <a:solidFill>
                  <a:srgbClr val="000080"/>
                </a:solidFill>
                <a:latin typeface="Courier New" panose="02070309020205020404" pitchFamily="49" charset="0"/>
              </a:rPr>
              <a:t>)</a:t>
            </a:r>
            <a:r>
              <a:rPr lang="sr-Latn-RS" sz="13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300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sr-Latn-RS" sz="13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3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>
              <a:buNone/>
            </a:pPr>
            <a:r>
              <a:rPr lang="sr-Cyrl-RS" sz="1300" b="1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Cyrl-RS" sz="13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3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this</a:t>
            </a:r>
            <a:r>
              <a:rPr lang="sr-Latn-RS" sz="1300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sr-Latn-RS" sz="1300" dirty="0">
                <a:solidFill>
                  <a:srgbClr val="000000"/>
                </a:solidFill>
                <a:latin typeface="Courier New" panose="02070309020205020404" pitchFamily="49" charset="0"/>
              </a:rPr>
              <a:t> a</a:t>
            </a:r>
            <a:r>
              <a:rPr lang="sr-Latn-RS" sz="1300" b="1" dirty="0">
                <a:solidFill>
                  <a:srgbClr val="000080"/>
                </a:solidFill>
                <a:latin typeface="Courier New" panose="02070309020205020404" pitchFamily="49" charset="0"/>
              </a:rPr>
              <a:t>,</a:t>
            </a:r>
            <a:r>
              <a:rPr lang="sr-Latn-RS" sz="1300" dirty="0">
                <a:solidFill>
                  <a:srgbClr val="000000"/>
                </a:solidFill>
                <a:latin typeface="Courier New" panose="02070309020205020404" pitchFamily="49" charset="0"/>
              </a:rPr>
              <a:t> n</a:t>
            </a:r>
            <a:r>
              <a:rPr lang="sr-Latn-RS" sz="1300" b="1" dirty="0">
                <a:solidFill>
                  <a:srgbClr val="000080"/>
                </a:solidFill>
                <a:latin typeface="Courier New" panose="02070309020205020404" pitchFamily="49" charset="0"/>
              </a:rPr>
              <a:t>,</a:t>
            </a:r>
            <a:r>
              <a:rPr lang="sr-Latn-RS" sz="13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300" dirty="0">
                <a:solidFill>
                  <a:srgbClr val="FF8000"/>
                </a:solidFill>
                <a:latin typeface="Courier New" panose="02070309020205020404" pitchFamily="49" charset="0"/>
              </a:rPr>
              <a:t>200</a:t>
            </a:r>
            <a:r>
              <a:rPr lang="sr-Latn-RS" sz="1300" b="1" dirty="0">
                <a:solidFill>
                  <a:srgbClr val="000080"/>
                </a:solidFill>
                <a:latin typeface="Courier New" panose="02070309020205020404" pitchFamily="49" charset="0"/>
              </a:rPr>
              <a:t>);</a:t>
            </a:r>
            <a:r>
              <a:rPr lang="sr-Latn-RS" sz="13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3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>
              <a:buNone/>
            </a:pPr>
            <a:r>
              <a:rPr lang="sr-Cyrl-RS" sz="1300" b="1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3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r>
              <a:rPr lang="sr-Latn-RS" sz="13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3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>
              <a:buNone/>
            </a:pPr>
            <a:endParaRPr lang="sr-Cyrl-RS" sz="13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>
              <a:buNone/>
            </a:pPr>
            <a:r>
              <a:rPr lang="sr-Cyrl-RS" sz="13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3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Knjiga2</a:t>
            </a:r>
            <a:r>
              <a:rPr lang="sr-Latn-RS" sz="13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sr-Latn-RS" sz="13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String </a:t>
            </a:r>
            <a:r>
              <a:rPr lang="sr-Latn-RS" sz="1300" dirty="0">
                <a:solidFill>
                  <a:srgbClr val="000000"/>
                </a:solidFill>
                <a:latin typeface="Courier New" panose="02070309020205020404" pitchFamily="49" charset="0"/>
              </a:rPr>
              <a:t>a</a:t>
            </a:r>
            <a:r>
              <a:rPr lang="sr-Latn-RS" sz="1300" b="1" dirty="0">
                <a:solidFill>
                  <a:srgbClr val="000080"/>
                </a:solidFill>
                <a:latin typeface="Courier New" panose="02070309020205020404" pitchFamily="49" charset="0"/>
              </a:rPr>
              <a:t>)</a:t>
            </a:r>
            <a:r>
              <a:rPr lang="sr-Latn-RS" sz="13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300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sr-Latn-RS" sz="13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3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>
              <a:buNone/>
            </a:pPr>
            <a:r>
              <a:rPr lang="sr-Cyrl-RS" sz="1300" b="1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Cyrl-RS" sz="13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3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this</a:t>
            </a:r>
            <a:r>
              <a:rPr lang="sr-Latn-RS" sz="1300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sr-Latn-RS" sz="1300" dirty="0">
                <a:solidFill>
                  <a:srgbClr val="000000"/>
                </a:solidFill>
                <a:latin typeface="Courier New" panose="02070309020205020404" pitchFamily="49" charset="0"/>
              </a:rPr>
              <a:t> a</a:t>
            </a:r>
            <a:r>
              <a:rPr lang="sr-Latn-RS" sz="1300" b="1" dirty="0">
                <a:solidFill>
                  <a:srgbClr val="000080"/>
                </a:solidFill>
                <a:latin typeface="Courier New" panose="02070309020205020404" pitchFamily="49" charset="0"/>
              </a:rPr>
              <a:t>,</a:t>
            </a:r>
            <a:r>
              <a:rPr lang="sr-Latn-RS" sz="1300" dirty="0">
                <a:solidFill>
                  <a:srgbClr val="000000"/>
                </a:solidFill>
                <a:latin typeface="Courier New" panose="02070309020205020404" pitchFamily="49" charset="0"/>
              </a:rPr>
              <a:t> “Gorski vijenac”</a:t>
            </a:r>
            <a:r>
              <a:rPr lang="sr-Latn-RS" sz="1300" b="1" dirty="0">
                <a:solidFill>
                  <a:srgbClr val="000080"/>
                </a:solidFill>
                <a:latin typeface="Courier New" panose="02070309020205020404" pitchFamily="49" charset="0"/>
              </a:rPr>
              <a:t>,</a:t>
            </a:r>
            <a:r>
              <a:rPr lang="sr-Latn-RS" sz="13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300" dirty="0">
                <a:solidFill>
                  <a:srgbClr val="FF8000"/>
                </a:solidFill>
                <a:latin typeface="Courier New" panose="02070309020205020404" pitchFamily="49" charset="0"/>
              </a:rPr>
              <a:t>140</a:t>
            </a:r>
            <a:r>
              <a:rPr lang="sr-Latn-RS" sz="1300" b="1" dirty="0">
                <a:solidFill>
                  <a:srgbClr val="000080"/>
                </a:solidFill>
                <a:latin typeface="Courier New" panose="02070309020205020404" pitchFamily="49" charset="0"/>
              </a:rPr>
              <a:t>);</a:t>
            </a:r>
            <a:r>
              <a:rPr lang="sr-Latn-RS" sz="13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3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>
              <a:buNone/>
            </a:pPr>
            <a:r>
              <a:rPr lang="sr-Cyrl-RS" sz="1300" b="1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3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r>
              <a:rPr lang="sr-Latn-RS" sz="13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3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>
              <a:buNone/>
            </a:pPr>
            <a:endParaRPr lang="sr-Cyrl-RS" sz="13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>
              <a:buNone/>
            </a:pPr>
            <a:r>
              <a:rPr lang="sr-Cyrl-RS" sz="13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3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Knjiga2</a:t>
            </a:r>
            <a:r>
              <a:rPr lang="sr-Latn-RS" sz="1300" b="1" dirty="0">
                <a:solidFill>
                  <a:srgbClr val="000080"/>
                </a:solidFill>
                <a:latin typeface="Courier New" panose="02070309020205020404" pitchFamily="49" charset="0"/>
              </a:rPr>
              <a:t>()</a:t>
            </a:r>
            <a:r>
              <a:rPr lang="sr-Latn-RS" sz="13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300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sr-Latn-RS" sz="13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3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>
              <a:buNone/>
            </a:pPr>
            <a:r>
              <a:rPr lang="sr-Cyrl-RS" sz="1300" b="1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Cyrl-RS" sz="13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3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this</a:t>
            </a:r>
            <a:r>
              <a:rPr lang="sr-Latn-RS" sz="1300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sr-Latn-RS" sz="1300" dirty="0">
                <a:solidFill>
                  <a:srgbClr val="000000"/>
                </a:solidFill>
                <a:latin typeface="Courier New" panose="02070309020205020404" pitchFamily="49" charset="0"/>
              </a:rPr>
              <a:t> “Njegos”</a:t>
            </a:r>
            <a:r>
              <a:rPr lang="sr-Latn-RS" sz="1300" b="1" dirty="0">
                <a:solidFill>
                  <a:srgbClr val="000080"/>
                </a:solidFill>
                <a:latin typeface="Courier New" panose="02070309020205020404" pitchFamily="49" charset="0"/>
              </a:rPr>
              <a:t>,</a:t>
            </a:r>
            <a:r>
              <a:rPr lang="sr-Latn-RS" sz="1300" dirty="0">
                <a:solidFill>
                  <a:srgbClr val="000000"/>
                </a:solidFill>
                <a:latin typeface="Courier New" panose="02070309020205020404" pitchFamily="49" charset="0"/>
              </a:rPr>
              <a:t> “Gorski vijenac”</a:t>
            </a:r>
            <a:r>
              <a:rPr lang="sr-Latn-RS" sz="1300" b="1" dirty="0">
                <a:solidFill>
                  <a:srgbClr val="000080"/>
                </a:solidFill>
                <a:latin typeface="Courier New" panose="02070309020205020404" pitchFamily="49" charset="0"/>
              </a:rPr>
              <a:t>,</a:t>
            </a:r>
            <a:r>
              <a:rPr lang="sr-Latn-RS" sz="13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300" dirty="0">
                <a:solidFill>
                  <a:srgbClr val="FF8000"/>
                </a:solidFill>
                <a:latin typeface="Courier New" panose="02070309020205020404" pitchFamily="49" charset="0"/>
              </a:rPr>
              <a:t>140</a:t>
            </a:r>
            <a:r>
              <a:rPr lang="sr-Latn-RS" sz="1300" b="1" dirty="0">
                <a:solidFill>
                  <a:srgbClr val="000080"/>
                </a:solidFill>
                <a:latin typeface="Courier New" panose="02070309020205020404" pitchFamily="49" charset="0"/>
              </a:rPr>
              <a:t>);</a:t>
            </a:r>
            <a:r>
              <a:rPr lang="sr-Latn-RS" sz="13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3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>
              <a:buNone/>
            </a:pPr>
            <a:r>
              <a:rPr lang="sr-Cyrl-RS" sz="1300" b="1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3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r>
              <a:rPr lang="sr-Latn-RS" sz="13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3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>
              <a:buNone/>
            </a:pPr>
            <a:r>
              <a:rPr lang="sr-Latn-RS" sz="13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endParaRPr lang="sr-Latn-RS" sz="1300" dirty="0">
              <a:solidFill>
                <a:srgbClr val="000000"/>
              </a:solidFill>
              <a:latin typeface="Courier New" panose="02070309020205020404" pitchFamily="49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371600" y="549275"/>
            <a:ext cx="7772400" cy="86836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sr-Cyrl-RS" sz="3600" b="1" kern="0" dirty="0" smtClean="0">
                <a:solidFill>
                  <a:srgbClr val="0070C0"/>
                </a:solidFill>
              </a:rPr>
              <a:t>Преоптерећење конструктора (2)</a:t>
            </a:r>
            <a:endParaRPr lang="en-US" sz="3600" b="1" kern="0" dirty="0" smtClean="0">
              <a:solidFill>
                <a:srgbClr val="0070C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211344" y="1284166"/>
            <a:ext cx="6027656" cy="549763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0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01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01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01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01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01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501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501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5017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017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5017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5017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5017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50178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0178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50178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50178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50178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50178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 Box 2"/>
          <p:cNvSpPr txBox="1">
            <a:spLocks noChangeArrowheads="1"/>
          </p:cNvSpPr>
          <p:nvPr/>
        </p:nvSpPr>
        <p:spPr bwMode="auto">
          <a:xfrm>
            <a:off x="685800" y="1981200"/>
            <a:ext cx="7924800" cy="4570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None/>
            </a:pPr>
            <a:r>
              <a:rPr lang="sr-Latn-RS" sz="1500" dirty="0">
                <a:solidFill>
                  <a:srgbClr val="8000FF"/>
                </a:solidFill>
                <a:latin typeface="Courier New" panose="02070309020205020404" pitchFamily="49" charset="0"/>
              </a:rPr>
              <a:t>void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stampaPod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()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>
              <a:buNone/>
            </a:pPr>
            <a:r>
              <a:rPr lang="sr-Cyrl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System</a:t>
            </a:r>
            <a:r>
              <a:rPr lang="sr-Latn-RS" sz="15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out</a:t>
            </a:r>
            <a:r>
              <a:rPr lang="sr-Latn-RS" sz="15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println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“Autor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: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”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+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autor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);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Cyrl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System</a:t>
            </a:r>
            <a:r>
              <a:rPr lang="sr-Latn-RS" sz="15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out</a:t>
            </a:r>
            <a:r>
              <a:rPr lang="sr-Latn-RS" sz="15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println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“Naslov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: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”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+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naslov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);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Cyrl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System</a:t>
            </a:r>
            <a:r>
              <a:rPr lang="sr-Latn-RS" sz="15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out</a:t>
            </a:r>
            <a:r>
              <a:rPr lang="sr-Latn-RS" sz="15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println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“Bro strana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: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”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+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brojStrana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);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>
              <a:buNone/>
            </a:pPr>
            <a:r>
              <a:rPr lang="sr-Latn-RS" sz="15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>
              <a:buNone/>
            </a:pPr>
            <a:endParaRPr lang="sr-Cyrl-RS" sz="15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>
              <a:buNone/>
            </a:pPr>
            <a:r>
              <a:rPr lang="sr-Latn-RS" sz="1500" dirty="0" smtClean="0">
                <a:solidFill>
                  <a:srgbClr val="8000FF"/>
                </a:solidFill>
                <a:latin typeface="Courier New" panose="02070309020205020404" pitchFamily="49" charset="0"/>
              </a:rPr>
              <a:t>public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dirty="0">
                <a:solidFill>
                  <a:srgbClr val="8000FF"/>
                </a:solidFill>
                <a:latin typeface="Courier New" panose="02070309020205020404" pitchFamily="49" charset="0"/>
              </a:rPr>
              <a:t>static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dirty="0">
                <a:solidFill>
                  <a:srgbClr val="8000FF"/>
                </a:solidFill>
                <a:latin typeface="Courier New" panose="02070309020205020404" pitchFamily="49" charset="0"/>
              </a:rPr>
              <a:t>void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main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String args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[])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>
              <a:buNone/>
            </a:pPr>
            <a:r>
              <a:rPr lang="sr-Cyrl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Knjiga2 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prva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>
              <a:buNone/>
            </a:pPr>
            <a:r>
              <a:rPr lang="sr-Cyrl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prva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00FF"/>
                </a:solidFill>
                <a:latin typeface="Courier New" panose="02070309020205020404" pitchFamily="49" charset="0"/>
              </a:rPr>
              <a:t>new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Knjiga2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”Ivo Andric”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,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“Gospodjica”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,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dirty="0">
                <a:solidFill>
                  <a:srgbClr val="FF8000"/>
                </a:solidFill>
                <a:latin typeface="Courier New" panose="02070309020205020404" pitchFamily="49" charset="0"/>
              </a:rPr>
              <a:t>257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);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Cyrl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prva</a:t>
            </a:r>
            <a:r>
              <a:rPr lang="sr-Latn-RS" sz="15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stampPod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();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>
              <a:buNone/>
            </a:pPr>
            <a:r>
              <a:rPr lang="sr-Cyrl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Knjiga2 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druga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00FF"/>
                </a:solidFill>
                <a:latin typeface="Courier New" panose="02070309020205020404" pitchFamily="49" charset="0"/>
              </a:rPr>
              <a:t>new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Knjiga2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();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>
              <a:buNone/>
            </a:pPr>
            <a:r>
              <a:rPr lang="sr-Cyrl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druga</a:t>
            </a:r>
            <a:r>
              <a:rPr lang="sr-Latn-RS" sz="15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stampPod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();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>
              <a:buNone/>
            </a:pPr>
            <a:r>
              <a:rPr lang="sr-Cyrl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prva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00FF"/>
                </a:solidFill>
                <a:latin typeface="Courier New" panose="02070309020205020404" pitchFamily="49" charset="0"/>
              </a:rPr>
              <a:t>new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Knjiga2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“Dzordz Orvel”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);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>
              <a:buNone/>
            </a:pPr>
            <a:r>
              <a:rPr lang="sr-Cyrl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prva</a:t>
            </a:r>
            <a:r>
              <a:rPr lang="sr-Latn-RS" sz="15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stampPod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();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>
              <a:buNone/>
            </a:pPr>
            <a:r>
              <a:rPr lang="sr-Cyrl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druga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00FF"/>
                </a:solidFill>
                <a:latin typeface="Courier New" panose="02070309020205020404" pitchFamily="49" charset="0"/>
              </a:rPr>
              <a:t>new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Knjiga2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“Borislav Pekic”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,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“Atlantida”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);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Cyrl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druga</a:t>
            </a:r>
            <a:r>
              <a:rPr lang="sr-Latn-RS" sz="15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stampPod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();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>
              <a:buNone/>
            </a:pPr>
            <a:r>
              <a:rPr lang="sr-Latn-RS" sz="15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Latn-RS" sz="1500" dirty="0">
              <a:effectLst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371600" y="549275"/>
            <a:ext cx="7772400" cy="86836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sr-Cyrl-RS" sz="3600" b="1" kern="0" dirty="0" smtClean="0">
                <a:solidFill>
                  <a:srgbClr val="0070C0"/>
                </a:solidFill>
              </a:rPr>
              <a:t>Преоптерећење конструктора</a:t>
            </a:r>
            <a:r>
              <a:rPr lang="en-US" sz="3600" b="1" kern="0" dirty="0" smtClean="0">
                <a:solidFill>
                  <a:srgbClr val="0070C0"/>
                </a:solidFill>
              </a:rPr>
              <a:t> (3)</a:t>
            </a:r>
          </a:p>
        </p:txBody>
      </p:sp>
      <p:sp>
        <p:nvSpPr>
          <p:cNvPr id="2" name="Rectangle 1"/>
          <p:cNvSpPr/>
          <p:nvPr/>
        </p:nvSpPr>
        <p:spPr>
          <a:xfrm>
            <a:off x="685800" y="1905000"/>
            <a:ext cx="6934200" cy="464668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0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0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01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01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01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01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01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01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01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017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017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017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017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8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ext Box 2"/>
          <p:cNvSpPr txBox="1">
            <a:spLocks noChangeArrowheads="1"/>
          </p:cNvSpPr>
          <p:nvPr/>
        </p:nvSpPr>
        <p:spPr bwMode="auto">
          <a:xfrm>
            <a:off x="152400" y="1295400"/>
            <a:ext cx="8686800" cy="50629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indent="-342900" eaLnBrk="1" hangingPunct="1">
              <a:spcBef>
                <a:spcPct val="50000"/>
              </a:spcBef>
              <a:buClrTx/>
            </a:pPr>
            <a:r>
              <a:rPr lang="sr-Cyrl-RS" altLang="en-US" sz="2400" dirty="0">
                <a:latin typeface="Garamond" panose="02020404030301010803" pitchFamily="18" charset="0"/>
              </a:rPr>
              <a:t>Објекат чије унутрашње стање (тј. в</a:t>
            </a:r>
            <a:r>
              <a:rPr lang="sr-Cyrl-RS" altLang="en-US" sz="2400" dirty="0" smtClean="0">
                <a:latin typeface="Garamond" panose="02020404030301010803" pitchFamily="18" charset="0"/>
              </a:rPr>
              <a:t>редност неког поља</a:t>
            </a:r>
            <a:r>
              <a:rPr lang="sr-Cyrl-RS" altLang="en-US" sz="2400" dirty="0">
                <a:latin typeface="Garamond" panose="02020404030301010803" pitchFamily="18" charset="0"/>
              </a:rPr>
              <a:t>) може да се промени назива се </a:t>
            </a:r>
            <a:r>
              <a:rPr lang="sr-Cyrl-RS" altLang="en-US" sz="2400" u="sng" dirty="0">
                <a:latin typeface="Garamond" panose="02020404030301010803" pitchFamily="18" charset="0"/>
              </a:rPr>
              <a:t>мутирајући</a:t>
            </a:r>
            <a:r>
              <a:rPr lang="sr-Cyrl-RS" altLang="en-US" sz="2400" dirty="0">
                <a:latin typeface="Garamond" panose="02020404030301010803" pitchFamily="18" charset="0"/>
              </a:rPr>
              <a:t> објекат. </a:t>
            </a:r>
            <a:endParaRPr lang="sr-Cyrl-RS" altLang="en-US" sz="2400" dirty="0" smtClean="0">
              <a:latin typeface="Garamond" panose="02020404030301010803" pitchFamily="18" charset="0"/>
            </a:endParaRPr>
          </a:p>
          <a:p>
            <a:pPr marL="342900" indent="-342900" eaLnBrk="1" hangingPunct="1">
              <a:spcBef>
                <a:spcPct val="50000"/>
              </a:spcBef>
              <a:buClrTx/>
            </a:pPr>
            <a:r>
              <a:rPr lang="sr-Cyrl-RS" altLang="en-US" sz="2400" dirty="0" smtClean="0">
                <a:latin typeface="Garamond" panose="02020404030301010803" pitchFamily="18" charset="0"/>
              </a:rPr>
              <a:t>У </a:t>
            </a:r>
            <a:r>
              <a:rPr lang="sr-Cyrl-RS" altLang="en-US" sz="2400" dirty="0">
                <a:latin typeface="Garamond" panose="02020404030301010803" pitchFamily="18" charset="0"/>
              </a:rPr>
              <a:t>супротном се ради о </a:t>
            </a:r>
            <a:r>
              <a:rPr lang="sr-Cyrl-RS" altLang="en-US" sz="2400" u="sng" dirty="0">
                <a:latin typeface="Garamond" panose="02020404030301010803" pitchFamily="18" charset="0"/>
              </a:rPr>
              <a:t>немутирајућем</a:t>
            </a:r>
            <a:r>
              <a:rPr lang="sr-Cyrl-RS" altLang="en-US" sz="2400" dirty="0">
                <a:latin typeface="Garamond" panose="02020404030301010803" pitchFamily="18" charset="0"/>
              </a:rPr>
              <a:t> објекту.</a:t>
            </a:r>
          </a:p>
          <a:p>
            <a:pPr marL="342900" indent="-342900" eaLnBrk="1" hangingPunct="1">
              <a:spcBef>
                <a:spcPct val="50000"/>
              </a:spcBef>
              <a:buClrTx/>
            </a:pPr>
            <a:r>
              <a:rPr lang="sr-Cyrl-RS" altLang="en-US" sz="2400" dirty="0" smtClean="0">
                <a:latin typeface="Garamond" panose="02020404030301010803" pitchFamily="18" charset="0"/>
              </a:rPr>
              <a:t>Стога треба пажљиво радити са конструкторима мутирајућих објеката. </a:t>
            </a:r>
            <a:endParaRPr lang="sr-Cyrl-RS" altLang="en-US" sz="2400" dirty="0">
              <a:latin typeface="Garamond" panose="02020404030301010803" pitchFamily="18" charset="0"/>
            </a:endParaRPr>
          </a:p>
          <a:p>
            <a:pPr marL="342900" indent="-342900" eaLnBrk="1" hangingPunct="1">
              <a:spcBef>
                <a:spcPct val="50000"/>
              </a:spcBef>
              <a:buClrTx/>
            </a:pPr>
            <a:r>
              <a:rPr lang="sr-Cyrl-RS" altLang="en-US" sz="2400" dirty="0">
                <a:latin typeface="Garamond" panose="02020404030301010803" pitchFamily="18" charset="0"/>
              </a:rPr>
              <a:t>Наиме, може се догодити да се, при извршавању конструктора, вредност поља новокреираног објекта постави тако да садржи вредност аргумента </a:t>
            </a:r>
            <a:r>
              <a:rPr lang="sr-Cyrl-RS" altLang="en-US" sz="2400" dirty="0" smtClean="0">
                <a:latin typeface="Garamond" panose="02020404030301010803" pitchFamily="18" charset="0"/>
              </a:rPr>
              <a:t>конструктора:</a:t>
            </a:r>
          </a:p>
          <a:p>
            <a:pPr marL="1085850" lvl="1" indent="-342900" eaLnBrk="1" hangingPunct="1">
              <a:spcBef>
                <a:spcPct val="50000"/>
              </a:spcBef>
              <a:buClrTx/>
            </a:pPr>
            <a:r>
              <a:rPr lang="sr-Cyrl-RS" altLang="en-US" sz="1900" dirty="0" smtClean="0">
                <a:latin typeface="Garamond" panose="02020404030301010803" pitchFamily="18" charset="0"/>
              </a:rPr>
              <a:t>У </a:t>
            </a:r>
            <a:r>
              <a:rPr lang="sr-Cyrl-RS" altLang="en-US" sz="1900" dirty="0">
                <a:latin typeface="Garamond" panose="02020404030301010803" pitchFamily="18" charset="0"/>
              </a:rPr>
              <a:t>том случају стварни аргумент конструктора и поље новокреираног објекта постају „везани“ и реферишу на исти </a:t>
            </a:r>
            <a:r>
              <a:rPr lang="sr-Cyrl-RS" altLang="en-US" sz="1900" dirty="0" smtClean="0">
                <a:latin typeface="Garamond" panose="02020404030301010803" pitchFamily="18" charset="0"/>
              </a:rPr>
              <a:t>објекат. </a:t>
            </a:r>
          </a:p>
          <a:p>
            <a:pPr marL="1085850" lvl="1" indent="-342900" eaLnBrk="1" hangingPunct="1">
              <a:spcBef>
                <a:spcPct val="50000"/>
              </a:spcBef>
              <a:buClrTx/>
            </a:pPr>
            <a:r>
              <a:rPr lang="sr-Cyrl-RS" altLang="en-US" sz="1900" dirty="0" smtClean="0">
                <a:latin typeface="Garamond" panose="02020404030301010803" pitchFamily="18" charset="0"/>
              </a:rPr>
              <a:t>Због тога </a:t>
            </a:r>
            <a:r>
              <a:rPr lang="sr-Cyrl-RS" altLang="en-US" sz="1900" dirty="0">
                <a:latin typeface="Garamond" panose="02020404030301010803" pitchFamily="18" charset="0"/>
              </a:rPr>
              <a:t>промена објекта аргумента конструктора доводи до промене поља новокреираног </a:t>
            </a:r>
            <a:r>
              <a:rPr lang="sr-Cyrl-RS" altLang="en-US" sz="1900" dirty="0" smtClean="0">
                <a:latin typeface="Garamond" panose="02020404030301010803" pitchFamily="18" charset="0"/>
              </a:rPr>
              <a:t>објекта и обрнуто. </a:t>
            </a:r>
            <a:endParaRPr lang="sr-Cyrl-RS" altLang="en-US" sz="1900" dirty="0">
              <a:latin typeface="Garamond" panose="02020404030301010803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371600" y="549275"/>
            <a:ext cx="7772400" cy="86836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sr-Cyrl-RS" sz="3600" b="1" kern="0" dirty="0" smtClean="0">
                <a:solidFill>
                  <a:srgbClr val="0070C0"/>
                </a:solidFill>
              </a:rPr>
              <a:t>Копирајући конструктор</a:t>
            </a:r>
            <a:endParaRPr lang="en-US" sz="3600" b="1" kern="0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63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63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63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63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63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563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 Box 2"/>
          <p:cNvSpPr txBox="1">
            <a:spLocks noChangeArrowheads="1"/>
          </p:cNvSpPr>
          <p:nvPr/>
        </p:nvSpPr>
        <p:spPr bwMode="auto">
          <a:xfrm>
            <a:off x="1143000" y="1905000"/>
            <a:ext cx="8610600" cy="44781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sr-Latn-RS" sz="1500" dirty="0">
                <a:solidFill>
                  <a:srgbClr val="8000FF"/>
                </a:solidFill>
                <a:latin typeface="Courier New" panose="02070309020205020404" pitchFamily="49" charset="0"/>
              </a:rPr>
              <a:t>class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Line </a:t>
            </a:r>
            <a:r>
              <a:rPr lang="sr-Latn-RS" sz="1500" b="1" dirty="0">
                <a:solidFill>
                  <a:srgbClr val="0000FF"/>
                </a:solidFill>
                <a:latin typeface="Courier New" panose="02070309020205020404" pitchFamily="49" charset="0"/>
              </a:rPr>
              <a:t>extends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GeometryObject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sr-Cyrl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Point 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a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sr-Cyrl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Point 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b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sr-Cyrl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endParaRPr lang="sr-Cyrl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sr-Cyrl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Line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Point a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,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Point b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)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sr-Cyrl-RS" sz="1500" b="1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Cyrl-RS" sz="15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this</a:t>
            </a:r>
            <a:r>
              <a:rPr lang="sr-Latn-RS" sz="15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a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a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sr-Cyrl-RS" sz="1500" b="1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Cyrl-RS" sz="15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this</a:t>
            </a:r>
            <a:r>
              <a:rPr lang="sr-Latn-RS" sz="15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b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b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sr-Cyrl-RS" sz="1500" b="1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endParaRPr lang="sr-Cyrl-RS" sz="15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sr-Cyrl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dirty="0" smtClean="0">
                <a:solidFill>
                  <a:srgbClr val="8000FF"/>
                </a:solidFill>
                <a:latin typeface="Courier New" panose="02070309020205020404" pitchFamily="49" charset="0"/>
              </a:rPr>
              <a:t>public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dirty="0">
                <a:solidFill>
                  <a:srgbClr val="8000FF"/>
                </a:solidFill>
                <a:latin typeface="Courier New" panose="02070309020205020404" pitchFamily="49" charset="0"/>
              </a:rPr>
              <a:t>static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dirty="0">
                <a:solidFill>
                  <a:srgbClr val="8000FF"/>
                </a:solidFill>
                <a:latin typeface="Courier New" panose="02070309020205020404" pitchFamily="49" charset="0"/>
              </a:rPr>
              <a:t>void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main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String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[]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argsKL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)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sr-Cyrl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Cyrl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Point 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tackaA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00FF"/>
                </a:solidFill>
                <a:latin typeface="Courier New" panose="02070309020205020404" pitchFamily="49" charset="0"/>
              </a:rPr>
              <a:t>new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Point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dirty="0">
                <a:solidFill>
                  <a:srgbClr val="FF8000"/>
                </a:solidFill>
                <a:latin typeface="Courier New" panose="02070309020205020404" pitchFamily="49" charset="0"/>
              </a:rPr>
              <a:t>19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,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dirty="0">
                <a:solidFill>
                  <a:srgbClr val="FF8000"/>
                </a:solidFill>
                <a:latin typeface="Courier New" panose="02070309020205020404" pitchFamily="49" charset="0"/>
              </a:rPr>
              <a:t>20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);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sr-Cyrl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Cyrl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Point 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tackaB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00FF"/>
                </a:solidFill>
                <a:latin typeface="Courier New" panose="02070309020205020404" pitchFamily="49" charset="0"/>
              </a:rPr>
              <a:t>new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Point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dirty="0">
                <a:solidFill>
                  <a:srgbClr val="FF8000"/>
                </a:solidFill>
                <a:latin typeface="Courier New" panose="02070309020205020404" pitchFamily="49" charset="0"/>
              </a:rPr>
              <a:t>7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,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dirty="0">
                <a:solidFill>
                  <a:srgbClr val="FF8000"/>
                </a:solidFill>
                <a:latin typeface="Courier New" panose="02070309020205020404" pitchFamily="49" charset="0"/>
              </a:rPr>
              <a:t>52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);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sr-Cyrl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Cyrl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Line 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linijaAB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00FF"/>
                </a:solidFill>
                <a:latin typeface="Courier New" panose="02070309020205020404" pitchFamily="49" charset="0"/>
              </a:rPr>
              <a:t>new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Line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tackaA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,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tackaB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);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Cyrl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			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tackaA</a:t>
            </a:r>
            <a:r>
              <a:rPr lang="sr-Latn-RS" sz="15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setX</a:t>
            </a:r>
            <a:r>
              <a:rPr lang="sr-Latn-RS" sz="15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sr-Latn-RS" sz="1500" dirty="0" smtClean="0">
                <a:solidFill>
                  <a:srgbClr val="FF8000"/>
                </a:solidFill>
                <a:latin typeface="Courier New" panose="02070309020205020404" pitchFamily="49" charset="0"/>
              </a:rPr>
              <a:t>200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);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sr-Cyrl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// </a:t>
            </a:r>
            <a:r>
              <a:rPr lang="sr-Latn-RS" sz="1500" dirty="0">
                <a:solidFill>
                  <a:srgbClr val="008000"/>
                </a:solidFill>
                <a:latin typeface="Courier New" panose="02070309020205020404" pitchFamily="49" charset="0"/>
              </a:rPr>
              <a:t>ovde je doslo do promene vrednosti linijaAB </a:t>
            </a:r>
            <a:endParaRPr lang="sr-Cyrl-RS" sz="1500" dirty="0" smtClean="0">
              <a:solidFill>
                <a:srgbClr val="008000"/>
              </a:solidFill>
              <a:latin typeface="Courier New" panose="02070309020205020404" pitchFamily="49" charset="0"/>
            </a:endParaRPr>
          </a:p>
          <a:p>
            <a:r>
              <a:rPr lang="sr-Cyrl-RS" sz="1500" dirty="0">
                <a:solidFill>
                  <a:srgbClr val="008000"/>
                </a:solidFill>
                <a:latin typeface="Courier New" panose="02070309020205020404" pitchFamily="49" charset="0"/>
              </a:rPr>
              <a:t>	</a:t>
            </a:r>
            <a:r>
              <a:rPr lang="en-US" sz="1500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// </a:t>
            </a:r>
            <a:r>
              <a:rPr lang="sr-Latn-RS" sz="1500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sa </a:t>
            </a:r>
            <a:r>
              <a:rPr lang="sr-Latn-RS" sz="1500" dirty="0">
                <a:solidFill>
                  <a:srgbClr val="008000"/>
                </a:solidFill>
                <a:latin typeface="Courier New" panose="02070309020205020404" pitchFamily="49" charset="0"/>
              </a:rPr>
              <a:t>[(19,20)-(7, 52)] </a:t>
            </a:r>
            <a:r>
              <a:rPr lang="sr-Latn-RS" sz="1500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na </a:t>
            </a:r>
            <a:r>
              <a:rPr lang="sr-Latn-RS" sz="1500" dirty="0">
                <a:solidFill>
                  <a:srgbClr val="008000"/>
                </a:solidFill>
                <a:latin typeface="Courier New" panose="02070309020205020404" pitchFamily="49" charset="0"/>
              </a:rPr>
              <a:t>[(200,20)-(7, 52</a:t>
            </a:r>
            <a:r>
              <a:rPr lang="sr-Latn-RS" sz="1500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)]</a:t>
            </a:r>
            <a:endParaRPr lang="en-US" sz="1500" dirty="0" smtClean="0">
              <a:solidFill>
                <a:srgbClr val="008000"/>
              </a:solidFill>
              <a:latin typeface="Courier New" panose="02070309020205020404" pitchFamily="49" charset="0"/>
            </a:endParaRPr>
          </a:p>
          <a:p>
            <a:r>
              <a:rPr lang="en-US" sz="1500" dirty="0">
                <a:solidFill>
                  <a:srgbClr val="008000"/>
                </a:solidFill>
                <a:latin typeface="Courier New" panose="02070309020205020404" pitchFamily="49" charset="0"/>
              </a:rPr>
              <a:t>	</a:t>
            </a:r>
            <a:r>
              <a:rPr lang="en-US" sz="1500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// </a:t>
            </a:r>
            <a:r>
              <a:rPr lang="sr-Latn-RS" sz="1500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iako </a:t>
            </a:r>
            <a:r>
              <a:rPr lang="sr-Latn-RS" sz="1500" dirty="0">
                <a:solidFill>
                  <a:srgbClr val="008000"/>
                </a:solidFill>
                <a:latin typeface="Courier New" panose="02070309020205020404" pitchFamily="49" charset="0"/>
              </a:rPr>
              <a:t>nije radjeno sa linijaAB, vec sa tackaA </a:t>
            </a:r>
            <a:endParaRPr lang="en-US" sz="1500" dirty="0" smtClean="0">
              <a:solidFill>
                <a:srgbClr val="008000"/>
              </a:solidFill>
              <a:latin typeface="Courier New" panose="02070309020205020404" pitchFamily="49" charset="0"/>
            </a:endParaRPr>
          </a:p>
          <a:p>
            <a:r>
              <a:rPr lang="en-US" sz="1500" b="1" dirty="0">
                <a:solidFill>
                  <a:srgbClr val="008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endParaRPr lang="en-US" sz="1500" b="1" dirty="0" smtClean="0">
              <a:solidFill>
                <a:srgbClr val="000080"/>
              </a:solidFill>
              <a:latin typeface="Courier New" panose="02070309020205020404" pitchFamily="49" charset="0"/>
            </a:endParaRPr>
          </a:p>
          <a:p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endParaRPr lang="en-US" sz="1500" b="1" dirty="0" smtClean="0">
              <a:solidFill>
                <a:srgbClr val="000080"/>
              </a:solidFill>
              <a:latin typeface="Courier New" panose="02070309020205020404" pitchFamily="49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371600" y="549275"/>
            <a:ext cx="7772400" cy="86836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sr-Cyrl-RS" sz="3600" b="1" kern="0" dirty="0" smtClean="0">
                <a:solidFill>
                  <a:srgbClr val="0070C0"/>
                </a:solidFill>
              </a:rPr>
              <a:t>Копирајући конструктор (2)</a:t>
            </a:r>
            <a:endParaRPr lang="en-US" sz="3600" b="1" kern="0" dirty="0" smtClean="0">
              <a:solidFill>
                <a:srgbClr val="0070C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914400" y="1904999"/>
            <a:ext cx="7239000" cy="447814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9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91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91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91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91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91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491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491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4915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915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4915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4915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4915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4915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915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4915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4915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ext Box 2"/>
          <p:cNvSpPr txBox="1">
            <a:spLocks noChangeArrowheads="1"/>
          </p:cNvSpPr>
          <p:nvPr/>
        </p:nvSpPr>
        <p:spPr bwMode="auto">
          <a:xfrm>
            <a:off x="228600" y="1443038"/>
            <a:ext cx="8610600" cy="4662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indent="-342900" eaLnBrk="1" hangingPunct="1">
              <a:spcBef>
                <a:spcPct val="50000"/>
              </a:spcBef>
              <a:buClrTx/>
            </a:pPr>
            <a:r>
              <a:rPr lang="sr-Cyrl-RS" altLang="en-US" sz="2400" dirty="0">
                <a:latin typeface="Garamond" panose="02020404030301010803" pitchFamily="18" charset="0"/>
              </a:rPr>
              <a:t>Да би се избегле такве ситуације, </a:t>
            </a:r>
            <a:r>
              <a:rPr lang="sr-Cyrl-RS" altLang="en-US" sz="2400" dirty="0" smtClean="0">
                <a:latin typeface="Garamond" panose="02020404030301010803" pitchFamily="18" charset="0"/>
              </a:rPr>
              <a:t>потребно је уместо употребе референце на исти објекат направити копију објекта. </a:t>
            </a:r>
            <a:endParaRPr lang="sr-Cyrl-RS" altLang="en-US" sz="2400" dirty="0">
              <a:latin typeface="Garamond" panose="02020404030301010803" pitchFamily="18" charset="0"/>
            </a:endParaRPr>
          </a:p>
          <a:p>
            <a:pPr eaLnBrk="1" hangingPunct="1">
              <a:spcBef>
                <a:spcPts val="600"/>
              </a:spcBef>
              <a:buClrTx/>
              <a:buFontTx/>
              <a:buNone/>
            </a:pPr>
            <a:r>
              <a:rPr lang="sr-Cyrl-RS" altLang="en-US" sz="2400" dirty="0">
                <a:latin typeface="Garamond" panose="02020404030301010803" pitchFamily="18" charset="0"/>
              </a:rPr>
              <a:t> </a:t>
            </a:r>
            <a:r>
              <a:rPr lang="en-US" altLang="en-US" sz="2400" b="1" dirty="0">
                <a:solidFill>
                  <a:srgbClr val="000000"/>
                </a:solidFill>
                <a:latin typeface="Garamond" panose="02020404030301010803" pitchFamily="18" charset="0"/>
              </a:rPr>
              <a:t> </a:t>
            </a:r>
            <a:r>
              <a:rPr lang="ru-RU" altLang="en-US" sz="2400" b="1" dirty="0">
                <a:solidFill>
                  <a:srgbClr val="000000"/>
                </a:solidFill>
                <a:latin typeface="Garamond" panose="02020404030301010803" pitchFamily="18" charset="0"/>
              </a:rPr>
              <a:t>Пример</a:t>
            </a:r>
            <a:r>
              <a:rPr lang="ru-RU" altLang="en-US" sz="2400" b="1" dirty="0" smtClean="0">
                <a:solidFill>
                  <a:srgbClr val="000000"/>
                </a:solidFill>
                <a:latin typeface="Garamond" panose="02020404030301010803" pitchFamily="18" charset="0"/>
              </a:rPr>
              <a:t>.</a:t>
            </a:r>
          </a:p>
          <a:p>
            <a:pPr eaLnBrk="1" hangingPunct="1">
              <a:spcBef>
                <a:spcPts val="600"/>
              </a:spcBef>
              <a:buClrTx/>
              <a:buFontTx/>
              <a:buNone/>
            </a:pPr>
            <a:endParaRPr lang="ru-RU" altLang="en-US" sz="2400" b="1" dirty="0">
              <a:solidFill>
                <a:srgbClr val="000000"/>
              </a:solidFill>
              <a:latin typeface="Garamond" panose="02020404030301010803" pitchFamily="18" charset="0"/>
            </a:endParaRPr>
          </a:p>
          <a:p>
            <a:pPr>
              <a:buNone/>
            </a:pPr>
            <a:r>
              <a:rPr lang="sr-Cyrl-RS" sz="1500" dirty="0" smtClean="0">
                <a:solidFill>
                  <a:srgbClr val="8000FF"/>
                </a:solidFill>
                <a:latin typeface="Courier New" panose="02070309020205020404" pitchFamily="49" charset="0"/>
              </a:rPr>
              <a:t>	</a:t>
            </a:r>
            <a:r>
              <a:rPr lang="en-US" sz="1500" dirty="0" smtClean="0">
                <a:solidFill>
                  <a:srgbClr val="8000FF"/>
                </a:solidFill>
                <a:latin typeface="Courier New" panose="02070309020205020404" pitchFamily="49" charset="0"/>
              </a:rPr>
              <a:t>class</a:t>
            </a:r>
            <a:r>
              <a:rPr lang="en-U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Line </a:t>
            </a:r>
            <a:r>
              <a:rPr lang="en-US" sz="1500" b="1" dirty="0">
                <a:solidFill>
                  <a:srgbClr val="0000FF"/>
                </a:solidFill>
                <a:latin typeface="Courier New" panose="02070309020205020404" pitchFamily="49" charset="0"/>
              </a:rPr>
              <a:t>extends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500" dirty="0" err="1">
                <a:solidFill>
                  <a:srgbClr val="000000"/>
                </a:solidFill>
                <a:latin typeface="Courier New" panose="02070309020205020404" pitchFamily="49" charset="0"/>
              </a:rPr>
              <a:t>GeometryObject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>
              <a:buNone/>
            </a:pPr>
            <a:r>
              <a:rPr lang="sr-Cyrl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Cyrl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en-U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Point 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a</a:t>
            </a:r>
            <a:r>
              <a:rPr lang="en-U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>
              <a:buNone/>
            </a:pPr>
            <a:r>
              <a:rPr lang="sr-Cyrl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Cyrl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en-U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Point 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b</a:t>
            </a:r>
            <a:r>
              <a:rPr lang="en-U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>
              <a:buNone/>
            </a:pPr>
            <a:r>
              <a:rPr lang="sr-Cyrl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endParaRPr lang="sr-Cyrl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>
              <a:buNone/>
            </a:pPr>
            <a:r>
              <a:rPr lang="sr-Cyrl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Cyrl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en-U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Line</a:t>
            </a:r>
            <a:r>
              <a:rPr lang="en-U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Point a</a:t>
            </a:r>
            <a:r>
              <a:rPr lang="en-U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,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Point b </a:t>
            </a:r>
            <a:r>
              <a:rPr lang="en-U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)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>
              <a:buNone/>
            </a:pPr>
            <a:r>
              <a:rPr lang="sr-Cyrl-RS" sz="1500" b="1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Cyrl-RS" sz="15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	</a:t>
            </a:r>
            <a:r>
              <a:rPr lang="en-US" sz="1500" b="1" dirty="0" err="1" smtClean="0">
                <a:solidFill>
                  <a:srgbClr val="0000FF"/>
                </a:solidFill>
                <a:latin typeface="Courier New" panose="02070309020205020404" pitchFamily="49" charset="0"/>
              </a:rPr>
              <a:t>this</a:t>
            </a:r>
            <a:r>
              <a:rPr lang="en-US" sz="1500" b="1" dirty="0" err="1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en-US" sz="1500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a</a:t>
            </a:r>
            <a:r>
              <a:rPr lang="en-U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500" b="1" dirty="0">
                <a:solidFill>
                  <a:srgbClr val="0000FF"/>
                </a:solidFill>
                <a:latin typeface="Courier New" panose="02070309020205020404" pitchFamily="49" charset="0"/>
              </a:rPr>
              <a:t>new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Point</a:t>
            </a:r>
            <a:r>
              <a:rPr lang="en-U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500" dirty="0" err="1">
                <a:solidFill>
                  <a:srgbClr val="000000"/>
                </a:solidFill>
                <a:latin typeface="Courier New" panose="02070309020205020404" pitchFamily="49" charset="0"/>
              </a:rPr>
              <a:t>a</a:t>
            </a:r>
            <a:r>
              <a:rPr lang="en-US" sz="1500" b="1" dirty="0" err="1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en-US" sz="1500" dirty="0" err="1">
                <a:solidFill>
                  <a:srgbClr val="000000"/>
                </a:solidFill>
                <a:latin typeface="Courier New" panose="02070309020205020404" pitchFamily="49" charset="0"/>
              </a:rPr>
              <a:t>x</a:t>
            </a:r>
            <a:r>
              <a:rPr lang="en-U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,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500" dirty="0" err="1">
                <a:solidFill>
                  <a:srgbClr val="000000"/>
                </a:solidFill>
                <a:latin typeface="Courier New" panose="02070309020205020404" pitchFamily="49" charset="0"/>
              </a:rPr>
              <a:t>a</a:t>
            </a:r>
            <a:r>
              <a:rPr lang="en-US" sz="1500" b="1" dirty="0" err="1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en-US" sz="1500" dirty="0" err="1">
                <a:solidFill>
                  <a:srgbClr val="000000"/>
                </a:solidFill>
                <a:latin typeface="Courier New" panose="02070309020205020404" pitchFamily="49" charset="0"/>
              </a:rPr>
              <a:t>y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);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>
              <a:buNone/>
            </a:pPr>
            <a:r>
              <a:rPr lang="sr-Cyrl-RS" sz="1500" b="1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Cyrl-RS" sz="15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	</a:t>
            </a:r>
            <a:r>
              <a:rPr lang="en-US" sz="1500" b="1" dirty="0" err="1" smtClean="0">
                <a:solidFill>
                  <a:srgbClr val="0000FF"/>
                </a:solidFill>
                <a:latin typeface="Courier New" panose="02070309020205020404" pitchFamily="49" charset="0"/>
              </a:rPr>
              <a:t>this</a:t>
            </a:r>
            <a:r>
              <a:rPr lang="en-US" sz="1500" b="1" dirty="0" err="1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en-US" sz="1500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b</a:t>
            </a:r>
            <a:r>
              <a:rPr lang="en-U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500" b="1" dirty="0">
                <a:solidFill>
                  <a:srgbClr val="0000FF"/>
                </a:solidFill>
                <a:latin typeface="Courier New" panose="02070309020205020404" pitchFamily="49" charset="0"/>
              </a:rPr>
              <a:t>new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Point</a:t>
            </a:r>
            <a:r>
              <a:rPr lang="en-U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500" dirty="0" err="1">
                <a:solidFill>
                  <a:srgbClr val="000000"/>
                </a:solidFill>
                <a:latin typeface="Courier New" panose="02070309020205020404" pitchFamily="49" charset="0"/>
              </a:rPr>
              <a:t>b</a:t>
            </a:r>
            <a:r>
              <a:rPr lang="en-US" sz="1500" b="1" dirty="0" err="1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en-US" sz="1500" dirty="0" err="1">
                <a:solidFill>
                  <a:srgbClr val="000000"/>
                </a:solidFill>
                <a:latin typeface="Courier New" panose="02070309020205020404" pitchFamily="49" charset="0"/>
              </a:rPr>
              <a:t>x</a:t>
            </a:r>
            <a:r>
              <a:rPr lang="en-U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,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500" dirty="0" err="1">
                <a:solidFill>
                  <a:srgbClr val="000000"/>
                </a:solidFill>
                <a:latin typeface="Courier New" panose="02070309020205020404" pitchFamily="49" charset="0"/>
              </a:rPr>
              <a:t>b</a:t>
            </a:r>
            <a:r>
              <a:rPr lang="en-US" sz="1500" b="1" dirty="0" err="1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en-US" sz="1500" dirty="0" err="1">
                <a:solidFill>
                  <a:srgbClr val="000000"/>
                </a:solidFill>
                <a:latin typeface="Courier New" panose="02070309020205020404" pitchFamily="49" charset="0"/>
              </a:rPr>
              <a:t>y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);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>
              <a:buNone/>
            </a:pPr>
            <a:r>
              <a:rPr lang="sr-Cyrl-RS" sz="1500" b="1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Cyrl-RS" sz="15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en-US" sz="15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r>
              <a:rPr lang="en-U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>
              <a:buNone/>
            </a:pPr>
            <a:r>
              <a:rPr lang="sr-Cyrl-RS" sz="1500" b="1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en-US" sz="15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endParaRPr lang="en-US" sz="1500" dirty="0"/>
          </a:p>
          <a:p>
            <a:pPr eaLnBrk="1" hangingPunct="1">
              <a:spcBef>
                <a:spcPts val="600"/>
              </a:spcBef>
              <a:buClrTx/>
              <a:buFontTx/>
              <a:buNone/>
            </a:pPr>
            <a:endParaRPr lang="ru-RU" altLang="en-US" sz="2400" b="1" dirty="0">
              <a:solidFill>
                <a:srgbClr val="000000"/>
              </a:solidFill>
              <a:latin typeface="Garamond" panose="02020404030301010803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371600" y="549275"/>
            <a:ext cx="7772400" cy="86836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sr-Cyrl-RS" sz="3600" b="1" kern="0" dirty="0" smtClean="0">
                <a:solidFill>
                  <a:srgbClr val="0070C0"/>
                </a:solidFill>
              </a:rPr>
              <a:t>Копирајући конструктор</a:t>
            </a:r>
            <a:r>
              <a:rPr lang="en-US" sz="3600" b="1" kern="0" dirty="0" smtClean="0">
                <a:solidFill>
                  <a:srgbClr val="0070C0"/>
                </a:solidFill>
              </a:rPr>
              <a:t> (3)</a:t>
            </a:r>
          </a:p>
        </p:txBody>
      </p:sp>
      <p:sp>
        <p:nvSpPr>
          <p:cNvPr id="2" name="Rectangle 1"/>
          <p:cNvSpPr/>
          <p:nvPr/>
        </p:nvSpPr>
        <p:spPr>
          <a:xfrm>
            <a:off x="1143000" y="3124200"/>
            <a:ext cx="5562600" cy="2514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63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63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63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563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563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63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563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563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563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563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632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ext Box 2"/>
          <p:cNvSpPr txBox="1">
            <a:spLocks noChangeArrowheads="1"/>
          </p:cNvSpPr>
          <p:nvPr/>
        </p:nvSpPr>
        <p:spPr bwMode="auto">
          <a:xfrm>
            <a:off x="228600" y="1443038"/>
            <a:ext cx="8610600" cy="4555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sr-Cyrl-RS" dirty="0">
                <a:latin typeface="Garamond" pitchFamily="18" charset="0"/>
              </a:rPr>
              <a:t>Сада више нема „везивања“ поља и аргумента. </a:t>
            </a:r>
            <a:endParaRPr lang="sr-Cyrl-RS" dirty="0" smtClean="0">
              <a:latin typeface="Garamond" pitchFamily="18" charset="0"/>
            </a:endParaRPr>
          </a:p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sr-Cyrl-RS" dirty="0" smtClean="0">
                <a:latin typeface="Garamond" pitchFamily="18" charset="0"/>
              </a:rPr>
              <a:t>Међутим</a:t>
            </a:r>
            <a:r>
              <a:rPr lang="sr-Cyrl-RS" dirty="0">
                <a:latin typeface="Garamond" pitchFamily="18" charset="0"/>
              </a:rPr>
              <a:t>, запис је </a:t>
            </a:r>
            <a:r>
              <a:rPr lang="sr-Cyrl-RS" dirty="0" smtClean="0">
                <a:latin typeface="Garamond" pitchFamily="18" charset="0"/>
              </a:rPr>
              <a:t>рогобатан:</a:t>
            </a:r>
          </a:p>
          <a:p>
            <a:pPr marL="800100" lvl="1" indent="-342900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sr-Cyrl-RS" sz="2000" dirty="0" smtClean="0">
                <a:latin typeface="Garamond" pitchFamily="18" charset="0"/>
              </a:rPr>
              <a:t>нарочито </a:t>
            </a:r>
            <a:r>
              <a:rPr lang="sr-Cyrl-RS" sz="2000" dirty="0">
                <a:latin typeface="Garamond" pitchFamily="18" charset="0"/>
              </a:rPr>
              <a:t>у случају када мутирајући објекат </a:t>
            </a:r>
            <a:r>
              <a:rPr lang="sr-Cyrl-RS" sz="2000" dirty="0" smtClean="0">
                <a:latin typeface="Garamond" pitchFamily="18" charset="0"/>
              </a:rPr>
              <a:t/>
            </a:r>
            <a:br>
              <a:rPr lang="sr-Cyrl-RS" sz="2000" dirty="0" smtClean="0">
                <a:latin typeface="Garamond" pitchFamily="18" charset="0"/>
              </a:rPr>
            </a:br>
            <a:r>
              <a:rPr lang="sr-Cyrl-RS" sz="2000" dirty="0" smtClean="0">
                <a:latin typeface="Garamond" pitchFamily="18" charset="0"/>
              </a:rPr>
              <a:t>који </a:t>
            </a:r>
            <a:r>
              <a:rPr lang="sr-Cyrl-RS" sz="2000" dirty="0">
                <a:latin typeface="Garamond" pitchFamily="18" charset="0"/>
              </a:rPr>
              <a:t>представља поље новог објекта има сложену структуру.</a:t>
            </a:r>
          </a:p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sr-Cyrl-RS" dirty="0" smtClean="0">
                <a:latin typeface="Garamond" pitchFamily="18" charset="0"/>
              </a:rPr>
              <a:t>У прошлом </a:t>
            </a:r>
            <a:r>
              <a:rPr lang="sr-Cyrl-RS" dirty="0">
                <a:latin typeface="Garamond" pitchFamily="18" charset="0"/>
              </a:rPr>
              <a:t>случају било би јако добро када би постојала могућност да се једноставном наредбом направи </a:t>
            </a:r>
            <a:r>
              <a:rPr lang="sr-Cyrl-RS" dirty="0" smtClean="0">
                <a:latin typeface="Garamond" pitchFamily="18" charset="0"/>
              </a:rPr>
              <a:t>нова копија.</a:t>
            </a:r>
          </a:p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sr-Cyrl-RS" dirty="0" smtClean="0">
                <a:latin typeface="Garamond" pitchFamily="18" charset="0"/>
              </a:rPr>
              <a:t>Да </a:t>
            </a:r>
            <a:r>
              <a:rPr lang="sr-Cyrl-RS" dirty="0">
                <a:latin typeface="Garamond" pitchFamily="18" charset="0"/>
              </a:rPr>
              <a:t>би се то постигло, потребно је да у класи која описује тип поља постоји тзв. </a:t>
            </a:r>
            <a:r>
              <a:rPr lang="sr-Cyrl-RS" dirty="0">
                <a:solidFill>
                  <a:srgbClr val="FF3300"/>
                </a:solidFill>
                <a:latin typeface="Garamond" pitchFamily="18" charset="0"/>
              </a:rPr>
              <a:t>копирајући конструктор</a:t>
            </a:r>
            <a:r>
              <a:rPr lang="sr-Cyrl-RS" dirty="0">
                <a:latin typeface="Garamond" pitchFamily="18" charset="0"/>
              </a:rPr>
              <a:t>. </a:t>
            </a:r>
            <a:endParaRPr lang="sr-Cyrl-RS" dirty="0" smtClean="0">
              <a:latin typeface="Garamond" pitchFamily="18" charset="0"/>
            </a:endParaRPr>
          </a:p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sr-Cyrl-RS" dirty="0" smtClean="0">
                <a:latin typeface="Garamond" pitchFamily="18" charset="0"/>
              </a:rPr>
              <a:t>Да </a:t>
            </a:r>
            <a:r>
              <a:rPr lang="sr-Cyrl-RS" dirty="0">
                <a:latin typeface="Garamond" pitchFamily="18" charset="0"/>
              </a:rPr>
              <a:t>би се истакло да копирајући конструктор не може да модификује своје </a:t>
            </a:r>
            <a:r>
              <a:rPr lang="sr-Cyrl-RS" dirty="0" smtClean="0">
                <a:latin typeface="Garamond" pitchFamily="18" charset="0"/>
              </a:rPr>
              <a:t>аргументе користи се модификатор </a:t>
            </a:r>
            <a:r>
              <a:rPr lang="en-US" sz="1800" dirty="0">
                <a:latin typeface="+mn-lt"/>
              </a:rPr>
              <a:t>final</a:t>
            </a:r>
            <a:r>
              <a:rPr lang="en-US" dirty="0">
                <a:latin typeface="Garamond" pitchFamily="18" charset="0"/>
              </a:rPr>
              <a:t>.</a:t>
            </a:r>
            <a:r>
              <a:rPr lang="sr-Cyrl-RS" dirty="0">
                <a:latin typeface="Garamond" pitchFamily="18" charset="0"/>
              </a:rPr>
              <a:t> 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371600" y="549275"/>
            <a:ext cx="7772400" cy="86836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sr-Cyrl-RS" sz="3600" b="1" kern="0" dirty="0" smtClean="0">
                <a:solidFill>
                  <a:srgbClr val="0070C0"/>
                </a:solidFill>
              </a:rPr>
              <a:t>Копирајући конструктор</a:t>
            </a:r>
            <a:r>
              <a:rPr lang="en-US" sz="3600" b="1" kern="0" dirty="0" smtClean="0">
                <a:solidFill>
                  <a:srgbClr val="0070C0"/>
                </a:solidFill>
              </a:rPr>
              <a:t> (4)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63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63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63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63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63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563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ext Box 2"/>
          <p:cNvSpPr txBox="1">
            <a:spLocks noChangeArrowheads="1"/>
          </p:cNvSpPr>
          <p:nvPr/>
        </p:nvSpPr>
        <p:spPr bwMode="auto">
          <a:xfrm>
            <a:off x="228600" y="1443038"/>
            <a:ext cx="8610600" cy="3924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None/>
            </a:pPr>
            <a:endParaRPr lang="sr-Cyrl-RS" sz="1500" dirty="0" smtClean="0">
              <a:solidFill>
                <a:srgbClr val="8000FF"/>
              </a:solidFill>
              <a:latin typeface="Courier New" panose="02070309020205020404" pitchFamily="49" charset="0"/>
            </a:endParaRPr>
          </a:p>
          <a:p>
            <a:pPr>
              <a:buNone/>
            </a:pPr>
            <a:r>
              <a:rPr lang="sr-Cyrl-RS" sz="1500" dirty="0" smtClean="0">
                <a:solidFill>
                  <a:srgbClr val="8000FF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dirty="0" smtClean="0">
                <a:solidFill>
                  <a:srgbClr val="8000FF"/>
                </a:solidFill>
                <a:latin typeface="Courier New" panose="02070309020205020404" pitchFamily="49" charset="0"/>
              </a:rPr>
              <a:t>class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Point </a:t>
            </a:r>
            <a:r>
              <a:rPr lang="sr-Latn-RS" sz="1500" b="1" dirty="0">
                <a:solidFill>
                  <a:srgbClr val="0000FF"/>
                </a:solidFill>
                <a:latin typeface="Courier New" panose="02070309020205020404" pitchFamily="49" charset="0"/>
              </a:rPr>
              <a:t>extends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GeometryObject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>
              <a:buNone/>
            </a:pPr>
            <a:r>
              <a:rPr lang="sr-Cyrl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Cyrl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dirty="0" smtClean="0">
                <a:solidFill>
                  <a:srgbClr val="8000FF"/>
                </a:solidFill>
                <a:latin typeface="Courier New" panose="02070309020205020404" pitchFamily="49" charset="0"/>
              </a:rPr>
              <a:t>int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x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dirty="0">
                <a:solidFill>
                  <a:srgbClr val="8000FF"/>
                </a:solidFill>
                <a:latin typeface="Courier New" panose="02070309020205020404" pitchFamily="49" charset="0"/>
              </a:rPr>
              <a:t>int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y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>
              <a:buNone/>
            </a:pPr>
            <a:endParaRPr lang="sr-Cyrl-RS" sz="15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>
              <a:buNone/>
            </a:pPr>
            <a:r>
              <a:rPr lang="sr-Cyrl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	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Point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dirty="0">
                <a:solidFill>
                  <a:srgbClr val="8000FF"/>
                </a:solidFill>
                <a:latin typeface="Courier New" panose="02070309020205020404" pitchFamily="49" charset="0"/>
              </a:rPr>
              <a:t>int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x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,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dirty="0">
                <a:solidFill>
                  <a:srgbClr val="8000FF"/>
                </a:solidFill>
                <a:latin typeface="Courier New" panose="02070309020205020404" pitchFamily="49" charset="0"/>
              </a:rPr>
              <a:t>int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y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)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>
              <a:buNone/>
            </a:pPr>
            <a:r>
              <a:rPr lang="sr-Cyrl-RS" sz="1500" b="1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Cyrl-RS" sz="15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	</a:t>
            </a:r>
            <a:r>
              <a:rPr lang="sr-Latn-RS" sz="15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this</a:t>
            </a:r>
            <a:r>
              <a:rPr lang="sr-Latn-RS" sz="15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x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x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>
              <a:buNone/>
            </a:pPr>
            <a:r>
              <a:rPr lang="sr-Cyrl-RS" sz="1500" b="1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Cyrl-RS" sz="15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	</a:t>
            </a:r>
            <a:r>
              <a:rPr lang="sr-Latn-RS" sz="15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this</a:t>
            </a:r>
            <a:r>
              <a:rPr lang="sr-Latn-RS" sz="15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y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y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>
              <a:buNone/>
            </a:pPr>
            <a:r>
              <a:rPr lang="sr-Cyrl-RS" sz="1500" b="1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Cyrl-RS" sz="15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>
              <a:buNone/>
            </a:pPr>
            <a:endParaRPr lang="sr-Cyrl-RS" sz="15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>
              <a:buNone/>
            </a:pPr>
            <a:r>
              <a:rPr lang="sr-Cyrl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	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Point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dirty="0">
                <a:solidFill>
                  <a:srgbClr val="8000FF"/>
                </a:solidFill>
                <a:latin typeface="Courier New" panose="02070309020205020404" pitchFamily="49" charset="0"/>
              </a:rPr>
              <a:t>final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Point tacka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)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>
              <a:buNone/>
            </a:pPr>
            <a:r>
              <a:rPr lang="sr-Cyrl-RS" sz="1500" b="1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Cyrl-RS" sz="15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	</a:t>
            </a:r>
            <a:r>
              <a:rPr lang="sr-Latn-RS" sz="15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this</a:t>
            </a:r>
            <a:r>
              <a:rPr lang="sr-Latn-RS" sz="15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x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tacka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x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>
              <a:buNone/>
            </a:pPr>
            <a:r>
              <a:rPr lang="sr-Cyrl-RS" sz="1500" b="1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Cyrl-RS" sz="15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	</a:t>
            </a:r>
            <a:r>
              <a:rPr lang="sr-Latn-RS" sz="15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this</a:t>
            </a:r>
            <a:r>
              <a:rPr lang="sr-Latn-RS" sz="15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y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tacka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y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>
              <a:buNone/>
            </a:pPr>
            <a:r>
              <a:rPr lang="sr-Cyrl-RS" sz="1500" b="1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Cyrl-RS" sz="15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>
              <a:buNone/>
            </a:pPr>
            <a:r>
              <a:rPr lang="sr-Cyrl-RS" sz="1500" b="1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endParaRPr lang="sr-Latn-RS" sz="1500" dirty="0">
              <a:effectLst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371600" y="549275"/>
            <a:ext cx="7772400" cy="86836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sr-Cyrl-RS" sz="3600" b="1" kern="0" dirty="0" smtClean="0">
                <a:solidFill>
                  <a:srgbClr val="0070C0"/>
                </a:solidFill>
              </a:rPr>
              <a:t>Копирајући конструктор</a:t>
            </a:r>
            <a:r>
              <a:rPr lang="en-US" sz="3600" b="1" kern="0" dirty="0" smtClean="0">
                <a:solidFill>
                  <a:srgbClr val="0070C0"/>
                </a:solidFill>
              </a:rPr>
              <a:t> (5)</a:t>
            </a:r>
          </a:p>
        </p:txBody>
      </p:sp>
      <p:sp>
        <p:nvSpPr>
          <p:cNvPr id="2" name="Rectangle 1"/>
          <p:cNvSpPr/>
          <p:nvPr/>
        </p:nvSpPr>
        <p:spPr>
          <a:xfrm>
            <a:off x="1143000" y="1676400"/>
            <a:ext cx="4419600" cy="3657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63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63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63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63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63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63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563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563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5632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632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5632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ext Box 2"/>
          <p:cNvSpPr txBox="1">
            <a:spLocks noChangeArrowheads="1"/>
          </p:cNvSpPr>
          <p:nvPr/>
        </p:nvSpPr>
        <p:spPr bwMode="auto">
          <a:xfrm>
            <a:off x="228600" y="1443038"/>
            <a:ext cx="8610600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sr-Cyrl-RS" sz="1500" dirty="0" smtClean="0">
              <a:solidFill>
                <a:srgbClr val="8000FF"/>
              </a:solidFill>
              <a:latin typeface="Courier New" panose="02070309020205020404" pitchFamily="49" charset="0"/>
            </a:endParaRPr>
          </a:p>
          <a:p>
            <a:r>
              <a:rPr lang="sr-Cyrl-RS" sz="1500" dirty="0">
                <a:solidFill>
                  <a:srgbClr val="8000FF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dirty="0" smtClean="0">
                <a:solidFill>
                  <a:srgbClr val="8000FF"/>
                </a:solidFill>
                <a:latin typeface="Courier New" panose="02070309020205020404" pitchFamily="49" charset="0"/>
              </a:rPr>
              <a:t>class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Line </a:t>
            </a:r>
            <a:r>
              <a:rPr lang="sr-Latn-RS" sz="1500" b="1" dirty="0">
                <a:solidFill>
                  <a:srgbClr val="0000FF"/>
                </a:solidFill>
                <a:latin typeface="Courier New" panose="02070309020205020404" pitchFamily="49" charset="0"/>
              </a:rPr>
              <a:t>extends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GeometryObject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sr-Cyrl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Cyrl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Point 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a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sr-Cyrl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Cyrl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Point 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b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endParaRPr lang="sr-Cyrl-RS" sz="15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sr-Cyrl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	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Line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Point a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,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Point b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)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sr-Cyrl-RS" sz="1500" b="1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Cyrl-RS" sz="15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	</a:t>
            </a:r>
            <a:r>
              <a:rPr lang="sr-Latn-RS" sz="15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this</a:t>
            </a:r>
            <a:r>
              <a:rPr lang="sr-Latn-RS" sz="15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a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00FF"/>
                </a:solidFill>
                <a:latin typeface="Courier New" panose="02070309020205020404" pitchFamily="49" charset="0"/>
              </a:rPr>
              <a:t>new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Point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a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);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sr-Cyrl-RS" sz="1500" b="1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Cyrl-RS" sz="15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	</a:t>
            </a:r>
            <a:r>
              <a:rPr lang="sr-Latn-RS" sz="15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this</a:t>
            </a:r>
            <a:r>
              <a:rPr lang="sr-Latn-RS" sz="15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b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00FF"/>
                </a:solidFill>
                <a:latin typeface="Courier New" panose="02070309020205020404" pitchFamily="49" charset="0"/>
              </a:rPr>
              <a:t>new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Point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b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);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sr-Cyrl-RS" sz="1500" b="1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Cyrl-RS" sz="15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endParaRPr lang="sr-Cyrl-RS" sz="15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sr-Cyrl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	</a:t>
            </a:r>
            <a:r>
              <a:rPr lang="sr-Latn-RS" sz="1500" dirty="0" smtClean="0">
                <a:solidFill>
                  <a:srgbClr val="8000FF"/>
                </a:solidFill>
                <a:latin typeface="Courier New" panose="02070309020205020404" pitchFamily="49" charset="0"/>
              </a:rPr>
              <a:t>public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dirty="0">
                <a:solidFill>
                  <a:srgbClr val="8000FF"/>
                </a:solidFill>
                <a:latin typeface="Courier New" panose="02070309020205020404" pitchFamily="49" charset="0"/>
              </a:rPr>
              <a:t>static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dirty="0">
                <a:solidFill>
                  <a:srgbClr val="8000FF"/>
                </a:solidFill>
                <a:latin typeface="Courier New" panose="02070309020205020404" pitchFamily="49" charset="0"/>
              </a:rPr>
              <a:t>void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main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String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[]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argsKL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)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sr-Cyrl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Cyrl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	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Point 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tackaA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00FF"/>
                </a:solidFill>
                <a:latin typeface="Courier New" panose="02070309020205020404" pitchFamily="49" charset="0"/>
              </a:rPr>
              <a:t>new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Point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dirty="0">
                <a:solidFill>
                  <a:srgbClr val="FF8000"/>
                </a:solidFill>
                <a:latin typeface="Courier New" panose="02070309020205020404" pitchFamily="49" charset="0"/>
              </a:rPr>
              <a:t>19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,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dirty="0">
                <a:solidFill>
                  <a:srgbClr val="FF8000"/>
                </a:solidFill>
                <a:latin typeface="Courier New" panose="02070309020205020404" pitchFamily="49" charset="0"/>
              </a:rPr>
              <a:t>20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);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sr-Cyrl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Cyrl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	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Point 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tackaB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00FF"/>
                </a:solidFill>
                <a:latin typeface="Courier New" panose="02070309020205020404" pitchFamily="49" charset="0"/>
              </a:rPr>
              <a:t>new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Point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dirty="0">
                <a:solidFill>
                  <a:srgbClr val="FF8000"/>
                </a:solidFill>
                <a:latin typeface="Courier New" panose="02070309020205020404" pitchFamily="49" charset="0"/>
              </a:rPr>
              <a:t>7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,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dirty="0">
                <a:solidFill>
                  <a:srgbClr val="FF8000"/>
                </a:solidFill>
                <a:latin typeface="Courier New" panose="02070309020205020404" pitchFamily="49" charset="0"/>
              </a:rPr>
              <a:t>52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);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sr-Cyrl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Cyrl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	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Line 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linijaAB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00FF"/>
                </a:solidFill>
                <a:latin typeface="Courier New" panose="02070309020205020404" pitchFamily="49" charset="0"/>
              </a:rPr>
              <a:t>new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Line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tackaA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,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tackaB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);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Cyrl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			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tackaA</a:t>
            </a:r>
            <a:r>
              <a:rPr lang="sr-Latn-RS" sz="15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setX</a:t>
            </a:r>
            <a:r>
              <a:rPr lang="sr-Latn-RS" sz="15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sr-Latn-RS" sz="1500" dirty="0" smtClean="0">
                <a:solidFill>
                  <a:srgbClr val="FF8000"/>
                </a:solidFill>
                <a:latin typeface="Courier New" panose="02070309020205020404" pitchFamily="49" charset="0"/>
              </a:rPr>
              <a:t>200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);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Cyrl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/>
            </a:r>
            <a:br>
              <a:rPr lang="sr-Cyrl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</a:br>
            <a:r>
              <a:rPr lang="sr-Cyrl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		</a:t>
            </a:r>
            <a:r>
              <a:rPr lang="sr-Latn-RS" sz="1500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// </a:t>
            </a:r>
            <a:r>
              <a:rPr lang="sr-Latn-RS" sz="1500" dirty="0">
                <a:solidFill>
                  <a:srgbClr val="008000"/>
                </a:solidFill>
                <a:latin typeface="Courier New" panose="02070309020205020404" pitchFamily="49" charset="0"/>
              </a:rPr>
              <a:t>promena kod tackaA ne menja vrednost linijaAB </a:t>
            </a:r>
            <a:r>
              <a:rPr lang="sr-Cyrl-RS" sz="1500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		</a:t>
            </a:r>
            <a:r>
              <a:rPr lang="sr-Latn-RS" sz="15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sr-Cyrl-RS" sz="1500" b="1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endParaRPr lang="sr-Latn-RS" sz="1500" dirty="0">
              <a:effectLst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371600" y="549275"/>
            <a:ext cx="7772400" cy="86836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sr-Cyrl-RS" sz="3600" b="1" kern="0" dirty="0" smtClean="0">
                <a:solidFill>
                  <a:srgbClr val="0070C0"/>
                </a:solidFill>
              </a:rPr>
              <a:t>Копирајући конструктор</a:t>
            </a:r>
            <a:r>
              <a:rPr lang="en-US" sz="3600" b="1" kern="0" dirty="0" smtClean="0">
                <a:solidFill>
                  <a:srgbClr val="0070C0"/>
                </a:solidFill>
              </a:rPr>
              <a:t> (6)</a:t>
            </a:r>
          </a:p>
        </p:txBody>
      </p:sp>
      <p:sp>
        <p:nvSpPr>
          <p:cNvPr id="2" name="Rectangle 1"/>
          <p:cNvSpPr/>
          <p:nvPr/>
        </p:nvSpPr>
        <p:spPr>
          <a:xfrm>
            <a:off x="990600" y="1676399"/>
            <a:ext cx="7696200" cy="401395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63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63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63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63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63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63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563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563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5632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632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5632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5632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0" y="1511300"/>
            <a:ext cx="88392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eaLnBrk="0" hangingPunct="0">
              <a:spcBef>
                <a:spcPct val="60000"/>
              </a:spcBef>
              <a:buFont typeface="Arial" panose="020B0604020202020204" pitchFamily="34" charset="0"/>
              <a:buChar char="•"/>
              <a:defRPr/>
            </a:pPr>
            <a:r>
              <a:rPr lang="ru-RU" dirty="0">
                <a:latin typeface="Garamond" pitchFamily="18" charset="0"/>
              </a:rPr>
              <a:t>Процес дефинисања метода у поткласи који има исти потпис као и метод у наткласи назива се </a:t>
            </a:r>
            <a:r>
              <a:rPr lang="ru-RU" u="sng" dirty="0" err="1">
                <a:solidFill>
                  <a:srgbClr val="C00000"/>
                </a:solidFill>
                <a:latin typeface="Garamond" pitchFamily="18" charset="0"/>
              </a:rPr>
              <a:t>превазилажење</a:t>
            </a:r>
            <a:r>
              <a:rPr lang="ru-RU" u="sng" dirty="0">
                <a:solidFill>
                  <a:srgbClr val="C00000"/>
                </a:solidFill>
                <a:latin typeface="Garamond" pitchFamily="18" charset="0"/>
              </a:rPr>
              <a:t> </a:t>
            </a:r>
            <a:r>
              <a:rPr lang="ru-RU" u="sng" dirty="0" smtClean="0">
                <a:solidFill>
                  <a:srgbClr val="C00000"/>
                </a:solidFill>
                <a:latin typeface="Garamond" pitchFamily="18" charset="0"/>
              </a:rPr>
              <a:t>метода</a:t>
            </a:r>
            <a:r>
              <a:rPr lang="ru-RU" dirty="0">
                <a:latin typeface="Garamond" pitchFamily="18" charset="0"/>
              </a:rPr>
              <a:t>.</a:t>
            </a:r>
          </a:p>
          <a:p>
            <a:pPr marL="342900" indent="-342900" eaLnBrk="0" hangingPunct="0">
              <a:spcBef>
                <a:spcPct val="60000"/>
              </a:spcBef>
              <a:buFont typeface="Arial" panose="020B0604020202020204" pitchFamily="34" charset="0"/>
              <a:buChar char="•"/>
              <a:defRPr/>
            </a:pPr>
            <a:r>
              <a:rPr lang="sr-Cyrl-RS" dirty="0">
                <a:latin typeface="Garamond" pitchFamily="18" charset="0"/>
              </a:rPr>
              <a:t>Способност подкласе да превазиђе метод омогућује да нека </a:t>
            </a:r>
            <a:r>
              <a:rPr lang="sr-Cyrl-RS" dirty="0" smtClean="0">
                <a:latin typeface="Garamond" pitchFamily="18" charset="0"/>
              </a:rPr>
              <a:t>класа:</a:t>
            </a:r>
          </a:p>
          <a:p>
            <a:pPr marL="914400" lvl="1" indent="-457200" eaLnBrk="0" hangingPunct="0">
              <a:spcBef>
                <a:spcPct val="60000"/>
              </a:spcBef>
              <a:buFont typeface="+mj-lt"/>
              <a:buAutoNum type="arabicPeriod"/>
              <a:defRPr/>
            </a:pPr>
            <a:r>
              <a:rPr lang="sr-Cyrl-RS" dirty="0" smtClean="0">
                <a:latin typeface="Garamond" pitchFamily="18" charset="0"/>
              </a:rPr>
              <a:t>наследи </a:t>
            </a:r>
            <a:r>
              <a:rPr lang="sr-Cyrl-RS" dirty="0">
                <a:latin typeface="Garamond" pitchFamily="18" charset="0"/>
              </a:rPr>
              <a:t>„довољно блиску“ надкласу </a:t>
            </a:r>
            <a:endParaRPr lang="sr-Cyrl-RS" dirty="0" smtClean="0">
              <a:latin typeface="Garamond" pitchFamily="18" charset="0"/>
            </a:endParaRPr>
          </a:p>
          <a:p>
            <a:pPr marL="914400" lvl="1" indent="-457200" eaLnBrk="0" hangingPunct="0">
              <a:spcBef>
                <a:spcPct val="60000"/>
              </a:spcBef>
              <a:buFont typeface="+mj-lt"/>
              <a:buAutoNum type="arabicPeriod"/>
              <a:defRPr/>
            </a:pPr>
            <a:r>
              <a:rPr lang="sr-Cyrl-RS" dirty="0" smtClean="0">
                <a:latin typeface="Garamond" pitchFamily="18" charset="0"/>
              </a:rPr>
              <a:t>и </a:t>
            </a:r>
            <a:r>
              <a:rPr lang="sr-Cyrl-RS" dirty="0">
                <a:latin typeface="Garamond" pitchFamily="18" charset="0"/>
              </a:rPr>
              <a:t>да по потреби модификује њено понашање</a:t>
            </a:r>
            <a:r>
              <a:rPr lang="en-US" dirty="0">
                <a:latin typeface="Garamond" pitchFamily="18" charset="0"/>
              </a:rPr>
              <a:t>. </a:t>
            </a:r>
            <a:endParaRPr lang="sr-Cyrl-RS" dirty="0" smtClean="0">
              <a:latin typeface="Garamond" pitchFamily="18" charset="0"/>
            </a:endParaRPr>
          </a:p>
          <a:p>
            <a:pPr marL="342900" indent="-342900" eaLnBrk="0" hangingPunct="0">
              <a:spcBef>
                <a:spcPct val="60000"/>
              </a:spcBef>
              <a:buFont typeface="Arial" panose="020B0604020202020204" pitchFamily="34" charset="0"/>
              <a:buChar char="•"/>
              <a:defRPr/>
            </a:pPr>
            <a:r>
              <a:rPr lang="sr-Cyrl-RS" dirty="0" smtClean="0">
                <a:latin typeface="Garamond" pitchFamily="18" charset="0"/>
              </a:rPr>
              <a:t>Нови </a:t>
            </a:r>
            <a:r>
              <a:rPr lang="sr-Cyrl-RS" dirty="0">
                <a:latin typeface="Garamond" pitchFamily="18" charset="0"/>
              </a:rPr>
              <a:t>метод има исто име, исти број и типове параметара и враће резултат истог типа као метод надкласе који се превазилази. </a:t>
            </a:r>
            <a:endParaRPr lang="sr-Cyrl-RS" dirty="0" smtClean="0">
              <a:latin typeface="Garamond" pitchFamily="18" charset="0"/>
            </a:endParaRPr>
          </a:p>
          <a:p>
            <a:pPr marL="342900" indent="-342900" eaLnBrk="0" hangingPunct="0">
              <a:spcBef>
                <a:spcPct val="60000"/>
              </a:spcBef>
              <a:buFont typeface="Arial" panose="020B0604020202020204" pitchFamily="34" charset="0"/>
              <a:buChar char="•"/>
              <a:defRPr/>
            </a:pPr>
            <a:r>
              <a:rPr lang="sr-Cyrl-RS" dirty="0" smtClean="0">
                <a:latin typeface="Garamond" pitchFamily="18" charset="0"/>
              </a:rPr>
              <a:t>Нови </a:t>
            </a:r>
            <a:r>
              <a:rPr lang="sr-Cyrl-RS" dirty="0">
                <a:latin typeface="Garamond" pitchFamily="18" charset="0"/>
              </a:rPr>
              <a:t>метод може да врати и подтип типа који враћа метод надкласе, што се назива</a:t>
            </a:r>
            <a:r>
              <a:rPr lang="en-US" dirty="0">
                <a:latin typeface="Garamond" pitchFamily="18" charset="0"/>
              </a:rPr>
              <a:t> </a:t>
            </a:r>
            <a:r>
              <a:rPr lang="sr-Cyrl-RS" dirty="0">
                <a:solidFill>
                  <a:srgbClr val="7030A0"/>
                </a:solidFill>
                <a:latin typeface="Garamond" pitchFamily="18" charset="0"/>
              </a:rPr>
              <a:t>коваријантни тип </a:t>
            </a:r>
            <a:r>
              <a:rPr lang="sr-Cyrl-RS" dirty="0">
                <a:latin typeface="Garamond" pitchFamily="18" charset="0"/>
              </a:rPr>
              <a:t>резултата</a:t>
            </a:r>
            <a:r>
              <a:rPr lang="en-US" dirty="0" smtClean="0">
                <a:latin typeface="Garamond" pitchFamily="18" charset="0"/>
              </a:rPr>
              <a:t>.</a:t>
            </a:r>
            <a:endParaRPr lang="en-US" dirty="0">
              <a:latin typeface="Garamond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371600" y="549275"/>
            <a:ext cx="7772400" cy="86836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sr-Cyrl-RS" sz="3600" b="1" kern="0" dirty="0" smtClean="0">
                <a:solidFill>
                  <a:srgbClr val="0070C0"/>
                </a:solidFill>
              </a:rPr>
              <a:t>Превазилажење метода</a:t>
            </a:r>
            <a:endParaRPr lang="en-US" sz="3600" b="1" kern="0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2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12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12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12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512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179388" y="1622425"/>
            <a:ext cx="8583612" cy="52475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342900" indent="-342900" eaLnBrk="1" hangingPunct="1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sr-Cyrl-RS" dirty="0" smtClean="0">
                <a:latin typeface="Garamond" pitchFamily="18" charset="0"/>
              </a:rPr>
              <a:t>Дефиниција </a:t>
            </a:r>
            <a:r>
              <a:rPr lang="ru-RU" dirty="0" err="1" smtClean="0">
                <a:latin typeface="Garamond" pitchFamily="18" charset="0"/>
              </a:rPr>
              <a:t>класе</a:t>
            </a:r>
            <a:r>
              <a:rPr lang="ru-RU" dirty="0" smtClean="0">
                <a:latin typeface="Garamond" pitchFamily="18" charset="0"/>
              </a:rPr>
              <a:t> </a:t>
            </a:r>
            <a:r>
              <a:rPr lang="ru-RU" dirty="0" err="1" smtClean="0">
                <a:latin typeface="Garamond" pitchFamily="18" charset="0"/>
              </a:rPr>
              <a:t>има</a:t>
            </a:r>
            <a:r>
              <a:rPr lang="ru-RU" dirty="0" smtClean="0">
                <a:latin typeface="Garamond" pitchFamily="18" charset="0"/>
              </a:rPr>
              <a:t> </a:t>
            </a:r>
            <a:r>
              <a:rPr lang="ru-RU" dirty="0" err="1" smtClean="0">
                <a:latin typeface="Garamond" pitchFamily="18" charset="0"/>
              </a:rPr>
              <a:t>следећу</a:t>
            </a:r>
            <a:r>
              <a:rPr lang="ru-RU" dirty="0" smtClean="0">
                <a:latin typeface="Garamond" pitchFamily="18" charset="0"/>
              </a:rPr>
              <a:t> структуру:</a:t>
            </a:r>
          </a:p>
          <a:p>
            <a:pPr marL="1200150" lvl="1" indent="-457200" eaLnBrk="1" hangingPunct="1">
              <a:spcBef>
                <a:spcPct val="50000"/>
              </a:spcBef>
              <a:buFont typeface="+mj-lt"/>
              <a:buAutoNum type="arabicPeriod"/>
              <a:defRPr/>
            </a:pPr>
            <a:r>
              <a:rPr lang="ru-RU" sz="2000" dirty="0" err="1" smtClean="0">
                <a:latin typeface="Garamond" pitchFamily="18" charset="0"/>
              </a:rPr>
              <a:t>Најпре</a:t>
            </a:r>
            <a:r>
              <a:rPr lang="ru-RU" sz="2000" dirty="0" smtClean="0">
                <a:latin typeface="Garamond" pitchFamily="18" charset="0"/>
              </a:rPr>
              <a:t> следи листа </a:t>
            </a:r>
            <a:r>
              <a:rPr lang="ru-RU" sz="2000" dirty="0" err="1" smtClean="0">
                <a:latin typeface="Garamond" pitchFamily="18" charset="0"/>
              </a:rPr>
              <a:t>нула</a:t>
            </a:r>
            <a:r>
              <a:rPr lang="ru-RU" sz="2000" dirty="0" smtClean="0">
                <a:latin typeface="Garamond" pitchFamily="18" charset="0"/>
              </a:rPr>
              <a:t> или </a:t>
            </a:r>
            <a:r>
              <a:rPr lang="ru-RU" sz="2000" dirty="0" err="1" smtClean="0">
                <a:latin typeface="Garamond" pitchFamily="18" charset="0"/>
              </a:rPr>
              <a:t>више</a:t>
            </a:r>
            <a:r>
              <a:rPr lang="ru-RU" sz="2000" dirty="0" smtClean="0">
                <a:latin typeface="Garamond" pitchFamily="18" charset="0"/>
              </a:rPr>
              <a:t> модификатора</a:t>
            </a:r>
          </a:p>
          <a:p>
            <a:pPr marL="1200150" lvl="1" indent="-457200" eaLnBrk="1" hangingPunct="1">
              <a:spcBef>
                <a:spcPct val="50000"/>
              </a:spcBef>
              <a:buFont typeface="+mj-lt"/>
              <a:buAutoNum type="arabicPeriod"/>
              <a:defRPr/>
            </a:pPr>
            <a:r>
              <a:rPr lang="ru-RU" sz="2000" dirty="0" smtClean="0">
                <a:latin typeface="Garamond" pitchFamily="18" charset="0"/>
              </a:rPr>
              <a:t>Потом </a:t>
            </a:r>
            <a:r>
              <a:rPr lang="ru-RU" sz="2000" dirty="0" err="1" smtClean="0">
                <a:latin typeface="Garamond" pitchFamily="18" charset="0"/>
              </a:rPr>
              <a:t>кључна</a:t>
            </a:r>
            <a:r>
              <a:rPr lang="ru-RU" sz="2000" dirty="0" smtClean="0">
                <a:latin typeface="Garamond" pitchFamily="18" charset="0"/>
              </a:rPr>
              <a:t> </a:t>
            </a:r>
            <a:r>
              <a:rPr lang="ru-RU" sz="2000" dirty="0" err="1" smtClean="0">
                <a:latin typeface="Garamond" pitchFamily="18" charset="0"/>
              </a:rPr>
              <a:t>реч</a:t>
            </a:r>
            <a:r>
              <a:rPr lang="ru-RU" sz="2000" dirty="0" smtClean="0">
                <a:latin typeface="Garamond" pitchFamily="18" charset="0"/>
              </a:rPr>
              <a:t> </a:t>
            </a:r>
            <a:r>
              <a:rPr lang="sr-Latn-RS" sz="2000" b="1" dirty="0" smtClean="0">
                <a:latin typeface="Garamond" pitchFamily="18" charset="0"/>
              </a:rPr>
              <a:t>class</a:t>
            </a:r>
            <a:endParaRPr lang="en-US" sz="2000" b="1" dirty="0" smtClean="0">
              <a:latin typeface="Garamond" pitchFamily="18" charset="0"/>
            </a:endParaRPr>
          </a:p>
          <a:p>
            <a:pPr marL="1200150" lvl="1" indent="-457200" eaLnBrk="1" hangingPunct="1">
              <a:spcBef>
                <a:spcPct val="50000"/>
              </a:spcBef>
              <a:buFont typeface="+mj-lt"/>
              <a:buAutoNum type="arabicPeriod"/>
              <a:defRPr/>
            </a:pPr>
            <a:r>
              <a:rPr lang="sr-Cyrl-RS" sz="2000" dirty="0" smtClean="0">
                <a:latin typeface="Garamond" pitchFamily="18" charset="0"/>
              </a:rPr>
              <a:t>Потом назив класе представљен валидним идентификатором</a:t>
            </a:r>
          </a:p>
          <a:p>
            <a:pPr marL="1200150" lvl="1" indent="-457200" eaLnBrk="1" hangingPunct="1">
              <a:spcBef>
                <a:spcPct val="50000"/>
              </a:spcBef>
              <a:buFont typeface="+mj-lt"/>
              <a:buAutoNum type="arabicPeriod"/>
              <a:defRPr/>
            </a:pPr>
            <a:r>
              <a:rPr lang="sr-Cyrl-RS" sz="2000" dirty="0" smtClean="0">
                <a:latin typeface="Garamond" pitchFamily="18" charset="0"/>
              </a:rPr>
              <a:t>Затим навођење да ли класа наслеђује другу класу или имплементира неке интерфејсе</a:t>
            </a:r>
          </a:p>
          <a:p>
            <a:pPr marL="1200150" lvl="1" indent="-457200" eaLnBrk="1" hangingPunct="1">
              <a:spcBef>
                <a:spcPct val="50000"/>
              </a:spcBef>
              <a:buFont typeface="+mj-lt"/>
              <a:buAutoNum type="arabicPeriod"/>
              <a:defRPr/>
            </a:pPr>
            <a:r>
              <a:rPr lang="sr-Cyrl-RS" sz="2000" dirty="0" smtClean="0">
                <a:latin typeface="Garamond" pitchFamily="18" charset="0"/>
              </a:rPr>
              <a:t>На крају тело класе ограђено витичастим заградама</a:t>
            </a:r>
            <a:endParaRPr lang="ru-RU" dirty="0" smtClean="0">
              <a:latin typeface="Garamond" pitchFamily="18" charset="0"/>
            </a:endParaRPr>
          </a:p>
          <a:p>
            <a:pPr marL="342900" indent="-342900" eaLnBrk="1" hangingPunct="1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ru-RU" dirty="0" smtClean="0">
                <a:latin typeface="Garamond" pitchFamily="18" charset="0"/>
              </a:rPr>
              <a:t>Модификатор је резервисана реч која мења основно значење неке конструкције у </a:t>
            </a:r>
            <a:r>
              <a:rPr lang="ru-RU" dirty="0" err="1" smtClean="0">
                <a:latin typeface="Garamond" pitchFamily="18" charset="0"/>
              </a:rPr>
              <a:t>Јави</a:t>
            </a:r>
            <a:r>
              <a:rPr lang="ru-RU" dirty="0" smtClean="0">
                <a:latin typeface="Garamond" pitchFamily="18" charset="0"/>
              </a:rPr>
              <a:t>:</a:t>
            </a:r>
          </a:p>
          <a:p>
            <a:endParaRPr lang="sr-Cyrl-RS" sz="1500" b="1" dirty="0" smtClean="0">
              <a:solidFill>
                <a:srgbClr val="000080"/>
              </a:solidFill>
              <a:latin typeface="Courier New" panose="02070309020205020404" pitchFamily="49" charset="0"/>
            </a:endParaRPr>
          </a:p>
          <a:p>
            <a:r>
              <a:rPr lang="sr-Latn-RS" sz="15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&lt;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modifikator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&gt;::=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dirty="0">
                <a:solidFill>
                  <a:srgbClr val="8000FF"/>
                </a:solidFill>
                <a:latin typeface="Courier New" panose="02070309020205020404" pitchFamily="49" charset="0"/>
              </a:rPr>
              <a:t>public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|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dirty="0">
                <a:solidFill>
                  <a:srgbClr val="8000FF"/>
                </a:solidFill>
                <a:latin typeface="Courier New" panose="02070309020205020404" pitchFamily="49" charset="0"/>
              </a:rPr>
              <a:t>private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|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dirty="0">
                <a:solidFill>
                  <a:srgbClr val="8000FF"/>
                </a:solidFill>
                <a:latin typeface="Courier New" panose="02070309020205020404" pitchFamily="49" charset="0"/>
              </a:rPr>
              <a:t>protected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|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dirty="0">
                <a:solidFill>
                  <a:srgbClr val="8000FF"/>
                </a:solidFill>
                <a:latin typeface="Courier New" panose="02070309020205020404" pitchFamily="49" charset="0"/>
              </a:rPr>
              <a:t>abstract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|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dirty="0">
                <a:solidFill>
                  <a:srgbClr val="8000FF"/>
                </a:solidFill>
                <a:latin typeface="Courier New" panose="02070309020205020404" pitchFamily="49" charset="0"/>
              </a:rPr>
              <a:t>final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|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dirty="0">
                <a:solidFill>
                  <a:srgbClr val="8000FF"/>
                </a:solidFill>
                <a:latin typeface="Courier New" panose="02070309020205020404" pitchFamily="49" charset="0"/>
              </a:rPr>
              <a:t>static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Cyrl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	</a:t>
            </a:r>
            <a:r>
              <a:rPr lang="sr-Latn-RS" sz="15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|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dirty="0">
                <a:solidFill>
                  <a:srgbClr val="8000FF"/>
                </a:solidFill>
                <a:latin typeface="Courier New" panose="02070309020205020404" pitchFamily="49" charset="0"/>
              </a:rPr>
              <a:t>native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|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dirty="0">
                <a:solidFill>
                  <a:srgbClr val="8000FF"/>
                </a:solidFill>
                <a:latin typeface="Courier New" panose="02070309020205020404" pitchFamily="49" charset="0"/>
              </a:rPr>
              <a:t>strictfp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|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dirty="0">
                <a:solidFill>
                  <a:srgbClr val="8000FF"/>
                </a:solidFill>
                <a:latin typeface="Courier New" panose="02070309020205020404" pitchFamily="49" charset="0"/>
              </a:rPr>
              <a:t>synchronized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|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dirty="0">
                <a:solidFill>
                  <a:srgbClr val="8000FF"/>
                </a:solidFill>
                <a:latin typeface="Courier New" panose="02070309020205020404" pitchFamily="49" charset="0"/>
              </a:rPr>
              <a:t>transient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|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dirty="0">
                <a:solidFill>
                  <a:srgbClr val="8000FF"/>
                </a:solidFill>
                <a:latin typeface="Courier New" panose="02070309020205020404" pitchFamily="49" charset="0"/>
              </a:rPr>
              <a:t>volatile</a:t>
            </a:r>
            <a:endParaRPr lang="sr-Latn-RS" sz="1500" dirty="0"/>
          </a:p>
          <a:p>
            <a:pPr eaLnBrk="1" hangingPunct="1">
              <a:spcBef>
                <a:spcPct val="50000"/>
              </a:spcBef>
              <a:defRPr/>
            </a:pPr>
            <a:endParaRPr lang="ru-RU" dirty="0" smtClean="0">
              <a:latin typeface="Garamond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835150" y="549275"/>
            <a:ext cx="6851650" cy="86836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sr-Cyrl-RS" sz="3600" b="1" kern="0" dirty="0" smtClean="0">
                <a:solidFill>
                  <a:srgbClr val="0070C0"/>
                </a:solidFill>
              </a:rPr>
              <a:t>Дефиниција класе у Јави (2)</a:t>
            </a:r>
            <a:endParaRPr lang="en-US" sz="3600" b="1" kern="0" dirty="0" smtClean="0">
              <a:solidFill>
                <a:srgbClr val="0070C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30080" y="5715000"/>
            <a:ext cx="85344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0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0" y="1511300"/>
            <a:ext cx="8839200" cy="5921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eaLnBrk="0" hangingPunct="0">
              <a:spcBef>
                <a:spcPct val="60000"/>
              </a:spcBef>
              <a:buFont typeface="Arial" panose="020B0604020202020204" pitchFamily="34" charset="0"/>
              <a:buChar char="•"/>
              <a:defRPr/>
            </a:pPr>
            <a:r>
              <a:rPr lang="sr-Cyrl-RS" dirty="0" smtClean="0">
                <a:latin typeface="Garamond" pitchFamily="18" charset="0"/>
              </a:rPr>
              <a:t>Када </a:t>
            </a:r>
            <a:r>
              <a:rPr lang="sr-Cyrl-RS" dirty="0">
                <a:latin typeface="Garamond" pitchFamily="18" charset="0"/>
              </a:rPr>
              <a:t>се превазилази </a:t>
            </a:r>
            <a:r>
              <a:rPr lang="sr-Cyrl-RS" dirty="0" smtClean="0">
                <a:latin typeface="Garamond" pitchFamily="18" charset="0"/>
              </a:rPr>
              <a:t>метод пожељно је користи анотацију</a:t>
            </a:r>
            <a:r>
              <a:rPr lang="en-US" dirty="0" smtClean="0">
                <a:latin typeface="Garamond" pitchFamily="18" charset="0"/>
              </a:rPr>
              <a:t> </a:t>
            </a:r>
            <a:r>
              <a:rPr lang="en-US" sz="2000" dirty="0">
                <a:latin typeface="+mn-lt"/>
              </a:rPr>
              <a:t>@</a:t>
            </a:r>
            <a:r>
              <a:rPr lang="en-US" sz="2000" dirty="0" smtClean="0">
                <a:latin typeface="+mn-lt"/>
              </a:rPr>
              <a:t>Override</a:t>
            </a:r>
            <a:r>
              <a:rPr lang="sr-Cyrl-RS" sz="2000" dirty="0" smtClean="0">
                <a:latin typeface="+mn-lt"/>
              </a:rPr>
              <a:t>. </a:t>
            </a:r>
          </a:p>
          <a:p>
            <a:pPr marL="342900" indent="-342900" eaLnBrk="0" hangingPunct="0">
              <a:spcBef>
                <a:spcPct val="60000"/>
              </a:spcBef>
              <a:buFont typeface="Arial" panose="020B0604020202020204" pitchFamily="34" charset="0"/>
              <a:buChar char="•"/>
              <a:defRPr/>
            </a:pPr>
            <a:r>
              <a:rPr lang="sr-Cyrl-RS" dirty="0" smtClean="0">
                <a:latin typeface="Garamond" panose="02020404030301010803" pitchFamily="18" charset="0"/>
              </a:rPr>
              <a:t>На тај начин се даје компајлеру да желимо да урадимо превазилажење и он нас упозорава уколико метод са таквим потписом не постоји у надкласи. </a:t>
            </a:r>
          </a:p>
          <a:p>
            <a:endParaRPr lang="sr-Cyrl-RS" sz="1500" dirty="0" smtClean="0">
              <a:solidFill>
                <a:srgbClr val="8000FF"/>
              </a:solidFill>
              <a:latin typeface="Courier New" panose="02070309020205020404" pitchFamily="49" charset="0"/>
            </a:endParaRPr>
          </a:p>
          <a:p>
            <a:r>
              <a:rPr lang="sr-Cyrl-RS" sz="1500" dirty="0">
                <a:solidFill>
                  <a:srgbClr val="8000FF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dirty="0" smtClean="0">
                <a:solidFill>
                  <a:srgbClr val="8000FF"/>
                </a:solidFill>
                <a:latin typeface="Courier New" panose="02070309020205020404" pitchFamily="49" charset="0"/>
              </a:rPr>
              <a:t>public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dirty="0">
                <a:solidFill>
                  <a:srgbClr val="8000FF"/>
                </a:solidFill>
                <a:latin typeface="Courier New" panose="02070309020205020404" pitchFamily="49" charset="0"/>
              </a:rPr>
              <a:t>class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Line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sr-Cyrl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Cyrl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dirty="0" smtClean="0">
                <a:solidFill>
                  <a:srgbClr val="8000FF"/>
                </a:solidFill>
                <a:latin typeface="Courier New" panose="02070309020205020404" pitchFamily="49" charset="0"/>
              </a:rPr>
              <a:t>void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drawLine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(){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sr-Cyrl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Cyrl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	</a:t>
            </a:r>
            <a:r>
              <a:rPr lang="sr-Latn-RS" sz="1500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//</a:t>
            </a:r>
            <a:r>
              <a:rPr lang="sr-Latn-RS" sz="1500" dirty="0">
                <a:solidFill>
                  <a:srgbClr val="008000"/>
                </a:solidFill>
                <a:latin typeface="Courier New" panose="02070309020205020404" pitchFamily="49" charset="0"/>
              </a:rPr>
              <a:t>implementacija crtanja linije u nadklasi </a:t>
            </a:r>
            <a:endParaRPr lang="sr-Cyrl-RS" sz="1500" dirty="0" smtClean="0">
              <a:solidFill>
                <a:srgbClr val="008000"/>
              </a:solidFill>
              <a:latin typeface="Courier New" panose="02070309020205020404" pitchFamily="49" charset="0"/>
            </a:endParaRPr>
          </a:p>
          <a:p>
            <a:r>
              <a:rPr lang="sr-Cyrl-RS" sz="1500" b="1" dirty="0">
                <a:solidFill>
                  <a:srgbClr val="008000"/>
                </a:solidFill>
                <a:latin typeface="Courier New" panose="02070309020205020404" pitchFamily="49" charset="0"/>
              </a:rPr>
              <a:t>	</a:t>
            </a:r>
            <a:r>
              <a:rPr lang="sr-Cyrl-RS" sz="1500" b="1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sr-Cyrl-RS" sz="15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endParaRPr lang="sr-Cyrl-RS" sz="15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sr-Cyrl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dirty="0" smtClean="0">
                <a:solidFill>
                  <a:srgbClr val="8000FF"/>
                </a:solidFill>
                <a:latin typeface="Courier New" panose="02070309020205020404" pitchFamily="49" charset="0"/>
              </a:rPr>
              <a:t>public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dirty="0">
                <a:solidFill>
                  <a:srgbClr val="8000FF"/>
                </a:solidFill>
                <a:latin typeface="Courier New" panose="02070309020205020404" pitchFamily="49" charset="0"/>
              </a:rPr>
              <a:t>class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DottedLine </a:t>
            </a:r>
            <a:r>
              <a:rPr lang="sr-Latn-RS" sz="1500" b="1" dirty="0">
                <a:solidFill>
                  <a:srgbClr val="0000FF"/>
                </a:solidFill>
                <a:latin typeface="Courier New" panose="02070309020205020404" pitchFamily="49" charset="0"/>
              </a:rPr>
              <a:t>extends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Line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sr-Cyrl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endParaRPr lang="sr-Cyrl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sr-Cyrl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Cyrl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@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Override </a:t>
            </a:r>
            <a:endParaRPr lang="sr-Cyrl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sr-Cyrl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Cyrl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dirty="0" smtClean="0">
                <a:solidFill>
                  <a:srgbClr val="8000FF"/>
                </a:solidFill>
                <a:latin typeface="Courier New" panose="02070309020205020404" pitchFamily="49" charset="0"/>
              </a:rPr>
              <a:t>void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drawLine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()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sr-Cyrl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Cyrl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	</a:t>
            </a:r>
            <a:r>
              <a:rPr lang="sr-Latn-RS" sz="1500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//</a:t>
            </a:r>
            <a:r>
              <a:rPr lang="sr-Latn-RS" sz="1500" dirty="0">
                <a:solidFill>
                  <a:srgbClr val="008000"/>
                </a:solidFill>
                <a:latin typeface="Courier New" panose="02070309020205020404" pitchFamily="49" charset="0"/>
              </a:rPr>
              <a:t>prevazilazimo implementaciju iz nadklase </a:t>
            </a:r>
            <a:endParaRPr lang="sr-Cyrl-RS" sz="1500" dirty="0" smtClean="0">
              <a:solidFill>
                <a:srgbClr val="008000"/>
              </a:solidFill>
              <a:latin typeface="Courier New" panose="02070309020205020404" pitchFamily="49" charset="0"/>
            </a:endParaRPr>
          </a:p>
          <a:p>
            <a:r>
              <a:rPr lang="sr-Cyrl-RS" sz="1500" b="1" dirty="0">
                <a:solidFill>
                  <a:srgbClr val="008000"/>
                </a:solidFill>
                <a:latin typeface="Courier New" panose="02070309020205020404" pitchFamily="49" charset="0"/>
              </a:rPr>
              <a:t>	</a:t>
            </a:r>
            <a:r>
              <a:rPr lang="sr-Cyrl-RS" sz="1500" b="1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sr-Cyrl-RS" sz="1500" b="1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Latn-RS" sz="1500" dirty="0"/>
          </a:p>
          <a:p>
            <a:pPr eaLnBrk="0" hangingPunct="0">
              <a:spcBef>
                <a:spcPct val="60000"/>
              </a:spcBef>
              <a:defRPr/>
            </a:pPr>
            <a:endParaRPr lang="ru-RU" dirty="0">
              <a:latin typeface="Garamond" panose="02020404030301010803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371600" y="549275"/>
            <a:ext cx="7772400" cy="86836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sr-Cyrl-RS" sz="3600" b="1" kern="0" dirty="0" smtClean="0">
                <a:solidFill>
                  <a:srgbClr val="0070C0"/>
                </a:solidFill>
              </a:rPr>
              <a:t>Превазилажење метода (2)</a:t>
            </a:r>
            <a:endParaRPr lang="en-US" sz="3600" b="1" kern="0" dirty="0" smtClean="0">
              <a:solidFill>
                <a:srgbClr val="0070C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38200" y="3733800"/>
            <a:ext cx="7086600" cy="3048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009789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2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12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12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512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512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12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5120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5120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5120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5120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120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5120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5120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0" y="1511300"/>
            <a:ext cx="8839200" cy="5478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eaLnBrk="0" hangingPunct="0">
              <a:spcBef>
                <a:spcPct val="60000"/>
              </a:spcBef>
              <a:buFont typeface="Arial" panose="020B0604020202020204" pitchFamily="34" charset="0"/>
              <a:buChar char="•"/>
              <a:defRPr/>
            </a:pPr>
            <a:r>
              <a:rPr lang="ru-RU" dirty="0">
                <a:latin typeface="Garamond" pitchFamily="18" charset="0"/>
              </a:rPr>
              <a:t>Позивање одговарајућег метода дефинисаног у наткласи дате класе, а који је превазиђен у поткласи, </a:t>
            </a:r>
            <a:r>
              <a:rPr lang="ru-RU" dirty="0" err="1" smtClean="0">
                <a:latin typeface="Garamond" pitchFamily="18" charset="0"/>
              </a:rPr>
              <a:t>реализује</a:t>
            </a:r>
            <a:r>
              <a:rPr lang="ru-RU" dirty="0" smtClean="0">
                <a:latin typeface="Garamond" pitchFamily="18" charset="0"/>
              </a:rPr>
              <a:t> </a:t>
            </a:r>
            <a:r>
              <a:rPr lang="ru-RU" dirty="0">
                <a:latin typeface="Garamond" pitchFamily="18" charset="0"/>
              </a:rPr>
              <a:t>се коришћењем</a:t>
            </a:r>
            <a:r>
              <a:rPr lang="en-US" dirty="0">
                <a:latin typeface="Garamond" pitchFamily="18" charset="0"/>
              </a:rPr>
              <a:t> </a:t>
            </a:r>
            <a:r>
              <a:rPr lang="ru-RU" dirty="0">
                <a:latin typeface="Garamond" pitchFamily="18" charset="0"/>
              </a:rPr>
              <a:t>кључне речи </a:t>
            </a:r>
            <a:r>
              <a:rPr lang="sr-Latn-CS" sz="1800" dirty="0" smtClean="0">
                <a:latin typeface="+mn-lt"/>
              </a:rPr>
              <a:t>super</a:t>
            </a:r>
            <a:r>
              <a:rPr lang="sr-Cyrl-RS" dirty="0" smtClean="0"/>
              <a:t>. </a:t>
            </a:r>
            <a:endParaRPr lang="sr-Latn-CS" dirty="0"/>
          </a:p>
          <a:p>
            <a:pPr eaLnBrk="0" hangingPunct="0">
              <a:spcBef>
                <a:spcPts val="600"/>
              </a:spcBef>
              <a:defRPr/>
            </a:pPr>
            <a:r>
              <a:rPr lang="sr-Cyrl-RS" b="1" dirty="0">
                <a:latin typeface="Garamond" pitchFamily="18" charset="0"/>
              </a:rPr>
              <a:t>Пример.</a:t>
            </a:r>
            <a:endParaRPr lang="sr-Latn-CS" b="1" dirty="0">
              <a:latin typeface="Garamond" pitchFamily="18" charset="0"/>
            </a:endParaRPr>
          </a:p>
          <a:p>
            <a:r>
              <a:rPr lang="sr-Latn-CS" sz="1800" dirty="0">
                <a:latin typeface="Arial" charset="0"/>
              </a:rPr>
              <a:t>      </a:t>
            </a:r>
            <a:endParaRPr lang="sr-Cyrl-RS" sz="1800" dirty="0" smtClean="0">
              <a:latin typeface="Arial" charset="0"/>
            </a:endParaRPr>
          </a:p>
          <a:p>
            <a:r>
              <a:rPr lang="sr-Cyrl-RS" sz="1800" dirty="0">
                <a:solidFill>
                  <a:srgbClr val="8000FF"/>
                </a:solidFill>
                <a:latin typeface="Arial" charset="0"/>
              </a:rPr>
              <a:t>	</a:t>
            </a:r>
            <a:r>
              <a:rPr lang="sr-Latn-RS" sz="1500" dirty="0" smtClean="0">
                <a:solidFill>
                  <a:srgbClr val="8000FF"/>
                </a:solidFill>
                <a:latin typeface="Courier New" panose="02070309020205020404" pitchFamily="49" charset="0"/>
              </a:rPr>
              <a:t>void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mojMetod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dirty="0">
                <a:solidFill>
                  <a:srgbClr val="8000FF"/>
                </a:solidFill>
                <a:latin typeface="Courier New" panose="02070309020205020404" pitchFamily="49" charset="0"/>
              </a:rPr>
              <a:t>int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x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,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dirty="0">
                <a:solidFill>
                  <a:srgbClr val="8000FF"/>
                </a:solidFill>
                <a:latin typeface="Courier New" panose="02070309020205020404" pitchFamily="49" charset="0"/>
              </a:rPr>
              <a:t>int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y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)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sr-Cyrl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Cyrl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// </a:t>
            </a:r>
            <a:r>
              <a:rPr lang="sr-Latn-RS" sz="1500" dirty="0">
                <a:solidFill>
                  <a:srgbClr val="008000"/>
                </a:solidFill>
                <a:latin typeface="Courier New" panose="02070309020205020404" pitchFamily="49" charset="0"/>
              </a:rPr>
              <a:t>nek</a:t>
            </a:r>
            <a:r>
              <a:rPr lang="sr-Cyrl-RS" sz="1500" dirty="0">
                <a:solidFill>
                  <a:srgbClr val="008000"/>
                </a:solidFill>
                <a:latin typeface="Courier New" panose="02070309020205020404" pitchFamily="49" charset="0"/>
              </a:rPr>
              <a:t>е </a:t>
            </a:r>
            <a:r>
              <a:rPr lang="sr-Latn-RS" sz="1500" dirty="0">
                <a:solidFill>
                  <a:srgbClr val="008000"/>
                </a:solidFill>
                <a:latin typeface="Courier New" panose="02070309020205020404" pitchFamily="49" charset="0"/>
              </a:rPr>
              <a:t>naredbe </a:t>
            </a:r>
            <a:endParaRPr lang="sr-Cyrl-RS" sz="1500" dirty="0" smtClean="0">
              <a:solidFill>
                <a:srgbClr val="008000"/>
              </a:solidFill>
              <a:latin typeface="Courier New" panose="02070309020205020404" pitchFamily="49" charset="0"/>
            </a:endParaRPr>
          </a:p>
          <a:p>
            <a:r>
              <a:rPr lang="sr-Cyrl-RS" sz="1500" b="1" dirty="0">
                <a:solidFill>
                  <a:srgbClr val="008000"/>
                </a:solidFill>
                <a:latin typeface="Courier New" panose="02070309020205020404" pitchFamily="49" charset="0"/>
              </a:rPr>
              <a:t>	</a:t>
            </a:r>
            <a:r>
              <a:rPr lang="sr-Cyrl-RS" sz="1500" b="1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super</a:t>
            </a:r>
            <a:r>
              <a:rPr lang="sr-Latn-RS" sz="15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mojMetod</a:t>
            </a:r>
            <a:r>
              <a:rPr lang="sr-Latn-RS" sz="15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x</a:t>
            </a:r>
            <a:r>
              <a:rPr lang="sr-Latn-RS" sz="15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,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y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);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sr-Cyrl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Cyrl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// </a:t>
            </a:r>
            <a:r>
              <a:rPr lang="sr-Latn-RS" sz="1500" dirty="0">
                <a:solidFill>
                  <a:srgbClr val="008000"/>
                </a:solidFill>
                <a:latin typeface="Courier New" panose="02070309020205020404" pitchFamily="49" charset="0"/>
              </a:rPr>
              <a:t>jos naredbi </a:t>
            </a:r>
            <a:endParaRPr lang="sr-Cyrl-RS" sz="1500" dirty="0" smtClean="0">
              <a:solidFill>
                <a:srgbClr val="008000"/>
              </a:solidFill>
              <a:latin typeface="Courier New" panose="02070309020205020404" pitchFamily="49" charset="0"/>
            </a:endParaRPr>
          </a:p>
          <a:p>
            <a:r>
              <a:rPr lang="sr-Cyrl-RS" sz="1500" b="1" dirty="0">
                <a:solidFill>
                  <a:srgbClr val="008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endParaRPr lang="sr-Cyrl-RS" sz="15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sr-Cyrl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dirty="0" smtClean="0">
                <a:solidFill>
                  <a:srgbClr val="8000FF"/>
                </a:solidFill>
                <a:latin typeface="Courier New" panose="02070309020205020404" pitchFamily="49" charset="0"/>
              </a:rPr>
              <a:t>void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mojMetod2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dirty="0">
                <a:solidFill>
                  <a:srgbClr val="8000FF"/>
                </a:solidFill>
                <a:latin typeface="Courier New" panose="02070309020205020404" pitchFamily="49" charset="0"/>
              </a:rPr>
              <a:t>int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x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,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dirty="0">
                <a:solidFill>
                  <a:srgbClr val="8000FF"/>
                </a:solidFill>
                <a:latin typeface="Courier New" panose="02070309020205020404" pitchFamily="49" charset="0"/>
              </a:rPr>
              <a:t>int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y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)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sr-Cyrl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Cyrl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// </a:t>
            </a:r>
            <a:r>
              <a:rPr lang="sr-Latn-RS" sz="1500" dirty="0">
                <a:solidFill>
                  <a:srgbClr val="008000"/>
                </a:solidFill>
                <a:latin typeface="Courier New" panose="02070309020205020404" pitchFamily="49" charset="0"/>
              </a:rPr>
              <a:t>nek</a:t>
            </a:r>
            <a:r>
              <a:rPr lang="sr-Cyrl-RS" sz="1500" dirty="0">
                <a:solidFill>
                  <a:srgbClr val="008000"/>
                </a:solidFill>
                <a:latin typeface="Courier New" panose="02070309020205020404" pitchFamily="49" charset="0"/>
              </a:rPr>
              <a:t>е </a:t>
            </a:r>
            <a:r>
              <a:rPr lang="sr-Latn-RS" sz="1500" dirty="0">
                <a:solidFill>
                  <a:srgbClr val="008000"/>
                </a:solidFill>
                <a:latin typeface="Courier New" panose="02070309020205020404" pitchFamily="49" charset="0"/>
              </a:rPr>
              <a:t>naredbe </a:t>
            </a:r>
            <a:endParaRPr lang="sr-Cyrl-RS" sz="1500" dirty="0" smtClean="0">
              <a:solidFill>
                <a:srgbClr val="008000"/>
              </a:solidFill>
              <a:latin typeface="Courier New" panose="02070309020205020404" pitchFamily="49" charset="0"/>
            </a:endParaRPr>
          </a:p>
          <a:p>
            <a:r>
              <a:rPr lang="sr-Cyrl-RS" sz="1500" dirty="0">
                <a:solidFill>
                  <a:srgbClr val="008000"/>
                </a:solidFill>
                <a:latin typeface="Courier New" panose="02070309020205020404" pitchFamily="49" charset="0"/>
              </a:rPr>
              <a:t>	</a:t>
            </a:r>
            <a:r>
              <a:rPr lang="sr-Cyrl-RS" sz="1500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mojMetod</a:t>
            </a:r>
            <a:r>
              <a:rPr lang="sr-Latn-RS" sz="15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x</a:t>
            </a:r>
            <a:r>
              <a:rPr lang="sr-Latn-RS" sz="15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,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y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);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sr-Cyrl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Cyrl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// </a:t>
            </a:r>
            <a:r>
              <a:rPr lang="sr-Latn-RS" sz="1500" dirty="0">
                <a:solidFill>
                  <a:srgbClr val="008000"/>
                </a:solidFill>
                <a:latin typeface="Courier New" panose="02070309020205020404" pitchFamily="49" charset="0"/>
              </a:rPr>
              <a:t>poziva se metod definisan u istoj ovoj klasi </a:t>
            </a:r>
            <a:r>
              <a:rPr lang="sr-Cyrl-RS" sz="1500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			</a:t>
            </a:r>
            <a:r>
              <a:rPr lang="sr-Latn-RS" sz="15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super</a:t>
            </a:r>
            <a:r>
              <a:rPr lang="sr-Latn-RS" sz="15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mojMetod</a:t>
            </a:r>
            <a:r>
              <a:rPr lang="sr-Latn-RS" sz="15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x</a:t>
            </a:r>
            <a:r>
              <a:rPr lang="sr-Latn-RS" sz="15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,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y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);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sr-Cyrl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Cyrl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// </a:t>
            </a:r>
            <a:r>
              <a:rPr lang="sr-Latn-RS" sz="1500" dirty="0">
                <a:solidFill>
                  <a:srgbClr val="008000"/>
                </a:solidFill>
                <a:latin typeface="Courier New" panose="02070309020205020404" pitchFamily="49" charset="0"/>
              </a:rPr>
              <a:t>poziva se metod definisan u nadklasi </a:t>
            </a:r>
            <a:endParaRPr lang="sr-Cyrl-RS" sz="1500" dirty="0" smtClean="0">
              <a:solidFill>
                <a:srgbClr val="008000"/>
              </a:solidFill>
              <a:latin typeface="Courier New" panose="02070309020205020404" pitchFamily="49" charset="0"/>
            </a:endParaRPr>
          </a:p>
          <a:p>
            <a:r>
              <a:rPr lang="sr-Cyrl-RS" sz="1500" dirty="0">
                <a:solidFill>
                  <a:srgbClr val="008000"/>
                </a:solidFill>
                <a:latin typeface="Courier New" panose="02070309020205020404" pitchFamily="49" charset="0"/>
              </a:rPr>
              <a:t>	</a:t>
            </a:r>
            <a:r>
              <a:rPr lang="sr-Cyrl-RS" sz="1500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// </a:t>
            </a:r>
            <a:r>
              <a:rPr lang="sr-Latn-RS" sz="1500" dirty="0">
                <a:solidFill>
                  <a:srgbClr val="008000"/>
                </a:solidFill>
                <a:latin typeface="Courier New" panose="02070309020205020404" pitchFamily="49" charset="0"/>
              </a:rPr>
              <a:t>jos naredbi </a:t>
            </a:r>
            <a:endParaRPr lang="sr-Cyrl-RS" sz="1500" dirty="0" smtClean="0">
              <a:solidFill>
                <a:srgbClr val="008000"/>
              </a:solidFill>
              <a:latin typeface="Courier New" panose="02070309020205020404" pitchFamily="49" charset="0"/>
            </a:endParaRPr>
          </a:p>
          <a:p>
            <a:r>
              <a:rPr lang="sr-Cyrl-RS" sz="1500" b="1" dirty="0">
                <a:solidFill>
                  <a:srgbClr val="008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endParaRPr lang="sr-Latn-RS" sz="1500" dirty="0"/>
          </a:p>
          <a:p>
            <a:pPr eaLnBrk="0" hangingPunct="0">
              <a:lnSpc>
                <a:spcPct val="50000"/>
              </a:lnSpc>
              <a:spcBef>
                <a:spcPct val="50000"/>
              </a:spcBef>
              <a:defRPr/>
            </a:pPr>
            <a:endParaRPr lang="sr-Latn-CS" sz="1800" dirty="0">
              <a:latin typeface="Arial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371600" y="549275"/>
            <a:ext cx="7772400" cy="86836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sr-Cyrl-RS" sz="3600" b="1" kern="0" dirty="0" smtClean="0">
                <a:solidFill>
                  <a:srgbClr val="0070C0"/>
                </a:solidFill>
              </a:rPr>
              <a:t>Превазилажење метода</a:t>
            </a:r>
            <a:r>
              <a:rPr lang="sr-Latn-RS" sz="3600" b="1" kern="0" dirty="0" smtClean="0">
                <a:solidFill>
                  <a:srgbClr val="0070C0"/>
                </a:solidFill>
              </a:rPr>
              <a:t> (</a:t>
            </a:r>
            <a:r>
              <a:rPr lang="sr-Cyrl-RS" sz="3600" b="1" kern="0" dirty="0" smtClean="0">
                <a:solidFill>
                  <a:srgbClr val="0070C0"/>
                </a:solidFill>
              </a:rPr>
              <a:t>3</a:t>
            </a:r>
            <a:r>
              <a:rPr lang="sr-Latn-RS" sz="3600" b="1" kern="0" dirty="0" smtClean="0">
                <a:solidFill>
                  <a:srgbClr val="0070C0"/>
                </a:solidFill>
              </a:rPr>
              <a:t>)</a:t>
            </a:r>
            <a:endParaRPr lang="en-US" sz="3600" b="1" kern="0" dirty="0" smtClean="0">
              <a:solidFill>
                <a:srgbClr val="0070C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38200" y="3352800"/>
            <a:ext cx="6477000" cy="3276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2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12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512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512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12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512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512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5120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5120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120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5120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5120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5120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5120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Text Box 2"/>
          <p:cNvSpPr txBox="1">
            <a:spLocks noChangeArrowheads="1"/>
          </p:cNvSpPr>
          <p:nvPr/>
        </p:nvSpPr>
        <p:spPr bwMode="auto">
          <a:xfrm>
            <a:off x="228600" y="1379538"/>
            <a:ext cx="8763000" cy="420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ru-RU" dirty="0" err="1" smtClean="0">
                <a:latin typeface="Garamond" pitchFamily="18" charset="0"/>
              </a:rPr>
              <a:t>Превазилажење</a:t>
            </a:r>
            <a:r>
              <a:rPr lang="ru-RU" dirty="0" smtClean="0">
                <a:latin typeface="Garamond" pitchFamily="18" charset="0"/>
              </a:rPr>
              <a:t> конструктора се не </a:t>
            </a:r>
            <a:r>
              <a:rPr lang="ru-RU" dirty="0" err="1" smtClean="0">
                <a:latin typeface="Garamond" pitchFamily="18" charset="0"/>
              </a:rPr>
              <a:t>може</a:t>
            </a:r>
            <a:r>
              <a:rPr lang="ru-RU" dirty="0" smtClean="0">
                <a:latin typeface="Garamond" pitchFamily="18" charset="0"/>
              </a:rPr>
              <a:t> </a:t>
            </a:r>
            <a:r>
              <a:rPr lang="ru-RU" dirty="0" err="1" smtClean="0">
                <a:latin typeface="Garamond" pitchFamily="18" charset="0"/>
              </a:rPr>
              <a:t>извршити</a:t>
            </a:r>
            <a:r>
              <a:rPr lang="ru-RU" dirty="0" smtClean="0">
                <a:latin typeface="Garamond" pitchFamily="18" charset="0"/>
              </a:rPr>
              <a:t>, </a:t>
            </a:r>
            <a:br>
              <a:rPr lang="ru-RU" dirty="0" smtClean="0">
                <a:latin typeface="Garamond" pitchFamily="18" charset="0"/>
              </a:rPr>
            </a:br>
            <a:r>
              <a:rPr lang="ru-RU" dirty="0" err="1" smtClean="0">
                <a:latin typeface="Garamond" pitchFamily="18" charset="0"/>
              </a:rPr>
              <a:t>јер</a:t>
            </a:r>
            <a:r>
              <a:rPr lang="ru-RU" dirty="0" smtClean="0">
                <a:latin typeface="Garamond" pitchFamily="18" charset="0"/>
              </a:rPr>
              <a:t> конструктор има исто име као класа у којој се налази. 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ru-RU" dirty="0">
                <a:latin typeface="Garamond" pitchFamily="18" charset="0"/>
              </a:rPr>
              <a:t>Приликом конструисања примерка поткласе, тј. извршења конструктора поткласе бива позван конструктор </a:t>
            </a:r>
            <a:r>
              <a:rPr lang="ru-RU" dirty="0" err="1" smtClean="0">
                <a:latin typeface="Garamond" pitchFamily="18" charset="0"/>
              </a:rPr>
              <a:t>наткласе</a:t>
            </a:r>
            <a:r>
              <a:rPr lang="ru-RU" dirty="0">
                <a:latin typeface="Garamond" pitchFamily="18" charset="0"/>
              </a:rPr>
              <a:t>. </a:t>
            </a:r>
            <a:endParaRPr lang="ru-RU" dirty="0" smtClean="0">
              <a:latin typeface="Garamond" pitchFamily="18" charset="0"/>
            </a:endParaRP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ru-RU" dirty="0" smtClean="0">
                <a:latin typeface="Garamond" pitchFamily="18" charset="0"/>
              </a:rPr>
              <a:t>Ако </a:t>
            </a:r>
            <a:r>
              <a:rPr lang="ru-RU" dirty="0">
                <a:latin typeface="Garamond" pitchFamily="18" charset="0"/>
              </a:rPr>
              <a:t>у </a:t>
            </a:r>
            <a:r>
              <a:rPr lang="ru-RU" dirty="0" err="1" smtClean="0">
                <a:latin typeface="Garamond" pitchFamily="18" charset="0"/>
              </a:rPr>
              <a:t>наткласи</a:t>
            </a:r>
            <a:r>
              <a:rPr lang="ru-RU" dirty="0" smtClean="0">
                <a:latin typeface="Garamond" pitchFamily="18" charset="0"/>
              </a:rPr>
              <a:t> </a:t>
            </a:r>
            <a:r>
              <a:rPr lang="ru-RU" dirty="0">
                <a:latin typeface="Garamond" pitchFamily="18" charset="0"/>
              </a:rPr>
              <a:t>није дефинисан конструктор, тада бива позван подразумевани имплицитни конструктор </a:t>
            </a:r>
            <a:r>
              <a:rPr lang="ru-RU" dirty="0" err="1" smtClean="0">
                <a:latin typeface="Garamond" pitchFamily="18" charset="0"/>
              </a:rPr>
              <a:t>наткласе</a:t>
            </a:r>
            <a:r>
              <a:rPr lang="ru-RU" dirty="0" smtClean="0">
                <a:latin typeface="Garamond" pitchFamily="18" charset="0"/>
              </a:rPr>
              <a:t>. 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ru-RU" dirty="0" err="1" smtClean="0">
                <a:latin typeface="Garamond" pitchFamily="18" charset="0"/>
              </a:rPr>
              <a:t>Експлицитно</a:t>
            </a:r>
            <a:r>
              <a:rPr lang="ru-RU" dirty="0" smtClean="0">
                <a:latin typeface="Garamond" pitchFamily="18" charset="0"/>
              </a:rPr>
              <a:t> </a:t>
            </a:r>
            <a:r>
              <a:rPr lang="ru-RU" dirty="0" err="1" smtClean="0">
                <a:latin typeface="Garamond" pitchFamily="18" charset="0"/>
              </a:rPr>
              <a:t>позивање</a:t>
            </a:r>
            <a:r>
              <a:rPr lang="ru-RU" dirty="0" smtClean="0">
                <a:latin typeface="Garamond" pitchFamily="18" charset="0"/>
              </a:rPr>
              <a:t> конструктора </a:t>
            </a:r>
            <a:r>
              <a:rPr lang="ru-RU" dirty="0" err="1" smtClean="0">
                <a:latin typeface="Garamond" pitchFamily="18" charset="0"/>
              </a:rPr>
              <a:t>наткласе</a:t>
            </a:r>
            <a:r>
              <a:rPr lang="ru-RU" dirty="0" smtClean="0">
                <a:latin typeface="Garamond" pitchFamily="18" charset="0"/>
              </a:rPr>
              <a:t> се </a:t>
            </a:r>
            <a:r>
              <a:rPr lang="ru-RU" dirty="0" err="1" smtClean="0">
                <a:latin typeface="Garamond" pitchFamily="18" charset="0"/>
              </a:rPr>
              <a:t>може</a:t>
            </a:r>
            <a:r>
              <a:rPr lang="ru-RU" dirty="0" smtClean="0">
                <a:latin typeface="Garamond" pitchFamily="18" charset="0"/>
              </a:rPr>
              <a:t> </a:t>
            </a:r>
            <a:r>
              <a:rPr lang="ru-RU" dirty="0" err="1" smtClean="0">
                <a:latin typeface="Garamond" pitchFamily="18" charset="0"/>
              </a:rPr>
              <a:t>реализовати</a:t>
            </a:r>
            <a:r>
              <a:rPr lang="ru-RU" dirty="0" smtClean="0">
                <a:latin typeface="Garamond" pitchFamily="18" charset="0"/>
              </a:rPr>
              <a:t> </a:t>
            </a:r>
            <a:r>
              <a:rPr lang="ru-RU" dirty="0" err="1" smtClean="0">
                <a:latin typeface="Garamond" pitchFamily="18" charset="0"/>
              </a:rPr>
              <a:t>кључном</a:t>
            </a:r>
            <a:r>
              <a:rPr lang="ru-RU" dirty="0" smtClean="0">
                <a:latin typeface="Garamond" pitchFamily="18" charset="0"/>
              </a:rPr>
              <a:t> </a:t>
            </a:r>
            <a:r>
              <a:rPr lang="ru-RU" dirty="0" err="1" smtClean="0">
                <a:latin typeface="Garamond" pitchFamily="18" charset="0"/>
              </a:rPr>
              <a:t>речју</a:t>
            </a:r>
            <a:r>
              <a:rPr lang="ru-RU" dirty="0" smtClean="0">
                <a:latin typeface="Garamond" pitchFamily="18" charset="0"/>
              </a:rPr>
              <a:t> </a:t>
            </a:r>
            <a:r>
              <a:rPr lang="sr-Latn-CS" sz="1800" dirty="0" smtClean="0">
                <a:latin typeface="+mn-lt"/>
              </a:rPr>
              <a:t>super</a:t>
            </a:r>
            <a:r>
              <a:rPr lang="sr-Cyrl-RS" dirty="0">
                <a:latin typeface="Garamond" pitchFamily="18" charset="0"/>
              </a:rPr>
              <a:t> </a:t>
            </a:r>
            <a:r>
              <a:rPr lang="sr-Cyrl-RS" dirty="0" smtClean="0">
                <a:latin typeface="Garamond" pitchFamily="18" charset="0"/>
              </a:rPr>
              <a:t>као у случају позива метода. </a:t>
            </a:r>
            <a:endParaRPr lang="sr-Latn-CS" dirty="0" smtClean="0">
              <a:latin typeface="Garamond" pitchFamily="18" charset="0"/>
            </a:endParaRPr>
          </a:p>
          <a:p>
            <a:pPr>
              <a:spcBef>
                <a:spcPts val="0"/>
              </a:spcBef>
              <a:defRPr/>
            </a:pPr>
            <a:r>
              <a:rPr lang="sr-Latn-CS" sz="2000" dirty="0" smtClean="0">
                <a:latin typeface="+mn-lt"/>
              </a:rPr>
              <a:t>                </a:t>
            </a:r>
            <a:endParaRPr lang="sr-Cyrl-RS" sz="2000" dirty="0" smtClean="0">
              <a:latin typeface="+mn-lt"/>
            </a:endParaRPr>
          </a:p>
          <a:p>
            <a:r>
              <a:rPr lang="sr-Cyrl-RS" sz="2000" dirty="0">
                <a:latin typeface="+mn-lt"/>
              </a:rPr>
              <a:t>	</a:t>
            </a:r>
            <a:r>
              <a:rPr lang="sr-Latn-RS" sz="1500" b="1" dirty="0">
                <a:solidFill>
                  <a:srgbClr val="0000FF"/>
                </a:solidFill>
                <a:latin typeface="Courier New" panose="02070309020205020404" pitchFamily="49" charset="0"/>
              </a:rPr>
              <a:t>super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arg1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,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arg2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,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…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)</a:t>
            </a:r>
            <a:endParaRPr lang="sr-Latn-RS" sz="1500" dirty="0"/>
          </a:p>
          <a:p>
            <a:pPr>
              <a:spcBef>
                <a:spcPts val="0"/>
              </a:spcBef>
              <a:defRPr/>
            </a:pPr>
            <a:endParaRPr lang="sr-Latn-CS" sz="2000" dirty="0" smtClean="0">
              <a:latin typeface="+mn-lt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371600" y="549275"/>
            <a:ext cx="7772400" cy="86836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sr-Cyrl-RS" sz="3600" b="1" kern="0" dirty="0" smtClean="0">
                <a:solidFill>
                  <a:srgbClr val="0070C0"/>
                </a:solidFill>
              </a:rPr>
              <a:t>Превазилажење </a:t>
            </a:r>
            <a:r>
              <a:rPr lang="sr-Cyrl-RS" sz="3600" b="1" kern="0" dirty="0">
                <a:solidFill>
                  <a:srgbClr val="0070C0"/>
                </a:solidFill>
              </a:rPr>
              <a:t>метода</a:t>
            </a:r>
            <a:r>
              <a:rPr lang="sr-Latn-RS" sz="3600" b="1" kern="0" dirty="0">
                <a:solidFill>
                  <a:srgbClr val="0070C0"/>
                </a:solidFill>
              </a:rPr>
              <a:t> </a:t>
            </a:r>
            <a:r>
              <a:rPr lang="sr-Latn-RS" sz="3600" b="1" kern="0" dirty="0" smtClean="0">
                <a:solidFill>
                  <a:srgbClr val="0070C0"/>
                </a:solidFill>
              </a:rPr>
              <a:t>(</a:t>
            </a:r>
            <a:r>
              <a:rPr lang="sr-Cyrl-RS" sz="3600" b="1" kern="0" dirty="0" smtClean="0">
                <a:solidFill>
                  <a:srgbClr val="0070C0"/>
                </a:solidFill>
              </a:rPr>
              <a:t>4</a:t>
            </a:r>
            <a:r>
              <a:rPr lang="sr-Latn-RS" sz="3600" b="1" kern="0" dirty="0" smtClean="0">
                <a:solidFill>
                  <a:srgbClr val="0070C0"/>
                </a:solidFill>
              </a:rPr>
              <a:t>)</a:t>
            </a:r>
            <a:endParaRPr lang="en-US" sz="3600" b="1" kern="0" dirty="0">
              <a:solidFill>
                <a:srgbClr val="0070C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143000" y="4800600"/>
            <a:ext cx="24384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66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66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66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66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66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381000" y="1600200"/>
            <a:ext cx="8610600" cy="41857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ts val="600"/>
              </a:spcBef>
              <a:buClrTx/>
              <a:buFontTx/>
              <a:buNone/>
            </a:pPr>
            <a:r>
              <a:rPr lang="sr-Cyrl-RS" altLang="en-US" sz="2400" b="1" dirty="0" smtClean="0">
                <a:latin typeface="Garamond" panose="02020404030301010803" pitchFamily="18" charset="0"/>
              </a:rPr>
              <a:t>Пример.</a:t>
            </a:r>
          </a:p>
          <a:p>
            <a:pPr eaLnBrk="1" hangingPunct="1">
              <a:spcBef>
                <a:spcPts val="600"/>
              </a:spcBef>
              <a:buClrTx/>
              <a:buFontTx/>
              <a:buNone/>
            </a:pPr>
            <a:endParaRPr lang="sr-Cyrl-RS" altLang="en-US" sz="2400" b="1" dirty="0">
              <a:latin typeface="Garamond" panose="02020404030301010803" pitchFamily="18" charset="0"/>
            </a:endParaRPr>
          </a:p>
          <a:p>
            <a:pPr>
              <a:buNone/>
            </a:pPr>
            <a:r>
              <a:rPr lang="sr-Cyrl-RS" sz="1500" dirty="0" smtClean="0">
                <a:solidFill>
                  <a:srgbClr val="8000FF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dirty="0" smtClean="0">
                <a:solidFill>
                  <a:srgbClr val="8000FF"/>
                </a:solidFill>
                <a:latin typeface="Courier New" panose="02070309020205020404" pitchFamily="49" charset="0"/>
              </a:rPr>
              <a:t>class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LabeledPoint </a:t>
            </a:r>
            <a:r>
              <a:rPr lang="sr-Latn-RS" sz="1500" b="1" dirty="0">
                <a:solidFill>
                  <a:srgbClr val="0000FF"/>
                </a:solidFill>
                <a:latin typeface="Courier New" panose="02070309020205020404" pitchFamily="49" charset="0"/>
              </a:rPr>
              <a:t>extends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Point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>
              <a:buNone/>
            </a:pPr>
            <a:r>
              <a:rPr lang="sr-Cyrl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Cyrl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String 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label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>
              <a:buNone/>
            </a:pPr>
            <a:r>
              <a:rPr lang="sr-Cyrl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Cyrl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LabeledPoint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sr-Latn-RS" sz="1500" dirty="0">
                <a:solidFill>
                  <a:srgbClr val="8000FF"/>
                </a:solidFill>
                <a:latin typeface="Courier New" panose="02070309020205020404" pitchFamily="49" charset="0"/>
              </a:rPr>
              <a:t>int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x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,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dirty="0">
                <a:solidFill>
                  <a:srgbClr val="8000FF"/>
                </a:solidFill>
                <a:latin typeface="Courier New" panose="02070309020205020404" pitchFamily="49" charset="0"/>
              </a:rPr>
              <a:t>int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y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,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String label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)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>
              <a:buNone/>
            </a:pPr>
            <a:r>
              <a:rPr lang="sr-Cyrl-RS" sz="1500" b="1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Cyrl-RS" sz="15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	</a:t>
            </a:r>
            <a:r>
              <a:rPr lang="sr-Latn-RS" sz="15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super</a:t>
            </a:r>
            <a:r>
              <a:rPr lang="sr-Latn-RS" sz="15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x</a:t>
            </a:r>
            <a:r>
              <a:rPr lang="sr-Latn-RS" sz="15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,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y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);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>
              <a:buNone/>
            </a:pPr>
            <a:r>
              <a:rPr lang="sr-Cyrl-RS" sz="1500" b="1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Cyrl-RS" sz="15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	</a:t>
            </a:r>
            <a:r>
              <a:rPr lang="sr-Latn-RS" sz="15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this</a:t>
            </a:r>
            <a:r>
              <a:rPr lang="sr-Latn-RS" sz="15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label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label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>
              <a:buNone/>
            </a:pPr>
            <a:r>
              <a:rPr lang="sr-Cyrl-RS" sz="1500" b="1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Cyrl-RS" sz="15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>
              <a:buNone/>
            </a:pPr>
            <a:r>
              <a:rPr lang="sr-Cyrl-RS" sz="1500" b="1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endParaRPr lang="sr-Latn-RS" sz="15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eaLnBrk="1" hangingPunct="1">
              <a:spcBef>
                <a:spcPts val="600"/>
              </a:spcBef>
              <a:buClrTx/>
              <a:buFontTx/>
              <a:buNone/>
            </a:pPr>
            <a:endParaRPr lang="sr-Cyrl-RS" altLang="en-US" sz="2400" b="1" dirty="0" smtClean="0">
              <a:latin typeface="Garamond" panose="02020404030301010803" pitchFamily="18" charset="0"/>
            </a:endParaRPr>
          </a:p>
          <a:p>
            <a:pPr eaLnBrk="1" hangingPunct="1">
              <a:spcBef>
                <a:spcPts val="600"/>
              </a:spcBef>
              <a:buClrTx/>
              <a:buFontTx/>
              <a:buNone/>
            </a:pPr>
            <a:endParaRPr lang="sr-Cyrl-RS" altLang="en-US" sz="2400" b="1" i="1" dirty="0" smtClean="0">
              <a:latin typeface="Garamond" panose="02020404030301010803" pitchFamily="18" charset="0"/>
            </a:endParaRPr>
          </a:p>
          <a:p>
            <a:pPr eaLnBrk="1" hangingPunct="1">
              <a:spcBef>
                <a:spcPts val="600"/>
              </a:spcBef>
              <a:buClrTx/>
              <a:buFontTx/>
              <a:buNone/>
            </a:pPr>
            <a:endParaRPr lang="sr-Latn-CS" altLang="en-US" sz="2400" b="1" i="1" dirty="0">
              <a:latin typeface="Garamond" panose="02020404030301010803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371600" y="549275"/>
            <a:ext cx="7772400" cy="86836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sr-Cyrl-RS" sz="3600" b="1" kern="0" dirty="0" smtClean="0">
                <a:solidFill>
                  <a:srgbClr val="0070C0"/>
                </a:solidFill>
              </a:rPr>
              <a:t>Превазилажење </a:t>
            </a:r>
            <a:r>
              <a:rPr lang="sr-Cyrl-RS" sz="3600" b="1" kern="0" dirty="0">
                <a:solidFill>
                  <a:srgbClr val="0070C0"/>
                </a:solidFill>
              </a:rPr>
              <a:t>метода</a:t>
            </a:r>
            <a:r>
              <a:rPr lang="sr-Latn-RS" sz="3600" b="1" kern="0" dirty="0">
                <a:solidFill>
                  <a:srgbClr val="0070C0"/>
                </a:solidFill>
              </a:rPr>
              <a:t> </a:t>
            </a:r>
            <a:r>
              <a:rPr lang="sr-Latn-RS" sz="3600" b="1" kern="0" dirty="0" smtClean="0">
                <a:solidFill>
                  <a:srgbClr val="0070C0"/>
                </a:solidFill>
              </a:rPr>
              <a:t>(</a:t>
            </a:r>
            <a:r>
              <a:rPr lang="sr-Cyrl-RS" sz="3600" b="1" kern="0" dirty="0" smtClean="0">
                <a:solidFill>
                  <a:srgbClr val="0070C0"/>
                </a:solidFill>
              </a:rPr>
              <a:t>5</a:t>
            </a:r>
            <a:r>
              <a:rPr lang="sr-Latn-RS" sz="3600" b="1" kern="0" dirty="0" smtClean="0">
                <a:solidFill>
                  <a:srgbClr val="0070C0"/>
                </a:solidFill>
              </a:rPr>
              <a:t>)</a:t>
            </a:r>
            <a:endParaRPr lang="en-US" sz="3600" b="1" kern="0" dirty="0">
              <a:solidFill>
                <a:srgbClr val="0070C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295400" y="2438400"/>
            <a:ext cx="6019800" cy="1981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12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12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12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12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12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12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120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2"/>
          <p:cNvSpPr txBox="1">
            <a:spLocks noChangeArrowheads="1"/>
          </p:cNvSpPr>
          <p:nvPr/>
        </p:nvSpPr>
        <p:spPr bwMode="auto">
          <a:xfrm>
            <a:off x="457200" y="1477963"/>
            <a:ext cx="8001000" cy="38933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indent="-342900">
              <a:lnSpc>
                <a:spcPct val="80000"/>
              </a:lnSpc>
              <a:spcBef>
                <a:spcPct val="50000"/>
              </a:spcBef>
              <a:buClrTx/>
            </a:pPr>
            <a:r>
              <a:rPr lang="sr-Cyrl-RS" altLang="en-US" sz="2400" dirty="0">
                <a:latin typeface="Garamond" panose="02020404030301010803" pitchFamily="18" charset="0"/>
              </a:rPr>
              <a:t>Јава омогућава креирање рекурзивних метода.</a:t>
            </a:r>
          </a:p>
          <a:p>
            <a:pPr marL="342900" indent="-342900">
              <a:lnSpc>
                <a:spcPct val="80000"/>
              </a:lnSpc>
              <a:spcBef>
                <a:spcPct val="50000"/>
              </a:spcBef>
              <a:buClrTx/>
            </a:pPr>
            <a:r>
              <a:rPr lang="sr-Cyrl-RS" altLang="en-US" sz="2400" dirty="0">
                <a:latin typeface="Garamond" panose="02020404030301010803" pitchFamily="18" charset="0"/>
              </a:rPr>
              <a:t>Шта је то рекурзија? </a:t>
            </a:r>
          </a:p>
          <a:p>
            <a:pPr marL="342900" indent="-342900">
              <a:lnSpc>
                <a:spcPct val="80000"/>
              </a:lnSpc>
              <a:spcBef>
                <a:spcPct val="50000"/>
              </a:spcBef>
              <a:buClrTx/>
            </a:pPr>
            <a:r>
              <a:rPr lang="sr-Cyrl-RS" altLang="en-US" sz="2400" dirty="0">
                <a:latin typeface="Garamond" panose="02020404030301010803" pitchFamily="18" charset="0"/>
              </a:rPr>
              <a:t>Рекурзивни методи се </a:t>
            </a:r>
            <a:r>
              <a:rPr lang="sr-Cyrl-RS" altLang="en-US" sz="2400" dirty="0" smtClean="0">
                <a:latin typeface="Garamond" panose="02020404030301010803" pitchFamily="18" charset="0"/>
              </a:rPr>
              <a:t>извршавају:</a:t>
            </a:r>
          </a:p>
          <a:p>
            <a:pPr marL="1200150" lvl="1" indent="-457200">
              <a:lnSpc>
                <a:spcPct val="80000"/>
              </a:lnSpc>
              <a:spcBef>
                <a:spcPct val="50000"/>
              </a:spcBef>
              <a:buClrTx/>
              <a:buFont typeface="+mj-lt"/>
              <a:buAutoNum type="arabicPeriod"/>
            </a:pPr>
            <a:r>
              <a:rPr lang="sr-Cyrl-RS" altLang="en-US" sz="1900" dirty="0" smtClean="0">
                <a:latin typeface="Garamond" panose="02020404030301010803" pitchFamily="18" charset="0"/>
              </a:rPr>
              <a:t> </a:t>
            </a:r>
            <a:r>
              <a:rPr lang="sr-Cyrl-RS" altLang="en-US" sz="1900" dirty="0">
                <a:latin typeface="Garamond" panose="02020404030301010803" pitchFamily="18" charset="0"/>
              </a:rPr>
              <a:t>или тако што метод позива самога себе (тзв. саморекурзија) </a:t>
            </a:r>
            <a:endParaRPr lang="sr-Cyrl-RS" altLang="en-US" sz="1900" dirty="0" smtClean="0">
              <a:latin typeface="Garamond" panose="02020404030301010803" pitchFamily="18" charset="0"/>
            </a:endParaRPr>
          </a:p>
          <a:p>
            <a:pPr marL="1200150" lvl="1" indent="-457200">
              <a:lnSpc>
                <a:spcPct val="80000"/>
              </a:lnSpc>
              <a:spcBef>
                <a:spcPct val="50000"/>
              </a:spcBef>
              <a:buClrTx/>
              <a:buFont typeface="+mj-lt"/>
              <a:buAutoNum type="arabicPeriod"/>
            </a:pPr>
            <a:r>
              <a:rPr lang="sr-Cyrl-RS" altLang="en-US" sz="1900" dirty="0" smtClean="0">
                <a:latin typeface="Garamond" panose="02020404030301010803" pitchFamily="18" charset="0"/>
              </a:rPr>
              <a:t>или </a:t>
            </a:r>
            <a:r>
              <a:rPr lang="sr-Cyrl-RS" altLang="en-US" sz="1900" dirty="0">
                <a:latin typeface="Garamond" panose="02020404030301010803" pitchFamily="18" charset="0"/>
              </a:rPr>
              <a:t>тако што се у оквиру једног метода позива неки други, који опет позива овај први итд. (тзв. узајамна рекурзија) </a:t>
            </a:r>
          </a:p>
          <a:p>
            <a:pPr marL="342900" indent="-342900">
              <a:lnSpc>
                <a:spcPct val="80000"/>
              </a:lnSpc>
              <a:spcBef>
                <a:spcPct val="50000"/>
              </a:spcBef>
              <a:buClrTx/>
            </a:pPr>
            <a:r>
              <a:rPr lang="sr-Cyrl-RS" altLang="en-US" sz="2400" dirty="0">
                <a:latin typeface="Garamond" panose="02020404030301010803" pitchFamily="18" charset="0"/>
              </a:rPr>
              <a:t>Који концепти код Јава виртуелне машине омогућавају успешан рад рекурзивних метода у Јави?</a:t>
            </a:r>
          </a:p>
          <a:p>
            <a:pPr marL="342900" indent="-342900">
              <a:lnSpc>
                <a:spcPct val="80000"/>
              </a:lnSpc>
              <a:spcBef>
                <a:spcPct val="50000"/>
              </a:spcBef>
              <a:buClrTx/>
            </a:pPr>
            <a:r>
              <a:rPr lang="sr-Cyrl-RS" altLang="en-US" sz="2400" dirty="0">
                <a:latin typeface="Garamond" panose="02020404030301010803" pitchFamily="18" charset="0"/>
              </a:rPr>
              <a:t>Навести као илустрацију пример неког метода који је реализован на рекурзивни начин.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371600" y="549275"/>
            <a:ext cx="7772400" cy="86836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sr-Cyrl-RS" sz="3600" b="1" kern="0" dirty="0" smtClean="0">
                <a:solidFill>
                  <a:srgbClr val="0070C0"/>
                </a:solidFill>
              </a:rPr>
              <a:t>Рекурзивни методи</a:t>
            </a:r>
            <a:endParaRPr lang="en-US" sz="3600" b="1" kern="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42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42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42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42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42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542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542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533400" y="1524000"/>
            <a:ext cx="8458200" cy="4939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ts val="600"/>
              </a:spcBef>
              <a:defRPr/>
            </a:pPr>
            <a:r>
              <a:rPr lang="sr-Cyrl-RS" u="sng" dirty="0">
                <a:latin typeface="Garamond" pitchFamily="18" charset="0"/>
              </a:rPr>
              <a:t>Метод финализатор</a:t>
            </a:r>
            <a:r>
              <a:rPr lang="sr-Cyrl-RS" dirty="0">
                <a:latin typeface="Garamond" pitchFamily="18" charset="0"/>
              </a:rPr>
              <a:t> </a:t>
            </a:r>
            <a:r>
              <a:rPr lang="sr-Cyrl-RS" dirty="0" smtClean="0">
                <a:latin typeface="Garamond" pitchFamily="18" charset="0"/>
              </a:rPr>
              <a:t>је </a:t>
            </a:r>
            <a:r>
              <a:rPr lang="sr-Cyrl-RS" dirty="0">
                <a:latin typeface="Garamond" pitchFamily="18" charset="0"/>
              </a:rPr>
              <a:t>дефинисан у оквиру класе </a:t>
            </a:r>
            <a:r>
              <a:rPr lang="en-US" sz="1800" dirty="0">
                <a:latin typeface="+mn-lt"/>
              </a:rPr>
              <a:t>Object</a:t>
            </a:r>
            <a:r>
              <a:rPr lang="sr-Cyrl-RS" dirty="0">
                <a:latin typeface="Garamond" pitchFamily="18" charset="0"/>
              </a:rPr>
              <a:t>, </a:t>
            </a:r>
            <a:br>
              <a:rPr lang="sr-Cyrl-RS" dirty="0">
                <a:latin typeface="Garamond" pitchFamily="18" charset="0"/>
              </a:rPr>
            </a:br>
            <a:r>
              <a:rPr lang="sr-Cyrl-RS" dirty="0" smtClean="0">
                <a:latin typeface="Garamond" pitchFamily="18" charset="0"/>
              </a:rPr>
              <a:t>па </a:t>
            </a:r>
            <a:r>
              <a:rPr lang="sr-Cyrl-RS" dirty="0">
                <a:latin typeface="Garamond" pitchFamily="18" charset="0"/>
              </a:rPr>
              <a:t>свака класа у Јави може да га превазиђе. </a:t>
            </a:r>
          </a:p>
          <a:p>
            <a:pPr marL="342900" indent="-342900" eaLnBrk="0" hangingPunct="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sr-Cyrl-RS" dirty="0" smtClean="0">
                <a:latin typeface="Garamond" pitchFamily="18" charset="0"/>
              </a:rPr>
              <a:t>Овај </a:t>
            </a:r>
            <a:r>
              <a:rPr lang="sr-Cyrl-RS" dirty="0">
                <a:latin typeface="Garamond" pitchFamily="18" charset="0"/>
              </a:rPr>
              <a:t>метод се може бити позван при сакупљању </a:t>
            </a:r>
            <a:r>
              <a:rPr lang="sr-Cyrl-RS" dirty="0" smtClean="0">
                <a:latin typeface="Garamond" pitchFamily="18" charset="0"/>
              </a:rPr>
              <a:t>отпадака.</a:t>
            </a:r>
          </a:p>
          <a:p>
            <a:pPr marL="342900" indent="-342900" eaLnBrk="0" hangingPunct="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sr-Cyrl-RS" dirty="0" smtClean="0">
                <a:latin typeface="Garamond" pitchFamily="18" charset="0"/>
              </a:rPr>
              <a:t>Имплементација </a:t>
            </a:r>
            <a:r>
              <a:rPr lang="sr-Cyrl-RS" dirty="0">
                <a:latin typeface="Garamond" pitchFamily="18" charset="0"/>
              </a:rPr>
              <a:t>овог метода у класи </a:t>
            </a:r>
            <a:r>
              <a:rPr lang="en-US" sz="1800" dirty="0">
                <a:latin typeface="+mn-lt"/>
              </a:rPr>
              <a:t>Object</a:t>
            </a:r>
            <a:r>
              <a:rPr lang="en-US" sz="1800" dirty="0"/>
              <a:t> </a:t>
            </a:r>
            <a:r>
              <a:rPr lang="sr-Cyrl-RS" dirty="0">
                <a:latin typeface="Garamond" pitchFamily="18" charset="0"/>
              </a:rPr>
              <a:t>не ради </a:t>
            </a:r>
            <a:r>
              <a:rPr lang="sr-Cyrl-RS" dirty="0" smtClean="0">
                <a:latin typeface="Garamond" pitchFamily="18" charset="0"/>
              </a:rPr>
              <a:t>ништа. </a:t>
            </a:r>
          </a:p>
          <a:p>
            <a:pPr eaLnBrk="0" hangingPunct="0">
              <a:spcBef>
                <a:spcPts val="600"/>
              </a:spcBef>
              <a:defRPr/>
            </a:pPr>
            <a:r>
              <a:rPr lang="sr-Cyrl-RS" dirty="0">
                <a:latin typeface="Garamond" pitchFamily="18" charset="0"/>
              </a:rPr>
              <a:t>П</a:t>
            </a:r>
            <a:r>
              <a:rPr lang="sr-Cyrl-RS" dirty="0" smtClean="0">
                <a:latin typeface="Garamond" pitchFamily="18" charset="0"/>
              </a:rPr>
              <a:t>рограмер </a:t>
            </a:r>
            <a:r>
              <a:rPr lang="sr-Cyrl-RS" dirty="0">
                <a:latin typeface="Garamond" pitchFamily="18" charset="0"/>
              </a:rPr>
              <a:t>може одлучити да у методу класе који га превазилази извршава нпр. ослобађање ресурса са којима не управља Јава виртуелна машина</a:t>
            </a:r>
            <a:r>
              <a:rPr lang="en-US" dirty="0">
                <a:latin typeface="Garamond" pitchFamily="18" charset="0"/>
              </a:rPr>
              <a:t>. </a:t>
            </a:r>
            <a:endParaRPr lang="sr-Cyrl-RS" dirty="0">
              <a:latin typeface="Garamond" pitchFamily="18" charset="0"/>
            </a:endParaRPr>
          </a:p>
          <a:p>
            <a:pPr marL="342900" indent="-342900" eaLnBrk="0" hangingPunct="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ru-RU" dirty="0" smtClean="0">
                <a:latin typeface="Garamond" pitchFamily="18" charset="0"/>
              </a:rPr>
              <a:t>Метод </a:t>
            </a:r>
            <a:r>
              <a:rPr lang="ru-RU" dirty="0">
                <a:latin typeface="Garamond" pitchFamily="18" charset="0"/>
              </a:rPr>
              <a:t>се </a:t>
            </a:r>
            <a:r>
              <a:rPr lang="ru-RU" dirty="0" err="1">
                <a:latin typeface="Garamond" pitchFamily="18" charset="0"/>
              </a:rPr>
              <a:t>позива</a:t>
            </a:r>
            <a:r>
              <a:rPr lang="ru-RU" dirty="0">
                <a:latin typeface="Garamond" pitchFamily="18" charset="0"/>
              </a:rPr>
              <a:t> </a:t>
            </a:r>
            <a:r>
              <a:rPr lang="ru-RU" dirty="0" err="1" smtClean="0">
                <a:latin typeface="Garamond" pitchFamily="18" charset="0"/>
              </a:rPr>
              <a:t>са</a:t>
            </a:r>
            <a:r>
              <a:rPr lang="sr-Latn-CS" sz="2000" dirty="0" smtClean="0">
                <a:latin typeface="+mn-lt"/>
              </a:rPr>
              <a:t> finalize(</a:t>
            </a:r>
            <a:r>
              <a:rPr lang="sr-Cyrl-RS" sz="2000" dirty="0" smtClean="0">
                <a:latin typeface="+mn-lt"/>
              </a:rPr>
              <a:t>). </a:t>
            </a:r>
          </a:p>
          <a:p>
            <a:pPr marL="342900" indent="-342900" eaLnBrk="0" hangingPunct="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ru-RU" dirty="0" err="1" smtClean="0">
                <a:latin typeface="Garamond" pitchFamily="18" charset="0"/>
              </a:rPr>
              <a:t>Може</a:t>
            </a:r>
            <a:r>
              <a:rPr lang="ru-RU" dirty="0" smtClean="0">
                <a:latin typeface="Garamond" pitchFamily="18" charset="0"/>
              </a:rPr>
              <a:t> </a:t>
            </a:r>
            <a:r>
              <a:rPr lang="ru-RU" dirty="0">
                <a:latin typeface="Garamond" pitchFamily="18" charset="0"/>
              </a:rPr>
              <a:t>се превазићи у сопственој класи </a:t>
            </a:r>
            <a:r>
              <a:rPr lang="ru-RU" dirty="0" err="1">
                <a:latin typeface="Garamond" pitchFamily="18" charset="0"/>
              </a:rPr>
              <a:t>са</a:t>
            </a:r>
            <a:r>
              <a:rPr lang="ru-RU" dirty="0" smtClean="0">
                <a:latin typeface="Garamond" pitchFamily="18" charset="0"/>
              </a:rPr>
              <a:t>:</a:t>
            </a:r>
          </a:p>
          <a:p>
            <a:r>
              <a:rPr lang="sr-Cyrl-RS" sz="1500" dirty="0" smtClean="0">
                <a:solidFill>
                  <a:srgbClr val="8000FF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dirty="0" smtClean="0">
                <a:solidFill>
                  <a:srgbClr val="8000FF"/>
                </a:solidFill>
                <a:latin typeface="Courier New" panose="02070309020205020404" pitchFamily="49" charset="0"/>
              </a:rPr>
              <a:t>protected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dirty="0">
                <a:solidFill>
                  <a:srgbClr val="8000FF"/>
                </a:solidFill>
                <a:latin typeface="Courier New" panose="02070309020205020404" pitchFamily="49" charset="0"/>
              </a:rPr>
              <a:t>void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finalize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()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sr-Cyrl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Cyrl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…… </a:t>
            </a:r>
            <a:endParaRPr lang="sr-Cyrl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sr-Cyrl-RS" sz="1500" b="1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endParaRPr lang="ru-RU" sz="1500" dirty="0">
              <a:latin typeface="Garamond" pitchFamily="18" charset="0"/>
            </a:endParaRPr>
          </a:p>
          <a:p>
            <a:pPr marL="342900" indent="-342900" eaLnBrk="0" hangingPunct="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ru-RU" dirty="0" err="1" smtClean="0">
                <a:latin typeface="Garamond" pitchFamily="18" charset="0"/>
              </a:rPr>
              <a:t>Обично</a:t>
            </a:r>
            <a:r>
              <a:rPr lang="ru-RU" dirty="0" smtClean="0">
                <a:latin typeface="Garamond" pitchFamily="18" charset="0"/>
              </a:rPr>
              <a:t> </a:t>
            </a:r>
            <a:r>
              <a:rPr lang="ru-RU" dirty="0">
                <a:latin typeface="Garamond" pitchFamily="18" charset="0"/>
              </a:rPr>
              <a:t>није неопходно његово коришћење.</a:t>
            </a:r>
            <a:endParaRPr lang="sr-Latn-CS" dirty="0">
              <a:latin typeface="Garamond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371600" y="549275"/>
            <a:ext cx="7772400" cy="86836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3600" b="1" kern="0" dirty="0" smtClean="0">
                <a:solidFill>
                  <a:srgbClr val="0070C0"/>
                </a:solidFill>
              </a:rPr>
              <a:t>M</a:t>
            </a:r>
            <a:r>
              <a:rPr lang="sr-Cyrl-RS" sz="3600" b="1" kern="0" dirty="0" smtClean="0">
                <a:solidFill>
                  <a:srgbClr val="0070C0"/>
                </a:solidFill>
              </a:rPr>
              <a:t>етод</a:t>
            </a:r>
            <a:r>
              <a:rPr lang="en-US" sz="3600" b="1" kern="0" dirty="0" smtClean="0">
                <a:solidFill>
                  <a:srgbClr val="0070C0"/>
                </a:solidFill>
              </a:rPr>
              <a:t> </a:t>
            </a:r>
            <a:r>
              <a:rPr lang="sr-Cyrl-RS" sz="3600" b="1" kern="0" dirty="0" smtClean="0">
                <a:solidFill>
                  <a:srgbClr val="0070C0"/>
                </a:solidFill>
              </a:rPr>
              <a:t>финализатор</a:t>
            </a:r>
            <a:endParaRPr lang="en-US" sz="3600" b="1" kern="0" dirty="0">
              <a:solidFill>
                <a:srgbClr val="0070C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371600" y="5181600"/>
            <a:ext cx="3276600" cy="76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3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32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32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32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32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532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532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32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532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325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228600" y="1528763"/>
            <a:ext cx="8915400" cy="481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ru-RU" dirty="0" smtClean="0">
                <a:latin typeface="Garamond" pitchFamily="18" charset="0"/>
              </a:rPr>
              <a:t>Свака Јава апликација се састоји из одређеног броја класа и обавезног метода </a:t>
            </a:r>
            <a:r>
              <a:rPr lang="en-US" sz="1800" dirty="0" smtClean="0">
                <a:latin typeface="+mn-lt"/>
              </a:rPr>
              <a:t>main</a:t>
            </a:r>
            <a:r>
              <a:rPr lang="ru-RU" dirty="0">
                <a:latin typeface="Garamond" pitchFamily="18" charset="0"/>
              </a:rPr>
              <a:t>.</a:t>
            </a:r>
            <a:endParaRPr lang="ru-RU" dirty="0" smtClean="0">
              <a:latin typeface="Garamond" pitchFamily="18" charset="0"/>
            </a:endParaRPr>
          </a:p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sr-Cyrl-RS" dirty="0" smtClean="0">
                <a:latin typeface="Garamond" pitchFamily="18" charset="0"/>
              </a:rPr>
              <a:t>Заглавље</a:t>
            </a:r>
            <a:r>
              <a:rPr lang="ru-RU" dirty="0" smtClean="0">
                <a:latin typeface="Garamond" pitchFamily="18" charset="0"/>
              </a:rPr>
              <a:t> метода </a:t>
            </a:r>
            <a:r>
              <a:rPr lang="en-US" sz="1800" dirty="0" smtClean="0">
                <a:latin typeface="+mn-lt"/>
              </a:rPr>
              <a:t>main</a:t>
            </a:r>
            <a:r>
              <a:rPr lang="en-US" sz="1800" dirty="0" smtClean="0"/>
              <a:t> </a:t>
            </a:r>
            <a:r>
              <a:rPr lang="ru-RU" dirty="0" smtClean="0">
                <a:latin typeface="Garamond" pitchFamily="18" charset="0"/>
              </a:rPr>
              <a:t>има облик:</a:t>
            </a:r>
          </a:p>
          <a:p>
            <a:pPr>
              <a:spcBef>
                <a:spcPct val="50000"/>
              </a:spcBef>
              <a:defRPr/>
            </a:pPr>
            <a:r>
              <a:rPr lang="sr-Latn-CS" sz="2000" i="1" dirty="0" smtClean="0"/>
              <a:t>                               </a:t>
            </a:r>
            <a:r>
              <a:rPr lang="sr-Cyrl-RS" sz="2000" i="1" dirty="0" smtClean="0"/>
              <a:t>     име</a:t>
            </a:r>
            <a:r>
              <a:rPr lang="sr-Latn-CS" sz="2000" i="1" dirty="0" smtClean="0"/>
              <a:t> </a:t>
            </a:r>
            <a:r>
              <a:rPr lang="sr-Cyrl-RS" sz="2000" i="1" dirty="0" smtClean="0"/>
              <a:t>    низ аргумената типа</a:t>
            </a:r>
            <a:r>
              <a:rPr lang="sr-Latn-CS" sz="2000" i="1" dirty="0" smtClean="0"/>
              <a:t> String</a:t>
            </a:r>
          </a:p>
          <a:p>
            <a:r>
              <a:rPr lang="sr-Latn-CS" b="1" dirty="0" smtClean="0"/>
              <a:t> </a:t>
            </a:r>
            <a:r>
              <a:rPr lang="en-US" sz="1500" dirty="0">
                <a:solidFill>
                  <a:srgbClr val="8000FF"/>
                </a:solidFill>
                <a:latin typeface="Courier New" panose="02070309020205020404" pitchFamily="49" charset="0"/>
              </a:rPr>
              <a:t>public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500" dirty="0">
                <a:solidFill>
                  <a:srgbClr val="8000FF"/>
                </a:solidFill>
                <a:latin typeface="Courier New" panose="02070309020205020404" pitchFamily="49" charset="0"/>
              </a:rPr>
              <a:t>static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500" dirty="0">
                <a:solidFill>
                  <a:srgbClr val="8000FF"/>
                </a:solidFill>
                <a:latin typeface="Courier New" panose="02070309020205020404" pitchFamily="49" charset="0"/>
              </a:rPr>
              <a:t>void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main </a:t>
            </a:r>
            <a:r>
              <a:rPr lang="en-U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String </a:t>
            </a:r>
            <a:r>
              <a:rPr lang="en-US" sz="1500" dirty="0" err="1">
                <a:solidFill>
                  <a:srgbClr val="000000"/>
                </a:solidFill>
                <a:latin typeface="Courier New" panose="02070309020205020404" pitchFamily="49" charset="0"/>
              </a:rPr>
              <a:t>args</a:t>
            </a:r>
            <a:r>
              <a:rPr lang="en-U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[])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…</a:t>
            </a:r>
            <a:r>
              <a:rPr lang="en-U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.}</a:t>
            </a:r>
            <a:endParaRPr lang="en-US" sz="15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>
              <a:spcBef>
                <a:spcPts val="1800"/>
              </a:spcBef>
              <a:defRPr/>
            </a:pPr>
            <a:r>
              <a:rPr lang="sr-Cyrl-RS" sz="2000" i="1" dirty="0" smtClean="0"/>
              <a:t>јавни</a:t>
            </a:r>
            <a:r>
              <a:rPr lang="sr-Latn-CS" sz="2000" i="1" dirty="0" smtClean="0"/>
              <a:t>    </a:t>
            </a:r>
            <a:r>
              <a:rPr lang="sr-Cyrl-RS" sz="2000" i="1" dirty="0" smtClean="0"/>
              <a:t>класни</a:t>
            </a:r>
            <a:r>
              <a:rPr lang="sr-Latn-CS" sz="2000" i="1" dirty="0" smtClean="0"/>
              <a:t>  </a:t>
            </a:r>
            <a:r>
              <a:rPr lang="sr-Cyrl-RS" sz="2000" i="1" dirty="0" smtClean="0"/>
              <a:t>не враћа вредност</a:t>
            </a:r>
            <a:r>
              <a:rPr lang="sr-Latn-CS" sz="2000" i="1" dirty="0" smtClean="0"/>
              <a:t>  </a:t>
            </a:r>
          </a:p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ru-RU" dirty="0" smtClean="0">
                <a:latin typeface="Garamond" pitchFamily="18" charset="0"/>
              </a:rPr>
              <a:t>Јава апликацији се могу </a:t>
            </a:r>
            <a:r>
              <a:rPr lang="ru-RU" dirty="0" err="1" smtClean="0">
                <a:latin typeface="Garamond" pitchFamily="18" charset="0"/>
              </a:rPr>
              <a:t>проследити</a:t>
            </a:r>
            <a:r>
              <a:rPr lang="ru-RU" dirty="0" smtClean="0">
                <a:latin typeface="Garamond" pitchFamily="18" charset="0"/>
              </a:rPr>
              <a:t> </a:t>
            </a:r>
            <a:r>
              <a:rPr lang="ru-RU" dirty="0" err="1" smtClean="0">
                <a:latin typeface="Garamond" pitchFamily="18" charset="0"/>
              </a:rPr>
              <a:t>аргументи</a:t>
            </a:r>
            <a:r>
              <a:rPr lang="ru-RU" dirty="0" smtClean="0">
                <a:latin typeface="Garamond" pitchFamily="18" charset="0"/>
              </a:rPr>
              <a:t> типа </a:t>
            </a:r>
            <a:r>
              <a:rPr lang="sr-Latn-RS" sz="2000" dirty="0" smtClean="0">
                <a:latin typeface="+mj-lt"/>
              </a:rPr>
              <a:t>String</a:t>
            </a:r>
            <a:r>
              <a:rPr lang="ru-RU" dirty="0" smtClean="0">
                <a:latin typeface="Garamond" pitchFamily="18" charset="0"/>
              </a:rPr>
              <a:t> са </a:t>
            </a:r>
            <a:r>
              <a:rPr lang="ru-RU" dirty="0" err="1" smtClean="0">
                <a:latin typeface="Garamond" pitchFamily="18" charset="0"/>
              </a:rPr>
              <a:t>командне</a:t>
            </a:r>
            <a:r>
              <a:rPr lang="ru-RU" dirty="0" smtClean="0">
                <a:latin typeface="Garamond" pitchFamily="18" charset="0"/>
              </a:rPr>
              <a:t> </a:t>
            </a:r>
            <a:r>
              <a:rPr lang="ru-RU" dirty="0" err="1" smtClean="0">
                <a:latin typeface="Garamond" pitchFamily="18" charset="0"/>
              </a:rPr>
              <a:t>линије</a:t>
            </a:r>
            <a:r>
              <a:rPr lang="sr-Latn-CS" dirty="0" smtClean="0"/>
              <a:t>            </a:t>
            </a:r>
          </a:p>
          <a:p>
            <a:pPr lvl="1" indent="0">
              <a:spcBef>
                <a:spcPct val="50000"/>
              </a:spcBef>
              <a:defRPr/>
            </a:pPr>
            <a:r>
              <a:rPr lang="sr-Latn-CS" sz="1800" dirty="0">
                <a:latin typeface="Arial" charset="0"/>
              </a:rPr>
              <a:t>	</a:t>
            </a:r>
            <a:r>
              <a:rPr lang="sr-Latn-CS" sz="1800" dirty="0" smtClean="0">
                <a:latin typeface="Arial" charset="0"/>
              </a:rPr>
              <a:t>C:&gt; java MojaAplikacija  prvi   3   5.34</a:t>
            </a:r>
          </a:p>
          <a:p>
            <a:pPr>
              <a:lnSpc>
                <a:spcPct val="80000"/>
              </a:lnSpc>
              <a:spcBef>
                <a:spcPct val="50000"/>
              </a:spcBef>
              <a:defRPr/>
            </a:pPr>
            <a:r>
              <a:rPr lang="sr-Latn-CS" sz="1800" dirty="0" smtClean="0">
                <a:latin typeface="Arial" charset="0"/>
              </a:rPr>
              <a:t>              C:&gt; java Prvi  Ovo su argumenti   </a:t>
            </a:r>
          </a:p>
          <a:p>
            <a:pPr>
              <a:lnSpc>
                <a:spcPct val="80000"/>
              </a:lnSpc>
              <a:spcBef>
                <a:spcPct val="50000"/>
              </a:spcBef>
              <a:defRPr/>
            </a:pPr>
            <a:r>
              <a:rPr lang="sr-Latn-CS" sz="1800" dirty="0" smtClean="0">
                <a:latin typeface="Arial" charset="0"/>
              </a:rPr>
              <a:t>              C:&gt; java Prvi “Ovo su argumenti”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533400" y="3276600"/>
            <a:ext cx="3810000" cy="791308"/>
            <a:chOff x="480" y="1824"/>
            <a:chExt cx="2400" cy="432"/>
          </a:xfrm>
        </p:grpSpPr>
        <p:sp>
          <p:nvSpPr>
            <p:cNvPr id="51205" name="Line 3"/>
            <p:cNvSpPr>
              <a:spLocks noChangeShapeType="1"/>
            </p:cNvSpPr>
            <p:nvPr/>
          </p:nvSpPr>
          <p:spPr bwMode="auto">
            <a:xfrm flipV="1">
              <a:off x="480" y="2016"/>
              <a:ext cx="48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r-Latn-RS"/>
            </a:p>
          </p:txBody>
        </p:sp>
        <p:sp>
          <p:nvSpPr>
            <p:cNvPr id="51206" name="Line 4"/>
            <p:cNvSpPr>
              <a:spLocks noChangeShapeType="1"/>
            </p:cNvSpPr>
            <p:nvPr/>
          </p:nvSpPr>
          <p:spPr bwMode="auto">
            <a:xfrm flipV="1">
              <a:off x="1104" y="201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r-Latn-RS"/>
            </a:p>
          </p:txBody>
        </p:sp>
        <p:sp>
          <p:nvSpPr>
            <p:cNvPr id="51207" name="Line 5"/>
            <p:cNvSpPr>
              <a:spLocks noChangeShapeType="1"/>
            </p:cNvSpPr>
            <p:nvPr/>
          </p:nvSpPr>
          <p:spPr bwMode="auto">
            <a:xfrm flipH="1" flipV="1">
              <a:off x="1536" y="2064"/>
              <a:ext cx="528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r-Latn-RS"/>
            </a:p>
          </p:txBody>
        </p:sp>
        <p:sp>
          <p:nvSpPr>
            <p:cNvPr id="51208" name="Line 6"/>
            <p:cNvSpPr>
              <a:spLocks noChangeShapeType="1"/>
            </p:cNvSpPr>
            <p:nvPr/>
          </p:nvSpPr>
          <p:spPr bwMode="auto">
            <a:xfrm>
              <a:off x="1920" y="1824"/>
              <a:ext cx="48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r-Latn-RS"/>
            </a:p>
          </p:txBody>
        </p:sp>
        <p:sp>
          <p:nvSpPr>
            <p:cNvPr id="51209" name="Line 7"/>
            <p:cNvSpPr>
              <a:spLocks noChangeShapeType="1"/>
            </p:cNvSpPr>
            <p:nvPr/>
          </p:nvSpPr>
          <p:spPr bwMode="auto">
            <a:xfrm flipH="1">
              <a:off x="2448" y="1848"/>
              <a:ext cx="432" cy="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r-Latn-RS"/>
            </a:p>
          </p:txBody>
        </p:sp>
      </p:grpSp>
      <p:sp>
        <p:nvSpPr>
          <p:cNvPr id="11" name="Title 1"/>
          <p:cNvSpPr txBox="1">
            <a:spLocks/>
          </p:cNvSpPr>
          <p:nvPr/>
        </p:nvSpPr>
        <p:spPr>
          <a:xfrm>
            <a:off x="1371600" y="549275"/>
            <a:ext cx="7772400" cy="86836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sr-Cyrl-RS" sz="3600" b="1" kern="0" dirty="0" smtClean="0">
                <a:solidFill>
                  <a:srgbClr val="0070C0"/>
                </a:solidFill>
              </a:rPr>
              <a:t>Апликација  и метод</a:t>
            </a:r>
            <a:r>
              <a:rPr lang="en-US" sz="3600" b="1" kern="0" dirty="0" smtClean="0">
                <a:solidFill>
                  <a:srgbClr val="0070C0"/>
                </a:solidFill>
              </a:rPr>
              <a:t> main</a:t>
            </a:r>
            <a:endParaRPr lang="en-US" sz="3600" b="1" kern="0" dirty="0">
              <a:solidFill>
                <a:srgbClr val="0070C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4800" y="3352430"/>
            <a:ext cx="5257800" cy="39565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17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17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17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17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17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17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17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17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368300" y="1524000"/>
            <a:ext cx="8458200" cy="3693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ru-RU" dirty="0" smtClean="0">
                <a:latin typeface="Garamond" pitchFamily="18" charset="0"/>
              </a:rPr>
              <a:t>За креирање </a:t>
            </a:r>
            <a:r>
              <a:rPr lang="ru-RU" dirty="0" err="1" smtClean="0">
                <a:latin typeface="Garamond" pitchFamily="18" charset="0"/>
              </a:rPr>
              <a:t>примерака</a:t>
            </a:r>
            <a:r>
              <a:rPr lang="ru-RU" dirty="0" smtClean="0">
                <a:latin typeface="Garamond" pitchFamily="18" charset="0"/>
              </a:rPr>
              <a:t> (конкретних објекта неке класе) користи се оператор </a:t>
            </a:r>
            <a:r>
              <a:rPr lang="sr-Latn-CS" sz="2000" b="1" dirty="0" smtClean="0">
                <a:solidFill>
                  <a:srgbClr val="FF5050"/>
                </a:solidFill>
                <a:latin typeface="+mn-lt"/>
              </a:rPr>
              <a:t>new</a:t>
            </a:r>
            <a:r>
              <a:rPr lang="sr-Latn-CS" b="1" dirty="0" smtClean="0">
                <a:latin typeface="Garamond" pitchFamily="18" charset="0"/>
              </a:rPr>
              <a:t>.</a:t>
            </a:r>
            <a:endParaRPr lang="sr-Latn-CS" dirty="0" smtClean="0">
              <a:latin typeface="Garamond" pitchFamily="18" charset="0"/>
            </a:endParaRPr>
          </a:p>
          <a:p>
            <a:pPr>
              <a:spcBef>
                <a:spcPct val="50000"/>
              </a:spcBef>
              <a:defRPr/>
            </a:pPr>
            <a:r>
              <a:rPr lang="sr-Cyrl-RS" b="1" dirty="0" smtClean="0">
                <a:latin typeface="Garamond" pitchFamily="18" charset="0"/>
              </a:rPr>
              <a:t>Примери</a:t>
            </a:r>
            <a:r>
              <a:rPr lang="sr-Latn-CS" b="1" dirty="0" smtClean="0">
                <a:latin typeface="Garamond" pitchFamily="18" charset="0"/>
              </a:rPr>
              <a:t>:</a:t>
            </a:r>
          </a:p>
          <a:p>
            <a:r>
              <a:rPr lang="sr-Latn-CS" dirty="0" smtClean="0"/>
              <a:t>     	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String </a:t>
            </a:r>
            <a:r>
              <a:rPr lang="en-US" sz="1500" dirty="0" err="1">
                <a:solidFill>
                  <a:srgbClr val="000000"/>
                </a:solidFill>
                <a:latin typeface="Courier New" panose="02070309020205020404" pitchFamily="49" charset="0"/>
              </a:rPr>
              <a:t>niska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500" b="1" dirty="0">
                <a:solidFill>
                  <a:srgbClr val="0000FF"/>
                </a:solidFill>
                <a:latin typeface="Courier New" panose="02070309020205020404" pitchFamily="49" charset="0"/>
              </a:rPr>
              <a:t>new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String</a:t>
            </a:r>
            <a:r>
              <a:rPr lang="en-U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();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Latn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en-U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Random </a:t>
            </a:r>
            <a:r>
              <a:rPr lang="en-US" sz="1500" dirty="0" err="1">
                <a:solidFill>
                  <a:srgbClr val="000000"/>
                </a:solidFill>
                <a:latin typeface="Courier New" panose="02070309020205020404" pitchFamily="49" charset="0"/>
              </a:rPr>
              <a:t>slicajan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500" b="1" dirty="0">
                <a:solidFill>
                  <a:srgbClr val="0000FF"/>
                </a:solidFill>
                <a:latin typeface="Courier New" panose="02070309020205020404" pitchFamily="49" charset="0"/>
              </a:rPr>
              <a:t>new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Random</a:t>
            </a:r>
            <a:r>
              <a:rPr lang="en-U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();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Latn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en-US" sz="1500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Knjiga</a:t>
            </a:r>
            <a:r>
              <a:rPr lang="en-U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x </a:t>
            </a:r>
            <a:r>
              <a:rPr lang="en-U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500" b="1" dirty="0">
                <a:solidFill>
                  <a:srgbClr val="0000FF"/>
                </a:solidFill>
                <a:latin typeface="Courier New" panose="02070309020205020404" pitchFamily="49" charset="0"/>
              </a:rPr>
              <a:t>new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500" dirty="0" err="1">
                <a:solidFill>
                  <a:srgbClr val="000000"/>
                </a:solidFill>
                <a:latin typeface="Courier New" panose="02070309020205020404" pitchFamily="49" charset="0"/>
              </a:rPr>
              <a:t>Knjiga</a:t>
            </a:r>
            <a:r>
              <a:rPr lang="en-U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();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Latn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en-U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Point 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t </a:t>
            </a:r>
            <a:r>
              <a:rPr lang="en-U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500" b="1" dirty="0">
                <a:solidFill>
                  <a:srgbClr val="0000FF"/>
                </a:solidFill>
                <a:latin typeface="Courier New" panose="02070309020205020404" pitchFamily="49" charset="0"/>
              </a:rPr>
              <a:t>new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Point</a:t>
            </a:r>
            <a:r>
              <a:rPr lang="en-U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en-US" sz="1500" dirty="0">
                <a:solidFill>
                  <a:srgbClr val="FF8000"/>
                </a:solidFill>
                <a:latin typeface="Courier New" panose="02070309020205020404" pitchFamily="49" charset="0"/>
              </a:rPr>
              <a:t>20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500" dirty="0">
                <a:solidFill>
                  <a:srgbClr val="FF8000"/>
                </a:solidFill>
                <a:latin typeface="Courier New" panose="02070309020205020404" pitchFamily="49" charset="0"/>
              </a:rPr>
              <a:t>30</a:t>
            </a:r>
            <a:r>
              <a:rPr lang="en-U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);</a:t>
            </a:r>
            <a:endParaRPr lang="en-US" sz="15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sr-Cyrl-RS" dirty="0" smtClean="0">
                <a:latin typeface="Garamond" pitchFamily="18" charset="0"/>
              </a:rPr>
              <a:t>Описати аутоматско управљање меморијом за објекте.</a:t>
            </a:r>
            <a:endParaRPr lang="sr-Latn-CS" dirty="0" smtClean="0">
              <a:latin typeface="Garamond" pitchFamily="18" charset="0"/>
            </a:endParaRPr>
          </a:p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sr-Cyrl-RS" dirty="0" smtClean="0">
                <a:latin typeface="Garamond" pitchFamily="18" charset="0"/>
              </a:rPr>
              <a:t>Описати улогу сакупљача отпадака.</a:t>
            </a:r>
            <a:r>
              <a:rPr lang="sr-Latn-CS" dirty="0" smtClean="0">
                <a:latin typeface="Garamond" pitchFamily="18" charset="0"/>
              </a:rPr>
              <a:t>   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371600" y="549275"/>
            <a:ext cx="7772400" cy="86836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sr-Cyrl-RS" sz="3600" b="1" kern="0" dirty="0" smtClean="0">
                <a:solidFill>
                  <a:srgbClr val="0070C0"/>
                </a:solidFill>
              </a:rPr>
              <a:t>Објекти</a:t>
            </a:r>
            <a:endParaRPr lang="en-US" sz="3600" b="1" kern="0" dirty="0">
              <a:solidFill>
                <a:srgbClr val="0070C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295400" y="2971800"/>
            <a:ext cx="3657600" cy="990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7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74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74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74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228600" y="1524000"/>
            <a:ext cx="8915400" cy="50736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indent="-342900">
              <a:lnSpc>
                <a:spcPct val="70000"/>
              </a:lnSpc>
              <a:spcBef>
                <a:spcPct val="50000"/>
              </a:spcBef>
              <a:buClrTx/>
            </a:pPr>
            <a:r>
              <a:rPr lang="ru-RU" altLang="en-US" sz="2400" dirty="0">
                <a:latin typeface="Garamond" panose="02020404030301010803" pitchFamily="18" charset="0"/>
              </a:rPr>
              <a:t>Компоненте </a:t>
            </a:r>
            <a:r>
              <a:rPr lang="ru-RU" altLang="en-US" sz="2400" dirty="0" err="1">
                <a:latin typeface="Garamond" panose="02020404030301010803" pitchFamily="18" charset="0"/>
              </a:rPr>
              <a:t>објекта</a:t>
            </a:r>
            <a:r>
              <a:rPr lang="ru-RU" altLang="en-US" sz="2400" dirty="0">
                <a:latin typeface="Garamond" panose="02020404030301010803" pitchFamily="18" charset="0"/>
              </a:rPr>
              <a:t> су: </a:t>
            </a:r>
            <a:r>
              <a:rPr lang="ru-RU" altLang="en-US" sz="2400" dirty="0" err="1">
                <a:latin typeface="Garamond" panose="02020404030301010803" pitchFamily="18" charset="0"/>
              </a:rPr>
              <a:t>инстанцне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променљиве</a:t>
            </a:r>
            <a:r>
              <a:rPr lang="ru-RU" altLang="en-US" sz="2400" dirty="0">
                <a:latin typeface="Garamond" panose="02020404030301010803" pitchFamily="18" charset="0"/>
              </a:rPr>
              <a:t> и </a:t>
            </a:r>
            <a:r>
              <a:rPr lang="ru-RU" altLang="en-US" sz="2400" dirty="0" err="1">
                <a:latin typeface="Garamond" panose="02020404030301010803" pitchFamily="18" charset="0"/>
              </a:rPr>
              <a:t>методи</a:t>
            </a:r>
            <a:r>
              <a:rPr lang="ru-RU" altLang="en-US" sz="2400" dirty="0">
                <a:latin typeface="Garamond" panose="02020404030301010803" pitchFamily="18" charset="0"/>
              </a:rPr>
              <a:t>.</a:t>
            </a:r>
          </a:p>
          <a:p>
            <a:pPr marL="342900" indent="-342900">
              <a:lnSpc>
                <a:spcPct val="70000"/>
              </a:lnSpc>
              <a:spcBef>
                <a:spcPct val="50000"/>
              </a:spcBef>
              <a:buClrTx/>
            </a:pPr>
            <a:r>
              <a:rPr lang="ru-RU" altLang="en-US" sz="2400" dirty="0" err="1">
                <a:latin typeface="Garamond" panose="02020404030301010803" pitchFamily="18" charset="0"/>
              </a:rPr>
              <a:t>Као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што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је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већ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истакнуто</a:t>
            </a:r>
            <a:r>
              <a:rPr lang="ru-RU" altLang="en-US" sz="2400" dirty="0">
                <a:latin typeface="Garamond" panose="02020404030301010803" pitchFamily="18" charset="0"/>
              </a:rPr>
              <a:t>, </a:t>
            </a:r>
            <a:r>
              <a:rPr lang="ru-RU" altLang="en-US" sz="2400" dirty="0" err="1">
                <a:latin typeface="Garamond" panose="02020404030301010803" pitchFamily="18" charset="0"/>
              </a:rPr>
              <a:t>компонентама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објекта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smtClean="0">
                <a:latin typeface="Garamond" panose="02020404030301010803" pitchFamily="18" charset="0"/>
              </a:rPr>
              <a:t>приступа</a:t>
            </a:r>
            <a:r>
              <a:rPr lang="sr-Latn-RS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smtClean="0">
                <a:latin typeface="Garamond" panose="02020404030301010803" pitchFamily="18" charset="0"/>
              </a:rPr>
              <a:t>се </a:t>
            </a:r>
            <a:r>
              <a:rPr lang="ru-RU" altLang="en-US" sz="2400" dirty="0" err="1">
                <a:latin typeface="Garamond" panose="02020404030301010803" pitchFamily="18" charset="0"/>
              </a:rPr>
              <a:t>преко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тзв</a:t>
            </a:r>
            <a:r>
              <a:rPr lang="ru-RU" altLang="en-US" sz="2400" dirty="0">
                <a:latin typeface="Garamond" panose="02020404030301010803" pitchFamily="18" charset="0"/>
              </a:rPr>
              <a:t>. тачка-</a:t>
            </a:r>
            <a:r>
              <a:rPr lang="ru-RU" altLang="en-US" sz="2400" dirty="0" err="1">
                <a:latin typeface="Garamond" panose="02020404030301010803" pitchFamily="18" charset="0"/>
              </a:rPr>
              <a:t>нотације</a:t>
            </a:r>
            <a:r>
              <a:rPr lang="ru-RU" altLang="en-US" sz="2400" dirty="0">
                <a:latin typeface="Garamond" panose="02020404030301010803" pitchFamily="18" charset="0"/>
              </a:rPr>
              <a:t>.</a:t>
            </a:r>
          </a:p>
          <a:p>
            <a:pPr>
              <a:lnSpc>
                <a:spcPct val="70000"/>
              </a:lnSpc>
              <a:spcBef>
                <a:spcPct val="50000"/>
              </a:spcBef>
              <a:buClrTx/>
              <a:buFontTx/>
              <a:buNone/>
            </a:pPr>
            <a:r>
              <a:rPr lang="ru-RU" altLang="en-US" sz="2400" b="1" dirty="0">
                <a:latin typeface="Garamond" panose="02020404030301010803" pitchFamily="18" charset="0"/>
              </a:rPr>
              <a:t>Пример.</a:t>
            </a:r>
          </a:p>
          <a:p>
            <a:pPr>
              <a:lnSpc>
                <a:spcPct val="70000"/>
              </a:lnSpc>
              <a:spcBef>
                <a:spcPct val="50000"/>
              </a:spcBef>
              <a:buClrTx/>
              <a:buFontTx/>
              <a:buNone/>
            </a:pPr>
            <a:r>
              <a:rPr lang="ru-RU" altLang="en-US" sz="2400" dirty="0">
                <a:latin typeface="Garamond" panose="02020404030301010803" pitchFamily="18" charset="0"/>
              </a:rPr>
              <a:t>(а) Приступ </a:t>
            </a:r>
            <a:r>
              <a:rPr lang="ru-RU" altLang="en-US" sz="2400" dirty="0" err="1">
                <a:latin typeface="Garamond" panose="02020404030301010803" pitchFamily="18" charset="0"/>
              </a:rPr>
              <a:t>променљивим</a:t>
            </a:r>
            <a:r>
              <a:rPr lang="ru-RU" altLang="en-US" sz="2400" dirty="0">
                <a:latin typeface="Garamond" panose="02020404030301010803" pitchFamily="18" charset="0"/>
              </a:rPr>
              <a:t> примерка:</a:t>
            </a:r>
          </a:p>
          <a:p>
            <a:pPr>
              <a:buNone/>
            </a:pPr>
            <a:r>
              <a:rPr lang="sr-Latn-RS" sz="18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prviObjekt</a:t>
            </a:r>
            <a:r>
              <a:rPr lang="sr-Latn-RS" sz="15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prom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prviObjekt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prom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stanje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prviObjekat</a:t>
            </a:r>
            <a:r>
              <a:rPr lang="sr-Latn-RS" sz="15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prom</a:t>
            </a:r>
            <a:r>
              <a:rPr lang="sr-Latn-RS" sz="15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stanje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00FF"/>
                </a:solidFill>
                <a:latin typeface="Courier New" panose="02070309020205020404" pitchFamily="49" charset="0"/>
              </a:rPr>
              <a:t>true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Latn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>
              <a:buNone/>
            </a:pP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prviObjekat</a:t>
            </a:r>
            <a:r>
              <a:rPr lang="sr-Latn-RS" sz="15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stampajMe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();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Latn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>
              <a:buNone/>
            </a:pPr>
            <a:r>
              <a:rPr lang="sr-Latn-CS" altLang="en-US" sz="2400" dirty="0" smtClean="0">
                <a:latin typeface="Garamond" panose="02020404030301010803" pitchFamily="18" charset="0"/>
              </a:rPr>
              <a:t>(</a:t>
            </a:r>
            <a:r>
              <a:rPr lang="sr-Cyrl-RS" altLang="en-US" sz="2400" dirty="0">
                <a:latin typeface="Garamond" panose="02020404030301010803" pitchFamily="18" charset="0"/>
              </a:rPr>
              <a:t>б</a:t>
            </a:r>
            <a:r>
              <a:rPr lang="sr-Latn-CS" altLang="en-US" sz="2400" dirty="0">
                <a:latin typeface="Garamond" panose="02020404030301010803" pitchFamily="18" charset="0"/>
              </a:rPr>
              <a:t>) </a:t>
            </a:r>
            <a:r>
              <a:rPr lang="sr-Cyrl-RS" altLang="en-US" sz="2400" dirty="0">
                <a:latin typeface="Garamond" panose="02020404030301010803" pitchFamily="18" charset="0"/>
              </a:rPr>
              <a:t>Приступ методима</a:t>
            </a:r>
            <a:r>
              <a:rPr lang="sr-Latn-CS" altLang="en-US" sz="2400" dirty="0" smtClean="0">
                <a:latin typeface="Garamond" panose="02020404030301010803" pitchFamily="18" charset="0"/>
              </a:rPr>
              <a:t>:</a:t>
            </a:r>
          </a:p>
          <a:p>
            <a:pPr>
              <a:buNone/>
            </a:pP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prviObjekat</a:t>
            </a:r>
            <a:r>
              <a:rPr lang="sr-Latn-RS" sz="15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uzmiIme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();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Latn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>
              <a:buNone/>
            </a:pP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prvi 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objekat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postaviVelicinu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sr-Latn-RS" sz="1500" dirty="0">
                <a:solidFill>
                  <a:srgbClr val="FF8000"/>
                </a:solidFill>
                <a:latin typeface="Courier New" panose="02070309020205020404" pitchFamily="49" charset="0"/>
              </a:rPr>
              <a:t>20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);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Latn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>
              <a:buNone/>
            </a:pP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prviObjekat</a:t>
            </a:r>
            <a:r>
              <a:rPr lang="sr-Latn-RS" sz="15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prom</a:t>
            </a:r>
            <a:r>
              <a:rPr lang="sr-Latn-RS" sz="15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metod3</a:t>
            </a:r>
            <a:r>
              <a:rPr lang="sr-Latn-RS" sz="15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arg1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,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arg2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,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arg3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);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dirty="0">
                <a:solidFill>
                  <a:srgbClr val="008000"/>
                </a:solidFill>
                <a:latin typeface="Courier New" panose="02070309020205020404" pitchFamily="49" charset="0"/>
              </a:rPr>
              <a:t>// pozvan preko promen. </a:t>
            </a:r>
            <a:r>
              <a:rPr lang="sr-Latn-RS" sz="1500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prviObjekat</a:t>
            </a:r>
            <a:r>
              <a:rPr lang="sr-Latn-RS" sz="15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getClass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().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getName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();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dirty="0">
                <a:solidFill>
                  <a:srgbClr val="008000"/>
                </a:solidFill>
                <a:latin typeface="Courier New" panose="02070309020205020404" pitchFamily="49" charset="0"/>
              </a:rPr>
              <a:t>// metod iz metoda</a:t>
            </a:r>
            <a:endParaRPr lang="sr-Latn-CS" altLang="en-US" sz="1500" dirty="0">
              <a:latin typeface="Times New Roman" panose="02020603050405020304" pitchFamily="18" charset="0"/>
            </a:endParaRPr>
          </a:p>
          <a:p>
            <a:pPr>
              <a:buNone/>
            </a:pPr>
            <a:endParaRPr lang="sr-Latn-CS" altLang="en-US" sz="2400" dirty="0">
              <a:latin typeface="Garamond" panose="02020404030301010803" pitchFamily="18" charset="0"/>
            </a:endParaRPr>
          </a:p>
          <a:p>
            <a:pPr>
              <a:lnSpc>
                <a:spcPct val="55000"/>
              </a:lnSpc>
              <a:spcBef>
                <a:spcPct val="50000"/>
              </a:spcBef>
              <a:buClrTx/>
              <a:buFontTx/>
              <a:buNone/>
            </a:pPr>
            <a:r>
              <a:rPr lang="sr-Latn-CS" altLang="en-US" sz="1800" dirty="0">
                <a:latin typeface="Times New Roman" panose="02020603050405020304" pitchFamily="18" charset="0"/>
              </a:rPr>
              <a:t>    </a:t>
            </a:r>
            <a:endParaRPr lang="sr-Latn-CS" altLang="en-US" sz="1800" b="1" dirty="0">
              <a:solidFill>
                <a:schemeClr val="accent2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371600" y="549275"/>
            <a:ext cx="7772400" cy="86836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sr-Cyrl-RS" sz="3600" b="1" kern="0" dirty="0" smtClean="0">
                <a:solidFill>
                  <a:srgbClr val="0070C0"/>
                </a:solidFill>
              </a:rPr>
              <a:t>Објекти (2)</a:t>
            </a:r>
            <a:endParaRPr lang="en-US" sz="3600" b="1" kern="0" dirty="0">
              <a:solidFill>
                <a:srgbClr val="0070C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143000" y="3429000"/>
            <a:ext cx="4876800" cy="838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4" name="Rectangle 3"/>
          <p:cNvSpPr/>
          <p:nvPr/>
        </p:nvSpPr>
        <p:spPr>
          <a:xfrm>
            <a:off x="1110006" y="4724400"/>
            <a:ext cx="7772400" cy="1143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84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84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84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84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843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843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843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" y="1362409"/>
            <a:ext cx="8688388" cy="40164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indent="-342900">
              <a:spcBef>
                <a:spcPts val="600"/>
              </a:spcBef>
              <a:buClrTx/>
            </a:pPr>
            <a:r>
              <a:rPr lang="ru-RU" altLang="en-US" sz="2400" dirty="0" err="1">
                <a:latin typeface="Garamond" panose="02020404030301010803" pitchFamily="18" charset="0"/>
              </a:rPr>
              <a:t>Када</a:t>
            </a:r>
            <a:r>
              <a:rPr lang="ru-RU" altLang="en-US" sz="2400" dirty="0">
                <a:latin typeface="Garamond" panose="02020404030301010803" pitchFamily="18" charset="0"/>
              </a:rPr>
              <a:t> се </a:t>
            </a:r>
            <a:r>
              <a:rPr lang="ru-RU" altLang="en-US" sz="2400" dirty="0" err="1">
                <a:latin typeface="Garamond" panose="02020404030301010803" pitchFamily="18" charset="0"/>
              </a:rPr>
              <a:t>креира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објекат</a:t>
            </a:r>
            <a:r>
              <a:rPr lang="ru-RU" altLang="en-US" sz="2400" dirty="0">
                <a:latin typeface="Garamond" panose="02020404030301010803" pitchFamily="18" charset="0"/>
              </a:rPr>
              <a:t>,  </a:t>
            </a:r>
            <a:r>
              <a:rPr lang="ru-RU" altLang="en-US" sz="2400" dirty="0" err="1">
                <a:latin typeface="Garamond" panose="02020404030301010803" pitchFamily="18" charset="0"/>
              </a:rPr>
              <a:t>променљива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којој</a:t>
            </a:r>
            <a:r>
              <a:rPr lang="ru-RU" altLang="en-US" sz="2400" dirty="0">
                <a:latin typeface="Garamond" panose="02020404030301010803" pitchFamily="18" charset="0"/>
              </a:rPr>
              <a:t> се </a:t>
            </a:r>
            <a:r>
              <a:rPr lang="ru-RU" altLang="en-US" sz="2400" dirty="0" err="1">
                <a:latin typeface="Garamond" panose="02020404030301010803" pitchFamily="18" charset="0"/>
              </a:rPr>
              <a:t>додељује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представља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показивач</a:t>
            </a:r>
            <a:r>
              <a:rPr lang="ru-RU" altLang="en-US" sz="2400" dirty="0">
                <a:latin typeface="Garamond" panose="02020404030301010803" pitchFamily="18" charset="0"/>
              </a:rPr>
              <a:t> (</a:t>
            </a:r>
            <a:r>
              <a:rPr lang="ru-RU" altLang="en-US" sz="2400" dirty="0" err="1">
                <a:latin typeface="Garamond" panose="02020404030301010803" pitchFamily="18" charset="0"/>
              </a:rPr>
              <a:t>референцу</a:t>
            </a:r>
            <a:r>
              <a:rPr lang="ru-RU" altLang="en-US" sz="2400" dirty="0">
                <a:latin typeface="Garamond" panose="02020404030301010803" pitchFamily="18" charset="0"/>
              </a:rPr>
              <a:t>) на </a:t>
            </a:r>
            <a:r>
              <a:rPr lang="ru-RU" altLang="en-US" sz="2400" dirty="0" err="1">
                <a:latin typeface="Garamond" panose="02020404030301010803" pitchFamily="18" charset="0"/>
              </a:rPr>
              <a:t>тај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објекат</a:t>
            </a:r>
            <a:r>
              <a:rPr lang="ru-RU" altLang="en-US" sz="2400" dirty="0">
                <a:latin typeface="Garamond" panose="02020404030301010803" pitchFamily="18" charset="0"/>
              </a:rPr>
              <a:t>. </a:t>
            </a:r>
          </a:p>
          <a:p>
            <a:pPr marL="342900" indent="-342900">
              <a:spcBef>
                <a:spcPts val="600"/>
              </a:spcBef>
              <a:buClrTx/>
            </a:pPr>
            <a:r>
              <a:rPr lang="ru-RU" altLang="en-US" sz="2400" dirty="0">
                <a:latin typeface="Garamond" panose="02020404030301010803" pitchFamily="18" charset="0"/>
              </a:rPr>
              <a:t>При </a:t>
            </a:r>
            <a:r>
              <a:rPr lang="ru-RU" altLang="en-US" sz="2400" dirty="0" err="1">
                <a:latin typeface="Garamond" panose="02020404030301010803" pitchFamily="18" charset="0"/>
              </a:rPr>
              <a:t>позиву</a:t>
            </a:r>
            <a:r>
              <a:rPr lang="ru-RU" altLang="en-US" sz="2400" dirty="0">
                <a:latin typeface="Garamond" panose="02020404030301010803" pitchFamily="18" charset="0"/>
              </a:rPr>
              <a:t> метода, у </a:t>
            </a:r>
            <a:r>
              <a:rPr lang="ru-RU" altLang="en-US" sz="2400" dirty="0" err="1">
                <a:latin typeface="Garamond" panose="02020404030301010803" pitchFamily="18" charset="0"/>
              </a:rPr>
              <a:t>случају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аргумената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који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представљају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објекте</a:t>
            </a:r>
            <a:r>
              <a:rPr lang="ru-RU" altLang="en-US" sz="2400" dirty="0">
                <a:latin typeface="Garamond" panose="02020404030301010803" pitchFamily="18" charset="0"/>
              </a:rPr>
              <a:t>, </a:t>
            </a:r>
            <a:r>
              <a:rPr lang="ru-RU" altLang="en-US" sz="2400" dirty="0" err="1">
                <a:latin typeface="Garamond" panose="02020404030301010803" pitchFamily="18" charset="0"/>
              </a:rPr>
              <a:t>прослеђује</a:t>
            </a:r>
            <a:r>
              <a:rPr lang="ru-RU" altLang="en-US" sz="2400" dirty="0">
                <a:latin typeface="Garamond" panose="02020404030301010803" pitchFamily="18" charset="0"/>
              </a:rPr>
              <a:t> се </a:t>
            </a:r>
            <a:r>
              <a:rPr lang="ru-RU" altLang="en-US" sz="2400" dirty="0" err="1">
                <a:latin typeface="Garamond" panose="02020404030301010803" pitchFamily="18" charset="0"/>
              </a:rPr>
              <a:t>вредност</a:t>
            </a:r>
            <a:r>
              <a:rPr lang="ru-RU" altLang="en-US" sz="2400" dirty="0">
                <a:latin typeface="Garamond" panose="02020404030301010803" pitchFamily="18" charset="0"/>
              </a:rPr>
              <a:t>  </a:t>
            </a:r>
            <a:r>
              <a:rPr lang="ru-RU" altLang="en-US" sz="2400" dirty="0" err="1">
                <a:latin typeface="Garamond" panose="02020404030301010803" pitchFamily="18" charset="0"/>
              </a:rPr>
              <a:t>референце</a:t>
            </a:r>
            <a:r>
              <a:rPr lang="ru-RU" altLang="en-US" sz="2400" dirty="0">
                <a:latin typeface="Garamond" panose="02020404030301010803" pitchFamily="18" charset="0"/>
              </a:rPr>
              <a:t> на </a:t>
            </a:r>
            <a:r>
              <a:rPr lang="ru-RU" altLang="en-US" sz="2400" dirty="0" err="1">
                <a:latin typeface="Garamond" panose="02020404030301010803" pitchFamily="18" charset="0"/>
              </a:rPr>
              <a:t>објекат</a:t>
            </a:r>
            <a:r>
              <a:rPr lang="ru-RU" altLang="en-US" sz="2400" dirty="0">
                <a:latin typeface="Garamond" panose="02020404030301010803" pitchFamily="18" charset="0"/>
              </a:rPr>
              <a:t>, </a:t>
            </a:r>
            <a:r>
              <a:rPr lang="sr-Latn-RS" altLang="en-US" sz="2400" dirty="0" smtClean="0">
                <a:latin typeface="Garamond" panose="02020404030301010803" pitchFamily="18" charset="0"/>
              </a:rPr>
              <a:t/>
            </a:r>
            <a:br>
              <a:rPr lang="sr-Latn-RS" altLang="en-US" sz="2400" dirty="0" smtClean="0">
                <a:latin typeface="Garamond" panose="02020404030301010803" pitchFamily="18" charset="0"/>
              </a:rPr>
            </a:br>
            <a:r>
              <a:rPr lang="ru-RU" altLang="en-US" sz="2400" dirty="0" smtClean="0">
                <a:latin typeface="Garamond" panose="02020404030301010803" pitchFamily="18" charset="0"/>
              </a:rPr>
              <a:t>а </a:t>
            </a:r>
            <a:r>
              <a:rPr lang="ru-RU" altLang="en-US" sz="2400" dirty="0">
                <a:latin typeface="Garamond" panose="02020404030301010803" pitchFamily="18" charset="0"/>
              </a:rPr>
              <a:t>не сам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објекат</a:t>
            </a:r>
            <a:r>
              <a:rPr lang="sr-Latn-RS" altLang="en-US" sz="2400" dirty="0">
                <a:latin typeface="Garamond" panose="02020404030301010803" pitchFamily="18" charset="0"/>
              </a:rPr>
              <a:t>!</a:t>
            </a:r>
            <a:endParaRPr lang="ru-RU" altLang="en-US" sz="2400" dirty="0">
              <a:latin typeface="Garamond" panose="02020404030301010803" pitchFamily="18" charset="0"/>
            </a:endParaRPr>
          </a:p>
          <a:p>
            <a:pPr marL="342900" indent="-342900">
              <a:spcBef>
                <a:spcPts val="600"/>
              </a:spcBef>
              <a:buClrTx/>
            </a:pPr>
            <a:r>
              <a:rPr lang="ru-RU" altLang="en-US" sz="2400" dirty="0" err="1">
                <a:latin typeface="Garamond" panose="02020404030301010803" pitchFamily="18" charset="0"/>
              </a:rPr>
              <a:t>Обрнуто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важи</a:t>
            </a:r>
            <a:r>
              <a:rPr lang="ru-RU" altLang="en-US" sz="2400" dirty="0">
                <a:latin typeface="Garamond" panose="02020404030301010803" pitchFamily="18" charset="0"/>
              </a:rPr>
              <a:t> за аргументе метода </a:t>
            </a:r>
            <a:r>
              <a:rPr lang="ru-RU" altLang="en-US" sz="2400" dirty="0" err="1">
                <a:latin typeface="Garamond" panose="02020404030301010803" pitchFamily="18" charset="0"/>
              </a:rPr>
              <a:t>примитивног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smtClean="0">
                <a:latin typeface="Garamond" panose="02020404030301010803" pitchFamily="18" charset="0"/>
              </a:rPr>
              <a:t>типа</a:t>
            </a:r>
            <a:r>
              <a:rPr lang="en-US" altLang="en-US" sz="2400" dirty="0" smtClean="0">
                <a:latin typeface="Garamond" panose="02020404030301010803" pitchFamily="18" charset="0"/>
              </a:rPr>
              <a:t>, </a:t>
            </a:r>
            <a:r>
              <a:rPr lang="sr-Cyrl-RS" altLang="en-US" sz="2400" dirty="0" smtClean="0">
                <a:latin typeface="Garamond" panose="02020404030301010803" pitchFamily="18" charset="0"/>
              </a:rPr>
              <a:t>т</a:t>
            </a:r>
            <a:r>
              <a:rPr lang="ru-RU" altLang="en-US" sz="2400" dirty="0" smtClean="0">
                <a:latin typeface="Garamond" panose="02020404030301010803" pitchFamily="18" charset="0"/>
              </a:rPr>
              <a:t>у </a:t>
            </a:r>
            <a:r>
              <a:rPr lang="ru-RU" altLang="en-US" sz="2400" dirty="0" err="1">
                <a:latin typeface="Garamond" panose="02020404030301010803" pitchFamily="18" charset="0"/>
              </a:rPr>
              <a:t>променљива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садржи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податак</a:t>
            </a:r>
            <a:r>
              <a:rPr lang="ru-RU" altLang="en-US" sz="2400" dirty="0">
                <a:latin typeface="Garamond" panose="02020404030301010803" pitchFamily="18" charset="0"/>
              </a:rPr>
              <a:t> и </a:t>
            </a:r>
            <a:r>
              <a:rPr lang="ru-RU" altLang="en-US" sz="2400" dirty="0" err="1">
                <a:latin typeface="Garamond" panose="02020404030301010803" pitchFamily="18" charset="0"/>
              </a:rPr>
              <a:t>дупликат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текуће</a:t>
            </a:r>
            <a:r>
              <a:rPr lang="ru-RU" altLang="en-US" sz="2400" dirty="0">
                <a:latin typeface="Garamond" panose="02020404030301010803" pitchFamily="18" charset="0"/>
              </a:rPr>
              <a:t> вредности </a:t>
            </a:r>
            <a:r>
              <a:rPr lang="ru-RU" altLang="en-US" sz="2400" dirty="0" err="1">
                <a:latin typeface="Garamond" panose="02020404030301010803" pitchFamily="18" charset="0"/>
              </a:rPr>
              <a:t>променљиве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тј</a:t>
            </a:r>
            <a:r>
              <a:rPr lang="ru-RU" altLang="en-US" sz="2400" dirty="0">
                <a:latin typeface="Garamond" panose="02020404030301010803" pitchFamily="18" charset="0"/>
              </a:rPr>
              <a:t>. </a:t>
            </a:r>
            <a:r>
              <a:rPr lang="ru-RU" altLang="en-US" sz="2400" dirty="0" err="1">
                <a:latin typeface="Garamond" panose="02020404030301010803" pitchFamily="18" charset="0"/>
              </a:rPr>
              <a:t>податка</a:t>
            </a:r>
            <a:r>
              <a:rPr lang="ru-RU" altLang="en-US" sz="2400" dirty="0">
                <a:latin typeface="Garamond" panose="02020404030301010803" pitchFamily="18" charset="0"/>
              </a:rPr>
              <a:t> се </a:t>
            </a:r>
            <a:r>
              <a:rPr lang="ru-RU" altLang="en-US" sz="2400" dirty="0" err="1">
                <a:latin typeface="Garamond" panose="02020404030301010803" pitchFamily="18" charset="0"/>
              </a:rPr>
              <a:t>прослеђује</a:t>
            </a:r>
            <a:r>
              <a:rPr lang="ru-RU" altLang="en-US" sz="2400" dirty="0">
                <a:latin typeface="Garamond" panose="02020404030301010803" pitchFamily="18" charset="0"/>
              </a:rPr>
              <a:t> методу.</a:t>
            </a:r>
          </a:p>
          <a:p>
            <a:pPr marL="342900" indent="-342900">
              <a:spcBef>
                <a:spcPts val="600"/>
              </a:spcBef>
              <a:buClrTx/>
            </a:pPr>
            <a:r>
              <a:rPr lang="ru-RU" altLang="en-US" sz="2400" dirty="0" err="1">
                <a:latin typeface="Garamond" panose="02020404030301010803" pitchFamily="18" charset="0"/>
              </a:rPr>
              <a:t>Дакле</a:t>
            </a:r>
            <a:r>
              <a:rPr lang="ru-RU" altLang="en-US" sz="2400" dirty="0">
                <a:latin typeface="Garamond" panose="02020404030301010803" pitchFamily="18" charset="0"/>
              </a:rPr>
              <a:t>, у оба </a:t>
            </a:r>
            <a:r>
              <a:rPr lang="ru-RU" altLang="en-US" sz="2400" dirty="0" err="1">
                <a:latin typeface="Garamond" panose="02020404030301010803" pitchFamily="18" charset="0"/>
              </a:rPr>
              <a:t>случаја</a:t>
            </a:r>
            <a:r>
              <a:rPr lang="ru-RU" altLang="en-US" sz="2400" dirty="0">
                <a:latin typeface="Garamond" panose="02020404030301010803" pitchFamily="18" charset="0"/>
              </a:rPr>
              <a:t> се </a:t>
            </a:r>
            <a:r>
              <a:rPr lang="ru-RU" altLang="en-US" sz="2400" dirty="0" err="1">
                <a:latin typeface="Garamond" panose="02020404030301010803" pitchFamily="18" charset="0"/>
              </a:rPr>
              <a:t>врши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супституција</a:t>
            </a:r>
            <a:r>
              <a:rPr lang="ru-RU" altLang="en-US" sz="2400" dirty="0">
                <a:latin typeface="Garamond" panose="02020404030301010803" pitchFamily="18" charset="0"/>
              </a:rPr>
              <a:t> вредности, </a:t>
            </a:r>
            <a:r>
              <a:rPr lang="ru-RU" altLang="en-US" sz="2400" dirty="0" smtClean="0">
                <a:latin typeface="Garamond" panose="02020404030301010803" pitchFamily="18" charset="0"/>
              </a:rPr>
              <a:t>само </a:t>
            </a:r>
            <a:r>
              <a:rPr lang="ru-RU" altLang="en-US" sz="2400" dirty="0" err="1">
                <a:latin typeface="Garamond" panose="02020404030301010803" pitchFamily="18" charset="0"/>
              </a:rPr>
              <a:t>што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је</a:t>
            </a:r>
            <a:r>
              <a:rPr lang="ru-RU" altLang="en-US" sz="2400" dirty="0">
                <a:latin typeface="Garamond" panose="02020404030301010803" pitchFamily="18" charset="0"/>
              </a:rPr>
              <a:t> код </a:t>
            </a:r>
            <a:r>
              <a:rPr lang="ru-RU" altLang="en-US" sz="2400" dirty="0" err="1">
                <a:latin typeface="Garamond" panose="02020404030301010803" pitchFamily="18" charset="0"/>
              </a:rPr>
              <a:t>објектних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аргумената</a:t>
            </a:r>
            <a:r>
              <a:rPr lang="ru-RU" altLang="en-US" sz="2400" dirty="0">
                <a:latin typeface="Garamond" panose="02020404030301010803" pitchFamily="18" charset="0"/>
              </a:rPr>
              <a:t> у </a:t>
            </a:r>
            <a:r>
              <a:rPr lang="ru-RU" altLang="en-US" sz="2400" dirty="0" err="1">
                <a:latin typeface="Garamond" panose="02020404030301010803" pitchFamily="18" charset="0"/>
              </a:rPr>
              <a:t>питању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вредност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референце</a:t>
            </a:r>
            <a:r>
              <a:rPr lang="ru-RU" altLang="en-US" sz="2400" dirty="0">
                <a:latin typeface="Garamond" panose="02020404030301010803" pitchFamily="18" charset="0"/>
              </a:rPr>
              <a:t>.</a:t>
            </a:r>
            <a:endParaRPr lang="sr-Latn-CS" altLang="en-US" sz="2400" dirty="0">
              <a:latin typeface="Garamond" panose="02020404030301010803" pitchFamily="18" charset="0"/>
            </a:endParaRP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1054100" y="4689476"/>
            <a:ext cx="5041900" cy="2141538"/>
            <a:chOff x="332" y="2186"/>
            <a:chExt cx="3176" cy="1349"/>
          </a:xfrm>
        </p:grpSpPr>
        <p:sp>
          <p:nvSpPr>
            <p:cNvPr id="54277" name="Text Box 7"/>
            <p:cNvSpPr txBox="1">
              <a:spLocks noChangeArrowheads="1"/>
            </p:cNvSpPr>
            <p:nvPr/>
          </p:nvSpPr>
          <p:spPr bwMode="auto">
            <a:xfrm>
              <a:off x="332" y="2186"/>
              <a:ext cx="3176" cy="13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¡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endParaRPr lang="sr-Latn-CS" altLang="en-US" sz="2400" dirty="0">
                <a:solidFill>
                  <a:srgbClr val="CC3300"/>
                </a:solidFill>
              </a:endParaRPr>
            </a:p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sr-Latn-CS" altLang="en-US" sz="2400" dirty="0">
                  <a:solidFill>
                    <a:srgbClr val="CC3300"/>
                  </a:solidFill>
                </a:rPr>
                <a:t>tacka1                    Objekat</a:t>
              </a:r>
            </a:p>
            <a:p>
              <a:pPr>
                <a:spcBef>
                  <a:spcPct val="50000"/>
                </a:spcBef>
                <a:buClrTx/>
                <a:buFontTx/>
                <a:buNone/>
              </a:pPr>
              <a:endParaRPr lang="sr-Latn-CS" altLang="en-US" sz="2400" dirty="0">
                <a:solidFill>
                  <a:srgbClr val="CC3300"/>
                </a:solidFill>
              </a:endParaRPr>
            </a:p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sr-Latn-CS" altLang="en-US" sz="2400" dirty="0">
                  <a:solidFill>
                    <a:srgbClr val="CC3300"/>
                  </a:solidFill>
                </a:rPr>
                <a:t>tacka2</a:t>
              </a:r>
              <a:endParaRPr lang="sr-Latn-CS" altLang="en-US" sz="2400" dirty="0">
                <a:solidFill>
                  <a:schemeClr val="accent2"/>
                </a:solidFill>
              </a:endParaRPr>
            </a:p>
          </p:txBody>
        </p:sp>
        <p:sp>
          <p:nvSpPr>
            <p:cNvPr id="54278" name="Rectangle 3"/>
            <p:cNvSpPr>
              <a:spLocks noChangeArrowheads="1"/>
            </p:cNvSpPr>
            <p:nvPr/>
          </p:nvSpPr>
          <p:spPr bwMode="auto">
            <a:xfrm>
              <a:off x="1920" y="2767"/>
              <a:ext cx="1344" cy="76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¡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54279" name="Text Box 4"/>
            <p:cNvSpPr txBox="1">
              <a:spLocks noChangeArrowheads="1"/>
            </p:cNvSpPr>
            <p:nvPr/>
          </p:nvSpPr>
          <p:spPr bwMode="auto">
            <a:xfrm>
              <a:off x="2064" y="2928"/>
              <a:ext cx="960" cy="3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¡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45000"/>
                </a:lnSpc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2400"/>
                <a:t>x: 20</a:t>
              </a:r>
            </a:p>
            <a:p>
              <a:pPr>
                <a:lnSpc>
                  <a:spcPct val="45000"/>
                </a:lnSpc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2400"/>
                <a:t>y: 20</a:t>
              </a:r>
            </a:p>
          </p:txBody>
        </p:sp>
        <p:sp>
          <p:nvSpPr>
            <p:cNvPr id="54280" name="Line 5"/>
            <p:cNvSpPr>
              <a:spLocks noChangeShapeType="1"/>
            </p:cNvSpPr>
            <p:nvPr/>
          </p:nvSpPr>
          <p:spPr bwMode="auto">
            <a:xfrm>
              <a:off x="1012" y="2736"/>
              <a:ext cx="908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sr-Latn-RS"/>
            </a:p>
          </p:txBody>
        </p:sp>
        <p:sp>
          <p:nvSpPr>
            <p:cNvPr id="54281" name="Line 6"/>
            <p:cNvSpPr>
              <a:spLocks noChangeShapeType="1"/>
            </p:cNvSpPr>
            <p:nvPr/>
          </p:nvSpPr>
          <p:spPr bwMode="auto">
            <a:xfrm flipV="1">
              <a:off x="1012" y="3072"/>
              <a:ext cx="90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sr-Latn-RS"/>
            </a:p>
          </p:txBody>
        </p:sp>
      </p:grpSp>
      <p:sp>
        <p:nvSpPr>
          <p:cNvPr id="9" name="Title 1"/>
          <p:cNvSpPr txBox="1">
            <a:spLocks/>
          </p:cNvSpPr>
          <p:nvPr/>
        </p:nvSpPr>
        <p:spPr>
          <a:xfrm>
            <a:off x="1371600" y="549275"/>
            <a:ext cx="7772400" cy="86836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sr-Cyrl-RS" sz="3600" b="1" kern="0" dirty="0" smtClean="0">
                <a:solidFill>
                  <a:srgbClr val="0070C0"/>
                </a:solidFill>
              </a:rPr>
              <a:t>Објекти (3)</a:t>
            </a:r>
            <a:endParaRPr lang="en-US" sz="3600" b="1" kern="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2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179388" y="1622425"/>
            <a:ext cx="8583612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342900" indent="-342900" eaLnBrk="1" hangingPunct="1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sr-Cyrl-RS" dirty="0" smtClean="0">
                <a:latin typeface="Garamond" pitchFamily="18" charset="0"/>
              </a:rPr>
              <a:t>Пример дефиниције класе</a:t>
            </a:r>
            <a:r>
              <a:rPr lang="ru-RU" dirty="0" smtClean="0">
                <a:latin typeface="Garamond" pitchFamily="18" charset="0"/>
              </a:rPr>
              <a:t>:</a:t>
            </a:r>
          </a:p>
          <a:p>
            <a:endParaRPr lang="sr-Cyrl-RS" sz="1500" dirty="0" smtClean="0">
              <a:solidFill>
                <a:srgbClr val="008000"/>
              </a:solidFill>
              <a:latin typeface="Courier New" panose="02070309020205020404" pitchFamily="49" charset="0"/>
            </a:endParaRPr>
          </a:p>
          <a:p>
            <a:r>
              <a:rPr lang="sr-Latn-RS" sz="1500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/* </a:t>
            </a:r>
            <a:endParaRPr lang="sr-Cyrl-RS" sz="1500" dirty="0" smtClean="0">
              <a:solidFill>
                <a:srgbClr val="008000"/>
              </a:solidFill>
              <a:latin typeface="Courier New" panose="02070309020205020404" pitchFamily="49" charset="0"/>
            </a:endParaRPr>
          </a:p>
          <a:p>
            <a:r>
              <a:rPr lang="sr-Latn-RS" sz="1500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public </a:t>
            </a:r>
            <a:r>
              <a:rPr lang="sr-Latn-RS" sz="1500" dirty="0">
                <a:solidFill>
                  <a:srgbClr val="008000"/>
                </a:solidFill>
                <a:latin typeface="Courier New" panose="02070309020205020404" pitchFamily="49" charset="0"/>
              </a:rPr>
              <a:t>- jedan od modifikatora </a:t>
            </a:r>
            <a:endParaRPr lang="sr-Cyrl-RS" sz="1500" dirty="0" smtClean="0">
              <a:solidFill>
                <a:srgbClr val="008000"/>
              </a:solidFill>
              <a:latin typeface="Courier New" panose="02070309020205020404" pitchFamily="49" charset="0"/>
            </a:endParaRPr>
          </a:p>
          <a:p>
            <a:r>
              <a:rPr lang="sr-Latn-RS" sz="1500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Krug </a:t>
            </a:r>
            <a:r>
              <a:rPr lang="sr-Latn-RS" sz="1500" dirty="0">
                <a:solidFill>
                  <a:srgbClr val="008000"/>
                </a:solidFill>
                <a:latin typeface="Courier New" panose="02070309020205020404" pitchFamily="49" charset="0"/>
              </a:rPr>
              <a:t>- naziv klase - identifikator </a:t>
            </a:r>
            <a:endParaRPr lang="sr-Cyrl-RS" sz="1500" dirty="0" smtClean="0">
              <a:solidFill>
                <a:srgbClr val="008000"/>
              </a:solidFill>
              <a:latin typeface="Courier New" panose="02070309020205020404" pitchFamily="49" charset="0"/>
            </a:endParaRPr>
          </a:p>
          <a:p>
            <a:r>
              <a:rPr lang="sr-Latn-RS" sz="1500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extends </a:t>
            </a:r>
            <a:r>
              <a:rPr lang="sr-Latn-RS" sz="1500" dirty="0">
                <a:solidFill>
                  <a:srgbClr val="008000"/>
                </a:solidFill>
                <a:latin typeface="Courier New" panose="02070309020205020404" pitchFamily="49" charset="0"/>
              </a:rPr>
              <a:t>- oznacava nasledjivanje </a:t>
            </a:r>
            <a:endParaRPr lang="sr-Cyrl-RS" sz="1500" dirty="0" smtClean="0">
              <a:solidFill>
                <a:srgbClr val="008000"/>
              </a:solidFill>
              <a:latin typeface="Courier New" panose="02070309020205020404" pitchFamily="49" charset="0"/>
            </a:endParaRPr>
          </a:p>
          <a:p>
            <a:r>
              <a:rPr lang="sr-Latn-RS" sz="1500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Figura </a:t>
            </a:r>
            <a:r>
              <a:rPr lang="sr-Latn-RS" sz="1500" dirty="0">
                <a:solidFill>
                  <a:srgbClr val="008000"/>
                </a:solidFill>
                <a:latin typeface="Courier New" panose="02070309020205020404" pitchFamily="49" charset="0"/>
              </a:rPr>
              <a:t>- nasledjena klasa </a:t>
            </a:r>
            <a:endParaRPr lang="sr-Cyrl-RS" sz="1500" dirty="0" smtClean="0">
              <a:solidFill>
                <a:srgbClr val="008000"/>
              </a:solidFill>
              <a:latin typeface="Courier New" panose="02070309020205020404" pitchFamily="49" charset="0"/>
            </a:endParaRPr>
          </a:p>
          <a:p>
            <a:r>
              <a:rPr lang="sr-Latn-RS" sz="1500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implements </a:t>
            </a:r>
            <a:r>
              <a:rPr lang="sr-Latn-RS" sz="1500" dirty="0">
                <a:solidFill>
                  <a:srgbClr val="008000"/>
                </a:solidFill>
                <a:latin typeface="Courier New" panose="02070309020205020404" pitchFamily="49" charset="0"/>
              </a:rPr>
              <a:t>- oznacava implementaciju jednog ili vise interfejsa </a:t>
            </a:r>
            <a:endParaRPr lang="sr-Cyrl-RS" sz="1500" dirty="0" smtClean="0">
              <a:solidFill>
                <a:srgbClr val="008000"/>
              </a:solidFill>
              <a:latin typeface="Courier New" panose="02070309020205020404" pitchFamily="49" charset="0"/>
            </a:endParaRPr>
          </a:p>
          <a:p>
            <a:r>
              <a:rPr lang="sr-Latn-RS" sz="1500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Nacrtiv</a:t>
            </a:r>
            <a:r>
              <a:rPr lang="sr-Latn-RS" sz="1500" dirty="0">
                <a:solidFill>
                  <a:srgbClr val="008000"/>
                </a:solidFill>
                <a:latin typeface="Courier New" panose="02070309020205020404" pitchFamily="49" charset="0"/>
              </a:rPr>
              <a:t>, Pomeriv - neki interfejsi </a:t>
            </a:r>
            <a:endParaRPr lang="sr-Cyrl-RS" sz="1500" dirty="0" smtClean="0">
              <a:solidFill>
                <a:srgbClr val="008000"/>
              </a:solidFill>
              <a:latin typeface="Courier New" panose="02070309020205020404" pitchFamily="49" charset="0"/>
            </a:endParaRPr>
          </a:p>
          <a:p>
            <a:r>
              <a:rPr lang="sr-Latn-RS" sz="1500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*/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sr-Latn-RS" sz="1500" dirty="0" smtClean="0">
                <a:solidFill>
                  <a:srgbClr val="8000FF"/>
                </a:solidFill>
                <a:latin typeface="Courier New" panose="02070309020205020404" pitchFamily="49" charset="0"/>
              </a:rPr>
              <a:t>public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dirty="0">
                <a:solidFill>
                  <a:srgbClr val="8000FF"/>
                </a:solidFill>
                <a:latin typeface="Courier New" panose="02070309020205020404" pitchFamily="49" charset="0"/>
              </a:rPr>
              <a:t>class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Krug </a:t>
            </a:r>
            <a:r>
              <a:rPr lang="sr-Latn-RS" sz="1500" b="1" dirty="0">
                <a:solidFill>
                  <a:srgbClr val="0000FF"/>
                </a:solidFill>
                <a:latin typeface="Courier New" panose="02070309020205020404" pitchFamily="49" charset="0"/>
              </a:rPr>
              <a:t>extends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Figura </a:t>
            </a:r>
            <a:r>
              <a:rPr lang="sr-Latn-RS" sz="1500" b="1" dirty="0">
                <a:solidFill>
                  <a:srgbClr val="0000FF"/>
                </a:solidFill>
                <a:latin typeface="Courier New" panose="02070309020205020404" pitchFamily="49" charset="0"/>
              </a:rPr>
              <a:t>implements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Nacrtiv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,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Pomeriv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sr-Latn-RS" sz="1500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	//</a:t>
            </a:r>
            <a:r>
              <a:rPr lang="sr-Latn-RS" sz="1500" dirty="0">
                <a:solidFill>
                  <a:srgbClr val="008000"/>
                </a:solidFill>
                <a:latin typeface="Courier New" panose="02070309020205020404" pitchFamily="49" charset="0"/>
              </a:rPr>
              <a:t>ovde je </a:t>
            </a:r>
            <a:r>
              <a:rPr lang="sr-Latn-RS" sz="1500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telo </a:t>
            </a:r>
            <a:r>
              <a:rPr lang="sr-Latn-RS" sz="1500" dirty="0">
                <a:solidFill>
                  <a:srgbClr val="008000"/>
                </a:solidFill>
                <a:latin typeface="Courier New" panose="02070309020205020404" pitchFamily="49" charset="0"/>
              </a:rPr>
              <a:t>klase </a:t>
            </a:r>
            <a:r>
              <a:rPr lang="sr-Latn-RS" sz="1500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koje sadrzi polja, kontstruktor, metode, ...</a:t>
            </a:r>
            <a:endParaRPr lang="sr-Cyrl-RS" sz="1500" dirty="0" smtClean="0">
              <a:solidFill>
                <a:srgbClr val="008000"/>
              </a:solidFill>
              <a:latin typeface="Courier New" panose="02070309020205020404" pitchFamily="49" charset="0"/>
            </a:endParaRPr>
          </a:p>
          <a:p>
            <a:r>
              <a:rPr lang="sr-Latn-RS" sz="15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endParaRPr lang="sr-Latn-RS" sz="1500" dirty="0"/>
          </a:p>
          <a:p>
            <a:pPr eaLnBrk="1" hangingPunct="1">
              <a:spcBef>
                <a:spcPct val="50000"/>
              </a:spcBef>
              <a:defRPr/>
            </a:pPr>
            <a:endParaRPr lang="ru-RU" dirty="0" smtClean="0">
              <a:latin typeface="Garamond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835150" y="549275"/>
            <a:ext cx="6851650" cy="86836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sr-Cyrl-RS" sz="3600" b="1" kern="0" dirty="0" smtClean="0">
                <a:solidFill>
                  <a:srgbClr val="0070C0"/>
                </a:solidFill>
              </a:rPr>
              <a:t>Дефиниција класе у Јави </a:t>
            </a:r>
            <a:r>
              <a:rPr lang="sr-Cyrl-RS" sz="3600" b="1" kern="0" dirty="0" smtClean="0">
                <a:solidFill>
                  <a:srgbClr val="0070C0"/>
                </a:solidFill>
              </a:rPr>
              <a:t>(</a:t>
            </a:r>
            <a:r>
              <a:rPr lang="en-US" sz="3600" b="1" kern="0" dirty="0" smtClean="0">
                <a:solidFill>
                  <a:srgbClr val="0070C0"/>
                </a:solidFill>
              </a:rPr>
              <a:t>3</a:t>
            </a:r>
            <a:r>
              <a:rPr lang="sr-Cyrl-RS" sz="3600" b="1" kern="0" dirty="0" smtClean="0">
                <a:solidFill>
                  <a:srgbClr val="0070C0"/>
                </a:solidFill>
              </a:rPr>
              <a:t>)</a:t>
            </a:r>
            <a:endParaRPr lang="en-US" sz="3600" b="1" kern="0" dirty="0" smtClean="0">
              <a:solidFill>
                <a:srgbClr val="0070C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03994" y="2209800"/>
            <a:ext cx="8482806" cy="2590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254461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0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0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0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0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05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76200" y="1524000"/>
            <a:ext cx="8991600" cy="54168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ts val="600"/>
              </a:spcBef>
              <a:defRPr/>
            </a:pPr>
            <a:r>
              <a:rPr lang="ru-RU" b="1" dirty="0" smtClean="0">
                <a:solidFill>
                  <a:srgbClr val="9900CC"/>
                </a:solidFill>
                <a:latin typeface="Garamond" pitchFamily="18" charset="0"/>
              </a:rPr>
              <a:t>Поређење објеката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ru-RU" dirty="0" smtClean="0">
                <a:latin typeface="Garamond" pitchFamily="18" charset="0"/>
              </a:rPr>
              <a:t>Могуће је примењивати два оператора за поређење: </a:t>
            </a:r>
          </a:p>
          <a:p>
            <a:pPr>
              <a:spcBef>
                <a:spcPts val="600"/>
              </a:spcBef>
              <a:defRPr/>
            </a:pPr>
            <a:r>
              <a:rPr lang="ru-RU" b="1" dirty="0" smtClean="0">
                <a:solidFill>
                  <a:srgbClr val="9900CC"/>
                </a:solidFill>
                <a:latin typeface="Garamond" pitchFamily="18" charset="0"/>
              </a:rPr>
              <a:t> </a:t>
            </a:r>
            <a:r>
              <a:rPr lang="sr-Latn-CS" b="1" dirty="0" smtClean="0">
                <a:latin typeface="Garamond" pitchFamily="18" charset="0"/>
              </a:rPr>
              <a:t>    </a:t>
            </a:r>
            <a:r>
              <a:rPr lang="sr-Latn-CS" sz="1800" dirty="0" smtClean="0">
                <a:latin typeface="+mn-lt"/>
              </a:rPr>
              <a:t>= =    !=</a:t>
            </a:r>
          </a:p>
          <a:p>
            <a:pPr marL="342900" indent="-342900">
              <a:lnSpc>
                <a:spcPct val="85000"/>
              </a:lnSpc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ru-RU" dirty="0" smtClean="0">
                <a:latin typeface="Garamond" pitchFamily="18" charset="0"/>
              </a:rPr>
              <a:t>У овом случају, објекти се сматрају једнаким ако заузимају исти простор у </a:t>
            </a:r>
            <a:r>
              <a:rPr lang="ru-RU" dirty="0" err="1" smtClean="0">
                <a:latin typeface="Garamond" pitchFamily="18" charset="0"/>
              </a:rPr>
              <a:t>меморији</a:t>
            </a:r>
            <a:r>
              <a:rPr lang="ru-RU" dirty="0" smtClean="0">
                <a:latin typeface="Garamond" pitchFamily="18" charset="0"/>
              </a:rPr>
              <a:t>.</a:t>
            </a:r>
          </a:p>
          <a:p>
            <a:pPr marL="342900" indent="-342900">
              <a:lnSpc>
                <a:spcPct val="85000"/>
              </a:lnSpc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ru-RU" dirty="0" smtClean="0">
                <a:latin typeface="Garamond" pitchFamily="18" charset="0"/>
              </a:rPr>
              <a:t>Не постоји могућност преоптерећења оператора у програмском језику Јава, па самим тим ни оператора</a:t>
            </a:r>
            <a:r>
              <a:rPr lang="sr-Latn-CS" b="1" dirty="0" smtClean="0">
                <a:latin typeface="Garamond" pitchFamily="18" charset="0"/>
              </a:rPr>
              <a:t> </a:t>
            </a:r>
            <a:r>
              <a:rPr lang="sr-Latn-CS" sz="1800" dirty="0">
                <a:latin typeface="+mn-lt"/>
              </a:rPr>
              <a:t>= = </a:t>
            </a:r>
            <a:r>
              <a:rPr lang="sr-Latn-CS" dirty="0"/>
              <a:t> </a:t>
            </a:r>
            <a:r>
              <a:rPr lang="sr-Cyrl-RS" dirty="0" smtClean="0">
                <a:latin typeface="Garamond" panose="02020404030301010803" pitchFamily="18" charset="0"/>
              </a:rPr>
              <a:t>и</a:t>
            </a:r>
            <a:r>
              <a:rPr lang="sr-Latn-CS" dirty="0" smtClean="0"/>
              <a:t>  </a:t>
            </a:r>
            <a:r>
              <a:rPr lang="sr-Latn-CS" sz="1800" dirty="0">
                <a:latin typeface="+mn-lt"/>
              </a:rPr>
              <a:t>!=</a:t>
            </a:r>
            <a:r>
              <a:rPr lang="ru-RU" dirty="0" smtClean="0">
                <a:latin typeface="Garamond" pitchFamily="18" charset="0"/>
              </a:rPr>
              <a:t>.</a:t>
            </a:r>
            <a:endParaRPr lang="en-US" dirty="0" smtClean="0">
              <a:latin typeface="Garamond" pitchFamily="18" charset="0"/>
            </a:endParaRPr>
          </a:p>
          <a:p>
            <a:pPr marL="342900" indent="-342900">
              <a:lnSpc>
                <a:spcPct val="85000"/>
              </a:lnSpc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sr-Cyrl-RS" dirty="0" smtClean="0">
                <a:latin typeface="Garamond" pitchFamily="18" charset="0"/>
              </a:rPr>
              <a:t>Други начин не употребом м</a:t>
            </a:r>
            <a:r>
              <a:rPr lang="ru-RU" dirty="0" err="1" smtClean="0">
                <a:latin typeface="Garamond" pitchFamily="18" charset="0"/>
              </a:rPr>
              <a:t>етода</a:t>
            </a:r>
            <a:r>
              <a:rPr lang="ru-RU" dirty="0" smtClean="0">
                <a:latin typeface="Garamond" pitchFamily="18" charset="0"/>
              </a:rPr>
              <a:t> </a:t>
            </a:r>
            <a:r>
              <a:rPr lang="en-US" sz="1800" dirty="0" smtClean="0">
                <a:latin typeface="+mn-lt"/>
              </a:rPr>
              <a:t>equals</a:t>
            </a:r>
            <a:r>
              <a:rPr lang="sr-Cyrl-RS" sz="1800" dirty="0" smtClean="0">
                <a:latin typeface="+mn-lt"/>
              </a:rPr>
              <a:t> </a:t>
            </a:r>
            <a:r>
              <a:rPr lang="ru-RU" dirty="0" err="1" smtClean="0">
                <a:latin typeface="Garamond" pitchFamily="18" charset="0"/>
              </a:rPr>
              <a:t>који</a:t>
            </a:r>
            <a:r>
              <a:rPr lang="ru-RU" dirty="0" smtClean="0">
                <a:latin typeface="Garamond" pitchFamily="18" charset="0"/>
              </a:rPr>
              <a:t> </a:t>
            </a:r>
            <a:r>
              <a:rPr lang="ru-RU" dirty="0" err="1" smtClean="0">
                <a:latin typeface="Garamond" pitchFamily="18" charset="0"/>
              </a:rPr>
              <a:t>је</a:t>
            </a:r>
            <a:r>
              <a:rPr lang="ru-RU" dirty="0" smtClean="0">
                <a:latin typeface="Garamond" pitchFamily="18" charset="0"/>
              </a:rPr>
              <a:t> </a:t>
            </a:r>
            <a:r>
              <a:rPr lang="ru-RU" dirty="0" err="1" smtClean="0">
                <a:latin typeface="Garamond" pitchFamily="18" charset="0"/>
              </a:rPr>
              <a:t>дефинисан</a:t>
            </a:r>
            <a:r>
              <a:rPr lang="ru-RU" dirty="0" smtClean="0">
                <a:latin typeface="Garamond" pitchFamily="18" charset="0"/>
              </a:rPr>
              <a:t> у оквиру класе </a:t>
            </a:r>
            <a:r>
              <a:rPr lang="ru-RU" sz="1800" dirty="0" smtClean="0">
                <a:latin typeface="+mn-lt"/>
              </a:rPr>
              <a:t>Object</a:t>
            </a:r>
            <a:r>
              <a:rPr lang="ru-RU" dirty="0" smtClean="0">
                <a:latin typeface="Garamond" pitchFamily="18" charset="0"/>
              </a:rPr>
              <a:t>, па свака класа у Јави може да га </a:t>
            </a:r>
            <a:r>
              <a:rPr lang="ru-RU" dirty="0" err="1" smtClean="0">
                <a:latin typeface="Garamond" pitchFamily="18" charset="0"/>
              </a:rPr>
              <a:t>превазиђе</a:t>
            </a:r>
            <a:r>
              <a:rPr lang="ru-RU" dirty="0" smtClean="0">
                <a:latin typeface="Garamond" pitchFamily="18" charset="0"/>
              </a:rPr>
              <a:t>. </a:t>
            </a:r>
          </a:p>
          <a:p>
            <a:pPr marL="342900" indent="-342900">
              <a:lnSpc>
                <a:spcPct val="85000"/>
              </a:lnSpc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ru-RU" dirty="0" err="1" smtClean="0">
                <a:latin typeface="Garamond" pitchFamily="18" charset="0"/>
              </a:rPr>
              <a:t>Имплементација</a:t>
            </a:r>
            <a:r>
              <a:rPr lang="ru-RU" dirty="0" smtClean="0">
                <a:latin typeface="Garamond" pitchFamily="18" charset="0"/>
              </a:rPr>
              <a:t> овог метода у класи </a:t>
            </a:r>
            <a:r>
              <a:rPr lang="ru-RU" sz="1800" dirty="0" smtClean="0">
                <a:latin typeface="+mn-lt"/>
              </a:rPr>
              <a:t>Object</a:t>
            </a:r>
            <a:r>
              <a:rPr lang="ru-RU" sz="1800" dirty="0" smtClean="0">
                <a:latin typeface="Garamond" pitchFamily="18" charset="0"/>
              </a:rPr>
              <a:t> </a:t>
            </a:r>
            <a:r>
              <a:rPr lang="ru-RU" dirty="0" smtClean="0">
                <a:latin typeface="Garamond" pitchFamily="18" charset="0"/>
              </a:rPr>
              <a:t>проверава да ли су објекти </a:t>
            </a:r>
            <a:r>
              <a:rPr lang="ru-RU" dirty="0" err="1" smtClean="0">
                <a:latin typeface="Garamond" pitchFamily="18" charset="0"/>
              </a:rPr>
              <a:t>идентички</a:t>
            </a:r>
            <a:r>
              <a:rPr lang="ru-RU" dirty="0" smtClean="0">
                <a:latin typeface="Garamond" pitchFamily="18" charset="0"/>
              </a:rPr>
              <a:t> </a:t>
            </a:r>
            <a:r>
              <a:rPr lang="ru-RU" dirty="0" err="1" smtClean="0">
                <a:latin typeface="Garamond" pitchFamily="18" charset="0"/>
              </a:rPr>
              <a:t>једнаки</a:t>
            </a:r>
            <a:r>
              <a:rPr lang="ru-RU" dirty="0" smtClean="0">
                <a:latin typeface="Garamond" pitchFamily="18" charset="0"/>
              </a:rPr>
              <a:t>. </a:t>
            </a:r>
          </a:p>
          <a:p>
            <a:pPr marL="342900" indent="-342900">
              <a:lnSpc>
                <a:spcPct val="85000"/>
              </a:lnSpc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ru-RU" dirty="0" err="1">
                <a:latin typeface="Garamond" pitchFamily="18" charset="0"/>
              </a:rPr>
              <a:t>П</a:t>
            </a:r>
            <a:r>
              <a:rPr lang="ru-RU" dirty="0" err="1" smtClean="0">
                <a:latin typeface="Garamond" pitchFamily="18" charset="0"/>
              </a:rPr>
              <a:t>рограмер</a:t>
            </a:r>
            <a:r>
              <a:rPr lang="ru-RU" dirty="0" smtClean="0">
                <a:latin typeface="Garamond" pitchFamily="18" charset="0"/>
              </a:rPr>
              <a:t> може одлучити да у својој класи превазиђе овај метод нпр. тако да </a:t>
            </a:r>
            <a:r>
              <a:rPr lang="ru-RU" dirty="0" err="1" smtClean="0">
                <a:latin typeface="Garamond" pitchFamily="18" charset="0"/>
              </a:rPr>
              <a:t>враће</a:t>
            </a:r>
            <a:r>
              <a:rPr lang="ru-RU" dirty="0" smtClean="0">
                <a:latin typeface="Garamond" pitchFamily="18" charset="0"/>
              </a:rPr>
              <a:t> </a:t>
            </a:r>
            <a:r>
              <a:rPr lang="en-US" sz="1800" dirty="0" smtClean="0">
                <a:latin typeface="+mn-lt"/>
              </a:rPr>
              <a:t>true</a:t>
            </a:r>
            <a:r>
              <a:rPr lang="sr-Cyrl-RS" sz="1800" dirty="0" smtClean="0">
                <a:latin typeface="+mn-lt"/>
              </a:rPr>
              <a:t> </a:t>
            </a:r>
            <a:r>
              <a:rPr lang="sr-Cyrl-RS" dirty="0" smtClean="0">
                <a:latin typeface="Garamond" pitchFamily="18" charset="0"/>
              </a:rPr>
              <a:t> нпр. када су садржаји свих поља исти</a:t>
            </a:r>
            <a:r>
              <a:rPr lang="ru-RU" dirty="0" smtClean="0">
                <a:latin typeface="Garamond" pitchFamily="18" charset="0"/>
              </a:rPr>
              <a:t>. </a:t>
            </a:r>
            <a:endParaRPr lang="sr-Latn-CS" b="1" dirty="0" smtClean="0">
              <a:solidFill>
                <a:schemeClr val="accent2"/>
              </a:solidFill>
              <a:latin typeface="Garamond" pitchFamily="18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371600" y="549275"/>
            <a:ext cx="7772400" cy="86836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sr-Cyrl-RS" sz="3600" b="1" kern="0" dirty="0" smtClean="0">
                <a:solidFill>
                  <a:srgbClr val="0070C0"/>
                </a:solidFill>
              </a:rPr>
              <a:t>Објекти (4)</a:t>
            </a:r>
            <a:endParaRPr lang="en-US" sz="3600" b="1" kern="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4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4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45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45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45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45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245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304800" y="1524000"/>
            <a:ext cx="8458200" cy="53737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sr-Cyrl-RS" b="1" dirty="0" smtClean="0">
                <a:solidFill>
                  <a:srgbClr val="9900CC"/>
                </a:solidFill>
                <a:latin typeface="Garamond" pitchFamily="18" charset="0"/>
              </a:rPr>
              <a:t>Одређивање класе објекта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sr-Cyrl-RS" dirty="0" smtClean="0">
                <a:latin typeface="Garamond" pitchFamily="18" charset="0"/>
              </a:rPr>
              <a:t>Може се постићи коришћењем метода </a:t>
            </a:r>
            <a:r>
              <a:rPr lang="en-US" sz="1800" dirty="0" err="1" smtClean="0">
                <a:latin typeface="+mn-lt"/>
              </a:rPr>
              <a:t>getClass</a:t>
            </a:r>
            <a:r>
              <a:rPr lang="sr-Cyrl-RS" dirty="0" smtClean="0">
                <a:latin typeface="Garamond" pitchFamily="18" charset="0"/>
              </a:rPr>
              <a:t>, који је дефинисан у класи </a:t>
            </a:r>
            <a:r>
              <a:rPr lang="en-US" sz="1800" dirty="0" smtClean="0">
                <a:latin typeface="+mn-lt"/>
              </a:rPr>
              <a:t>Object</a:t>
            </a:r>
            <a:r>
              <a:rPr lang="sr-Cyrl-RS" sz="1800" dirty="0" smtClean="0">
                <a:latin typeface="+mn-lt"/>
              </a:rPr>
              <a:t> </a:t>
            </a:r>
            <a:r>
              <a:rPr lang="sr-Cyrl-RS" dirty="0" smtClean="0">
                <a:latin typeface="Garamond" pitchFamily="18" charset="0"/>
              </a:rPr>
              <a:t> и тај метод се не може се превазићи. 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sr-Cyrl-RS" dirty="0" smtClean="0">
                <a:latin typeface="Garamond" pitchFamily="18" charset="0"/>
              </a:rPr>
              <a:t>Он враће објекат типа </a:t>
            </a:r>
            <a:r>
              <a:rPr lang="en-US" sz="1800" dirty="0" smtClean="0">
                <a:latin typeface="+mn-lt"/>
              </a:rPr>
              <a:t>Class</a:t>
            </a:r>
            <a:r>
              <a:rPr lang="en-US" dirty="0" smtClean="0">
                <a:latin typeface="Garamond" pitchFamily="18" charset="0"/>
              </a:rPr>
              <a:t>, </a:t>
            </a:r>
            <a:r>
              <a:rPr lang="sr-Cyrl-RS" dirty="0" smtClean="0">
                <a:latin typeface="Garamond" pitchFamily="18" charset="0"/>
              </a:rPr>
              <a:t>који садржи методе (више од 50) помоћу којих се могу добити информације о датој класи. О томе ће бити више речи у делу који се односи на рефлексију.</a:t>
            </a:r>
            <a:endParaRPr lang="en-US" dirty="0" smtClean="0">
              <a:latin typeface="Garamond" pitchFamily="18" charset="0"/>
            </a:endParaRPr>
          </a:p>
          <a:p>
            <a:pPr>
              <a:lnSpc>
                <a:spcPct val="85000"/>
              </a:lnSpc>
              <a:spcBef>
                <a:spcPct val="50000"/>
              </a:spcBef>
              <a:defRPr/>
            </a:pPr>
            <a:r>
              <a:rPr lang="sr-Latn-CS" b="1" dirty="0" smtClean="0"/>
              <a:t> </a:t>
            </a:r>
            <a:r>
              <a:rPr lang="ru-RU" b="1" dirty="0" smtClean="0">
                <a:latin typeface="Garamond" pitchFamily="18" charset="0"/>
              </a:rPr>
              <a:t>Пример.</a:t>
            </a:r>
          </a:p>
          <a:p>
            <a:r>
              <a:rPr lang="sr-Latn-CS" b="1" dirty="0" smtClean="0"/>
              <a:t>       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String runtimeClassName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objekat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getClass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().</a:t>
            </a:r>
            <a:r>
              <a:rPr lang="sr-Latn-RS" sz="1500" dirty="0" err="1">
                <a:solidFill>
                  <a:srgbClr val="000000"/>
                </a:solidFill>
                <a:latin typeface="Courier New" panose="02070309020205020404" pitchFamily="49" charset="0"/>
              </a:rPr>
              <a:t>getName</a:t>
            </a:r>
            <a:r>
              <a:rPr lang="sr-Latn-RS" sz="15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();</a:t>
            </a:r>
            <a:endParaRPr lang="sr-Cyrl-RS" sz="15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sr-Cyrl-RS" b="1" dirty="0" smtClean="0">
                <a:solidFill>
                  <a:srgbClr val="9900CC"/>
                </a:solidFill>
                <a:latin typeface="Garamond" pitchFamily="18" charset="0"/>
              </a:rPr>
              <a:t>Припадност објекта класи</a:t>
            </a:r>
          </a:p>
          <a:p>
            <a:pPr>
              <a:lnSpc>
                <a:spcPct val="85000"/>
              </a:lnSpc>
              <a:spcBef>
                <a:spcPct val="50000"/>
              </a:spcBef>
              <a:defRPr/>
            </a:pPr>
            <a:r>
              <a:rPr lang="sr-Cyrl-RS" dirty="0" smtClean="0">
                <a:latin typeface="Garamond" pitchFamily="18" charset="0"/>
              </a:rPr>
              <a:t>Реализује се помоћу оператора </a:t>
            </a:r>
            <a:r>
              <a:rPr lang="sr-Latn-CS" sz="1800" dirty="0" smtClean="0">
                <a:latin typeface="Arial" charset="0"/>
              </a:rPr>
              <a:t>instanceof </a:t>
            </a:r>
            <a:endParaRPr lang="en-US" dirty="0" smtClean="0">
              <a:latin typeface="Garamond" pitchFamily="18" charset="0"/>
            </a:endParaRPr>
          </a:p>
          <a:p>
            <a:pPr>
              <a:lnSpc>
                <a:spcPct val="85000"/>
              </a:lnSpc>
              <a:spcBef>
                <a:spcPct val="50000"/>
              </a:spcBef>
              <a:defRPr/>
            </a:pPr>
            <a:r>
              <a:rPr lang="ru-RU" b="1" dirty="0" smtClean="0">
                <a:latin typeface="Garamond" pitchFamily="18" charset="0"/>
              </a:rPr>
              <a:t>Пример.</a:t>
            </a:r>
          </a:p>
          <a:p>
            <a:r>
              <a:rPr lang="sr-Latn-CS" dirty="0" smtClean="0"/>
              <a:t>        </a:t>
            </a:r>
            <a:r>
              <a:rPr lang="sr-Cyrl-RS" dirty="0" smtClean="0"/>
              <a:t>	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“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bilo sta” </a:t>
            </a:r>
            <a:r>
              <a:rPr lang="sr-Latn-RS" sz="1500" b="1" dirty="0">
                <a:solidFill>
                  <a:srgbClr val="0000FF"/>
                </a:solidFill>
                <a:latin typeface="Courier New" panose="02070309020205020404" pitchFamily="49" charset="0"/>
              </a:rPr>
              <a:t>instanceof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String </a:t>
            </a:r>
            <a:r>
              <a:rPr lang="sr-Latn-RS" sz="1500" dirty="0">
                <a:solidFill>
                  <a:srgbClr val="008000"/>
                </a:solidFill>
                <a:latin typeface="Courier New" panose="02070309020205020404" pitchFamily="49" charset="0"/>
              </a:rPr>
              <a:t>// true </a:t>
            </a:r>
            <a:endParaRPr lang="sr-Cyrl-RS" sz="1500" dirty="0" smtClean="0">
              <a:solidFill>
                <a:srgbClr val="008000"/>
              </a:solidFill>
              <a:latin typeface="Courier New" panose="02070309020205020404" pitchFamily="49" charset="0"/>
            </a:endParaRPr>
          </a:p>
          <a:p>
            <a:r>
              <a:rPr lang="sr-Cyrl-RS" sz="1500" dirty="0">
                <a:solidFill>
                  <a:srgbClr val="008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Point 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tacka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00FF"/>
                </a:solidFill>
                <a:latin typeface="Courier New" panose="02070309020205020404" pitchFamily="49" charset="0"/>
              </a:rPr>
              <a:t>new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Point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sr-Latn-RS" sz="1500" dirty="0">
                <a:solidFill>
                  <a:srgbClr val="FF8000"/>
                </a:solidFill>
                <a:latin typeface="Courier New" panose="02070309020205020404" pitchFamily="49" charset="0"/>
              </a:rPr>
              <a:t>10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,</a:t>
            </a:r>
            <a:r>
              <a:rPr lang="sr-Latn-RS" sz="1500" dirty="0">
                <a:solidFill>
                  <a:srgbClr val="FF8000"/>
                </a:solidFill>
                <a:latin typeface="Courier New" panose="02070309020205020404" pitchFamily="49" charset="0"/>
              </a:rPr>
              <a:t>10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);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sr-Cyrl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tacka </a:t>
            </a:r>
            <a:r>
              <a:rPr lang="sr-Latn-RS" sz="1500" b="1" dirty="0">
                <a:solidFill>
                  <a:srgbClr val="0000FF"/>
                </a:solidFill>
                <a:latin typeface="Courier New" panose="02070309020205020404" pitchFamily="49" charset="0"/>
              </a:rPr>
              <a:t>instanceof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String </a:t>
            </a:r>
            <a:r>
              <a:rPr lang="sr-Latn-RS" sz="1500" dirty="0">
                <a:solidFill>
                  <a:srgbClr val="008000"/>
                </a:solidFill>
                <a:latin typeface="Courier New" panose="02070309020205020404" pitchFamily="49" charset="0"/>
              </a:rPr>
              <a:t>// false</a:t>
            </a:r>
            <a:endParaRPr lang="sr-Latn-RS" sz="1500" dirty="0">
              <a:solidFill>
                <a:srgbClr val="000000"/>
              </a:solidFill>
              <a:latin typeface="Courier New" panose="02070309020205020404" pitchFamily="49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371600" y="549275"/>
            <a:ext cx="7772400" cy="86836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sr-Cyrl-RS" sz="3600" b="1" kern="0" dirty="0" smtClean="0">
                <a:solidFill>
                  <a:srgbClr val="0070C0"/>
                </a:solidFill>
              </a:rPr>
              <a:t>Објекти (5)</a:t>
            </a:r>
            <a:endParaRPr lang="en-US" sz="3600" b="1" kern="0" dirty="0">
              <a:solidFill>
                <a:srgbClr val="0070C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38200" y="4267200"/>
            <a:ext cx="64008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4" name="Rectangle 3"/>
          <p:cNvSpPr/>
          <p:nvPr/>
        </p:nvSpPr>
        <p:spPr>
          <a:xfrm>
            <a:off x="1219200" y="6019800"/>
            <a:ext cx="4267200" cy="76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4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4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45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45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45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245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45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45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457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2457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381000" y="1516063"/>
            <a:ext cx="8534400" cy="5389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indent="-342900">
              <a:spcBef>
                <a:spcPct val="0"/>
              </a:spcBef>
              <a:buClrTx/>
            </a:pPr>
            <a:r>
              <a:rPr lang="sr-Cyrl-RS" altLang="en-US" sz="2400" dirty="0">
                <a:latin typeface="Garamond" panose="02020404030301010803" pitchFamily="18" charset="0"/>
              </a:rPr>
              <a:t>Када се говори о конверзији типова, може се говорити о:</a:t>
            </a:r>
            <a:endParaRPr lang="en-US" altLang="en-US" sz="2400" dirty="0">
              <a:latin typeface="Garamond" panose="02020404030301010803" pitchFamily="18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sr-Cyrl-RS" altLang="en-US" sz="2400" dirty="0" smtClean="0">
                <a:latin typeface="Garamond" panose="02020404030301010803" pitchFamily="18" charset="0"/>
              </a:rPr>
              <a:t>(</a:t>
            </a:r>
            <a:r>
              <a:rPr lang="sr-Cyrl-RS" altLang="en-US" sz="2400" u="sng" dirty="0">
                <a:latin typeface="Garamond" panose="02020404030301010803" pitchFamily="18" charset="0"/>
              </a:rPr>
              <a:t>а) конвертовању примитивних типова у примитивне</a:t>
            </a:r>
            <a:endParaRPr lang="en-US" altLang="en-US" sz="2400" dirty="0">
              <a:latin typeface="Garamond" panose="02020404030301010803" pitchFamily="18" charset="0"/>
            </a:endParaRPr>
          </a:p>
          <a:p>
            <a:pPr>
              <a:lnSpc>
                <a:spcPct val="80000"/>
              </a:lnSpc>
              <a:spcBef>
                <a:spcPts val="600"/>
              </a:spcBef>
              <a:buClrTx/>
              <a:buFontTx/>
              <a:buNone/>
            </a:pPr>
            <a:r>
              <a:rPr lang="sr-Latn-CS" altLang="en-US" sz="2400" dirty="0">
                <a:latin typeface="Garamond" panose="02020404030301010803" pitchFamily="18" charset="0"/>
              </a:rPr>
              <a:t>   </a:t>
            </a:r>
            <a:r>
              <a:rPr lang="sr-Latn-CS" altLang="en-US" sz="2400" i="1" dirty="0" smtClean="0">
                <a:latin typeface="Garamond" panose="02020404030301010803" pitchFamily="18" charset="0"/>
              </a:rPr>
              <a:t>(</a:t>
            </a:r>
            <a:r>
              <a:rPr lang="sr-Latn-CS" altLang="en-US" sz="2400" i="1" dirty="0">
                <a:latin typeface="Garamond" panose="02020404030301010803" pitchFamily="18" charset="0"/>
              </a:rPr>
              <a:t>imetipa) vrednost</a:t>
            </a:r>
          </a:p>
          <a:p>
            <a:pPr>
              <a:lnSpc>
                <a:spcPct val="80000"/>
              </a:lnSpc>
              <a:spcBef>
                <a:spcPct val="50000"/>
              </a:spcBef>
              <a:buClrTx/>
              <a:buFontTx/>
              <a:buNone/>
            </a:pPr>
            <a:r>
              <a:rPr lang="sr-Cyrl-RS" altLang="en-US" sz="2400" b="1" dirty="0" smtClean="0">
                <a:latin typeface="Garamond" panose="02020404030301010803" pitchFamily="18" charset="0"/>
              </a:rPr>
              <a:t>	Пример.</a:t>
            </a:r>
          </a:p>
          <a:p>
            <a:pPr>
              <a:buNone/>
            </a:pPr>
            <a:r>
              <a:rPr lang="sr-Cyrl-RS" sz="2400" b="1" dirty="0" smtClean="0">
                <a:latin typeface="Garamond" panose="02020404030301010803" pitchFamily="18" charset="0"/>
              </a:rPr>
              <a:t>	</a:t>
            </a:r>
            <a:r>
              <a:rPr lang="sr-Latn-RS" sz="15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sr-Latn-RS" sz="1500" dirty="0">
                <a:solidFill>
                  <a:srgbClr val="8000FF"/>
                </a:solidFill>
                <a:latin typeface="Courier New" panose="02070309020205020404" pitchFamily="49" charset="0"/>
              </a:rPr>
              <a:t>int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)(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x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/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y</a:t>
            </a:r>
            <a:r>
              <a:rPr lang="sr-Latn-RS" sz="15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);</a:t>
            </a:r>
            <a:endParaRPr lang="sr-Cyrl-RS" sz="1500" b="1" dirty="0" smtClean="0">
              <a:solidFill>
                <a:srgbClr val="000080"/>
              </a:solidFill>
              <a:latin typeface="Courier New" panose="02070309020205020404" pitchFamily="49" charset="0"/>
            </a:endParaRPr>
          </a:p>
          <a:p>
            <a:pPr>
              <a:buNone/>
            </a:pPr>
            <a:r>
              <a:rPr lang="ru-RU" altLang="en-US" sz="2400" u="sng" dirty="0" smtClean="0">
                <a:latin typeface="Garamond" panose="02020404030301010803" pitchFamily="18" charset="0"/>
              </a:rPr>
              <a:t>(</a:t>
            </a:r>
            <a:r>
              <a:rPr lang="ru-RU" altLang="en-US" sz="2400" u="sng" dirty="0">
                <a:latin typeface="Garamond" panose="02020404030301010803" pitchFamily="18" charset="0"/>
              </a:rPr>
              <a:t>б) </a:t>
            </a:r>
            <a:r>
              <a:rPr lang="ru-RU" altLang="en-US" sz="2400" u="sng" dirty="0" err="1">
                <a:latin typeface="Garamond" panose="02020404030301010803" pitchFamily="18" charset="0"/>
              </a:rPr>
              <a:t>конвертовању</a:t>
            </a:r>
            <a:r>
              <a:rPr lang="ru-RU" altLang="en-US" sz="2400" u="sng" dirty="0">
                <a:latin typeface="Garamond" panose="02020404030301010803" pitchFamily="18" charset="0"/>
              </a:rPr>
              <a:t> </a:t>
            </a:r>
            <a:r>
              <a:rPr lang="ru-RU" altLang="en-US" sz="2400" u="sng" dirty="0" err="1">
                <a:latin typeface="Garamond" panose="02020404030301010803" pitchFamily="18" charset="0"/>
              </a:rPr>
              <a:t>објеката</a:t>
            </a:r>
            <a:r>
              <a:rPr lang="ru-RU" altLang="en-US" sz="2400" u="sng" dirty="0">
                <a:latin typeface="Garamond" panose="02020404030301010803" pitchFamily="18" charset="0"/>
              </a:rPr>
              <a:t> у </a:t>
            </a:r>
            <a:r>
              <a:rPr lang="ru-RU" altLang="en-US" sz="2400" u="sng" dirty="0" err="1">
                <a:latin typeface="Garamond" panose="02020404030301010803" pitchFamily="18" charset="0"/>
              </a:rPr>
              <a:t>објекте</a:t>
            </a:r>
            <a:endParaRPr lang="ru-RU" altLang="en-US" sz="2400" u="sng" dirty="0">
              <a:latin typeface="Garamond" panose="02020404030301010803" pitchFamily="18" charset="0"/>
            </a:endParaRPr>
          </a:p>
          <a:p>
            <a:pPr>
              <a:lnSpc>
                <a:spcPct val="80000"/>
              </a:lnSpc>
              <a:spcBef>
                <a:spcPts val="600"/>
              </a:spcBef>
              <a:buClrTx/>
              <a:buFontTx/>
              <a:buNone/>
            </a:pPr>
            <a:r>
              <a:rPr lang="ru-RU" altLang="en-US" sz="2400" dirty="0">
                <a:latin typeface="Garamond" panose="02020404030301010803" pitchFamily="18" charset="0"/>
              </a:rPr>
              <a:t>  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Могуће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је</a:t>
            </a:r>
            <a:r>
              <a:rPr lang="ru-RU" altLang="en-US" sz="2400" dirty="0">
                <a:latin typeface="Garamond" panose="02020404030301010803" pitchFamily="18" charset="0"/>
              </a:rPr>
              <a:t> само код </a:t>
            </a:r>
            <a:r>
              <a:rPr lang="ru-RU" altLang="en-US" sz="2400" dirty="0" err="1">
                <a:latin typeface="Garamond" panose="02020404030301010803" pitchFamily="18" charset="0"/>
              </a:rPr>
              <a:t>класа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повезаних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наслеђивањем</a:t>
            </a:r>
            <a:r>
              <a:rPr lang="ru-RU" altLang="en-US" sz="2400" dirty="0">
                <a:latin typeface="Garamond" panose="02020404030301010803" pitchFamily="18" charset="0"/>
              </a:rPr>
              <a:t> и </a:t>
            </a:r>
            <a:r>
              <a:rPr lang="ru-RU" altLang="en-US" sz="2400" dirty="0" err="1">
                <a:latin typeface="Garamond" panose="02020404030301010803" pitchFamily="18" charset="0"/>
              </a:rPr>
              <a:t>класа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smtClean="0">
                <a:latin typeface="Garamond" panose="02020404030301010803" pitchFamily="18" charset="0"/>
              </a:rPr>
              <a:t>и </a:t>
            </a:r>
            <a:r>
              <a:rPr lang="ru-RU" altLang="en-US" sz="2400" dirty="0" err="1">
                <a:latin typeface="Garamond" panose="02020404030301010803" pitchFamily="18" charset="0"/>
              </a:rPr>
              <a:t>интерфејса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повезаних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имплементацијом</a:t>
            </a:r>
            <a:r>
              <a:rPr lang="ru-RU" altLang="en-US" sz="2400" dirty="0">
                <a:latin typeface="Garamond" panose="02020404030301010803" pitchFamily="18" charset="0"/>
              </a:rPr>
              <a:t>.</a:t>
            </a:r>
          </a:p>
          <a:p>
            <a:pPr>
              <a:lnSpc>
                <a:spcPct val="80000"/>
              </a:lnSpc>
              <a:spcBef>
                <a:spcPts val="600"/>
              </a:spcBef>
              <a:buClrTx/>
              <a:buFontTx/>
              <a:buNone/>
            </a:pPr>
            <a:r>
              <a:rPr lang="sr-Latn-CS" altLang="en-US" sz="2400" dirty="0">
                <a:latin typeface="Garamond" panose="02020404030301010803" pitchFamily="18" charset="0"/>
              </a:rPr>
              <a:t>    </a:t>
            </a:r>
            <a:r>
              <a:rPr lang="sr-Latn-CS" altLang="en-US" sz="2400" i="1" dirty="0" smtClean="0">
                <a:latin typeface="Garamond" panose="02020404030301010803" pitchFamily="18" charset="0"/>
              </a:rPr>
              <a:t>(</a:t>
            </a:r>
            <a:r>
              <a:rPr lang="sr-Latn-CS" altLang="en-US" sz="2400" i="1" dirty="0">
                <a:latin typeface="Garamond" panose="02020404030301010803" pitchFamily="18" charset="0"/>
              </a:rPr>
              <a:t>imeklase) objekat</a:t>
            </a:r>
            <a:endParaRPr lang="sr-Latn-CS" altLang="en-US" sz="2400" dirty="0">
              <a:latin typeface="Garamond" panose="02020404030301010803" pitchFamily="18" charset="0"/>
            </a:endParaRPr>
          </a:p>
          <a:p>
            <a:pPr>
              <a:lnSpc>
                <a:spcPct val="80000"/>
              </a:lnSpc>
              <a:spcBef>
                <a:spcPts val="600"/>
              </a:spcBef>
              <a:buClrTx/>
              <a:buFontTx/>
              <a:buNone/>
            </a:pPr>
            <a:r>
              <a:rPr lang="sr-Cyrl-RS" altLang="en-US" sz="2400" b="1" dirty="0" smtClean="0">
                <a:latin typeface="Garamond" panose="02020404030301010803" pitchFamily="18" charset="0"/>
              </a:rPr>
              <a:t>	Пример</a:t>
            </a:r>
            <a:r>
              <a:rPr lang="sr-Cyrl-RS" altLang="en-US" sz="2400" b="1" dirty="0">
                <a:latin typeface="Garamond" panose="02020404030301010803" pitchFamily="18" charset="0"/>
              </a:rPr>
              <a:t>.</a:t>
            </a:r>
            <a:r>
              <a:rPr lang="sr-Latn-CS" altLang="en-US" sz="2400" b="1" dirty="0">
                <a:latin typeface="Garamond" panose="02020404030301010803" pitchFamily="18" charset="0"/>
              </a:rPr>
              <a:t>             </a:t>
            </a:r>
            <a:endParaRPr lang="en-US" altLang="en-US" sz="2400" b="1" dirty="0">
              <a:latin typeface="Garamond" panose="02020404030301010803" pitchFamily="18" charset="0"/>
            </a:endParaRPr>
          </a:p>
          <a:p>
            <a:pPr>
              <a:buNone/>
            </a:pP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Vozilo 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x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Cyrl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	</a:t>
            </a:r>
            <a:r>
              <a:rPr lang="en-U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		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Vozilo 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x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00FF"/>
                </a:solidFill>
                <a:latin typeface="Courier New" panose="02070309020205020404" pitchFamily="49" charset="0"/>
              </a:rPr>
              <a:t>new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Kamion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();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>
              <a:buNone/>
            </a:pP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Kamion 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y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Cyrl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	</a:t>
            </a:r>
            <a:r>
              <a:rPr lang="en-U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		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Kamion 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y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>
              <a:buNone/>
            </a:pP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y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00FF"/>
                </a:solidFill>
                <a:latin typeface="Courier New" panose="02070309020205020404" pitchFamily="49" charset="0"/>
              </a:rPr>
              <a:t>new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Kamion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();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Cyrl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en-U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		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y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Kamion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)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x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>
              <a:buNone/>
            </a:pP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x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y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// </a:t>
            </a:r>
            <a:r>
              <a:rPr lang="sr-Latn-RS" sz="1500" dirty="0">
                <a:solidFill>
                  <a:srgbClr val="008000"/>
                </a:solidFill>
                <a:latin typeface="Courier New" panose="02070309020205020404" pitchFamily="49" charset="0"/>
              </a:rPr>
              <a:t>Eksplicitna konverzija </a:t>
            </a:r>
            <a:r>
              <a:rPr lang="sr-Latn-RS" sz="1500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n</a:t>
            </a:r>
            <a:r>
              <a:rPr lang="sr-Cyrl-RS" sz="1500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е</a:t>
            </a:r>
            <a:r>
              <a:rPr lang="sr-Latn-RS" sz="1500" dirty="0" err="1" smtClean="0">
                <a:solidFill>
                  <a:srgbClr val="008000"/>
                </a:solidFill>
                <a:latin typeface="Courier New" panose="02070309020205020404" pitchFamily="49" charset="0"/>
              </a:rPr>
              <a:t>potrebn</a:t>
            </a:r>
            <a:r>
              <a:rPr lang="en-US" sz="1500" dirty="0">
                <a:solidFill>
                  <a:srgbClr val="008000"/>
                </a:solidFill>
                <a:latin typeface="Courier New" panose="02070309020205020404" pitchFamily="49" charset="0"/>
              </a:rPr>
              <a:t>a</a:t>
            </a:r>
            <a:endParaRPr lang="sr-Latn-RS" sz="1500" dirty="0"/>
          </a:p>
          <a:p>
            <a:pPr>
              <a:lnSpc>
                <a:spcPct val="80000"/>
              </a:lnSpc>
              <a:spcBef>
                <a:spcPts val="600"/>
              </a:spcBef>
              <a:buClrTx/>
              <a:buFontTx/>
              <a:buNone/>
            </a:pPr>
            <a:endParaRPr lang="sr-Latn-CS" altLang="en-US" sz="1800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371600" y="549275"/>
            <a:ext cx="7772400" cy="86836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sr-Cyrl-RS" sz="3600" b="1" kern="0" dirty="0" smtClean="0">
                <a:solidFill>
                  <a:srgbClr val="0070C0"/>
                </a:solidFill>
              </a:rPr>
              <a:t>Конверзија типова</a:t>
            </a:r>
            <a:endParaRPr lang="en-US" sz="3600" b="1" kern="0" dirty="0">
              <a:solidFill>
                <a:srgbClr val="0070C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371600" y="3276600"/>
            <a:ext cx="1371600" cy="304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4" name="Rectangle 3"/>
          <p:cNvSpPr/>
          <p:nvPr/>
        </p:nvSpPr>
        <p:spPr>
          <a:xfrm>
            <a:off x="381000" y="5410200"/>
            <a:ext cx="4953000" cy="1219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6" name="Rectangle 5"/>
          <p:cNvSpPr/>
          <p:nvPr/>
        </p:nvSpPr>
        <p:spPr>
          <a:xfrm>
            <a:off x="5791200" y="5418306"/>
            <a:ext cx="2971800" cy="90629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3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35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35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35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355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355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355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2355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2355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6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539750" y="1557338"/>
            <a:ext cx="7772400" cy="451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105000"/>
              </a:lnSpc>
              <a:spcBef>
                <a:spcPct val="50000"/>
              </a:spcBef>
              <a:defRPr/>
            </a:pPr>
            <a:r>
              <a:rPr lang="ru-RU" u="sng" dirty="0" smtClean="0">
                <a:latin typeface="Garamond" pitchFamily="18" charset="0"/>
              </a:rPr>
              <a:t>(в) конвертовању примитивних типова у објекте и обрнуто.</a:t>
            </a:r>
          </a:p>
          <a:p>
            <a:pPr>
              <a:lnSpc>
                <a:spcPct val="105000"/>
              </a:lnSpc>
              <a:spcBef>
                <a:spcPct val="50000"/>
              </a:spcBef>
              <a:defRPr/>
            </a:pPr>
            <a:r>
              <a:rPr lang="ru-RU" dirty="0" smtClean="0">
                <a:latin typeface="Garamond" pitchFamily="18" charset="0"/>
              </a:rPr>
              <a:t>У принципу, није могуће, осим код тзв. класа-омотача примитивних типова.</a:t>
            </a:r>
          </a:p>
          <a:p>
            <a:pPr>
              <a:lnSpc>
                <a:spcPct val="105000"/>
              </a:lnSpc>
              <a:spcBef>
                <a:spcPct val="50000"/>
              </a:spcBef>
              <a:defRPr/>
            </a:pPr>
            <a:r>
              <a:rPr lang="sr-Latn-CS" dirty="0" smtClean="0">
                <a:latin typeface="Garamond" pitchFamily="18" charset="0"/>
              </a:rPr>
              <a:t> </a:t>
            </a:r>
            <a:r>
              <a:rPr lang="sr-Cyrl-RS" dirty="0" smtClean="0">
                <a:latin typeface="Garamond" pitchFamily="18" charset="0"/>
              </a:rPr>
              <a:t>У пакету</a:t>
            </a:r>
            <a:r>
              <a:rPr lang="sr-Latn-CS" dirty="0" smtClean="0">
                <a:latin typeface="Garamond" pitchFamily="18" charset="0"/>
              </a:rPr>
              <a:t> </a:t>
            </a:r>
            <a:r>
              <a:rPr lang="sr-Latn-CS" sz="1800" dirty="0" smtClean="0">
                <a:latin typeface="+mn-lt"/>
              </a:rPr>
              <a:t>java.lang</a:t>
            </a:r>
            <a:r>
              <a:rPr lang="sr-Latn-CS" sz="1800" dirty="0" smtClean="0">
                <a:latin typeface="Garamond" pitchFamily="18" charset="0"/>
              </a:rPr>
              <a:t> </a:t>
            </a:r>
            <a:r>
              <a:rPr lang="sr-Cyrl-RS" dirty="0" smtClean="0">
                <a:latin typeface="Garamond" pitchFamily="18" charset="0"/>
              </a:rPr>
              <a:t>постоје класе</a:t>
            </a:r>
            <a:r>
              <a:rPr lang="sr-Latn-CS" dirty="0" smtClean="0">
                <a:latin typeface="Garamond" pitchFamily="18" charset="0"/>
              </a:rPr>
              <a:t>: </a:t>
            </a:r>
            <a:r>
              <a:rPr lang="sr-Latn-CS" sz="1800" dirty="0" smtClean="0">
                <a:latin typeface="+mn-lt"/>
              </a:rPr>
              <a:t>Integer</a:t>
            </a:r>
            <a:r>
              <a:rPr lang="sr-Latn-CS" dirty="0" smtClean="0">
                <a:latin typeface="Garamond" pitchFamily="18" charset="0"/>
              </a:rPr>
              <a:t>, </a:t>
            </a:r>
            <a:r>
              <a:rPr lang="sr-Latn-CS" sz="1800" dirty="0" smtClean="0">
                <a:latin typeface="+mn-lt"/>
              </a:rPr>
              <a:t>Float</a:t>
            </a:r>
            <a:r>
              <a:rPr lang="sr-Latn-CS" dirty="0" smtClean="0">
                <a:latin typeface="Garamond" pitchFamily="18" charset="0"/>
              </a:rPr>
              <a:t>, </a:t>
            </a:r>
            <a:r>
              <a:rPr lang="sr-Latn-CS" sz="1800" dirty="0" smtClean="0">
                <a:latin typeface="+mn-lt"/>
              </a:rPr>
              <a:t>Boolean</a:t>
            </a:r>
            <a:r>
              <a:rPr lang="sr-Latn-CS" dirty="0" smtClean="0">
                <a:latin typeface="Garamond" pitchFamily="18" charset="0"/>
              </a:rPr>
              <a:t>, …</a:t>
            </a:r>
          </a:p>
          <a:p>
            <a:pPr>
              <a:lnSpc>
                <a:spcPct val="105000"/>
              </a:lnSpc>
              <a:spcBef>
                <a:spcPct val="50000"/>
              </a:spcBef>
              <a:defRPr/>
            </a:pPr>
            <a:r>
              <a:rPr lang="en-US" dirty="0" smtClean="0">
                <a:latin typeface="Garamond" pitchFamily="18" charset="0"/>
              </a:rPr>
              <a:t> </a:t>
            </a:r>
            <a:r>
              <a:rPr lang="sr-Cyrl-RS" dirty="0" smtClean="0">
                <a:latin typeface="Garamond" pitchFamily="18" charset="0"/>
              </a:rPr>
              <a:t>	</a:t>
            </a:r>
            <a:r>
              <a:rPr lang="sr-Cyrl-RS" b="1" dirty="0" smtClean="0">
                <a:latin typeface="Garamond" pitchFamily="18" charset="0"/>
              </a:rPr>
              <a:t>Пример.</a:t>
            </a:r>
            <a:r>
              <a:rPr lang="sr-Latn-CS" b="1" dirty="0" smtClean="0">
                <a:latin typeface="Garamond" pitchFamily="18" charset="0"/>
              </a:rPr>
              <a:t>               </a:t>
            </a:r>
          </a:p>
          <a:p>
            <a:r>
              <a:rPr lang="en-US" sz="1500" dirty="0" smtClean="0"/>
              <a:t>                 </a:t>
            </a:r>
            <a:r>
              <a:rPr lang="sr-Cyrl-RS" sz="1500" dirty="0" smtClean="0"/>
              <a:t> 	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Integer 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ceoObj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00FF"/>
                </a:solidFill>
                <a:latin typeface="Courier New" panose="02070309020205020404" pitchFamily="49" charset="0"/>
              </a:rPr>
              <a:t>new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Integer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sr-Latn-RS" sz="1500" dirty="0">
                <a:solidFill>
                  <a:srgbClr val="FF8000"/>
                </a:solidFill>
                <a:latin typeface="Courier New" panose="02070309020205020404" pitchFamily="49" charset="0"/>
              </a:rPr>
              <a:t>45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);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sr-Cyrl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dirty="0" smtClean="0">
                <a:solidFill>
                  <a:srgbClr val="8000FF"/>
                </a:solidFill>
                <a:latin typeface="Courier New" panose="02070309020205020404" pitchFamily="49" charset="0"/>
              </a:rPr>
              <a:t>int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ceo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ceoObj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intValue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();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sr-Cyrl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Integer 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ceoObj2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00FF"/>
                </a:solidFill>
                <a:latin typeface="Courier New" panose="02070309020205020404" pitchFamily="49" charset="0"/>
              </a:rPr>
              <a:t>new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Integer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dirty="0">
                <a:solidFill>
                  <a:srgbClr val="FF8000"/>
                </a:solidFill>
                <a:latin typeface="Courier New" panose="02070309020205020404" pitchFamily="49" charset="0"/>
              </a:rPr>
              <a:t>2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*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ceo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);</a:t>
            </a:r>
            <a:endParaRPr lang="sr-Latn-RS" sz="15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>
              <a:lnSpc>
                <a:spcPct val="105000"/>
              </a:lnSpc>
              <a:spcBef>
                <a:spcPts val="600"/>
              </a:spcBef>
              <a:defRPr/>
            </a:pPr>
            <a:r>
              <a:rPr lang="sr-Cyrl-RS" dirty="0" smtClean="0">
                <a:latin typeface="Garamond" pitchFamily="18" charset="0"/>
              </a:rPr>
              <a:t>Почев од верзије 6, Јава подржава и аутоматску конверзију између података примитивног типа и објеката у одговарајућим класама-омотачима.</a:t>
            </a:r>
            <a:endParaRPr lang="en-US" sz="1800" dirty="0" smtClean="0">
              <a:latin typeface="Garamond" pitchFamily="18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371600" y="549275"/>
            <a:ext cx="7772400" cy="86836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sr-Cyrl-RS" sz="3600" b="1" kern="0" dirty="0" smtClean="0">
                <a:solidFill>
                  <a:srgbClr val="0070C0"/>
                </a:solidFill>
              </a:rPr>
              <a:t>Конверзија типова (2)</a:t>
            </a:r>
            <a:endParaRPr lang="en-US" sz="3600" b="1" kern="0" dirty="0">
              <a:solidFill>
                <a:srgbClr val="0070C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0" y="4038600"/>
            <a:ext cx="4572000" cy="76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6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66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66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66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66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381000" y="1516063"/>
            <a:ext cx="8534400" cy="54784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342900" indent="-342900">
              <a:buFont typeface="Arial" pitchFamily="34" charset="0"/>
              <a:buChar char="•"/>
              <a:defRPr/>
            </a:pPr>
            <a:r>
              <a:rPr lang="sr-Cyrl-RS" dirty="0" smtClean="0">
                <a:latin typeface="Garamond" pitchFamily="18" charset="0"/>
              </a:rPr>
              <a:t>Иницијализациони блок је блок који се налази у оквиру дефиниције класе. Разликују се:</a:t>
            </a:r>
          </a:p>
          <a:p>
            <a:pPr marL="1200150" lvl="1" indent="-457200">
              <a:buFont typeface="+mj-lt"/>
              <a:buAutoNum type="arabicPeriod"/>
              <a:defRPr/>
            </a:pPr>
            <a:r>
              <a:rPr lang="sr-Cyrl-RS" dirty="0" smtClean="0">
                <a:latin typeface="Garamond" pitchFamily="18" charset="0"/>
              </a:rPr>
              <a:t>Иницјализациони блок примерка </a:t>
            </a:r>
            <a:r>
              <a:rPr lang="sr-Cyrl-RS" dirty="0" smtClean="0">
                <a:solidFill>
                  <a:srgbClr val="FF0000"/>
                </a:solidFill>
                <a:latin typeface="Garamond" pitchFamily="18" charset="0"/>
              </a:rPr>
              <a:t/>
            </a:r>
            <a:br>
              <a:rPr lang="sr-Cyrl-RS" dirty="0" smtClean="0">
                <a:solidFill>
                  <a:srgbClr val="FF0000"/>
                </a:solidFill>
                <a:latin typeface="Garamond" pitchFamily="18" charset="0"/>
              </a:rPr>
            </a:br>
            <a:r>
              <a:rPr lang="sr-Cyrl-RS" dirty="0" smtClean="0">
                <a:latin typeface="Garamond" pitchFamily="18" charset="0"/>
              </a:rPr>
              <a:t>(инстанцни инцијализациони блок)</a:t>
            </a:r>
          </a:p>
          <a:p>
            <a:pPr marL="1200150" lvl="1" indent="-457200">
              <a:buFont typeface="+mj-lt"/>
              <a:buAutoNum type="arabicPeriod"/>
              <a:defRPr/>
            </a:pPr>
            <a:r>
              <a:rPr lang="sr-Cyrl-RS" dirty="0" smtClean="0">
                <a:latin typeface="Garamond" pitchFamily="18" charset="0"/>
              </a:rPr>
              <a:t>Иницијализациони блок класе </a:t>
            </a:r>
            <a:br>
              <a:rPr lang="sr-Cyrl-RS" dirty="0" smtClean="0">
                <a:latin typeface="Garamond" pitchFamily="18" charset="0"/>
              </a:rPr>
            </a:br>
            <a:r>
              <a:rPr lang="sr-Cyrl-RS" dirty="0" smtClean="0">
                <a:latin typeface="Garamond" pitchFamily="18" charset="0"/>
              </a:rPr>
              <a:t>(статички инцијализациони блок)</a:t>
            </a:r>
            <a:endParaRPr lang="sr-Cyrl-RS" dirty="0">
              <a:latin typeface="Garamond" pitchFamily="18" charset="0"/>
            </a:endParaRPr>
          </a:p>
          <a:p>
            <a:r>
              <a:rPr lang="sr-Cyrl-RS" sz="1400" dirty="0" smtClean="0">
                <a:solidFill>
                  <a:srgbClr val="8000FF"/>
                </a:solidFill>
                <a:latin typeface="Courier New" panose="02070309020205020404" pitchFamily="49" charset="0"/>
              </a:rPr>
              <a:t>	</a:t>
            </a:r>
          </a:p>
          <a:p>
            <a:r>
              <a:rPr lang="sr-Cyrl-RS" sz="1400" dirty="0">
                <a:solidFill>
                  <a:srgbClr val="8000FF"/>
                </a:solidFill>
                <a:latin typeface="Courier New" panose="02070309020205020404" pitchFamily="49" charset="0"/>
              </a:rPr>
              <a:t>	</a:t>
            </a:r>
            <a:r>
              <a:rPr lang="sr-Latn-RS" sz="1400" dirty="0" smtClean="0">
                <a:solidFill>
                  <a:srgbClr val="8000FF"/>
                </a:solidFill>
                <a:latin typeface="Courier New" panose="02070309020205020404" pitchFamily="49" charset="0"/>
              </a:rPr>
              <a:t>static</a:t>
            </a:r>
            <a:r>
              <a:rPr lang="sr-Latn-RS" sz="14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400" dirty="0">
                <a:solidFill>
                  <a:srgbClr val="8000FF"/>
                </a:solidFill>
                <a:latin typeface="Courier New" panose="02070309020205020404" pitchFamily="49" charset="0"/>
              </a:rPr>
              <a:t>int</a:t>
            </a:r>
            <a:r>
              <a:rPr lang="sr-Latn-RS" sz="1400" dirty="0">
                <a:solidFill>
                  <a:srgbClr val="000000"/>
                </a:solidFill>
                <a:latin typeface="Courier New" panose="02070309020205020404" pitchFamily="49" charset="0"/>
              </a:rPr>
              <a:t> staticVariable</a:t>
            </a:r>
            <a:r>
              <a:rPr lang="sr-Latn-RS" sz="1400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sr-Latn-RS" sz="14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4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sr-Cyrl-RS" sz="14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400" dirty="0" smtClean="0">
                <a:solidFill>
                  <a:srgbClr val="8000FF"/>
                </a:solidFill>
                <a:latin typeface="Courier New" panose="02070309020205020404" pitchFamily="49" charset="0"/>
              </a:rPr>
              <a:t>int</a:t>
            </a:r>
            <a:r>
              <a:rPr lang="sr-Latn-RS" sz="14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400" dirty="0">
                <a:solidFill>
                  <a:srgbClr val="000000"/>
                </a:solidFill>
                <a:latin typeface="Courier New" panose="02070309020205020404" pitchFamily="49" charset="0"/>
              </a:rPr>
              <a:t>nonStaticVariable</a:t>
            </a:r>
            <a:r>
              <a:rPr lang="sr-Latn-RS" sz="1400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sr-Latn-RS" sz="14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4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sr-Cyrl-RS" sz="14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400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// </a:t>
            </a:r>
            <a:r>
              <a:rPr lang="sr-Latn-RS" sz="1400" dirty="0">
                <a:solidFill>
                  <a:srgbClr val="008000"/>
                </a:solidFill>
                <a:latin typeface="Courier New" panose="02070309020205020404" pitchFamily="49" charset="0"/>
              </a:rPr>
              <a:t>Staticki inic. blok se izvrsava jednom po klasi. </a:t>
            </a:r>
            <a:endParaRPr lang="sr-Cyrl-RS" sz="1400" dirty="0" smtClean="0">
              <a:solidFill>
                <a:srgbClr val="008000"/>
              </a:solidFill>
              <a:latin typeface="Courier New" panose="02070309020205020404" pitchFamily="49" charset="0"/>
            </a:endParaRPr>
          </a:p>
          <a:p>
            <a:r>
              <a:rPr lang="sr-Cyrl-RS" sz="1400" dirty="0">
                <a:solidFill>
                  <a:srgbClr val="008000"/>
                </a:solidFill>
                <a:latin typeface="Courier New" panose="02070309020205020404" pitchFamily="49" charset="0"/>
              </a:rPr>
              <a:t>	</a:t>
            </a:r>
            <a:r>
              <a:rPr lang="sr-Latn-RS" sz="1400" dirty="0" smtClean="0">
                <a:solidFill>
                  <a:srgbClr val="8000FF"/>
                </a:solidFill>
                <a:latin typeface="Courier New" panose="02070309020205020404" pitchFamily="49" charset="0"/>
              </a:rPr>
              <a:t>static</a:t>
            </a:r>
            <a:r>
              <a:rPr lang="sr-Latn-RS" sz="14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400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sr-Latn-RS" sz="14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4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sr-Cyrl-RS" sz="14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Cyrl-RS" sz="14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4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System</a:t>
            </a:r>
            <a:r>
              <a:rPr lang="sr-Latn-RS" sz="14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sr-Latn-RS" sz="14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out</a:t>
            </a:r>
            <a:r>
              <a:rPr lang="sr-Latn-RS" sz="14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sr-Latn-RS" sz="14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println</a:t>
            </a:r>
            <a:r>
              <a:rPr lang="sr-Latn-RS" sz="1400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sr-Latn-RS" sz="1400" dirty="0">
                <a:solidFill>
                  <a:srgbClr val="808080"/>
                </a:solidFill>
                <a:latin typeface="Courier New" panose="02070309020205020404" pitchFamily="49" charset="0"/>
              </a:rPr>
              <a:t>"Static initalization."</a:t>
            </a:r>
            <a:r>
              <a:rPr lang="sr-Latn-RS" sz="1400" b="1" dirty="0">
                <a:solidFill>
                  <a:srgbClr val="000080"/>
                </a:solidFill>
                <a:latin typeface="Courier New" panose="02070309020205020404" pitchFamily="49" charset="0"/>
              </a:rPr>
              <a:t>);</a:t>
            </a:r>
            <a:r>
              <a:rPr lang="sr-Latn-RS" sz="14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4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sr-Cyrl-RS" sz="14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Cyrl-RS" sz="14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4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staticVariable </a:t>
            </a:r>
            <a:r>
              <a:rPr lang="sr-Latn-RS" sz="1400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sr-Latn-RS" sz="14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400" dirty="0">
                <a:solidFill>
                  <a:srgbClr val="FF8000"/>
                </a:solidFill>
                <a:latin typeface="Courier New" panose="02070309020205020404" pitchFamily="49" charset="0"/>
              </a:rPr>
              <a:t>5</a:t>
            </a:r>
            <a:r>
              <a:rPr lang="sr-Latn-RS" sz="1400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sr-Latn-RS" sz="14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4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sr-Cyrl-RS" sz="14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4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r>
              <a:rPr lang="sr-Latn-RS" sz="14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4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sr-Cyrl-RS" sz="14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400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// </a:t>
            </a:r>
            <a:r>
              <a:rPr lang="sr-Latn-RS" sz="1400" dirty="0">
                <a:solidFill>
                  <a:srgbClr val="008000"/>
                </a:solidFill>
                <a:latin typeface="Courier New" panose="02070309020205020404" pitchFamily="49" charset="0"/>
              </a:rPr>
              <a:t>Instanci </a:t>
            </a:r>
            <a:r>
              <a:rPr lang="sr-Latn-RS" sz="1400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se poziva pre konstruktora</a:t>
            </a:r>
            <a:r>
              <a:rPr lang="sr-Cyrl-RS" sz="1400" b="1" dirty="0">
                <a:solidFill>
                  <a:srgbClr val="008000"/>
                </a:solidFill>
                <a:latin typeface="Courier New" panose="02070309020205020404" pitchFamily="49" charset="0"/>
              </a:rPr>
              <a:t>	</a:t>
            </a:r>
            <a:endParaRPr lang="sr-Latn-RS" sz="1400" b="1" dirty="0" smtClean="0">
              <a:solidFill>
                <a:srgbClr val="008000"/>
              </a:solidFill>
              <a:latin typeface="Courier New" panose="02070309020205020404" pitchFamily="49" charset="0"/>
            </a:endParaRPr>
          </a:p>
          <a:p>
            <a:r>
              <a:rPr lang="sr-Latn-RS" sz="1400" b="1" dirty="0">
                <a:solidFill>
                  <a:srgbClr val="008000"/>
                </a:solidFill>
                <a:latin typeface="Courier New" panose="02070309020205020404" pitchFamily="49" charset="0"/>
              </a:rPr>
              <a:t>	</a:t>
            </a:r>
            <a:r>
              <a:rPr lang="sr-Latn-RS" sz="14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sr-Latn-RS" sz="14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4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sr-Cyrl-RS" sz="14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Cyrl-RS" sz="14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4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System</a:t>
            </a:r>
            <a:r>
              <a:rPr lang="sr-Latn-RS" sz="14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sr-Latn-RS" sz="14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out</a:t>
            </a:r>
            <a:r>
              <a:rPr lang="sr-Latn-RS" sz="14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sr-Latn-RS" sz="14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println</a:t>
            </a:r>
            <a:r>
              <a:rPr lang="sr-Latn-RS" sz="1400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sr-Latn-RS" sz="1400" dirty="0">
                <a:solidFill>
                  <a:srgbClr val="808080"/>
                </a:solidFill>
                <a:latin typeface="Courier New" panose="02070309020205020404" pitchFamily="49" charset="0"/>
              </a:rPr>
              <a:t>"Instance initialization."</a:t>
            </a:r>
            <a:r>
              <a:rPr lang="sr-Latn-RS" sz="1400" b="1" dirty="0">
                <a:solidFill>
                  <a:srgbClr val="000080"/>
                </a:solidFill>
                <a:latin typeface="Courier New" panose="02070309020205020404" pitchFamily="49" charset="0"/>
              </a:rPr>
              <a:t>);</a:t>
            </a:r>
            <a:r>
              <a:rPr lang="sr-Latn-RS" sz="14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Cyrl-RS" sz="14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			</a:t>
            </a:r>
            <a:r>
              <a:rPr lang="sr-Latn-RS" sz="14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nonStaticVariable </a:t>
            </a:r>
            <a:r>
              <a:rPr lang="sr-Latn-RS" sz="1400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sr-Latn-RS" sz="14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400" dirty="0">
                <a:solidFill>
                  <a:srgbClr val="FF8000"/>
                </a:solidFill>
                <a:latin typeface="Courier New" panose="02070309020205020404" pitchFamily="49" charset="0"/>
              </a:rPr>
              <a:t>7</a:t>
            </a:r>
            <a:r>
              <a:rPr lang="sr-Latn-RS" sz="1400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sr-Latn-RS" sz="14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4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sr-Cyrl-RS" sz="1400" b="1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4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endParaRPr lang="sr-Latn-RS" sz="14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lvl="1" indent="0">
              <a:defRPr/>
            </a:pPr>
            <a:endParaRPr lang="en-US" dirty="0" smtClean="0">
              <a:latin typeface="Garamond" pitchFamily="18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371600" y="549275"/>
            <a:ext cx="7772400" cy="86836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sr-Cyrl-RS" sz="3600" b="1" kern="0" dirty="0" smtClean="0">
                <a:solidFill>
                  <a:srgbClr val="0070C0"/>
                </a:solidFill>
              </a:rPr>
              <a:t>Иницијализациони блокови</a:t>
            </a:r>
            <a:endParaRPr lang="en-US" sz="3600" b="1" kern="0" dirty="0">
              <a:solidFill>
                <a:srgbClr val="0070C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295400" y="3886200"/>
            <a:ext cx="6019800" cy="2667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3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35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35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35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355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355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355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355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355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355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355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2"/>
          <p:cNvSpPr txBox="1">
            <a:spLocks noChangeArrowheads="1"/>
          </p:cNvSpPr>
          <p:nvPr/>
        </p:nvSpPr>
        <p:spPr bwMode="auto">
          <a:xfrm>
            <a:off x="76200" y="1524000"/>
            <a:ext cx="8834437" cy="42103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342900" indent="-342900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sr-Cyrl-RS" dirty="0" smtClean="0">
                <a:latin typeface="Garamond" pitchFamily="18" charset="0"/>
              </a:rPr>
              <a:t>Стринговни тип је објектни тип који се користи за представљање текста, који се чува као низ знакова. </a:t>
            </a:r>
          </a:p>
          <a:p>
            <a:pPr marL="342900" indent="-342900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sr-Cyrl-RS" dirty="0" smtClean="0">
                <a:latin typeface="Garamond" pitchFamily="18" charset="0"/>
              </a:rPr>
              <a:t>Примерци класе </a:t>
            </a:r>
            <a:r>
              <a:rPr lang="en-US" sz="2000" dirty="0" smtClean="0">
                <a:latin typeface="+mn-lt"/>
              </a:rPr>
              <a:t>String</a:t>
            </a:r>
            <a:r>
              <a:rPr lang="sr-Cyrl-RS" sz="2000" dirty="0" smtClean="0">
                <a:latin typeface="Garamond" pitchFamily="18" charset="0"/>
              </a:rPr>
              <a:t> </a:t>
            </a:r>
            <a:r>
              <a:rPr lang="sr-Cyrl-RS" dirty="0" smtClean="0">
                <a:latin typeface="Garamond" pitchFamily="18" charset="0"/>
              </a:rPr>
              <a:t>не могу да мутирају,</a:t>
            </a:r>
            <a:r>
              <a:rPr lang="sr-Latn-RS" dirty="0" smtClean="0">
                <a:latin typeface="Garamond" pitchFamily="18" charset="0"/>
              </a:rPr>
              <a:t> </a:t>
            </a:r>
            <a:r>
              <a:rPr lang="sr-Cyrl-RS" dirty="0" smtClean="0">
                <a:latin typeface="Garamond" pitchFamily="18" charset="0"/>
              </a:rPr>
              <a:t>тј. да мењају вредност.  </a:t>
            </a:r>
          </a:p>
          <a:p>
            <a:pPr marL="342900" indent="-342900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sr-Cyrl-RS" dirty="0" smtClean="0">
                <a:latin typeface="Garamond" pitchFamily="18" charset="0"/>
              </a:rPr>
              <a:t>Дакле, </a:t>
            </a:r>
            <a:r>
              <a:rPr lang="ru-RU" dirty="0" smtClean="0">
                <a:latin typeface="Garamond" pitchFamily="18" charset="0"/>
              </a:rPr>
              <a:t>када </a:t>
            </a:r>
            <a:r>
              <a:rPr lang="ru-RU" dirty="0">
                <a:latin typeface="Garamond" pitchFamily="18" charset="0"/>
              </a:rPr>
              <a:t>се извршава операција над постојећим стринг објектом, као резултат се увек </a:t>
            </a:r>
            <a:r>
              <a:rPr lang="ru-RU" dirty="0" smtClean="0">
                <a:latin typeface="Garamond" pitchFamily="18" charset="0"/>
              </a:rPr>
              <a:t>креира нови примерак класе </a:t>
            </a:r>
            <a:r>
              <a:rPr lang="en-US" sz="2000" dirty="0" smtClean="0">
                <a:latin typeface="+mn-lt"/>
              </a:rPr>
              <a:t>String</a:t>
            </a:r>
            <a:r>
              <a:rPr lang="ru-RU" dirty="0" smtClean="0">
                <a:latin typeface="Garamond" pitchFamily="18" charset="0"/>
              </a:rPr>
              <a:t>.</a:t>
            </a:r>
            <a:endParaRPr lang="ru-RU" dirty="0">
              <a:latin typeface="Garamond" pitchFamily="18" charset="0"/>
            </a:endParaRPr>
          </a:p>
          <a:p>
            <a:pPr marL="342900" indent="-342900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sr-Cyrl-RS" dirty="0" smtClean="0">
                <a:latin typeface="Garamond" pitchFamily="18" charset="0"/>
              </a:rPr>
              <a:t>Као код других објеката, може се користити литерал </a:t>
            </a:r>
            <a:r>
              <a:rPr lang="sr-Latn-CS" sz="2000" dirty="0" smtClean="0">
                <a:latin typeface="+mn-lt"/>
              </a:rPr>
              <a:t>null</a:t>
            </a:r>
            <a:r>
              <a:rPr lang="sr-Latn-CS" sz="2000" dirty="0" smtClean="0">
                <a:latin typeface="Garamond" pitchFamily="18" charset="0"/>
              </a:rPr>
              <a:t> </a:t>
            </a:r>
            <a:r>
              <a:rPr lang="sr-Cyrl-RS" dirty="0" smtClean="0">
                <a:latin typeface="Garamond" pitchFamily="18" charset="0"/>
              </a:rPr>
              <a:t>за одбацивање објекта на који тренутно реферише дата </a:t>
            </a:r>
            <a:r>
              <a:rPr lang="en-US" sz="2000" dirty="0">
                <a:latin typeface="+mn-lt"/>
              </a:rPr>
              <a:t>String</a:t>
            </a:r>
            <a:r>
              <a:rPr lang="en-US" sz="2000" dirty="0">
                <a:latin typeface="Garamond" pitchFamily="18" charset="0"/>
              </a:rPr>
              <a:t> </a:t>
            </a:r>
            <a:r>
              <a:rPr lang="sr-Cyrl-RS" dirty="0" smtClean="0">
                <a:latin typeface="Garamond" pitchFamily="18" charset="0"/>
              </a:rPr>
              <a:t>променљива</a:t>
            </a:r>
            <a:r>
              <a:rPr lang="sr-Latn-CS" dirty="0" smtClean="0">
                <a:latin typeface="Garamond" pitchFamily="18" charset="0"/>
              </a:rPr>
              <a:t>. </a:t>
            </a:r>
            <a:endParaRPr lang="en-US" dirty="0" smtClean="0">
              <a:latin typeface="Garamond" pitchFamily="18" charset="0"/>
            </a:endParaRPr>
          </a:p>
          <a:p>
            <a:pPr>
              <a:lnSpc>
                <a:spcPct val="80000"/>
              </a:lnSpc>
              <a:spcBef>
                <a:spcPts val="600"/>
              </a:spcBef>
              <a:defRPr/>
            </a:pPr>
            <a:r>
              <a:rPr lang="sr-Cyrl-RS" b="1" dirty="0" smtClean="0">
                <a:latin typeface="Garamond" pitchFamily="18" charset="0"/>
              </a:rPr>
              <a:t>Пример. </a:t>
            </a:r>
            <a:r>
              <a:rPr lang="sr-Cyrl-RS" dirty="0" smtClean="0">
                <a:latin typeface="Garamond" pitchFamily="18" charset="0"/>
              </a:rPr>
              <a:t>Постављање променљиве тако да не указује ни на шта. </a:t>
            </a:r>
          </a:p>
          <a:p>
            <a:pPr>
              <a:lnSpc>
                <a:spcPct val="80000"/>
              </a:lnSpc>
              <a:spcBef>
                <a:spcPts val="600"/>
              </a:spcBef>
              <a:defRPr/>
            </a:pPr>
            <a:endParaRPr lang="sr-Cyrl-RS" sz="1800" dirty="0" smtClean="0">
              <a:latin typeface="+mn-lt"/>
            </a:endParaRPr>
          </a:p>
          <a:p>
            <a:pPr lvl="1"/>
            <a:r>
              <a:rPr lang="sr-Cyrl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String 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nulaString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00FF"/>
                </a:solidFill>
                <a:latin typeface="Courier New" panose="02070309020205020404" pitchFamily="49" charset="0"/>
              </a:rPr>
              <a:t>null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Cyrl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/>
            </a:r>
            <a:br>
              <a:rPr lang="sr-Cyrl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</a:br>
            <a:r>
              <a:rPr lang="sr-Latn-RS" sz="1500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/* </a:t>
            </a:r>
            <a:r>
              <a:rPr lang="sr-Latn-RS" sz="1500" dirty="0">
                <a:solidFill>
                  <a:srgbClr val="008000"/>
                </a:solidFill>
                <a:latin typeface="Courier New" panose="02070309020205020404" pitchFamily="49" charset="0"/>
              </a:rPr>
              <a:t>String promenljiva koja ne referiše ni na jedan string */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Latn-RS" sz="1500" dirty="0"/>
          </a:p>
          <a:p>
            <a:pPr>
              <a:lnSpc>
                <a:spcPct val="80000"/>
              </a:lnSpc>
              <a:spcBef>
                <a:spcPts val="600"/>
              </a:spcBef>
              <a:defRPr/>
            </a:pPr>
            <a:endParaRPr lang="sr-Latn-CS" sz="1800" dirty="0" smtClean="0">
              <a:latin typeface="+mn-lt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371600" y="549275"/>
            <a:ext cx="7772400" cy="86836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sr-Cyrl-RS" sz="3600" b="1" kern="0" dirty="0" smtClean="0">
                <a:solidFill>
                  <a:srgbClr val="0070C0"/>
                </a:solidFill>
              </a:rPr>
              <a:t>Стрингови</a:t>
            </a:r>
            <a:endParaRPr lang="en-US" sz="3600" b="1" kern="0" dirty="0">
              <a:solidFill>
                <a:srgbClr val="0070C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38200" y="4800600"/>
            <a:ext cx="70104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42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42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42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42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42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542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2"/>
          <p:cNvSpPr txBox="1">
            <a:spLocks noChangeArrowheads="1"/>
          </p:cNvSpPr>
          <p:nvPr/>
        </p:nvSpPr>
        <p:spPr bwMode="auto">
          <a:xfrm>
            <a:off x="461963" y="1417638"/>
            <a:ext cx="8682037" cy="4732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342900" indent="-342900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sr-Cyrl-RS" dirty="0" smtClean="0">
                <a:latin typeface="Garamond" pitchFamily="18" charset="0"/>
              </a:rPr>
              <a:t>Дужина стринга одређује се позивом метода</a:t>
            </a:r>
            <a:r>
              <a:rPr lang="vi-VN" dirty="0" smtClean="0">
                <a:latin typeface="Garamond" pitchFamily="18" charset="0"/>
              </a:rPr>
              <a:t> </a:t>
            </a:r>
            <a:r>
              <a:rPr lang="vi-VN" sz="2000" dirty="0">
                <a:latin typeface="+mn-lt"/>
              </a:rPr>
              <a:t>length()</a:t>
            </a:r>
            <a:r>
              <a:rPr lang="sr-Latn-CS" dirty="0" smtClean="0">
                <a:latin typeface="Garamond" pitchFamily="18" charset="0"/>
              </a:rPr>
              <a:t>. </a:t>
            </a:r>
            <a:endParaRPr lang="sr-Cyrl-RS" dirty="0" smtClean="0">
              <a:latin typeface="Garamond" pitchFamily="18" charset="0"/>
            </a:endParaRPr>
          </a:p>
          <a:p>
            <a:pPr marL="342900" indent="-342900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ru-RU" dirty="0" smtClean="0">
                <a:latin typeface="Garamond" pitchFamily="18" charset="0"/>
              </a:rPr>
              <a:t>Надовезивање, тј. конкатенација </a:t>
            </a:r>
            <a:r>
              <a:rPr lang="ru-RU" dirty="0">
                <a:latin typeface="Garamond" pitchFamily="18" charset="0"/>
              </a:rPr>
              <a:t>стрингова врши се </a:t>
            </a:r>
            <a:r>
              <a:rPr lang="ru-RU" dirty="0" smtClean="0">
                <a:latin typeface="Garamond" pitchFamily="18" charset="0"/>
              </a:rPr>
              <a:t>оператором </a:t>
            </a:r>
            <a:r>
              <a:rPr lang="en-US" b="1" dirty="0" smtClean="0">
                <a:latin typeface="Garamond" pitchFamily="18" charset="0"/>
              </a:rPr>
              <a:t>+</a:t>
            </a:r>
            <a:r>
              <a:rPr lang="en-US" dirty="0" smtClean="0">
                <a:latin typeface="Garamond" pitchFamily="18" charset="0"/>
              </a:rPr>
              <a:t>.</a:t>
            </a:r>
            <a:r>
              <a:rPr lang="sr-Cyrl-RS" dirty="0">
                <a:latin typeface="Garamond" pitchFamily="18" charset="0"/>
              </a:rPr>
              <a:t> </a:t>
            </a:r>
            <a:r>
              <a:rPr lang="ru-RU" dirty="0" err="1" smtClean="0">
                <a:latin typeface="Garamond" pitchFamily="18" charset="0"/>
              </a:rPr>
              <a:t>Као</a:t>
            </a:r>
            <a:r>
              <a:rPr lang="ru-RU" dirty="0" smtClean="0">
                <a:latin typeface="Garamond" pitchFamily="18" charset="0"/>
              </a:rPr>
              <a:t> </a:t>
            </a:r>
            <a:r>
              <a:rPr lang="ru-RU" dirty="0">
                <a:latin typeface="Garamond" pitchFamily="18" charset="0"/>
              </a:rPr>
              <a:t>резултат се креира нови објекат класе </a:t>
            </a:r>
            <a:r>
              <a:rPr lang="ru-RU" sz="2000" dirty="0">
                <a:latin typeface="+mn-lt"/>
              </a:rPr>
              <a:t>String</a:t>
            </a:r>
            <a:r>
              <a:rPr lang="ru-RU" sz="2000" dirty="0">
                <a:latin typeface="Garamond" pitchFamily="18" charset="0"/>
              </a:rPr>
              <a:t> </a:t>
            </a:r>
            <a:r>
              <a:rPr lang="ru-RU" dirty="0">
                <a:latin typeface="Garamond" pitchFamily="18" charset="0"/>
              </a:rPr>
              <a:t>који садржи новодобијени </a:t>
            </a:r>
            <a:r>
              <a:rPr lang="ru-RU" dirty="0" smtClean="0">
                <a:latin typeface="Garamond" pitchFamily="18" charset="0"/>
              </a:rPr>
              <a:t>стринг.</a:t>
            </a:r>
            <a:endParaRPr lang="sr-Cyrl-RS" dirty="0" smtClean="0">
              <a:latin typeface="Garamond" pitchFamily="18" charset="0"/>
            </a:endParaRPr>
          </a:p>
          <a:p>
            <a:pPr>
              <a:lnSpc>
                <a:spcPct val="80000"/>
              </a:lnSpc>
              <a:spcBef>
                <a:spcPts val="600"/>
              </a:spcBef>
              <a:defRPr/>
            </a:pPr>
            <a:r>
              <a:rPr lang="sr-Cyrl-RS" b="1" dirty="0" smtClean="0">
                <a:latin typeface="Garamond" pitchFamily="18" charset="0"/>
              </a:rPr>
              <a:t>Пример.</a:t>
            </a:r>
            <a:r>
              <a:rPr lang="sr-Cyrl-RS" dirty="0" smtClean="0">
                <a:latin typeface="Garamond" pitchFamily="18" charset="0"/>
              </a:rPr>
              <a:t> Пример надовезивања стрингова. </a:t>
            </a:r>
          </a:p>
          <a:p>
            <a:r>
              <a:rPr lang="sr-Cyrl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</a:p>
          <a:p>
            <a:r>
              <a:rPr lang="sr-Cyrl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en-U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String 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date </a:t>
            </a:r>
            <a:r>
              <a:rPr lang="en-U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“13</a:t>
            </a:r>
            <a:r>
              <a:rPr lang="en-U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“</a:t>
            </a:r>
            <a:r>
              <a:rPr lang="en-U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sr-Cyrl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en-U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String 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month </a:t>
            </a:r>
            <a:r>
              <a:rPr lang="en-U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“May”</a:t>
            </a:r>
            <a:r>
              <a:rPr lang="en-U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sr-Cyrl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en-U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String 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day </a:t>
            </a:r>
            <a:r>
              <a:rPr lang="en-U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date </a:t>
            </a:r>
            <a:r>
              <a:rPr lang="en-U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+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month</a:t>
            </a:r>
            <a:r>
              <a:rPr lang="en-U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500" dirty="0">
                <a:solidFill>
                  <a:srgbClr val="008000"/>
                </a:solidFill>
                <a:latin typeface="Courier New" panose="02070309020205020404" pitchFamily="49" charset="0"/>
              </a:rPr>
              <a:t>// </a:t>
            </a:r>
            <a:r>
              <a:rPr lang="en-US" sz="1500" dirty="0" err="1">
                <a:solidFill>
                  <a:srgbClr val="008000"/>
                </a:solidFill>
                <a:latin typeface="Courier New" panose="02070309020205020404" pitchFamily="49" charset="0"/>
              </a:rPr>
              <a:t>rezultat</a:t>
            </a:r>
            <a:r>
              <a:rPr lang="en-US" sz="1500" dirty="0">
                <a:solidFill>
                  <a:srgbClr val="008000"/>
                </a:solidFill>
                <a:latin typeface="Courier New" panose="02070309020205020404" pitchFamily="49" charset="0"/>
              </a:rPr>
              <a:t> je “13. May</a:t>
            </a:r>
            <a:r>
              <a:rPr lang="en-US" sz="1500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”</a:t>
            </a:r>
            <a:endParaRPr lang="sr-Cyrl-RS" sz="1500" dirty="0" smtClean="0">
              <a:latin typeface="Garamond" pitchFamily="18" charset="0"/>
            </a:endParaRPr>
          </a:p>
          <a:p>
            <a:pPr marL="342900" indent="-342900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sr-Cyrl-RS" dirty="0" smtClean="0">
                <a:latin typeface="Garamond" pitchFamily="18" charset="0"/>
              </a:rPr>
              <a:t>За доделу надовезаних стрингова се може користити и оператор</a:t>
            </a:r>
            <a:r>
              <a:rPr lang="sr-Latn-CS" dirty="0" smtClean="0">
                <a:latin typeface="Garamond" panose="02020404030301010803" pitchFamily="18" charset="0"/>
              </a:rPr>
              <a:t> </a:t>
            </a:r>
            <a:r>
              <a:rPr lang="sr-Latn-CS" b="1" dirty="0" smtClean="0">
                <a:latin typeface="Garamond" panose="02020404030301010803" pitchFamily="18" charset="0"/>
              </a:rPr>
              <a:t>+=</a:t>
            </a:r>
            <a:endParaRPr lang="sr-Latn-CS" dirty="0">
              <a:latin typeface="Garamond" panose="02020404030301010803" pitchFamily="18" charset="0"/>
            </a:endParaRPr>
          </a:p>
          <a:p>
            <a:pPr>
              <a:lnSpc>
                <a:spcPct val="80000"/>
              </a:lnSpc>
              <a:spcBef>
                <a:spcPts val="600"/>
              </a:spcBef>
              <a:defRPr/>
            </a:pPr>
            <a:r>
              <a:rPr lang="sr-Cyrl-RS" b="1" dirty="0" smtClean="0">
                <a:latin typeface="Garamond" pitchFamily="18" charset="0"/>
              </a:rPr>
              <a:t>Пример</a:t>
            </a:r>
            <a:r>
              <a:rPr lang="sr-Cyrl-RS" b="1" dirty="0">
                <a:latin typeface="Garamond" pitchFamily="18" charset="0"/>
              </a:rPr>
              <a:t>.</a:t>
            </a:r>
            <a:r>
              <a:rPr lang="sr-Cyrl-RS" dirty="0">
                <a:latin typeface="Garamond" pitchFamily="18" charset="0"/>
              </a:rPr>
              <a:t> Пример </a:t>
            </a:r>
            <a:r>
              <a:rPr lang="sr-Cyrl-RS" dirty="0" smtClean="0">
                <a:latin typeface="Garamond" pitchFamily="18" charset="0"/>
              </a:rPr>
              <a:t>коришћења доделе уз надовезивање стрингова. </a:t>
            </a:r>
            <a:endParaRPr lang="sr-Cyrl-RS" dirty="0">
              <a:latin typeface="Garamond" pitchFamily="18" charset="0"/>
            </a:endParaRPr>
          </a:p>
          <a:p>
            <a:r>
              <a:rPr lang="sr-Cyrl-RS" sz="1800" dirty="0" smtClean="0">
                <a:latin typeface="+mn-lt"/>
              </a:rPr>
              <a:t> 	</a:t>
            </a:r>
          </a:p>
          <a:p>
            <a:r>
              <a:rPr lang="sr-Cyrl-RS" sz="1800" dirty="0">
                <a:solidFill>
                  <a:srgbClr val="000000"/>
                </a:solidFill>
                <a:latin typeface="+mn-lt"/>
              </a:rPr>
              <a:t>	</a:t>
            </a:r>
            <a:r>
              <a:rPr lang="en-U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String 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phrase </a:t>
            </a:r>
            <a:r>
              <a:rPr lang="en-U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“The quick brown fox”</a:t>
            </a:r>
            <a:r>
              <a:rPr lang="en-U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sr-Cyrl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en-U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phrase </a:t>
            </a:r>
            <a:r>
              <a:rPr lang="en-U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+=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“ jumps over the lazy dog”</a:t>
            </a:r>
            <a:r>
              <a:rPr lang="en-U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endParaRPr lang="en-US" sz="1500" dirty="0"/>
          </a:p>
          <a:p>
            <a:pPr>
              <a:lnSpc>
                <a:spcPct val="80000"/>
              </a:lnSpc>
              <a:spcBef>
                <a:spcPts val="300"/>
              </a:spcBef>
              <a:defRPr/>
            </a:pPr>
            <a:endParaRPr lang="sr-Latn-CS" sz="1800" dirty="0">
              <a:latin typeface="+mn-lt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371600" y="549275"/>
            <a:ext cx="7772400" cy="86836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sr-Cyrl-RS" sz="3600" b="1" kern="0" dirty="0" smtClean="0">
                <a:solidFill>
                  <a:srgbClr val="0070C0"/>
                </a:solidFill>
              </a:rPr>
              <a:t>Стрингови (2)</a:t>
            </a:r>
            <a:endParaRPr lang="en-US" sz="3600" b="1" kern="0" dirty="0">
              <a:solidFill>
                <a:srgbClr val="0070C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371600" y="3276600"/>
            <a:ext cx="5943600" cy="76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3" name="Rectangle 2"/>
          <p:cNvSpPr/>
          <p:nvPr/>
        </p:nvSpPr>
        <p:spPr>
          <a:xfrm>
            <a:off x="1371600" y="5257800"/>
            <a:ext cx="4495800" cy="609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42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42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42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42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542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542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42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42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42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5427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5427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5427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2"/>
          <p:cNvSpPr txBox="1">
            <a:spLocks noChangeArrowheads="1"/>
          </p:cNvSpPr>
          <p:nvPr/>
        </p:nvSpPr>
        <p:spPr bwMode="auto">
          <a:xfrm>
            <a:off x="461963" y="1417638"/>
            <a:ext cx="8001000" cy="5216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342900" indent="-342900">
              <a:lnSpc>
                <a:spcPct val="80000"/>
              </a:lnSpc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sr-Cyrl-RS" dirty="0" smtClean="0">
                <a:latin typeface="Garamond" pitchFamily="18" charset="0"/>
              </a:rPr>
              <a:t>Метод за превођење у стринг</a:t>
            </a:r>
            <a:r>
              <a:rPr lang="sr-Cyrl-RS" dirty="0">
                <a:latin typeface="Garamond" pitchFamily="18" charset="0"/>
              </a:rPr>
              <a:t> </a:t>
            </a:r>
            <a:r>
              <a:rPr lang="sr-Cyrl-RS" dirty="0" smtClean="0">
                <a:latin typeface="Garamond" pitchFamily="18" charset="0"/>
              </a:rPr>
              <a:t>је дефинисан у оквиру класе </a:t>
            </a:r>
            <a:r>
              <a:rPr lang="en-US" sz="1800" dirty="0" smtClean="0"/>
              <a:t>Object</a:t>
            </a:r>
            <a:r>
              <a:rPr lang="sr-Cyrl-RS" dirty="0" smtClean="0">
                <a:latin typeface="Garamond" pitchFamily="18" charset="0"/>
              </a:rPr>
              <a:t>, па свака класа у Јави може да га превазиђе. </a:t>
            </a:r>
          </a:p>
          <a:p>
            <a:pPr marL="342900" indent="-342900">
              <a:lnSpc>
                <a:spcPct val="80000"/>
              </a:lnSpc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sr-Cyrl-RS" dirty="0" smtClean="0">
                <a:latin typeface="Garamond" pitchFamily="18" charset="0"/>
              </a:rPr>
              <a:t>Метод</a:t>
            </a:r>
            <a:r>
              <a:rPr lang="en-US" dirty="0" smtClean="0">
                <a:latin typeface="Garamond" pitchFamily="18" charset="0"/>
              </a:rPr>
              <a:t> </a:t>
            </a:r>
            <a:r>
              <a:rPr lang="en-US" sz="1800" dirty="0" err="1" smtClean="0">
                <a:latin typeface="+mn-lt"/>
              </a:rPr>
              <a:t>toString</a:t>
            </a:r>
            <a:r>
              <a:rPr lang="en-US" sz="1800" dirty="0" smtClean="0">
                <a:latin typeface="+mn-lt"/>
              </a:rPr>
              <a:t>() </a:t>
            </a:r>
            <a:r>
              <a:rPr lang="sr-Cyrl-RS" dirty="0" smtClean="0">
                <a:latin typeface="Garamond" pitchFamily="18" charset="0"/>
              </a:rPr>
              <a:t>у класи </a:t>
            </a:r>
            <a:r>
              <a:rPr lang="en-US" sz="1800" dirty="0" smtClean="0">
                <a:latin typeface="+mn-lt"/>
              </a:rPr>
              <a:t>Object</a:t>
            </a:r>
            <a:r>
              <a:rPr lang="en-US" dirty="0" smtClean="0">
                <a:latin typeface="Garamond" pitchFamily="18" charset="0"/>
              </a:rPr>
              <a:t> </a:t>
            </a:r>
            <a:r>
              <a:rPr lang="sr-Cyrl-RS" dirty="0" smtClean="0">
                <a:latin typeface="Garamond" pitchFamily="18" charset="0"/>
              </a:rPr>
              <a:t>враће стринг репрезентацију датог објекта. </a:t>
            </a:r>
          </a:p>
          <a:p>
            <a:pPr marL="342900" indent="-342900">
              <a:lnSpc>
                <a:spcPct val="80000"/>
              </a:lnSpc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sr-Cyrl-RS" dirty="0" smtClean="0">
                <a:latin typeface="Garamond" pitchFamily="18" charset="0"/>
              </a:rPr>
              <a:t>Стринг репрезентација сваког од објеката потпуно зависи од структуре тог објекта и то је разлог због код се метод</a:t>
            </a:r>
            <a:r>
              <a:rPr lang="en-US" dirty="0" smtClean="0">
                <a:latin typeface="Garamond" pitchFamily="18" charset="0"/>
              </a:rPr>
              <a:t> </a:t>
            </a:r>
            <a:r>
              <a:rPr lang="en-US" sz="1800" dirty="0" err="1" smtClean="0">
                <a:latin typeface="+mn-lt"/>
              </a:rPr>
              <a:t>toString</a:t>
            </a:r>
            <a:r>
              <a:rPr lang="en-US" sz="1800" dirty="0" smtClean="0">
                <a:latin typeface="+mn-lt"/>
              </a:rPr>
              <a:t>() </a:t>
            </a:r>
            <a:r>
              <a:rPr lang="sr-Cyrl-RS" dirty="0" smtClean="0">
                <a:latin typeface="Garamond" pitchFamily="18" charset="0"/>
              </a:rPr>
              <a:t>обично превазилази у новонаправљеним класама</a:t>
            </a:r>
            <a:r>
              <a:rPr lang="en-US" dirty="0" smtClean="0">
                <a:latin typeface="Garamond" pitchFamily="18" charset="0"/>
              </a:rPr>
              <a:t>.</a:t>
            </a:r>
            <a:endParaRPr lang="sr-Cyrl-RS" dirty="0" smtClean="0">
              <a:latin typeface="Garamond" pitchFamily="18" charset="0"/>
            </a:endParaRPr>
          </a:p>
          <a:p>
            <a:pPr marL="342900" indent="-342900">
              <a:lnSpc>
                <a:spcPct val="80000"/>
              </a:lnSpc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sr-Cyrl-RS" dirty="0" smtClean="0">
                <a:latin typeface="Garamond" pitchFamily="18" charset="0"/>
              </a:rPr>
              <a:t>Дакле, препоручује се да свака од класа има своју реализацију метода за превођење у стринг</a:t>
            </a:r>
            <a:r>
              <a:rPr lang="en-US" dirty="0" smtClean="0">
                <a:latin typeface="Garamond" pitchFamily="18" charset="0"/>
              </a:rPr>
              <a:t>.</a:t>
            </a:r>
            <a:r>
              <a:rPr lang="sr-Cyrl-RS" dirty="0" smtClean="0">
                <a:latin typeface="Garamond" pitchFamily="18" charset="0"/>
              </a:rPr>
              <a:t> </a:t>
            </a:r>
            <a:endParaRPr lang="en-US" dirty="0" smtClean="0">
              <a:latin typeface="Garamond" pitchFamily="18" charset="0"/>
            </a:endParaRPr>
          </a:p>
          <a:p>
            <a:endParaRPr lang="en-US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@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Override </a:t>
            </a:r>
            <a:endParaRPr lang="en-U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dirty="0" smtClean="0">
                <a:solidFill>
                  <a:srgbClr val="8000FF"/>
                </a:solidFill>
                <a:latin typeface="Courier New" panose="02070309020205020404" pitchFamily="49" charset="0"/>
              </a:rPr>
              <a:t>public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String toString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()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en-U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en-U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…</a:t>
            </a:r>
            <a:r>
              <a:rPr lang="sr-Latn-RS" sz="15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en-U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sz="1500" b="1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endParaRPr lang="sr-Latn-RS" sz="15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spcBef>
                <a:spcPct val="50000"/>
              </a:spcBef>
              <a:defRPr/>
            </a:pPr>
            <a:endParaRPr lang="sr-Cyrl-RS" dirty="0" smtClean="0">
              <a:latin typeface="Garamond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371600" y="549275"/>
            <a:ext cx="7772400" cy="86836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sr-Cyrl-RS" sz="3600" b="1" kern="0" dirty="0" smtClean="0">
                <a:solidFill>
                  <a:srgbClr val="0070C0"/>
                </a:solidFill>
              </a:rPr>
              <a:t>Стрингови (3)</a:t>
            </a:r>
            <a:endParaRPr lang="en-US" sz="3600" b="1" kern="0" dirty="0">
              <a:solidFill>
                <a:srgbClr val="0070C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371600" y="5105400"/>
            <a:ext cx="3124200" cy="990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42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42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42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42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542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542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542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542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2"/>
          <p:cNvSpPr txBox="1">
            <a:spLocks noChangeArrowheads="1"/>
          </p:cNvSpPr>
          <p:nvPr/>
        </p:nvSpPr>
        <p:spPr bwMode="auto">
          <a:xfrm>
            <a:off x="461963" y="1417638"/>
            <a:ext cx="8682037" cy="39518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342900" indent="-342900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sr-Cyrl-RS" dirty="0" smtClean="0">
                <a:latin typeface="Garamond" pitchFamily="18" charset="0"/>
              </a:rPr>
              <a:t>Израз</a:t>
            </a:r>
            <a:r>
              <a:rPr lang="vi-VN" dirty="0" smtClean="0">
                <a:latin typeface="Garamond" pitchFamily="18" charset="0"/>
              </a:rPr>
              <a:t> </a:t>
            </a:r>
            <a:r>
              <a:rPr lang="vi-VN" sz="2000" dirty="0">
                <a:latin typeface="+mn-lt"/>
              </a:rPr>
              <a:t>string1 == string2</a:t>
            </a:r>
            <a:r>
              <a:rPr lang="vi-VN" sz="2000" dirty="0">
                <a:latin typeface="Garamond" pitchFamily="18" charset="0"/>
              </a:rPr>
              <a:t> </a:t>
            </a:r>
            <a:r>
              <a:rPr lang="sr-Cyrl-RS" dirty="0" smtClean="0">
                <a:latin typeface="Garamond" pitchFamily="18" charset="0"/>
              </a:rPr>
              <a:t>проверава да ли две променљиве типа</a:t>
            </a:r>
            <a:r>
              <a:rPr lang="vi-VN" dirty="0" smtClean="0">
                <a:latin typeface="Garamond" pitchFamily="18" charset="0"/>
              </a:rPr>
              <a:t> </a:t>
            </a:r>
            <a:r>
              <a:rPr lang="vi-VN" sz="2000" dirty="0">
                <a:latin typeface="+mn-lt"/>
              </a:rPr>
              <a:t>String</a:t>
            </a:r>
            <a:r>
              <a:rPr lang="vi-VN" sz="2000" dirty="0">
                <a:latin typeface="Garamond" pitchFamily="18" charset="0"/>
              </a:rPr>
              <a:t> </a:t>
            </a:r>
            <a:r>
              <a:rPr lang="sr-Cyrl-RS" dirty="0" smtClean="0">
                <a:latin typeface="Garamond" pitchFamily="18" charset="0"/>
              </a:rPr>
              <a:t>реферишу на исти објекат у меморији</a:t>
            </a:r>
            <a:r>
              <a:rPr lang="vi-VN" sz="2800" dirty="0" smtClean="0">
                <a:latin typeface="Garamond" pitchFamily="18" charset="0"/>
              </a:rPr>
              <a:t>. </a:t>
            </a:r>
            <a:endParaRPr lang="en-US" sz="2800" dirty="0" smtClean="0">
              <a:latin typeface="Garamond" pitchFamily="18" charset="0"/>
            </a:endParaRPr>
          </a:p>
          <a:p>
            <a:pPr marL="342900" indent="-342900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sr-Cyrl-RS" dirty="0" smtClean="0">
                <a:latin typeface="Garamond" pitchFamily="18" charset="0"/>
              </a:rPr>
              <a:t>Дакле, не</a:t>
            </a:r>
            <a:r>
              <a:rPr lang="vi-VN" dirty="0" smtClean="0">
                <a:latin typeface="Garamond" pitchFamily="18" charset="0"/>
              </a:rPr>
              <a:t> </a:t>
            </a:r>
            <a:r>
              <a:rPr lang="sr-Cyrl-RS" dirty="0" smtClean="0">
                <a:latin typeface="Garamond" pitchFamily="18" charset="0"/>
              </a:rPr>
              <a:t>пореде се садржаји</a:t>
            </a:r>
            <a:r>
              <a:rPr lang="vi-VN" dirty="0" smtClean="0">
                <a:latin typeface="Garamond" pitchFamily="18" charset="0"/>
              </a:rPr>
              <a:t> </a:t>
            </a:r>
            <a:r>
              <a:rPr lang="vi-VN" sz="2000" dirty="0">
                <a:latin typeface="+mn-lt"/>
              </a:rPr>
              <a:t>String</a:t>
            </a:r>
            <a:r>
              <a:rPr lang="vi-VN" sz="2000" dirty="0">
                <a:latin typeface="Garamond" pitchFamily="18" charset="0"/>
              </a:rPr>
              <a:t> </a:t>
            </a:r>
            <a:r>
              <a:rPr lang="sr-Cyrl-RS" dirty="0" smtClean="0">
                <a:latin typeface="Garamond" pitchFamily="18" charset="0"/>
              </a:rPr>
              <a:t>објеката</a:t>
            </a:r>
            <a:r>
              <a:rPr lang="vi-VN" dirty="0" smtClean="0">
                <a:latin typeface="Garamond" pitchFamily="18" charset="0"/>
              </a:rPr>
              <a:t>, </a:t>
            </a:r>
            <a:r>
              <a:rPr lang="sr-Cyrl-RS" dirty="0" smtClean="0">
                <a:latin typeface="Garamond" pitchFamily="18" charset="0"/>
              </a:rPr>
              <a:t>већ се пореде референце на стринг објекте</a:t>
            </a:r>
            <a:r>
              <a:rPr lang="vi-VN" dirty="0" smtClean="0">
                <a:latin typeface="Garamond" pitchFamily="18" charset="0"/>
              </a:rPr>
              <a:t>.</a:t>
            </a:r>
            <a:endParaRPr lang="vi-VN" dirty="0">
              <a:latin typeface="Garamond" pitchFamily="18" charset="0"/>
            </a:endParaRPr>
          </a:p>
          <a:p>
            <a:pPr marL="342900" indent="-342900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sr-Cyrl-RS" dirty="0" smtClean="0">
                <a:latin typeface="Garamond" pitchFamily="18" charset="0"/>
              </a:rPr>
              <a:t>За поређење </a:t>
            </a:r>
            <a:r>
              <a:rPr lang="vi-VN" sz="2000" dirty="0" smtClean="0">
                <a:latin typeface="+mn-lt"/>
              </a:rPr>
              <a:t>String</a:t>
            </a:r>
            <a:r>
              <a:rPr lang="vi-VN" sz="2000" dirty="0" smtClean="0">
                <a:latin typeface="Garamond" pitchFamily="18" charset="0"/>
              </a:rPr>
              <a:t> </a:t>
            </a:r>
            <a:r>
              <a:rPr lang="vi-VN" dirty="0" smtClean="0">
                <a:latin typeface="Garamond" pitchFamily="18" charset="0"/>
              </a:rPr>
              <a:t>o</a:t>
            </a:r>
            <a:r>
              <a:rPr lang="sr-Cyrl-RS" dirty="0" smtClean="0">
                <a:latin typeface="Garamond" pitchFamily="18" charset="0"/>
              </a:rPr>
              <a:t>бјеката у односу на садржај користи се </a:t>
            </a:r>
            <a:r>
              <a:rPr lang="vi-VN" sz="2000" dirty="0" smtClean="0">
                <a:latin typeface="+mn-lt"/>
              </a:rPr>
              <a:t>equals()</a:t>
            </a:r>
            <a:r>
              <a:rPr lang="sr-Cyrl-RS" sz="2000" dirty="0" smtClean="0">
                <a:latin typeface="+mn-lt"/>
              </a:rPr>
              <a:t> </a:t>
            </a:r>
            <a:r>
              <a:rPr lang="sr-Cyrl-RS" dirty="0" smtClean="0">
                <a:latin typeface="Garamond" pitchFamily="18" charset="0"/>
              </a:rPr>
              <a:t>или </a:t>
            </a:r>
            <a:r>
              <a:rPr lang="vi-VN" dirty="0" smtClean="0"/>
              <a:t>equalsIgnoreCase</a:t>
            </a:r>
            <a:r>
              <a:rPr lang="vi-VN" dirty="0"/>
              <a:t>().</a:t>
            </a:r>
            <a:endParaRPr lang="sr-Cyrl-RS" sz="2800" dirty="0"/>
          </a:p>
          <a:p>
            <a:pPr marL="342900" indent="-342900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sr-Cyrl-RS" dirty="0" smtClean="0">
                <a:latin typeface="Garamond" panose="02020404030301010803" pitchFamily="18" charset="0"/>
              </a:rPr>
              <a:t>Лексикографско поређење стрингова врши се позивом метода</a:t>
            </a:r>
            <a:r>
              <a:rPr lang="vi-VN" dirty="0" smtClean="0">
                <a:latin typeface="Garamond" panose="02020404030301010803" pitchFamily="18" charset="0"/>
              </a:rPr>
              <a:t> </a:t>
            </a:r>
            <a:r>
              <a:rPr lang="vi-VN" sz="2000" dirty="0">
                <a:latin typeface="+mn-lt"/>
              </a:rPr>
              <a:t>compareTo(String</a:t>
            </a:r>
            <a:r>
              <a:rPr lang="vi-VN" sz="2000" dirty="0" smtClean="0">
                <a:latin typeface="+mn-lt"/>
              </a:rPr>
              <a:t>)</a:t>
            </a:r>
            <a:r>
              <a:rPr lang="sr-Cyrl-RS" sz="2000" dirty="0" smtClean="0">
                <a:latin typeface="Garamond" panose="02020404030301010803" pitchFamily="18" charset="0"/>
              </a:rPr>
              <a:t>,</a:t>
            </a:r>
            <a:endParaRPr lang="sr-Cyrl-RS" dirty="0">
              <a:latin typeface="Garamond" panose="02020404030301010803" pitchFamily="18" charset="0"/>
            </a:endParaRPr>
          </a:p>
          <a:p>
            <a:pPr marL="342900" indent="-342900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sr-Cyrl-RS" dirty="0" smtClean="0">
                <a:latin typeface="Garamond" panose="02020404030301010803" pitchFamily="18" charset="0"/>
              </a:rPr>
              <a:t>Метод враће следећу вредност</a:t>
            </a:r>
            <a:r>
              <a:rPr lang="vi-VN" dirty="0" smtClean="0">
                <a:latin typeface="Garamond" panose="02020404030301010803" pitchFamily="18" charset="0"/>
              </a:rPr>
              <a:t>:</a:t>
            </a:r>
            <a:endParaRPr lang="vi-VN" dirty="0">
              <a:latin typeface="Garamond" panose="02020404030301010803" pitchFamily="18" charset="0"/>
            </a:endParaRPr>
          </a:p>
          <a:p>
            <a:pPr marL="1200150" lvl="1" indent="-457200">
              <a:lnSpc>
                <a:spcPct val="80000"/>
              </a:lnSpc>
              <a:spcBef>
                <a:spcPts val="0"/>
              </a:spcBef>
              <a:buFont typeface="+mj-lt"/>
              <a:buAutoNum type="arabicPeriod"/>
              <a:defRPr/>
            </a:pPr>
            <a:r>
              <a:rPr lang="sr-Cyrl-RS" sz="2000" dirty="0" smtClean="0">
                <a:latin typeface="+mn-lt"/>
              </a:rPr>
              <a:t>   </a:t>
            </a:r>
            <a:r>
              <a:rPr lang="vi-VN" sz="2000" dirty="0" smtClean="0">
                <a:latin typeface="+mn-lt"/>
              </a:rPr>
              <a:t>&lt;</a:t>
            </a:r>
            <a:r>
              <a:rPr lang="vi-VN" sz="2000" dirty="0" smtClean="0">
                <a:latin typeface="Garamond" panose="02020404030301010803" pitchFamily="18" charset="0"/>
              </a:rPr>
              <a:t> </a:t>
            </a:r>
            <a:r>
              <a:rPr lang="vi-VN" sz="2000" dirty="0">
                <a:latin typeface="+mn-lt"/>
              </a:rPr>
              <a:t>0</a:t>
            </a:r>
            <a:r>
              <a:rPr lang="vi-VN" sz="2000" dirty="0">
                <a:latin typeface="Garamond" panose="02020404030301010803" pitchFamily="18" charset="0"/>
              </a:rPr>
              <a:t> </a:t>
            </a:r>
            <a:r>
              <a:rPr lang="vi-VN" sz="2000" dirty="0" smtClean="0">
                <a:latin typeface="Garamond" panose="02020404030301010803" pitchFamily="18" charset="0"/>
              </a:rPr>
              <a:t>o</a:t>
            </a:r>
            <a:r>
              <a:rPr lang="sr-Cyrl-RS" sz="2000" dirty="0" smtClean="0">
                <a:latin typeface="Garamond" panose="02020404030301010803" pitchFamily="18" charset="0"/>
              </a:rPr>
              <a:t>бјекат је лексикографски „испред“ тј. „мањи“ од аргумента</a:t>
            </a:r>
            <a:endParaRPr lang="vi-VN" sz="2000" dirty="0">
              <a:latin typeface="Garamond" panose="02020404030301010803" pitchFamily="18" charset="0"/>
            </a:endParaRPr>
          </a:p>
          <a:p>
            <a:pPr marL="1200150" lvl="1" indent="-457200">
              <a:lnSpc>
                <a:spcPct val="80000"/>
              </a:lnSpc>
              <a:spcBef>
                <a:spcPts val="600"/>
              </a:spcBef>
              <a:buFont typeface="+mj-lt"/>
              <a:buAutoNum type="arabicPeriod"/>
              <a:defRPr/>
            </a:pPr>
            <a:r>
              <a:rPr lang="sr-Cyrl-RS" sz="2000" dirty="0" smtClean="0">
                <a:latin typeface="+mn-lt"/>
              </a:rPr>
              <a:t>   </a:t>
            </a:r>
            <a:r>
              <a:rPr lang="vi-VN" sz="2000" dirty="0" smtClean="0">
                <a:latin typeface="+mn-lt"/>
              </a:rPr>
              <a:t>=</a:t>
            </a:r>
            <a:r>
              <a:rPr lang="vi-VN" sz="2000" dirty="0" smtClean="0">
                <a:latin typeface="Garamond" panose="02020404030301010803" pitchFamily="18" charset="0"/>
              </a:rPr>
              <a:t> </a:t>
            </a:r>
            <a:r>
              <a:rPr lang="vi-VN" sz="2000" dirty="0">
                <a:latin typeface="+mn-lt"/>
              </a:rPr>
              <a:t>0</a:t>
            </a:r>
            <a:r>
              <a:rPr lang="vi-VN" sz="2000" dirty="0">
                <a:latin typeface="Garamond" panose="02020404030301010803" pitchFamily="18" charset="0"/>
              </a:rPr>
              <a:t> </a:t>
            </a:r>
            <a:r>
              <a:rPr lang="sr-Cyrl-RS" sz="2000" dirty="0" smtClean="0">
                <a:latin typeface="Garamond" panose="02020404030301010803" pitchFamily="18" charset="0"/>
              </a:rPr>
              <a:t>објекат је једнак аргументу</a:t>
            </a:r>
            <a:endParaRPr lang="vi-VN" sz="2000" dirty="0">
              <a:latin typeface="Garamond" panose="02020404030301010803" pitchFamily="18" charset="0"/>
            </a:endParaRPr>
          </a:p>
          <a:p>
            <a:pPr marL="1200150" lvl="1" indent="-457200">
              <a:lnSpc>
                <a:spcPct val="80000"/>
              </a:lnSpc>
              <a:spcBef>
                <a:spcPts val="600"/>
              </a:spcBef>
              <a:buFont typeface="+mj-lt"/>
              <a:buAutoNum type="arabicPeriod"/>
              <a:defRPr/>
            </a:pPr>
            <a:r>
              <a:rPr lang="sr-Cyrl-RS" sz="2000" dirty="0" smtClean="0">
                <a:latin typeface="+mn-lt"/>
              </a:rPr>
              <a:t>   </a:t>
            </a:r>
            <a:r>
              <a:rPr lang="vi-VN" sz="2000" dirty="0" smtClean="0">
                <a:latin typeface="+mn-lt"/>
              </a:rPr>
              <a:t>&gt;</a:t>
            </a:r>
            <a:r>
              <a:rPr lang="vi-VN" sz="2000" dirty="0" smtClean="0">
                <a:latin typeface="Garamond" panose="02020404030301010803" pitchFamily="18" charset="0"/>
              </a:rPr>
              <a:t> </a:t>
            </a:r>
            <a:r>
              <a:rPr lang="vi-VN" sz="2000" dirty="0">
                <a:latin typeface="+mn-lt"/>
              </a:rPr>
              <a:t>0</a:t>
            </a:r>
            <a:r>
              <a:rPr lang="vi-VN" sz="2000" dirty="0">
                <a:latin typeface="Garamond" panose="02020404030301010803" pitchFamily="18" charset="0"/>
              </a:rPr>
              <a:t> </a:t>
            </a:r>
            <a:r>
              <a:rPr lang="vi-VN" sz="2000" dirty="0" smtClean="0">
                <a:latin typeface="Garamond" panose="02020404030301010803" pitchFamily="18" charset="0"/>
              </a:rPr>
              <a:t>o</a:t>
            </a:r>
            <a:r>
              <a:rPr lang="sr-Cyrl-RS" sz="2000" dirty="0" smtClean="0">
                <a:latin typeface="Garamond" panose="02020404030301010803" pitchFamily="18" charset="0"/>
              </a:rPr>
              <a:t>бјекат је лексикографски „иза“ тј. „већи“ од аргумента</a:t>
            </a:r>
            <a:endParaRPr lang="sr-Latn-CS" sz="2000" dirty="0" smtClean="0">
              <a:latin typeface="Garamond" panose="02020404030301010803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371600" y="549275"/>
            <a:ext cx="7772400" cy="86836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sr-Cyrl-RS" sz="3600" b="1" kern="0" dirty="0" smtClean="0">
                <a:solidFill>
                  <a:srgbClr val="0070C0"/>
                </a:solidFill>
              </a:rPr>
              <a:t>Стрингови (4)</a:t>
            </a:r>
            <a:endParaRPr lang="en-US" sz="3600" b="1" kern="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42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42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42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42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42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542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542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542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2"/>
          <p:cNvSpPr txBox="1">
            <a:spLocks noChangeArrowheads="1"/>
          </p:cNvSpPr>
          <p:nvPr/>
        </p:nvSpPr>
        <p:spPr bwMode="auto">
          <a:xfrm>
            <a:off x="461963" y="1417638"/>
            <a:ext cx="8682037" cy="4376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  <a:spcBef>
                <a:spcPts val="600"/>
              </a:spcBef>
              <a:defRPr/>
            </a:pPr>
            <a:r>
              <a:rPr lang="sr-Cyrl-RS" sz="1800" b="1" dirty="0" smtClean="0">
                <a:latin typeface="+mn-lt"/>
              </a:rPr>
              <a:t>Остале методе</a:t>
            </a:r>
          </a:p>
          <a:p>
            <a:pPr marL="342900" indent="-342900">
              <a:lnSpc>
                <a:spcPct val="80000"/>
              </a:lnSpc>
              <a:spcBef>
                <a:spcPts val="0"/>
              </a:spcBef>
              <a:buFont typeface="+mj-lt"/>
              <a:buAutoNum type="arabicPeriod"/>
              <a:defRPr/>
            </a:pPr>
            <a:endParaRPr lang="sr-Latn-RS" sz="2200" dirty="0" smtClean="0">
              <a:latin typeface="Garamond" panose="02020404030301010803" pitchFamily="18" charset="0"/>
            </a:endParaRPr>
          </a:p>
          <a:p>
            <a:pPr marL="342900" indent="-342900">
              <a:lnSpc>
                <a:spcPct val="8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vi-VN" sz="2200" dirty="0" smtClean="0">
                <a:latin typeface="+mn-lt"/>
              </a:rPr>
              <a:t>valueOf()</a:t>
            </a:r>
            <a:r>
              <a:rPr lang="sr-Cyrl-RS" sz="2200" dirty="0">
                <a:latin typeface="Garamond" panose="02020404030301010803" pitchFamily="18" charset="0"/>
              </a:rPr>
              <a:t/>
            </a:r>
            <a:br>
              <a:rPr lang="sr-Cyrl-RS" sz="2200" dirty="0">
                <a:latin typeface="Garamond" panose="02020404030301010803" pitchFamily="18" charset="0"/>
              </a:rPr>
            </a:br>
            <a:r>
              <a:rPr lang="sr-Cyrl-RS" sz="2200" dirty="0" smtClean="0">
                <a:latin typeface="Garamond" panose="02020404030301010803" pitchFamily="18" charset="0"/>
              </a:rPr>
              <a:t>Статички метод који креира</a:t>
            </a:r>
            <a:r>
              <a:rPr lang="vi-VN" sz="2200" dirty="0" smtClean="0">
                <a:latin typeface="+mn-lt"/>
              </a:rPr>
              <a:t> </a:t>
            </a:r>
            <a:r>
              <a:rPr lang="vi-VN" sz="2200" dirty="0">
                <a:latin typeface="+mn-lt"/>
              </a:rPr>
              <a:t>String </a:t>
            </a:r>
            <a:r>
              <a:rPr lang="sr-Cyrl-RS" sz="2200" dirty="0" smtClean="0">
                <a:latin typeface="Garamond" panose="02020404030301010803" pitchFamily="18" charset="0"/>
              </a:rPr>
              <a:t>објекат од вредности произвољног примитивног типа</a:t>
            </a:r>
            <a:r>
              <a:rPr lang="vi-VN" sz="2200" dirty="0" smtClean="0">
                <a:latin typeface="+mn-lt"/>
              </a:rPr>
              <a:t>.</a:t>
            </a:r>
            <a:endParaRPr lang="vi-VN" sz="2200" dirty="0">
              <a:latin typeface="+mn-lt"/>
            </a:endParaRPr>
          </a:p>
          <a:p>
            <a:pPr marL="342900" indent="-342900">
              <a:lnSpc>
                <a:spcPct val="8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vi-VN" sz="2200" dirty="0" smtClean="0">
                <a:latin typeface="+mn-lt"/>
              </a:rPr>
              <a:t>startsWith(</a:t>
            </a:r>
            <a:r>
              <a:rPr lang="sr-Latn-RS" sz="2200" dirty="0" smtClean="0">
                <a:latin typeface="Garamond" panose="02020404030301010803" pitchFamily="18" charset="0"/>
              </a:rPr>
              <a:t>String s</a:t>
            </a:r>
            <a:r>
              <a:rPr lang="vi-VN" sz="2200" dirty="0" smtClean="0">
                <a:latin typeface="+mn-lt"/>
              </a:rPr>
              <a:t>)</a:t>
            </a:r>
            <a:r>
              <a:rPr lang="sr-Latn-RS" sz="2200" dirty="0" smtClean="0">
                <a:latin typeface="Garamond" panose="02020404030301010803" pitchFamily="18" charset="0"/>
              </a:rPr>
              <a:t>, </a:t>
            </a:r>
            <a:r>
              <a:rPr lang="vi-VN" sz="2200" dirty="0" smtClean="0">
                <a:latin typeface="+mn-lt"/>
              </a:rPr>
              <a:t>endsWith(</a:t>
            </a:r>
            <a:r>
              <a:rPr lang="sr-Latn-RS" sz="2200" dirty="0" smtClean="0">
                <a:latin typeface="Garamond" panose="02020404030301010803" pitchFamily="18" charset="0"/>
              </a:rPr>
              <a:t>String)</a:t>
            </a:r>
            <a:r>
              <a:rPr lang="sr-Cyrl-RS" sz="2200" dirty="0">
                <a:latin typeface="Garamond" panose="02020404030301010803" pitchFamily="18" charset="0"/>
              </a:rPr>
              <a:t/>
            </a:r>
            <a:br>
              <a:rPr lang="sr-Cyrl-RS" sz="2200" dirty="0">
                <a:latin typeface="Garamond" panose="02020404030301010803" pitchFamily="18" charset="0"/>
              </a:rPr>
            </a:br>
            <a:r>
              <a:rPr lang="sr-Cyrl-RS" sz="2200" dirty="0" smtClean="0">
                <a:latin typeface="Garamond" panose="02020404030301010803" pitchFamily="18" charset="0"/>
              </a:rPr>
              <a:t>Овим методама се провера да ли стринг има прослеђени стринг као део садржаја на свом почетку или крају. </a:t>
            </a:r>
            <a:endParaRPr lang="sr-Latn-RS" sz="2200" dirty="0" smtClean="0">
              <a:latin typeface="Garamond" panose="02020404030301010803" pitchFamily="18" charset="0"/>
            </a:endParaRPr>
          </a:p>
          <a:p>
            <a:pPr marL="342900" indent="-342900">
              <a:lnSpc>
                <a:spcPct val="8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vi-VN" sz="2200" dirty="0" smtClean="0">
                <a:latin typeface="+mn-lt"/>
              </a:rPr>
              <a:t>indexOf(int ch)</a:t>
            </a:r>
            <a:r>
              <a:rPr lang="sr-Latn-RS" sz="2200" dirty="0" smtClean="0">
                <a:latin typeface="Garamond" panose="02020404030301010803" pitchFamily="18" charset="0"/>
              </a:rPr>
              <a:t>, </a:t>
            </a:r>
            <a:r>
              <a:rPr lang="vi-VN" sz="2200" dirty="0" smtClean="0">
                <a:latin typeface="+mn-lt"/>
              </a:rPr>
              <a:t>indexOf(String </a:t>
            </a:r>
            <a:r>
              <a:rPr lang="vi-VN" sz="2200" dirty="0">
                <a:latin typeface="+mn-lt"/>
              </a:rPr>
              <a:t>str</a:t>
            </a:r>
            <a:r>
              <a:rPr lang="vi-VN" sz="2200" dirty="0" smtClean="0">
                <a:latin typeface="+mn-lt"/>
              </a:rPr>
              <a:t>)</a:t>
            </a:r>
            <a:r>
              <a:rPr lang="sr-Cyrl-RS" sz="2200" dirty="0" smtClean="0">
                <a:latin typeface="Garamond" panose="02020404030301010803" pitchFamily="18" charset="0"/>
              </a:rPr>
              <a:t/>
            </a:r>
            <a:br>
              <a:rPr lang="sr-Cyrl-RS" sz="2200" dirty="0" smtClean="0">
                <a:latin typeface="Garamond" panose="02020404030301010803" pitchFamily="18" charset="0"/>
              </a:rPr>
            </a:br>
            <a:r>
              <a:rPr lang="sr-Cyrl-RS" sz="2200" dirty="0" smtClean="0">
                <a:latin typeface="Garamond" panose="02020404030301010803" pitchFamily="18" charset="0"/>
              </a:rPr>
              <a:t>Овим методама се реализује претраживање датог стринга, слева удесно тј. од почетка према крају.</a:t>
            </a:r>
            <a:r>
              <a:rPr lang="vi-VN" sz="2200" dirty="0" smtClean="0">
                <a:latin typeface="+mn-lt"/>
              </a:rPr>
              <a:t> </a:t>
            </a:r>
            <a:r>
              <a:rPr lang="sr-Cyrl-RS" sz="2200" dirty="0" smtClean="0">
                <a:latin typeface="Garamond" panose="02020404030301010803" pitchFamily="18" charset="0"/>
              </a:rPr>
              <a:t>Метод враћа (нула-базиран) индекс прве појаве датог елемента или </a:t>
            </a:r>
            <a:r>
              <a:rPr lang="vi-VN" sz="2200" dirty="0" smtClean="0">
                <a:latin typeface="+mn-lt"/>
              </a:rPr>
              <a:t>-</a:t>
            </a:r>
            <a:r>
              <a:rPr lang="vi-VN" sz="2200" dirty="0">
                <a:latin typeface="+mn-lt"/>
              </a:rPr>
              <a:t>1 </a:t>
            </a:r>
            <a:r>
              <a:rPr lang="sr-Cyrl-RS" sz="2200" dirty="0" smtClean="0">
                <a:latin typeface="Garamond" panose="02020404030301010803" pitchFamily="18" charset="0"/>
              </a:rPr>
              <a:t>елеменат ниј пронађен</a:t>
            </a:r>
            <a:r>
              <a:rPr lang="vi-VN" sz="2200" dirty="0" smtClean="0">
                <a:latin typeface="+mn-lt"/>
              </a:rPr>
              <a:t>.</a:t>
            </a:r>
            <a:endParaRPr lang="vi-VN" sz="2200" dirty="0">
              <a:latin typeface="+mn-lt"/>
            </a:endParaRPr>
          </a:p>
          <a:p>
            <a:pPr marL="342900" indent="-342900">
              <a:lnSpc>
                <a:spcPct val="8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vi-VN" sz="2200" dirty="0" smtClean="0">
                <a:latin typeface="+mn-lt"/>
              </a:rPr>
              <a:t>lastIndexOf(int ch)</a:t>
            </a:r>
            <a:r>
              <a:rPr lang="sr-Latn-RS" sz="2200" dirty="0" smtClean="0">
                <a:latin typeface="+mn-lt"/>
              </a:rPr>
              <a:t>, </a:t>
            </a:r>
            <a:r>
              <a:rPr lang="vi-VN" sz="2200" dirty="0" smtClean="0">
                <a:latin typeface="+mn-lt"/>
              </a:rPr>
              <a:t>lastIndexOf(String str)</a:t>
            </a:r>
            <a:r>
              <a:rPr lang="sr-Latn-RS" sz="2200" dirty="0" smtClean="0">
                <a:latin typeface="+mn-lt"/>
              </a:rPr>
              <a:t> </a:t>
            </a:r>
            <a:r>
              <a:rPr lang="sr-Cyrl-RS" sz="2200" dirty="0" smtClean="0">
                <a:latin typeface="+mn-lt"/>
              </a:rPr>
              <a:t/>
            </a:r>
            <a:br>
              <a:rPr lang="sr-Cyrl-RS" sz="2200" dirty="0" smtClean="0">
                <a:latin typeface="+mn-lt"/>
              </a:rPr>
            </a:br>
            <a:r>
              <a:rPr lang="ru-RU" sz="2200" dirty="0" err="1" smtClean="0">
                <a:latin typeface="Garamond" panose="02020404030301010803" pitchFamily="18" charset="0"/>
              </a:rPr>
              <a:t>Овим</a:t>
            </a:r>
            <a:r>
              <a:rPr lang="ru-RU" sz="2200" dirty="0" smtClean="0">
                <a:latin typeface="Garamond" panose="02020404030301010803" pitchFamily="18" charset="0"/>
              </a:rPr>
              <a:t> метод</a:t>
            </a:r>
            <a:r>
              <a:rPr lang="sr-Cyrl-RS" sz="2200" dirty="0" smtClean="0">
                <a:latin typeface="Garamond" panose="02020404030301010803" pitchFamily="18" charset="0"/>
              </a:rPr>
              <a:t>ама</a:t>
            </a:r>
            <a:r>
              <a:rPr lang="ru-RU" sz="2200" dirty="0" smtClean="0">
                <a:latin typeface="Garamond" panose="02020404030301010803" pitchFamily="18" charset="0"/>
              </a:rPr>
              <a:t> </a:t>
            </a:r>
            <a:r>
              <a:rPr lang="ru-RU" sz="2200" dirty="0">
                <a:latin typeface="Garamond" panose="02020404030301010803" pitchFamily="18" charset="0"/>
              </a:rPr>
              <a:t>се реализује претраживање датог стринга, </a:t>
            </a:r>
            <a:r>
              <a:rPr lang="ru-RU" sz="2200" dirty="0" smtClean="0">
                <a:latin typeface="Garamond" panose="02020404030301010803" pitchFamily="18" charset="0"/>
              </a:rPr>
              <a:t>сдесна улево </a:t>
            </a:r>
            <a:r>
              <a:rPr lang="ru-RU" sz="2200" dirty="0">
                <a:latin typeface="Garamond" panose="02020404030301010803" pitchFamily="18" charset="0"/>
              </a:rPr>
              <a:t>тј. од </a:t>
            </a:r>
            <a:r>
              <a:rPr lang="ru-RU" sz="2200" dirty="0" smtClean="0">
                <a:latin typeface="Garamond" panose="02020404030301010803" pitchFamily="18" charset="0"/>
              </a:rPr>
              <a:t>краја </a:t>
            </a:r>
            <a:r>
              <a:rPr lang="ru-RU" sz="2200" dirty="0">
                <a:latin typeface="Garamond" panose="02020404030301010803" pitchFamily="18" charset="0"/>
              </a:rPr>
              <a:t>према </a:t>
            </a:r>
            <a:r>
              <a:rPr lang="ru-RU" sz="2200" dirty="0" smtClean="0">
                <a:latin typeface="Garamond" panose="02020404030301010803" pitchFamily="18" charset="0"/>
              </a:rPr>
              <a:t>почетку. </a:t>
            </a:r>
            <a:r>
              <a:rPr lang="ru-RU" sz="2200" dirty="0">
                <a:latin typeface="Garamond" panose="02020404030301010803" pitchFamily="18" charset="0"/>
              </a:rPr>
              <a:t>Метод враћа (нула-базиран) индекс прве појаве датог елемента или -1 елеменат ниј пронађен</a:t>
            </a:r>
            <a:r>
              <a:rPr lang="vi-VN" sz="2200" dirty="0" smtClean="0">
                <a:latin typeface="+mn-lt"/>
              </a:rPr>
              <a:t>.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371600" y="549275"/>
            <a:ext cx="7772400" cy="86836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sr-Cyrl-RS" sz="3600" b="1" kern="0" dirty="0" smtClean="0">
                <a:solidFill>
                  <a:srgbClr val="0070C0"/>
                </a:solidFill>
              </a:rPr>
              <a:t>Стрингови (5)</a:t>
            </a:r>
            <a:endParaRPr lang="en-US" sz="3600" b="1" kern="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42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42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42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42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42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304800" y="1524000"/>
            <a:ext cx="8610600" cy="4170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ts val="600"/>
              </a:spcBef>
              <a:defRPr/>
            </a:pPr>
            <a:r>
              <a:rPr lang="ru-RU" dirty="0" smtClean="0">
                <a:latin typeface="Garamond" pitchFamily="18" charset="0"/>
              </a:rPr>
              <a:t>Постоји неколико врста </a:t>
            </a:r>
            <a:r>
              <a:rPr lang="ru-RU" b="1" dirty="0" smtClean="0">
                <a:latin typeface="Garamond" pitchFamily="18" charset="0"/>
              </a:rPr>
              <a:t>променљивих</a:t>
            </a:r>
            <a:r>
              <a:rPr lang="ru-RU" dirty="0" smtClean="0">
                <a:latin typeface="Garamond" pitchFamily="18" charset="0"/>
              </a:rPr>
              <a:t>: </a:t>
            </a: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  <a:defRPr/>
            </a:pPr>
            <a:r>
              <a:rPr lang="en-US" u="sng" dirty="0" err="1">
                <a:latin typeface="Garamond" pitchFamily="18" charset="0"/>
              </a:rPr>
              <a:t>п</a:t>
            </a:r>
            <a:r>
              <a:rPr lang="en-US" u="sng" dirty="0" err="1" smtClean="0">
                <a:latin typeface="Garamond" pitchFamily="18" charset="0"/>
              </a:rPr>
              <a:t>оља</a:t>
            </a:r>
            <a:r>
              <a:rPr lang="en-US" dirty="0" smtClean="0">
                <a:latin typeface="Garamond" pitchFamily="18" charset="0"/>
              </a:rPr>
              <a:t> - </a:t>
            </a:r>
            <a:r>
              <a:rPr lang="ru-RU" dirty="0" err="1" smtClean="0">
                <a:latin typeface="Garamond" pitchFamily="18" charset="0"/>
              </a:rPr>
              <a:t>променљиве</a:t>
            </a:r>
            <a:r>
              <a:rPr lang="ru-RU" dirty="0" smtClean="0">
                <a:latin typeface="Garamond" pitchFamily="18" charset="0"/>
              </a:rPr>
              <a:t> декларисане у </a:t>
            </a:r>
            <a:r>
              <a:rPr lang="ru-RU" dirty="0" err="1" smtClean="0">
                <a:latin typeface="Garamond" pitchFamily="18" charset="0"/>
              </a:rPr>
              <a:t>самој</a:t>
            </a:r>
            <a:r>
              <a:rPr lang="ru-RU" dirty="0" smtClean="0">
                <a:latin typeface="Garamond" pitchFamily="18" charset="0"/>
              </a:rPr>
              <a:t> </a:t>
            </a:r>
            <a:r>
              <a:rPr lang="ru-RU" dirty="0" err="1" smtClean="0">
                <a:latin typeface="Garamond" pitchFamily="18" charset="0"/>
              </a:rPr>
              <a:t>класи</a:t>
            </a:r>
            <a:endParaRPr lang="en-US" dirty="0" smtClean="0">
              <a:latin typeface="Garamond" pitchFamily="18" charset="0"/>
            </a:endParaRPr>
          </a:p>
          <a:p>
            <a:pPr marL="1085850" lvl="1" indent="-342900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ru-RU" dirty="0" err="1" smtClean="0">
                <a:latin typeface="Garamond" pitchFamily="18" charset="0"/>
              </a:rPr>
              <a:t>представљају</a:t>
            </a:r>
            <a:r>
              <a:rPr lang="ru-RU" dirty="0" smtClean="0">
                <a:latin typeface="Garamond" pitchFamily="18" charset="0"/>
              </a:rPr>
              <a:t> чланове-податке унутар класе, тј. описују атрибуте објекта који је примерак дате </a:t>
            </a:r>
            <a:r>
              <a:rPr lang="ru-RU" dirty="0" err="1" smtClean="0">
                <a:latin typeface="Garamond" pitchFamily="18" charset="0"/>
              </a:rPr>
              <a:t>класе</a:t>
            </a:r>
            <a:r>
              <a:rPr lang="sr-Cyrl-RS" dirty="0">
                <a:latin typeface="Garamond" pitchFamily="18" charset="0"/>
              </a:rPr>
              <a:t>;</a:t>
            </a:r>
            <a:endParaRPr lang="en-US" dirty="0">
              <a:latin typeface="Garamond" pitchFamily="18" charset="0"/>
            </a:endParaRP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  <a:defRPr/>
            </a:pPr>
            <a:r>
              <a:rPr lang="ru-RU" u="sng" dirty="0" err="1">
                <a:latin typeface="Garamond" pitchFamily="18" charset="0"/>
              </a:rPr>
              <a:t>локалне</a:t>
            </a:r>
            <a:r>
              <a:rPr lang="ru-RU" u="sng" dirty="0">
                <a:latin typeface="Garamond" pitchFamily="18" charset="0"/>
              </a:rPr>
              <a:t> </a:t>
            </a:r>
            <a:r>
              <a:rPr lang="ru-RU" u="sng" dirty="0" err="1" smtClean="0">
                <a:latin typeface="Garamond" pitchFamily="18" charset="0"/>
              </a:rPr>
              <a:t>променљив</a:t>
            </a:r>
            <a:r>
              <a:rPr lang="en-US" u="sng" dirty="0" smtClean="0">
                <a:latin typeface="Garamond" pitchFamily="18" charset="0"/>
              </a:rPr>
              <a:t>е</a:t>
            </a:r>
            <a:r>
              <a:rPr lang="en-US" dirty="0" smtClean="0">
                <a:latin typeface="Garamond" pitchFamily="18" charset="0"/>
              </a:rPr>
              <a:t> - </a:t>
            </a:r>
            <a:r>
              <a:rPr lang="ru-RU" dirty="0" err="1" smtClean="0">
                <a:latin typeface="Garamond" pitchFamily="18" charset="0"/>
              </a:rPr>
              <a:t>променљиве</a:t>
            </a:r>
            <a:r>
              <a:rPr lang="ru-RU" dirty="0" smtClean="0">
                <a:latin typeface="Garamond" pitchFamily="18" charset="0"/>
              </a:rPr>
              <a:t> декларисане у телу метода или блок</a:t>
            </a:r>
            <a:r>
              <a:rPr lang="en-US" dirty="0" smtClean="0">
                <a:latin typeface="Garamond" pitchFamily="18" charset="0"/>
              </a:rPr>
              <a:t>у</a:t>
            </a:r>
            <a:r>
              <a:rPr lang="ru-RU" dirty="0" smtClean="0">
                <a:latin typeface="Garamond" pitchFamily="18" charset="0"/>
              </a:rPr>
              <a:t>; </a:t>
            </a: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  <a:defRPr/>
            </a:pPr>
            <a:r>
              <a:rPr lang="en-US" u="sng" dirty="0" err="1">
                <a:latin typeface="Garamond" pitchFamily="18" charset="0"/>
              </a:rPr>
              <a:t>ф</a:t>
            </a:r>
            <a:r>
              <a:rPr lang="en-US" u="sng" dirty="0" err="1" smtClean="0">
                <a:latin typeface="Garamond" pitchFamily="18" charset="0"/>
              </a:rPr>
              <a:t>ормални</a:t>
            </a:r>
            <a:r>
              <a:rPr lang="en-US" u="sng" dirty="0" smtClean="0">
                <a:latin typeface="Garamond" pitchFamily="18" charset="0"/>
              </a:rPr>
              <a:t> </a:t>
            </a:r>
            <a:r>
              <a:rPr lang="en-US" u="sng" dirty="0" err="1" smtClean="0">
                <a:latin typeface="Garamond" pitchFamily="18" charset="0"/>
              </a:rPr>
              <a:t>аргументи</a:t>
            </a:r>
            <a:r>
              <a:rPr lang="en-US" dirty="0" smtClean="0">
                <a:latin typeface="Garamond" pitchFamily="18" charset="0"/>
              </a:rPr>
              <a:t> - </a:t>
            </a:r>
            <a:r>
              <a:rPr lang="ru-RU" dirty="0" err="1" smtClean="0">
                <a:latin typeface="Garamond" pitchFamily="18" charset="0"/>
              </a:rPr>
              <a:t>променљиве</a:t>
            </a:r>
            <a:r>
              <a:rPr lang="ru-RU" dirty="0" smtClean="0">
                <a:latin typeface="Garamond" pitchFamily="18" charset="0"/>
              </a:rPr>
              <a:t> декларисане у </a:t>
            </a:r>
            <a:r>
              <a:rPr lang="ru-RU" dirty="0" err="1" smtClean="0">
                <a:latin typeface="Garamond" pitchFamily="18" charset="0"/>
              </a:rPr>
              <a:t>заглављу</a:t>
            </a:r>
            <a:r>
              <a:rPr lang="ru-RU" dirty="0" smtClean="0">
                <a:latin typeface="Garamond" pitchFamily="18" charset="0"/>
              </a:rPr>
              <a:t> метода.</a:t>
            </a:r>
            <a:endParaRPr lang="en-US" dirty="0" smtClean="0">
              <a:latin typeface="Garamond" pitchFamily="18" charset="0"/>
            </a:endParaRPr>
          </a:p>
          <a:p>
            <a:pPr marL="342900" indent="-342900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ru-RU" dirty="0" smtClean="0">
                <a:latin typeface="Garamond" pitchFamily="18" charset="0"/>
              </a:rPr>
              <a:t>У даљем разматрању се концентришемо на променљиве чланове, тј. поља. 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447800" y="549275"/>
            <a:ext cx="7467600" cy="86836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sr-Cyrl-RS" sz="3600" b="1" kern="0" dirty="0" smtClean="0">
                <a:solidFill>
                  <a:srgbClr val="0070C0"/>
                </a:solidFill>
              </a:rPr>
              <a:t>Класе у Јави – поља</a:t>
            </a:r>
            <a:endParaRPr lang="en-US" sz="3600" b="1" kern="0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37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3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3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37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37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2"/>
          <p:cNvSpPr txBox="1">
            <a:spLocks noChangeArrowheads="1"/>
          </p:cNvSpPr>
          <p:nvPr/>
        </p:nvSpPr>
        <p:spPr bwMode="auto">
          <a:xfrm>
            <a:off x="461963" y="1417638"/>
            <a:ext cx="8682037" cy="5438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  <a:spcBef>
                <a:spcPts val="600"/>
              </a:spcBef>
              <a:defRPr/>
            </a:pPr>
            <a:r>
              <a:rPr lang="sr-Cyrl-RS" sz="1800" b="1" dirty="0" smtClean="0">
                <a:latin typeface="+mn-lt"/>
              </a:rPr>
              <a:t>Остале методе</a:t>
            </a:r>
          </a:p>
          <a:p>
            <a:pPr>
              <a:lnSpc>
                <a:spcPct val="80000"/>
              </a:lnSpc>
              <a:spcBef>
                <a:spcPts val="600"/>
              </a:spcBef>
              <a:defRPr/>
            </a:pPr>
            <a:endParaRPr lang="sr-Cyrl-RS" sz="1800" b="1" dirty="0" smtClean="0">
              <a:latin typeface="+mn-lt"/>
            </a:endParaRPr>
          </a:p>
          <a:p>
            <a:pPr marL="285750" indent="-285750">
              <a:lnSpc>
                <a:spcPct val="8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vi-VN" sz="2200" dirty="0" smtClean="0">
                <a:latin typeface="+mn-lt"/>
              </a:rPr>
              <a:t>String </a:t>
            </a:r>
            <a:r>
              <a:rPr lang="vi-VN" sz="2200" dirty="0">
                <a:latin typeface="+mn-lt"/>
              </a:rPr>
              <a:t>substring(int) </a:t>
            </a:r>
            <a:r>
              <a:rPr lang="sr-Cyrl-RS" sz="2200" dirty="0" smtClean="0">
                <a:latin typeface="Garamond" panose="02020404030301010803" pitchFamily="18" charset="0"/>
              </a:rPr>
              <a:t/>
            </a:r>
            <a:br>
              <a:rPr lang="sr-Cyrl-RS" sz="2200" dirty="0" smtClean="0">
                <a:latin typeface="Garamond" panose="02020404030301010803" pitchFamily="18" charset="0"/>
              </a:rPr>
            </a:br>
            <a:r>
              <a:rPr lang="sr-Cyrl-RS" sz="2200" dirty="0" smtClean="0">
                <a:latin typeface="Garamond" panose="02020404030301010803" pitchFamily="18" charset="0"/>
              </a:rPr>
              <a:t>Метод враћа подстринг датог стринга који почиње од (нула базираног) индекса </a:t>
            </a:r>
            <a:r>
              <a:rPr lang="en-US" sz="2200" dirty="0" smtClean="0">
                <a:latin typeface="Garamond" panose="02020404030301010803" pitchFamily="18" charset="0"/>
              </a:rPr>
              <a:t>start</a:t>
            </a:r>
            <a:r>
              <a:rPr lang="sr-Cyrl-RS" sz="2200" dirty="0" smtClean="0">
                <a:latin typeface="Garamond" panose="02020404030301010803" pitchFamily="18" charset="0"/>
              </a:rPr>
              <a:t> задатог као аргумент.</a:t>
            </a:r>
            <a:endParaRPr lang="vi-VN" sz="2200" dirty="0">
              <a:latin typeface="+mn-lt"/>
            </a:endParaRPr>
          </a:p>
          <a:p>
            <a:pPr marL="285750" indent="-285750">
              <a:lnSpc>
                <a:spcPct val="8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vi-VN" sz="2200" dirty="0">
                <a:latin typeface="+mn-lt"/>
              </a:rPr>
              <a:t>String substring(int start, int end) </a:t>
            </a:r>
            <a:r>
              <a:rPr lang="sr-Cyrl-RS" sz="2200" dirty="0" smtClean="0">
                <a:latin typeface="Garamond" panose="02020404030301010803" pitchFamily="18" charset="0"/>
              </a:rPr>
              <a:t/>
            </a:r>
            <a:br>
              <a:rPr lang="sr-Cyrl-RS" sz="2200" dirty="0" smtClean="0">
                <a:latin typeface="Garamond" panose="02020404030301010803" pitchFamily="18" charset="0"/>
              </a:rPr>
            </a:br>
            <a:r>
              <a:rPr lang="ru-RU" sz="2200" dirty="0">
                <a:latin typeface="Garamond" panose="02020404030301010803" pitchFamily="18" charset="0"/>
              </a:rPr>
              <a:t>Метод враћа подстринг датог стринга који почиње од (нула базираног) индекса </a:t>
            </a:r>
            <a:r>
              <a:rPr lang="ru-RU" sz="2200" dirty="0" smtClean="0">
                <a:latin typeface="Garamond" panose="02020404030301010803" pitchFamily="18" charset="0"/>
              </a:rPr>
              <a:t>start</a:t>
            </a:r>
            <a:r>
              <a:rPr lang="vi-VN" sz="2200" dirty="0" smtClean="0">
                <a:latin typeface="+mn-lt"/>
              </a:rPr>
              <a:t>, a</a:t>
            </a:r>
            <a:r>
              <a:rPr lang="sr-Cyrl-RS" sz="2200" dirty="0" smtClean="0">
                <a:latin typeface="Garamond" panose="02020404030301010803" pitchFamily="18" charset="0"/>
              </a:rPr>
              <a:t> завршава са индексом </a:t>
            </a:r>
            <a:r>
              <a:rPr lang="vi-VN" sz="2200" dirty="0" smtClean="0">
                <a:latin typeface="+mn-lt"/>
              </a:rPr>
              <a:t>end-1</a:t>
            </a:r>
            <a:endParaRPr lang="vi-VN" sz="2200" dirty="0">
              <a:latin typeface="+mn-lt"/>
            </a:endParaRPr>
          </a:p>
          <a:p>
            <a:pPr marL="285750" indent="-285750">
              <a:lnSpc>
                <a:spcPct val="8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vi-VN" sz="2200" dirty="0" smtClean="0">
                <a:latin typeface="+mn-lt"/>
              </a:rPr>
              <a:t>String </a:t>
            </a:r>
            <a:r>
              <a:rPr lang="vi-VN" sz="2200" dirty="0">
                <a:latin typeface="+mn-lt"/>
              </a:rPr>
              <a:t>replace(char, char) </a:t>
            </a:r>
            <a:r>
              <a:rPr lang="sr-Cyrl-RS" sz="2200" dirty="0" smtClean="0">
                <a:latin typeface="Garamond" panose="02020404030301010803" pitchFamily="18" charset="0"/>
              </a:rPr>
              <a:t/>
            </a:r>
            <a:br>
              <a:rPr lang="sr-Cyrl-RS" sz="2200" dirty="0" smtClean="0">
                <a:latin typeface="Garamond" panose="02020404030301010803" pitchFamily="18" charset="0"/>
              </a:rPr>
            </a:br>
            <a:r>
              <a:rPr lang="sr-Cyrl-RS" sz="2200" dirty="0" smtClean="0">
                <a:latin typeface="Garamond" panose="02020404030301010803" pitchFamily="18" charset="0"/>
              </a:rPr>
              <a:t>Метод сваку појаву првог знакау стрингу замењује другим знаком</a:t>
            </a:r>
            <a:r>
              <a:rPr lang="sr-Cyrl-RS" sz="2200" dirty="0" smtClean="0">
                <a:latin typeface="+mn-lt"/>
              </a:rPr>
              <a:t>, </a:t>
            </a:r>
            <a:br>
              <a:rPr lang="sr-Cyrl-RS" sz="2200" dirty="0" smtClean="0">
                <a:latin typeface="+mn-lt"/>
              </a:rPr>
            </a:br>
            <a:r>
              <a:rPr lang="sr-Cyrl-RS" sz="2200" dirty="0" smtClean="0">
                <a:latin typeface="Garamond" panose="02020404030301010803" pitchFamily="18" charset="0"/>
              </a:rPr>
              <a:t>и као резултат вратити новодобијени стринг</a:t>
            </a:r>
            <a:r>
              <a:rPr lang="vi-VN" sz="2200" dirty="0" smtClean="0">
                <a:latin typeface="+mn-lt"/>
              </a:rPr>
              <a:t>.</a:t>
            </a:r>
            <a:endParaRPr lang="vi-VN" sz="2200" dirty="0">
              <a:latin typeface="+mn-lt"/>
            </a:endParaRPr>
          </a:p>
          <a:p>
            <a:pPr marL="285750" indent="-285750">
              <a:lnSpc>
                <a:spcPct val="8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vi-VN" sz="2200" dirty="0">
                <a:latin typeface="+mn-lt"/>
              </a:rPr>
              <a:t>String trim</a:t>
            </a:r>
            <a:r>
              <a:rPr lang="vi-VN" sz="2200" dirty="0" smtClean="0">
                <a:latin typeface="+mn-lt"/>
              </a:rPr>
              <a:t>()</a:t>
            </a:r>
            <a:r>
              <a:rPr lang="sr-Cyrl-RS" sz="2200" dirty="0" smtClean="0">
                <a:latin typeface="Garamond" panose="02020404030301010803" pitchFamily="18" charset="0"/>
              </a:rPr>
              <a:t/>
            </a:r>
            <a:br>
              <a:rPr lang="sr-Cyrl-RS" sz="2200" dirty="0" smtClean="0">
                <a:latin typeface="Garamond" panose="02020404030301010803" pitchFamily="18" charset="0"/>
              </a:rPr>
            </a:br>
            <a:r>
              <a:rPr lang="sr-Cyrl-RS" sz="2200" dirty="0" smtClean="0">
                <a:latin typeface="Garamond" panose="02020404030301010803" pitchFamily="18" charset="0"/>
              </a:rPr>
              <a:t>Метод брише белине са почетка/краја стринга</a:t>
            </a:r>
            <a:r>
              <a:rPr lang="sr-Cyrl-RS" sz="2200" dirty="0">
                <a:latin typeface="Garamond" panose="02020404030301010803" pitchFamily="18" charset="0"/>
              </a:rPr>
              <a:t> </a:t>
            </a:r>
            <a:r>
              <a:rPr lang="sr-Cyrl-RS" sz="2200" dirty="0" smtClean="0">
                <a:latin typeface="Garamond" panose="02020404030301010803" pitchFamily="18" charset="0"/>
              </a:rPr>
              <a:t>и као резултат враћа новодобијени стринг</a:t>
            </a:r>
            <a:r>
              <a:rPr lang="vi-VN" sz="2200" dirty="0" smtClean="0">
                <a:latin typeface="+mn-lt"/>
              </a:rPr>
              <a:t>.</a:t>
            </a:r>
            <a:endParaRPr lang="en-US" sz="2200" dirty="0" smtClean="0">
              <a:latin typeface="Garamond" panose="02020404030301010803" pitchFamily="18" charset="0"/>
            </a:endParaRPr>
          </a:p>
          <a:p>
            <a:pPr marL="285750" indent="-285750">
              <a:lnSpc>
                <a:spcPct val="8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sr-Latn-CS" sz="2200" dirty="0" smtClean="0">
                <a:latin typeface="+mj-lt"/>
              </a:rPr>
              <a:t>char</a:t>
            </a:r>
            <a:r>
              <a:rPr lang="sr-Latn-CS" sz="2200" dirty="0">
                <a:latin typeface="+mj-lt"/>
              </a:rPr>
              <a:t>[] </a:t>
            </a:r>
            <a:r>
              <a:rPr lang="sr-Latn-CS" sz="2200" dirty="0" smtClean="0">
                <a:latin typeface="+mj-lt"/>
              </a:rPr>
              <a:t>toCharArray()</a:t>
            </a:r>
            <a:r>
              <a:rPr lang="sr-Cyrl-RS" sz="2200" dirty="0" smtClean="0">
                <a:latin typeface="Garamond" panose="02020404030301010803" pitchFamily="18" charset="0"/>
              </a:rPr>
              <a:t/>
            </a:r>
            <a:br>
              <a:rPr lang="sr-Cyrl-RS" sz="2200" dirty="0" smtClean="0">
                <a:latin typeface="Garamond" panose="02020404030301010803" pitchFamily="18" charset="0"/>
              </a:rPr>
            </a:br>
            <a:r>
              <a:rPr lang="sr-Cyrl-RS" sz="2200" dirty="0" smtClean="0">
                <a:latin typeface="Garamond" panose="02020404030301010803" pitchFamily="18" charset="0"/>
              </a:rPr>
              <a:t>Метод прави низ знакова на основу садржаја датог </a:t>
            </a:r>
            <a:r>
              <a:rPr lang="sr-Latn-CS" sz="2200" dirty="0" smtClean="0">
                <a:latin typeface="Garamond" panose="02020404030301010803" pitchFamily="18" charset="0"/>
              </a:rPr>
              <a:t>String </a:t>
            </a:r>
            <a:r>
              <a:rPr lang="sr-Cyrl-RS" sz="2200" dirty="0" smtClean="0">
                <a:latin typeface="Garamond" panose="02020404030301010803" pitchFamily="18" charset="0"/>
              </a:rPr>
              <a:t>објекта</a:t>
            </a:r>
            <a:endParaRPr lang="sr-Latn-CS" sz="2200" dirty="0">
              <a:latin typeface="Garamond" panose="02020404030301010803" pitchFamily="18" charset="0"/>
            </a:endParaRPr>
          </a:p>
          <a:p>
            <a:pPr marL="285750" indent="-285750">
              <a:lnSpc>
                <a:spcPct val="8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sr-Latn-CS" sz="2200" dirty="0">
                <a:latin typeface="+mj-lt"/>
              </a:rPr>
              <a:t>String.copyValueOf(char</a:t>
            </a:r>
            <a:r>
              <a:rPr lang="sr-Latn-CS" sz="2200" dirty="0" smtClean="0">
                <a:latin typeface="+mj-lt"/>
              </a:rPr>
              <a:t>[]);</a:t>
            </a:r>
            <a:r>
              <a:rPr lang="sr-Cyrl-RS" sz="2200" dirty="0">
                <a:latin typeface="Garamond" panose="02020404030301010803" pitchFamily="18" charset="0"/>
              </a:rPr>
              <a:t/>
            </a:r>
            <a:br>
              <a:rPr lang="sr-Cyrl-RS" sz="2200" dirty="0">
                <a:latin typeface="Garamond" panose="02020404030301010803" pitchFamily="18" charset="0"/>
              </a:rPr>
            </a:br>
            <a:r>
              <a:rPr lang="sr-Cyrl-RS" sz="2200" dirty="0" smtClean="0">
                <a:latin typeface="Garamond" panose="02020404030301010803" pitchFamily="18" charset="0"/>
              </a:rPr>
              <a:t>Статички метод креира </a:t>
            </a:r>
            <a:r>
              <a:rPr lang="en-US" sz="2200" dirty="0" smtClean="0">
                <a:latin typeface="Garamond" panose="02020404030301010803" pitchFamily="18" charset="0"/>
              </a:rPr>
              <a:t>String </a:t>
            </a:r>
            <a:r>
              <a:rPr lang="sr-Cyrl-RS" sz="2200" dirty="0" smtClean="0">
                <a:latin typeface="Garamond" panose="02020404030301010803" pitchFamily="18" charset="0"/>
              </a:rPr>
              <a:t>објект на основу низа знакова који су прослеђени као аргумент.</a:t>
            </a:r>
            <a:endParaRPr lang="sr-Latn-CS" sz="2200" dirty="0">
              <a:latin typeface="Garamond" panose="02020404030301010803" pitchFamily="18" charset="0"/>
            </a:endParaRPr>
          </a:p>
          <a:p>
            <a:pPr marL="285750" indent="-285750">
              <a:lnSpc>
                <a:spcPct val="8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endParaRPr lang="sr-Latn-CS" sz="1800" dirty="0" smtClean="0">
              <a:latin typeface="+mn-lt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371600" y="549275"/>
            <a:ext cx="7772400" cy="86836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sr-Cyrl-RS" sz="3600" b="1" kern="0" dirty="0" smtClean="0">
                <a:solidFill>
                  <a:srgbClr val="0070C0"/>
                </a:solidFill>
              </a:rPr>
              <a:t>Стрингови (6)</a:t>
            </a:r>
            <a:endParaRPr lang="en-US" sz="3600" b="1" kern="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42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42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42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42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42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42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42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311525" y="427038"/>
            <a:ext cx="5832475" cy="914400"/>
          </a:xfrm>
        </p:spPr>
        <p:txBody>
          <a:bodyPr/>
          <a:lstStyle/>
          <a:p>
            <a:pPr eaLnBrk="1" hangingPunct="1"/>
            <a:r>
              <a:rPr lang="sr-Cyrl-RS" altLang="en-US" smtClean="0">
                <a:solidFill>
                  <a:srgbClr val="3366FF"/>
                </a:solidFill>
              </a:rPr>
              <a:t>Захвалница</a:t>
            </a:r>
            <a:endParaRPr lang="sr-Latn-CS" altLang="en-US" smtClean="0">
              <a:solidFill>
                <a:srgbClr val="3366FF"/>
              </a:solidFill>
            </a:endParaRPr>
          </a:p>
        </p:txBody>
      </p:sp>
      <p:sp>
        <p:nvSpPr>
          <p:cNvPr id="8197" name="Text Box 3"/>
          <p:cNvSpPr txBox="1">
            <a:spLocks noChangeArrowheads="1"/>
          </p:cNvSpPr>
          <p:nvPr/>
        </p:nvSpPr>
        <p:spPr bwMode="auto">
          <a:xfrm>
            <a:off x="304800" y="1628775"/>
            <a:ext cx="8610600" cy="3452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sr-Cyrl-RS" altLang="en-US" sz="2600">
                <a:solidFill>
                  <a:srgbClr val="000073"/>
                </a:solidFill>
                <a:latin typeface="Garamond" panose="02020404030301010803" pitchFamily="18" charset="0"/>
              </a:rPr>
              <a:t>Велики део материјала који је укључен у ову презентацију је преузет из презентације коју је раније (у време када је он држао курс Објектно орјентисано програмирање) направио проф. др Душан Тошић.</a:t>
            </a:r>
          </a:p>
          <a:p>
            <a:pPr eaLnBrk="1" hangingPunct="1">
              <a:buClrTx/>
              <a:buFontTx/>
              <a:buNone/>
            </a:pPr>
            <a:endParaRPr lang="sr-Cyrl-RS" altLang="en-US" sz="2600">
              <a:solidFill>
                <a:srgbClr val="000073"/>
              </a:solidFill>
              <a:latin typeface="Garamond" panose="02020404030301010803" pitchFamily="18" charset="0"/>
            </a:endParaRPr>
          </a:p>
          <a:p>
            <a:pPr eaLnBrk="1" hangingPunct="1">
              <a:buClrTx/>
              <a:buFontTx/>
              <a:buNone/>
            </a:pPr>
            <a:r>
              <a:rPr lang="sr-Cyrl-RS" altLang="en-US" sz="2600">
                <a:solidFill>
                  <a:srgbClr val="000073"/>
                </a:solidFill>
                <a:latin typeface="Garamond" panose="02020404030301010803" pitchFamily="18" charset="0"/>
              </a:rPr>
              <a:t>Хвала проф. Тошићу што се сагласио са укључивањем тог материјала у садашњу презентацији, као и на помоћи коју ми је пружио током конципцирања и реализације курса. </a:t>
            </a:r>
            <a:endParaRPr lang="sr-Latn-CS" altLang="en-US" sz="2600">
              <a:solidFill>
                <a:srgbClr val="000073"/>
              </a:solidFill>
              <a:latin typeface="Garamond" panose="020204040303010108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304800" y="1524000"/>
            <a:ext cx="8077200" cy="5616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indent="-342900">
              <a:spcBef>
                <a:spcPts val="600"/>
              </a:spcBef>
              <a:buClrTx/>
            </a:pPr>
            <a:r>
              <a:rPr lang="sr-Cyrl-RS" altLang="en-US" sz="2400" dirty="0">
                <a:latin typeface="Garamond" panose="02020404030301010803" pitchFamily="18" charset="0"/>
              </a:rPr>
              <a:t>Декларација поља се састоји од три </a:t>
            </a:r>
            <a:r>
              <a:rPr lang="sr-Cyrl-RS" altLang="en-US" sz="2400" dirty="0" smtClean="0">
                <a:latin typeface="Garamond" panose="02020404030301010803" pitchFamily="18" charset="0"/>
              </a:rPr>
              <a:t>компоненте:</a:t>
            </a:r>
          </a:p>
          <a:p>
            <a:pPr marL="1200150" lvl="1" indent="-457200">
              <a:spcBef>
                <a:spcPts val="600"/>
              </a:spcBef>
              <a:buClrTx/>
              <a:buFont typeface="+mj-lt"/>
              <a:buAutoNum type="arabicPeriod"/>
            </a:pPr>
            <a:r>
              <a:rPr lang="sr-Cyrl-RS" altLang="en-US" sz="1900" dirty="0" smtClean="0">
                <a:latin typeface="Garamond" panose="02020404030301010803" pitchFamily="18" charset="0"/>
              </a:rPr>
              <a:t>модификатора </a:t>
            </a:r>
            <a:r>
              <a:rPr lang="sr-Cyrl-RS" altLang="en-US" sz="1900" dirty="0">
                <a:latin typeface="Garamond" panose="02020404030301010803" pitchFamily="18" charset="0"/>
              </a:rPr>
              <a:t>(који се опционо појављују), </a:t>
            </a:r>
            <a:endParaRPr lang="sr-Cyrl-RS" altLang="en-US" sz="1900" dirty="0" smtClean="0">
              <a:latin typeface="Garamond" panose="02020404030301010803" pitchFamily="18" charset="0"/>
            </a:endParaRPr>
          </a:p>
          <a:p>
            <a:pPr marL="1200150" lvl="1" indent="-457200">
              <a:spcBef>
                <a:spcPts val="600"/>
              </a:spcBef>
              <a:buClrTx/>
              <a:buFont typeface="+mj-lt"/>
              <a:buAutoNum type="arabicPeriod"/>
            </a:pPr>
            <a:r>
              <a:rPr lang="sr-Cyrl-RS" altLang="en-US" sz="1900" dirty="0" smtClean="0">
                <a:latin typeface="Garamond" panose="02020404030301010803" pitchFamily="18" charset="0"/>
              </a:rPr>
              <a:t>типа </a:t>
            </a:r>
            <a:r>
              <a:rPr lang="sr-Cyrl-RS" altLang="en-US" sz="1900" dirty="0">
                <a:latin typeface="Garamond" panose="02020404030301010803" pitchFamily="18" charset="0"/>
              </a:rPr>
              <a:t>поља (тип) </a:t>
            </a:r>
            <a:endParaRPr lang="sr-Cyrl-RS" altLang="en-US" sz="1900" dirty="0" smtClean="0">
              <a:latin typeface="Garamond" panose="02020404030301010803" pitchFamily="18" charset="0"/>
            </a:endParaRPr>
          </a:p>
          <a:p>
            <a:pPr marL="1200150" lvl="1" indent="-457200">
              <a:spcBef>
                <a:spcPts val="600"/>
              </a:spcBef>
              <a:buClrTx/>
              <a:buFont typeface="+mj-lt"/>
              <a:buAutoNum type="arabicPeriod"/>
            </a:pPr>
            <a:r>
              <a:rPr lang="sr-Cyrl-RS" altLang="en-US" sz="1900" dirty="0" smtClean="0">
                <a:latin typeface="Garamond" panose="02020404030301010803" pitchFamily="18" charset="0"/>
              </a:rPr>
              <a:t>и </a:t>
            </a:r>
            <a:r>
              <a:rPr lang="sr-Cyrl-RS" altLang="en-US" sz="1900" dirty="0">
                <a:latin typeface="Garamond" panose="02020404030301010803" pitchFamily="18" charset="0"/>
              </a:rPr>
              <a:t>имена поља (идентификатор)</a:t>
            </a:r>
            <a:r>
              <a:rPr lang="en-US" altLang="en-US" sz="1900" dirty="0">
                <a:latin typeface="Garamond" panose="02020404030301010803" pitchFamily="18" charset="0"/>
              </a:rPr>
              <a:t>.</a:t>
            </a:r>
            <a:endParaRPr lang="ru-RU" altLang="en-US" sz="1900" dirty="0">
              <a:latin typeface="Garamond" panose="02020404030301010803" pitchFamily="18" charset="0"/>
            </a:endParaRPr>
          </a:p>
          <a:p>
            <a:pPr marL="342900" indent="-342900">
              <a:spcBef>
                <a:spcPts val="600"/>
              </a:spcBef>
              <a:buClrTx/>
            </a:pPr>
            <a:r>
              <a:rPr lang="ru-RU" altLang="en-US" sz="2400" dirty="0" err="1">
                <a:latin typeface="Garamond" panose="02020404030301010803" pitchFamily="18" charset="0"/>
              </a:rPr>
              <a:t>Модификатори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омогућују</a:t>
            </a:r>
            <a:r>
              <a:rPr lang="ru-RU" altLang="en-US" sz="2400" dirty="0" smtClean="0">
                <a:latin typeface="Garamond" panose="02020404030301010803" pitchFamily="18" charset="0"/>
              </a:rPr>
              <a:t>:</a:t>
            </a:r>
          </a:p>
          <a:p>
            <a:pPr marL="1200150" lvl="1" indent="-457200">
              <a:spcBef>
                <a:spcPts val="600"/>
              </a:spcBef>
              <a:buClrTx/>
            </a:pPr>
            <a:r>
              <a:rPr lang="ru-RU" altLang="en-US" sz="1900" dirty="0" smtClean="0">
                <a:latin typeface="Garamond" panose="02020404030301010803" pitchFamily="18" charset="0"/>
              </a:rPr>
              <a:t> </a:t>
            </a:r>
            <a:r>
              <a:rPr lang="ru-RU" altLang="en-US" sz="1900" dirty="0">
                <a:latin typeface="Garamond" panose="02020404030301010803" pitchFamily="18" charset="0"/>
              </a:rPr>
              <a:t>да се </a:t>
            </a:r>
            <a:r>
              <a:rPr lang="ru-RU" altLang="en-US" sz="1900" dirty="0" err="1">
                <a:latin typeface="Garamond" panose="02020404030301010803" pitchFamily="18" charset="0"/>
              </a:rPr>
              <a:t>подеси</a:t>
            </a:r>
            <a:r>
              <a:rPr lang="ru-RU" altLang="en-US" sz="1900" dirty="0">
                <a:latin typeface="Garamond" panose="02020404030301010803" pitchFamily="18" charset="0"/>
              </a:rPr>
              <a:t> </a:t>
            </a:r>
            <a:r>
              <a:rPr lang="ru-RU" altLang="en-US" sz="1900" dirty="0" err="1">
                <a:latin typeface="Garamond" panose="02020404030301010803" pitchFamily="18" charset="0"/>
              </a:rPr>
              <a:t>видљивост</a:t>
            </a:r>
            <a:r>
              <a:rPr lang="ru-RU" altLang="en-US" sz="1900" dirty="0">
                <a:latin typeface="Garamond" panose="02020404030301010803" pitchFamily="18" charset="0"/>
              </a:rPr>
              <a:t> дате </a:t>
            </a:r>
            <a:r>
              <a:rPr lang="ru-RU" altLang="en-US" sz="1900" dirty="0" err="1">
                <a:latin typeface="Garamond" panose="02020404030301010803" pitchFamily="18" charset="0"/>
              </a:rPr>
              <a:t>променљиве</a:t>
            </a:r>
            <a:r>
              <a:rPr lang="ru-RU" altLang="en-US" sz="1900" dirty="0">
                <a:latin typeface="Garamond" panose="02020404030301010803" pitchFamily="18" charset="0"/>
              </a:rPr>
              <a:t> </a:t>
            </a:r>
            <a:r>
              <a:rPr lang="ru-RU" altLang="en-US" sz="1900" dirty="0" err="1">
                <a:latin typeface="Garamond" panose="02020404030301010803" pitchFamily="18" charset="0"/>
              </a:rPr>
              <a:t>члана</a:t>
            </a:r>
            <a:r>
              <a:rPr lang="ru-RU" altLang="en-US" sz="1900" dirty="0">
                <a:latin typeface="Garamond" panose="02020404030301010803" pitchFamily="18" charset="0"/>
              </a:rPr>
              <a:t> (</a:t>
            </a:r>
            <a:r>
              <a:rPr lang="ru-RU" altLang="en-US" sz="1900" dirty="0" err="1">
                <a:latin typeface="Garamond" panose="02020404030301010803" pitchFamily="18" charset="0"/>
              </a:rPr>
              <a:t>тј</a:t>
            </a:r>
            <a:r>
              <a:rPr lang="ru-RU" altLang="en-US" sz="1900" dirty="0">
                <a:latin typeface="Garamond" panose="02020404030301010803" pitchFamily="18" charset="0"/>
              </a:rPr>
              <a:t>. </a:t>
            </a:r>
            <a:r>
              <a:rPr lang="ru-RU" altLang="en-US" sz="1900" dirty="0" err="1">
                <a:latin typeface="Garamond" panose="02020404030301010803" pitchFamily="18" charset="0"/>
              </a:rPr>
              <a:t>поља</a:t>
            </a:r>
            <a:r>
              <a:rPr lang="ru-RU" altLang="en-US" sz="1900" dirty="0">
                <a:latin typeface="Garamond" panose="02020404030301010803" pitchFamily="18" charset="0"/>
              </a:rPr>
              <a:t>), </a:t>
            </a:r>
            <a:endParaRPr lang="ru-RU" altLang="en-US" sz="1900" dirty="0" smtClean="0">
              <a:latin typeface="Garamond" panose="02020404030301010803" pitchFamily="18" charset="0"/>
            </a:endParaRPr>
          </a:p>
          <a:p>
            <a:pPr marL="1200150" lvl="1" indent="-457200">
              <a:spcBef>
                <a:spcPts val="600"/>
              </a:spcBef>
              <a:buClrTx/>
            </a:pPr>
            <a:r>
              <a:rPr lang="ru-RU" altLang="en-US" sz="1900" dirty="0" smtClean="0">
                <a:latin typeface="Garamond" panose="02020404030301010803" pitchFamily="18" charset="0"/>
              </a:rPr>
              <a:t>да </a:t>
            </a:r>
            <a:r>
              <a:rPr lang="ru-RU" altLang="en-US" sz="1900" dirty="0">
                <a:latin typeface="Garamond" panose="02020404030301010803" pitchFamily="18" charset="0"/>
              </a:rPr>
              <a:t>се </a:t>
            </a:r>
            <a:r>
              <a:rPr lang="ru-RU" altLang="en-US" sz="1900" dirty="0" err="1">
                <a:latin typeface="Garamond" panose="02020404030301010803" pitchFamily="18" charset="0"/>
              </a:rPr>
              <a:t>одреди</a:t>
            </a:r>
            <a:r>
              <a:rPr lang="ru-RU" altLang="en-US" sz="1900" dirty="0">
                <a:latin typeface="Garamond" panose="02020404030301010803" pitchFamily="18" charset="0"/>
              </a:rPr>
              <a:t> да ли се ради о </a:t>
            </a:r>
            <a:r>
              <a:rPr lang="ru-RU" altLang="en-US" sz="1900" dirty="0" err="1">
                <a:latin typeface="Garamond" panose="02020404030301010803" pitchFamily="18" charset="0"/>
              </a:rPr>
              <a:t>променљивој</a:t>
            </a:r>
            <a:r>
              <a:rPr lang="ru-RU" altLang="en-US" sz="1900" dirty="0">
                <a:latin typeface="Garamond" panose="02020404030301010803" pitchFamily="18" charset="0"/>
              </a:rPr>
              <a:t> примерка </a:t>
            </a:r>
            <a:r>
              <a:rPr lang="ru-RU" altLang="en-US" sz="1900" dirty="0" smtClean="0">
                <a:latin typeface="Garamond" panose="02020404030301010803" pitchFamily="18" charset="0"/>
              </a:rPr>
              <a:t/>
            </a:r>
            <a:br>
              <a:rPr lang="ru-RU" altLang="en-US" sz="1900" dirty="0" smtClean="0">
                <a:latin typeface="Garamond" panose="02020404030301010803" pitchFamily="18" charset="0"/>
              </a:rPr>
            </a:br>
            <a:r>
              <a:rPr lang="ru-RU" altLang="en-US" sz="1900" dirty="0" smtClean="0">
                <a:latin typeface="Garamond" panose="02020404030301010803" pitchFamily="18" charset="0"/>
              </a:rPr>
              <a:t>(</a:t>
            </a:r>
            <a:r>
              <a:rPr lang="ru-RU" altLang="en-US" sz="1900" dirty="0" err="1">
                <a:latin typeface="Garamond" panose="02020404030301010803" pitchFamily="18" charset="0"/>
              </a:rPr>
              <a:t>инстанцној</a:t>
            </a:r>
            <a:r>
              <a:rPr lang="ru-RU" altLang="en-US" sz="1900" dirty="0">
                <a:latin typeface="Garamond" panose="02020404030301010803" pitchFamily="18" charset="0"/>
              </a:rPr>
              <a:t> </a:t>
            </a:r>
            <a:r>
              <a:rPr lang="ru-RU" altLang="en-US" sz="1900" dirty="0" err="1">
                <a:latin typeface="Garamond" panose="02020404030301010803" pitchFamily="18" charset="0"/>
              </a:rPr>
              <a:t>променљивој</a:t>
            </a:r>
            <a:r>
              <a:rPr lang="ru-RU" altLang="en-US" sz="1900" dirty="0">
                <a:latin typeface="Garamond" panose="02020404030301010803" pitchFamily="18" charset="0"/>
              </a:rPr>
              <a:t>) или о </a:t>
            </a:r>
            <a:r>
              <a:rPr lang="ru-RU" altLang="en-US" sz="1900" dirty="0" err="1">
                <a:latin typeface="Garamond" panose="02020404030301010803" pitchFamily="18" charset="0"/>
              </a:rPr>
              <a:t>класној</a:t>
            </a:r>
            <a:r>
              <a:rPr lang="ru-RU" altLang="en-US" sz="1900" dirty="0">
                <a:latin typeface="Garamond" panose="02020404030301010803" pitchFamily="18" charset="0"/>
              </a:rPr>
              <a:t> (</a:t>
            </a:r>
            <a:r>
              <a:rPr lang="ru-RU" altLang="en-US" sz="1900" dirty="0" err="1">
                <a:latin typeface="Garamond" panose="02020404030301010803" pitchFamily="18" charset="0"/>
              </a:rPr>
              <a:t>статичкој</a:t>
            </a:r>
            <a:r>
              <a:rPr lang="ru-RU" altLang="en-US" sz="1900" dirty="0">
                <a:latin typeface="Garamond" panose="02020404030301010803" pitchFamily="18" charset="0"/>
              </a:rPr>
              <a:t>) </a:t>
            </a:r>
            <a:r>
              <a:rPr lang="ru-RU" altLang="en-US" sz="1900" dirty="0" err="1">
                <a:latin typeface="Garamond" panose="02020404030301010803" pitchFamily="18" charset="0"/>
              </a:rPr>
              <a:t>променљивој</a:t>
            </a:r>
            <a:r>
              <a:rPr lang="ru-RU" altLang="en-US" sz="1900" dirty="0">
                <a:latin typeface="Garamond" panose="02020404030301010803" pitchFamily="18" charset="0"/>
              </a:rPr>
              <a:t>, </a:t>
            </a:r>
            <a:endParaRPr lang="ru-RU" altLang="en-US" sz="1900" dirty="0" smtClean="0">
              <a:latin typeface="Garamond" panose="02020404030301010803" pitchFamily="18" charset="0"/>
            </a:endParaRPr>
          </a:p>
          <a:p>
            <a:pPr marL="1200150" lvl="1" indent="-457200">
              <a:spcBef>
                <a:spcPts val="600"/>
              </a:spcBef>
              <a:buClrTx/>
            </a:pPr>
            <a:r>
              <a:rPr lang="ru-RU" altLang="en-US" sz="1900" dirty="0" err="1" smtClean="0">
                <a:latin typeface="Garamond" panose="02020404030301010803" pitchFamily="18" charset="0"/>
              </a:rPr>
              <a:t>као</a:t>
            </a:r>
            <a:r>
              <a:rPr lang="ru-RU" altLang="en-US" sz="1900" dirty="0" smtClean="0">
                <a:latin typeface="Garamond" panose="02020404030301010803" pitchFamily="18" charset="0"/>
              </a:rPr>
              <a:t> </a:t>
            </a:r>
            <a:r>
              <a:rPr lang="ru-RU" altLang="en-US" sz="1900" dirty="0">
                <a:latin typeface="Garamond" panose="02020404030301010803" pitchFamily="18" charset="0"/>
              </a:rPr>
              <a:t>и да ли </a:t>
            </a:r>
            <a:r>
              <a:rPr lang="ru-RU" altLang="en-US" sz="1900" dirty="0" err="1">
                <a:latin typeface="Garamond" panose="02020404030301010803" pitchFamily="18" charset="0"/>
              </a:rPr>
              <a:t>вредност</a:t>
            </a:r>
            <a:r>
              <a:rPr lang="ru-RU" altLang="en-US" sz="1900" dirty="0">
                <a:latin typeface="Garamond" panose="02020404030301010803" pitchFamily="18" charset="0"/>
              </a:rPr>
              <a:t> </a:t>
            </a:r>
            <a:r>
              <a:rPr lang="ru-RU" altLang="en-US" sz="1900" dirty="0" err="1">
                <a:latin typeface="Garamond" panose="02020404030301010803" pitchFamily="18" charset="0"/>
              </a:rPr>
              <a:t>променљиве</a:t>
            </a:r>
            <a:r>
              <a:rPr lang="ru-RU" altLang="en-US" sz="1900" dirty="0">
                <a:latin typeface="Garamond" panose="02020404030301010803" pitchFamily="18" charset="0"/>
              </a:rPr>
              <a:t> </a:t>
            </a:r>
            <a:r>
              <a:rPr lang="ru-RU" altLang="en-US" sz="1900" dirty="0" err="1">
                <a:latin typeface="Garamond" panose="02020404030301010803" pitchFamily="18" charset="0"/>
              </a:rPr>
              <a:t>постаје</a:t>
            </a:r>
            <a:r>
              <a:rPr lang="ru-RU" altLang="en-US" sz="1900" dirty="0">
                <a:latin typeface="Garamond" panose="02020404030301010803" pitchFamily="18" charset="0"/>
              </a:rPr>
              <a:t> </a:t>
            </a:r>
            <a:r>
              <a:rPr lang="ru-RU" altLang="en-US" sz="1900" dirty="0" err="1">
                <a:latin typeface="Garamond" panose="02020404030301010803" pitchFamily="18" charset="0"/>
              </a:rPr>
              <a:t>непроменљива</a:t>
            </a:r>
            <a:r>
              <a:rPr lang="ru-RU" altLang="en-US" sz="1900" dirty="0">
                <a:latin typeface="Garamond" panose="02020404030301010803" pitchFamily="18" charset="0"/>
              </a:rPr>
              <a:t> </a:t>
            </a:r>
            <a:r>
              <a:rPr lang="ru-RU" altLang="en-US" sz="1900" dirty="0" err="1">
                <a:latin typeface="Garamond" panose="02020404030301010803" pitchFamily="18" charset="0"/>
              </a:rPr>
              <a:t>непосредно</a:t>
            </a:r>
            <a:r>
              <a:rPr lang="ru-RU" altLang="en-US" sz="1900" dirty="0">
                <a:latin typeface="Garamond" panose="02020404030301010803" pitchFamily="18" charset="0"/>
              </a:rPr>
              <a:t> по </a:t>
            </a:r>
            <a:r>
              <a:rPr lang="ru-RU" altLang="en-US" sz="1900" dirty="0" err="1">
                <a:latin typeface="Garamond" panose="02020404030301010803" pitchFamily="18" charset="0"/>
              </a:rPr>
              <a:t>креирању</a:t>
            </a:r>
            <a:r>
              <a:rPr lang="ru-RU" altLang="en-US" sz="1900" dirty="0">
                <a:latin typeface="Garamond" panose="02020404030301010803" pitchFamily="18" charset="0"/>
              </a:rPr>
              <a:t> (</a:t>
            </a:r>
            <a:r>
              <a:rPr lang="ru-RU" altLang="en-US" sz="1900" dirty="0" err="1">
                <a:latin typeface="Garamond" panose="02020404030301010803" pitchFamily="18" charset="0"/>
              </a:rPr>
              <a:t>финална</a:t>
            </a:r>
            <a:r>
              <a:rPr lang="ru-RU" altLang="en-US" sz="1900" dirty="0">
                <a:latin typeface="Garamond" panose="02020404030301010803" pitchFamily="18" charset="0"/>
              </a:rPr>
              <a:t> </a:t>
            </a:r>
            <a:r>
              <a:rPr lang="ru-RU" altLang="en-US" sz="1900" dirty="0" err="1">
                <a:latin typeface="Garamond" panose="02020404030301010803" pitchFamily="18" charset="0"/>
              </a:rPr>
              <a:t>тј</a:t>
            </a:r>
            <a:r>
              <a:rPr lang="ru-RU" altLang="en-US" sz="1900" dirty="0">
                <a:latin typeface="Garamond" panose="02020404030301010803" pitchFamily="18" charset="0"/>
              </a:rPr>
              <a:t>. константна).</a:t>
            </a:r>
          </a:p>
          <a:p>
            <a:pPr marL="342900" indent="-342900">
              <a:spcBef>
                <a:spcPts val="600"/>
              </a:spcBef>
              <a:buClrTx/>
            </a:pPr>
            <a:r>
              <a:rPr lang="ru-RU" altLang="en-US" sz="2400" dirty="0">
                <a:latin typeface="Garamond" panose="02020404030301010803" pitchFamily="18" charset="0"/>
              </a:rPr>
              <a:t>У том </a:t>
            </a:r>
            <a:r>
              <a:rPr lang="ru-RU" altLang="en-US" sz="2400" dirty="0" err="1">
                <a:latin typeface="Garamond" panose="02020404030301010803" pitchFamily="18" charset="0"/>
              </a:rPr>
              <a:t>смислу</a:t>
            </a:r>
            <a:r>
              <a:rPr lang="ru-RU" altLang="en-US" sz="2400" dirty="0">
                <a:latin typeface="Garamond" panose="02020404030301010803" pitchFamily="18" charset="0"/>
              </a:rPr>
              <a:t>, </a:t>
            </a:r>
            <a:r>
              <a:rPr lang="ru-RU" altLang="en-US" sz="2400" dirty="0" err="1">
                <a:latin typeface="Garamond" panose="02020404030301010803" pitchFamily="18" charset="0"/>
              </a:rPr>
              <a:t>разликују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smtClean="0">
                <a:latin typeface="Garamond" panose="02020404030301010803" pitchFamily="18" charset="0"/>
              </a:rPr>
              <a:t>се: </a:t>
            </a:r>
          </a:p>
          <a:p>
            <a:pPr marL="1085850" lvl="1" indent="-342900">
              <a:spcBef>
                <a:spcPts val="600"/>
              </a:spcBef>
              <a:buClrTx/>
            </a:pPr>
            <a:r>
              <a:rPr lang="ru-RU" altLang="en-US" sz="1900" dirty="0" err="1" smtClean="0">
                <a:latin typeface="Garamond" panose="02020404030301010803" pitchFamily="18" charset="0"/>
              </a:rPr>
              <a:t>променљива</a:t>
            </a:r>
            <a:r>
              <a:rPr lang="ru-RU" altLang="en-US" sz="1900" dirty="0" smtClean="0">
                <a:latin typeface="Garamond" panose="02020404030301010803" pitchFamily="18" charset="0"/>
              </a:rPr>
              <a:t> примерка, </a:t>
            </a:r>
          </a:p>
          <a:p>
            <a:pPr marL="1085850" lvl="1" indent="-342900">
              <a:spcBef>
                <a:spcPts val="600"/>
              </a:spcBef>
              <a:buClrTx/>
            </a:pPr>
            <a:r>
              <a:rPr lang="ru-RU" altLang="en-US" sz="1900" dirty="0" err="1" smtClean="0">
                <a:latin typeface="Garamond" panose="02020404030301010803" pitchFamily="18" charset="0"/>
              </a:rPr>
              <a:t>класна</a:t>
            </a:r>
            <a:r>
              <a:rPr lang="ru-RU" altLang="en-US" sz="1900" dirty="0" smtClean="0">
                <a:latin typeface="Garamond" panose="02020404030301010803" pitchFamily="18" charset="0"/>
              </a:rPr>
              <a:t> </a:t>
            </a:r>
            <a:r>
              <a:rPr lang="ru-RU" altLang="en-US" sz="1900" dirty="0" err="1">
                <a:latin typeface="Garamond" panose="02020404030301010803" pitchFamily="18" charset="0"/>
              </a:rPr>
              <a:t>променљива</a:t>
            </a:r>
            <a:r>
              <a:rPr lang="ru-RU" altLang="en-US" sz="1900" dirty="0">
                <a:latin typeface="Garamond" panose="02020404030301010803" pitchFamily="18" charset="0"/>
              </a:rPr>
              <a:t> </a:t>
            </a:r>
            <a:endParaRPr lang="ru-RU" altLang="en-US" sz="1900" dirty="0" smtClean="0">
              <a:latin typeface="Garamond" panose="02020404030301010803" pitchFamily="18" charset="0"/>
            </a:endParaRPr>
          </a:p>
          <a:p>
            <a:pPr marL="1085850" lvl="1" indent="-342900">
              <a:spcBef>
                <a:spcPts val="600"/>
              </a:spcBef>
              <a:buClrTx/>
            </a:pPr>
            <a:r>
              <a:rPr lang="ru-RU" altLang="en-US" sz="1900" dirty="0" smtClean="0">
                <a:latin typeface="Garamond" panose="02020404030301010803" pitchFamily="18" charset="0"/>
              </a:rPr>
              <a:t>и константа. </a:t>
            </a:r>
            <a:endParaRPr lang="ru-RU" altLang="en-US" sz="1900" dirty="0">
              <a:latin typeface="Garamond" panose="02020404030301010803" pitchFamily="18" charset="0"/>
            </a:endParaRPr>
          </a:p>
          <a:p>
            <a:pPr>
              <a:spcBef>
                <a:spcPts val="600"/>
              </a:spcBef>
              <a:buClrTx/>
              <a:buFontTx/>
              <a:buNone/>
            </a:pPr>
            <a:endParaRPr lang="sr-Latn-CS" altLang="en-US" sz="18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447800" y="549275"/>
            <a:ext cx="7467600" cy="86836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sr-Cyrl-RS" sz="3600" b="1" kern="0" dirty="0" smtClean="0">
                <a:solidFill>
                  <a:srgbClr val="0070C0"/>
                </a:solidFill>
              </a:rPr>
              <a:t>Класе у Јави – поља (2)</a:t>
            </a:r>
            <a:endParaRPr lang="en-US" sz="3600" b="1" kern="0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37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3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3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37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37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37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37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37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379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379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379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304800" y="1371600"/>
            <a:ext cx="8610600" cy="48782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ts val="600"/>
              </a:spcBef>
              <a:defRPr/>
            </a:pP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Garamond" pitchFamily="18" charset="0"/>
              </a:rPr>
              <a:t>Променљиве примерка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sr-Latn-RS" dirty="0" smtClean="0">
                <a:latin typeface="Garamond" pitchFamily="18" charset="0"/>
              </a:rPr>
              <a:t>Сваки </a:t>
            </a:r>
            <a:r>
              <a:rPr lang="sr-Cyrl-RS" dirty="0" smtClean="0">
                <a:latin typeface="Garamond" pitchFamily="18" charset="0"/>
              </a:rPr>
              <a:t>од креираних објеката дате класе садржи сопствени</a:t>
            </a:r>
            <a:r>
              <a:rPr lang="sr-Latn-RS" dirty="0" smtClean="0">
                <a:latin typeface="Garamond" pitchFamily="18" charset="0"/>
              </a:rPr>
              <a:t> примерак те променљиве</a:t>
            </a:r>
            <a:r>
              <a:rPr lang="en-US" dirty="0" smtClean="0">
                <a:latin typeface="Garamond" pitchFamily="18" charset="0"/>
              </a:rPr>
              <a:t>. </a:t>
            </a:r>
            <a:endParaRPr lang="sr-Cyrl-RS" dirty="0" smtClean="0">
              <a:latin typeface="Garamond" pitchFamily="18" charset="0"/>
            </a:endParaRP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sr-Cyrl-RS" dirty="0" smtClean="0">
                <a:latin typeface="Garamond" pitchFamily="18" charset="0"/>
              </a:rPr>
              <a:t>Променљивој примерка се може приступити само ако се референцира примерак класе који садржи ту променљиву.</a:t>
            </a:r>
            <a:r>
              <a:rPr lang="ru-RU" dirty="0" smtClean="0">
                <a:latin typeface="Garamond" pitchFamily="18" charset="0"/>
              </a:rPr>
              <a:t> 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ru-RU" dirty="0" smtClean="0">
                <a:latin typeface="Garamond" pitchFamily="18" charset="0"/>
              </a:rPr>
              <a:t>Промена вредности једне променљиве примерка нема утицаја на остале.</a:t>
            </a:r>
          </a:p>
          <a:p>
            <a:pPr>
              <a:spcBef>
                <a:spcPts val="600"/>
              </a:spcBef>
              <a:defRPr/>
            </a:pPr>
            <a:r>
              <a:rPr lang="sr-Cyrl-RS" b="1" dirty="0" smtClean="0">
                <a:latin typeface="Garamond" pitchFamily="18" charset="0"/>
              </a:rPr>
              <a:t>Пример.</a:t>
            </a:r>
          </a:p>
          <a:p>
            <a:r>
              <a:rPr lang="sr-Latn-CS" b="1" dirty="0" smtClean="0"/>
              <a:t> </a:t>
            </a:r>
            <a:r>
              <a:rPr lang="sr-Latn-RS" sz="1500" dirty="0">
                <a:solidFill>
                  <a:srgbClr val="8000FF"/>
                </a:solidFill>
                <a:latin typeface="Courier New" panose="02070309020205020404" pitchFamily="49" charset="0"/>
              </a:rPr>
              <a:t>class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Point </a:t>
            </a:r>
            <a:r>
              <a:rPr lang="sr-Latn-RS" sz="1500" b="1" dirty="0">
                <a:solidFill>
                  <a:srgbClr val="0000FF"/>
                </a:solidFill>
                <a:latin typeface="Courier New" panose="02070309020205020404" pitchFamily="49" charset="0"/>
              </a:rPr>
              <a:t>extends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GeometryObject </a:t>
            </a:r>
            <a:r>
              <a:rPr lang="sr-Latn-RS" sz="15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</a:p>
          <a:p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dirty="0" smtClean="0">
                <a:solidFill>
                  <a:srgbClr val="8000FF"/>
                </a:solidFill>
                <a:latin typeface="Courier New" panose="02070309020205020404" pitchFamily="49" charset="0"/>
              </a:rPr>
              <a:t>int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x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dirty="0">
                <a:solidFill>
                  <a:srgbClr val="8000FF"/>
                </a:solidFill>
                <a:latin typeface="Courier New" panose="02070309020205020404" pitchFamily="49" charset="0"/>
              </a:rPr>
              <a:t>int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y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Latn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………………</a:t>
            </a:r>
            <a:r>
              <a:rPr lang="sr-Latn-RS" sz="15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..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sr-Latn-RS" sz="15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 }</a:t>
            </a:r>
            <a:endParaRPr lang="sr-Latn-RS" sz="1500" dirty="0"/>
          </a:p>
          <a:p>
            <a:pPr>
              <a:lnSpc>
                <a:spcPct val="50000"/>
              </a:lnSpc>
              <a:spcBef>
                <a:spcPct val="50000"/>
              </a:spcBef>
              <a:defRPr/>
            </a:pPr>
            <a:endParaRPr lang="sr-Latn-CS" sz="1500" dirty="0" smtClean="0">
              <a:latin typeface="Arial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447800" y="549275"/>
            <a:ext cx="7467600" cy="86836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sr-Cyrl-RS" sz="3600" b="1" kern="0" dirty="0" smtClean="0">
                <a:solidFill>
                  <a:srgbClr val="0070C0"/>
                </a:solidFill>
              </a:rPr>
              <a:t>Класе у Јави – поља (3)</a:t>
            </a:r>
            <a:endParaRPr lang="en-US" sz="3600" b="1" kern="0" dirty="0" smtClean="0">
              <a:solidFill>
                <a:srgbClr val="0070C0"/>
              </a:solidFill>
            </a:endParaRPr>
          </a:p>
        </p:txBody>
      </p:sp>
      <p:pic>
        <p:nvPicPr>
          <p:cNvPr id="56322" name="Picture 2" descr="P:\Personal Data\My Folders\Courses\Matf OOP 2012-13\Vezbe\Materijali\07\objects-oneRef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9300" y="4762500"/>
            <a:ext cx="3076575" cy="186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381000" y="4648200"/>
            <a:ext cx="4343400" cy="1371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3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37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3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3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37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37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37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37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37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3379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6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261938" y="1447800"/>
            <a:ext cx="8915400" cy="48890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indent="-342900">
              <a:lnSpc>
                <a:spcPct val="70000"/>
              </a:lnSpc>
              <a:spcBef>
                <a:spcPct val="50000"/>
              </a:spcBef>
              <a:buClrTx/>
            </a:pPr>
            <a:r>
              <a:rPr lang="ru-RU" altLang="en-US" sz="2400" dirty="0" err="1">
                <a:latin typeface="Garamond" panose="02020404030301010803" pitchFamily="18" charset="0"/>
              </a:rPr>
              <a:t>Као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што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је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раније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истакнуто</a:t>
            </a:r>
            <a:r>
              <a:rPr lang="ru-RU" altLang="en-US" sz="2400" dirty="0">
                <a:latin typeface="Garamond" panose="02020404030301010803" pitchFamily="18" charset="0"/>
              </a:rPr>
              <a:t>, </a:t>
            </a:r>
            <a:r>
              <a:rPr lang="ru-RU" altLang="en-US" sz="2400" dirty="0" err="1">
                <a:latin typeface="Garamond" panose="02020404030301010803" pitchFamily="18" charset="0"/>
              </a:rPr>
              <a:t>компонентама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објекта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sr-Latn-RS" altLang="en-US" sz="2400" dirty="0" smtClean="0">
                <a:latin typeface="Garamond" panose="02020404030301010803" pitchFamily="18" charset="0"/>
              </a:rPr>
              <a:t/>
            </a:r>
            <a:br>
              <a:rPr lang="sr-Latn-RS" altLang="en-US" sz="2400" dirty="0" smtClean="0">
                <a:latin typeface="Garamond" panose="02020404030301010803" pitchFamily="18" charset="0"/>
              </a:rPr>
            </a:br>
            <a:r>
              <a:rPr lang="ru-RU" altLang="en-US" sz="2400" dirty="0" smtClean="0">
                <a:latin typeface="Garamond" panose="02020404030301010803" pitchFamily="18" charset="0"/>
              </a:rPr>
              <a:t>приступа </a:t>
            </a:r>
            <a:r>
              <a:rPr lang="ru-RU" altLang="en-US" sz="2400" dirty="0">
                <a:latin typeface="Garamond" panose="02020404030301010803" pitchFamily="18" charset="0"/>
              </a:rPr>
              <a:t>се </a:t>
            </a:r>
            <a:r>
              <a:rPr lang="ru-RU" altLang="en-US" sz="2400" dirty="0" err="1">
                <a:latin typeface="Garamond" panose="02020404030301010803" pitchFamily="18" charset="0"/>
              </a:rPr>
              <a:t>преко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>
                <a:latin typeface="Garamond" panose="02020404030301010803" pitchFamily="18" charset="0"/>
              </a:rPr>
              <a:t>тзв</a:t>
            </a:r>
            <a:r>
              <a:rPr lang="ru-RU" altLang="en-US" sz="2400" dirty="0">
                <a:latin typeface="Garamond" panose="02020404030301010803" pitchFamily="18" charset="0"/>
              </a:rPr>
              <a:t>. </a:t>
            </a:r>
            <a:r>
              <a:rPr lang="ru-RU" altLang="en-US" sz="2400" dirty="0" smtClean="0">
                <a:latin typeface="Garamond" panose="02020404030301010803" pitchFamily="18" charset="0"/>
              </a:rPr>
              <a:t>тачка-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нотације</a:t>
            </a:r>
            <a:endParaRPr lang="sr-Latn-RS" altLang="en-US" sz="2400" dirty="0" smtClean="0">
              <a:latin typeface="Garamond" panose="02020404030301010803" pitchFamily="18" charset="0"/>
            </a:endParaRPr>
          </a:p>
          <a:p>
            <a:pPr marL="342900" indent="-342900">
              <a:lnSpc>
                <a:spcPct val="70000"/>
              </a:lnSpc>
              <a:spcBef>
                <a:spcPct val="50000"/>
              </a:spcBef>
              <a:buClrTx/>
            </a:pPr>
            <a:r>
              <a:rPr lang="sr-Latn-RS" altLang="en-US" sz="2400" dirty="0">
                <a:latin typeface="Garamond" panose="02020404030301010803" pitchFamily="18" charset="0"/>
              </a:rPr>
              <a:t>Т</a:t>
            </a:r>
            <a:r>
              <a:rPr lang="sr-Cyrl-RS" altLang="en-US" sz="2400" dirty="0" smtClean="0">
                <a:latin typeface="Garamond" panose="02020404030301010803" pitchFamily="18" charset="0"/>
              </a:rPr>
              <a:t>о</a:t>
            </a:r>
            <a:r>
              <a:rPr lang="sr-Latn-RS" altLang="en-US" sz="2400" dirty="0" smtClean="0">
                <a:latin typeface="Garamond" panose="02020404030301010803" pitchFamily="18" charset="0"/>
              </a:rPr>
              <a:t> се односи и на</a:t>
            </a:r>
            <a:r>
              <a:rPr lang="sr-Cyrl-RS" altLang="en-US" sz="2400" dirty="0" smtClean="0">
                <a:latin typeface="Garamond" panose="02020404030301010803" pitchFamily="18" charset="0"/>
              </a:rPr>
              <a:t> инстанцн</a:t>
            </a:r>
            <a:r>
              <a:rPr lang="sr-Latn-RS" altLang="en-US" sz="2400" dirty="0" smtClean="0">
                <a:latin typeface="Garamond" panose="02020404030301010803" pitchFamily="18" charset="0"/>
              </a:rPr>
              <a:t>е</a:t>
            </a:r>
            <a:r>
              <a:rPr lang="sr-Cyrl-RS" altLang="en-US" sz="2400" dirty="0" smtClean="0">
                <a:latin typeface="Garamond" panose="02020404030301010803" pitchFamily="18" charset="0"/>
              </a:rPr>
              <a:t> променљив</a:t>
            </a:r>
            <a:r>
              <a:rPr lang="sr-Latn-RS" altLang="en-US" sz="2400" dirty="0" smtClean="0">
                <a:latin typeface="Garamond" panose="02020404030301010803" pitchFamily="18" charset="0"/>
              </a:rPr>
              <a:t>е</a:t>
            </a:r>
            <a:r>
              <a:rPr lang="sr-Cyrl-RS" altLang="en-US" sz="2400" dirty="0" smtClean="0">
                <a:latin typeface="Garamond" panose="02020404030301010803" pitchFamily="18" charset="0"/>
              </a:rPr>
              <a:t> </a:t>
            </a:r>
            <a:r>
              <a:rPr lang="sr-Latn-RS" altLang="en-US" sz="2400" dirty="0" smtClean="0">
                <a:latin typeface="Garamond" panose="02020404030301010803" pitchFamily="18" charset="0"/>
              </a:rPr>
              <a:t>и на </a:t>
            </a:r>
            <a:r>
              <a:rPr lang="sr-Cyrl-RS" altLang="en-US" sz="2400" dirty="0" smtClean="0">
                <a:latin typeface="Garamond" panose="02020404030301010803" pitchFamily="18" charset="0"/>
              </a:rPr>
              <a:t>инстанцн</a:t>
            </a:r>
            <a:r>
              <a:rPr lang="sr-Latn-RS" altLang="en-US" sz="2400" dirty="0" smtClean="0">
                <a:latin typeface="Garamond" panose="02020404030301010803" pitchFamily="18" charset="0"/>
              </a:rPr>
              <a:t>е</a:t>
            </a:r>
            <a:r>
              <a:rPr lang="sr-Cyrl-RS" altLang="en-US" sz="2400" dirty="0" smtClean="0">
                <a:latin typeface="Garamond" panose="02020404030301010803" pitchFamily="18" charset="0"/>
              </a:rPr>
              <a:t> метод</a:t>
            </a:r>
            <a:r>
              <a:rPr lang="sr-Latn-RS" altLang="en-US" sz="2400" dirty="0" smtClean="0">
                <a:latin typeface="Garamond" panose="02020404030301010803" pitchFamily="18" charset="0"/>
              </a:rPr>
              <a:t>е</a:t>
            </a:r>
            <a:endParaRPr lang="ru-RU" altLang="en-US" sz="2400" dirty="0">
              <a:latin typeface="Garamond" panose="02020404030301010803" pitchFamily="18" charset="0"/>
            </a:endParaRPr>
          </a:p>
          <a:p>
            <a:pPr>
              <a:lnSpc>
                <a:spcPct val="70000"/>
              </a:lnSpc>
              <a:spcBef>
                <a:spcPct val="50000"/>
              </a:spcBef>
              <a:buClrTx/>
              <a:buFontTx/>
              <a:buNone/>
            </a:pPr>
            <a:r>
              <a:rPr lang="sr-Cyrl-RS" altLang="en-US" sz="2400" b="1" dirty="0">
                <a:latin typeface="Garamond" panose="02020404030301010803" pitchFamily="18" charset="0"/>
              </a:rPr>
              <a:t>Пример</a:t>
            </a:r>
            <a:r>
              <a:rPr lang="sr-Cyrl-RS" altLang="en-US" sz="2400" b="1" dirty="0" smtClean="0">
                <a:latin typeface="Garamond" panose="02020404030301010803" pitchFamily="18" charset="0"/>
              </a:rPr>
              <a:t>.</a:t>
            </a:r>
            <a:endParaRPr lang="sr-Latn-CS" sz="2400" dirty="0">
              <a:latin typeface="Times New Roman" panose="02020603050405020304" pitchFamily="18" charset="0"/>
            </a:endParaRPr>
          </a:p>
          <a:p>
            <a:pPr>
              <a:buNone/>
            </a:pPr>
            <a:r>
              <a:rPr lang="sr-Latn-C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	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prviObjekt</a:t>
            </a:r>
            <a:r>
              <a:rPr lang="sr-Latn-RS" sz="15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prom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Latn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>
              <a:buNone/>
            </a:pP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prviObjekt</a:t>
            </a:r>
            <a:r>
              <a:rPr lang="sr-Latn-RS" sz="15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prom</a:t>
            </a:r>
            <a:r>
              <a:rPr lang="sr-Latn-RS" sz="15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stanje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</a:p>
          <a:p>
            <a:pPr>
              <a:buNone/>
            </a:pP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prviObjekat</a:t>
            </a:r>
            <a:r>
              <a:rPr lang="sr-Latn-RS" sz="15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prom</a:t>
            </a:r>
            <a:r>
              <a:rPr lang="sr-Latn-RS" sz="15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stanje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>
                <a:solidFill>
                  <a:srgbClr val="0000FF"/>
                </a:solidFill>
                <a:latin typeface="Courier New" panose="02070309020205020404" pitchFamily="49" charset="0"/>
              </a:rPr>
              <a:t>true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altLang="en-US" sz="1500" dirty="0">
              <a:latin typeface="Times New Roman" panose="02020603050405020304" pitchFamily="18" charset="0"/>
            </a:endParaRPr>
          </a:p>
          <a:p>
            <a:pPr>
              <a:lnSpc>
                <a:spcPct val="70000"/>
              </a:lnSpc>
              <a:spcBef>
                <a:spcPct val="50000"/>
              </a:spcBef>
              <a:buClrTx/>
              <a:buFontTx/>
              <a:buNone/>
            </a:pPr>
            <a:r>
              <a:rPr lang="sr-Cyrl-RS" altLang="en-US" sz="2400" b="1" dirty="0">
                <a:latin typeface="Garamond" panose="02020404030301010803" pitchFamily="18" charset="0"/>
              </a:rPr>
              <a:t>Пример.</a:t>
            </a:r>
            <a:endParaRPr lang="sr-Latn-RS" altLang="en-US" sz="2400" b="1" dirty="0">
              <a:latin typeface="Garamond" panose="02020404030301010803" pitchFamily="18" charset="0"/>
            </a:endParaRPr>
          </a:p>
          <a:p>
            <a:pPr>
              <a:buNone/>
            </a:pPr>
            <a:r>
              <a:rPr lang="sr-Latn-CS" altLang="en-US" sz="2400" dirty="0">
                <a:latin typeface="Times New Roman" panose="02020603050405020304" pitchFamily="18" charset="0"/>
              </a:rPr>
              <a:t>	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tackaA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x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dirty="0">
                <a:solidFill>
                  <a:srgbClr val="FF8000"/>
                </a:solidFill>
                <a:latin typeface="Courier New" panose="02070309020205020404" pitchFamily="49" charset="0"/>
              </a:rPr>
              <a:t>23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Latn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>
              <a:buNone/>
            </a:pP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dirty="0" smtClean="0">
                <a:solidFill>
                  <a:srgbClr val="8000FF"/>
                </a:solidFill>
                <a:latin typeface="Courier New" panose="02070309020205020404" pitchFamily="49" charset="0"/>
              </a:rPr>
              <a:t>int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xKoord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tackaA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x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Latn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>
              <a:buNone/>
            </a:pP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tackaA</a:t>
            </a:r>
            <a:r>
              <a:rPr lang="sr-Latn-RS" sz="15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y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dirty="0">
                <a:solidFill>
                  <a:srgbClr val="FF8000"/>
                </a:solidFill>
                <a:latin typeface="Courier New" panose="02070309020205020404" pitchFamily="49" charset="0"/>
              </a:rPr>
              <a:t>94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Latn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>
              <a:buNone/>
            </a:pP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System</a:t>
            </a:r>
            <a:r>
              <a:rPr lang="sr-Latn-RS" sz="15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out</a:t>
            </a:r>
            <a:r>
              <a:rPr lang="sr-Latn-RS" sz="15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println</a:t>
            </a:r>
            <a:r>
              <a:rPr lang="sr-Latn-RS" sz="15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tackaA</a:t>
            </a:r>
            <a:r>
              <a:rPr lang="sr-Latn-RS" sz="15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x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+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“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,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” 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+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tackaA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.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y</a:t>
            </a:r>
            <a:r>
              <a:rPr lang="sr-Latn-RS" sz="1500" b="1" dirty="0">
                <a:solidFill>
                  <a:srgbClr val="000080"/>
                </a:solidFill>
                <a:latin typeface="Courier New" panose="02070309020205020404" pitchFamily="49" charset="0"/>
              </a:rPr>
              <a:t>);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Latn-RS" sz="1500" dirty="0"/>
          </a:p>
          <a:p>
            <a:pPr>
              <a:lnSpc>
                <a:spcPct val="55000"/>
              </a:lnSpc>
              <a:spcBef>
                <a:spcPct val="50000"/>
              </a:spcBef>
              <a:buClrTx/>
              <a:buFontTx/>
              <a:buNone/>
            </a:pPr>
            <a:endParaRPr lang="sr-Latn-CS" altLang="en-US" sz="2400" dirty="0">
              <a:latin typeface="Times New Roman" panose="02020603050405020304" pitchFamily="18" charset="0"/>
            </a:endParaRPr>
          </a:p>
          <a:p>
            <a:pPr>
              <a:lnSpc>
                <a:spcPct val="55000"/>
              </a:lnSpc>
              <a:spcBef>
                <a:spcPct val="50000"/>
              </a:spcBef>
              <a:buClrTx/>
              <a:buFontTx/>
              <a:buNone/>
            </a:pPr>
            <a:endParaRPr lang="sr-Latn-CS" altLang="en-US" sz="1800" b="1" dirty="0">
              <a:solidFill>
                <a:schemeClr val="accent2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447800" y="549275"/>
            <a:ext cx="7467600" cy="86836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sr-Cyrl-RS" sz="3600" b="1" kern="0" dirty="0" smtClean="0">
                <a:solidFill>
                  <a:srgbClr val="0070C0"/>
                </a:solidFill>
              </a:rPr>
              <a:t>Класе у Јави – поља (4)</a:t>
            </a:r>
            <a:endParaRPr lang="en-US" sz="3600" b="1" kern="0" dirty="0" smtClean="0">
              <a:solidFill>
                <a:srgbClr val="0070C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143000" y="2971800"/>
            <a:ext cx="3733800" cy="1066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5" name="Rectangle 4"/>
          <p:cNvSpPr/>
          <p:nvPr/>
        </p:nvSpPr>
        <p:spPr>
          <a:xfrm>
            <a:off x="1135144" y="4495800"/>
            <a:ext cx="5567362" cy="1143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84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84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84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843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84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843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843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theme/theme1.xml><?xml version="1.0" encoding="utf-8"?>
<a:theme xmlns:a="http://schemas.openxmlformats.org/drawingml/2006/main" name="4_Watermark">
  <a:themeElements>
    <a:clrScheme name="2_Watermar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D9D8EC"/>
      </a:accent2>
      <a:accent3>
        <a:srgbClr val="FFFFFF"/>
      </a:accent3>
      <a:accent4>
        <a:srgbClr val="000000"/>
      </a:accent4>
      <a:accent5>
        <a:srgbClr val="E2E2FF"/>
      </a:accent5>
      <a:accent6>
        <a:srgbClr val="C4C4D6"/>
      </a:accent6>
      <a:hlink>
        <a:srgbClr val="6767FF"/>
      </a:hlink>
      <a:folHlink>
        <a:srgbClr val="9933FF"/>
      </a:folHlink>
    </a:clrScheme>
    <a:fontScheme name="2_Waterma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Watermar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Watermark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Watermark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Watermark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Watermark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Watermark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Watermark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Watermark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Watermark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3042</TotalTime>
  <Words>2419</Words>
  <Application>Microsoft Office PowerPoint</Application>
  <PresentationFormat>On-screen Show (4:3)</PresentationFormat>
  <Paragraphs>673</Paragraphs>
  <Slides>61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61</vt:i4>
      </vt:variant>
    </vt:vector>
  </HeadingPairs>
  <TitlesOfParts>
    <vt:vector size="67" baseType="lpstr">
      <vt:lpstr>Times New Roman</vt:lpstr>
      <vt:lpstr>Arial</vt:lpstr>
      <vt:lpstr>Wingdings</vt:lpstr>
      <vt:lpstr>Garamond</vt:lpstr>
      <vt:lpstr>Courier New</vt:lpstr>
      <vt:lpstr>4_Watermark</vt:lpstr>
      <vt:lpstr>Објектно орјентисано програмирање</vt:lpstr>
      <vt:lpstr>Класе и објекти у програмском језику Јава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Захвалница</vt:lpstr>
    </vt:vector>
  </TitlesOfParts>
  <Company>Matf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OOP</dc:subject>
  <dc:creator>Vladimir Filipovic;Dusan Tosic</dc:creator>
  <cp:lastModifiedBy>aca</cp:lastModifiedBy>
  <cp:revision>369</cp:revision>
  <dcterms:created xsi:type="dcterms:W3CDTF">2003-11-08T20:42:39Z</dcterms:created>
  <dcterms:modified xsi:type="dcterms:W3CDTF">2017-03-29T16:48:15Z</dcterms:modified>
</cp:coreProperties>
</file>