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5" r:id="rId1"/>
  </p:sldMasterIdLst>
  <p:notesMasterIdLst>
    <p:notesMasterId r:id="rId62"/>
  </p:notesMasterIdLst>
  <p:handoutMasterIdLst>
    <p:handoutMasterId r:id="rId63"/>
  </p:handoutMasterIdLst>
  <p:sldIdLst>
    <p:sldId id="285" r:id="rId2"/>
    <p:sldId id="286" r:id="rId3"/>
    <p:sldId id="261" r:id="rId4"/>
    <p:sldId id="283" r:id="rId5"/>
    <p:sldId id="262" r:id="rId6"/>
    <p:sldId id="295" r:id="rId7"/>
    <p:sldId id="297" r:id="rId8"/>
    <p:sldId id="298" r:id="rId9"/>
    <p:sldId id="311" r:id="rId10"/>
    <p:sldId id="299" r:id="rId11"/>
    <p:sldId id="300" r:id="rId12"/>
    <p:sldId id="366" r:id="rId13"/>
    <p:sldId id="368" r:id="rId14"/>
    <p:sldId id="369" r:id="rId15"/>
    <p:sldId id="370" r:id="rId16"/>
    <p:sldId id="363" r:id="rId17"/>
    <p:sldId id="364" r:id="rId18"/>
    <p:sldId id="257" r:id="rId19"/>
    <p:sldId id="308" r:id="rId20"/>
    <p:sldId id="259" r:id="rId21"/>
    <p:sldId id="313" r:id="rId22"/>
    <p:sldId id="314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40" r:id="rId39"/>
    <p:sldId id="336" r:id="rId40"/>
    <p:sldId id="337" r:id="rId41"/>
    <p:sldId id="338" r:id="rId42"/>
    <p:sldId id="339" r:id="rId43"/>
    <p:sldId id="342" r:id="rId44"/>
    <p:sldId id="343" r:id="rId45"/>
    <p:sldId id="344" r:id="rId46"/>
    <p:sldId id="345" r:id="rId47"/>
    <p:sldId id="346" r:id="rId48"/>
    <p:sldId id="347" r:id="rId49"/>
    <p:sldId id="349" r:id="rId50"/>
    <p:sldId id="350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61" r:id="rId61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64"/>
      <p:bold r:id="rId65"/>
      <p:italic r:id="rId66"/>
    </p:embeddedFont>
    <p:embeddedFont>
      <p:font typeface="Calibri" panose="020F0502020204030204" pitchFamily="34" charset="0"/>
      <p:regular r:id="rId67"/>
      <p:bold r:id="rId68"/>
      <p:italic r:id="rId69"/>
      <p:boldItalic r:id="rId7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00"/>
    <a:srgbClr val="9900CC"/>
    <a:srgbClr val="006600"/>
    <a:srgbClr val="009900"/>
    <a:srgbClr val="CC0099"/>
    <a:srgbClr val="FF0066"/>
    <a:srgbClr val="242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41" autoAdjust="0"/>
    <p:restoredTop sz="94610" autoAdjust="0"/>
  </p:normalViewPr>
  <p:slideViewPr>
    <p:cSldViewPr>
      <p:cViewPr varScale="1">
        <p:scale>
          <a:sx n="91" d="100"/>
          <a:sy n="91" d="100"/>
        </p:scale>
        <p:origin x="121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29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4D20C-3035-4794-A69A-7E7908C5B6E7}" type="datetimeFigureOut">
              <a:rPr lang="sr-Latn-RS" smtClean="0"/>
              <a:t>16.3.2017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52F47-0286-49D6-A4C2-E66055D5285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86214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EF22C8-D52C-4798-8583-4A9B8F3D6FA0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8206C2-187C-4C96-B7DD-85C4DF82178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57757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_fa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4137" r="8333" b="12408"/>
          <a:stretch>
            <a:fillRect/>
          </a:stretch>
        </p:blipFill>
        <p:spPr bwMode="auto">
          <a:xfrm>
            <a:off x="395288" y="3357563"/>
            <a:ext cx="2881312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1219200"/>
            <a:ext cx="8062912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sr-Latn-CS"/>
              <a:t>Click to edit Master title style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3505200"/>
            <a:ext cx="5110162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sr-Latn-CS"/>
              <a:t>Click to edit Master subtitle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defTabSz="914400">
              <a:buClrTx/>
              <a:buSzTx/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defTabSz="914400">
              <a:buClrTx/>
              <a:buSzTx/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9AE1ADD2-8DA4-4664-A641-B0FA3A73728B}" type="slidenum">
              <a:rPr lang="sr-Latn-CS" altLang="sr-Latn-RS"/>
              <a:pPr/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75335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4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35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3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3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8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549275"/>
            <a:ext cx="685165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text styles</a:t>
            </a:r>
          </a:p>
          <a:p>
            <a:pPr lvl="1"/>
            <a:r>
              <a:rPr lang="sr-Latn-CS" altLang="en-US" smtClean="0"/>
              <a:t>Second level</a:t>
            </a:r>
          </a:p>
          <a:p>
            <a:pPr lvl="2"/>
            <a:r>
              <a:rPr lang="sr-Latn-CS" altLang="en-US" smtClean="0"/>
              <a:t>Third level</a:t>
            </a:r>
          </a:p>
          <a:p>
            <a:pPr lvl="3"/>
            <a:r>
              <a:rPr lang="sr-Latn-CS" altLang="en-US" smtClean="0"/>
              <a:t>Fourth level</a:t>
            </a:r>
          </a:p>
          <a:p>
            <a:pPr lvl="4"/>
            <a:r>
              <a:rPr lang="sr-Latn-CS" altLang="en-US" smtClean="0"/>
              <a:t>Fifth level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549275"/>
            <a:ext cx="68516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title style</a:t>
            </a: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8493121" y="274072"/>
            <a:ext cx="4603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sr-Latn-RS" sz="800" dirty="0">
                <a:solidFill>
                  <a:srgbClr val="6767FF"/>
                </a:solidFill>
                <a:cs typeface="Arial" panose="020B0604020202020204" pitchFamily="34" charset="0"/>
              </a:rPr>
              <a:t> </a:t>
            </a:r>
            <a:fld id="{EDA22BA9-5A9C-4778-9269-C93CA1380364}" type="slidenum">
              <a:rPr lang="en-US" altLang="sr-Latn-RS" sz="800" smtClean="0">
                <a:solidFill>
                  <a:srgbClr val="6767FF"/>
                </a:solidFill>
                <a:cs typeface="Arial" panose="020B0604020202020204" pitchFamily="34" charset="0"/>
              </a:rPr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‹#›</a:t>
            </a:fld>
            <a:r>
              <a:rPr lang="en-US" altLang="sr-Latn-RS" sz="800" dirty="0" smtClean="0">
                <a:solidFill>
                  <a:srgbClr val="6767FF"/>
                </a:solidFill>
                <a:cs typeface="Arial" panose="020B0604020202020204" pitchFamily="34" charset="0"/>
              </a:rPr>
              <a:t>/</a:t>
            </a:r>
            <a:r>
              <a:rPr lang="sr-Cyrl-RS" altLang="sr-Latn-RS" sz="800" smtClean="0">
                <a:solidFill>
                  <a:srgbClr val="6767FF"/>
                </a:solidFill>
                <a:cs typeface="Arial" panose="020B0604020202020204" pitchFamily="34" charset="0"/>
              </a:rPr>
              <a:t>60</a:t>
            </a:r>
            <a:endParaRPr lang="en-US" altLang="sr-Latn-RS" sz="800" dirty="0">
              <a:solidFill>
                <a:srgbClr val="6767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011863" y="333375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sr-Latn-CS" altLang="en-US" sz="800" smtClean="0">
                <a:solidFill>
                  <a:srgbClr val="FFFFFF"/>
                </a:solidFill>
                <a:cs typeface="Arial" charset="0"/>
              </a:rPr>
              <a:t>vladaf@matf.bg.ac.</a:t>
            </a:r>
            <a:r>
              <a:rPr lang="en-US" altLang="en-US" sz="800" smtClean="0">
                <a:solidFill>
                  <a:srgbClr val="FFFFFF"/>
                </a:solidFill>
                <a:cs typeface="Arial" charset="0"/>
              </a:rPr>
              <a:t>rs</a:t>
            </a:r>
            <a:endParaRPr lang="sr-Latn-CS" altLang="en-US" sz="80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30" name="Picture 8" descr="znakmalin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476250"/>
            <a:ext cx="8429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6096000" y="304800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800" dirty="0" smtClean="0">
                <a:solidFill>
                  <a:srgbClr val="000000"/>
                </a:solidFill>
                <a:cs typeface="Arial" charset="0"/>
              </a:rPr>
              <a:t>{</a:t>
            </a:r>
            <a:r>
              <a:rPr lang="sr-Latn-CS" altLang="en-US" sz="800" dirty="0" smtClean="0">
                <a:solidFill>
                  <a:srgbClr val="000000"/>
                </a:solidFill>
                <a:cs typeface="Arial" charset="0"/>
              </a:rPr>
              <a:t>vladaf</a:t>
            </a:r>
            <a:r>
              <a:rPr lang="en-US" altLang="en-US" sz="8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800" dirty="0" err="1" smtClean="0">
                <a:solidFill>
                  <a:srgbClr val="000000"/>
                </a:solidFill>
                <a:cs typeface="Arial" charset="0"/>
              </a:rPr>
              <a:t>kartelj</a:t>
            </a:r>
            <a:r>
              <a:rPr lang="en-US" altLang="en-US" sz="800" dirty="0" smtClean="0">
                <a:solidFill>
                  <a:srgbClr val="000000"/>
                </a:solidFill>
                <a:cs typeface="Arial" charset="0"/>
              </a:rPr>
              <a:t>}</a:t>
            </a:r>
            <a:r>
              <a:rPr lang="sr-Latn-CS" altLang="en-US" sz="800" dirty="0" smtClean="0">
                <a:solidFill>
                  <a:srgbClr val="000000"/>
                </a:solidFill>
                <a:cs typeface="Arial" charset="0"/>
              </a:rPr>
              <a:t>@matf.bg.ac.</a:t>
            </a:r>
            <a:r>
              <a:rPr lang="en-US" altLang="en-US" sz="800" dirty="0" err="1" smtClean="0">
                <a:solidFill>
                  <a:srgbClr val="000000"/>
                </a:solidFill>
                <a:cs typeface="Arial" charset="0"/>
              </a:rPr>
              <a:t>rs</a:t>
            </a:r>
            <a:endParaRPr lang="sr-Latn-CS" altLang="en-US" sz="8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TextBox 1"/>
          <p:cNvSpPr txBox="1">
            <a:spLocks noChangeArrowheads="1"/>
          </p:cNvSpPr>
          <p:nvPr userDrawn="1"/>
        </p:nvSpPr>
        <p:spPr bwMode="auto">
          <a:xfrm>
            <a:off x="342900" y="260350"/>
            <a:ext cx="12969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sr-Cyrl-RS" sz="800" smtClean="0"/>
              <a:t>Математички факултет</a:t>
            </a:r>
            <a:endParaRPr lang="en-US" sz="800" smtClean="0"/>
          </a:p>
        </p:txBody>
      </p:sp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3059113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defTabSz="914400" rt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defRPr sz="1000" kern="1200">
                <a:solidFill>
                  <a:srgbClr val="6767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r-Cyrl-RS" smtClean="0"/>
              <a:t>Објектно орјентисано програмирање</a:t>
            </a:r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rtelj@matf.bg.ac.rs" TargetMode="External"/><Relationship Id="rId2" Type="http://schemas.openxmlformats.org/officeDocument/2006/relationships/hyperlink" Target="mailto:vladaf@matf.bg.ac.r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rtelj@matf.bg.ac.rs" TargetMode="External"/><Relationship Id="rId2" Type="http://schemas.openxmlformats.org/officeDocument/2006/relationships/hyperlink" Target="mailto:vladaf@matf.bg.ac.rs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artelj@matf.bg.ac.rs" TargetMode="External"/><Relationship Id="rId2" Type="http://schemas.openxmlformats.org/officeDocument/2006/relationships/hyperlink" Target="mailto:vladaf@matf.bg.ac.rs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kartelj@matf.bg.ac.rs" TargetMode="External"/><Relationship Id="rId2" Type="http://schemas.openxmlformats.org/officeDocument/2006/relationships/hyperlink" Target="mailto:vladaf@matf.bg.ac.rs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3700" y="1628775"/>
            <a:ext cx="8062913" cy="1144588"/>
          </a:xfrm>
        </p:spPr>
        <p:txBody>
          <a:bodyPr/>
          <a:lstStyle/>
          <a:p>
            <a:pPr eaLnBrk="1" hangingPunct="1"/>
            <a:r>
              <a:rPr lang="sr-Cyrl-RS" altLang="en-US" sz="5400" smtClean="0">
                <a:solidFill>
                  <a:srgbClr val="3366FF"/>
                </a:solidFill>
              </a:rPr>
              <a:t>Објектно орјентисано програмирање</a:t>
            </a:r>
            <a:endParaRPr lang="sr-Latn-CS" altLang="en-US" sz="5400" smtClean="0">
              <a:solidFill>
                <a:srgbClr val="3366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63888" y="3356992"/>
            <a:ext cx="51101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sr-Cyrl-RS" altLang="en-US" kern="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Филиповић</a:t>
            </a:r>
            <a:endParaRPr lang="en-US" altLang="en-US" kern="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CS" altLang="en-US" kern="0" dirty="0" smtClean="0">
                <a:hlinkClick r:id="rId2"/>
              </a:rPr>
              <a:t>vladaf@matf.bg.ac.</a:t>
            </a:r>
            <a:r>
              <a:rPr lang="en-US" altLang="en-US" kern="0" dirty="0" err="1" smtClean="0">
                <a:hlinkClick r:id="rId2"/>
              </a:rPr>
              <a:t>rs</a:t>
            </a:r>
            <a:endParaRPr lang="sr-Latn-RS" altLang="en-US" kern="0" dirty="0" smtClean="0"/>
          </a:p>
          <a:p>
            <a:pPr eaLnBrk="1" hangingPunct="1"/>
            <a:r>
              <a:rPr lang="sr-Cyrl-RS" altLang="en-US" kern="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Александар Картељ</a:t>
            </a:r>
            <a:endParaRPr lang="en-US" altLang="en-US" kern="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kern="0" dirty="0" smtClean="0">
                <a:hlinkClick r:id="rId3"/>
              </a:rPr>
              <a:t>k</a:t>
            </a:r>
            <a:r>
              <a:rPr lang="sr-Latn-RS" altLang="en-US" kern="0" dirty="0" smtClean="0">
                <a:hlinkClick r:id="rId3"/>
              </a:rPr>
              <a:t>artelj</a:t>
            </a:r>
            <a:r>
              <a:rPr lang="en-US" altLang="en-US" kern="0" dirty="0" smtClean="0">
                <a:hlinkClick r:id="rId3"/>
              </a:rPr>
              <a:t>@matf.bg.ac.rs</a:t>
            </a:r>
            <a:endParaRPr lang="en-US" altLang="en-US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7800" y="1341438"/>
            <a:ext cx="878681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</a:pPr>
            <a:r>
              <a:rPr lang="ru-RU" altLang="en-US" sz="2400" dirty="0" err="1">
                <a:latin typeface="Garamond" panose="02020404030301010803" pitchFamily="18" charset="0"/>
              </a:rPr>
              <a:t>Додељивање</a:t>
            </a:r>
            <a:r>
              <a:rPr lang="ru-RU" altLang="en-US" sz="2400" dirty="0">
                <a:latin typeface="Garamond" panose="02020404030301010803" pitchFamily="18" charset="0"/>
              </a:rPr>
              <a:t> вредности </a:t>
            </a:r>
            <a:r>
              <a:rPr lang="ru-RU" altLang="en-US" sz="2400" dirty="0" err="1">
                <a:latin typeface="Garamond" panose="02020404030301010803" pitchFamily="18" charset="0"/>
              </a:rPr>
              <a:t>променљивој</a:t>
            </a:r>
            <a:r>
              <a:rPr lang="ru-RU" altLang="en-US" sz="2400" dirty="0">
                <a:latin typeface="Garamond" panose="02020404030301010803" pitchFamily="18" charset="0"/>
              </a:rPr>
              <a:t> у </a:t>
            </a:r>
            <a:r>
              <a:rPr lang="ru-RU" altLang="en-US" sz="2400" dirty="0" err="1">
                <a:latin typeface="Garamond" panose="02020404030301010803" pitchFamily="18" charset="0"/>
              </a:rPr>
              <a:t>Јави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може</a:t>
            </a:r>
            <a:r>
              <a:rPr lang="ru-RU" altLang="en-US" sz="2400" dirty="0">
                <a:latin typeface="Garamond" panose="02020404030301010803" pitchFamily="18" charset="0"/>
              </a:rPr>
              <a:t> да се </a:t>
            </a:r>
            <a:r>
              <a:rPr lang="ru-RU" altLang="en-US" sz="2400" dirty="0" err="1">
                <a:latin typeface="Garamond" panose="02020404030301010803" pitchFamily="18" charset="0"/>
              </a:rPr>
              <a:t>изврши</a:t>
            </a:r>
            <a:r>
              <a:rPr lang="ru-RU" altLang="en-US" sz="2400" dirty="0">
                <a:latin typeface="Garamond" panose="02020404030301010803" pitchFamily="18" charset="0"/>
              </a:rPr>
              <a:t> на </a:t>
            </a:r>
            <a:r>
              <a:rPr lang="ru-RU" altLang="en-US" sz="2400" dirty="0" err="1">
                <a:latin typeface="Garamond" panose="02020404030301010803" pitchFamily="18" charset="0"/>
              </a:rPr>
              <a:t>више</a:t>
            </a:r>
            <a:r>
              <a:rPr lang="ru-RU" altLang="en-US" sz="2400" dirty="0">
                <a:latin typeface="Garamond" panose="02020404030301010803" pitchFamily="18" charset="0"/>
              </a:rPr>
              <a:t> начина, али </a:t>
            </a:r>
            <a:r>
              <a:rPr lang="ru-RU" altLang="en-US" sz="2400" dirty="0" err="1">
                <a:latin typeface="Garamond" panose="02020404030301010803" pitchFamily="18" charset="0"/>
              </a:rPr>
              <a:t>главни</a:t>
            </a:r>
            <a:r>
              <a:rPr lang="ru-RU" altLang="en-US" sz="2400" dirty="0">
                <a:latin typeface="Garamond" panose="02020404030301010803" pitchFamily="18" charset="0"/>
              </a:rPr>
              <a:t> начин </a:t>
            </a:r>
            <a:r>
              <a:rPr lang="ru-RU" altLang="en-US" sz="2400" dirty="0" err="1">
                <a:latin typeface="Garamond" panose="02020404030301010803" pitchFamily="18" charset="0"/>
              </a:rPr>
              <a:t>је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b="1" dirty="0" err="1">
                <a:latin typeface="Garamond" panose="02020404030301010803" pitchFamily="18" charset="0"/>
              </a:rPr>
              <a:t>основна</a:t>
            </a:r>
            <a:r>
              <a:rPr lang="ru-RU" altLang="en-US" sz="2400" b="1" dirty="0">
                <a:latin typeface="Garamond" panose="02020404030301010803" pitchFamily="18" charset="0"/>
              </a:rPr>
              <a:t> </a:t>
            </a:r>
            <a:r>
              <a:rPr lang="ru-RU" altLang="en-US" sz="2400" b="1" dirty="0" err="1">
                <a:latin typeface="Garamond" panose="02020404030301010803" pitchFamily="18" charset="0"/>
              </a:rPr>
              <a:t>наредба</a:t>
            </a:r>
            <a:r>
              <a:rPr lang="ru-RU" altLang="en-US" sz="2400" b="1" dirty="0">
                <a:latin typeface="Garamond" panose="02020404030301010803" pitchFamily="18" charset="0"/>
              </a:rPr>
              <a:t> </a:t>
            </a:r>
            <a:r>
              <a:rPr lang="ru-RU" altLang="en-US" sz="2400" b="1" dirty="0" err="1" smtClean="0">
                <a:latin typeface="Garamond" panose="02020404030301010803" pitchFamily="18" charset="0"/>
              </a:rPr>
              <a:t>доделе</a:t>
            </a:r>
            <a:r>
              <a:rPr lang="ru-RU" altLang="en-US" sz="2400" dirty="0">
                <a:latin typeface="Garamond" panose="02020404030301010803" pitchFamily="18" charset="0"/>
              </a:rPr>
              <a:t>.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endParaRPr lang="ru-RU" altLang="en-US" sz="2400" dirty="0">
              <a:latin typeface="Garamond" panose="02020404030301010803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ClrTx/>
            </a:pPr>
            <a:r>
              <a:rPr lang="ru-RU" altLang="en-US" sz="2400" dirty="0">
                <a:latin typeface="Garamond" panose="02020404030301010803" pitchFamily="18" charset="0"/>
              </a:rPr>
              <a:t>Она </a:t>
            </a:r>
            <a:r>
              <a:rPr lang="ru-RU" altLang="en-US" sz="2400" dirty="0" err="1">
                <a:latin typeface="Garamond" panose="02020404030301010803" pitchFamily="18" charset="0"/>
              </a:rPr>
              <a:t>омогућава</a:t>
            </a:r>
            <a:r>
              <a:rPr lang="ru-RU" altLang="en-US" sz="2400" dirty="0">
                <a:latin typeface="Garamond" panose="02020404030301010803" pitchFamily="18" charset="0"/>
              </a:rPr>
              <a:t> да се </a:t>
            </a:r>
            <a:r>
              <a:rPr lang="ru-RU" altLang="en-US" sz="2400" dirty="0" err="1">
                <a:latin typeface="Garamond" panose="02020404030301010803" pitchFamily="18" charset="0"/>
              </a:rPr>
              <a:t>променљивима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доделе</a:t>
            </a:r>
            <a:r>
              <a:rPr lang="ru-RU" altLang="en-US" sz="2400" dirty="0">
                <a:latin typeface="Garamond" panose="02020404030301010803" pitchFamily="18" charset="0"/>
              </a:rPr>
              <a:t> вредности до </a:t>
            </a:r>
            <a:r>
              <a:rPr lang="ru-RU" altLang="en-US" sz="2400" dirty="0" err="1">
                <a:latin typeface="Garamond" panose="02020404030301010803" pitchFamily="18" charset="0"/>
              </a:rPr>
              <a:t>којих</a:t>
            </a:r>
            <a:r>
              <a:rPr lang="ru-RU" altLang="en-US" sz="2400" dirty="0">
                <a:latin typeface="Garamond" panose="02020404030301010803" pitchFamily="18" charset="0"/>
              </a:rPr>
              <a:t> се дошло </a:t>
            </a:r>
            <a:r>
              <a:rPr lang="ru-RU" altLang="en-US" sz="2400" dirty="0" err="1">
                <a:latin typeface="Garamond" panose="02020404030301010803" pitchFamily="18" charset="0"/>
              </a:rPr>
              <a:t>након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одређене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обраде</a:t>
            </a:r>
            <a:r>
              <a:rPr lang="ru-RU" altLang="en-US" sz="2400" dirty="0">
                <a:latin typeface="Garamond" panose="02020404030301010803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ru-RU" altLang="en-US" sz="2400" dirty="0">
              <a:latin typeface="Garamond" panose="02020404030301010803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ClrTx/>
            </a:pPr>
            <a:r>
              <a:rPr lang="ru-RU" altLang="en-US" sz="2400" dirty="0" smtClean="0">
                <a:latin typeface="Garamond" panose="02020404030301010803" pitchFamily="18" charset="0"/>
              </a:rPr>
              <a:t>У </a:t>
            </a:r>
            <a:r>
              <a:rPr lang="ru-RU" altLang="en-US" sz="2400" dirty="0" err="1">
                <a:latin typeface="Garamond" panose="02020404030301010803" pitchFamily="18" charset="0"/>
              </a:rPr>
              <a:t>синтаксној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дефиницији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основне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наредбе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доделе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појављује</a:t>
            </a:r>
            <a:r>
              <a:rPr lang="ru-RU" altLang="en-US" sz="2400" dirty="0">
                <a:latin typeface="Garamond" panose="02020404030301010803" pitchFamily="18" charset="0"/>
              </a:rPr>
              <a:t> се </a:t>
            </a:r>
            <a:r>
              <a:rPr lang="ru-RU" altLang="en-US" sz="2400" dirty="0" err="1">
                <a:latin typeface="Garamond" panose="02020404030301010803" pitchFamily="18" charset="0"/>
              </a:rPr>
              <a:t>појам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израза</a:t>
            </a:r>
            <a:r>
              <a:rPr lang="ru-RU" altLang="en-US" sz="2400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35150" y="549275"/>
            <a:ext cx="7129463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доделе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63925"/>
            <a:ext cx="7669213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7800" y="1341438"/>
            <a:ext cx="8786813" cy="58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latin typeface="Garamond" pitchFamily="18" charset="0"/>
              </a:rPr>
              <a:t>Изрази</a:t>
            </a:r>
            <a:r>
              <a:rPr lang="ru-RU" dirty="0" smtClean="0">
                <a:latin typeface="Garamond" pitchFamily="18" charset="0"/>
              </a:rPr>
              <a:t> у Јави се користе да донесу, израчунају и сместе неку вредност. </a:t>
            </a:r>
            <a:endParaRPr lang="en-US" dirty="0" smtClean="0">
              <a:latin typeface="Garamond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Garamond" pitchFamily="18" charset="0"/>
              </a:rPr>
              <a:t>Приоритет оператора </a:t>
            </a:r>
            <a:r>
              <a:rPr lang="ru-RU" dirty="0" err="1" smtClean="0">
                <a:latin typeface="Garamond" pitchFamily="18" charset="0"/>
              </a:rPr>
              <a:t>одређује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редослед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израчунавања</a:t>
            </a:r>
            <a:r>
              <a:rPr lang="ru-RU" dirty="0" smtClean="0">
                <a:latin typeface="Garamond" pitchFamily="18" charset="0"/>
              </a:rPr>
              <a:t>. </a:t>
            </a:r>
            <a:endParaRPr lang="en-US" dirty="0" smtClean="0">
              <a:latin typeface="Garamond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Garamond" pitchFamily="18" charset="0"/>
              </a:rPr>
              <a:t>У један израз могу бити укључени: операнди, оператори и сепаратори. </a:t>
            </a:r>
            <a:endParaRPr lang="en-US" dirty="0" smtClean="0">
              <a:latin typeface="Garamond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Garamond" pitchFamily="18" charset="0"/>
              </a:rPr>
              <a:t>Операнд у изразу може да буде: константа, текућа вредност променљиве, резултат позива метода и др.</a:t>
            </a:r>
            <a:endParaRPr lang="en-US" sz="1500" dirty="0">
              <a:latin typeface="+mn-lt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anose="02020404030301010803" pitchFamily="18" charset="0"/>
              </a:rPr>
              <a:t>Пример израза:</a:t>
            </a:r>
            <a:endParaRPr lang="en-US" dirty="0" smtClean="0">
              <a:latin typeface="Garamond" panose="02020404030301010803" pitchFamily="18" charset="0"/>
            </a:endParaRPr>
          </a:p>
          <a:p>
            <a:pPr lvl="1"/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args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length 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funk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pera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mika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zika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stampaj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+funk(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b,a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Math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random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print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niz</a:t>
            </a:r>
            <a:r>
              <a:rPr lang="sr-Latn-R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600" dirty="0"/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sz="1800" dirty="0" smtClean="0">
              <a:latin typeface="+mj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35150" y="549275"/>
            <a:ext cx="7129463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Изрази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5013176"/>
            <a:ext cx="3240360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7950" y="1341438"/>
            <a:ext cx="89281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Ослањајући се на раније </a:t>
            </a:r>
            <a:r>
              <a:rPr lang="ru-RU" dirty="0" err="1" smtClean="0">
                <a:latin typeface="Garamond" pitchFamily="18" charset="0"/>
              </a:rPr>
              <a:t>дефинисане</a:t>
            </a:r>
            <a:r>
              <a:rPr lang="ru-RU" dirty="0" smtClean="0">
                <a:latin typeface="Garamond" pitchFamily="18" charset="0"/>
              </a:rPr>
              <a:t> операторе, </a:t>
            </a:r>
            <a:r>
              <a:rPr lang="ru-RU" dirty="0" err="1" smtClean="0">
                <a:latin typeface="Garamond" pitchFamily="18" charset="0"/>
              </a:rPr>
              <a:t>можемо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дефинисати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следеће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типове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израза</a:t>
            </a:r>
            <a:r>
              <a:rPr lang="ru-RU" dirty="0" smtClean="0">
                <a:latin typeface="Garamond" pitchFamily="18" charset="0"/>
              </a:rPr>
              <a:t>:</a:t>
            </a:r>
            <a:endParaRPr lang="en-US" dirty="0" smtClean="0">
              <a:latin typeface="Garamond" pitchFamily="18" charset="0"/>
            </a:endParaRPr>
          </a:p>
          <a:p>
            <a:pPr marL="1085850" lvl="1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Израз доделе</a:t>
            </a:r>
          </a:p>
          <a:p>
            <a:pPr marL="1085850" lvl="1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Аритметички израз</a:t>
            </a:r>
          </a:p>
          <a:p>
            <a:pPr marL="1085850" lvl="1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Релациони израз</a:t>
            </a:r>
          </a:p>
          <a:p>
            <a:pPr marL="1085850" lvl="1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Логички израз</a:t>
            </a:r>
          </a:p>
          <a:p>
            <a:pPr marL="1085850" lvl="1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Израз са битовским операторима</a:t>
            </a:r>
          </a:p>
          <a:p>
            <a:pPr marL="1085850" lvl="1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Условни израз</a:t>
            </a:r>
          </a:p>
          <a:p>
            <a:pPr marL="1085850" lvl="1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Инстанцни израз </a:t>
            </a:r>
          </a:p>
          <a:p>
            <a:pPr marL="1085850" lvl="1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Кастовање</a:t>
            </a:r>
          </a:p>
          <a:p>
            <a:pPr marL="1085850" lvl="1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Или комбинација претходних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35150" y="549275"/>
            <a:ext cx="7129463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Изрази (2)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8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7950" y="1341438"/>
            <a:ext cx="8928100" cy="436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</a:pPr>
            <a:r>
              <a:rPr lang="ru-RU" altLang="en-US" sz="2400" dirty="0">
                <a:latin typeface="Garamond" panose="02020404030301010803" pitchFamily="18" charset="0"/>
              </a:rPr>
              <a:t>У </a:t>
            </a:r>
            <a:r>
              <a:rPr lang="ru-RU" altLang="en-US" sz="2400" dirty="0" err="1">
                <a:latin typeface="Garamond" panose="02020404030301010803" pitchFamily="18" charset="0"/>
              </a:rPr>
              <a:t>једном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изразу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може</a:t>
            </a:r>
            <a:r>
              <a:rPr lang="ru-RU" altLang="en-US" sz="2400" dirty="0">
                <a:latin typeface="Garamond" panose="02020404030301010803" pitchFamily="18" charset="0"/>
              </a:rPr>
              <a:t> да се </a:t>
            </a:r>
            <a:r>
              <a:rPr lang="ru-RU" altLang="en-US" sz="2400" dirty="0" err="1">
                <a:latin typeface="Garamond" panose="02020404030301010803" pitchFamily="18" charset="0"/>
              </a:rPr>
              <a:t>појави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већи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број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оператора па се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намеће питање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који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коректан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редослед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њихове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примене</a:t>
            </a:r>
            <a:r>
              <a:rPr lang="en-US" altLang="en-US" sz="2400" dirty="0">
                <a:latin typeface="Garamond" panose="02020404030301010803" pitchFamily="18" charset="0"/>
              </a:rPr>
              <a:t>?</a:t>
            </a:r>
            <a:endParaRPr lang="ru-RU" altLang="en-US" sz="2400" dirty="0">
              <a:latin typeface="Garamond" panose="02020404030301010803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ClrTx/>
            </a:pPr>
            <a:r>
              <a:rPr lang="ru-RU" altLang="en-US" sz="2400" dirty="0" err="1">
                <a:latin typeface="Garamond" panose="02020404030301010803" pitchFamily="18" charset="0"/>
              </a:rPr>
              <a:t>Сваком</a:t>
            </a:r>
            <a:r>
              <a:rPr lang="ru-RU" altLang="en-US" sz="2400" dirty="0">
                <a:latin typeface="Garamond" panose="02020404030301010803" pitchFamily="18" charset="0"/>
              </a:rPr>
              <a:t> оператору </a:t>
            </a:r>
            <a:r>
              <a:rPr lang="ru-RU" altLang="en-US" sz="2400" dirty="0" err="1">
                <a:latin typeface="Garamond" panose="02020404030301010803" pitchFamily="18" charset="0"/>
              </a:rPr>
              <a:t>придружен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је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приоритет.</a:t>
            </a:r>
          </a:p>
          <a:p>
            <a:pPr marL="342900" indent="-342900" eaLnBrk="1" hangingPunct="1">
              <a:spcBef>
                <a:spcPct val="50000"/>
              </a:spcBef>
              <a:buClrTx/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Шта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ако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више</a:t>
            </a:r>
            <a:r>
              <a:rPr lang="ru-RU" altLang="en-US" sz="2400" dirty="0">
                <a:latin typeface="Garamond" panose="02020404030301010803" pitchFamily="18" charset="0"/>
              </a:rPr>
              <a:t> оператора </a:t>
            </a:r>
            <a:r>
              <a:rPr lang="ru-RU" altLang="en-US" sz="2400" dirty="0" err="1">
                <a:latin typeface="Garamond" panose="02020404030301010803" pitchFamily="18" charset="0"/>
              </a:rPr>
              <a:t>имају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исти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приоритет</a:t>
            </a:r>
            <a:r>
              <a:rPr lang="en-US" altLang="en-US" sz="2400" dirty="0" smtClean="0">
                <a:latin typeface="Garamond" panose="02020404030301010803" pitchFamily="18" charset="0"/>
              </a:rPr>
              <a:t>? </a:t>
            </a: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ClrTx/>
            </a:pPr>
            <a:r>
              <a:rPr lang="sr-Cyrl-RS" altLang="en-US" sz="2400" dirty="0" smtClean="0">
                <a:latin typeface="Garamond" panose="02020404030301010803" pitchFamily="18" charset="0"/>
              </a:rPr>
              <a:t>Тада се примењује карактеристика асоцијативности.</a:t>
            </a:r>
            <a:endParaRPr lang="sr-Cyrl-RS" altLang="en-US" sz="2400" dirty="0">
              <a:latin typeface="Garamond" panose="02020404030301010803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ClrTx/>
            </a:pPr>
            <a:r>
              <a:rPr lang="ru-RU" altLang="en-US" sz="2400" dirty="0" smtClean="0">
                <a:latin typeface="Garamond" panose="02020404030301010803" pitchFamily="18" charset="0"/>
              </a:rPr>
              <a:t>Оператор </a:t>
            </a:r>
            <a:r>
              <a:rPr lang="ru-RU" altLang="en-US" sz="2400" dirty="0" err="1">
                <a:latin typeface="Garamond" panose="02020404030301010803" pitchFamily="18" charset="0"/>
              </a:rPr>
              <a:t>може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бити</a:t>
            </a:r>
            <a:r>
              <a:rPr lang="ru-RU" altLang="en-US" sz="2400" dirty="0" smtClean="0">
                <a:latin typeface="Garamond" panose="02020404030301010803" pitchFamily="18" charset="0"/>
              </a:rPr>
              <a:t>: </a:t>
            </a:r>
          </a:p>
          <a:p>
            <a:pPr marL="1085850" lvl="1" indent="-342900" eaLnBrk="1" hangingPunct="1">
              <a:spcBef>
                <a:spcPct val="50000"/>
              </a:spcBef>
              <a:buClrTx/>
            </a:pPr>
            <a:r>
              <a:rPr lang="ru-RU" altLang="en-US" sz="1900" dirty="0" smtClean="0">
                <a:latin typeface="Garamond" panose="02020404030301010803" pitchFamily="18" charset="0"/>
              </a:rPr>
              <a:t>лево-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асоцијативан</a:t>
            </a:r>
            <a:r>
              <a:rPr lang="ru-RU" altLang="en-US" sz="1900" dirty="0" smtClean="0">
                <a:latin typeface="Garamond" panose="02020404030301010803" pitchFamily="18" charset="0"/>
              </a:rPr>
              <a:t> (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аритметички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оператори</a:t>
            </a:r>
            <a:r>
              <a:rPr lang="ru-RU" altLang="en-US" sz="1900" dirty="0" smtClean="0">
                <a:latin typeface="Garamond" panose="02020404030301010803" pitchFamily="18" charset="0"/>
              </a:rPr>
              <a:t>), </a:t>
            </a:r>
          </a:p>
          <a:p>
            <a:pPr marL="1085850" lvl="1" indent="-342900" eaLnBrk="1" hangingPunct="1">
              <a:spcBef>
                <a:spcPct val="50000"/>
              </a:spcBef>
              <a:buClrTx/>
            </a:pPr>
            <a:r>
              <a:rPr lang="ru-RU" altLang="en-US" sz="1900" dirty="0" err="1" smtClean="0">
                <a:latin typeface="Garamond" panose="02020404030301010803" pitchFamily="18" charset="0"/>
              </a:rPr>
              <a:t>десно-асоцијативан</a:t>
            </a:r>
            <a:r>
              <a:rPr lang="ru-RU" altLang="en-US" sz="1900" dirty="0" smtClean="0">
                <a:latin typeface="Garamond" panose="02020404030301010803" pitchFamily="18" charset="0"/>
              </a:rPr>
              <a:t>  (оператор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доделе</a:t>
            </a:r>
            <a:r>
              <a:rPr lang="ru-RU" altLang="en-US" sz="1900" dirty="0" smtClean="0">
                <a:latin typeface="Garamond" panose="02020404030301010803" pitchFamily="18" charset="0"/>
              </a:rPr>
              <a:t>),</a:t>
            </a:r>
          </a:p>
          <a:p>
            <a:pPr marL="1085850" lvl="1" indent="-342900" eaLnBrk="1" hangingPunct="1">
              <a:spcBef>
                <a:spcPct val="50000"/>
              </a:spcBef>
              <a:buClrTx/>
            </a:pPr>
            <a:r>
              <a:rPr lang="ru-RU" altLang="en-US" sz="1900" dirty="0" smtClean="0">
                <a:latin typeface="Garamond" panose="02020404030301010803" pitchFamily="18" charset="0"/>
              </a:rPr>
              <a:t>или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неасоцијативан</a:t>
            </a:r>
            <a:r>
              <a:rPr lang="ru-RU" altLang="en-US" sz="1900" dirty="0" smtClean="0">
                <a:latin typeface="Garamond" panose="02020404030301010803" pitchFamily="18" charset="0"/>
              </a:rPr>
              <a:t> (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релациони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оператори</a:t>
            </a:r>
            <a:r>
              <a:rPr lang="ru-RU" altLang="en-US" sz="1900" dirty="0" smtClean="0">
                <a:latin typeface="Garamond" panose="02020404030301010803" pitchFamily="18" charset="0"/>
              </a:rPr>
              <a:t>, нема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смисла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израз</a:t>
            </a:r>
            <a:r>
              <a:rPr lang="ru-RU" altLang="en-US" sz="1900" dirty="0" smtClean="0">
                <a:latin typeface="Garamond" panose="02020404030301010803" pitchFamily="18" charset="0"/>
              </a:rPr>
              <a:t> a </a:t>
            </a:r>
            <a:r>
              <a:rPr lang="ru-RU" altLang="en-US" sz="1900" dirty="0">
                <a:latin typeface="Garamond" panose="02020404030301010803" pitchFamily="18" charset="0"/>
              </a:rPr>
              <a:t>&lt; b &lt; </a:t>
            </a:r>
            <a:r>
              <a:rPr lang="ru-RU" altLang="en-US" sz="1900" dirty="0" smtClean="0">
                <a:latin typeface="Garamond" panose="02020404030301010803" pitchFamily="18" charset="0"/>
              </a:rPr>
              <a:t>c).</a:t>
            </a:r>
            <a:endParaRPr lang="ru-RU" altLang="en-US" sz="1900" dirty="0">
              <a:latin typeface="Garamond" panose="02020404030301010803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35150" y="549275"/>
            <a:ext cx="7129463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Изрази (3)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7950" y="1341438"/>
            <a:ext cx="8928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</a:pPr>
            <a:r>
              <a:rPr lang="ru-RU" altLang="en-US" sz="2400" dirty="0">
                <a:latin typeface="Garamond" panose="02020404030301010803" pitchFamily="18" charset="0"/>
              </a:rPr>
              <a:t>У </a:t>
            </a:r>
            <a:r>
              <a:rPr lang="ru-RU" altLang="en-US" sz="2400" dirty="0" err="1">
                <a:latin typeface="Garamond" panose="02020404030301010803" pitchFamily="18" charset="0"/>
              </a:rPr>
              <a:t>следећој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таблици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приказани</a:t>
            </a:r>
            <a:r>
              <a:rPr lang="ru-RU" altLang="en-US" sz="2400" dirty="0">
                <a:latin typeface="Garamond" panose="02020404030301010803" pitchFamily="18" charset="0"/>
              </a:rPr>
              <a:t> су </a:t>
            </a:r>
            <a:r>
              <a:rPr lang="ru-RU" altLang="en-US" sz="2400" dirty="0" err="1">
                <a:latin typeface="Garamond" panose="02020404030301010803" pitchFamily="18" charset="0"/>
              </a:rPr>
              <a:t>оператори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са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одговарајућим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приоритетима</a:t>
            </a:r>
            <a:r>
              <a:rPr lang="ru-RU" altLang="en-US" sz="2400" dirty="0">
                <a:latin typeface="Garamond" panose="02020404030301010803" pitchFamily="18" charset="0"/>
              </a:rPr>
              <a:t> и </a:t>
            </a:r>
            <a:r>
              <a:rPr lang="ru-RU" altLang="en-US" sz="2400" dirty="0" err="1">
                <a:latin typeface="Garamond" panose="02020404030301010803" pitchFamily="18" charset="0"/>
              </a:rPr>
              <a:t>асоцијативностима</a:t>
            </a:r>
            <a:r>
              <a:rPr lang="ru-RU" altLang="en-US" sz="2400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35150" y="549275"/>
            <a:ext cx="7129463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Изрази (8)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09788"/>
            <a:ext cx="750252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45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7800" y="1417638"/>
            <a:ext cx="878681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Garamond" pitchFamily="18" charset="0"/>
              </a:rPr>
              <a:t>Блок </a:t>
            </a:r>
            <a:r>
              <a:rPr lang="ru-RU" dirty="0" err="1">
                <a:latin typeface="Garamond" pitchFamily="18" charset="0"/>
              </a:rPr>
              <a:t>је</a:t>
            </a:r>
            <a:r>
              <a:rPr lang="ru-RU" dirty="0">
                <a:latin typeface="Garamond" pitchFamily="18" charset="0"/>
              </a:rPr>
              <a:t> с</a:t>
            </a:r>
            <a:r>
              <a:rPr lang="sr-Cyrl-RS" dirty="0">
                <a:latin typeface="Garamond" pitchFamily="18" charset="0"/>
              </a:rPr>
              <a:t>еквенца</a:t>
            </a:r>
            <a:r>
              <a:rPr lang="ru-RU" dirty="0">
                <a:latin typeface="Garamond" pitchFamily="18" charset="0"/>
              </a:rPr>
              <a:t> од </a:t>
            </a:r>
            <a:r>
              <a:rPr lang="ru-RU" dirty="0" err="1">
                <a:latin typeface="Garamond" pitchFamily="18" charset="0"/>
              </a:rPr>
              <a:t>нула</a:t>
            </a:r>
            <a:r>
              <a:rPr lang="ru-RU" dirty="0">
                <a:latin typeface="Garamond" pitchFamily="18" charset="0"/>
              </a:rPr>
              <a:t>, </a:t>
            </a:r>
            <a:r>
              <a:rPr lang="ru-RU" dirty="0" err="1">
                <a:latin typeface="Garamond" pitchFamily="18" charset="0"/>
              </a:rPr>
              <a:t>једне</a:t>
            </a:r>
            <a:r>
              <a:rPr lang="ru-RU" dirty="0">
                <a:latin typeface="Garamond" pitchFamily="18" charset="0"/>
              </a:rPr>
              <a:t> или </a:t>
            </a:r>
            <a:r>
              <a:rPr lang="ru-RU" dirty="0" err="1">
                <a:latin typeface="Garamond" pitchFamily="18" charset="0"/>
              </a:rPr>
              <a:t>више</a:t>
            </a:r>
            <a:r>
              <a:rPr lang="ru-RU" dirty="0">
                <a:latin typeface="Garamond" pitchFamily="18" charset="0"/>
              </a:rPr>
              <a:t> </a:t>
            </a:r>
            <a:r>
              <a:rPr lang="ru-RU" dirty="0" err="1">
                <a:latin typeface="Garamond" pitchFamily="18" charset="0"/>
              </a:rPr>
              <a:t>наредби</a:t>
            </a:r>
            <a:r>
              <a:rPr lang="ru-RU" dirty="0">
                <a:latin typeface="Garamond" pitchFamily="18" charset="0"/>
              </a:rPr>
              <a:t> или </a:t>
            </a:r>
            <a:r>
              <a:rPr lang="ru-RU" dirty="0" err="1">
                <a:latin typeface="Garamond" pitchFamily="18" charset="0"/>
              </a:rPr>
              <a:t>декларација</a:t>
            </a:r>
            <a:r>
              <a:rPr lang="ru-RU" dirty="0">
                <a:latin typeface="Garamond" pitchFamily="18" charset="0"/>
              </a:rPr>
              <a:t> </a:t>
            </a:r>
            <a:r>
              <a:rPr lang="ru-RU" dirty="0" err="1">
                <a:latin typeface="Garamond" pitchFamily="18" charset="0"/>
              </a:rPr>
              <a:t>локалних</a:t>
            </a:r>
            <a:r>
              <a:rPr lang="ru-RU" dirty="0">
                <a:latin typeface="Garamond" pitchFamily="18" charset="0"/>
              </a:rPr>
              <a:t> </a:t>
            </a:r>
            <a:r>
              <a:rPr lang="ru-RU" dirty="0" err="1">
                <a:latin typeface="Garamond" pitchFamily="18" charset="0"/>
              </a:rPr>
              <a:t>променљивих</a:t>
            </a:r>
            <a:r>
              <a:rPr lang="ru-RU" dirty="0">
                <a:latin typeface="Garamond" pitchFamily="18" charset="0"/>
              </a:rPr>
              <a:t> </a:t>
            </a:r>
            <a:r>
              <a:rPr lang="ru-RU" dirty="0" err="1">
                <a:latin typeface="Garamond" pitchFamily="18" charset="0"/>
              </a:rPr>
              <a:t>ограђених</a:t>
            </a:r>
            <a:r>
              <a:rPr lang="ru-RU" dirty="0">
                <a:latin typeface="Garamond" pitchFamily="18" charset="0"/>
              </a:rPr>
              <a:t> </a:t>
            </a:r>
            <a:r>
              <a:rPr lang="ru-RU" dirty="0" err="1">
                <a:latin typeface="Garamond" pitchFamily="18" charset="0"/>
              </a:rPr>
              <a:t>витичастим</a:t>
            </a:r>
            <a:r>
              <a:rPr lang="ru-RU" dirty="0">
                <a:latin typeface="Garamond" pitchFamily="18" charset="0"/>
              </a:rPr>
              <a:t> </a:t>
            </a:r>
            <a:r>
              <a:rPr lang="ru-RU" dirty="0" err="1">
                <a:latin typeface="Garamond" pitchFamily="18" charset="0"/>
              </a:rPr>
              <a:t>заградама</a:t>
            </a:r>
            <a:r>
              <a:rPr lang="ru-RU" dirty="0" smtClean="0">
                <a:latin typeface="Garamond" pitchFamily="18" charset="0"/>
              </a:rPr>
              <a:t>:</a:t>
            </a:r>
            <a:endParaRPr lang="en-US" dirty="0" smtClean="0">
              <a:latin typeface="Garamond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Garamond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Garamond" pitchFamily="18" charset="0"/>
              </a:rPr>
              <a:t>Уочава се да је претходна дефиниција блока рекурзивна: </a:t>
            </a:r>
            <a:endParaRPr lang="ru-RU" dirty="0">
              <a:latin typeface="Garamond" pitchFamily="18" charset="0"/>
            </a:endParaRPr>
          </a:p>
          <a:p>
            <a:pPr marL="1200150" lvl="1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dirty="0" smtClean="0">
                <a:latin typeface="Garamond" pitchFamily="18" charset="0"/>
              </a:rPr>
              <a:t>блок је дефинисан преко наредбе, </a:t>
            </a:r>
            <a:endParaRPr lang="ru-RU" dirty="0">
              <a:latin typeface="Garamond" pitchFamily="18" charset="0"/>
            </a:endParaRPr>
          </a:p>
          <a:p>
            <a:pPr marL="1200150" lvl="1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dirty="0" smtClean="0">
                <a:latin typeface="Garamond" pitchFamily="18" charset="0"/>
              </a:rPr>
              <a:t>а већ смо видели да наредба може бити блок. 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Garamond" pitchFamily="18" charset="0"/>
              </a:rPr>
              <a:t>Тела класа, метода итд. су блокови.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35150" y="549275"/>
            <a:ext cx="7129463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Блок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7800" y="1417638"/>
            <a:ext cx="878681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</a:pPr>
            <a:r>
              <a:rPr lang="ru-RU" sz="2400" dirty="0">
                <a:latin typeface="Garamond" pitchFamily="18" charset="0"/>
              </a:rPr>
              <a:t>Блок </a:t>
            </a:r>
            <a:r>
              <a:rPr lang="ru-RU" sz="2400" dirty="0" err="1" smtClean="0">
                <a:latin typeface="Garamond" pitchFamily="18" charset="0"/>
              </a:rPr>
              <a:t>може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садржати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>
                <a:latin typeface="Garamond" pitchFamily="18" charset="0"/>
              </a:rPr>
              <a:t>друге </a:t>
            </a:r>
            <a:r>
              <a:rPr lang="ru-RU" sz="2400" dirty="0" err="1">
                <a:latin typeface="Garamond" pitchFamily="18" charset="0"/>
              </a:rPr>
              <a:t>блокове</a:t>
            </a:r>
            <a:r>
              <a:rPr lang="ru-RU" sz="2400" dirty="0">
                <a:latin typeface="Garamond" pitchFamily="18" charset="0"/>
              </a:rPr>
              <a:t> и било </a:t>
            </a:r>
            <a:r>
              <a:rPr lang="ru-RU" sz="2400" dirty="0" err="1">
                <a:latin typeface="Garamond" pitchFamily="18" charset="0"/>
              </a:rPr>
              <a:t>које</a:t>
            </a:r>
            <a:r>
              <a:rPr lang="ru-RU" sz="2400" dirty="0">
                <a:latin typeface="Garamond" pitchFamily="18" charset="0"/>
              </a:rPr>
              <a:t> друге </a:t>
            </a:r>
            <a:r>
              <a:rPr lang="ru-RU" sz="2400" dirty="0" err="1">
                <a:latin typeface="Garamond" pitchFamily="18" charset="0"/>
              </a:rPr>
              <a:t>наредбе</a:t>
            </a:r>
            <a:r>
              <a:rPr lang="ru-RU" sz="2400" dirty="0">
                <a:latin typeface="Garamond" pitchFamily="18" charset="0"/>
              </a:rPr>
              <a:t> </a:t>
            </a:r>
            <a:r>
              <a:rPr lang="ru-RU" sz="2400" dirty="0" err="1">
                <a:latin typeface="Garamond" pitchFamily="18" charset="0"/>
              </a:rPr>
              <a:t>које</a:t>
            </a:r>
            <a:r>
              <a:rPr lang="ru-RU" sz="2400" dirty="0">
                <a:latin typeface="Garamond" pitchFamily="18" charset="0"/>
              </a:rPr>
              <a:t> се </a:t>
            </a:r>
            <a:r>
              <a:rPr lang="ru-RU" sz="2400" dirty="0" err="1">
                <a:latin typeface="Garamond" pitchFamily="18" charset="0"/>
              </a:rPr>
              <a:t>извршавају</a:t>
            </a:r>
            <a:r>
              <a:rPr lang="ru-RU" sz="2400" dirty="0">
                <a:latin typeface="Garamond" pitchFamily="18" charset="0"/>
              </a:rPr>
              <a:t> </a:t>
            </a:r>
            <a:r>
              <a:rPr lang="ru-RU" sz="2400" dirty="0" err="1">
                <a:latin typeface="Garamond" pitchFamily="18" charset="0"/>
              </a:rPr>
              <a:t>једна</a:t>
            </a:r>
            <a:r>
              <a:rPr lang="ru-RU" sz="2400" dirty="0">
                <a:latin typeface="Garamond" pitchFamily="18" charset="0"/>
              </a:rPr>
              <a:t> за другом док се не </a:t>
            </a:r>
            <a:r>
              <a:rPr lang="ru-RU" sz="2400" dirty="0" err="1">
                <a:latin typeface="Garamond" pitchFamily="18" charset="0"/>
              </a:rPr>
              <a:t>наиђе</a:t>
            </a:r>
            <a:r>
              <a:rPr lang="ru-RU" sz="2400" dirty="0">
                <a:latin typeface="Garamond" pitchFamily="18" charset="0"/>
              </a:rPr>
              <a:t> на </a:t>
            </a:r>
            <a:r>
              <a:rPr lang="ru-RU" sz="2400" dirty="0" err="1">
                <a:latin typeface="Garamond" pitchFamily="18" charset="0"/>
              </a:rPr>
              <a:t>наредбу</a:t>
            </a:r>
            <a:r>
              <a:rPr lang="ru-RU" sz="2400" dirty="0">
                <a:latin typeface="Garamond" pitchFamily="18" charset="0"/>
              </a:rPr>
              <a:t> за промену тока </a:t>
            </a:r>
            <a:r>
              <a:rPr lang="ru-RU" sz="2400" dirty="0" err="1">
                <a:latin typeface="Garamond" pitchFamily="18" charset="0"/>
              </a:rPr>
              <a:t>управљања</a:t>
            </a:r>
            <a:r>
              <a:rPr lang="ru-RU" sz="2400" dirty="0" smtClean="0">
                <a:latin typeface="Garamond" pitchFamily="18" charset="0"/>
              </a:rPr>
              <a:t>.</a:t>
            </a:r>
            <a:endParaRPr lang="ru-RU" altLang="en-US" sz="2400" dirty="0" smtClean="0">
              <a:latin typeface="Garamond" panose="02020404030301010803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ClrTx/>
            </a:pPr>
            <a:r>
              <a:rPr lang="ru-RU" altLang="en-US" sz="2400" dirty="0" smtClean="0">
                <a:latin typeface="Garamond" panose="02020404030301010803" pitchFamily="18" charset="0"/>
              </a:rPr>
              <a:t>У </a:t>
            </a:r>
            <a:r>
              <a:rPr lang="ru-RU" altLang="en-US" sz="2400" dirty="0">
                <a:latin typeface="Garamond" panose="02020404030301010803" pitchFamily="18" charset="0"/>
              </a:rPr>
              <a:t>блоку могу </a:t>
            </a:r>
            <a:r>
              <a:rPr lang="ru-RU" altLang="en-US" sz="2400" dirty="0" err="1">
                <a:latin typeface="Garamond" panose="02020404030301010803" pitchFamily="18" charset="0"/>
              </a:rPr>
              <a:t>бити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декларисане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променљиве</a:t>
            </a:r>
            <a:r>
              <a:rPr lang="ru-RU" altLang="en-US" sz="2400" dirty="0">
                <a:latin typeface="Garamond" panose="02020404030301010803" pitchFamily="18" charset="0"/>
              </a:rPr>
              <a:t>.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</a:p>
          <a:p>
            <a:pPr marL="342900" indent="-342900" eaLnBrk="1" hangingPunct="1">
              <a:spcBef>
                <a:spcPct val="50000"/>
              </a:spcBef>
              <a:buClrTx/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Оне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>
                <a:latin typeface="Garamond" panose="02020404030301010803" pitchFamily="18" charset="0"/>
              </a:rPr>
              <a:t>су </a:t>
            </a:r>
            <a:r>
              <a:rPr lang="ru-RU" altLang="en-US" sz="2400" dirty="0" err="1">
                <a:latin typeface="Garamond" panose="02020404030301010803" pitchFamily="18" charset="0"/>
              </a:rPr>
              <a:t>локалне</a:t>
            </a:r>
            <a:r>
              <a:rPr lang="ru-RU" altLang="en-US" sz="2400" dirty="0">
                <a:latin typeface="Garamond" panose="02020404030301010803" pitchFamily="18" charset="0"/>
              </a:rPr>
              <a:t> за блок и </a:t>
            </a:r>
            <a:r>
              <a:rPr lang="ru-RU" altLang="en-US" sz="2400" dirty="0" err="1">
                <a:latin typeface="Garamond" panose="02020404030301010803" pitchFamily="18" charset="0"/>
              </a:rPr>
              <a:t>видљиве</a:t>
            </a:r>
            <a:r>
              <a:rPr lang="ru-RU" altLang="en-US" sz="2400" dirty="0">
                <a:latin typeface="Garamond" panose="02020404030301010803" pitchFamily="18" charset="0"/>
              </a:rPr>
              <a:t> су (могу се </a:t>
            </a:r>
            <a:r>
              <a:rPr lang="ru-RU" altLang="en-US" sz="2400" dirty="0" err="1">
                <a:latin typeface="Garamond" panose="02020404030301010803" pitchFamily="18" charset="0"/>
              </a:rPr>
              <a:t>користити</a:t>
            </a:r>
            <a:r>
              <a:rPr lang="ru-RU" altLang="en-US" sz="2400" dirty="0">
                <a:latin typeface="Garamond" panose="02020404030301010803" pitchFamily="18" charset="0"/>
              </a:rPr>
              <a:t>) само од места </a:t>
            </a:r>
            <a:r>
              <a:rPr lang="ru-RU" altLang="en-US" sz="2400" dirty="0" err="1">
                <a:latin typeface="Garamond" panose="02020404030301010803" pitchFamily="18" charset="0"/>
              </a:rPr>
              <a:t>декларисања</a:t>
            </a:r>
            <a:r>
              <a:rPr lang="ru-RU" altLang="en-US" sz="2400" dirty="0">
                <a:latin typeface="Garamond" panose="02020404030301010803" pitchFamily="18" charset="0"/>
              </a:rPr>
              <a:t> до </a:t>
            </a:r>
            <a:r>
              <a:rPr lang="ru-RU" altLang="en-US" sz="2400" dirty="0" err="1">
                <a:latin typeface="Garamond" panose="02020404030301010803" pitchFamily="18" charset="0"/>
              </a:rPr>
              <a:t>краја</a:t>
            </a:r>
            <a:r>
              <a:rPr lang="ru-RU" altLang="en-US" sz="2400" dirty="0">
                <a:latin typeface="Garamond" panose="02020404030301010803" pitchFamily="18" charset="0"/>
              </a:rPr>
              <a:t> блока. </a:t>
            </a:r>
            <a:endParaRPr lang="ru-RU" altLang="en-US" sz="2400" dirty="0" smtClean="0">
              <a:latin typeface="Garamond" panose="02020404030301010803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ClrTx/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Локална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променљива</a:t>
            </a:r>
            <a:r>
              <a:rPr lang="ru-RU" altLang="en-US" sz="2400" dirty="0">
                <a:latin typeface="Garamond" panose="02020404030301010803" pitchFamily="18" charset="0"/>
              </a:rPr>
              <a:t> не </a:t>
            </a:r>
            <a:r>
              <a:rPr lang="ru-RU" altLang="en-US" sz="2400" dirty="0" err="1">
                <a:latin typeface="Garamond" panose="02020404030301010803" pitchFamily="18" charset="0"/>
              </a:rPr>
              <a:t>може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бити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коришћена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уколико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јој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није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додељена</a:t>
            </a:r>
            <a:r>
              <a:rPr lang="ru-RU" altLang="en-US" sz="2400" dirty="0">
                <a:latin typeface="Garamond" panose="02020404030301010803" pitchFamily="18" charset="0"/>
              </a:rPr>
              <a:t> почетна </a:t>
            </a:r>
            <a:r>
              <a:rPr lang="ru-RU" altLang="en-US" sz="2400" dirty="0" err="1">
                <a:latin typeface="Garamond" panose="02020404030301010803" pitchFamily="18" charset="0"/>
              </a:rPr>
              <a:t>вредност</a:t>
            </a:r>
            <a:r>
              <a:rPr lang="ru-RU" altLang="en-US" sz="2400" dirty="0">
                <a:latin typeface="Garamond" panose="02020404030301010803" pitchFamily="18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ClrTx/>
            </a:pPr>
            <a:r>
              <a:rPr lang="ru-RU" altLang="en-US" sz="2400" dirty="0">
                <a:latin typeface="Garamond" panose="02020404030301010803" pitchFamily="18" charset="0"/>
              </a:rPr>
              <a:t>Блок не </a:t>
            </a:r>
            <a:r>
              <a:rPr lang="ru-RU" altLang="en-US" sz="2400" dirty="0" err="1">
                <a:latin typeface="Garamond" panose="02020404030301010803" pitchFamily="18" charset="0"/>
              </a:rPr>
              <a:t>може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садржавати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више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променљивих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са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истим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именом</a:t>
            </a:r>
            <a:r>
              <a:rPr lang="ru-RU" altLang="en-US" sz="2400" dirty="0" smtClean="0">
                <a:latin typeface="Garamond" panose="02020404030301010803" pitchFamily="18" charset="0"/>
              </a:rPr>
              <a:t>. </a:t>
            </a:r>
            <a:endParaRPr lang="ru-RU" altLang="en-US" sz="2400" dirty="0">
              <a:latin typeface="Garamond" panose="02020404030301010803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None/>
            </a:pPr>
            <a:endParaRPr lang="ru-RU" altLang="en-US" sz="2400" dirty="0" smtClean="0">
              <a:latin typeface="Garamond" panose="02020404030301010803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35150" y="549275"/>
            <a:ext cx="7129463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Блок (2)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2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7800" y="1417638"/>
            <a:ext cx="8786813" cy="549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sr-Latn-RS" sz="14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Test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sr-Latn-R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telo klase je blok </a:t>
            </a:r>
            <a:endParaRPr lang="sr-Cyrl-RS" sz="1400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8000FF"/>
                </a:solidFill>
                <a:latin typeface="Courier New" panose="02070309020205020404" pitchFamily="49" charset="0"/>
              </a:rPr>
              <a:t>static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main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String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[]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args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</a:t>
            </a:r>
            <a:r>
              <a:rPr lang="sr-Latn-R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telo </a:t>
            </a:r>
            <a:r>
              <a:rPr lang="sr-Latn-R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metode je </a:t>
            </a:r>
            <a:r>
              <a:rPr lang="sr-Latn-R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takodje blok </a:t>
            </a:r>
            <a:endParaRPr lang="sr-Cyrl-RS" sz="1400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sr-Cyrl-R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400" dirty="0">
                <a:solidFill>
                  <a:srgbClr val="808080"/>
                </a:solidFill>
                <a:latin typeface="Courier New" panose="02070309020205020404" pitchFamily="49" charset="0"/>
              </a:rPr>
              <a:t>"Zdravo svete"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</a:t>
            </a:r>
            <a:r>
              <a:rPr lang="sr-Latn-R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primer suvisnog bloka koji nema nikakvu namenu </a:t>
            </a:r>
            <a:r>
              <a:rPr lang="sr-Cyrl-R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			</a:t>
            </a:r>
            <a:r>
              <a:rPr lang="en-U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x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400" dirty="0">
                <a:solidFill>
                  <a:srgbClr val="FF8000"/>
                </a:solidFill>
                <a:latin typeface="Courier New" panose="02070309020205020404" pitchFamily="49" charset="0"/>
              </a:rPr>
              <a:t>5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4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sr-Latn-RS" sz="1400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3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){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sr-Latn-R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sr-Latn-R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blok za if granu </a:t>
            </a:r>
            <a:endParaRPr lang="sr-Cyrl-RS" sz="1400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sr-Cyrl-R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			</a:t>
            </a:r>
            <a:r>
              <a:rPr lang="sr-Latn-RS" sz="14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++;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</a:t>
            </a:r>
            <a:r>
              <a:rPr lang="sr-Latn-R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System.out.println(y); </a:t>
            </a:r>
            <a:endParaRPr lang="sr-Cyrl-RS" sz="1400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sr-Cyrl-R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		</a:t>
            </a:r>
            <a:r>
              <a:rPr lang="sr-Latn-R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sr-Latn-R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nemoguc ispis vrednosti </a:t>
            </a:r>
            <a:r>
              <a:rPr lang="sr-Latn-R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y,</a:t>
            </a:r>
            <a:r>
              <a:rPr lang="sr-Cyrl-R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jer </a:t>
            </a:r>
            <a:r>
              <a:rPr lang="sr-Latn-R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je y </a:t>
            </a:r>
            <a:endParaRPr lang="sr-Cyrl-RS" sz="1400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sr-Cyrl-R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		</a:t>
            </a:r>
            <a:r>
              <a:rPr lang="en-U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sr-Latn-R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deklarisana </a:t>
            </a:r>
            <a:r>
              <a:rPr lang="sr-Latn-R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u if bloku i ovde se ne vidi </a:t>
            </a:r>
            <a:endParaRPr lang="en-US" sz="1400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en-US" sz="14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sr-Latn-RS" sz="1400" dirty="0"/>
          </a:p>
          <a:p>
            <a:pPr eaLnBrk="1" hangingPunct="1">
              <a:spcBef>
                <a:spcPct val="50000"/>
              </a:spcBef>
              <a:buClrTx/>
              <a:buNone/>
            </a:pPr>
            <a:endParaRPr lang="ru-RU" altLang="en-US" sz="1400" dirty="0" smtClean="0">
              <a:latin typeface="Garamond" panose="02020404030301010803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35150" y="549275"/>
            <a:ext cx="7129463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Блок (3)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417638"/>
            <a:ext cx="8208912" cy="5179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101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41338" y="1628775"/>
            <a:ext cx="8602662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dirty="0" smtClean="0">
                <a:latin typeface="Garamond" pitchFamily="18" charset="0"/>
              </a:rPr>
              <a:t>У састав компилационе јединице могу </a:t>
            </a:r>
            <a:r>
              <a:rPr lang="ru-RU" dirty="0" err="1" smtClean="0">
                <a:latin typeface="Garamond" pitchFamily="18" charset="0"/>
              </a:rPr>
              <a:t>ући</a:t>
            </a:r>
            <a:r>
              <a:rPr lang="ru-RU" dirty="0" smtClean="0">
                <a:latin typeface="Garamond" pitchFamily="18" charset="0"/>
              </a:rPr>
              <a:t>:</a:t>
            </a:r>
          </a:p>
          <a:p>
            <a:pPr marL="1085850" lvl="1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package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sr-Cyrl-RS" dirty="0" smtClean="0">
                <a:latin typeface="Garamond" pitchFamily="18" charset="0"/>
              </a:rPr>
              <a:t>директива </a:t>
            </a:r>
            <a:r>
              <a:rPr lang="ru-RU" dirty="0" smtClean="0">
                <a:latin typeface="Garamond" pitchFamily="18" charset="0"/>
              </a:rPr>
              <a:t>(пакетне наредбе), </a:t>
            </a:r>
          </a:p>
          <a:p>
            <a:pPr marL="1085850" lvl="1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import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директива (наредбе увоза) и </a:t>
            </a:r>
          </a:p>
          <a:p>
            <a:pPr marL="1085850" lvl="1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latin typeface="Garamond" pitchFamily="18" charset="0"/>
              </a:rPr>
              <a:t>дефиниције</a:t>
            </a:r>
            <a:r>
              <a:rPr lang="ru-RU" dirty="0" smtClean="0">
                <a:latin typeface="Garamond" pitchFamily="18" charset="0"/>
              </a:rPr>
              <a:t> класа  и/</a:t>
            </a:r>
            <a:r>
              <a:rPr lang="sr-Cyrl-RS" dirty="0" smtClean="0">
                <a:latin typeface="Garamond" pitchFamily="18" charset="0"/>
              </a:rPr>
              <a:t>или</a:t>
            </a:r>
            <a:r>
              <a:rPr lang="ru-RU" dirty="0" smtClean="0">
                <a:latin typeface="Garamond" pitchFamily="18" charset="0"/>
              </a:rPr>
              <a:t> интерфејса и/или енумерација 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Пакетна наредба служи за одређивање да </a:t>
            </a:r>
            <a:r>
              <a:rPr lang="sr-Cyrl-RS" dirty="0">
                <a:latin typeface="Garamond" pitchFamily="18" charset="0"/>
              </a:rPr>
              <a:t> </a:t>
            </a:r>
            <a:r>
              <a:rPr lang="sr-Cyrl-RS" dirty="0" smtClean="0">
                <a:latin typeface="Garamond" pitchFamily="18" charset="0"/>
              </a:rPr>
              <a:t>се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sr-Cyrl-RS" dirty="0" smtClean="0">
                <a:latin typeface="Garamond" pitchFamily="18" charset="0"/>
              </a:rPr>
              <a:t>дата класа/интерфејс (која се дефинише) налази у датом пакету.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latin typeface="Garamond" pitchFamily="18" charset="0"/>
              </a:rPr>
              <a:t>Наредба</a:t>
            </a:r>
            <a:r>
              <a:rPr lang="ru-RU" dirty="0" smtClean="0">
                <a:latin typeface="Garamond" pitchFamily="18" charset="0"/>
              </a:rPr>
              <a:t> увоза </a:t>
            </a:r>
            <a:r>
              <a:rPr lang="ru-RU" dirty="0" err="1" smtClean="0">
                <a:latin typeface="Garamond" pitchFamily="18" charset="0"/>
              </a:rPr>
              <a:t>омогућује</a:t>
            </a:r>
            <a:r>
              <a:rPr lang="ru-RU" dirty="0" smtClean="0">
                <a:latin typeface="Garamond" pitchFamily="18" charset="0"/>
              </a:rPr>
              <a:t> да се, приликом </a:t>
            </a:r>
            <a:r>
              <a:rPr lang="ru-RU" dirty="0" err="1" smtClean="0">
                <a:latin typeface="Garamond" pitchFamily="18" charset="0"/>
              </a:rPr>
              <a:t>позива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тј</a:t>
            </a:r>
            <a:r>
              <a:rPr lang="ru-RU" dirty="0" smtClean="0">
                <a:latin typeface="Garamond" pitchFamily="18" charset="0"/>
              </a:rPr>
              <a:t>. </a:t>
            </a:r>
            <a:r>
              <a:rPr lang="ru-RU" dirty="0" err="1" smtClean="0">
                <a:latin typeface="Garamond" pitchFamily="18" charset="0"/>
              </a:rPr>
              <a:t>слања</a:t>
            </a:r>
            <a:r>
              <a:rPr lang="ru-RU" dirty="0" smtClean="0">
                <a:latin typeface="Garamond" pitchFamily="18" charset="0"/>
              </a:rPr>
              <a:t> поруке, </a:t>
            </a:r>
            <a:r>
              <a:rPr lang="ru-RU" dirty="0" err="1" smtClean="0">
                <a:latin typeface="Garamond" pitchFamily="18" charset="0"/>
              </a:rPr>
              <a:t>уместо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пуног</a:t>
            </a:r>
            <a:r>
              <a:rPr lang="ru-RU" dirty="0" smtClean="0">
                <a:latin typeface="Garamond" pitchFamily="18" charset="0"/>
              </a:rPr>
              <a:t> имена </a:t>
            </a:r>
            <a:r>
              <a:rPr lang="ru-RU" dirty="0" err="1" smtClean="0">
                <a:latin typeface="Garamond" pitchFamily="18" charset="0"/>
              </a:rPr>
              <a:t>класе</a:t>
            </a:r>
            <a:r>
              <a:rPr lang="ru-RU" dirty="0" smtClean="0">
                <a:latin typeface="Garamond" pitchFamily="18" charset="0"/>
              </a:rPr>
              <a:t>/</a:t>
            </a:r>
            <a:r>
              <a:rPr lang="ru-RU" dirty="0" err="1" smtClean="0">
                <a:latin typeface="Garamond" pitchFamily="18" charset="0"/>
              </a:rPr>
              <a:t>интерфејса</a:t>
            </a:r>
            <a:r>
              <a:rPr lang="ru-RU" dirty="0" smtClean="0">
                <a:latin typeface="Garamond" pitchFamily="18" charset="0"/>
              </a:rPr>
              <a:t> (имена </a:t>
            </a:r>
            <a:r>
              <a:rPr lang="ru-RU" dirty="0" err="1" smtClean="0">
                <a:latin typeface="Garamond" pitchFamily="18" charset="0"/>
              </a:rPr>
              <a:t>које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обухвата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име</a:t>
            </a:r>
            <a:r>
              <a:rPr lang="ru-RU" dirty="0" smtClean="0">
                <a:latin typeface="Garamond" pitchFamily="18" charset="0"/>
              </a:rPr>
              <a:t> пакета).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35150" y="549275"/>
            <a:ext cx="6851650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Компилационе јединице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7800" y="1417638"/>
            <a:ext cx="87868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latin typeface="Garamond" pitchFamily="18" charset="0"/>
              </a:rPr>
              <a:t>Наредба</a:t>
            </a:r>
            <a:r>
              <a:rPr lang="ru-RU" dirty="0" smtClean="0">
                <a:latin typeface="Garamond" pitchFamily="18" charset="0"/>
              </a:rPr>
              <a:t> увоза </a:t>
            </a:r>
            <a:r>
              <a:rPr lang="ru-RU" sz="1800" dirty="0" smtClean="0">
                <a:latin typeface="+mn-lt"/>
              </a:rPr>
              <a:t>import</a:t>
            </a:r>
            <a:r>
              <a:rPr lang="ru-RU" sz="1800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представља само помоћ програмеру ради скраћивања нотације. 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Garamond" pitchFamily="18" charset="0"/>
              </a:rPr>
              <a:t>На пример, класа за читање података са улаза је једнозначно одређена пуним именом </a:t>
            </a:r>
            <a:r>
              <a:rPr lang="ru-RU" sz="1800" dirty="0" smtClean="0">
                <a:latin typeface="+mn-lt"/>
              </a:rPr>
              <a:t>java.util.Scanner</a:t>
            </a:r>
            <a:r>
              <a:rPr lang="ru-RU" dirty="0" smtClean="0">
                <a:latin typeface="Garamond" pitchFamily="18" charset="0"/>
              </a:rPr>
              <a:t>. 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latin typeface="Garamond" pitchFamily="18" charset="0"/>
              </a:rPr>
              <a:t>Наредба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sz="1800" dirty="0" smtClean="0">
                <a:latin typeface="+mn-lt"/>
              </a:rPr>
              <a:t>import</a:t>
            </a:r>
            <a:r>
              <a:rPr lang="ru-RU" sz="1800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омогућује да, тој класи више не мора да се приступа коришћењем пуног имена те класе, већ коришћењем њеног </a:t>
            </a:r>
            <a:r>
              <a:rPr lang="ru-RU" dirty="0" err="1" smtClean="0">
                <a:latin typeface="Garamond" pitchFamily="18" charset="0"/>
              </a:rPr>
              <a:t>скраћеног</a:t>
            </a:r>
            <a:r>
              <a:rPr lang="ru-RU" dirty="0" smtClean="0">
                <a:latin typeface="Garamond" pitchFamily="18" charset="0"/>
              </a:rPr>
              <a:t> имена: </a:t>
            </a:r>
            <a:r>
              <a:rPr lang="ru-RU" sz="1800" dirty="0" err="1" smtClean="0">
                <a:latin typeface="+mn-lt"/>
              </a:rPr>
              <a:t>Scanner</a:t>
            </a:r>
            <a:r>
              <a:rPr lang="ru-RU" dirty="0" smtClean="0">
                <a:latin typeface="Garamond" pitchFamily="18" charset="0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35150" y="549275"/>
            <a:ext cx="6851650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Компилационе јединице (2)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1628775"/>
            <a:ext cx="8856663" cy="1144588"/>
          </a:xfrm>
        </p:spPr>
        <p:txBody>
          <a:bodyPr/>
          <a:lstStyle/>
          <a:p>
            <a:pPr eaLnBrk="1" hangingPunct="1"/>
            <a:r>
              <a:rPr lang="sr-Cyrl-RS" altLang="en-US" sz="5400" dirty="0" smtClean="0">
                <a:solidFill>
                  <a:srgbClr val="3366FF"/>
                </a:solidFill>
              </a:rPr>
              <a:t>Сложене конструкције програмског језика Јава</a:t>
            </a:r>
            <a:endParaRPr lang="sr-Latn-CS" altLang="en-US" sz="5400" dirty="0" smtClean="0">
              <a:solidFill>
                <a:srgbClr val="3366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63888" y="3356992"/>
            <a:ext cx="51101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sr-Cyrl-RS" altLang="en-US" kern="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Филиповић</a:t>
            </a:r>
            <a:endParaRPr lang="en-US" altLang="en-US" kern="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CS" altLang="en-US" kern="0" dirty="0" smtClean="0">
                <a:hlinkClick r:id="rId2"/>
              </a:rPr>
              <a:t>vladaf@matf.bg.ac.</a:t>
            </a:r>
            <a:r>
              <a:rPr lang="en-US" altLang="en-US" kern="0" dirty="0" err="1" smtClean="0">
                <a:hlinkClick r:id="rId2"/>
              </a:rPr>
              <a:t>rs</a:t>
            </a:r>
            <a:endParaRPr lang="sr-Latn-RS" altLang="en-US" kern="0" dirty="0" smtClean="0"/>
          </a:p>
          <a:p>
            <a:pPr eaLnBrk="1" hangingPunct="1"/>
            <a:r>
              <a:rPr lang="sr-Cyrl-RS" altLang="en-US" kern="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Александар Картељ</a:t>
            </a:r>
            <a:endParaRPr lang="en-US" altLang="en-US" kern="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kern="0" dirty="0" smtClean="0">
                <a:hlinkClick r:id="rId3"/>
              </a:rPr>
              <a:t>k</a:t>
            </a:r>
            <a:r>
              <a:rPr lang="sr-Latn-RS" altLang="en-US" kern="0" dirty="0" smtClean="0">
                <a:hlinkClick r:id="rId3"/>
              </a:rPr>
              <a:t>artelj</a:t>
            </a:r>
            <a:r>
              <a:rPr lang="en-US" altLang="en-US" kern="0" dirty="0" smtClean="0">
                <a:hlinkClick r:id="rId3"/>
              </a:rPr>
              <a:t>@matf.bg.ac.rs</a:t>
            </a:r>
            <a:endParaRPr lang="en-US" altLang="en-US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11188" y="1628775"/>
            <a:ext cx="8215312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FontTx/>
              <a:buNone/>
            </a:pPr>
            <a:r>
              <a:rPr lang="sr-Cyrl-RS" altLang="en-US" sz="2400" dirty="0">
                <a:latin typeface="Times New Roman" panose="02020603050405020304" pitchFamily="18" charset="0"/>
              </a:rPr>
              <a:t>У</a:t>
            </a:r>
            <a:r>
              <a:rPr lang="sr-Cyrl-RS" altLang="en-US" sz="2400" dirty="0" smtClean="0">
                <a:latin typeface="Times New Roman" panose="02020603050405020304" pitchFamily="18" charset="0"/>
              </a:rPr>
              <a:t>воз </a:t>
            </a:r>
            <a:r>
              <a:rPr lang="sr-Cyrl-RS" altLang="en-US" sz="2400" dirty="0">
                <a:latin typeface="Times New Roman" panose="02020603050405020304" pitchFamily="18" charset="0"/>
              </a:rPr>
              <a:t>статичких метода.</a:t>
            </a:r>
            <a:r>
              <a:rPr lang="sr-Cyrl-RS" altLang="en-US" sz="24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FontTx/>
              <a:buNone/>
            </a:pPr>
            <a:endParaRPr lang="sr-Cyrl-RS" altLang="en-US" sz="2400" b="1" dirty="0">
              <a:solidFill>
                <a:srgbClr val="9900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FontTx/>
              <a:buNone/>
            </a:pPr>
            <a:r>
              <a:rPr lang="sr-Cyrl-RS" altLang="en-US" sz="24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Пример </a:t>
            </a:r>
            <a:r>
              <a:rPr lang="en-US" altLang="en-US" sz="24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 b="1" dirty="0" smtClean="0">
                <a:solidFill>
                  <a:srgbClr val="9900CC"/>
                </a:solidFill>
                <a:latin typeface="Times New Roman" panose="02020603050405020304" pitchFamily="18" charset="0"/>
              </a:rPr>
              <a:t>:</a:t>
            </a:r>
            <a:endParaRPr lang="sr-Cyrl-RS" altLang="en-US" sz="2400" b="1" dirty="0" smtClean="0">
              <a:solidFill>
                <a:srgbClr val="9900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FontTx/>
              <a:buNone/>
            </a:pPr>
            <a:endParaRPr lang="sr-Cyrl-RS" altLang="en-US" sz="2400" b="1" dirty="0" smtClean="0">
              <a:solidFill>
                <a:srgbClr val="9900CC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package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oop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а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pleti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import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java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applet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.*;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import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java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awt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.*;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endParaRPr lang="sr-Cyrl-RS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Crta1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extends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Applet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paint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Graphics g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){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g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drawLine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50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50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100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100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g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fillRect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100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100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50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50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g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drawRoundRect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10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10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100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80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30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30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g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fill3DRect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200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200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50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50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g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draw3DRect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1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200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50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50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false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sr-Latn-RS" sz="1500" dirty="0"/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FontTx/>
              <a:buNone/>
            </a:pPr>
            <a:endParaRPr lang="sr-Latn-CS" altLang="en-US" sz="2400" b="1" dirty="0">
              <a:solidFill>
                <a:srgbClr val="99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35150" y="549275"/>
            <a:ext cx="6851650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Компилационе јединице (3)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3140968"/>
            <a:ext cx="6840760" cy="36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28775"/>
            <a:ext cx="8569325" cy="1144588"/>
          </a:xfrm>
        </p:spPr>
        <p:txBody>
          <a:bodyPr/>
          <a:lstStyle/>
          <a:p>
            <a:pPr eaLnBrk="1" hangingPunct="1"/>
            <a:r>
              <a:rPr lang="sr-Cyrl-RS" altLang="en-US" sz="5400" smtClean="0">
                <a:solidFill>
                  <a:srgbClr val="3366FF"/>
                </a:solidFill>
              </a:rPr>
              <a:t>Низови у програмском језику Јава</a:t>
            </a:r>
            <a:endParaRPr lang="sr-Latn-CS" altLang="en-US" sz="5400" smtClean="0">
              <a:solidFill>
                <a:srgbClr val="3366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63888" y="3356992"/>
            <a:ext cx="51101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sr-Cyrl-RS" altLang="en-US" kern="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Филиповић</a:t>
            </a:r>
            <a:endParaRPr lang="en-US" altLang="en-US" kern="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CS" altLang="en-US" kern="0" dirty="0" smtClean="0">
                <a:hlinkClick r:id="rId2"/>
              </a:rPr>
              <a:t>vladaf@matf.bg.ac.</a:t>
            </a:r>
            <a:r>
              <a:rPr lang="en-US" altLang="en-US" kern="0" dirty="0" err="1" smtClean="0">
                <a:hlinkClick r:id="rId2"/>
              </a:rPr>
              <a:t>rs</a:t>
            </a:r>
            <a:endParaRPr lang="sr-Latn-RS" altLang="en-US" kern="0" dirty="0" smtClean="0"/>
          </a:p>
          <a:p>
            <a:pPr eaLnBrk="1" hangingPunct="1"/>
            <a:r>
              <a:rPr lang="sr-Cyrl-RS" altLang="en-US" kern="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Александар Картељ</a:t>
            </a:r>
            <a:endParaRPr lang="en-US" altLang="en-US" kern="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kern="0" dirty="0" smtClean="0">
                <a:hlinkClick r:id="rId3"/>
              </a:rPr>
              <a:t>k</a:t>
            </a:r>
            <a:r>
              <a:rPr lang="sr-Latn-RS" altLang="en-US" kern="0" dirty="0" smtClean="0">
                <a:hlinkClick r:id="rId3"/>
              </a:rPr>
              <a:t>artelj</a:t>
            </a:r>
            <a:r>
              <a:rPr lang="en-US" altLang="en-US" kern="0" dirty="0" smtClean="0">
                <a:hlinkClick r:id="rId3"/>
              </a:rPr>
              <a:t>@matf.bg.ac.rs</a:t>
            </a:r>
            <a:endParaRPr lang="en-US" altLang="en-US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288" y="1844675"/>
            <a:ext cx="86106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Низ се дефинише као група променљивих истог типа које се појављују под заједничким именом.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Низовни тип података у Јави има следећа својства:</a:t>
            </a:r>
          </a:p>
          <a:p>
            <a:pPr marL="120015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садржи линеарно уређен, унапред познат, број чланова,</a:t>
            </a:r>
          </a:p>
          <a:p>
            <a:pPr marL="120015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сви чланови су истог типа и имају заједничко име; чланови могу бити примитивног или објектног типа,</a:t>
            </a:r>
          </a:p>
          <a:p>
            <a:pPr marL="120015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сваком члану приступа се помоћу заједничког имена низа и индекса члана,</a:t>
            </a:r>
          </a:p>
          <a:p>
            <a:pPr marL="120015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сви индекси су целобројног типа,</a:t>
            </a:r>
          </a:p>
          <a:p>
            <a:pPr marL="120015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сви чланови низа се третирају као посебне променљиве (називају се и индексним променљивим ).</a:t>
            </a:r>
            <a:endParaRPr lang="sr-Latn-CS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835150" y="549275"/>
            <a:ext cx="6851650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Низови у Јави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528638" y="1535113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en-US" sz="2400" dirty="0" err="1">
                <a:latin typeface="Garamond" panose="02020404030301010803" pitchFamily="18" charset="0"/>
              </a:rPr>
              <a:t>Једнодимензионални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за приступ </a:t>
            </a:r>
            <a:r>
              <a:rPr lang="ru-RU" altLang="en-US" sz="2400" dirty="0" err="1">
                <a:latin typeface="Garamond" panose="02020404030301010803" pitchFamily="18" charset="0"/>
              </a:rPr>
              <a:t>елементима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користи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тачно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један</a:t>
            </a:r>
            <a:r>
              <a:rPr lang="ru-RU" altLang="en-US" sz="2400" dirty="0">
                <a:latin typeface="Garamond" panose="02020404030301010803" pitchFamily="18" charset="0"/>
              </a:rPr>
              <a:t> индекс. </a:t>
            </a:r>
          </a:p>
        </p:txBody>
      </p:sp>
      <p:grpSp>
        <p:nvGrpSpPr>
          <p:cNvPr id="11267" name="Group 15"/>
          <p:cNvGrpSpPr>
            <a:grpSpLocks noChangeAspect="1"/>
          </p:cNvGrpSpPr>
          <p:nvPr/>
        </p:nvGrpSpPr>
        <p:grpSpPr bwMode="auto">
          <a:xfrm>
            <a:off x="827584" y="2924944"/>
            <a:ext cx="7467600" cy="1295400"/>
            <a:chOff x="528" y="2064"/>
            <a:chExt cx="4704" cy="816"/>
          </a:xfrm>
        </p:grpSpPr>
        <p:sp>
          <p:nvSpPr>
            <p:cNvPr id="10258" name="Rectangle 13"/>
            <p:cNvSpPr>
              <a:spLocks noChangeArrowheads="1"/>
            </p:cNvSpPr>
            <p:nvPr/>
          </p:nvSpPr>
          <p:spPr bwMode="auto">
            <a:xfrm>
              <a:off x="528" y="2064"/>
              <a:ext cx="4704" cy="432"/>
            </a:xfrm>
            <a:prstGeom prst="rect">
              <a:avLst/>
            </a:prstGeom>
            <a:solidFill>
              <a:srgbClr val="9FEDF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9" name="Text Box 7"/>
            <p:cNvSpPr txBox="1">
              <a:spLocks noChangeArrowheads="1"/>
            </p:cNvSpPr>
            <p:nvPr/>
          </p:nvSpPr>
          <p:spPr bwMode="auto">
            <a:xfrm>
              <a:off x="624" y="2112"/>
              <a:ext cx="720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53</a:t>
              </a:r>
            </a:p>
          </p:txBody>
        </p:sp>
        <p:sp>
          <p:nvSpPr>
            <p:cNvPr id="10260" name="Text Box 9"/>
            <p:cNvSpPr txBox="1">
              <a:spLocks noChangeArrowheads="1"/>
            </p:cNvSpPr>
            <p:nvPr/>
          </p:nvSpPr>
          <p:spPr bwMode="auto">
            <a:xfrm>
              <a:off x="1440" y="2112"/>
              <a:ext cx="720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-7</a:t>
              </a:r>
            </a:p>
          </p:txBody>
        </p:sp>
        <p:sp>
          <p:nvSpPr>
            <p:cNvPr id="10261" name="Text Box 10"/>
            <p:cNvSpPr txBox="1">
              <a:spLocks noChangeArrowheads="1"/>
            </p:cNvSpPr>
            <p:nvPr/>
          </p:nvSpPr>
          <p:spPr bwMode="auto">
            <a:xfrm>
              <a:off x="2256" y="2112"/>
              <a:ext cx="720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563</a:t>
              </a:r>
            </a:p>
          </p:txBody>
        </p:sp>
        <p:sp>
          <p:nvSpPr>
            <p:cNvPr id="10262" name="Text Box 11"/>
            <p:cNvSpPr txBox="1">
              <a:spLocks noChangeArrowheads="1"/>
            </p:cNvSpPr>
            <p:nvPr/>
          </p:nvSpPr>
          <p:spPr bwMode="auto">
            <a:xfrm>
              <a:off x="4272" y="2112"/>
              <a:ext cx="720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37</a:t>
              </a:r>
            </a:p>
          </p:txBody>
        </p:sp>
        <p:sp>
          <p:nvSpPr>
            <p:cNvPr id="10263" name="Text Box 12"/>
            <p:cNvSpPr txBox="1">
              <a:spLocks noChangeArrowheads="1"/>
            </p:cNvSpPr>
            <p:nvPr/>
          </p:nvSpPr>
          <p:spPr bwMode="auto">
            <a:xfrm>
              <a:off x="3264" y="2160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…….</a:t>
              </a:r>
            </a:p>
          </p:txBody>
        </p:sp>
        <p:sp>
          <p:nvSpPr>
            <p:cNvPr id="10264" name="Text Box 14"/>
            <p:cNvSpPr txBox="1">
              <a:spLocks noChangeArrowheads="1"/>
            </p:cNvSpPr>
            <p:nvPr/>
          </p:nvSpPr>
          <p:spPr bwMode="auto">
            <a:xfrm>
              <a:off x="528" y="2592"/>
              <a:ext cx="47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 a[0]             a[1]          a[2]           …….               a[99]</a:t>
              </a:r>
            </a:p>
          </p:txBody>
        </p:sp>
      </p:grpSp>
      <p:grpSp>
        <p:nvGrpSpPr>
          <p:cNvPr id="11268" name="Group 29"/>
          <p:cNvGrpSpPr>
            <a:grpSpLocks noChangeAspect="1"/>
          </p:cNvGrpSpPr>
          <p:nvPr/>
        </p:nvGrpSpPr>
        <p:grpSpPr bwMode="auto">
          <a:xfrm>
            <a:off x="811709" y="4521969"/>
            <a:ext cx="7467600" cy="1295400"/>
            <a:chOff x="432" y="3072"/>
            <a:chExt cx="4704" cy="816"/>
          </a:xfrm>
        </p:grpSpPr>
        <p:sp>
          <p:nvSpPr>
            <p:cNvPr id="10246" name="Rectangle 17"/>
            <p:cNvSpPr>
              <a:spLocks noChangeArrowheads="1"/>
            </p:cNvSpPr>
            <p:nvPr/>
          </p:nvSpPr>
          <p:spPr bwMode="auto">
            <a:xfrm>
              <a:off x="432" y="3072"/>
              <a:ext cx="4704" cy="432"/>
            </a:xfrm>
            <a:prstGeom prst="rect">
              <a:avLst/>
            </a:prstGeom>
            <a:solidFill>
              <a:srgbClr val="9FEDF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47" name="Text Box 18"/>
            <p:cNvSpPr txBox="1">
              <a:spLocks noChangeArrowheads="1"/>
            </p:cNvSpPr>
            <p:nvPr/>
          </p:nvSpPr>
          <p:spPr bwMode="auto">
            <a:xfrm>
              <a:off x="528" y="3120"/>
              <a:ext cx="384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endParaRPr lang="sr-Latn-C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48" name="Text Box 19"/>
            <p:cNvSpPr txBox="1">
              <a:spLocks noChangeArrowheads="1"/>
            </p:cNvSpPr>
            <p:nvPr/>
          </p:nvSpPr>
          <p:spPr bwMode="auto">
            <a:xfrm>
              <a:off x="1008" y="3592"/>
              <a:ext cx="720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“Ana”</a:t>
              </a:r>
            </a:p>
          </p:txBody>
        </p:sp>
        <p:sp>
          <p:nvSpPr>
            <p:cNvPr id="10249" name="Text Box 20"/>
            <p:cNvSpPr txBox="1">
              <a:spLocks noChangeArrowheads="1"/>
            </p:cNvSpPr>
            <p:nvPr/>
          </p:nvSpPr>
          <p:spPr bwMode="auto">
            <a:xfrm>
              <a:off x="2574" y="3591"/>
              <a:ext cx="768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“Pera”</a:t>
              </a:r>
            </a:p>
          </p:txBody>
        </p:sp>
        <p:sp>
          <p:nvSpPr>
            <p:cNvPr id="10250" name="Text Box 21"/>
            <p:cNvSpPr txBox="1">
              <a:spLocks noChangeArrowheads="1"/>
            </p:cNvSpPr>
            <p:nvPr/>
          </p:nvSpPr>
          <p:spPr bwMode="auto">
            <a:xfrm>
              <a:off x="4343" y="3591"/>
              <a:ext cx="720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“Mila”</a:t>
              </a:r>
            </a:p>
          </p:txBody>
        </p:sp>
        <p:sp>
          <p:nvSpPr>
            <p:cNvPr id="10251" name="Text Box 22"/>
            <p:cNvSpPr txBox="1">
              <a:spLocks noChangeArrowheads="1"/>
            </p:cNvSpPr>
            <p:nvPr/>
          </p:nvSpPr>
          <p:spPr bwMode="auto">
            <a:xfrm>
              <a:off x="3264" y="3168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…</a:t>
              </a:r>
            </a:p>
          </p:txBody>
        </p:sp>
        <p:sp>
          <p:nvSpPr>
            <p:cNvPr id="10252" name="Text Box 23"/>
            <p:cNvSpPr txBox="1">
              <a:spLocks noChangeArrowheads="1"/>
            </p:cNvSpPr>
            <p:nvPr/>
          </p:nvSpPr>
          <p:spPr bwMode="auto">
            <a:xfrm>
              <a:off x="432" y="3600"/>
              <a:ext cx="47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nis[0]                    nis[1]                            nis[20]</a:t>
              </a:r>
            </a:p>
          </p:txBody>
        </p:sp>
        <p:sp>
          <p:nvSpPr>
            <p:cNvPr id="10253" name="Line 24"/>
            <p:cNvSpPr>
              <a:spLocks noChangeShapeType="1"/>
            </p:cNvSpPr>
            <p:nvPr/>
          </p:nvSpPr>
          <p:spPr bwMode="auto">
            <a:xfrm>
              <a:off x="720" y="3264"/>
              <a:ext cx="28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10254" name="Text Box 25"/>
            <p:cNvSpPr txBox="1">
              <a:spLocks noChangeArrowheads="1"/>
            </p:cNvSpPr>
            <p:nvPr/>
          </p:nvSpPr>
          <p:spPr bwMode="auto">
            <a:xfrm>
              <a:off x="1920" y="3120"/>
              <a:ext cx="432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endParaRPr lang="sr-Latn-CS" altLang="en-US" sz="24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5" name="Line 26"/>
            <p:cNvSpPr>
              <a:spLocks noChangeShapeType="1"/>
            </p:cNvSpPr>
            <p:nvPr/>
          </p:nvSpPr>
          <p:spPr bwMode="auto">
            <a:xfrm>
              <a:off x="2160" y="3264"/>
              <a:ext cx="41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10256" name="Text Box 27"/>
            <p:cNvSpPr txBox="1">
              <a:spLocks noChangeArrowheads="1"/>
            </p:cNvSpPr>
            <p:nvPr/>
          </p:nvSpPr>
          <p:spPr bwMode="auto">
            <a:xfrm>
              <a:off x="3696" y="3120"/>
              <a:ext cx="384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endParaRPr lang="sr-Latn-CS" altLang="en-US" sz="24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7" name="Line 28"/>
            <p:cNvSpPr>
              <a:spLocks noChangeShapeType="1"/>
            </p:cNvSpPr>
            <p:nvPr/>
          </p:nvSpPr>
          <p:spPr bwMode="auto">
            <a:xfrm>
              <a:off x="3888" y="3264"/>
              <a:ext cx="455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r-Latn-RS"/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Једнодимензионални низ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55576" y="1700808"/>
            <a:ext cx="8066087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sr-Latn-CS" altLang="en-US" sz="2400" dirty="0">
                <a:solidFill>
                  <a:srgbClr val="000099"/>
                </a:solidFill>
              </a:rPr>
              <a:t>     </a:t>
            </a:r>
            <a:r>
              <a:rPr lang="sr-Cyrl-RS" altLang="en-US" sz="2400" dirty="0">
                <a:solidFill>
                  <a:srgbClr val="000099"/>
                </a:solidFill>
              </a:rPr>
              <a:t>Декларисање низова (постоје два начина)</a:t>
            </a:r>
            <a:r>
              <a:rPr lang="sr-Latn-CS" altLang="en-US" sz="2400" dirty="0">
                <a:solidFill>
                  <a:srgbClr val="000099"/>
                </a:solidFill>
              </a:rPr>
              <a:t>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sr-Cyrl-RS" altLang="en-US" sz="2400" b="1" dirty="0">
                <a:latin typeface="Times New Roman" panose="02020603050405020304" pitchFamily="18" charset="0"/>
              </a:rPr>
              <a:t>Пример.</a:t>
            </a:r>
            <a:r>
              <a:rPr lang="sr-Latn-CS" altLang="en-US" sz="2400" b="1" dirty="0">
                <a:latin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pozicija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[];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String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niska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[];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Knjiga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naslov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[];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endParaRPr lang="sr-Cyrl-RS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sr-Latn-RS" sz="1500" dirty="0">
                <a:solidFill>
                  <a:srgbClr val="008000"/>
                </a:solidFill>
                <a:latin typeface="Courier New" panose="02070309020205020404" pitchFamily="49" charset="0"/>
              </a:rPr>
              <a:t>Iste deklaracije na drugi način </a:t>
            </a:r>
            <a:endParaRPr lang="sr-Cyrl-RS" sz="1500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[]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pozicija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String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[]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niska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Knjiga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[]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naslov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altLang="en-US" sz="2400" dirty="0" smtClean="0">
              <a:latin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None/>
            </a:pPr>
            <a:r>
              <a:rPr lang="sr-Cyrl-RS" altLang="en-US" sz="2400" dirty="0" smtClean="0">
                <a:latin typeface="Times New Roman" panose="02020603050405020304" pitchFamily="18" charset="0"/>
              </a:rPr>
              <a:t>Уочава </a:t>
            </a:r>
            <a:r>
              <a:rPr lang="sr-Cyrl-RS" altLang="en-US" sz="2400" dirty="0">
                <a:latin typeface="Times New Roman" panose="02020603050405020304" pitchFamily="18" charset="0"/>
              </a:rPr>
              <a:t>се разлика између ове две врсте декларација</a:t>
            </a:r>
            <a:r>
              <a:rPr lang="sr-Latn-CS" altLang="en-US" sz="2400" dirty="0" smtClean="0">
                <a:latin typeface="Times New Roman" panose="02020603050405020304" pitchFamily="18" charset="0"/>
              </a:rPr>
              <a:t>:</a:t>
            </a:r>
            <a:endParaRPr lang="sr-Cyrl-RS" altLang="en-US" sz="2400" dirty="0" smtClean="0">
              <a:latin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FontTx/>
              <a:buNone/>
            </a:pPr>
            <a:endParaRPr lang="sr-Latn-CS" altLang="en-US" sz="2400" dirty="0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[]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a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zzz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8000"/>
                </a:solidFill>
                <a:latin typeface="Courier New" panose="02070309020205020404" pitchFamily="49" charset="0"/>
              </a:rPr>
              <a:t>// sve 3 promenljive a, b i zzz se deklarisu kao </a:t>
            </a:r>
            <a:r>
              <a:rPr lang="sr-Cyrl-RS" sz="15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		</a:t>
            </a:r>
            <a:r>
              <a:rPr lang="sr-Latn-RS" sz="1500" dirty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en-US" sz="15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</a:t>
            </a:r>
            <a:r>
              <a:rPr lang="sr-Latn-RS" sz="15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nizovne </a:t>
            </a:r>
            <a:endParaRPr lang="sr-Cyrl-RS" sz="1500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zzz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[];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8000"/>
                </a:solidFill>
                <a:latin typeface="Courier New" panose="02070309020205020404" pitchFamily="49" charset="0"/>
              </a:rPr>
              <a:t>// samo zzz se deklarise kao nizovna promenljiva</a:t>
            </a:r>
            <a:endParaRPr lang="sr-Latn-RS" sz="15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Једнодимензионални низ</a:t>
            </a:r>
            <a:r>
              <a:rPr lang="en-US" sz="3600" b="1" kern="0" dirty="0" smtClean="0">
                <a:solidFill>
                  <a:srgbClr val="0070C0"/>
                </a:solidFill>
              </a:rPr>
              <a:t> </a:t>
            </a:r>
            <a:r>
              <a:rPr lang="sr-Cyrl-RS" sz="3600" b="1" kern="0" dirty="0" smtClean="0">
                <a:solidFill>
                  <a:srgbClr val="0070C0"/>
                </a:solidFill>
              </a:rPr>
              <a:t>(2)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2708920"/>
            <a:ext cx="4320480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755576" y="5517232"/>
            <a:ext cx="770485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11188" y="1412875"/>
            <a:ext cx="7200900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sr-Cyrl-RS" dirty="0" smtClean="0">
                <a:solidFill>
                  <a:srgbClr val="000099"/>
                </a:solidFill>
                <a:latin typeface="Arial" charset="0"/>
              </a:rPr>
              <a:t>Креирање низова</a:t>
            </a:r>
            <a:r>
              <a:rPr lang="sr-Latn-CS" sz="2800" dirty="0" smtClean="0">
                <a:solidFill>
                  <a:srgbClr val="006600"/>
                </a:solidFill>
              </a:rPr>
              <a:t>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Постоје два начина</a:t>
            </a:r>
            <a:r>
              <a:rPr lang="sr-Latn-CS" dirty="0" smtClean="0">
                <a:solidFill>
                  <a:schemeClr val="tx1"/>
                </a:solidFill>
                <a:latin typeface="Garamond" pitchFamily="18" charset="0"/>
              </a:rPr>
              <a:t>: </a:t>
            </a:r>
            <a:endParaRPr lang="sr-Cyrl-RS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	</a:t>
            </a:r>
            <a:r>
              <a:rPr lang="sr-Latn-CS" dirty="0" smtClean="0">
                <a:solidFill>
                  <a:schemeClr val="tx1"/>
                </a:solidFill>
                <a:latin typeface="Garamond" pitchFamily="18" charset="0"/>
              </a:rPr>
              <a:t>(1) </a:t>
            </a: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помоћу оператора</a:t>
            </a:r>
            <a:r>
              <a:rPr lang="sr-Latn-CS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sr-Latn-CS" sz="2000" dirty="0" smtClean="0">
                <a:solidFill>
                  <a:schemeClr val="tx1"/>
                </a:solidFill>
                <a:latin typeface="+mn-lt"/>
              </a:rPr>
              <a:t>new</a:t>
            </a:r>
            <a:r>
              <a:rPr lang="sr-Latn-CS" dirty="0" smtClean="0">
                <a:solidFill>
                  <a:schemeClr val="tx1"/>
                </a:solidFill>
                <a:latin typeface="Garamond" pitchFamily="18" charset="0"/>
              </a:rPr>
              <a:t>,</a:t>
            </a:r>
          </a:p>
          <a:p>
            <a:pPr>
              <a:spcBef>
                <a:spcPct val="50000"/>
              </a:spcBef>
              <a:defRPr/>
            </a:pP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	</a:t>
            </a:r>
            <a:r>
              <a:rPr lang="sr-Latn-CS" dirty="0" smtClean="0">
                <a:solidFill>
                  <a:schemeClr val="tx1"/>
                </a:solidFill>
                <a:latin typeface="Garamond" pitchFamily="18" charset="0"/>
              </a:rPr>
              <a:t>(2) </a:t>
            </a: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набрајањем чланова</a:t>
            </a:r>
            <a:endParaRPr lang="sr-Latn-CS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sr-Cyrl-RS" b="1" dirty="0" smtClean="0">
                <a:solidFill>
                  <a:schemeClr val="tx1"/>
                </a:solidFill>
                <a:latin typeface="Garamond" pitchFamily="18" charset="0"/>
              </a:rPr>
              <a:t>Пример.</a:t>
            </a:r>
            <a:endParaRPr lang="sr-Latn-CS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r>
              <a:rPr lang="sr-Latn-CS" dirty="0" smtClean="0">
                <a:solidFill>
                  <a:schemeClr val="tx1"/>
                </a:solidFill>
              </a:rPr>
              <a:t>           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Point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[]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tacke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Point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20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];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sr-Latn-RS" sz="1500" dirty="0">
                <a:solidFill>
                  <a:srgbClr val="008000"/>
                </a:solidFill>
                <a:latin typeface="Courier New" panose="02070309020205020404" pitchFamily="49" charset="0"/>
              </a:rPr>
              <a:t>prvi nacin </a:t>
            </a:r>
            <a:endParaRPr lang="en-US" sz="1500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[]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brojac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100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];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8000"/>
                </a:solidFill>
                <a:latin typeface="Courier New" panose="02070309020205020404" pitchFamily="49" charset="0"/>
              </a:rPr>
              <a:t>// prvi nacin </a:t>
            </a:r>
            <a:endParaRPr lang="en-US" sz="1500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endParaRPr lang="en-US" sz="1500" dirty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en-US" sz="15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sr-Latn-RS" sz="1500" dirty="0">
                <a:solidFill>
                  <a:srgbClr val="008000"/>
                </a:solidFill>
                <a:latin typeface="Courier New" panose="02070309020205020404" pitchFamily="49" charset="0"/>
              </a:rPr>
              <a:t>Sledi drugi nacin kreiranja </a:t>
            </a:r>
            <a:endParaRPr lang="en-US" sz="1500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String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godDoba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[],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s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“mika”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godDoba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={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“prolece”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s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“leto”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“jesen”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“zima”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};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celi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[]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23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46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123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17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36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12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};</a:t>
            </a:r>
            <a:endParaRPr lang="sr-Latn-RS" sz="1500" dirty="0"/>
          </a:p>
          <a:p>
            <a:pPr>
              <a:spcBef>
                <a:spcPct val="50000"/>
              </a:spcBef>
              <a:defRPr/>
            </a:pPr>
            <a:endParaRPr lang="sr-Latn-CS" sz="18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Једнодимензионални низ (3)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350" y="4149080"/>
            <a:ext cx="5904954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39750" y="1471613"/>
            <a:ext cx="7704138" cy="53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sr-Cyrl-RS" altLang="en-US" sz="2400" dirty="0">
                <a:solidFill>
                  <a:srgbClr val="000099"/>
                </a:solidFill>
              </a:rPr>
              <a:t>Приступ члановима низа</a:t>
            </a:r>
            <a:endParaRPr lang="sr-Latn-CS" altLang="en-US" sz="2400" dirty="0">
              <a:solidFill>
                <a:srgbClr val="000099"/>
              </a:solidFill>
            </a:endParaRPr>
          </a:p>
          <a:p>
            <a:pPr marL="457200" indent="-457200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sr-Latn-CS" altLang="en-US" sz="2800" dirty="0">
                <a:latin typeface="Times New Roman" panose="02020603050405020304" pitchFamily="18" charset="0"/>
              </a:rPr>
              <a:t> </a:t>
            </a:r>
            <a:r>
              <a:rPr lang="sr-Cyrl-RS" altLang="en-US" sz="2400" dirty="0">
                <a:latin typeface="Garamond" panose="02020404030301010803" pitchFamily="18" charset="0"/>
              </a:rPr>
              <a:t>Нумерисање чланова низа увек почиње од 0</a:t>
            </a:r>
            <a:r>
              <a:rPr lang="sr-Latn-CS" altLang="en-US" sz="2400" dirty="0">
                <a:latin typeface="Garamond" panose="02020404030301010803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sr-Latn-CS" altLang="en-US" sz="2400" dirty="0">
                <a:latin typeface="Garamond" panose="02020404030301010803" pitchFamily="18" charset="0"/>
              </a:rPr>
              <a:t>  </a:t>
            </a:r>
            <a:r>
              <a:rPr lang="sr-Cyrl-RS" altLang="en-US" sz="2400" dirty="0">
                <a:latin typeface="Garamond" panose="02020404030301010803" pitchFamily="18" charset="0"/>
              </a:rPr>
              <a:t>Члановима низа се приступа помоћу</a:t>
            </a:r>
            <a:r>
              <a:rPr lang="sr-Latn-CS" altLang="en-US" sz="2400" dirty="0">
                <a:latin typeface="Garamond" panose="02020404030301010803" pitchFamily="18" charset="0"/>
              </a:rPr>
              <a:t>: </a:t>
            </a:r>
            <a:r>
              <a:rPr lang="sr-Latn-CS" altLang="en-US" sz="2400" dirty="0">
                <a:latin typeface="Times New Roman" panose="02020603050405020304" pitchFamily="18" charset="0"/>
              </a:rPr>
              <a:t> </a:t>
            </a:r>
            <a:r>
              <a:rPr lang="sr-Latn-CS" altLang="en-US" sz="2000" i="1" dirty="0"/>
              <a:t>ImeNiza[indeks]</a:t>
            </a:r>
          </a:p>
          <a:p>
            <a:pPr marL="342900" indent="-342900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sr-Latn-CS" altLang="en-US" sz="2400" i="1" dirty="0">
                <a:latin typeface="Times New Roman" panose="02020603050405020304" pitchFamily="18" charset="0"/>
              </a:rPr>
              <a:t>  </a:t>
            </a:r>
            <a:r>
              <a:rPr lang="sr-Latn-CS" altLang="en-US" sz="2000" i="1" dirty="0"/>
              <a:t>ImeNiza </a:t>
            </a:r>
            <a:r>
              <a:rPr lang="sr-Cyrl-RS" altLang="en-US" sz="2000" i="1" dirty="0"/>
              <a:t>	</a:t>
            </a:r>
            <a:r>
              <a:rPr lang="sr-Latn-CS" altLang="en-US" sz="2400" i="1" dirty="0">
                <a:latin typeface="Garamond" panose="02020404030301010803" pitchFamily="18" charset="0"/>
              </a:rPr>
              <a:t>– </a:t>
            </a:r>
            <a:r>
              <a:rPr lang="sr-Cyrl-RS" altLang="en-US" sz="2400" dirty="0">
                <a:latin typeface="Garamond" panose="02020404030301010803" pitchFamily="18" charset="0"/>
              </a:rPr>
              <a:t>име које се појављује у декларацији</a:t>
            </a:r>
            <a:endParaRPr lang="sr-Latn-CS" altLang="en-US" sz="2400" dirty="0">
              <a:latin typeface="Garamond" panose="02020404030301010803" pitchFamily="18" charset="0"/>
            </a:endParaRPr>
          </a:p>
          <a:p>
            <a:pPr marL="342900" indent="-342900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sr-Latn-CS" altLang="en-US" sz="2400" i="1" dirty="0">
                <a:latin typeface="Times New Roman" panose="02020603050405020304" pitchFamily="18" charset="0"/>
              </a:rPr>
              <a:t>  </a:t>
            </a:r>
            <a:r>
              <a:rPr lang="sr-Latn-CS" altLang="en-US" sz="2000" i="1" dirty="0"/>
              <a:t>indeks</a:t>
            </a:r>
            <a:r>
              <a:rPr lang="sr-Latn-CS" altLang="en-US" sz="2400" i="1" dirty="0">
                <a:latin typeface="Times New Roman" panose="02020603050405020304" pitchFamily="18" charset="0"/>
              </a:rPr>
              <a:t> </a:t>
            </a:r>
            <a:r>
              <a:rPr lang="sr-Cyrl-RS" altLang="en-US" sz="2400" i="1" dirty="0">
                <a:latin typeface="Times New Roman" panose="02020603050405020304" pitchFamily="18" charset="0"/>
              </a:rPr>
              <a:t>	</a:t>
            </a:r>
            <a:r>
              <a:rPr lang="sr-Latn-CS" altLang="en-US" sz="2400" i="1" dirty="0">
                <a:latin typeface="Garamond" panose="02020404030301010803" pitchFamily="18" charset="0"/>
              </a:rPr>
              <a:t>– </a:t>
            </a:r>
            <a:r>
              <a:rPr lang="sr-Cyrl-RS" altLang="en-US" sz="2400" dirty="0">
                <a:latin typeface="Garamond" panose="02020404030301010803" pitchFamily="18" charset="0"/>
              </a:rPr>
              <a:t>целобројни литерал или израз</a:t>
            </a:r>
            <a:endParaRPr lang="sr-Latn-CS" altLang="en-US" sz="2400" dirty="0">
              <a:latin typeface="Garamond" panose="02020404030301010803" pitchFamily="18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sr-Latn-CS" altLang="en-US" sz="2400" dirty="0">
                <a:latin typeface="Times New Roman" panose="02020603050405020304" pitchFamily="18" charset="0"/>
              </a:rPr>
              <a:t>  </a:t>
            </a:r>
            <a:r>
              <a:rPr lang="sr-Cyrl-RS" altLang="en-US" sz="2400" b="1" dirty="0">
                <a:latin typeface="Times New Roman" panose="02020603050405020304" pitchFamily="18" charset="0"/>
              </a:rPr>
              <a:t>Пример.</a:t>
            </a:r>
            <a:endParaRPr lang="sr-Latn-CS" altLang="en-US" sz="2400" b="1" dirty="0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sz="1800" dirty="0"/>
              <a:t>	</a:t>
            </a: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[]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brojac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100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];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String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[]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godDoba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={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“prolece”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“leto”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“jesen”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“zima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”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};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>
              <a:buNone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…</a:t>
            </a:r>
          </a:p>
          <a:p>
            <a:pPr>
              <a:buNone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brojac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sr-Latn-RS" sz="1500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50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]=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2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8000"/>
                </a:solidFill>
                <a:latin typeface="Courier New" panose="02070309020205020404" pitchFamily="49" charset="0"/>
              </a:rPr>
              <a:t>// Ne bi valjalo: brojac[100] = 3; </a:t>
            </a:r>
            <a:r>
              <a:rPr lang="en-US" sz="15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brojac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j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];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x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godDoba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3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];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endParaRPr lang="sr-Latn-CS" altLang="en-US" sz="1800" dirty="0">
              <a:solidFill>
                <a:schemeClr val="accent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Једнодимензионални низ (4)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350" y="4725144"/>
            <a:ext cx="6553026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39750" y="1433513"/>
            <a:ext cx="86042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ClrTx/>
            </a:pPr>
            <a:r>
              <a:rPr lang="ru-RU" altLang="en-US" sz="2400" dirty="0" err="1">
                <a:latin typeface="Garamond" panose="02020404030301010803" pitchFamily="18" charset="0"/>
              </a:rPr>
              <a:t>Дводимензионални</a:t>
            </a:r>
            <a:r>
              <a:rPr lang="ru-RU" altLang="en-US" sz="2400" dirty="0">
                <a:latin typeface="Garamond" panose="02020404030301010803" pitchFamily="18" charset="0"/>
              </a:rPr>
              <a:t> низ чине </a:t>
            </a:r>
            <a:r>
              <a:rPr lang="ru-RU" altLang="en-US" sz="2400" dirty="0" err="1">
                <a:latin typeface="Garamond" panose="02020404030301010803" pitchFamily="18" charset="0"/>
              </a:rPr>
              <a:t>елементи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истог</a:t>
            </a:r>
            <a:r>
              <a:rPr lang="ru-RU" altLang="en-US" sz="2400" dirty="0">
                <a:latin typeface="Garamond" panose="02020404030301010803" pitchFamily="18" charset="0"/>
              </a:rPr>
              <a:t> типа и </a:t>
            </a:r>
            <a:r>
              <a:rPr lang="ru-RU" altLang="en-US" sz="2400" dirty="0" err="1">
                <a:latin typeface="Garamond" panose="02020404030301010803" pitchFamily="18" charset="0"/>
              </a:rPr>
              <a:t>сваком</a:t>
            </a:r>
            <a:r>
              <a:rPr lang="ru-RU" altLang="en-US" sz="2400" dirty="0">
                <a:latin typeface="Garamond" panose="02020404030301010803" pitchFamily="18" charset="0"/>
              </a:rPr>
              <a:t> од </a:t>
            </a:r>
            <a:r>
              <a:rPr lang="ru-RU" altLang="en-US" sz="2400" dirty="0" err="1">
                <a:latin typeface="Garamond" panose="02020404030301010803" pitchFamily="18" charset="0"/>
              </a:rPr>
              <a:t>њих</a:t>
            </a:r>
            <a:r>
              <a:rPr lang="ru-RU" altLang="en-US" sz="2400" dirty="0">
                <a:latin typeface="Garamond" panose="02020404030301010803" pitchFamily="18" charset="0"/>
              </a:rPr>
              <a:t> приступа се </a:t>
            </a:r>
            <a:r>
              <a:rPr lang="ru-RU" altLang="en-US" sz="2400" dirty="0" err="1">
                <a:latin typeface="Garamond" panose="02020404030301010803" pitchFamily="18" charset="0"/>
              </a:rPr>
              <a:t>помоћу</a:t>
            </a:r>
            <a:r>
              <a:rPr lang="ru-RU" altLang="en-US" sz="2400" dirty="0">
                <a:latin typeface="Garamond" panose="02020404030301010803" pitchFamily="18" charset="0"/>
              </a:rPr>
              <a:t> имена низа и два индекса.</a:t>
            </a:r>
          </a:p>
          <a:p>
            <a:pPr marL="342900" indent="-342900">
              <a:spcBef>
                <a:spcPct val="50000"/>
              </a:spcBef>
              <a:buClrTx/>
            </a:pPr>
            <a:r>
              <a:rPr lang="ru-RU" altLang="en-US" sz="2400" dirty="0" err="1">
                <a:latin typeface="Garamond" panose="02020404030301010803" pitchFamily="18" charset="0"/>
              </a:rPr>
              <a:t>Више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једнодимензионалних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низова</a:t>
            </a:r>
            <a:r>
              <a:rPr lang="ru-RU" altLang="en-US" sz="2400" dirty="0">
                <a:latin typeface="Garamond" panose="02020404030301010803" pitchFamily="18" charset="0"/>
              </a:rPr>
              <a:t> се могу </a:t>
            </a:r>
            <a:r>
              <a:rPr lang="ru-RU" altLang="en-US" sz="2400" dirty="0" err="1">
                <a:latin typeface="Garamond" panose="02020404030301010803" pitchFamily="18" charset="0"/>
              </a:rPr>
              <a:t>поређати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јед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ан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>
                <a:latin typeface="Garamond" panose="02020404030301010803" pitchFamily="18" charset="0"/>
              </a:rPr>
              <a:t>испод </a:t>
            </a:r>
            <a:r>
              <a:rPr lang="ru-RU" altLang="en-US" sz="2400" dirty="0" err="1">
                <a:latin typeface="Garamond" panose="02020404030301010803" pitchFamily="18" charset="0"/>
              </a:rPr>
              <a:t>другог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као</a:t>
            </a:r>
            <a:r>
              <a:rPr lang="ru-RU" altLang="en-US" sz="2400" dirty="0">
                <a:latin typeface="Garamond" panose="02020404030301010803" pitchFamily="18" charset="0"/>
              </a:rPr>
              <a:t> на </a:t>
            </a:r>
            <a:r>
              <a:rPr lang="ru-RU" altLang="en-US" sz="2400" dirty="0" err="1">
                <a:latin typeface="Garamond" panose="02020404030301010803" pitchFamily="18" charset="0"/>
              </a:rPr>
              <a:t>следећој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слици</a:t>
            </a:r>
            <a:r>
              <a:rPr lang="ru-RU" altLang="en-US" sz="2400" dirty="0">
                <a:latin typeface="Garamond" panose="02020404030301010803" pitchFamily="18" charset="0"/>
              </a:rPr>
              <a:t>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>
                <a:solidFill>
                  <a:srgbClr val="0070C0"/>
                </a:solidFill>
              </a:rPr>
              <a:t>Д</a:t>
            </a:r>
            <a:r>
              <a:rPr lang="sr-Cyrl-RS" sz="3600" b="1" kern="0" dirty="0" smtClean="0">
                <a:solidFill>
                  <a:srgbClr val="0070C0"/>
                </a:solidFill>
              </a:rPr>
              <a:t>водимензионални низ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3187700"/>
            <a:ext cx="56388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39750" y="1433513"/>
            <a:ext cx="86042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ClrTx/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Индексирање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употребом</a:t>
            </a:r>
            <a:r>
              <a:rPr lang="ru-RU" altLang="en-US" sz="2400" dirty="0" smtClean="0">
                <a:latin typeface="Garamond" panose="02020404030301010803" pitchFamily="18" charset="0"/>
              </a:rPr>
              <a:t> два индекса.</a:t>
            </a:r>
            <a:endParaRPr lang="ru-RU" altLang="en-US" sz="2400" dirty="0">
              <a:latin typeface="Garamond" panose="02020404030301010803" pitchFamily="18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ru-RU" altLang="en-US" sz="2400" dirty="0">
              <a:latin typeface="Garamond" panose="02020404030301010803" pitchFamily="18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ru-RU" altLang="en-US" sz="2400" dirty="0">
              <a:latin typeface="Garamond" panose="02020404030301010803" pitchFamily="18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ru-RU" altLang="en-US" sz="2400" dirty="0">
              <a:latin typeface="Garamond" panose="02020404030301010803" pitchFamily="18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ru-RU" altLang="en-US" sz="2400" dirty="0">
              <a:latin typeface="Garamond" panose="02020404030301010803" pitchFamily="18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ru-RU" altLang="en-US" sz="2400" dirty="0">
              <a:latin typeface="Garamond" panose="02020404030301010803" pitchFamily="18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spcBef>
                <a:spcPct val="50000"/>
              </a:spcBef>
              <a:buClrTx/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Дводимензионални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>
                <a:latin typeface="Garamond" panose="02020404030301010803" pitchFamily="18" charset="0"/>
              </a:rPr>
              <a:t>низ </a:t>
            </a:r>
            <a:r>
              <a:rPr lang="ru-RU" altLang="en-US" sz="2400" dirty="0" err="1">
                <a:latin typeface="Garamond" panose="02020404030301010803" pitchFamily="18" charset="0"/>
              </a:rPr>
              <a:t>представља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једнодимензионални</a:t>
            </a:r>
            <a:r>
              <a:rPr lang="ru-RU" altLang="en-US" sz="2400" dirty="0">
                <a:latin typeface="Garamond" panose="02020404030301010803" pitchFamily="18" charset="0"/>
              </a:rPr>
              <a:t> низ </a:t>
            </a:r>
            <a:r>
              <a:rPr lang="ru-RU" altLang="en-US" sz="2400" dirty="0" err="1">
                <a:latin typeface="Garamond" panose="02020404030301010803" pitchFamily="18" charset="0"/>
              </a:rPr>
              <a:t>чији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елементи</a:t>
            </a:r>
            <a:r>
              <a:rPr lang="ru-RU" altLang="en-US" sz="2400" dirty="0">
                <a:latin typeface="Garamond" panose="02020404030301010803" pitchFamily="18" charset="0"/>
              </a:rPr>
              <a:t> су </a:t>
            </a:r>
            <a:r>
              <a:rPr lang="ru-RU" altLang="en-US" sz="2400" dirty="0" err="1">
                <a:latin typeface="Garamond" panose="02020404030301010803" pitchFamily="18" charset="0"/>
              </a:rPr>
              <a:t>једнодимензионални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низови</a:t>
            </a:r>
            <a:r>
              <a:rPr lang="ru-RU" altLang="en-US" sz="2400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>
                <a:solidFill>
                  <a:srgbClr val="0070C0"/>
                </a:solidFill>
              </a:rPr>
              <a:t>Д</a:t>
            </a:r>
            <a:r>
              <a:rPr lang="sr-Cyrl-RS" sz="3600" b="1" kern="0" dirty="0" smtClean="0">
                <a:solidFill>
                  <a:srgbClr val="0070C0"/>
                </a:solidFill>
              </a:rPr>
              <a:t>водимензионални низ (2)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48905"/>
            <a:ext cx="53530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60363" y="1433513"/>
            <a:ext cx="860425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Декларацију имена низа можемо да извршимо на два начина: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	</a:t>
            </a:r>
          </a:p>
          <a:p>
            <a:r>
              <a:rPr lang="sr-Cyrl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	</a:t>
            </a:r>
            <a:r>
              <a:rPr lang="en-US" sz="15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a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[][];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en-US" sz="15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prvi</a:t>
            </a:r>
            <a:r>
              <a:rPr lang="en-US" sz="15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nacin</a:t>
            </a:r>
            <a:r>
              <a:rPr lang="en-US" sz="15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sr-Cyrl-RS" sz="1500" dirty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en-US" sz="15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[][]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c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008000"/>
                </a:solidFill>
                <a:latin typeface="Courier New" panose="02070309020205020404" pitchFamily="49" charset="0"/>
              </a:rPr>
              <a:t>//</a:t>
            </a:r>
            <a:r>
              <a:rPr lang="en-US" sz="1500" dirty="0" err="1">
                <a:solidFill>
                  <a:srgbClr val="008000"/>
                </a:solidFill>
                <a:latin typeface="Courier New" panose="02070309020205020404" pitchFamily="49" charset="0"/>
              </a:rPr>
              <a:t>drugi</a:t>
            </a:r>
            <a:r>
              <a:rPr lang="en-US" sz="15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solidFill>
                  <a:srgbClr val="008000"/>
                </a:solidFill>
                <a:latin typeface="Courier New" panose="02070309020205020404" pitchFamily="49" charset="0"/>
              </a:rPr>
              <a:t>nacin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Након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декларације низовне променљиве, креирамо низовни објекат, тј. вршимо резервисање меморијског простора за смештање чланова низа:</a:t>
            </a:r>
          </a:p>
          <a:p>
            <a:pPr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a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50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][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100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];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Овом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наредбом је резервисано 5000 целобројних локација у меморији.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Декларацију низовне променљиве и резервисање меморијског простора могли смо извршити једном наредбом, тј. могли смо писати: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15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a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][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]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50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][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100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];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>
                <a:solidFill>
                  <a:srgbClr val="0070C0"/>
                </a:solidFill>
              </a:rPr>
              <a:t>Д</a:t>
            </a:r>
            <a:r>
              <a:rPr lang="sr-Cyrl-RS" sz="3600" b="1" kern="0" dirty="0" smtClean="0">
                <a:solidFill>
                  <a:srgbClr val="0070C0"/>
                </a:solidFill>
              </a:rPr>
              <a:t>водимензионални низ (3)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88840"/>
            <a:ext cx="345638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1187624" y="3645024"/>
            <a:ext cx="3456384" cy="3767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1206104" y="5950404"/>
            <a:ext cx="3725936" cy="3767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388" y="1628775"/>
            <a:ext cx="86106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r-Cyrl-RS" b="1" dirty="0" smtClean="0">
                <a:latin typeface="Garamond" pitchFamily="18" charset="0"/>
              </a:rPr>
              <a:t>Променљива</a:t>
            </a:r>
            <a:r>
              <a:rPr lang="sr-Cyrl-RS" dirty="0" smtClean="0">
                <a:latin typeface="Garamond" pitchFamily="18" charset="0"/>
              </a:rPr>
              <a:t>- локација у меморији за запис неке вредности или референца на објекат.</a:t>
            </a:r>
            <a:endParaRPr lang="en-US" dirty="0" smtClean="0">
              <a:latin typeface="Garamond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У Јави постоје 3 врсте променљивих: </a:t>
            </a:r>
            <a:endParaRPr lang="sr-Cyrl-RS" dirty="0">
              <a:latin typeface="Garamond" pitchFamily="18" charset="0"/>
            </a:endParaRPr>
          </a:p>
          <a:p>
            <a:pPr marL="1200150" lvl="1" indent="-457200">
              <a:buFont typeface="+mj-lt"/>
              <a:buAutoNum type="arabicPeriod"/>
              <a:defRPr/>
            </a:pPr>
            <a:r>
              <a:rPr lang="sr-Cyrl-RS" dirty="0" smtClean="0">
                <a:latin typeface="Garamond" pitchFamily="18" charset="0"/>
              </a:rPr>
              <a:t>инстанцне (променљиве примерка односно објекта) </a:t>
            </a:r>
          </a:p>
          <a:p>
            <a:pPr marL="1200150" lvl="1" indent="-457200">
              <a:buFont typeface="+mj-lt"/>
              <a:buAutoNum type="arabicPeriod"/>
              <a:defRPr/>
            </a:pPr>
            <a:r>
              <a:rPr lang="sr-Cyrl-RS" dirty="0" smtClean="0">
                <a:latin typeface="Garamond" pitchFamily="18" charset="0"/>
              </a:rPr>
              <a:t>класне </a:t>
            </a:r>
          </a:p>
          <a:p>
            <a:pPr marL="1200150" lvl="1" indent="-457200">
              <a:buFont typeface="+mj-lt"/>
              <a:buAutoNum type="arabicPeriod"/>
              <a:defRPr/>
            </a:pPr>
            <a:r>
              <a:rPr lang="sr-Cyrl-RS" dirty="0" smtClean="0">
                <a:latin typeface="Garamond" pitchFamily="18" charset="0"/>
              </a:rPr>
              <a:t>и локалне.</a:t>
            </a:r>
            <a:endParaRPr lang="en-US" dirty="0" smtClean="0">
              <a:latin typeface="Garamond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Сваку променљиву карактеришу:  </a:t>
            </a:r>
            <a:r>
              <a:rPr lang="sr-Cyrl-RS" b="1" dirty="0" smtClean="0">
                <a:latin typeface="Garamond" pitchFamily="18" charset="0"/>
              </a:rPr>
              <a:t>име</a:t>
            </a:r>
            <a:r>
              <a:rPr lang="sr-Cyrl-RS" dirty="0" smtClean="0">
                <a:latin typeface="Garamond" pitchFamily="18" charset="0"/>
              </a:rPr>
              <a:t>, </a:t>
            </a:r>
            <a:r>
              <a:rPr lang="sr-Cyrl-RS" b="1" dirty="0" smtClean="0">
                <a:latin typeface="Garamond" pitchFamily="18" charset="0"/>
              </a:rPr>
              <a:t>тип</a:t>
            </a:r>
            <a:r>
              <a:rPr lang="sr-Cyrl-RS" dirty="0" smtClean="0">
                <a:latin typeface="Garamond" pitchFamily="18" charset="0"/>
              </a:rPr>
              <a:t> и </a:t>
            </a:r>
            <a:r>
              <a:rPr lang="sr-Cyrl-RS" b="1" dirty="0" smtClean="0">
                <a:latin typeface="Garamond" pitchFamily="18" charset="0"/>
              </a:rPr>
              <a:t>вредност</a:t>
            </a:r>
            <a:r>
              <a:rPr lang="sr-Cyrl-RS" dirty="0" smtClean="0">
                <a:latin typeface="Garamond" pitchFamily="18" charset="0"/>
              </a:rPr>
              <a:t>:</a:t>
            </a:r>
            <a:endParaRPr lang="sr-Cyrl-RS" dirty="0">
              <a:latin typeface="Garamond" pitchFamily="18" charset="0"/>
            </a:endParaRPr>
          </a:p>
          <a:p>
            <a:pPr marL="1200150" lvl="1" indent="-457200">
              <a:buFont typeface="+mj-lt"/>
              <a:buAutoNum type="arabicPeriod"/>
              <a:defRPr/>
            </a:pPr>
            <a:r>
              <a:rPr lang="sr-Cyrl-RS" dirty="0">
                <a:latin typeface="Garamond" pitchFamily="18" charset="0"/>
              </a:rPr>
              <a:t>и</a:t>
            </a:r>
            <a:r>
              <a:rPr lang="sr-Cyrl-RS" dirty="0" smtClean="0">
                <a:latin typeface="Garamond" pitchFamily="18" charset="0"/>
              </a:rPr>
              <a:t>ме променљиве је  идентификатор.</a:t>
            </a:r>
            <a:endParaRPr lang="sr-Cyrl-RS" dirty="0">
              <a:latin typeface="Garamond" pitchFamily="18" charset="0"/>
            </a:endParaRPr>
          </a:p>
          <a:p>
            <a:pPr marL="1200150" lvl="1" indent="-457200">
              <a:buFont typeface="+mj-lt"/>
              <a:buAutoNum type="arabicPeriod"/>
              <a:defRPr/>
            </a:pPr>
            <a:r>
              <a:rPr lang="sr-Cyrl-RS" dirty="0">
                <a:latin typeface="Garamond" pitchFamily="18" charset="0"/>
              </a:rPr>
              <a:t>т</a:t>
            </a:r>
            <a:r>
              <a:rPr lang="sr-Cyrl-RS" dirty="0" smtClean="0">
                <a:latin typeface="Garamond" pitchFamily="18" charset="0"/>
              </a:rPr>
              <a:t>ип променљиве је   један од набројаних типова.</a:t>
            </a:r>
            <a:endParaRPr lang="sr-Cyrl-RS" dirty="0">
              <a:latin typeface="Garamond" pitchFamily="18" charset="0"/>
            </a:endParaRPr>
          </a:p>
          <a:p>
            <a:pPr marL="1200150" lvl="1" indent="-457200">
              <a:buFont typeface="+mj-lt"/>
              <a:buAutoNum type="arabicPeriod"/>
              <a:defRPr/>
            </a:pPr>
            <a:r>
              <a:rPr lang="sr-Cyrl-RS" dirty="0">
                <a:latin typeface="Garamond" pitchFamily="18" charset="0"/>
              </a:rPr>
              <a:t>п</a:t>
            </a:r>
            <a:r>
              <a:rPr lang="sr-Cyrl-RS" dirty="0" smtClean="0">
                <a:latin typeface="Garamond" pitchFamily="18" charset="0"/>
              </a:rPr>
              <a:t>роменљива или садржи вредност или је референца на објекат.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Ако променљива садржи вредност, онда је та вредност је литерал примитивног типа.</a:t>
            </a:r>
            <a:endParaRPr lang="en-US" dirty="0" smtClean="0">
              <a:latin typeface="Garamond" pitchFamily="18" charset="0"/>
            </a:endParaRPr>
          </a:p>
          <a:p>
            <a:pPr>
              <a:defRPr/>
            </a:pPr>
            <a:endParaRPr lang="en-US" sz="2800" dirty="0" smtClean="0">
              <a:latin typeface="Garamond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35150" y="549275"/>
            <a:ext cx="6851650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Променљиве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60363" y="1433513"/>
            <a:ext cx="860425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Дводимензионални низови представљају један, </a:t>
            </a:r>
            <a:br>
              <a:rPr lang="ru-RU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најчешће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коришћен, случај вишедимензионалних низова.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За низове чији је број димензија већи од два, принцип рада је потпуно исти као и са дводимензионалним низовима.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Дакле, као што су формирани дводимензионални низови, на исти начин се могу формирати тродимензионални, четвородимензионални итд.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Већ смо уочили да оперисање са матрицама можемо свести на оперисање са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једнодимензионалним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низовима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, то важи и за све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вишедимензионалне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низове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  <a:endParaRPr lang="ru-RU" sz="1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Вишедимензионални низ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28775"/>
            <a:ext cx="8569325" cy="1144588"/>
          </a:xfrm>
        </p:spPr>
        <p:txBody>
          <a:bodyPr/>
          <a:lstStyle/>
          <a:p>
            <a:pPr eaLnBrk="1" hangingPunct="1"/>
            <a:r>
              <a:rPr lang="sr-Cyrl-RS" altLang="en-US" sz="5400" smtClean="0">
                <a:solidFill>
                  <a:srgbClr val="3366FF"/>
                </a:solidFill>
              </a:rPr>
              <a:t>Управљачке структуре у програмском језику Јава</a:t>
            </a:r>
            <a:endParaRPr lang="sr-Latn-CS" altLang="en-US" sz="5400" smtClean="0">
              <a:solidFill>
                <a:srgbClr val="3366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63888" y="3356992"/>
            <a:ext cx="51101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sr-Cyrl-RS" altLang="en-US" kern="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Филиповић</a:t>
            </a:r>
            <a:endParaRPr lang="en-US" altLang="en-US" kern="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CS" altLang="en-US" kern="0" dirty="0" smtClean="0">
                <a:hlinkClick r:id="rId2"/>
              </a:rPr>
              <a:t>vladaf@matf.bg.ac.</a:t>
            </a:r>
            <a:r>
              <a:rPr lang="en-US" altLang="en-US" kern="0" dirty="0" err="1" smtClean="0">
                <a:hlinkClick r:id="rId2"/>
              </a:rPr>
              <a:t>rs</a:t>
            </a:r>
            <a:endParaRPr lang="sr-Latn-RS" altLang="en-US" kern="0" dirty="0" smtClean="0"/>
          </a:p>
          <a:p>
            <a:pPr eaLnBrk="1" hangingPunct="1"/>
            <a:r>
              <a:rPr lang="sr-Cyrl-RS" altLang="en-US" kern="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Александар Картељ</a:t>
            </a:r>
            <a:endParaRPr lang="en-US" altLang="en-US" kern="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kern="0" dirty="0" smtClean="0">
                <a:hlinkClick r:id="rId3"/>
              </a:rPr>
              <a:t>k</a:t>
            </a:r>
            <a:r>
              <a:rPr lang="sr-Latn-RS" altLang="en-US" kern="0" dirty="0" smtClean="0">
                <a:hlinkClick r:id="rId3"/>
              </a:rPr>
              <a:t>artelj</a:t>
            </a:r>
            <a:r>
              <a:rPr lang="en-US" altLang="en-US" kern="0" dirty="0" smtClean="0">
                <a:hlinkClick r:id="rId3"/>
              </a:rPr>
              <a:t>@matf.bg.ac.rs</a:t>
            </a:r>
            <a:endParaRPr lang="en-US" altLang="en-US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5800" y="8382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55638" y="1412875"/>
            <a:ext cx="8380412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chemeClr val="tx1"/>
                </a:solidFill>
                <a:latin typeface="Garamond" pitchFamily="18" charset="0"/>
              </a:rPr>
              <a:t>Наредбе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гранања</a:t>
            </a:r>
            <a:r>
              <a:rPr lang="sr-Latn-RS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омогућавају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да се одабере извршавање једног дела програма у зависности од испуњења одређених услова.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Користе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се још и називи </a:t>
            </a:r>
            <a:r>
              <a:rPr lang="ru-RU" u="sng" dirty="0">
                <a:solidFill>
                  <a:schemeClr val="tx1"/>
                </a:solidFill>
                <a:latin typeface="Garamond" pitchFamily="18" charset="0"/>
              </a:rPr>
              <a:t>условне наредбе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, </a:t>
            </a:r>
            <a:r>
              <a:rPr lang="sr-Latn-RS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sr-Latn-RS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односно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u="sng" dirty="0">
                <a:solidFill>
                  <a:schemeClr val="tx1"/>
                </a:solidFill>
                <a:latin typeface="Garamond" pitchFamily="18" charset="0"/>
              </a:rPr>
              <a:t>наредбе одабирања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Постоје две наредбе гранања у језику Јава: </a:t>
            </a:r>
            <a:endParaRPr lang="sr-Latn-RS" dirty="0">
              <a:solidFill>
                <a:schemeClr val="tx1"/>
              </a:solidFill>
              <a:latin typeface="Garamond" pitchFamily="18" charset="0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наредба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if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</a:t>
            </a:r>
            <a:endParaRPr lang="sr-Latn-RS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и </a:t>
            </a:r>
            <a:r>
              <a:rPr lang="ru-RU" dirty="0" err="1">
                <a:solidFill>
                  <a:schemeClr val="tx1"/>
                </a:solidFill>
                <a:latin typeface="Garamond" pitchFamily="18" charset="0"/>
              </a:rPr>
              <a:t>наредба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switch</a:t>
            </a:r>
            <a:endParaRPr lang="sr-Latn-CS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Наредбе гранања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85800" y="8382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55638" y="1412875"/>
            <a:ext cx="8380412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За условно извршење наредбе или за избор између извршења две наредбе обично се користи наредба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if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. </a:t>
            </a: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Наредба 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if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појављује </a:t>
            </a: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се у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два облика: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if (&lt;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izraz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&gt;) &lt;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naredba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			-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непотпуни облик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if (&lt;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izraz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&gt;) &lt;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naredba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&gt; else &lt;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naredba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	-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потпуни облик.</a:t>
            </a: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sr-Latn-CS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55638" y="1412875"/>
            <a:ext cx="8380412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Наредба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if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у непотпуном облику извршава се на следећи начин: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израчунава се </a:t>
            </a:r>
            <a:r>
              <a:rPr lang="ru-RU" dirty="0" err="1">
                <a:solidFill>
                  <a:schemeClr val="tx1"/>
                </a:solidFill>
                <a:latin typeface="Garamond" pitchFamily="18" charset="0"/>
              </a:rPr>
              <a:t>вредност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израза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Garamond" pitchFamily="18" charset="0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ако је вредност израза истинита, извршава се наредба која следи </a:t>
            </a:r>
            <a:r>
              <a:rPr lang="ru-RU" dirty="0" err="1">
                <a:solidFill>
                  <a:schemeClr val="tx1"/>
                </a:solidFill>
                <a:latin typeface="Garamond" pitchFamily="18" charset="0"/>
              </a:rPr>
              <a:t>иза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израза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Garamond" pitchFamily="18" charset="0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ако је вредност израза неистинита, извршава се прва наредба која следи иза наредбе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if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>
              <a:spcAft>
                <a:spcPts val="600"/>
              </a:spcAft>
              <a:defRPr/>
            </a:pPr>
            <a:endParaRPr lang="sr-Latn-CS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if</a:t>
            </a:r>
            <a:r>
              <a:rPr lang="sr-Cyrl-RS" sz="3600" b="1" kern="0" dirty="0" smtClean="0">
                <a:solidFill>
                  <a:srgbClr val="0070C0"/>
                </a:solidFill>
              </a:rPr>
              <a:t> (2)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01115" y="4753715"/>
            <a:ext cx="180049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Nar1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Nar2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endParaRPr lang="sr-Latn-RS" sz="15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1114" y="4804410"/>
            <a:ext cx="1667029" cy="7848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55638" y="1412875"/>
            <a:ext cx="8380412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Наредба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if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у потпуном облику се извршава на следећи начин: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израчунава се вредност израза;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ако је вредност израза истинита, извршава се наредба која следи иза израза;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у супротном, извршава се наредба иза резервисане речи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еlse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.</a:t>
            </a:r>
            <a:endParaRPr lang="sr-Latn-CS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if</a:t>
            </a:r>
            <a:r>
              <a:rPr lang="sr-Cyrl-RS" sz="3600" b="1" kern="0" dirty="0" smtClean="0">
                <a:solidFill>
                  <a:srgbClr val="0070C0"/>
                </a:solidFill>
              </a:rPr>
              <a:t> (3)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1938" y="4653136"/>
            <a:ext cx="180049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Nar1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Nar2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endParaRPr lang="sr-Latn-RS" sz="1500" dirty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1938" y="4653136"/>
            <a:ext cx="1684038" cy="1015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55638" y="1412875"/>
            <a:ext cx="8380412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У случају када се појављује наредба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if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унутар наредбе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if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са једном придруженом наредбом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else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поставља се питање да ли је наредба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else</a:t>
            </a:r>
            <a:r>
              <a:rPr lang="sr-Cyrl-R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придружена првој наредби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if</a:t>
            </a: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или другој </a:t>
            </a:r>
            <a:r>
              <a:rPr lang="ru-RU" dirty="0" err="1">
                <a:solidFill>
                  <a:schemeClr val="tx1"/>
                </a:solidFill>
                <a:latin typeface="Garamond" pitchFamily="18" charset="0"/>
              </a:rPr>
              <a:t>наредби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if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endParaRPr lang="sr-Cyrl-RS" dirty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Другачије формулисано, ако имамо конструкцију:</a:t>
            </a:r>
          </a:p>
          <a:p>
            <a:r>
              <a:rPr lang="sr-Cyrl-RS" sz="180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U1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U2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Nar1 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Nar2</a:t>
            </a:r>
            <a:endParaRPr lang="sr-Latn-RS" sz="1500" dirty="0" smtClean="0">
              <a:effectLst/>
            </a:endParaRPr>
          </a:p>
          <a:p>
            <a:pPr>
              <a:spcAft>
                <a:spcPts val="600"/>
              </a:spcAft>
              <a:defRPr/>
            </a:pP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да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ли ће се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Nar2</a:t>
            </a: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извршити ако је:</a:t>
            </a:r>
          </a:p>
          <a:p>
            <a:pPr>
              <a:spcAft>
                <a:spcPts val="60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а) логички израз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U1</a:t>
            </a: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тачан, а логички израз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U2</a:t>
            </a: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нетачан, или</a:t>
            </a:r>
          </a:p>
          <a:p>
            <a:pPr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(б) ако је логички израз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U1</a:t>
            </a: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нетачан?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if</a:t>
            </a:r>
            <a:r>
              <a:rPr lang="sr-Cyrl-RS" sz="3600" b="1" kern="0" dirty="0" smtClean="0">
                <a:solidFill>
                  <a:srgbClr val="0070C0"/>
                </a:solidFill>
              </a:rPr>
              <a:t> (</a:t>
            </a:r>
            <a:r>
              <a:rPr lang="en-US" sz="3600" b="1" kern="0" dirty="0" smtClean="0">
                <a:solidFill>
                  <a:srgbClr val="0070C0"/>
                </a:solidFill>
              </a:rPr>
              <a:t>4</a:t>
            </a:r>
            <a:r>
              <a:rPr lang="sr-Cyrl-RS" sz="3600" b="1" kern="0" dirty="0" smtClean="0">
                <a:solidFill>
                  <a:srgbClr val="0070C0"/>
                </a:solidFill>
              </a:rPr>
              <a:t>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7664" y="3429000"/>
            <a:ext cx="360040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39750" y="1628800"/>
            <a:ext cx="8604250" cy="41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sr-Cyrl-RS" b="1" dirty="0" smtClean="0">
                <a:solidFill>
                  <a:schemeClr val="tx1"/>
                </a:solidFill>
                <a:latin typeface="Garamond" pitchFamily="18" charset="0"/>
              </a:rPr>
              <a:t>Пример.</a:t>
            </a:r>
            <a:endParaRPr lang="sr-Latn-CS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 lvl="1"/>
            <a:r>
              <a:rPr lang="sr-Latn-R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a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b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“a je manje od b”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sr-Latn-R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tezina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&gt;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200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tezina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200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ind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else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ind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false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500" dirty="0"/>
          </a:p>
          <a:p>
            <a:pPr>
              <a:defRPr/>
            </a:pPr>
            <a:endParaRPr lang="sr-Latn-CS" sz="1800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sr-Cyrl-RS" sz="2000" dirty="0" smtClean="0">
                <a:solidFill>
                  <a:schemeClr val="tx1"/>
                </a:solidFill>
                <a:latin typeface="Garamond" pitchFamily="18" charset="0"/>
              </a:rPr>
              <a:t>Уместо наредбе </a:t>
            </a:r>
            <a:r>
              <a:rPr lang="sr-Latn-CS" sz="2000" dirty="0" smtClean="0">
                <a:solidFill>
                  <a:schemeClr val="tx1"/>
                </a:solidFill>
              </a:rPr>
              <a:t>if</a:t>
            </a:r>
            <a:r>
              <a:rPr lang="sr-Cyrl-RS" sz="2000" dirty="0" smtClean="0">
                <a:solidFill>
                  <a:schemeClr val="tx1"/>
                </a:solidFill>
              </a:rPr>
              <a:t> у неким ситуацијама може се употребити условни оператор </a:t>
            </a:r>
            <a:r>
              <a:rPr lang="sr-Cyrl-RS" sz="1800" dirty="0" smtClean="0">
                <a:solidFill>
                  <a:schemeClr val="tx1"/>
                </a:solidFill>
                <a:latin typeface="+mn-lt"/>
              </a:rPr>
              <a:t>?:</a:t>
            </a:r>
            <a:endParaRPr lang="sr-Latn-CS" sz="18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uslov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?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then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izraz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else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izraz</a:t>
            </a:r>
            <a:endParaRPr lang="sr-Cyrl-RS" sz="150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sr-Cyrl-RS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sr-Cyrl-RS" b="1" dirty="0" smtClean="0">
                <a:solidFill>
                  <a:schemeClr val="tx1"/>
                </a:solidFill>
                <a:latin typeface="Garamond" pitchFamily="18" charset="0"/>
              </a:rPr>
              <a:t>Пример.</a:t>
            </a:r>
          </a:p>
          <a:p>
            <a:r>
              <a:rPr lang="sr-Latn-CS" sz="1500" dirty="0" smtClean="0">
                <a:solidFill>
                  <a:schemeClr val="tx1"/>
                </a:solidFill>
              </a:rPr>
              <a:t>         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min 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?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x 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y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endParaRPr lang="sr-Latn-RS" sz="15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if</a:t>
            </a:r>
            <a:r>
              <a:rPr lang="sr-Cyrl-RS" sz="3600" b="1" kern="0" dirty="0" smtClean="0">
                <a:solidFill>
                  <a:srgbClr val="0070C0"/>
                </a:solidFill>
              </a:rPr>
              <a:t> (</a:t>
            </a:r>
            <a:r>
              <a:rPr lang="sr-Cyrl-RS" sz="3600" b="1" kern="0" dirty="0">
                <a:solidFill>
                  <a:srgbClr val="0070C0"/>
                </a:solidFill>
              </a:rPr>
              <a:t>5</a:t>
            </a:r>
            <a:r>
              <a:rPr lang="sr-Cyrl-RS" sz="3600" b="1" kern="0" dirty="0" smtClean="0">
                <a:solidFill>
                  <a:srgbClr val="0070C0"/>
                </a:solidFill>
              </a:rPr>
              <a:t>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2060848"/>
            <a:ext cx="5904656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971600" y="4293096"/>
            <a:ext cx="403244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994154" y="5399809"/>
            <a:ext cx="2448272" cy="347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55576" y="1556792"/>
            <a:ext cx="7696200" cy="545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ClrTx/>
            </a:pPr>
            <a:r>
              <a:rPr lang="ru-RU" sz="2400" dirty="0" err="1">
                <a:latin typeface="Garamond" pitchFamily="18" charset="0"/>
              </a:rPr>
              <a:t>Наредба</a:t>
            </a:r>
            <a:r>
              <a:rPr lang="ru-RU" sz="2400" dirty="0">
                <a:latin typeface="Garamond" pitchFamily="18" charset="0"/>
              </a:rPr>
              <a:t> </a:t>
            </a:r>
            <a:r>
              <a:rPr lang="ru-RU" sz="1800" dirty="0" err="1"/>
              <a:t>switch</a:t>
            </a:r>
            <a:r>
              <a:rPr lang="en-US" sz="1800" dirty="0">
                <a:latin typeface="Garamond" pitchFamily="18" charset="0"/>
              </a:rPr>
              <a:t> </a:t>
            </a:r>
            <a:r>
              <a:rPr lang="ru-RU" sz="2400" dirty="0">
                <a:latin typeface="Garamond" pitchFamily="18" charset="0"/>
              </a:rPr>
              <a:t>служи за </a:t>
            </a:r>
            <a:r>
              <a:rPr lang="ru-RU" sz="2400" dirty="0" err="1">
                <a:latin typeface="Garamond" pitchFamily="18" charset="0"/>
              </a:rPr>
              <a:t>избор</a:t>
            </a:r>
            <a:r>
              <a:rPr lang="ru-RU" sz="2400" dirty="0">
                <a:latin typeface="Garamond" pitchFamily="18" charset="0"/>
              </a:rPr>
              <a:t> </a:t>
            </a:r>
            <a:r>
              <a:rPr lang="ru-RU" sz="2400" dirty="0" err="1">
                <a:latin typeface="Garamond" pitchFamily="18" charset="0"/>
              </a:rPr>
              <a:t>једне</a:t>
            </a:r>
            <a:r>
              <a:rPr lang="ru-RU" sz="2400" dirty="0">
                <a:latin typeface="Garamond" pitchFamily="18" charset="0"/>
              </a:rPr>
              <a:t> </a:t>
            </a:r>
            <a:r>
              <a:rPr lang="ru-RU" sz="2400" dirty="0" err="1">
                <a:latin typeface="Garamond" pitchFamily="18" charset="0"/>
              </a:rPr>
              <a:t>наредбе</a:t>
            </a:r>
            <a:r>
              <a:rPr lang="ru-RU" sz="2400" dirty="0">
                <a:latin typeface="Garamond" pitchFamily="18" charset="0"/>
              </a:rPr>
              <a:t> из скупа од </a:t>
            </a:r>
            <a:r>
              <a:rPr lang="ru-RU" sz="2400" dirty="0" err="1">
                <a:latin typeface="Garamond" pitchFamily="18" charset="0"/>
              </a:rPr>
              <a:t>неколико</a:t>
            </a:r>
            <a:r>
              <a:rPr lang="ru-RU" sz="2400" dirty="0">
                <a:latin typeface="Garamond" pitchFamily="18" charset="0"/>
              </a:rPr>
              <a:t> </a:t>
            </a:r>
            <a:r>
              <a:rPr lang="ru-RU" sz="2400" dirty="0" err="1">
                <a:latin typeface="Garamond" pitchFamily="18" charset="0"/>
              </a:rPr>
              <a:t>могућих</a:t>
            </a:r>
            <a:r>
              <a:rPr lang="ru-RU" sz="2400" dirty="0">
                <a:latin typeface="Garamond" pitchFamily="18" charset="0"/>
              </a:rPr>
              <a:t>, а на основу вредности </a:t>
            </a:r>
            <a:r>
              <a:rPr lang="ru-RU" sz="2400" dirty="0" err="1">
                <a:latin typeface="Garamond" pitchFamily="18" charset="0"/>
              </a:rPr>
              <a:t>неког</a:t>
            </a:r>
            <a:r>
              <a:rPr lang="ru-RU" sz="2400" dirty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израза</a:t>
            </a:r>
            <a:r>
              <a:rPr lang="ru-RU" sz="2400" dirty="0" smtClean="0">
                <a:latin typeface="Garamond" pitchFamily="18" charset="0"/>
              </a:rPr>
              <a:t>.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 </a:t>
            </a:r>
            <a:endParaRPr lang="sr-Cyrl-RS" sz="1800" b="1" dirty="0" smtClean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8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switch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doba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Cyrl-RS" sz="1500" b="1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case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‘p’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“Setnja”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	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break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Cyrl-RS" sz="1500" b="1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case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‘l’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“Kupanje”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	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break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Cyrl-RS" sz="1500" b="1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case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‘j’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printl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“Branje grozdja”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break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Cyrl-RS" sz="1500" b="1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case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‘z’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“Skijanje”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Cyrl-RS" sz="1500" b="1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break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Cyrl-RS" sz="1500" b="1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default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“Greska”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}</a:t>
            </a:r>
            <a:endParaRPr lang="sr-Latn-RS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sr-Cyrl-RS" altLang="en-US" sz="1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switch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7664" y="2420888"/>
            <a:ext cx="6192688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55638" y="1412875"/>
            <a:ext cx="8380412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Резервисана реч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default</a:t>
            </a: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може се појавити само једнапут, што није посебно назначено.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Израз иза резервисане речи 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switch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назива се </a:t>
            </a:r>
            <a:r>
              <a:rPr lang="ru-RU" u="sng" dirty="0">
                <a:solidFill>
                  <a:schemeClr val="tx1"/>
                </a:solidFill>
                <a:latin typeface="Garamond" pitchFamily="18" charset="0"/>
              </a:rPr>
              <a:t>селектор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и мора бити типа: </a:t>
            </a:r>
            <a:endParaRPr lang="en-US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byte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char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short</a:t>
            </a: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или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;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Енумерисани тип (од верзије 5)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;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String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, као и типа неке од класа-омотача простих типова тј.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: </a:t>
            </a:r>
            <a:br>
              <a:rPr lang="en-US" dirty="0">
                <a:solidFill>
                  <a:schemeClr val="tx1"/>
                </a:solidFill>
                <a:latin typeface="Garamond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+mj-lt"/>
              </a:rPr>
              <a:t>Character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Byte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Short</a:t>
            </a:r>
            <a:r>
              <a:rPr lang="sr-Cyrl-R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или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Integer </a:t>
            </a: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(од верзије 7). </a:t>
            </a:r>
            <a:endParaRPr lang="en-US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Вредности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(ознаке) које се појављују иза наредбе 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case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морају бити истог типа као и селектор и међусобно различите. </a:t>
            </a:r>
          </a:p>
          <a:p>
            <a:pPr>
              <a:spcAft>
                <a:spcPts val="600"/>
              </a:spcAft>
              <a:defRPr/>
            </a:pP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ru-RU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switch</a:t>
            </a:r>
            <a:r>
              <a:rPr lang="sr-Cyrl-RS" sz="3600" b="1" kern="0" dirty="0" smtClean="0">
                <a:solidFill>
                  <a:srgbClr val="0070C0"/>
                </a:solidFill>
              </a:rPr>
              <a:t> (2)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95263" y="1335088"/>
            <a:ext cx="8769350" cy="49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Свака променљива мора бити декларисана.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Приликом декларисања одређује се тип променљиве.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dirty="0">
                <a:latin typeface="Garamond" pitchFamily="18" charset="0"/>
              </a:rPr>
              <a:t>М</a:t>
            </a:r>
            <a:r>
              <a:rPr lang="sr-Cyrl-RS" dirty="0" smtClean="0">
                <a:latin typeface="Garamond" pitchFamily="18" charset="0"/>
              </a:rPr>
              <a:t>оже се доделити и почетна вредност (иницијализација):</a:t>
            </a:r>
          </a:p>
          <a:p>
            <a:pPr marL="108585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Локалне променљиве морају добити почетну вредност пре коришћења (иначе се јавља грешка при превођењу). </a:t>
            </a:r>
          </a:p>
          <a:p>
            <a:pPr marL="108585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Променљиве примерка и класне променљиве не морају експлицитно добити почетну вредност пре коришћења. </a:t>
            </a:r>
            <a:endParaRPr lang="en-US" dirty="0" smtClean="0">
              <a:latin typeface="Garamond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Ако променљиве примерка нису експлицитном наредбом добиле почетну вредност, подразумеване вредности су:</a:t>
            </a:r>
            <a:endParaRPr lang="en-US" dirty="0" smtClean="0">
              <a:latin typeface="Garamond" pitchFamily="18" charset="0"/>
            </a:endParaRPr>
          </a:p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sr-Cyrl-RS" b="1" dirty="0" smtClean="0">
                <a:solidFill>
                  <a:srgbClr val="FF5050"/>
                </a:solidFill>
                <a:latin typeface="Garamond" pitchFamily="18" charset="0"/>
              </a:rPr>
              <a:t>	</a:t>
            </a:r>
            <a:r>
              <a:rPr lang="sr-Latn-CS" sz="2000" dirty="0" smtClean="0">
                <a:solidFill>
                  <a:srgbClr val="002060"/>
                </a:solidFill>
                <a:latin typeface="+mn-lt"/>
              </a:rPr>
              <a:t>null</a:t>
            </a:r>
            <a:r>
              <a:rPr lang="sr-Latn-CS" sz="2000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sr-Cyrl-RS" sz="2000" dirty="0" smtClean="0">
                <a:solidFill>
                  <a:srgbClr val="002060"/>
                </a:solidFill>
                <a:latin typeface="Garamond" pitchFamily="18" charset="0"/>
              </a:rPr>
              <a:t>	</a:t>
            </a:r>
            <a:r>
              <a:rPr lang="sr-Latn-CS" dirty="0" smtClean="0">
                <a:solidFill>
                  <a:srgbClr val="002060"/>
                </a:solidFill>
                <a:latin typeface="Garamond" pitchFamily="18" charset="0"/>
              </a:rPr>
              <a:t>-</a:t>
            </a:r>
            <a:r>
              <a:rPr lang="sr-Cyrl-RS" dirty="0" smtClean="0">
                <a:solidFill>
                  <a:srgbClr val="002060"/>
                </a:solidFill>
                <a:latin typeface="Garamond" pitchFamily="18" charset="0"/>
              </a:rPr>
              <a:t> референца</a:t>
            </a:r>
            <a:r>
              <a:rPr lang="sr-Latn-CS" dirty="0" smtClean="0">
                <a:solidFill>
                  <a:srgbClr val="002060"/>
                </a:solidFill>
                <a:latin typeface="Garamond" pitchFamily="18" charset="0"/>
              </a:rPr>
              <a:t>,</a:t>
            </a:r>
          </a:p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sr-Latn-CS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sr-Cyrl-RS" dirty="0" smtClean="0">
                <a:solidFill>
                  <a:srgbClr val="002060"/>
                </a:solidFill>
                <a:latin typeface="Garamond" pitchFamily="18" charset="0"/>
              </a:rPr>
              <a:t>	</a:t>
            </a:r>
            <a:r>
              <a:rPr lang="sr-Latn-CS" sz="2000" dirty="0" smtClean="0">
                <a:solidFill>
                  <a:srgbClr val="002060"/>
                </a:solidFill>
                <a:latin typeface="+mn-lt"/>
              </a:rPr>
              <a:t>0</a:t>
            </a:r>
            <a:r>
              <a:rPr lang="sr-Cyrl-RS" dirty="0" smtClean="0">
                <a:solidFill>
                  <a:srgbClr val="002060"/>
                </a:solidFill>
                <a:latin typeface="Garamond" pitchFamily="18" charset="0"/>
              </a:rPr>
              <a:t> 	</a:t>
            </a:r>
            <a:r>
              <a:rPr lang="sr-Latn-CS" dirty="0" smtClean="0">
                <a:solidFill>
                  <a:srgbClr val="002060"/>
                </a:solidFill>
                <a:latin typeface="Garamond" pitchFamily="18" charset="0"/>
              </a:rPr>
              <a:t>-</a:t>
            </a:r>
            <a:r>
              <a:rPr lang="sr-Cyrl-RS" dirty="0" smtClean="0">
                <a:solidFill>
                  <a:srgbClr val="002060"/>
                </a:solidFill>
                <a:latin typeface="Garamond" pitchFamily="18" charset="0"/>
              </a:rPr>
              <a:t> нумеричка</a:t>
            </a:r>
            <a:r>
              <a:rPr lang="sr-Latn-CS" dirty="0" smtClean="0">
                <a:solidFill>
                  <a:srgbClr val="002060"/>
                </a:solidFill>
                <a:latin typeface="Garamond" pitchFamily="18" charset="0"/>
              </a:rPr>
              <a:t>,  </a:t>
            </a:r>
          </a:p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sr-Cyrl-RS" dirty="0" smtClean="0">
                <a:solidFill>
                  <a:srgbClr val="002060"/>
                </a:solidFill>
                <a:latin typeface="Garamond" pitchFamily="18" charset="0"/>
              </a:rPr>
              <a:t>	</a:t>
            </a:r>
            <a:r>
              <a:rPr lang="sr-Latn-CS" sz="2000" dirty="0" smtClean="0">
                <a:solidFill>
                  <a:srgbClr val="002060"/>
                </a:solidFill>
                <a:latin typeface="+mn-lt"/>
              </a:rPr>
              <a:t>‘\0’ </a:t>
            </a:r>
            <a:r>
              <a:rPr lang="sr-Cyrl-RS" sz="2000" dirty="0" smtClean="0">
                <a:solidFill>
                  <a:srgbClr val="002060"/>
                </a:solidFill>
                <a:latin typeface="+mn-lt"/>
              </a:rPr>
              <a:t>	</a:t>
            </a:r>
            <a:r>
              <a:rPr lang="sr-Latn-CS" dirty="0" smtClean="0">
                <a:solidFill>
                  <a:srgbClr val="002060"/>
                </a:solidFill>
                <a:latin typeface="Garamond" pitchFamily="18" charset="0"/>
              </a:rPr>
              <a:t>- </a:t>
            </a:r>
            <a:r>
              <a:rPr lang="sr-Cyrl-RS" dirty="0" smtClean="0">
                <a:solidFill>
                  <a:srgbClr val="002060"/>
                </a:solidFill>
                <a:latin typeface="Garamond" pitchFamily="18" charset="0"/>
              </a:rPr>
              <a:t>знаковна</a:t>
            </a:r>
            <a:r>
              <a:rPr lang="sr-Latn-CS" dirty="0" smtClean="0">
                <a:solidFill>
                  <a:srgbClr val="002060"/>
                </a:solidFill>
                <a:latin typeface="Garamond" pitchFamily="18" charset="0"/>
              </a:rPr>
              <a:t>,  </a:t>
            </a:r>
          </a:p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sr-Cyrl-RS" dirty="0" smtClean="0">
                <a:solidFill>
                  <a:srgbClr val="002060"/>
                </a:solidFill>
                <a:latin typeface="Garamond" pitchFamily="18" charset="0"/>
              </a:rPr>
              <a:t>	</a:t>
            </a:r>
            <a:r>
              <a:rPr lang="sr-Latn-CS" sz="2000" dirty="0" smtClean="0">
                <a:solidFill>
                  <a:srgbClr val="002060"/>
                </a:solidFill>
                <a:latin typeface="+mn-lt"/>
              </a:rPr>
              <a:t>false</a:t>
            </a:r>
            <a:r>
              <a:rPr lang="sr-Latn-CS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sr-Cyrl-RS" dirty="0" smtClean="0">
                <a:solidFill>
                  <a:srgbClr val="002060"/>
                </a:solidFill>
                <a:latin typeface="Garamond" pitchFamily="18" charset="0"/>
              </a:rPr>
              <a:t>	</a:t>
            </a:r>
            <a:r>
              <a:rPr lang="sr-Latn-CS" dirty="0" smtClean="0">
                <a:solidFill>
                  <a:srgbClr val="002060"/>
                </a:solidFill>
                <a:latin typeface="Garamond" pitchFamily="18" charset="0"/>
              </a:rPr>
              <a:t>- </a:t>
            </a:r>
            <a:r>
              <a:rPr lang="sr-Cyrl-RS" dirty="0" smtClean="0">
                <a:solidFill>
                  <a:srgbClr val="002060"/>
                </a:solidFill>
                <a:latin typeface="Garamond" pitchFamily="18" charset="0"/>
              </a:rPr>
              <a:t>логичка</a:t>
            </a:r>
            <a:endParaRPr lang="sr-Latn-CS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35150" y="549275"/>
            <a:ext cx="6851650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Променљиве (2)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55638" y="1412875"/>
            <a:ext cx="8380412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Наредба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switch</a:t>
            </a: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се извршава на </a:t>
            </a:r>
            <a:r>
              <a:rPr lang="ru-RU" dirty="0" err="1">
                <a:solidFill>
                  <a:schemeClr val="tx1"/>
                </a:solidFill>
                <a:latin typeface="Garamond" pitchFamily="18" charset="0"/>
              </a:rPr>
              <a:t>следећи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начин: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Израчунава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се вредност селектора и ако није тип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a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int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вредност се преводи у тип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  <a:endParaRPr lang="sr-Cyrl-RS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Упоређује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се израчуната </a:t>
            </a:r>
            <a:r>
              <a:rPr lang="ru-RU" dirty="0" err="1">
                <a:solidFill>
                  <a:schemeClr val="tx1"/>
                </a:solidFill>
                <a:latin typeface="Garamond" pitchFamily="18" charset="0"/>
              </a:rPr>
              <a:t>вредност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са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вредностима (ознакама) иза </a:t>
            </a:r>
            <a:r>
              <a:rPr lang="ru-RU" dirty="0" err="1">
                <a:solidFill>
                  <a:schemeClr val="tx1"/>
                </a:solidFill>
                <a:latin typeface="Garamond" pitchFamily="18" charset="0"/>
              </a:rPr>
              <a:t>наредби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case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  <a:endParaRPr lang="sr-Cyrl-RS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Ако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се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деси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поклапање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извршава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се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поклапајућа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case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наредба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Ако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се не поклапа ни са једном</a:t>
            </a:r>
            <a:r>
              <a:rPr lang="sr-Latn-RS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case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наредбом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o</a:t>
            </a: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м онда се извршава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default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наредба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Ако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нема наредбе која има ознаку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default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наредба после наредбе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switch</a:t>
            </a: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биће следећа која се извршава.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switch</a:t>
            </a:r>
            <a:r>
              <a:rPr lang="sr-Cyrl-RS" sz="3600" b="1" kern="0" dirty="0" smtClean="0">
                <a:solidFill>
                  <a:srgbClr val="0070C0"/>
                </a:solidFill>
              </a:rPr>
              <a:t> (3)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55638" y="1412875"/>
            <a:ext cx="838041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У уској вези са наредбом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switch</a:t>
            </a: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је наредба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break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. </a:t>
            </a:r>
            <a:endParaRPr lang="sr-Cyrl-RS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Следећим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дијаграмом описана је синтакса наредбе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break</a:t>
            </a: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Ако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наредба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break</a:t>
            </a:r>
            <a:r>
              <a:rPr lang="ru-RU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не садржи идентификатор, 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управљање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се преноси на прву следећу </a:t>
            </a:r>
            <a:r>
              <a:rPr lang="ru-RU" dirty="0" err="1">
                <a:solidFill>
                  <a:schemeClr val="tx1"/>
                </a:solidFill>
                <a:latin typeface="Garamond" pitchFamily="18" charset="0"/>
              </a:rPr>
              <a:t>наредбу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иза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наредбе у којој се </a:t>
            </a:r>
            <a:r>
              <a:rPr lang="ru-RU" dirty="0" err="1">
                <a:solidFill>
                  <a:schemeClr val="tx1"/>
                </a:solidFill>
                <a:latin typeface="Garamond" pitchFamily="18" charset="0"/>
              </a:rPr>
              <a:t>налази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  <a:endParaRPr lang="sr-Cyrl-RS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switch</a:t>
            </a:r>
            <a:r>
              <a:rPr lang="sr-Cyrl-RS" sz="3600" b="1" kern="0" dirty="0" smtClean="0">
                <a:solidFill>
                  <a:srgbClr val="0070C0"/>
                </a:solidFill>
              </a:rPr>
              <a:t> (4)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3761843"/>
            <a:ext cx="2190204" cy="29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49080"/>
            <a:ext cx="4292733" cy="241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95535" y="1342469"/>
            <a:ext cx="10044723" cy="596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sr-Cyrl-RS" altLang="en-US" sz="2400" b="1" dirty="0">
                <a:latin typeface="Garamond" panose="02020404030301010803" pitchFamily="18" charset="0"/>
              </a:rPr>
              <a:t>Пример.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Уместо:</a:t>
            </a:r>
            <a:r>
              <a:rPr lang="sr-Latn-CS" altLang="en-US" sz="2400" dirty="0" smtClean="0">
                <a:latin typeface="Garamond" panose="02020404030301010803" pitchFamily="18" charset="0"/>
              </a:rPr>
              <a:t> </a:t>
            </a:r>
            <a:endParaRPr lang="sr-Latn-CS" altLang="en-US" sz="2400" dirty="0">
              <a:latin typeface="Garamond" panose="02020404030301010803" pitchFamily="18" charset="0"/>
            </a:endParaRPr>
          </a:p>
          <a:p>
            <a:pPr>
              <a:buNone/>
            </a:pPr>
            <a:r>
              <a:rPr lang="sr-Cyrl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Latn-RS" sz="14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oper 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‘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+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’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sabrati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arg1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arg2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Latn-RS" sz="14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oper 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==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‘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’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oduzeti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arg1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arg2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Latn-RS" sz="14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oper 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==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‘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’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pomnoziti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arg1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arg2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……………………</a:t>
            </a:r>
            <a:endParaRPr lang="sr-Cyrl-RS" altLang="en-US" sz="1400" dirty="0" smtClean="0">
              <a:latin typeface="Garamond" panose="02020404030301010803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прегледније </a:t>
            </a:r>
            <a:r>
              <a:rPr lang="sr-Cyrl-RS" altLang="en-US" sz="2400" dirty="0">
                <a:latin typeface="Garamond" panose="02020404030301010803" pitchFamily="18" charset="0"/>
              </a:rPr>
              <a:t>је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користити:</a:t>
            </a:r>
          </a:p>
          <a:p>
            <a:pPr>
              <a:buNone/>
            </a:pPr>
            <a:r>
              <a:rPr lang="sr-Cyrl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Latn-RS" sz="14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switch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oper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Cyrl-RS" sz="1400" b="1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Latn-RS" sz="14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case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‘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’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sabrati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arg1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arg2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);;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Cyrl-RS" sz="1400" b="1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sr-Latn-RS" sz="14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break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Cyrl-RS" sz="1400" b="1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Latn-RS" sz="14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case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‘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’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oduzeti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arg1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arg2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b="1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	</a:t>
            </a:r>
            <a:r>
              <a:rPr lang="sr-Latn-RS" sz="14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break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……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Cyrl-RS" sz="1400" b="1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Latn-RS" sz="14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default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podrazumevanaOperacija(arg1,arg2)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 smtClean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// opciono </a:t>
            </a:r>
            <a:endParaRPr lang="sr-Cyrl-RS" sz="1400" dirty="0" smtClean="0">
              <a:solidFill>
                <a:srgbClr val="008000"/>
              </a:solidFill>
              <a:effectLst/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400" b="1" dirty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endParaRPr lang="sr-Latn-CS" altLang="en-US" sz="2400" dirty="0">
              <a:latin typeface="Garamond" panose="020204040303010108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switch</a:t>
            </a:r>
            <a:r>
              <a:rPr lang="sr-Cyrl-RS" sz="3600" b="1" kern="0" dirty="0" smtClean="0">
                <a:solidFill>
                  <a:srgbClr val="0070C0"/>
                </a:solidFill>
              </a:rPr>
              <a:t> (5)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772816"/>
            <a:ext cx="3456384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1187624" y="4011314"/>
            <a:ext cx="6984776" cy="28020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3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36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36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36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36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77863" y="1557338"/>
            <a:ext cx="7202487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r-Cyrl-RS" altLang="en-US" sz="2400" b="1" dirty="0">
                <a:latin typeface="Garamond" panose="02020404030301010803" pitchFamily="18" charset="0"/>
              </a:rPr>
              <a:t>Пример.</a:t>
            </a:r>
            <a:r>
              <a:rPr lang="en-US" altLang="en-US" sz="1800" dirty="0"/>
              <a:t>  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Дисјункција више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услова може бити задата узастопним </a:t>
            </a:r>
            <a:r>
              <a:rPr lang="sr-Latn-RS" altLang="en-US" sz="1800" dirty="0" smtClean="0">
                <a:latin typeface="+mj-lt"/>
              </a:rPr>
              <a:t>case</a:t>
            </a:r>
            <a:r>
              <a:rPr lang="sr-Latn-RS" altLang="en-US" sz="24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наредбама без наредне </a:t>
            </a:r>
            <a:r>
              <a:rPr lang="sr-Latn-RS" altLang="en-US" sz="1800" dirty="0" smtClean="0">
                <a:latin typeface="+mj-lt"/>
              </a:rPr>
              <a:t>break</a:t>
            </a:r>
            <a:r>
              <a:rPr lang="sr-Latn-RS" altLang="en-US" sz="2400" dirty="0" smtClean="0">
                <a:latin typeface="Garamond" panose="02020404030301010803" pitchFamily="18" charset="0"/>
              </a:rPr>
              <a:t>. </a:t>
            </a:r>
            <a:endParaRPr lang="sr-Cyrl-RS" altLang="en-US" sz="1800" dirty="0"/>
          </a:p>
          <a:p>
            <a:pPr>
              <a:spcBef>
                <a:spcPts val="0"/>
              </a:spcBef>
              <a:buNone/>
            </a:pPr>
            <a:r>
              <a:rPr lang="en-U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switch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month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case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1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case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3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case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5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case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7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case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8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case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10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case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12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numDays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31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case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4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case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6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case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9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case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11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numDays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30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case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2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(((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year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%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4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==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&amp;&amp;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!(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year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%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100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==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en-U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||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year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%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400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==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15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numDays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29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else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15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numDays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28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default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en-US" sz="15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en-US" sz="15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Courier New" panose="02070309020205020404" pitchFamily="49" charset="0"/>
              </a:rPr>
              <a:t>"Invalid month."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en-US" sz="1500" dirty="0"/>
          </a:p>
          <a:p>
            <a:pPr>
              <a:buNone/>
            </a:pPr>
            <a:endParaRPr lang="en-US" altLang="en-US" sz="15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switch</a:t>
            </a:r>
            <a:r>
              <a:rPr lang="sr-Cyrl-RS" sz="3600" b="1" kern="0" dirty="0" smtClean="0">
                <a:solidFill>
                  <a:srgbClr val="0070C0"/>
                </a:solidFill>
              </a:rPr>
              <a:t> (6)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0714" y="2348880"/>
            <a:ext cx="7056784" cy="4392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4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4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4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4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4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43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69119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55638" y="1268413"/>
            <a:ext cx="8308850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Наредба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while</a:t>
            </a:r>
            <a:r>
              <a:rPr lang="sr-Cyrl-R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се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још назива наредба </a:t>
            </a:r>
            <a:r>
              <a:rPr lang="ru-RU" dirty="0" err="1">
                <a:solidFill>
                  <a:schemeClr val="tx1"/>
                </a:solidFill>
                <a:latin typeface="Garamond" pitchFamily="18" charset="0"/>
              </a:rPr>
              <a:t>циклуса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са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предусловом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. </a:t>
            </a: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У њој се најпре проверава да ли је испуњен услов и ако јесте извршавају се наредбе циклуса. </a:t>
            </a: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r-Cyrl-RS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Израз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у наредби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while</a:t>
            </a: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је логичког типа. Ефекат наредбе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while</a:t>
            </a: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је следећи: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израчунава се вредност израза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;</a:t>
            </a:r>
            <a:endParaRPr lang="sr-Cyrl-RS" dirty="0">
              <a:solidFill>
                <a:schemeClr val="tx1"/>
              </a:solidFill>
              <a:latin typeface="Garamond" pitchFamily="18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ако је вредност израза истинита, </a:t>
            </a: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извршава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се наредба и понављају кораци 1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.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 и 2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.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 ; </a:t>
            </a: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ако је вредност израза неистинита, </a:t>
            </a: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завршава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се извршавање наредбе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while</a:t>
            </a: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sr-Cyrl-RS" sz="1800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sr-Cyrl-RS" sz="18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и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прелази се на прву следећу наредбу иза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while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while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3850" y="1412875"/>
            <a:ext cx="8712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Н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аредба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while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се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извршава на следећи начин:</a:t>
            </a:r>
          </a:p>
          <a:p>
            <a:pPr>
              <a:spcAft>
                <a:spcPts val="600"/>
              </a:spcAft>
              <a:defRPr/>
            </a:pPr>
            <a:endParaRPr lang="sr-Cyrl-RS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sr-Cyrl-RS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sr-Cyrl-RS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sr-Cyrl-RS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sr-Cyrl-RS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sr-Cyrl-RS" b="1" dirty="0">
                <a:solidFill>
                  <a:schemeClr val="tx1"/>
                </a:solidFill>
                <a:latin typeface="Garamond" pitchFamily="18" charset="0"/>
              </a:rPr>
              <a:t>Пример.</a:t>
            </a:r>
            <a:endParaRPr lang="sr-Cyrl-RS" dirty="0">
              <a:solidFill>
                <a:schemeClr val="tx1"/>
              </a:solidFill>
              <a:latin typeface="Garamond" pitchFamily="18" charset="0"/>
            </a:endParaRPr>
          </a:p>
          <a:p>
            <a:r>
              <a:rPr lang="sr-Cyrl-RS" sz="16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… </a:t>
            </a:r>
            <a:endParaRPr lang="sr-Cyrl-R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8000FF"/>
                </a:solidFill>
                <a:effectLst/>
                <a:latin typeface="Courier New" panose="02070309020205020404" pitchFamily="49" charset="0"/>
              </a:rPr>
              <a:t>double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x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sr-Latn-RS" sz="1500" dirty="0" smtClean="0">
                <a:solidFill>
                  <a:srgbClr val="FF8000"/>
                </a:solidFill>
                <a:effectLst/>
                <a:latin typeface="Courier New" panose="02070309020205020404" pitchFamily="49" charset="0"/>
              </a:rPr>
              <a:t>5.0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sr-Cyrl-R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lang="sr-Latn-RS" sz="1500" dirty="0" smtClean="0">
                <a:solidFill>
                  <a:srgbClr val="FF8000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Math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();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System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println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808080"/>
                </a:solidFill>
                <a:effectLst/>
                <a:latin typeface="Courier New" panose="02070309020205020404" pitchFamily="49" charset="0"/>
              </a:rPr>
              <a:t>"x="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+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sr-Cyrl-R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sr-Cyrl-R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}</a:t>
            </a:r>
            <a:endParaRPr lang="sr-Latn-RS" sz="1500" dirty="0">
              <a:effectLst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while (2)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0"/>
          <a:stretch>
            <a:fillRect/>
          </a:stretch>
        </p:blipFill>
        <p:spPr bwMode="auto">
          <a:xfrm>
            <a:off x="1331640" y="2565400"/>
            <a:ext cx="1944960" cy="30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33414"/>
            <a:ext cx="2915642" cy="252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4509120"/>
            <a:ext cx="5080992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51520" y="1557338"/>
            <a:ext cx="8784530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Наредба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do</a:t>
            </a:r>
            <a:r>
              <a:rPr lang="sr-Cyrl-RS" sz="1800" dirty="0">
                <a:solidFill>
                  <a:schemeClr val="tx1"/>
                </a:solidFill>
                <a:latin typeface="+mn-lt"/>
              </a:rPr>
              <a:t>-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while</a:t>
            </a:r>
            <a:r>
              <a:rPr lang="sr-Cyrl-R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се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још назива наредба циклуса са п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ост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условом. </a:t>
            </a: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Синтакса наредбе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do-while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је следећа:</a:t>
            </a:r>
          </a:p>
          <a:p>
            <a:pPr>
              <a:spcAft>
                <a:spcPts val="600"/>
              </a:spcAft>
              <a:defRPr/>
            </a:pPr>
            <a:endParaRPr lang="ru-RU" dirty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sr-Cyrl-RS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Израз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је логичког типа. </a:t>
            </a:r>
            <a:endParaRPr lang="sr-Cyrl-RS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Извршавање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наредбе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do-while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реализује се преко следећих корака: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извршава се наредб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a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из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a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резервисане речи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do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;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израчунава се вредност израза у заградама;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ако је вредност израза истинита, процес се наставља; </a:t>
            </a: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у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супротном, прелази се на прву наредбу иза наредбе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do-while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>
              <a:spcAft>
                <a:spcPts val="600"/>
              </a:spcAft>
              <a:defRPr/>
            </a:pPr>
            <a:endParaRPr lang="en-US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do</a:t>
            </a:r>
            <a:r>
              <a:rPr lang="sr-Cyrl-RS" sz="3600" b="1" kern="0" dirty="0" smtClean="0">
                <a:solidFill>
                  <a:srgbClr val="0070C0"/>
                </a:solidFill>
              </a:rPr>
              <a:t>-</a:t>
            </a:r>
            <a:r>
              <a:rPr lang="en-US" sz="3600" b="1" kern="0" dirty="0" smtClean="0">
                <a:solidFill>
                  <a:srgbClr val="0070C0"/>
                </a:solidFill>
              </a:rPr>
              <a:t>while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694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55638" y="1557338"/>
            <a:ext cx="8380412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Наредба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do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while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се извршава на следећи начин:</a:t>
            </a:r>
          </a:p>
          <a:p>
            <a:pPr>
              <a:spcAft>
                <a:spcPts val="600"/>
              </a:spcAft>
              <a:defRPr/>
            </a:pP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sr-Cyrl-RS" b="1" dirty="0">
                <a:solidFill>
                  <a:schemeClr val="tx1"/>
                </a:solidFill>
                <a:latin typeface="Garamond" pitchFamily="18" charset="0"/>
              </a:rPr>
              <a:t>Пример</a:t>
            </a:r>
            <a:r>
              <a:rPr lang="sr-Cyrl-RS" b="1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r>
              <a:rPr lang="sr-Cyrl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… </a:t>
            </a:r>
            <a:endParaRPr lang="sr-Cyrl-R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sr-Cyrl-R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do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Math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();</a:t>
            </a:r>
            <a:endParaRPr lang="en-US" sz="1500" b="1" dirty="0" smtClean="0">
              <a:solidFill>
                <a:srgbClr val="00008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	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808080"/>
                </a:solidFill>
                <a:latin typeface="Courier New" panose="02070309020205020404" pitchFamily="49" charset="0"/>
              </a:rPr>
              <a:t>"x="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sr-Cyrl-R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lang="sr-Latn-RS" sz="1500" dirty="0" smtClean="0">
                <a:solidFill>
                  <a:srgbClr val="FF8000"/>
                </a:solidFill>
                <a:effectLst/>
                <a:latin typeface="Courier New" panose="02070309020205020404" pitchFamily="49" charset="0"/>
              </a:rPr>
              <a:t>0.9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… </a:t>
            </a:r>
            <a:endParaRPr lang="sr-Cyrl-R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sr-Cyrl-R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}</a:t>
            </a:r>
            <a:endParaRPr lang="sr-Latn-RS" sz="1500" dirty="0" smtClean="0">
              <a:effectLst/>
            </a:endParaRPr>
          </a:p>
          <a:p>
            <a:pPr>
              <a:spcAft>
                <a:spcPts val="600"/>
              </a:spcAft>
              <a:defRPr/>
            </a:pPr>
            <a:endParaRPr lang="sr-Cyrl-RS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do while</a:t>
            </a:r>
            <a:r>
              <a:rPr lang="sr-Cyrl-RS" sz="3600" b="1" kern="0" dirty="0" smtClean="0">
                <a:solidFill>
                  <a:srgbClr val="0070C0"/>
                </a:solidFill>
              </a:rPr>
              <a:t> (2)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00" y="2811463"/>
            <a:ext cx="2454075" cy="32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4" y="2073468"/>
            <a:ext cx="2305025" cy="227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664" y="4653136"/>
            <a:ext cx="5112568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4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55638" y="1557338"/>
            <a:ext cx="8380412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chemeClr val="tx1"/>
                </a:solidFill>
                <a:latin typeface="Garamond" pitchFamily="18" charset="0"/>
              </a:rPr>
              <a:t>Наредба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for</a:t>
            </a:r>
            <a:r>
              <a:rPr lang="sr-Cyrl-R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је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моћна наредба за опис циклуса. </a:t>
            </a:r>
            <a:endParaRPr lang="ru-RU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Најчешће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се користи за опис циклуса код којих је број понављања наредби унапред познат. </a:t>
            </a: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latin typeface="Garamond" pitchFamily="18" charset="0"/>
              </a:rPr>
              <a:t>Наредба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f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o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r</a:t>
            </a:r>
            <a:r>
              <a:rPr lang="sr-Cyrl-R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r-Cyrl-RS" dirty="0" smtClean="0">
                <a:latin typeface="Garamond" panose="02020404030301010803" pitchFamily="18" charset="0"/>
              </a:rPr>
              <a:t>има следеће сегменте: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sr-Cyrl-RS" dirty="0" smtClean="0">
                <a:latin typeface="Garamond" panose="02020404030301010803" pitchFamily="18" charset="0"/>
              </a:rPr>
              <a:t>Део за иницијализацију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sz="1800" dirty="0" smtClean="0">
                <a:latin typeface="Garamond" panose="02020404030301010803" pitchFamily="18" charset="0"/>
              </a:rPr>
              <a:t>Обично иницијализација управљачких (бројачких) променљивих</a:t>
            </a:r>
            <a:endParaRPr lang="sr-Cyrl-RS" sz="1800" dirty="0" smtClean="0">
              <a:latin typeface="Garamond" panose="02020404030301010803" pitchFamily="18" charset="0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sr-Cyrl-RS" dirty="0" smtClean="0">
                <a:solidFill>
                  <a:schemeClr val="tx1"/>
                </a:solidFill>
                <a:latin typeface="Garamond" panose="02020404030301010803" pitchFamily="18" charset="0"/>
              </a:rPr>
              <a:t>Део за постављање условног израза останка у циклусу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sr-Cyrl-RS" dirty="0" smtClean="0">
                <a:latin typeface="Garamond" panose="02020404030301010803" pitchFamily="18" charset="0"/>
              </a:rPr>
              <a:t>Део за </a:t>
            </a:r>
            <a:r>
              <a:rPr lang="ru-RU" dirty="0" err="1" smtClean="0">
                <a:latin typeface="Garamond" pitchFamily="18" charset="0"/>
              </a:rPr>
              <a:t>итерацију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петље</a:t>
            </a:r>
            <a:r>
              <a:rPr lang="ru-RU" dirty="0" smtClean="0">
                <a:latin typeface="Garamond" pitchFamily="18" charset="0"/>
              </a:rPr>
              <a:t>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err="1" smtClean="0">
                <a:solidFill>
                  <a:schemeClr val="tx1"/>
                </a:solidFill>
                <a:latin typeface="Garamond" pitchFamily="18" charset="0"/>
              </a:rPr>
              <a:t>Обично</a:t>
            </a:r>
            <a:r>
              <a:rPr lang="ru-RU" sz="1800" dirty="0" smtClean="0">
                <a:solidFill>
                  <a:schemeClr val="tx1"/>
                </a:solidFill>
                <a:latin typeface="Garamond" pitchFamily="18" charset="0"/>
              </a:rPr>
              <a:t> промена вредности </a:t>
            </a:r>
            <a:r>
              <a:rPr lang="ru-RU" sz="1800" dirty="0" err="1" smtClean="0">
                <a:solidFill>
                  <a:schemeClr val="tx1"/>
                </a:solidFill>
                <a:latin typeface="Garamond" pitchFamily="18" charset="0"/>
              </a:rPr>
              <a:t>бројачке</a:t>
            </a:r>
            <a:r>
              <a:rPr lang="ru-RU" sz="18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Garamond" pitchFamily="18" charset="0"/>
              </a:rPr>
              <a:t>променљиве</a:t>
            </a:r>
            <a:endParaRPr lang="ru-RU" sz="18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Garamond" pitchFamily="18" charset="0"/>
              </a:rPr>
              <a:t>Тело </a:t>
            </a:r>
            <a:r>
              <a:rPr lang="ru-RU" dirty="0" err="1" smtClean="0">
                <a:latin typeface="Garamond" pitchFamily="18" charset="0"/>
              </a:rPr>
              <a:t>циклуса</a:t>
            </a:r>
            <a:endParaRPr lang="ru-RU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for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68313" y="1557338"/>
            <a:ext cx="8567737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Наредба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for</a:t>
            </a: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се извршава на следећи начин: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Прво се извршава иницијализациони део </a:t>
            </a:r>
            <a:r>
              <a:rPr lang="ru-RU" dirty="0" err="1">
                <a:solidFill>
                  <a:schemeClr val="tx1"/>
                </a:solidFill>
                <a:latin typeface="Garamond" pitchFamily="18" charset="0"/>
              </a:rPr>
              <a:t>петље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for</a:t>
            </a: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solidFill>
                  <a:schemeClr val="tx1"/>
                </a:solidFill>
                <a:latin typeface="Garamond" pitchFamily="18" charset="0"/>
              </a:rPr>
              <a:t>Подешава</a:t>
            </a:r>
            <a:r>
              <a:rPr lang="ru-RU" sz="2000" dirty="0" smtClean="0">
                <a:solidFill>
                  <a:schemeClr val="tx1"/>
                </a:solidFill>
                <a:latin typeface="Garamond" pitchFamily="18" charset="0"/>
              </a:rPr>
              <a:t> се </a:t>
            </a:r>
            <a:r>
              <a:rPr lang="ru-RU" sz="2000" dirty="0" err="1" smtClean="0">
                <a:solidFill>
                  <a:schemeClr val="tx1"/>
                </a:solidFill>
                <a:latin typeface="Garamond" pitchFamily="18" charset="0"/>
              </a:rPr>
              <a:t>вредност</a:t>
            </a:r>
            <a:r>
              <a:rPr lang="ru-RU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управљачке променљиве </a:t>
            </a:r>
            <a:r>
              <a:rPr lang="ru-RU" sz="2000" dirty="0" err="1">
                <a:solidFill>
                  <a:schemeClr val="tx1"/>
                </a:solidFill>
                <a:latin typeface="Garamond" pitchFamily="18" charset="0"/>
              </a:rPr>
              <a:t>петље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for</a:t>
            </a:r>
            <a:r>
              <a:rPr lang="sr-Cyrl-RS" sz="2000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solidFill>
                  <a:schemeClr val="tx1"/>
                </a:solidFill>
                <a:latin typeface="Garamond" pitchFamily="18" charset="0"/>
              </a:rPr>
              <a:t>Иницијализација</a:t>
            </a:r>
            <a:r>
              <a:rPr lang="ru-RU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се извршава с</a:t>
            </a:r>
            <a:r>
              <a:rPr lang="en-US" sz="2000" dirty="0">
                <a:solidFill>
                  <a:schemeClr val="tx1"/>
                </a:solidFill>
                <a:latin typeface="Garamond" pitchFamily="18" charset="0"/>
              </a:rPr>
              <a:t>a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мо једанпут.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 err="1">
                <a:solidFill>
                  <a:schemeClr val="tx1"/>
                </a:solidFill>
                <a:latin typeface="Garamond" pitchFamily="18" charset="0"/>
              </a:rPr>
              <a:t>Након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иницијализације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solidFill>
                  <a:schemeClr val="tx1"/>
                </a:solidFill>
                <a:latin typeface="Garamond" pitchFamily="18" charset="0"/>
              </a:rPr>
              <a:t>И</a:t>
            </a:r>
            <a:r>
              <a:rPr lang="ru-RU" sz="2000" dirty="0" err="1" smtClean="0">
                <a:solidFill>
                  <a:schemeClr val="tx1"/>
                </a:solidFill>
                <a:latin typeface="Garamond" pitchFamily="18" charset="0"/>
              </a:rPr>
              <a:t>зрачунава</a:t>
            </a:r>
            <a:r>
              <a:rPr lang="ru-RU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се </a:t>
            </a:r>
            <a:r>
              <a:rPr lang="ru-RU" sz="2000" dirty="0" err="1">
                <a:solidFill>
                  <a:schemeClr val="tx1"/>
                </a:solidFill>
                <a:latin typeface="Garamond" pitchFamily="18" charset="0"/>
              </a:rPr>
              <a:t>вредност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Garamond" pitchFamily="18" charset="0"/>
              </a:rPr>
              <a:t>условног</a:t>
            </a:r>
            <a:r>
              <a:rPr lang="ru-RU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Garamond" pitchFamily="18" charset="0"/>
              </a:rPr>
              <a:t>израза</a:t>
            </a:r>
            <a:r>
              <a:rPr lang="ru-RU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(ако постоји) који мора бити </a:t>
            </a:r>
            <a:r>
              <a:rPr lang="ru-RU" sz="2000" dirty="0" err="1">
                <a:solidFill>
                  <a:schemeClr val="tx1"/>
                </a:solidFill>
                <a:latin typeface="Garamond" pitchFamily="18" charset="0"/>
              </a:rPr>
              <a:t>логичког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Garamond" pitchFamily="18" charset="0"/>
              </a:rPr>
              <a:t>типа.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solidFill>
                  <a:schemeClr val="tx1"/>
                </a:solidFill>
                <a:latin typeface="Garamond" pitchFamily="18" charset="0"/>
              </a:rPr>
              <a:t>Ако</a:t>
            </a:r>
            <a:r>
              <a:rPr lang="ru-RU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израз не постоји, </a:t>
            </a:r>
            <a:r>
              <a:rPr lang="ru-RU" sz="2000" dirty="0" err="1" smtClean="0">
                <a:solidFill>
                  <a:schemeClr val="tx1"/>
                </a:solidFill>
                <a:latin typeface="Garamond" pitchFamily="18" charset="0"/>
              </a:rPr>
              <a:t>подразумевана</a:t>
            </a:r>
            <a:r>
              <a:rPr lang="ru-RU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вредност је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true</a:t>
            </a:r>
            <a:r>
              <a:rPr lang="en-US" sz="2000" dirty="0">
                <a:solidFill>
                  <a:schemeClr val="tx1"/>
                </a:solidFill>
                <a:latin typeface="Garamond" pitchFamily="18" charset="0"/>
              </a:rPr>
              <a:t>.</a:t>
            </a:r>
            <a:endParaRPr lang="sr-Cyrl-RS" sz="2000" dirty="0">
              <a:solidFill>
                <a:schemeClr val="tx1"/>
              </a:solidFill>
              <a:latin typeface="Garamond" pitchFamily="18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У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зависности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од вредности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израза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solidFill>
                  <a:schemeClr val="tx1"/>
                </a:solidFill>
                <a:latin typeface="Garamond" pitchFamily="18" charset="0"/>
              </a:rPr>
              <a:t>Ако</a:t>
            </a:r>
            <a:r>
              <a:rPr lang="ru-RU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Garamond" pitchFamily="18" charset="0"/>
              </a:rPr>
              <a:t>има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Garamond" pitchFamily="18" charset="0"/>
              </a:rPr>
              <a:t>вредност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</a:rPr>
              <a:t>true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Garamond" pitchFamily="18" charset="0"/>
              </a:rPr>
              <a:t>извршава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 се тело </a:t>
            </a:r>
            <a:r>
              <a:rPr lang="ru-RU" sz="2000" dirty="0" err="1">
                <a:solidFill>
                  <a:schemeClr val="tx1"/>
                </a:solidFill>
                <a:latin typeface="Garamond" pitchFamily="18" charset="0"/>
              </a:rPr>
              <a:t>петље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, а </a:t>
            </a:r>
            <a:r>
              <a:rPr lang="ru-RU" sz="2000" dirty="0" err="1">
                <a:solidFill>
                  <a:schemeClr val="tx1"/>
                </a:solidFill>
                <a:latin typeface="Garamond" pitchFamily="18" charset="0"/>
              </a:rPr>
              <a:t>затим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 се </a:t>
            </a:r>
            <a:r>
              <a:rPr lang="ru-RU" sz="2000" dirty="0" err="1">
                <a:solidFill>
                  <a:schemeClr val="tx1"/>
                </a:solidFill>
                <a:latin typeface="Garamond" pitchFamily="18" charset="0"/>
              </a:rPr>
              <a:t>извршава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Garamond" pitchFamily="18" charset="0"/>
              </a:rPr>
              <a:t>итерација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Garamond" pitchFamily="18" charset="0"/>
              </a:rPr>
              <a:t>петље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 и </a:t>
            </a:r>
            <a:r>
              <a:rPr lang="ru-RU" sz="2000" dirty="0" err="1">
                <a:solidFill>
                  <a:schemeClr val="tx1"/>
                </a:solidFill>
                <a:latin typeface="Garamond" pitchFamily="18" charset="0"/>
              </a:rPr>
              <a:t>поново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 се </a:t>
            </a:r>
            <a:r>
              <a:rPr lang="ru-RU" sz="2000" dirty="0" err="1">
                <a:solidFill>
                  <a:schemeClr val="tx1"/>
                </a:solidFill>
                <a:latin typeface="Garamond" pitchFamily="18" charset="0"/>
              </a:rPr>
              <a:t>иде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Garamond" pitchFamily="18" charset="0"/>
              </a:rPr>
              <a:t>корак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 2.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solidFill>
                  <a:schemeClr val="tx1"/>
                </a:solidFill>
                <a:latin typeface="Garamond" pitchFamily="18" charset="0"/>
              </a:rPr>
              <a:t>Уколико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Garamond" pitchFamily="18" charset="0"/>
              </a:rPr>
              <a:t>израз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Garamond" pitchFamily="18" charset="0"/>
              </a:rPr>
              <a:t>има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Garamond" pitchFamily="18" charset="0"/>
              </a:rPr>
              <a:t>вредност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</a:rPr>
              <a:t>false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Garamond" pitchFamily="18" charset="0"/>
              </a:rPr>
              <a:t>окончава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 се </a:t>
            </a:r>
            <a:r>
              <a:rPr lang="ru-RU" sz="2000" dirty="0" err="1">
                <a:solidFill>
                  <a:schemeClr val="tx1"/>
                </a:solidFill>
                <a:latin typeface="Garamond" pitchFamily="18" charset="0"/>
              </a:rPr>
              <a:t>извршавање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Garamond" pitchFamily="18" charset="0"/>
              </a:rPr>
              <a:t>петље</a:t>
            </a:r>
            <a:r>
              <a:rPr lang="ru-RU" sz="2000" dirty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endParaRPr lang="ru-RU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for </a:t>
            </a:r>
            <a:r>
              <a:rPr lang="sr-Cyrl-RS" sz="3600" b="1" kern="0" dirty="0" smtClean="0">
                <a:solidFill>
                  <a:srgbClr val="0070C0"/>
                </a:solidFill>
              </a:rPr>
              <a:t>(2)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9750" y="1489075"/>
            <a:ext cx="7656513" cy="76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sr-Cyrl-R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Примери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55000"/>
              </a:lnSpc>
              <a:spcBef>
                <a:spcPct val="50000"/>
              </a:spcBef>
              <a:buClrTx/>
              <a:buFontTx/>
              <a:buNone/>
            </a:pPr>
            <a:endParaRPr lang="sr-Latn-CS" altLang="en-US" sz="1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35150" y="549275"/>
            <a:ext cx="6851650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Променљиве (3)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2060848"/>
            <a:ext cx="61024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500" dirty="0">
                <a:solidFill>
                  <a:srgbClr val="008000"/>
                </a:solidFill>
                <a:latin typeface="Courier New" panose="02070309020205020404" pitchFamily="49" charset="0"/>
              </a:rPr>
              <a:t>// Deklaracija jedne promenljive </a:t>
            </a:r>
            <a:endParaRPr lang="sr-Cyrl-RS" sz="1500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brojGodina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String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mojaNiska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Knjiga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sr-Cyrl-RS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5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sr-Latn-RS" sz="1500" dirty="0">
                <a:solidFill>
                  <a:srgbClr val="008000"/>
                </a:solidFill>
                <a:latin typeface="Courier New" panose="02070309020205020404" pitchFamily="49" charset="0"/>
              </a:rPr>
              <a:t>Vise promenljivih istog tipa </a:t>
            </a:r>
            <a:endParaRPr lang="sr-Cyrl-RS" sz="1500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float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y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tezina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Sting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prva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druga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tvojaNiska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sr-Cyrl-RS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5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sr-Latn-RS" sz="1500" dirty="0">
                <a:solidFill>
                  <a:srgbClr val="008000"/>
                </a:solidFill>
                <a:latin typeface="Courier New" panose="02070309020205020404" pitchFamily="49" charset="0"/>
              </a:rPr>
              <a:t>Sa inicijalizacijom </a:t>
            </a:r>
            <a:endParaRPr lang="sr-Cyrl-RS" sz="1500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k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n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32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boolean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ind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false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String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ime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“Dusan”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float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3.4f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5.8f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y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0.2f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endParaRPr lang="sr-Latn-RS" sz="15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750" y="2060847"/>
            <a:ext cx="4248274" cy="3323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3850" y="1412875"/>
            <a:ext cx="8712200" cy="5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Извршавање н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аредбе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for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показује и следећи дијаграм:</a:t>
            </a:r>
          </a:p>
          <a:p>
            <a:pPr>
              <a:spcAft>
                <a:spcPts val="600"/>
              </a:spcAft>
              <a:defRPr/>
            </a:pPr>
            <a:endParaRPr lang="sr-Cyrl-RS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sr-Cyrl-RS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sr-Cyrl-RS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sr-Cyrl-RS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sr-Cyrl-RS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en-US" b="1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sr-Cyrl-RS" b="1" dirty="0">
                <a:solidFill>
                  <a:schemeClr val="tx1"/>
                </a:solidFill>
                <a:latin typeface="Garamond" pitchFamily="18" charset="0"/>
              </a:rPr>
              <a:t>Пример</a:t>
            </a:r>
            <a:r>
              <a:rPr lang="sr-Cyrl-RS" b="1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  <a:endParaRPr lang="sr-Cyrl-RS" sz="1800" b="1" dirty="0" smtClean="0">
              <a:solidFill>
                <a:srgbClr val="000080"/>
              </a:solidFill>
              <a:effectLst/>
              <a:latin typeface="Courier New" panose="02070309020205020404" pitchFamily="49" charset="0"/>
            </a:endParaRPr>
          </a:p>
          <a:p>
            <a:endParaRPr lang="sr-Cyrl-RS" sz="1500" b="1" dirty="0" smtClean="0">
              <a:solidFill>
                <a:srgbClr val="000080"/>
              </a:solidFill>
              <a:effectLst/>
              <a:latin typeface="Courier New" panose="02070309020205020404" pitchFamily="49" charset="0"/>
            </a:endParaRPr>
          </a:p>
          <a:p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… </a:t>
            </a:r>
            <a:endParaRPr lang="sr-Cyrl-R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sr-Cyrl-R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8000FF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i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sr-Latn-RS" sz="1500" dirty="0" smtClean="0">
                <a:solidFill>
                  <a:srgbClr val="FF8000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i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&lt;=</a:t>
            </a:r>
            <a:r>
              <a:rPr lang="sr-Latn-RS" sz="1500" dirty="0" smtClean="0">
                <a:solidFill>
                  <a:srgbClr val="FF8000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i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++)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System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println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”Ana voli programiranje”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… </a:t>
            </a:r>
            <a:endParaRPr lang="sr-Cyrl-R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}</a:t>
            </a:r>
            <a:endParaRPr lang="sr-Latn-RS" sz="1500" dirty="0" smtClean="0">
              <a:effectLst/>
            </a:endParaRPr>
          </a:p>
          <a:p>
            <a:pPr>
              <a:spcAft>
                <a:spcPts val="600"/>
              </a:spcAft>
              <a:defRPr/>
            </a:pPr>
            <a:endParaRPr lang="sr-Cyrl-RS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for </a:t>
            </a:r>
            <a:r>
              <a:rPr lang="sr-Cyrl-RS" sz="3600" b="1" kern="0" dirty="0" smtClean="0">
                <a:solidFill>
                  <a:srgbClr val="0070C0"/>
                </a:solidFill>
              </a:rPr>
              <a:t>(3)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149600"/>
            <a:ext cx="38084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78013"/>
            <a:ext cx="3135313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4608" y="5157192"/>
            <a:ext cx="7200800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3850" y="1412875"/>
            <a:ext cx="87122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dirty="0">
                <a:latin typeface="Garamond" pitchFamily="18" charset="0"/>
              </a:rPr>
              <a:t>Колекцијска наредба </a:t>
            </a:r>
            <a:r>
              <a:rPr lang="en-US" sz="2000" dirty="0"/>
              <a:t>for</a:t>
            </a:r>
            <a:r>
              <a:rPr lang="sr-Cyrl-RS" sz="2000" dirty="0">
                <a:latin typeface="Garamond" pitchFamily="18" charset="0"/>
              </a:rPr>
              <a:t> </a:t>
            </a:r>
            <a:r>
              <a:rPr lang="sr-Cyrl-RS" dirty="0">
                <a:latin typeface="Garamond" pitchFamily="18" charset="0"/>
              </a:rPr>
              <a:t>служи за пролазак кроз колекцију/низ.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dirty="0">
                <a:latin typeface="Garamond" pitchFamily="18" charset="0"/>
              </a:rPr>
              <a:t>Притом променљива у наредби </a:t>
            </a:r>
            <a:r>
              <a:rPr lang="en-US" dirty="0">
                <a:latin typeface="Garamond" pitchFamily="18" charset="0"/>
              </a:rPr>
              <a:t>for </a:t>
            </a:r>
            <a:r>
              <a:rPr lang="sr-Cyrl-RS" dirty="0">
                <a:latin typeface="Garamond" pitchFamily="18" charset="0"/>
              </a:rPr>
              <a:t>не представља бројач, </a:t>
            </a:r>
            <a:br>
              <a:rPr lang="sr-Cyrl-RS" dirty="0">
                <a:latin typeface="Garamond" pitchFamily="18" charset="0"/>
              </a:rPr>
            </a:br>
            <a:r>
              <a:rPr lang="sr-Cyrl-RS" dirty="0">
                <a:latin typeface="Garamond" pitchFamily="18" charset="0"/>
              </a:rPr>
              <a:t>већ редом узима вредности елемената низа тј. колекције. </a:t>
            </a:r>
            <a:endParaRPr lang="sr-Cyrl-RS" sz="2000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sr-Cyrl-RS" b="1" dirty="0">
                <a:solidFill>
                  <a:srgbClr val="000000"/>
                </a:solidFill>
                <a:latin typeface="Garamond" pitchFamily="18" charset="0"/>
              </a:rPr>
              <a:t>Пример</a:t>
            </a:r>
            <a:r>
              <a:rPr lang="sr-Cyrl-RS" b="1" dirty="0" smtClean="0">
                <a:solidFill>
                  <a:srgbClr val="000000"/>
                </a:solidFill>
                <a:latin typeface="Garamond" pitchFamily="18" charset="0"/>
              </a:rPr>
              <a:t>.</a:t>
            </a:r>
          </a:p>
          <a:p>
            <a:pPr>
              <a:spcAft>
                <a:spcPts val="600"/>
              </a:spcAft>
              <a:defRPr/>
            </a:pPr>
            <a:r>
              <a:rPr lang="sr-Cyrl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/>
            </a:r>
            <a:br>
              <a:rPr lang="sr-Cyrl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sr-Cyrl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...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Aft>
                <a:spcPts val="600"/>
              </a:spcAft>
              <a:defRPr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n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sc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nextInt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Aft>
                <a:spcPts val="600"/>
              </a:spcAft>
              <a:defRPr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double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[]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double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n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];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Aft>
                <a:spcPts val="600"/>
              </a:spcAft>
              <a:defRPr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…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Aft>
                <a:spcPts val="600"/>
              </a:spcAft>
              <a:defRPr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double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najveci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];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Aft>
                <a:spcPts val="600"/>
              </a:spcAft>
              <a:defRPr/>
            </a:pPr>
            <a:r>
              <a:rPr lang="sr-Cyrl-R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double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elem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a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Aft>
                <a:spcPts val="600"/>
              </a:spcAft>
              <a:defRPr/>
            </a:pPr>
            <a:r>
              <a:rPr lang="sr-Cyrl-R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elem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&gt;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najveci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Aft>
                <a:spcPts val="600"/>
              </a:spcAft>
              <a:defRPr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najveci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elem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Aft>
                <a:spcPts val="600"/>
              </a:spcAft>
              <a:defRPr/>
            </a:pPr>
            <a:r>
              <a:rPr lang="sr-Cyrl-R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...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Aft>
                <a:spcPts val="600"/>
              </a:spcAft>
              <a:defRPr/>
            </a:pPr>
            <a:r>
              <a:rPr lang="sr-Cyrl-R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sr-Cyrl-RS" sz="1500" dirty="0">
              <a:solidFill>
                <a:srgbClr val="000000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sr-Cyrl-RS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Колекцијска 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for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3356992"/>
            <a:ext cx="4608512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3850" y="1412875"/>
            <a:ext cx="87122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Наредба у програмском језику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Јава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може имати </a:t>
            </a:r>
            <a:r>
              <a:rPr lang="ru-RU" dirty="0" err="1">
                <a:solidFill>
                  <a:schemeClr val="tx1"/>
                </a:solidFill>
                <a:latin typeface="Garamond" pitchFamily="18" charset="0"/>
              </a:rPr>
              <a:t>једно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или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више обeлежја (лабела) и онда се назива обележеном наредбом.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Обележена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aramond" pitchFamily="18" charset="0"/>
              </a:rPr>
              <a:t>наредба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користи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се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у комбинацији са наредбама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break</a:t>
            </a:r>
            <a:r>
              <a:rPr lang="ru-RU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и </a:t>
            </a:r>
            <a:r>
              <a:rPr lang="ru-RU" sz="1800" dirty="0" err="1">
                <a:solidFill>
                  <a:schemeClr val="tx1"/>
                </a:solidFill>
                <a:latin typeface="+mn-lt"/>
              </a:rPr>
              <a:t>continue</a:t>
            </a:r>
            <a:r>
              <a:rPr lang="ru-RU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када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се жели безусловни пренос </a:t>
            </a:r>
            <a:r>
              <a:rPr lang="ru-RU" dirty="0" err="1">
                <a:solidFill>
                  <a:schemeClr val="tx1"/>
                </a:solidFill>
                <a:latin typeface="Garamond" pitchFamily="18" charset="0"/>
              </a:rPr>
              <a:t>управљања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одређено место у програму.</a:t>
            </a:r>
          </a:p>
          <a:p>
            <a:pPr>
              <a:spcAft>
                <a:spcPts val="600"/>
              </a:spcAft>
              <a:defRPr/>
            </a:pPr>
            <a:endParaRPr lang="ru-RU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sr-Cyrl-RS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Обележена наредба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55638" y="1412875"/>
            <a:ext cx="8380412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chemeClr val="tx1"/>
                </a:solidFill>
                <a:latin typeface="Garamond" pitchFamily="18" charset="0"/>
              </a:rPr>
              <a:t>Наредба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break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је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у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уској вези не само са наредбом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switch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, </a:t>
            </a:r>
            <a:br>
              <a:rPr lang="sr-Cyrl-RS" dirty="0">
                <a:solidFill>
                  <a:schemeClr val="tx1"/>
                </a:solidFill>
                <a:latin typeface="Garamond" pitchFamily="18" charset="0"/>
              </a:rPr>
            </a:b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већ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и са наредбама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циклуса.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</a:t>
            </a:r>
            <a:endParaRPr lang="sr-Cyrl-RS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ru-RU" dirty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Поред тога што се наредба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break</a:t>
            </a:r>
            <a:r>
              <a:rPr lang="ru-RU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aramond" pitchFamily="18" charset="0"/>
              </a:rPr>
              <a:t>може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користити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: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з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а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излазак из наредбе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switch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она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се може искористити за излазак из петље, </a:t>
            </a:r>
            <a:endParaRPr lang="ru-RU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али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и за безусловни пренос управљања на обележену наредбу (под одређеним условима). 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Ово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представља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једну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врста “контролисане”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goto</a:t>
            </a:r>
            <a:r>
              <a:rPr lang="ru-RU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наредбе.</a:t>
            </a:r>
            <a:endParaRPr lang="sr-Cyrl-RS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>
                <a:solidFill>
                  <a:srgbClr val="0070C0"/>
                </a:solidFill>
              </a:rPr>
              <a:t>break</a:t>
            </a:r>
          </a:p>
          <a:p>
            <a:pPr>
              <a:defRPr/>
            </a:pPr>
            <a:endParaRPr lang="en-US" sz="3600" b="1" kern="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84200" y="1427163"/>
            <a:ext cx="8380413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Garamond" pitchFamily="18" charset="0"/>
              </a:rPr>
              <a:t>Пример.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Да би се прекинуло извршавање наредби унутрашње петље и вратило се у спољашњу, користи се наредба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break</a:t>
            </a: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без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обележја</a:t>
            </a:r>
            <a:endParaRPr lang="en-US" dirty="0" smtClean="0">
              <a:solidFill>
                <a:schemeClr val="tx1"/>
              </a:solidFill>
              <a:latin typeface="Garamond" pitchFamily="18" charset="0"/>
            </a:endParaRPr>
          </a:p>
          <a:p>
            <a:endParaRPr lang="en-US" sz="1500" b="1" dirty="0" smtClean="0">
              <a:solidFill>
                <a:srgbClr val="0000FF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8000FF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i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sr-Latn-RS" sz="1500" dirty="0" smtClean="0">
                <a:solidFill>
                  <a:srgbClr val="FF8000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i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lang="sr-Latn-RS" sz="1500" dirty="0" smtClean="0">
                <a:solidFill>
                  <a:srgbClr val="FF8000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i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++)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8000FF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j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sr-Latn-RS" sz="1500" dirty="0" smtClean="0">
                <a:solidFill>
                  <a:srgbClr val="FF8000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j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lang="sr-Latn-RS" sz="1500" dirty="0" smtClean="0">
                <a:solidFill>
                  <a:srgbClr val="FF8000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j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++)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500" b="1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uslov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break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}</a:t>
            </a:r>
            <a:endParaRPr lang="sr-Latn-RS" sz="1500" dirty="0" smtClean="0">
              <a:effectLst/>
            </a:endParaRPr>
          </a:p>
          <a:p>
            <a:pPr>
              <a:spcAft>
                <a:spcPts val="600"/>
              </a:spcAft>
              <a:defRPr/>
            </a:pPr>
            <a:endParaRPr lang="ru-RU" sz="15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break</a:t>
            </a:r>
            <a:r>
              <a:rPr lang="sr-Cyrl-RS" sz="3600" b="1" kern="0" dirty="0" smtClean="0">
                <a:solidFill>
                  <a:srgbClr val="0070C0"/>
                </a:solidFill>
              </a:rPr>
              <a:t> (2)</a:t>
            </a:r>
            <a:endParaRPr lang="en-US" sz="3600" b="1" kern="0" dirty="0">
              <a:solidFill>
                <a:srgbClr val="0070C0"/>
              </a:solidFill>
            </a:endParaRPr>
          </a:p>
          <a:p>
            <a:pPr>
              <a:defRPr/>
            </a:pPr>
            <a:endParaRPr lang="en-US" sz="3600" b="1" kern="0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656" y="2852936"/>
            <a:ext cx="4104456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84200" y="1427163"/>
            <a:ext cx="8380413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Garamond" pitchFamily="18" charset="0"/>
              </a:rPr>
              <a:t>Пример.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Да би се прекинуло извршавање наредби обе петље, користи се наредба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break</a:t>
            </a:r>
            <a:r>
              <a:rPr lang="ru-RU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са </a:t>
            </a:r>
            <a:r>
              <a:rPr lang="ru-RU" dirty="0" err="1">
                <a:solidFill>
                  <a:schemeClr val="tx1"/>
                </a:solidFill>
                <a:latin typeface="Garamond" pitchFamily="18" charset="0"/>
              </a:rPr>
              <a:t>обележјем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  <a:endParaRPr lang="en-US" dirty="0" smtClean="0">
              <a:solidFill>
                <a:schemeClr val="tx1"/>
              </a:solidFill>
              <a:latin typeface="Garamond" pitchFamily="18" charset="0"/>
            </a:endParaRPr>
          </a:p>
          <a:p>
            <a:endParaRPr lang="en-US" sz="1500" b="1" dirty="0" smtClean="0">
              <a:solidFill>
                <a:srgbClr val="00008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...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izlaz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8000FF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i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sr-Latn-RS" sz="1500" dirty="0" smtClean="0">
                <a:solidFill>
                  <a:srgbClr val="FF8000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i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lang="sr-Latn-RS" sz="1500" dirty="0" smtClean="0">
                <a:solidFill>
                  <a:srgbClr val="FF8000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i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++)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8000FF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j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sr-Latn-RS" sz="1500" dirty="0" smtClean="0">
                <a:solidFill>
                  <a:srgbClr val="FF8000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j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lang="sr-Latn-RS" sz="1500" dirty="0" smtClean="0">
                <a:solidFill>
                  <a:srgbClr val="FF8000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j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++)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uslov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break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izlaz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}</a:t>
            </a:r>
            <a:endParaRPr lang="sr-Latn-RS" sz="1500" dirty="0" smtClean="0">
              <a:effectLst/>
            </a:endParaRPr>
          </a:p>
          <a:p>
            <a:pPr>
              <a:spcAft>
                <a:spcPts val="600"/>
              </a:spcAft>
              <a:defRPr/>
            </a:pPr>
            <a:endParaRPr lang="en-US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break</a:t>
            </a:r>
            <a:r>
              <a:rPr lang="sr-Cyrl-RS" sz="3600" b="1" kern="0" dirty="0" smtClean="0">
                <a:solidFill>
                  <a:srgbClr val="0070C0"/>
                </a:solidFill>
              </a:rPr>
              <a:t> (3)</a:t>
            </a:r>
            <a:endParaRPr lang="en-US" sz="3600" b="1" kern="0" dirty="0">
              <a:solidFill>
                <a:srgbClr val="0070C0"/>
              </a:solidFill>
            </a:endParaRPr>
          </a:p>
          <a:p>
            <a:pPr>
              <a:defRPr/>
            </a:pPr>
            <a:endParaRPr lang="en-US" sz="3600" b="1" kern="0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656" y="2924944"/>
            <a:ext cx="4248472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3850" y="1412875"/>
            <a:ext cx="8712200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Наредба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continue</a:t>
            </a: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је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по синтакси слична наредби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break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. </a:t>
            </a:r>
            <a:endParaRPr lang="en-US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Она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се може користити само у наредбама за опис циклуса.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Нареба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continue</a:t>
            </a: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је корисна када треба да се настави извршавање циклуса, уз прескакање одређеног скупа </a:t>
            </a: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наредби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  <a:endParaRPr lang="sr-Cyrl-RS" dirty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Помоћу ове наредбе управљање се преноси </a:t>
            </a: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на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израз за проверу услова изласка из петље</a:t>
            </a:r>
            <a:r>
              <a:rPr lang="sr-Cyrl-RS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  <a:endParaRPr lang="sr-Cyrl-RS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continue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84200" y="1427163"/>
            <a:ext cx="8380413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Garamond" pitchFamily="18" charset="0"/>
              </a:rPr>
              <a:t>Пример.</a:t>
            </a:r>
          </a:p>
          <a:p>
            <a:pPr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Да би се </a:t>
            </a:r>
            <a:r>
              <a:rPr lang="sr-Cyrl-RS" dirty="0">
                <a:solidFill>
                  <a:schemeClr val="tx1"/>
                </a:solidFill>
                <a:latin typeface="Garamond" pitchFamily="18" charset="0"/>
              </a:rPr>
              <a:t>прескочио препис оних елемената низа који су једнаки нули, користи се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наредба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continue</a:t>
            </a:r>
            <a:r>
              <a:rPr lang="ru-RU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без обележја.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	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...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br1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dirty="0" smtClean="0">
                <a:solidFill>
                  <a:srgbClr val="FF8000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br2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dirty="0" smtClean="0">
                <a:solidFill>
                  <a:srgbClr val="FF8000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br1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niz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length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niz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br1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]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dirty="0" smtClean="0">
                <a:solidFill>
                  <a:srgbClr val="FF8000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){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br1++;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continue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sr-Latn-RS" sz="1500" dirty="0"/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vektor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br2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++]=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niz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br1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++];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}</a:t>
            </a:r>
            <a:endParaRPr lang="sr-Latn-RS" sz="1500" dirty="0" smtClean="0">
              <a:effectLst/>
            </a:endParaRPr>
          </a:p>
          <a:p>
            <a:pPr>
              <a:spcAft>
                <a:spcPts val="600"/>
              </a:spcAft>
              <a:defRPr/>
            </a:pPr>
            <a:endParaRPr lang="sr-Cyrl-R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continue</a:t>
            </a:r>
            <a:r>
              <a:rPr lang="sr-Cyrl-RS" sz="3600" b="1" kern="0" dirty="0" smtClean="0">
                <a:solidFill>
                  <a:srgbClr val="0070C0"/>
                </a:solidFill>
              </a:rPr>
              <a:t> (</a:t>
            </a:r>
            <a:r>
              <a:rPr lang="en-US" sz="3600" b="1" kern="0" dirty="0" smtClean="0">
                <a:solidFill>
                  <a:srgbClr val="0070C0"/>
                </a:solidFill>
              </a:rPr>
              <a:t>2</a:t>
            </a:r>
            <a:r>
              <a:rPr lang="sr-Cyrl-RS" sz="3600" b="1" kern="0" dirty="0" smtClean="0">
                <a:solidFill>
                  <a:srgbClr val="0070C0"/>
                </a:solidFill>
              </a:rPr>
              <a:t>)</a:t>
            </a:r>
            <a:endParaRPr lang="en-US" sz="3600" b="1" kern="0" dirty="0">
              <a:solidFill>
                <a:srgbClr val="0070C0"/>
              </a:solidFill>
            </a:endParaRPr>
          </a:p>
          <a:p>
            <a:pPr>
              <a:defRPr/>
            </a:pPr>
            <a:endParaRPr lang="en-US" sz="3600" b="1" kern="0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7664" y="2996952"/>
            <a:ext cx="3888432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4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95536" y="1168400"/>
            <a:ext cx="8569077" cy="487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Garamond" pitchFamily="18" charset="0"/>
              </a:rPr>
              <a:t>        Пример.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Учитавање низа од четири бинарне цифре и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спајање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aramond" pitchFamily="18" charset="0"/>
              </a:rPr>
              <a:t>учитаних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aramond" pitchFamily="18" charset="0"/>
              </a:rPr>
              <a:t>цифара у један стринг, те приказ стринга. </a:t>
            </a:r>
            <a:endParaRPr lang="en-US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Наставља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се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са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следећом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итерацијом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петље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обележене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обележјем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ако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цифра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није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бинарна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.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	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…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String s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sr-Latn-RS" sz="1500" dirty="0" smtClean="0">
                <a:solidFill>
                  <a:srgbClr val="808080"/>
                </a:solidFill>
                <a:effectLst/>
                <a:latin typeface="Courier New" panose="02070309020205020404" pitchFamily="49" charset="0"/>
              </a:rPr>
              <a:t>""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System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println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808080"/>
                </a:solidFill>
                <a:effectLst/>
                <a:latin typeface="Courier New" panose="02070309020205020404" pitchFamily="49" charset="0"/>
              </a:rPr>
              <a:t>"Unesite cetiri binarn</a:t>
            </a:r>
            <a:r>
              <a:rPr lang="sr-Cyrl-RS" sz="1500" dirty="0" smtClean="0">
                <a:solidFill>
                  <a:srgbClr val="808080"/>
                </a:solidFill>
                <a:effectLst/>
                <a:latin typeface="Courier New" panose="02070309020205020404" pitchFamily="49" charset="0"/>
              </a:rPr>
              <a:t>е </a:t>
            </a:r>
            <a:r>
              <a:rPr lang="sr-Latn-RS" sz="1500" dirty="0" smtClean="0">
                <a:solidFill>
                  <a:srgbClr val="808080"/>
                </a:solidFill>
                <a:effectLst/>
                <a:latin typeface="Courier New" panose="02070309020205020404" pitchFamily="49" charset="0"/>
              </a:rPr>
              <a:t>cifr</a:t>
            </a:r>
            <a:r>
              <a:rPr lang="sr-Cyrl-RS" sz="1500" dirty="0" smtClean="0">
                <a:solidFill>
                  <a:srgbClr val="808080"/>
                </a:solidFill>
                <a:effectLst/>
                <a:latin typeface="Courier New" panose="02070309020205020404" pitchFamily="49" charset="0"/>
              </a:rPr>
              <a:t>е "</a:t>
            </a:r>
            <a:r>
              <a:rPr lang="sr-Cyrl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lang="sr-Cyrl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vrh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do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nextInt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();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((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!=</a:t>
            </a:r>
            <a:r>
              <a:rPr lang="sr-Latn-RS" sz="1500" dirty="0" smtClean="0">
                <a:solidFill>
                  <a:srgbClr val="FF8000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)&amp;&amp;(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!=</a:t>
            </a:r>
            <a:r>
              <a:rPr lang="sr-Latn-RS" sz="1500" dirty="0" smtClean="0">
                <a:solidFill>
                  <a:srgbClr val="FF8000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))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continue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vrh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 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+=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sr-Latn-R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length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()&lt;</a:t>
            </a:r>
            <a:r>
              <a:rPr lang="sr-Latn-RS" sz="1500" dirty="0" smtClean="0">
                <a:solidFill>
                  <a:srgbClr val="FF8000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System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println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808080"/>
                </a:solidFill>
                <a:effectLst/>
                <a:latin typeface="Courier New" panose="02070309020205020404" pitchFamily="49" charset="0"/>
              </a:rPr>
              <a:t>"Formiran je binarni string: "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+</a:t>
            </a:r>
            <a:r>
              <a:rPr lang="sr-Latn-RS" sz="15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</a:t>
            </a:r>
            <a:r>
              <a:rPr lang="sr-Latn-RS" sz="15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);</a:t>
            </a:r>
            <a:endParaRPr lang="sr-Latn-RS" sz="15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continue</a:t>
            </a:r>
            <a:r>
              <a:rPr lang="sr-Cyrl-RS" sz="3600" b="1" kern="0" dirty="0" smtClean="0">
                <a:solidFill>
                  <a:srgbClr val="0070C0"/>
                </a:solidFill>
              </a:rPr>
              <a:t> (</a:t>
            </a:r>
            <a:r>
              <a:rPr lang="sr-Cyrl-RS" sz="3600" b="1" kern="0" dirty="0">
                <a:solidFill>
                  <a:srgbClr val="0070C0"/>
                </a:solidFill>
              </a:rPr>
              <a:t>3</a:t>
            </a:r>
            <a:r>
              <a:rPr lang="sr-Cyrl-RS" sz="3600" b="1" kern="0" dirty="0" smtClean="0">
                <a:solidFill>
                  <a:srgbClr val="0070C0"/>
                </a:solidFill>
              </a:rPr>
              <a:t>)</a:t>
            </a:r>
            <a:endParaRPr lang="en-US" sz="3600" b="1" kern="0" dirty="0">
              <a:solidFill>
                <a:srgbClr val="0070C0"/>
              </a:solidFill>
            </a:endParaRPr>
          </a:p>
          <a:p>
            <a:pPr>
              <a:defRPr/>
            </a:pPr>
            <a:endParaRPr lang="en-US" sz="3600" b="1" kern="0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3140968"/>
            <a:ext cx="6192688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4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4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4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95536" y="1168400"/>
            <a:ext cx="8569077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Garamond" pitchFamily="18" charset="0"/>
              </a:rPr>
              <a:t>        Пример.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Наставља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се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са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следећом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итерацијом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спољне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обележене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)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петље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	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String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text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8080"/>
                </a:solidFill>
                <a:latin typeface="Courier New" panose="02070309020205020404" pitchFamily="49" charset="0"/>
              </a:rPr>
              <a:t>"Trazimo neki podstring u ovom stringu"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String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podstring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8080"/>
                </a:solidFill>
                <a:latin typeface="Courier New" panose="02070309020205020404" pitchFamily="49" charset="0"/>
              </a:rPr>
              <a:t>"pod"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boolean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pronadjen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false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max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text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length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podstring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length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test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i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i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&lt;=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max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i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++)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n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podstring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length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j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i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k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while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n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--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!=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text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charAt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j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++)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!=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podstring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charAt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k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++))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continue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test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pronadjen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test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pronadjen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?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8080"/>
                </a:solidFill>
                <a:latin typeface="Courier New" panose="02070309020205020404" pitchFamily="49" charset="0"/>
              </a:rPr>
              <a:t>"Pronadjen"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8080"/>
                </a:solidFill>
                <a:latin typeface="Courier New" panose="02070309020205020404" pitchFamily="49" charset="0"/>
              </a:rPr>
              <a:t>"Nije pronadjen"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endParaRPr lang="sr-Latn-RS" sz="15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350" y="538163"/>
            <a:ext cx="7751763" cy="86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</a:t>
            </a:r>
            <a:r>
              <a:rPr lang="en-US" sz="3600" b="1" kern="0" dirty="0" smtClean="0">
                <a:solidFill>
                  <a:srgbClr val="0070C0"/>
                </a:solidFill>
              </a:rPr>
              <a:t>continue</a:t>
            </a:r>
            <a:r>
              <a:rPr lang="sr-Cyrl-RS" sz="3600" b="1" kern="0" dirty="0" smtClean="0">
                <a:solidFill>
                  <a:srgbClr val="0070C0"/>
                </a:solidFill>
              </a:rPr>
              <a:t> (</a:t>
            </a:r>
            <a:r>
              <a:rPr lang="en-US" sz="3600" b="1" kern="0" dirty="0">
                <a:solidFill>
                  <a:srgbClr val="0070C0"/>
                </a:solidFill>
              </a:rPr>
              <a:t>4</a:t>
            </a:r>
            <a:r>
              <a:rPr lang="sr-Cyrl-RS" sz="3600" b="1" kern="0" dirty="0" smtClean="0">
                <a:solidFill>
                  <a:srgbClr val="0070C0"/>
                </a:solidFill>
              </a:rPr>
              <a:t>)</a:t>
            </a:r>
            <a:endParaRPr lang="en-US" sz="3600" b="1" kern="0" dirty="0">
              <a:solidFill>
                <a:srgbClr val="0070C0"/>
              </a:solidFill>
            </a:endParaRPr>
          </a:p>
          <a:p>
            <a:pPr>
              <a:defRPr/>
            </a:pPr>
            <a:endParaRPr lang="en-US" sz="3600" b="1" kern="0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2348880"/>
            <a:ext cx="7848872" cy="4392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2843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4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4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4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4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4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4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43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43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43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7504" y="1417638"/>
            <a:ext cx="885710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latin typeface="Garamond" pitchFamily="18" charset="0"/>
              </a:rPr>
              <a:t>Наредба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>
                <a:latin typeface="Garamond" pitchFamily="18" charset="0"/>
              </a:rPr>
              <a:t>је</a:t>
            </a:r>
            <a:r>
              <a:rPr lang="ru-RU" dirty="0">
                <a:latin typeface="Garamond" pitchFamily="18" charset="0"/>
              </a:rPr>
              <a:t> </a:t>
            </a:r>
            <a:r>
              <a:rPr lang="ru-RU" dirty="0" err="1">
                <a:latin typeface="Garamond" pitchFamily="18" charset="0"/>
              </a:rPr>
              <a:t>конструкција</a:t>
            </a:r>
            <a:r>
              <a:rPr lang="ru-RU" dirty="0">
                <a:latin typeface="Garamond" pitchFamily="18" charset="0"/>
              </a:rPr>
              <a:t> </a:t>
            </a:r>
            <a:r>
              <a:rPr lang="ru-RU" dirty="0" err="1">
                <a:latin typeface="Garamond" pitchFamily="18" charset="0"/>
              </a:rPr>
              <a:t>помоћу</a:t>
            </a:r>
            <a:r>
              <a:rPr lang="ru-RU" dirty="0">
                <a:latin typeface="Garamond" pitchFamily="18" charset="0"/>
              </a:rPr>
              <a:t> </a:t>
            </a:r>
            <a:r>
              <a:rPr lang="ru-RU" dirty="0" err="1">
                <a:latin typeface="Garamond" pitchFamily="18" charset="0"/>
              </a:rPr>
              <a:t>које</a:t>
            </a:r>
            <a:r>
              <a:rPr lang="ru-RU" dirty="0">
                <a:latin typeface="Garamond" pitchFamily="18" charset="0"/>
              </a:rPr>
              <a:t> се </a:t>
            </a:r>
            <a:r>
              <a:rPr lang="ru-RU" dirty="0" err="1">
                <a:latin typeface="Garamond" pitchFamily="18" charset="0"/>
              </a:rPr>
              <a:t>контролише</a:t>
            </a:r>
            <a:r>
              <a:rPr lang="ru-RU" dirty="0">
                <a:latin typeface="Garamond" pitchFamily="18" charset="0"/>
              </a:rPr>
              <a:t> ток </a:t>
            </a:r>
            <a:r>
              <a:rPr lang="ru-RU" dirty="0" err="1">
                <a:latin typeface="Garamond" pitchFamily="18" charset="0"/>
              </a:rPr>
              <a:t>програма</a:t>
            </a:r>
            <a:r>
              <a:rPr lang="ru-RU" dirty="0">
                <a:latin typeface="Garamond" pitchFamily="18" charset="0"/>
              </a:rPr>
              <a:t> и </a:t>
            </a:r>
            <a:r>
              <a:rPr lang="ru-RU" dirty="0" err="1">
                <a:latin typeface="Garamond" pitchFamily="18" charset="0"/>
              </a:rPr>
              <a:t>одвијање</a:t>
            </a:r>
            <a:r>
              <a:rPr lang="ru-RU" dirty="0">
                <a:latin typeface="Garamond" pitchFamily="18" charset="0"/>
              </a:rPr>
              <a:t> </a:t>
            </a:r>
            <a:r>
              <a:rPr lang="ru-RU" dirty="0" err="1">
                <a:latin typeface="Garamond" pitchFamily="18" charset="0"/>
              </a:rPr>
              <a:t>операција</a:t>
            </a:r>
            <a:r>
              <a:rPr lang="ru-RU" dirty="0">
                <a:latin typeface="Garamond" pitchFamily="18" charset="0"/>
              </a:rPr>
              <a:t> у </a:t>
            </a:r>
            <a:r>
              <a:rPr lang="ru-RU" dirty="0" err="1">
                <a:latin typeface="Garamond" pitchFamily="18" charset="0"/>
              </a:rPr>
              <a:t>Јави</a:t>
            </a:r>
            <a:r>
              <a:rPr lang="ru-RU" dirty="0">
                <a:latin typeface="Garamond" pitchFamily="18" charset="0"/>
              </a:rPr>
              <a:t>. 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Garamond" pitchFamily="18" charset="0"/>
              </a:rPr>
              <a:t>Наредбе</a:t>
            </a:r>
            <a:r>
              <a:rPr lang="ru-RU" dirty="0">
                <a:latin typeface="Garamond" pitchFamily="18" charset="0"/>
              </a:rPr>
              <a:t> се </a:t>
            </a:r>
            <a:r>
              <a:rPr lang="ru-RU" dirty="0" err="1">
                <a:latin typeface="Garamond" pitchFamily="18" charset="0"/>
              </a:rPr>
              <a:t>завршавају</a:t>
            </a:r>
            <a:r>
              <a:rPr lang="ru-RU" dirty="0">
                <a:latin typeface="Garamond" pitchFamily="18" charset="0"/>
              </a:rPr>
              <a:t>  знаком </a:t>
            </a:r>
            <a:r>
              <a:rPr lang="ru-RU" sz="2000" dirty="0"/>
              <a:t>;</a:t>
            </a:r>
            <a:r>
              <a:rPr lang="ru-RU" dirty="0">
                <a:latin typeface="Garamond" pitchFamily="18" charset="0"/>
              </a:rPr>
              <a:t> (</a:t>
            </a:r>
            <a:r>
              <a:rPr lang="ru-RU" dirty="0" err="1">
                <a:latin typeface="Garamond" pitchFamily="18" charset="0"/>
              </a:rPr>
              <a:t>тачком</a:t>
            </a:r>
            <a:r>
              <a:rPr lang="ru-RU" dirty="0">
                <a:latin typeface="Garamond" pitchFamily="18" charset="0"/>
              </a:rPr>
              <a:t>-запетом</a:t>
            </a:r>
            <a:r>
              <a:rPr lang="ru-RU" dirty="0" smtClean="0">
                <a:latin typeface="Garamond" pitchFamily="18" charset="0"/>
              </a:rPr>
              <a:t>).</a:t>
            </a:r>
            <a:endParaRPr lang="en-US" dirty="0" smtClean="0">
              <a:latin typeface="Garamond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Разликујемо следеће типове наредби:</a:t>
            </a:r>
          </a:p>
          <a:p>
            <a:pPr marL="1085850" lvl="1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Наредба декларације</a:t>
            </a:r>
          </a:p>
          <a:p>
            <a:pPr marL="1085850" lvl="1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>
                <a:latin typeface="Garamond" pitchFamily="18" charset="0"/>
              </a:rPr>
              <a:t>П</a:t>
            </a:r>
            <a:r>
              <a:rPr lang="sr-Cyrl-RS" dirty="0" smtClean="0">
                <a:latin typeface="Garamond" pitchFamily="18" charset="0"/>
              </a:rPr>
              <a:t>разна наредба</a:t>
            </a:r>
          </a:p>
          <a:p>
            <a:pPr marL="1085850" lvl="1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>
                <a:latin typeface="Garamond" pitchFamily="18" charset="0"/>
              </a:rPr>
              <a:t>О</a:t>
            </a:r>
            <a:r>
              <a:rPr lang="sr-Cyrl-RS" dirty="0" smtClean="0">
                <a:latin typeface="Garamond" pitchFamily="18" charset="0"/>
              </a:rPr>
              <a:t>бележена наредба</a:t>
            </a:r>
          </a:p>
          <a:p>
            <a:pPr marL="1085850" lvl="1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>
                <a:latin typeface="Garamond" pitchFamily="18" charset="0"/>
              </a:rPr>
              <a:t>Н</a:t>
            </a:r>
            <a:r>
              <a:rPr lang="sr-Cyrl-RS" dirty="0" smtClean="0">
                <a:latin typeface="Garamond" pitchFamily="18" charset="0"/>
              </a:rPr>
              <a:t>аредба доделе</a:t>
            </a:r>
          </a:p>
          <a:p>
            <a:pPr marL="1085850" lvl="1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>
                <a:latin typeface="Garamond" pitchFamily="18" charset="0"/>
              </a:rPr>
              <a:t>Н</a:t>
            </a:r>
            <a:r>
              <a:rPr lang="sr-Cyrl-RS" dirty="0" smtClean="0">
                <a:latin typeface="Garamond" pitchFamily="18" charset="0"/>
              </a:rPr>
              <a:t>аредба израза</a:t>
            </a:r>
          </a:p>
          <a:p>
            <a:pPr marL="1085850" lvl="1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>
                <a:latin typeface="Garamond" pitchFamily="18" charset="0"/>
              </a:rPr>
              <a:t>Н</a:t>
            </a:r>
            <a:r>
              <a:rPr lang="sr-Cyrl-RS" dirty="0" smtClean="0">
                <a:latin typeface="Garamond" pitchFamily="18" charset="0"/>
              </a:rPr>
              <a:t>аредба блока</a:t>
            </a:r>
          </a:p>
          <a:p>
            <a:pPr marL="1085850" lvl="1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r-Latn-RS" b="1" dirty="0" smtClean="0">
                <a:latin typeface="Garamond" pitchFamily="18" charset="0"/>
              </a:rPr>
              <a:t>switch</a:t>
            </a:r>
            <a:r>
              <a:rPr lang="sr-Latn-RS" dirty="0" smtClean="0">
                <a:latin typeface="Garamond" pitchFamily="18" charset="0"/>
              </a:rPr>
              <a:t>, </a:t>
            </a:r>
            <a:r>
              <a:rPr lang="sr-Latn-RS" b="1" dirty="0" smtClean="0">
                <a:latin typeface="Garamond" pitchFamily="18" charset="0"/>
              </a:rPr>
              <a:t>break</a:t>
            </a:r>
            <a:r>
              <a:rPr lang="sr-Latn-RS" dirty="0" smtClean="0">
                <a:latin typeface="Garamond" pitchFamily="18" charset="0"/>
              </a:rPr>
              <a:t>, </a:t>
            </a:r>
            <a:r>
              <a:rPr lang="sr-Latn-RS" b="1" dirty="0" smtClean="0">
                <a:latin typeface="Garamond" pitchFamily="18" charset="0"/>
              </a:rPr>
              <a:t>return</a:t>
            </a:r>
            <a:r>
              <a:rPr lang="sr-Latn-RS" dirty="0" smtClean="0">
                <a:latin typeface="Garamond" pitchFamily="18" charset="0"/>
              </a:rPr>
              <a:t>, </a:t>
            </a:r>
            <a:r>
              <a:rPr lang="sr-Cyrl-RS" dirty="0" smtClean="0">
                <a:latin typeface="Garamond" pitchFamily="18" charset="0"/>
              </a:rPr>
              <a:t>...</a:t>
            </a:r>
          </a:p>
          <a:p>
            <a:pPr marL="1085850" lvl="1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ru-RU" dirty="0" smtClean="0">
              <a:latin typeface="Garamond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35150" y="549275"/>
            <a:ext cx="7129463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Наредбе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1525" y="427038"/>
            <a:ext cx="5832475" cy="914400"/>
          </a:xfrm>
        </p:spPr>
        <p:txBody>
          <a:bodyPr/>
          <a:lstStyle/>
          <a:p>
            <a:pPr eaLnBrk="1" hangingPunct="1"/>
            <a:r>
              <a:rPr lang="sr-Cyrl-RS" altLang="en-US" smtClean="0">
                <a:solidFill>
                  <a:srgbClr val="3366FF"/>
                </a:solidFill>
              </a:rPr>
              <a:t>Захвалница</a:t>
            </a:r>
            <a:endParaRPr lang="sr-Latn-CS" altLang="en-US" smtClean="0">
              <a:solidFill>
                <a:srgbClr val="3366FF"/>
              </a:solidFill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04800" y="1628775"/>
            <a:ext cx="86106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Cyrl-RS" altLang="en-US" sz="2600">
                <a:solidFill>
                  <a:srgbClr val="000073"/>
                </a:solidFill>
                <a:latin typeface="Garamond" panose="02020404030301010803" pitchFamily="18" charset="0"/>
              </a:rPr>
              <a:t>Велики део материјала који је укључен у ову презентацију је преузет из презентације коју је раније (у време када је он држао курс Објектно орјентисано програмирање) направио проф. др Душан Тошић.</a:t>
            </a:r>
          </a:p>
          <a:p>
            <a:pPr eaLnBrk="1" hangingPunct="1">
              <a:buClrTx/>
              <a:buFontTx/>
              <a:buNone/>
            </a:pPr>
            <a:endParaRPr lang="sr-Cyrl-RS" altLang="en-US" sz="2600">
              <a:solidFill>
                <a:srgbClr val="000073"/>
              </a:solidFill>
              <a:latin typeface="Garamond" panose="02020404030301010803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sr-Cyrl-RS" altLang="en-US" sz="2600">
                <a:solidFill>
                  <a:srgbClr val="000073"/>
                </a:solidFill>
                <a:latin typeface="Garamond" panose="02020404030301010803" pitchFamily="18" charset="0"/>
              </a:rPr>
              <a:t>Хвала проф. Тошићу што се сагласио са укључивањем тог материјала у садашњу презентацији, као и на помоћи коју ми је пружио током конципцирања и реализације курса. </a:t>
            </a:r>
            <a:endParaRPr lang="sr-Latn-CS" altLang="en-US" sz="2600">
              <a:solidFill>
                <a:srgbClr val="000073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7800" y="1341438"/>
            <a:ext cx="8714679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Garamond" pitchFamily="18" charset="0"/>
              </a:rPr>
              <a:t>Синтакса декларације локалнe променљивe је </a:t>
            </a:r>
            <a:r>
              <a:rPr lang="ru-RU" dirty="0" err="1" smtClean="0">
                <a:latin typeface="Garamond" pitchFamily="18" charset="0"/>
              </a:rPr>
              <a:t>следећа</a:t>
            </a:r>
            <a:r>
              <a:rPr lang="ru-RU" dirty="0" smtClean="0">
                <a:latin typeface="Garamond" pitchFamily="18" charset="0"/>
              </a:rPr>
              <a:t>:</a:t>
            </a:r>
          </a:p>
          <a:p>
            <a:pPr marL="1085850" lvl="1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latin typeface="Garamond" pitchFamily="18" charset="0"/>
              </a:rPr>
              <a:t>Најпре</a:t>
            </a:r>
            <a:r>
              <a:rPr lang="ru-RU" dirty="0" smtClean="0">
                <a:latin typeface="Garamond" pitchFamily="18" charset="0"/>
              </a:rPr>
              <a:t> се наводи тип </a:t>
            </a:r>
            <a:r>
              <a:rPr lang="ru-RU" dirty="0" err="1" smtClean="0">
                <a:latin typeface="Garamond" pitchFamily="18" charset="0"/>
              </a:rPr>
              <a:t>променљиве</a:t>
            </a:r>
            <a:endParaRPr lang="ru-RU" dirty="0" smtClean="0">
              <a:latin typeface="Garamond" pitchFamily="18" charset="0"/>
            </a:endParaRPr>
          </a:p>
          <a:p>
            <a:pPr marL="1485900" lvl="2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latin typeface="Garamond" pitchFamily="18" charset="0"/>
              </a:rPr>
              <a:t>Додатно</a:t>
            </a:r>
            <a:r>
              <a:rPr lang="ru-RU" sz="2000" dirty="0" smtClean="0">
                <a:latin typeface="Garamond" pitchFamily="18" charset="0"/>
              </a:rPr>
              <a:t>, </a:t>
            </a:r>
            <a:r>
              <a:rPr lang="ru-RU" sz="2000" dirty="0" err="1" smtClean="0">
                <a:latin typeface="Garamond" pitchFamily="18" charset="0"/>
              </a:rPr>
              <a:t>може</a:t>
            </a:r>
            <a:r>
              <a:rPr lang="ru-RU" sz="2000" dirty="0" smtClean="0">
                <a:latin typeface="Garamond" pitchFamily="18" charset="0"/>
              </a:rPr>
              <a:t> се навести и </a:t>
            </a:r>
            <a:r>
              <a:rPr lang="ru-RU" sz="2000" dirty="0" err="1" smtClean="0">
                <a:latin typeface="Garamond" pitchFamily="18" charset="0"/>
              </a:rPr>
              <a:t>кључна</a:t>
            </a:r>
            <a:r>
              <a:rPr lang="ru-RU" sz="2000" dirty="0" smtClean="0">
                <a:latin typeface="Garamond" pitchFamily="18" charset="0"/>
              </a:rPr>
              <a:t> </a:t>
            </a:r>
            <a:r>
              <a:rPr lang="ru-RU" sz="2000" dirty="0" err="1" smtClean="0">
                <a:latin typeface="Garamond" pitchFamily="18" charset="0"/>
              </a:rPr>
              <a:t>реч</a:t>
            </a:r>
            <a:r>
              <a:rPr lang="ru-RU" sz="2000" dirty="0" smtClean="0">
                <a:latin typeface="Garamond" pitchFamily="18" charset="0"/>
              </a:rPr>
              <a:t> </a:t>
            </a:r>
            <a:r>
              <a:rPr lang="sr-Latn-RS" sz="2000" b="1" dirty="0" smtClean="0">
                <a:latin typeface="Garamond" pitchFamily="18" charset="0"/>
              </a:rPr>
              <a:t>final</a:t>
            </a:r>
            <a:r>
              <a:rPr lang="sr-Cyrl-RS" sz="2000" dirty="0" smtClean="0">
                <a:latin typeface="Garamond" pitchFamily="18" charset="0"/>
              </a:rPr>
              <a:t>, </a:t>
            </a:r>
            <a:br>
              <a:rPr lang="sr-Cyrl-RS" sz="2000" dirty="0" smtClean="0">
                <a:latin typeface="Garamond" pitchFamily="18" charset="0"/>
              </a:rPr>
            </a:br>
            <a:r>
              <a:rPr lang="sr-Cyrl-RS" sz="2000" dirty="0" smtClean="0">
                <a:latin typeface="Garamond" pitchFamily="18" charset="0"/>
              </a:rPr>
              <a:t>чије значење ћемо касније увести.</a:t>
            </a:r>
            <a:endParaRPr lang="sr-Latn-RS" sz="2000" b="1" dirty="0" smtClean="0">
              <a:latin typeface="Garamond" pitchFamily="18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Потом следи један или више идентификатора раздвојених зарезима, који представљају називе променљивих</a:t>
            </a:r>
          </a:p>
          <a:p>
            <a:pPr marL="1085850" lvl="1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Специјално, након назива променљиве може уследити и израз којим се иницијализује вредност променвљиве</a:t>
            </a:r>
            <a:endParaRPr lang="ru-RU" dirty="0" smtClean="0">
              <a:latin typeface="Garamond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35150" y="549275"/>
            <a:ext cx="7129463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Наредба декларације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7801" y="1628800"/>
            <a:ext cx="878681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latin typeface="Garamond" pitchFamily="18" charset="0"/>
              </a:rPr>
              <a:t>Празна</a:t>
            </a:r>
            <a:r>
              <a:rPr lang="ru-RU" dirty="0" smtClean="0">
                <a:latin typeface="Garamond" pitchFamily="18" charset="0"/>
              </a:rPr>
              <a:t> наредба је наредба без дејства. 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latin typeface="Garamond" pitchFamily="18" charset="0"/>
              </a:rPr>
              <a:t>Користи</a:t>
            </a:r>
            <a:r>
              <a:rPr lang="ru-RU" dirty="0" smtClean="0">
                <a:latin typeface="Garamond" pitchFamily="18" charset="0"/>
              </a:rPr>
              <a:t> се у оним деловима програма где нема никаквих акција. </a:t>
            </a:r>
            <a:endParaRPr lang="sr-Latn-RS" dirty="0" smtClean="0">
              <a:latin typeface="Garamond" pitchFamily="18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Нпр. у </a:t>
            </a:r>
            <a:r>
              <a:rPr lang="sr-Latn-RS" sz="1800" dirty="0" smtClean="0">
                <a:latin typeface="+mj-lt"/>
              </a:rPr>
              <a:t>for</a:t>
            </a:r>
            <a:r>
              <a:rPr lang="sr-Latn-RS" b="1" dirty="0" smtClean="0">
                <a:latin typeface="Garamond" pitchFamily="18" charset="0"/>
              </a:rPr>
              <a:t> </a:t>
            </a:r>
            <a:r>
              <a:rPr lang="sr-Cyrl-RS" dirty="0" smtClean="0">
                <a:latin typeface="Garamond" pitchFamily="18" charset="0"/>
              </a:rPr>
              <a:t>циклусу, када немамо иницијализацију или услов</a:t>
            </a:r>
          </a:p>
          <a:p>
            <a:pPr marL="1085850" lvl="1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latin typeface="Garamond" pitchFamily="18" charset="0"/>
              </a:rPr>
              <a:t>Такође се може користити унутар тела циклуса, </a:t>
            </a:r>
            <a:br>
              <a:rPr lang="sr-Cyrl-RS" dirty="0" smtClean="0">
                <a:latin typeface="Garamond" pitchFamily="18" charset="0"/>
              </a:rPr>
            </a:br>
            <a:r>
              <a:rPr lang="sr-Cyrl-RS" dirty="0" smtClean="0">
                <a:latin typeface="Garamond" pitchFamily="18" charset="0"/>
              </a:rPr>
              <a:t>за реализацију „чекања“: </a:t>
            </a:r>
            <a:endParaRPr lang="en-US" dirty="0" smtClean="0">
              <a:latin typeface="Garamond" pitchFamily="18" charset="0"/>
            </a:endParaRPr>
          </a:p>
          <a:p>
            <a:pPr marL="1485900" lvl="2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sr-Latn-RS" sz="1800" dirty="0" smtClean="0">
                <a:latin typeface="+mj-lt"/>
              </a:rPr>
              <a:t>while(nekiUslov)</a:t>
            </a:r>
            <a:r>
              <a:rPr lang="en-US" sz="1800" dirty="0" smtClean="0">
                <a:latin typeface="+mj-lt"/>
              </a:rPr>
              <a:t>{;}</a:t>
            </a:r>
            <a:r>
              <a:rPr lang="sr-Latn-RS" sz="1800" dirty="0" smtClean="0">
                <a:latin typeface="+mj-lt"/>
              </a:rPr>
              <a:t> </a:t>
            </a:r>
            <a:r>
              <a:rPr lang="sr-Cyrl-RS" dirty="0" smtClean="0">
                <a:latin typeface="Garamond" pitchFamily="18" charset="0"/>
              </a:rPr>
              <a:t>или само </a:t>
            </a:r>
            <a:r>
              <a:rPr lang="sr-Latn-RS" sz="1800" dirty="0" smtClean="0">
                <a:latin typeface="+mj-lt"/>
              </a:rPr>
              <a:t>while(nekiUslov)</a:t>
            </a:r>
            <a:r>
              <a:rPr lang="en-US" sz="1800" dirty="0" smtClean="0">
                <a:latin typeface="+mj-lt"/>
              </a:rPr>
              <a:t>;</a:t>
            </a:r>
            <a:endParaRPr lang="sr-Latn-RS" sz="1800" dirty="0" smtClean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latin typeface="Garamond" pitchFamily="18" charset="0"/>
              </a:rPr>
              <a:t>Наредба</a:t>
            </a:r>
            <a:r>
              <a:rPr lang="ru-RU" dirty="0" smtClean="0">
                <a:latin typeface="Garamond" pitchFamily="18" charset="0"/>
              </a:rPr>
              <a:t> у програмском језику може имати једно или више обeлежја (лабела) и онда се назива обележеном </a:t>
            </a:r>
            <a:r>
              <a:rPr lang="ru-RU" dirty="0" err="1" smtClean="0">
                <a:latin typeface="Garamond" pitchFamily="18" charset="0"/>
              </a:rPr>
              <a:t>наредбом</a:t>
            </a:r>
            <a:r>
              <a:rPr lang="ru-RU" dirty="0" smtClean="0">
                <a:latin typeface="Garamond" pitchFamily="18" charset="0"/>
              </a:rPr>
              <a:t>: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Garamond" pitchFamily="18" charset="0"/>
              </a:rPr>
              <a:t>Обележена се користи се у комбинацији са наредбама </a:t>
            </a:r>
            <a:r>
              <a:rPr lang="ru-RU" sz="1800" dirty="0" smtClean="0">
                <a:latin typeface="+mn-lt"/>
              </a:rPr>
              <a:t>break</a:t>
            </a:r>
            <a:r>
              <a:rPr lang="ru-RU" sz="1800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и </a:t>
            </a:r>
            <a:r>
              <a:rPr lang="ru-RU" sz="1800" dirty="0" smtClean="0">
                <a:latin typeface="+mn-lt"/>
              </a:rPr>
              <a:t>continue</a:t>
            </a:r>
            <a:r>
              <a:rPr lang="ru-RU" sz="1800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за безусловни пренос управљања на одређено место у програму.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35150" y="549275"/>
            <a:ext cx="7129463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Празна и обележена наредба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35150" y="549275"/>
            <a:ext cx="7129463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3600" b="1" kern="0" dirty="0" smtClean="0">
                <a:solidFill>
                  <a:srgbClr val="0070C0"/>
                </a:solidFill>
              </a:rPr>
              <a:t>Обележена наредба</a:t>
            </a:r>
            <a:endParaRPr lang="en-US" sz="3600" b="1" kern="0" dirty="0" smtClean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84784"/>
            <a:ext cx="85690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PrekidSaObelezjem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sr-Cyrl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Cyrl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8000FF"/>
                </a:solidFill>
                <a:latin typeface="Courier New" panose="02070309020205020404" pitchFamily="49" charset="0"/>
              </a:rPr>
              <a:t>static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main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String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[]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args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[][]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niz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FF8000"/>
                </a:solidFill>
                <a:latin typeface="Courier New" panose="02070309020205020404" pitchFamily="49" charset="0"/>
              </a:rPr>
              <a:t>32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FF8000"/>
                </a:solidFill>
                <a:latin typeface="Courier New" panose="02070309020205020404" pitchFamily="49" charset="0"/>
              </a:rPr>
              <a:t>87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FF8000"/>
                </a:solidFill>
                <a:latin typeface="Courier New" panose="02070309020205020404" pitchFamily="49" charset="0"/>
              </a:rPr>
              <a:t>3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FF8000"/>
                </a:solidFill>
                <a:latin typeface="Courier New" panose="02070309020205020404" pitchFamily="49" charset="0"/>
              </a:rPr>
              <a:t>589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},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FF8000"/>
                </a:solidFill>
                <a:latin typeface="Courier New" panose="02070309020205020404" pitchFamily="49" charset="0"/>
              </a:rPr>
              <a:t>12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FF8000"/>
                </a:solidFill>
                <a:latin typeface="Courier New" panose="02070309020205020404" pitchFamily="49" charset="0"/>
              </a:rPr>
              <a:t>1076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FF8000"/>
                </a:solidFill>
                <a:latin typeface="Courier New" panose="02070309020205020404" pitchFamily="49" charset="0"/>
              </a:rPr>
              <a:t>2000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FF8000"/>
                </a:solidFill>
                <a:latin typeface="Courier New" panose="02070309020205020404" pitchFamily="49" charset="0"/>
              </a:rPr>
              <a:t>8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},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FF8000"/>
                </a:solidFill>
                <a:latin typeface="Courier New" panose="02070309020205020404" pitchFamily="49" charset="0"/>
              </a:rPr>
              <a:t>622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FF8000"/>
                </a:solidFill>
                <a:latin typeface="Courier New" panose="02070309020205020404" pitchFamily="49" charset="0"/>
              </a:rPr>
              <a:t>127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FF8000"/>
                </a:solidFill>
                <a:latin typeface="Courier New" panose="02070309020205020404" pitchFamily="49" charset="0"/>
              </a:rPr>
              <a:t>77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FF8000"/>
                </a:solidFill>
                <a:latin typeface="Courier New" panose="02070309020205020404" pitchFamily="49" charset="0"/>
              </a:rPr>
              <a:t>955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};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traziSe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FF8000"/>
                </a:solidFill>
                <a:latin typeface="Courier New" panose="02070309020205020404" pitchFamily="49" charset="0"/>
              </a:rPr>
              <a:t>12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boolean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pronadjen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>
                <a:solidFill>
                  <a:srgbClr val="0000FF"/>
                </a:solidFill>
                <a:latin typeface="Courier New" panose="02070309020205020404" pitchFamily="49" charset="0"/>
              </a:rPr>
              <a:t>false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sr-Latn-R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obelezje1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//obelezje </a:t>
            </a:r>
            <a:endParaRPr lang="sr-Latn-RS" sz="1400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sr-Latn-RS" sz="1400" b="1" dirty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400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i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i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niz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length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i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++)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4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400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j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dirty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j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niz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length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j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++)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sr-Latn-RS" sz="14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niz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][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j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]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==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traziSe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	pronadjen 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400" b="1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	</a:t>
            </a:r>
            <a:r>
              <a:rPr lang="sr-Latn-RS" sz="14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obelezje1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	</a:t>
            </a:r>
            <a:r>
              <a:rPr lang="sr-Latn-R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</a:t>
            </a:r>
            <a:r>
              <a:rPr lang="sr-Latn-R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da je samo break, bez obelezja, </a:t>
            </a:r>
            <a:r>
              <a:rPr lang="sr-Latn-R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					</a:t>
            </a:r>
            <a:r>
              <a:rPr lang="en-U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</a:t>
            </a:r>
            <a:r>
              <a:rPr lang="sr-Latn-R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onda bi se iskocilo samo iz </a:t>
            </a:r>
            <a:r>
              <a:rPr lang="sr-Latn-R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						</a:t>
            </a:r>
            <a:r>
              <a:rPr lang="en-U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</a:t>
            </a:r>
            <a:r>
              <a:rPr lang="sr-Latn-RS" sz="14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unutrasnje </a:t>
            </a:r>
            <a:r>
              <a:rPr lang="sr-Latn-R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petlje </a:t>
            </a:r>
            <a:endParaRPr lang="en-US" sz="1400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en-US" sz="14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			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400" dirty="0">
                <a:solidFill>
                  <a:srgbClr val="808080"/>
                </a:solidFill>
                <a:latin typeface="Courier New" panose="02070309020205020404" pitchFamily="49" charset="0"/>
              </a:rPr>
              <a:t>"Pronadjen "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pronadjen</a:t>
            </a:r>
            <a:r>
              <a:rPr lang="sr-Latn-R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r-Latn-RS" sz="14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4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484785"/>
            <a:ext cx="8352928" cy="5262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390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4_Watermark">
  <a:themeElements>
    <a:clrScheme name="2_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2_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</TotalTime>
  <Words>2355</Words>
  <Application>Microsoft Office PowerPoint</Application>
  <PresentationFormat>On-screen Show (4:3)</PresentationFormat>
  <Paragraphs>614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Times New Roman</vt:lpstr>
      <vt:lpstr>Arial</vt:lpstr>
      <vt:lpstr>Wingdings</vt:lpstr>
      <vt:lpstr>Garamond</vt:lpstr>
      <vt:lpstr>Courier New</vt:lpstr>
      <vt:lpstr>Calibri</vt:lpstr>
      <vt:lpstr>4_Watermark</vt:lpstr>
      <vt:lpstr>Објектно орјентисано програмирање</vt:lpstr>
      <vt:lpstr>Сложене конструкције програмског језика Јава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Низови у програмском језику Јава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Управљачке структуре у програмском језику Јава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Захвалница</vt:lpstr>
    </vt:vector>
  </TitlesOfParts>
  <Company>Matf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OOP</dc:subject>
  <dc:creator>Vladimir Filipovic;Dusan Tosic</dc:creator>
  <cp:lastModifiedBy>aca</cp:lastModifiedBy>
  <cp:revision>198</cp:revision>
  <dcterms:created xsi:type="dcterms:W3CDTF">2003-11-08T20:42:39Z</dcterms:created>
  <dcterms:modified xsi:type="dcterms:W3CDTF">2017-03-16T13:00:16Z</dcterms:modified>
</cp:coreProperties>
</file>