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32"/>
  </p:notesMasterIdLst>
  <p:sldIdLst>
    <p:sldId id="256" r:id="rId3"/>
    <p:sldId id="305" r:id="rId4"/>
    <p:sldId id="307" r:id="rId5"/>
    <p:sldId id="259" r:id="rId6"/>
    <p:sldId id="268" r:id="rId7"/>
    <p:sldId id="261" r:id="rId8"/>
    <p:sldId id="262" r:id="rId9"/>
    <p:sldId id="263" r:id="rId10"/>
    <p:sldId id="310" r:id="rId11"/>
    <p:sldId id="265" r:id="rId12"/>
    <p:sldId id="266" r:id="rId13"/>
    <p:sldId id="270" r:id="rId14"/>
    <p:sldId id="313" r:id="rId15"/>
    <p:sldId id="271" r:id="rId16"/>
    <p:sldId id="314" r:id="rId17"/>
    <p:sldId id="312" r:id="rId18"/>
    <p:sldId id="272" r:id="rId19"/>
    <p:sldId id="318" r:id="rId20"/>
    <p:sldId id="322" r:id="rId21"/>
    <p:sldId id="273" r:id="rId22"/>
    <p:sldId id="275" r:id="rId23"/>
    <p:sldId id="277" r:id="rId24"/>
    <p:sldId id="278" r:id="rId25"/>
    <p:sldId id="280" r:id="rId26"/>
    <p:sldId id="324" r:id="rId27"/>
    <p:sldId id="285" r:id="rId28"/>
    <p:sldId id="286" r:id="rId29"/>
    <p:sldId id="298" r:id="rId30"/>
    <p:sldId id="32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653" autoAdjust="0"/>
  </p:normalViewPr>
  <p:slideViewPr>
    <p:cSldViewPr>
      <p:cViewPr varScale="1">
        <p:scale>
          <a:sx n="69" d="100"/>
          <a:sy n="69" d="100"/>
        </p:scale>
        <p:origin x="1858" y="67"/>
      </p:cViewPr>
      <p:guideLst>
        <p:guide orient="horz" pos="2160"/>
        <p:guide pos="2880"/>
      </p:guideLst>
    </p:cSldViewPr>
  </p:slideViewPr>
  <p:outlineViewPr>
    <p:cViewPr>
      <p:scale>
        <a:sx n="33" d="100"/>
        <a:sy n="33" d="100"/>
      </p:scale>
      <p:origin x="42" y="879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DE167-B388-5B48-8733-3C2F48689057}" type="doc">
      <dgm:prSet loTypeId="urn:microsoft.com/office/officeart/2005/8/layout/chevron1" loCatId="process" qsTypeId="urn:microsoft.com/office/officeart/2005/8/quickstyle/simple4" qsCatId="simple" csTypeId="urn:microsoft.com/office/officeart/2005/8/colors/accent1_2#1" csCatId="accent1" phldr="1"/>
      <dgm:spPr/>
    </dgm:pt>
    <dgm:pt modelId="{18582A06-4597-F94A-A96F-A0DB88A41119}">
      <dgm:prSet phldrT="[Text]"/>
      <dgm:spPr>
        <a:effectLst>
          <a:glow rad="101600">
            <a:schemeClr val="accent3">
              <a:alpha val="75000"/>
            </a:schemeClr>
          </a:glow>
          <a:softEdge rad="101600"/>
        </a:effectLst>
      </dgm:spPr>
      <dgm:t>
        <a:bodyPr/>
        <a:lstStyle/>
        <a:p>
          <a:r>
            <a:rPr lang="en-NZ" dirty="0"/>
            <a:t>long term scheduling</a:t>
          </a:r>
          <a:endParaRPr lang="en-US" dirty="0"/>
        </a:p>
      </dgm:t>
    </dgm:pt>
    <dgm:pt modelId="{07C49605-9092-1340-8E13-4FCE1C70E829}" type="parTrans" cxnId="{A06C933B-CA9A-0A4E-B6D8-3BA876978C1D}">
      <dgm:prSet/>
      <dgm:spPr/>
      <dgm:t>
        <a:bodyPr/>
        <a:lstStyle/>
        <a:p>
          <a:endParaRPr lang="en-US"/>
        </a:p>
      </dgm:t>
    </dgm:pt>
    <dgm:pt modelId="{AB6097E5-5393-4449-BCFE-B0AE600FA83E}" type="sibTrans" cxnId="{A06C933B-CA9A-0A4E-B6D8-3BA876978C1D}">
      <dgm:prSet/>
      <dgm:spPr/>
      <dgm:t>
        <a:bodyPr/>
        <a:lstStyle/>
        <a:p>
          <a:endParaRPr lang="en-US"/>
        </a:p>
      </dgm:t>
    </dgm:pt>
    <dgm:pt modelId="{FCF8077D-84AD-554A-B11C-D74FA362D76D}">
      <dgm:prSet/>
      <dgm:spPr>
        <a:effectLst>
          <a:glow rad="101600">
            <a:schemeClr val="accent3">
              <a:alpha val="75000"/>
            </a:schemeClr>
          </a:glow>
          <a:softEdge rad="101600"/>
        </a:effectLst>
      </dgm:spPr>
      <dgm:t>
        <a:bodyPr/>
        <a:lstStyle/>
        <a:p>
          <a:r>
            <a:rPr lang="en-NZ" dirty="0"/>
            <a:t>medium term scheduling</a:t>
          </a:r>
        </a:p>
      </dgm:t>
    </dgm:pt>
    <dgm:pt modelId="{C9AB015E-6767-CF47-BBF9-A6713CE07B98}" type="parTrans" cxnId="{B1FB1387-434A-E34A-BFCF-7E6BACF3E30B}">
      <dgm:prSet/>
      <dgm:spPr/>
      <dgm:t>
        <a:bodyPr/>
        <a:lstStyle/>
        <a:p>
          <a:endParaRPr lang="en-US"/>
        </a:p>
      </dgm:t>
    </dgm:pt>
    <dgm:pt modelId="{9E7217D2-03EC-3D4C-9070-5BD30F646863}" type="sibTrans" cxnId="{B1FB1387-434A-E34A-BFCF-7E6BACF3E30B}">
      <dgm:prSet/>
      <dgm:spPr/>
      <dgm:t>
        <a:bodyPr/>
        <a:lstStyle/>
        <a:p>
          <a:endParaRPr lang="en-US"/>
        </a:p>
      </dgm:t>
    </dgm:pt>
    <dgm:pt modelId="{786E057A-07C6-8343-8CB9-C94DEC19B0BB}">
      <dgm:prSet/>
      <dgm:spPr>
        <a:effectLst>
          <a:glow rad="101600">
            <a:schemeClr val="accent3">
              <a:alpha val="75000"/>
            </a:schemeClr>
          </a:glow>
          <a:softEdge rad="101600"/>
        </a:effectLst>
      </dgm:spPr>
      <dgm:t>
        <a:bodyPr/>
        <a:lstStyle/>
        <a:p>
          <a:r>
            <a:rPr lang="en-NZ" dirty="0"/>
            <a:t>short term scheduling</a:t>
          </a:r>
        </a:p>
      </dgm:t>
    </dgm:pt>
    <dgm:pt modelId="{70D3975C-F522-2E4B-8BE6-DB0B1D7921E4}" type="parTrans" cxnId="{ACB76DB7-D147-2140-AA8E-5CC8F089CF45}">
      <dgm:prSet/>
      <dgm:spPr/>
      <dgm:t>
        <a:bodyPr/>
        <a:lstStyle/>
        <a:p>
          <a:endParaRPr lang="en-US"/>
        </a:p>
      </dgm:t>
    </dgm:pt>
    <dgm:pt modelId="{F853FA99-B390-F241-A55D-9C7A16D90EC8}" type="sibTrans" cxnId="{ACB76DB7-D147-2140-AA8E-5CC8F089CF45}">
      <dgm:prSet/>
      <dgm:spPr/>
      <dgm:t>
        <a:bodyPr/>
        <a:lstStyle/>
        <a:p>
          <a:endParaRPr lang="en-US"/>
        </a:p>
      </dgm:t>
    </dgm:pt>
    <dgm:pt modelId="{4D3B04C8-4CD6-C441-A562-951DABC0B27F}" type="pres">
      <dgm:prSet presAssocID="{8F1DE167-B388-5B48-8733-3C2F48689057}" presName="Name0" presStyleCnt="0">
        <dgm:presLayoutVars>
          <dgm:dir/>
          <dgm:animLvl val="lvl"/>
          <dgm:resizeHandles val="exact"/>
        </dgm:presLayoutVars>
      </dgm:prSet>
      <dgm:spPr/>
    </dgm:pt>
    <dgm:pt modelId="{666AA844-3720-4245-A2DA-613ABC9CCD30}" type="pres">
      <dgm:prSet presAssocID="{18582A06-4597-F94A-A96F-A0DB88A41119}" presName="parTxOnly" presStyleLbl="node1" presStyleIdx="0" presStyleCnt="3">
        <dgm:presLayoutVars>
          <dgm:chMax val="0"/>
          <dgm:chPref val="0"/>
          <dgm:bulletEnabled val="1"/>
        </dgm:presLayoutVars>
      </dgm:prSet>
      <dgm:spPr/>
    </dgm:pt>
    <dgm:pt modelId="{8AB8F692-5BD5-8648-B961-BE6FB0582140}" type="pres">
      <dgm:prSet presAssocID="{AB6097E5-5393-4449-BCFE-B0AE600FA83E}" presName="parTxOnlySpace" presStyleCnt="0"/>
      <dgm:spPr/>
    </dgm:pt>
    <dgm:pt modelId="{4DE30D96-52DA-F045-88D6-746455960E86}" type="pres">
      <dgm:prSet presAssocID="{FCF8077D-84AD-554A-B11C-D74FA362D76D}" presName="parTxOnly" presStyleLbl="node1" presStyleIdx="1" presStyleCnt="3" custScaleX="96996" custScaleY="116735">
        <dgm:presLayoutVars>
          <dgm:chMax val="0"/>
          <dgm:chPref val="0"/>
          <dgm:bulletEnabled val="1"/>
        </dgm:presLayoutVars>
      </dgm:prSet>
      <dgm:spPr/>
    </dgm:pt>
    <dgm:pt modelId="{DCBA1724-0B09-934F-8DCB-B741C1D8713E}" type="pres">
      <dgm:prSet presAssocID="{9E7217D2-03EC-3D4C-9070-5BD30F646863}" presName="parTxOnlySpace" presStyleCnt="0"/>
      <dgm:spPr/>
    </dgm:pt>
    <dgm:pt modelId="{A6C26BAB-A284-0B43-906D-751377F5446C}" type="pres">
      <dgm:prSet presAssocID="{786E057A-07C6-8343-8CB9-C94DEC19B0BB}" presName="parTxOnly" presStyleLbl="node1" presStyleIdx="2" presStyleCnt="3">
        <dgm:presLayoutVars>
          <dgm:chMax val="0"/>
          <dgm:chPref val="0"/>
          <dgm:bulletEnabled val="1"/>
        </dgm:presLayoutVars>
      </dgm:prSet>
      <dgm:spPr/>
    </dgm:pt>
  </dgm:ptLst>
  <dgm:cxnLst>
    <dgm:cxn modelId="{0D8D7D1D-D8EA-C242-9710-7A045D5CFDEC}" type="presOf" srcId="{8F1DE167-B388-5B48-8733-3C2F48689057}" destId="{4D3B04C8-4CD6-C441-A562-951DABC0B27F}" srcOrd="0" destOrd="0" presId="urn:microsoft.com/office/officeart/2005/8/layout/chevron1"/>
    <dgm:cxn modelId="{4B6AFE1F-F0AC-1748-9323-3D566A751FAA}" type="presOf" srcId="{18582A06-4597-F94A-A96F-A0DB88A41119}" destId="{666AA844-3720-4245-A2DA-613ABC9CCD30}" srcOrd="0" destOrd="0" presId="urn:microsoft.com/office/officeart/2005/8/layout/chevron1"/>
    <dgm:cxn modelId="{A06C933B-CA9A-0A4E-B6D8-3BA876978C1D}" srcId="{8F1DE167-B388-5B48-8733-3C2F48689057}" destId="{18582A06-4597-F94A-A96F-A0DB88A41119}" srcOrd="0" destOrd="0" parTransId="{07C49605-9092-1340-8E13-4FCE1C70E829}" sibTransId="{AB6097E5-5393-4449-BCFE-B0AE600FA83E}"/>
    <dgm:cxn modelId="{2CA9C575-4FD8-EB43-A418-C53ABA3AC769}" type="presOf" srcId="{FCF8077D-84AD-554A-B11C-D74FA362D76D}" destId="{4DE30D96-52DA-F045-88D6-746455960E86}" srcOrd="0" destOrd="0" presId="urn:microsoft.com/office/officeart/2005/8/layout/chevron1"/>
    <dgm:cxn modelId="{B1FB1387-434A-E34A-BFCF-7E6BACF3E30B}" srcId="{8F1DE167-B388-5B48-8733-3C2F48689057}" destId="{FCF8077D-84AD-554A-B11C-D74FA362D76D}" srcOrd="1" destOrd="0" parTransId="{C9AB015E-6767-CF47-BBF9-A6713CE07B98}" sibTransId="{9E7217D2-03EC-3D4C-9070-5BD30F646863}"/>
    <dgm:cxn modelId="{ACB76DB7-D147-2140-AA8E-5CC8F089CF45}" srcId="{8F1DE167-B388-5B48-8733-3C2F48689057}" destId="{786E057A-07C6-8343-8CB9-C94DEC19B0BB}" srcOrd="2" destOrd="0" parTransId="{70D3975C-F522-2E4B-8BE6-DB0B1D7921E4}" sibTransId="{F853FA99-B390-F241-A55D-9C7A16D90EC8}"/>
    <dgm:cxn modelId="{CE148CC1-E7D4-CB48-AD49-9E112DC58081}" type="presOf" srcId="{786E057A-07C6-8343-8CB9-C94DEC19B0BB}" destId="{A6C26BAB-A284-0B43-906D-751377F5446C}" srcOrd="0" destOrd="0" presId="urn:microsoft.com/office/officeart/2005/8/layout/chevron1"/>
    <dgm:cxn modelId="{8F3BCA8F-3EA0-A045-966E-C90A4D4D80BD}" type="presParOf" srcId="{4D3B04C8-4CD6-C441-A562-951DABC0B27F}" destId="{666AA844-3720-4245-A2DA-613ABC9CCD30}" srcOrd="0" destOrd="0" presId="urn:microsoft.com/office/officeart/2005/8/layout/chevron1"/>
    <dgm:cxn modelId="{B5AA20D4-5BF5-104C-9679-FE85235DF4BB}" type="presParOf" srcId="{4D3B04C8-4CD6-C441-A562-951DABC0B27F}" destId="{8AB8F692-5BD5-8648-B961-BE6FB0582140}" srcOrd="1" destOrd="0" presId="urn:microsoft.com/office/officeart/2005/8/layout/chevron1"/>
    <dgm:cxn modelId="{6CEA9B22-26A5-2B4B-97C9-3B6F3C591ECE}" type="presParOf" srcId="{4D3B04C8-4CD6-C441-A562-951DABC0B27F}" destId="{4DE30D96-52DA-F045-88D6-746455960E86}" srcOrd="2" destOrd="0" presId="urn:microsoft.com/office/officeart/2005/8/layout/chevron1"/>
    <dgm:cxn modelId="{1E41C840-73DE-C047-A331-6AB77550C846}" type="presParOf" srcId="{4D3B04C8-4CD6-C441-A562-951DABC0B27F}" destId="{DCBA1724-0B09-934F-8DCB-B741C1D8713E}" srcOrd="3" destOrd="0" presId="urn:microsoft.com/office/officeart/2005/8/layout/chevron1"/>
    <dgm:cxn modelId="{30767973-6CB1-8449-9B68-034BAD909CAF}" type="presParOf" srcId="{4D3B04C8-4CD6-C441-A562-951DABC0B27F}" destId="{A6C26BAB-A284-0B43-906D-751377F5446C}" srcOrd="4" destOrd="0" presId="urn:microsoft.com/office/officeart/2005/8/layout/chevron1"/>
  </dgm:cxnLst>
  <dgm:bg>
    <a:effectLst>
      <a:softEdge rad="1524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ECFDF-990A-7149-B63A-287057775409}" type="doc">
      <dgm:prSet loTypeId="urn:microsoft.com/office/officeart/2005/8/layout/hierarchy1" loCatId="hierarchy" qsTypeId="urn:microsoft.com/office/officeart/2005/8/quickstyle/simple4" qsCatId="simple" csTypeId="urn:microsoft.com/office/officeart/2005/8/colors/accent1_2#2" csCatId="accent1" phldr="1"/>
      <dgm:spPr/>
      <dgm:t>
        <a:bodyPr/>
        <a:lstStyle/>
        <a:p>
          <a:endParaRPr lang="en-US"/>
        </a:p>
      </dgm:t>
    </dgm:pt>
    <dgm:pt modelId="{7E55061F-A8D5-1A46-9FD3-893854A38A90}">
      <dgm:prSet phldrT="[Text]"/>
      <dgm:spPr/>
      <dgm:t>
        <a:bodyPr/>
        <a:lstStyle/>
        <a:p>
          <a:r>
            <a:rPr lang="en-US" dirty="0"/>
            <a:t>Creates processes from the queue when it can, but must decide:</a:t>
          </a:r>
        </a:p>
      </dgm:t>
    </dgm:pt>
    <dgm:pt modelId="{78A5209A-C329-5A4F-AF1B-8F1A687F4B6B}" type="parTrans" cxnId="{003233E3-3FEB-B747-9FA7-DDEB5844E595}">
      <dgm:prSet/>
      <dgm:spPr/>
      <dgm:t>
        <a:bodyPr/>
        <a:lstStyle/>
        <a:p>
          <a:endParaRPr lang="en-US"/>
        </a:p>
      </dgm:t>
    </dgm:pt>
    <dgm:pt modelId="{C2BD42A6-DAEE-E84D-AE14-A4ED7227B160}" type="sibTrans" cxnId="{003233E3-3FEB-B747-9FA7-DDEB5844E595}">
      <dgm:prSet/>
      <dgm:spPr/>
      <dgm:t>
        <a:bodyPr/>
        <a:lstStyle/>
        <a:p>
          <a:endParaRPr lang="en-US"/>
        </a:p>
      </dgm:t>
    </dgm:pt>
    <dgm:pt modelId="{B2E19B59-8C49-5F4A-B522-FB427F24EFF0}">
      <dgm:prSet/>
      <dgm:spPr/>
      <dgm:t>
        <a:bodyPr/>
        <a:lstStyle/>
        <a:p>
          <a:r>
            <a:rPr lang="en-US" dirty="0"/>
            <a:t>when the operating system can take on one or more additional processes</a:t>
          </a:r>
        </a:p>
      </dgm:t>
    </dgm:pt>
    <dgm:pt modelId="{B40672A2-EF57-EF45-BEEF-3CC7B4092CEA}" type="parTrans" cxnId="{D47814B9-4341-7547-8A2B-AED4CBDCCA0C}">
      <dgm:prSet/>
      <dgm:spPr>
        <a:ln>
          <a:solidFill>
            <a:schemeClr val="accent6"/>
          </a:solidFill>
        </a:ln>
      </dgm:spPr>
      <dgm:t>
        <a:bodyPr/>
        <a:lstStyle/>
        <a:p>
          <a:endParaRPr lang="en-US"/>
        </a:p>
      </dgm:t>
    </dgm:pt>
    <dgm:pt modelId="{E516EACE-6D46-0C4B-A5D4-AF3B00ED0ED3}" type="sibTrans" cxnId="{D47814B9-4341-7547-8A2B-AED4CBDCCA0C}">
      <dgm:prSet/>
      <dgm:spPr/>
      <dgm:t>
        <a:bodyPr/>
        <a:lstStyle/>
        <a:p>
          <a:endParaRPr lang="en-US"/>
        </a:p>
      </dgm:t>
    </dgm:pt>
    <dgm:pt modelId="{B452A0BC-BD07-EB44-995E-4F40B0C5BE92}">
      <dgm:prSet/>
      <dgm:spPr/>
      <dgm:t>
        <a:bodyPr/>
        <a:lstStyle/>
        <a:p>
          <a:r>
            <a:rPr lang="en-US" dirty="0"/>
            <a:t>which jobs to accept and turn into processes</a:t>
          </a:r>
        </a:p>
      </dgm:t>
    </dgm:pt>
    <dgm:pt modelId="{43166368-C5DE-0C47-8499-A61BEBB1E08A}" type="parTrans" cxnId="{4DD9712D-E80A-5346-9CB2-DA495447E3C9}">
      <dgm:prSet/>
      <dgm:spPr>
        <a:ln>
          <a:solidFill>
            <a:schemeClr val="accent6"/>
          </a:solidFill>
        </a:ln>
      </dgm:spPr>
      <dgm:t>
        <a:bodyPr/>
        <a:lstStyle/>
        <a:p>
          <a:endParaRPr lang="en-US"/>
        </a:p>
      </dgm:t>
    </dgm:pt>
    <dgm:pt modelId="{83DCA43B-6D2F-4442-AE6E-865396CD1D76}" type="sibTrans" cxnId="{4DD9712D-E80A-5346-9CB2-DA495447E3C9}">
      <dgm:prSet/>
      <dgm:spPr/>
      <dgm:t>
        <a:bodyPr/>
        <a:lstStyle/>
        <a:p>
          <a:endParaRPr lang="en-US"/>
        </a:p>
      </dgm:t>
    </dgm:pt>
    <dgm:pt modelId="{9788D3D0-6C72-1949-A6CB-0450453AE3F2}">
      <dgm:prSet/>
      <dgm:spPr/>
      <dgm:t>
        <a:bodyPr/>
        <a:lstStyle/>
        <a:p>
          <a:r>
            <a:rPr lang="en-US" dirty="0"/>
            <a:t>first come, first served</a:t>
          </a:r>
        </a:p>
      </dgm:t>
    </dgm:pt>
    <dgm:pt modelId="{3E27A45D-ADD7-1A47-A1CD-A588CD9493A6}" type="parTrans" cxnId="{313AC54D-14EC-ED41-84AE-4532E37D0BC6}">
      <dgm:prSet/>
      <dgm:spPr>
        <a:ln>
          <a:solidFill>
            <a:schemeClr val="accent6"/>
          </a:solidFill>
        </a:ln>
      </dgm:spPr>
      <dgm:t>
        <a:bodyPr/>
        <a:lstStyle/>
        <a:p>
          <a:endParaRPr lang="en-US"/>
        </a:p>
      </dgm:t>
    </dgm:pt>
    <dgm:pt modelId="{D6AB37B0-248B-7D48-8BFD-23368651349E}" type="sibTrans" cxnId="{313AC54D-14EC-ED41-84AE-4532E37D0BC6}">
      <dgm:prSet/>
      <dgm:spPr/>
      <dgm:t>
        <a:bodyPr/>
        <a:lstStyle/>
        <a:p>
          <a:endParaRPr lang="en-US"/>
        </a:p>
      </dgm:t>
    </dgm:pt>
    <dgm:pt modelId="{EFED3A02-92E5-7B4F-B439-13D02CBDBC35}">
      <dgm:prSet/>
      <dgm:spPr/>
      <dgm:t>
        <a:bodyPr/>
        <a:lstStyle/>
        <a:p>
          <a:r>
            <a:rPr lang="en-US" dirty="0"/>
            <a:t>priority, expected execution time, I/O requirements</a:t>
          </a:r>
        </a:p>
      </dgm:t>
    </dgm:pt>
    <dgm:pt modelId="{900FC365-CC4F-244C-8BB2-E0DE2EDB2C92}" type="parTrans" cxnId="{479DEE9C-1DF2-564D-A6B0-FECBBD97B603}">
      <dgm:prSet/>
      <dgm:spPr>
        <a:ln>
          <a:solidFill>
            <a:schemeClr val="accent6"/>
          </a:solidFill>
        </a:ln>
      </dgm:spPr>
      <dgm:t>
        <a:bodyPr/>
        <a:lstStyle/>
        <a:p>
          <a:endParaRPr lang="en-US"/>
        </a:p>
      </dgm:t>
    </dgm:pt>
    <dgm:pt modelId="{E0B37AE9-D6E2-234C-8ABC-3934D99299FD}" type="sibTrans" cxnId="{479DEE9C-1DF2-564D-A6B0-FECBBD97B603}">
      <dgm:prSet/>
      <dgm:spPr/>
      <dgm:t>
        <a:bodyPr/>
        <a:lstStyle/>
        <a:p>
          <a:endParaRPr lang="en-US"/>
        </a:p>
      </dgm:t>
    </dgm:pt>
    <dgm:pt modelId="{99DC4FCA-9D24-E540-A8C3-6E0FE26B20DF}" type="pres">
      <dgm:prSet presAssocID="{2F5ECFDF-990A-7149-B63A-287057775409}" presName="hierChild1" presStyleCnt="0">
        <dgm:presLayoutVars>
          <dgm:chPref val="1"/>
          <dgm:dir/>
          <dgm:animOne val="branch"/>
          <dgm:animLvl val="lvl"/>
          <dgm:resizeHandles/>
        </dgm:presLayoutVars>
      </dgm:prSet>
      <dgm:spPr/>
    </dgm:pt>
    <dgm:pt modelId="{0DE35A2B-A3E6-BB47-AD8F-B457D037F397}" type="pres">
      <dgm:prSet presAssocID="{7E55061F-A8D5-1A46-9FD3-893854A38A90}" presName="hierRoot1" presStyleCnt="0"/>
      <dgm:spPr/>
    </dgm:pt>
    <dgm:pt modelId="{23B9B35B-8437-3D40-8522-9D231FA6BE7A}" type="pres">
      <dgm:prSet presAssocID="{7E55061F-A8D5-1A46-9FD3-893854A38A90}" presName="composite" presStyleCnt="0"/>
      <dgm:spPr/>
    </dgm:pt>
    <dgm:pt modelId="{F6376796-3CFA-354D-BC47-8C9F869C43B1}" type="pres">
      <dgm:prSet presAssocID="{7E55061F-A8D5-1A46-9FD3-893854A38A90}" presName="background" presStyleLbl="node0" presStyleIdx="0" presStyleCnt="1"/>
      <dgm:spPr/>
    </dgm:pt>
    <dgm:pt modelId="{79838C3E-0F52-1744-A7D4-B12983AB3808}" type="pres">
      <dgm:prSet presAssocID="{7E55061F-A8D5-1A46-9FD3-893854A38A90}" presName="text" presStyleLbl="fgAcc0" presStyleIdx="0" presStyleCnt="1">
        <dgm:presLayoutVars>
          <dgm:chPref val="3"/>
        </dgm:presLayoutVars>
      </dgm:prSet>
      <dgm:spPr/>
    </dgm:pt>
    <dgm:pt modelId="{2E331F31-566D-B348-AC5A-8BE28BC2370D}" type="pres">
      <dgm:prSet presAssocID="{7E55061F-A8D5-1A46-9FD3-893854A38A90}" presName="hierChild2" presStyleCnt="0"/>
      <dgm:spPr/>
    </dgm:pt>
    <dgm:pt modelId="{71DE5901-86A6-E748-8249-05D86E92148C}" type="pres">
      <dgm:prSet presAssocID="{B40672A2-EF57-EF45-BEEF-3CC7B4092CEA}" presName="Name10" presStyleLbl="parChTrans1D2" presStyleIdx="0" presStyleCnt="2"/>
      <dgm:spPr/>
    </dgm:pt>
    <dgm:pt modelId="{90C50ADF-70C5-C44E-91B1-4C86E95317AC}" type="pres">
      <dgm:prSet presAssocID="{B2E19B59-8C49-5F4A-B522-FB427F24EFF0}" presName="hierRoot2" presStyleCnt="0"/>
      <dgm:spPr/>
    </dgm:pt>
    <dgm:pt modelId="{2396F592-EC0F-C845-A582-B8F0B95397AD}" type="pres">
      <dgm:prSet presAssocID="{B2E19B59-8C49-5F4A-B522-FB427F24EFF0}" presName="composite2" presStyleCnt="0"/>
      <dgm:spPr/>
    </dgm:pt>
    <dgm:pt modelId="{CF6E069B-1E99-394F-BA77-0D760FFAAAEA}" type="pres">
      <dgm:prSet presAssocID="{B2E19B59-8C49-5F4A-B522-FB427F24EFF0}" presName="background2" presStyleLbl="node2" presStyleIdx="0" presStyleCnt="2"/>
      <dgm:spPr/>
    </dgm:pt>
    <dgm:pt modelId="{BEDB5996-E132-B845-A228-66156520BA95}" type="pres">
      <dgm:prSet presAssocID="{B2E19B59-8C49-5F4A-B522-FB427F24EFF0}" presName="text2" presStyleLbl="fgAcc2" presStyleIdx="0" presStyleCnt="2">
        <dgm:presLayoutVars>
          <dgm:chPref val="3"/>
        </dgm:presLayoutVars>
      </dgm:prSet>
      <dgm:spPr/>
    </dgm:pt>
    <dgm:pt modelId="{EAD4687F-826E-9042-B190-2ED5123D0765}" type="pres">
      <dgm:prSet presAssocID="{B2E19B59-8C49-5F4A-B522-FB427F24EFF0}" presName="hierChild3" presStyleCnt="0"/>
      <dgm:spPr/>
    </dgm:pt>
    <dgm:pt modelId="{67E2418F-D285-5342-AF8A-A0A8C948F10E}" type="pres">
      <dgm:prSet presAssocID="{43166368-C5DE-0C47-8499-A61BEBB1E08A}" presName="Name10" presStyleLbl="parChTrans1D2" presStyleIdx="1" presStyleCnt="2"/>
      <dgm:spPr/>
    </dgm:pt>
    <dgm:pt modelId="{0627B2B5-EFE6-BA44-B795-3142269CC838}" type="pres">
      <dgm:prSet presAssocID="{B452A0BC-BD07-EB44-995E-4F40B0C5BE92}" presName="hierRoot2" presStyleCnt="0"/>
      <dgm:spPr/>
    </dgm:pt>
    <dgm:pt modelId="{5FAD5358-7E8E-9B46-A19E-B4F1445DF0E5}" type="pres">
      <dgm:prSet presAssocID="{B452A0BC-BD07-EB44-995E-4F40B0C5BE92}" presName="composite2" presStyleCnt="0"/>
      <dgm:spPr/>
    </dgm:pt>
    <dgm:pt modelId="{06808704-274A-234C-85C4-DB13DB953985}" type="pres">
      <dgm:prSet presAssocID="{B452A0BC-BD07-EB44-995E-4F40B0C5BE92}" presName="background2" presStyleLbl="node2" presStyleIdx="1" presStyleCnt="2"/>
      <dgm:spPr/>
    </dgm:pt>
    <dgm:pt modelId="{1C44A815-88D4-394C-A851-C13D49CE4F12}" type="pres">
      <dgm:prSet presAssocID="{B452A0BC-BD07-EB44-995E-4F40B0C5BE92}" presName="text2" presStyleLbl="fgAcc2" presStyleIdx="1" presStyleCnt="2">
        <dgm:presLayoutVars>
          <dgm:chPref val="3"/>
        </dgm:presLayoutVars>
      </dgm:prSet>
      <dgm:spPr/>
    </dgm:pt>
    <dgm:pt modelId="{44A6B09D-B321-7D42-B6B8-26E537240F58}" type="pres">
      <dgm:prSet presAssocID="{B452A0BC-BD07-EB44-995E-4F40B0C5BE92}" presName="hierChild3" presStyleCnt="0"/>
      <dgm:spPr/>
    </dgm:pt>
    <dgm:pt modelId="{217868F8-B114-BB46-AAC0-B54F8019AD3B}" type="pres">
      <dgm:prSet presAssocID="{3E27A45D-ADD7-1A47-A1CD-A588CD9493A6}" presName="Name17" presStyleLbl="parChTrans1D3" presStyleIdx="0" presStyleCnt="2"/>
      <dgm:spPr/>
    </dgm:pt>
    <dgm:pt modelId="{B53488E2-AD68-A44D-ACF3-6B55F92C92B0}" type="pres">
      <dgm:prSet presAssocID="{9788D3D0-6C72-1949-A6CB-0450453AE3F2}" presName="hierRoot3" presStyleCnt="0"/>
      <dgm:spPr/>
    </dgm:pt>
    <dgm:pt modelId="{DF9650BB-9C19-6247-BF91-58504051D2B8}" type="pres">
      <dgm:prSet presAssocID="{9788D3D0-6C72-1949-A6CB-0450453AE3F2}" presName="composite3" presStyleCnt="0"/>
      <dgm:spPr/>
    </dgm:pt>
    <dgm:pt modelId="{39FDF545-C35D-F24B-A60B-814B5603FCAC}" type="pres">
      <dgm:prSet presAssocID="{9788D3D0-6C72-1949-A6CB-0450453AE3F2}" presName="background3" presStyleLbl="node3" presStyleIdx="0" presStyleCnt="2"/>
      <dgm:spPr/>
    </dgm:pt>
    <dgm:pt modelId="{5D6C4153-73D0-1046-9674-E0ECB450E3E4}" type="pres">
      <dgm:prSet presAssocID="{9788D3D0-6C72-1949-A6CB-0450453AE3F2}" presName="text3" presStyleLbl="fgAcc3" presStyleIdx="0" presStyleCnt="2">
        <dgm:presLayoutVars>
          <dgm:chPref val="3"/>
        </dgm:presLayoutVars>
      </dgm:prSet>
      <dgm:spPr/>
    </dgm:pt>
    <dgm:pt modelId="{919F3B1A-23FB-D64D-9F57-4C8B42AEC7EA}" type="pres">
      <dgm:prSet presAssocID="{9788D3D0-6C72-1949-A6CB-0450453AE3F2}" presName="hierChild4" presStyleCnt="0"/>
      <dgm:spPr/>
    </dgm:pt>
    <dgm:pt modelId="{E81E2D14-B4BC-5348-97BD-836810024AB3}" type="pres">
      <dgm:prSet presAssocID="{900FC365-CC4F-244C-8BB2-E0DE2EDB2C92}" presName="Name17" presStyleLbl="parChTrans1D3" presStyleIdx="1" presStyleCnt="2"/>
      <dgm:spPr/>
    </dgm:pt>
    <dgm:pt modelId="{0960DAC7-AA81-EB43-8138-1C7461C66F17}" type="pres">
      <dgm:prSet presAssocID="{EFED3A02-92E5-7B4F-B439-13D02CBDBC35}" presName="hierRoot3" presStyleCnt="0"/>
      <dgm:spPr/>
    </dgm:pt>
    <dgm:pt modelId="{6EF94FE0-887C-744B-8D02-07AF2D29BBEA}" type="pres">
      <dgm:prSet presAssocID="{EFED3A02-92E5-7B4F-B439-13D02CBDBC35}" presName="composite3" presStyleCnt="0"/>
      <dgm:spPr/>
    </dgm:pt>
    <dgm:pt modelId="{4D9E2E77-9ACA-A94C-A75C-ADE49650887D}" type="pres">
      <dgm:prSet presAssocID="{EFED3A02-92E5-7B4F-B439-13D02CBDBC35}" presName="background3" presStyleLbl="node3" presStyleIdx="1" presStyleCnt="2"/>
      <dgm:spPr/>
    </dgm:pt>
    <dgm:pt modelId="{5FFAAE37-5510-F141-9902-D4F6BE89FAED}" type="pres">
      <dgm:prSet presAssocID="{EFED3A02-92E5-7B4F-B439-13D02CBDBC35}" presName="text3" presStyleLbl="fgAcc3" presStyleIdx="1" presStyleCnt="2">
        <dgm:presLayoutVars>
          <dgm:chPref val="3"/>
        </dgm:presLayoutVars>
      </dgm:prSet>
      <dgm:spPr/>
    </dgm:pt>
    <dgm:pt modelId="{318AD854-2508-3F4E-B638-FB8449A567CF}" type="pres">
      <dgm:prSet presAssocID="{EFED3A02-92E5-7B4F-B439-13D02CBDBC35}" presName="hierChild4" presStyleCnt="0"/>
      <dgm:spPr/>
    </dgm:pt>
  </dgm:ptLst>
  <dgm:cxnLst>
    <dgm:cxn modelId="{F629661F-7578-2043-8801-F00A3CC80FD3}" type="presOf" srcId="{2F5ECFDF-990A-7149-B63A-287057775409}" destId="{99DC4FCA-9D24-E540-A8C3-6E0FE26B20DF}" srcOrd="0" destOrd="0" presId="urn:microsoft.com/office/officeart/2005/8/layout/hierarchy1"/>
    <dgm:cxn modelId="{E6B47725-26E7-F74D-B7F8-39F6238B4D8A}" type="presOf" srcId="{B452A0BC-BD07-EB44-995E-4F40B0C5BE92}" destId="{1C44A815-88D4-394C-A851-C13D49CE4F12}" srcOrd="0" destOrd="0" presId="urn:microsoft.com/office/officeart/2005/8/layout/hierarchy1"/>
    <dgm:cxn modelId="{4DD9712D-E80A-5346-9CB2-DA495447E3C9}" srcId="{7E55061F-A8D5-1A46-9FD3-893854A38A90}" destId="{B452A0BC-BD07-EB44-995E-4F40B0C5BE92}" srcOrd="1" destOrd="0" parTransId="{43166368-C5DE-0C47-8499-A61BEBB1E08A}" sibTransId="{83DCA43B-6D2F-4442-AE6E-865396CD1D76}"/>
    <dgm:cxn modelId="{3CF4EF5C-BF95-6545-9BE5-D1394F1320AE}" type="presOf" srcId="{7E55061F-A8D5-1A46-9FD3-893854A38A90}" destId="{79838C3E-0F52-1744-A7D4-B12983AB3808}" srcOrd="0" destOrd="0" presId="urn:microsoft.com/office/officeart/2005/8/layout/hierarchy1"/>
    <dgm:cxn modelId="{BEBECC64-B00F-4D41-93D3-C105ABBDCA7C}" type="presOf" srcId="{9788D3D0-6C72-1949-A6CB-0450453AE3F2}" destId="{5D6C4153-73D0-1046-9674-E0ECB450E3E4}" srcOrd="0" destOrd="0" presId="urn:microsoft.com/office/officeart/2005/8/layout/hierarchy1"/>
    <dgm:cxn modelId="{6AA4096B-65AB-7D42-A066-9A7783C393B7}" type="presOf" srcId="{3E27A45D-ADD7-1A47-A1CD-A588CD9493A6}" destId="{217868F8-B114-BB46-AAC0-B54F8019AD3B}" srcOrd="0" destOrd="0" presId="urn:microsoft.com/office/officeart/2005/8/layout/hierarchy1"/>
    <dgm:cxn modelId="{313AC54D-14EC-ED41-84AE-4532E37D0BC6}" srcId="{B452A0BC-BD07-EB44-995E-4F40B0C5BE92}" destId="{9788D3D0-6C72-1949-A6CB-0450453AE3F2}" srcOrd="0" destOrd="0" parTransId="{3E27A45D-ADD7-1A47-A1CD-A588CD9493A6}" sibTransId="{D6AB37B0-248B-7D48-8BFD-23368651349E}"/>
    <dgm:cxn modelId="{479DEE9C-1DF2-564D-A6B0-FECBBD97B603}" srcId="{B452A0BC-BD07-EB44-995E-4F40B0C5BE92}" destId="{EFED3A02-92E5-7B4F-B439-13D02CBDBC35}" srcOrd="1" destOrd="0" parTransId="{900FC365-CC4F-244C-8BB2-E0DE2EDB2C92}" sibTransId="{E0B37AE9-D6E2-234C-8ABC-3934D99299FD}"/>
    <dgm:cxn modelId="{B1DC93AD-83CD-7648-894F-AADB8D6E9532}" type="presOf" srcId="{B2E19B59-8C49-5F4A-B522-FB427F24EFF0}" destId="{BEDB5996-E132-B845-A228-66156520BA95}" srcOrd="0" destOrd="0" presId="urn:microsoft.com/office/officeart/2005/8/layout/hierarchy1"/>
    <dgm:cxn modelId="{CFC4B2B1-E8B8-674B-9114-0CFA5696FBD6}" type="presOf" srcId="{43166368-C5DE-0C47-8499-A61BEBB1E08A}" destId="{67E2418F-D285-5342-AF8A-A0A8C948F10E}" srcOrd="0" destOrd="0" presId="urn:microsoft.com/office/officeart/2005/8/layout/hierarchy1"/>
    <dgm:cxn modelId="{D47814B9-4341-7547-8A2B-AED4CBDCCA0C}" srcId="{7E55061F-A8D5-1A46-9FD3-893854A38A90}" destId="{B2E19B59-8C49-5F4A-B522-FB427F24EFF0}" srcOrd="0" destOrd="0" parTransId="{B40672A2-EF57-EF45-BEEF-3CC7B4092CEA}" sibTransId="{E516EACE-6D46-0C4B-A5D4-AF3B00ED0ED3}"/>
    <dgm:cxn modelId="{F87DBBDF-E646-1645-A68F-65982BAEFC55}" type="presOf" srcId="{B40672A2-EF57-EF45-BEEF-3CC7B4092CEA}" destId="{71DE5901-86A6-E748-8249-05D86E92148C}" srcOrd="0" destOrd="0" presId="urn:microsoft.com/office/officeart/2005/8/layout/hierarchy1"/>
    <dgm:cxn modelId="{003233E3-3FEB-B747-9FA7-DDEB5844E595}" srcId="{2F5ECFDF-990A-7149-B63A-287057775409}" destId="{7E55061F-A8D5-1A46-9FD3-893854A38A90}" srcOrd="0" destOrd="0" parTransId="{78A5209A-C329-5A4F-AF1B-8F1A687F4B6B}" sibTransId="{C2BD42A6-DAEE-E84D-AE14-A4ED7227B160}"/>
    <dgm:cxn modelId="{9EE109F1-00A3-8945-83AF-134C5D7CE70A}" type="presOf" srcId="{900FC365-CC4F-244C-8BB2-E0DE2EDB2C92}" destId="{E81E2D14-B4BC-5348-97BD-836810024AB3}" srcOrd="0" destOrd="0" presId="urn:microsoft.com/office/officeart/2005/8/layout/hierarchy1"/>
    <dgm:cxn modelId="{C09676FD-BB7B-CF4F-A4CF-84EDAA21359B}" type="presOf" srcId="{EFED3A02-92E5-7B4F-B439-13D02CBDBC35}" destId="{5FFAAE37-5510-F141-9902-D4F6BE89FAED}" srcOrd="0" destOrd="0" presId="urn:microsoft.com/office/officeart/2005/8/layout/hierarchy1"/>
    <dgm:cxn modelId="{C4F0C6F8-5416-F14B-A3D5-A8EFB96CCA91}" type="presParOf" srcId="{99DC4FCA-9D24-E540-A8C3-6E0FE26B20DF}" destId="{0DE35A2B-A3E6-BB47-AD8F-B457D037F397}" srcOrd="0" destOrd="0" presId="urn:microsoft.com/office/officeart/2005/8/layout/hierarchy1"/>
    <dgm:cxn modelId="{7DFDDE1D-BD8F-6144-8A59-0FB2360CFD79}" type="presParOf" srcId="{0DE35A2B-A3E6-BB47-AD8F-B457D037F397}" destId="{23B9B35B-8437-3D40-8522-9D231FA6BE7A}" srcOrd="0" destOrd="0" presId="urn:microsoft.com/office/officeart/2005/8/layout/hierarchy1"/>
    <dgm:cxn modelId="{429F0FF6-DAAA-B947-95E1-07147BA2FD2E}" type="presParOf" srcId="{23B9B35B-8437-3D40-8522-9D231FA6BE7A}" destId="{F6376796-3CFA-354D-BC47-8C9F869C43B1}" srcOrd="0" destOrd="0" presId="urn:microsoft.com/office/officeart/2005/8/layout/hierarchy1"/>
    <dgm:cxn modelId="{A0366094-0C3D-E240-8748-3562A63F9B5E}" type="presParOf" srcId="{23B9B35B-8437-3D40-8522-9D231FA6BE7A}" destId="{79838C3E-0F52-1744-A7D4-B12983AB3808}" srcOrd="1" destOrd="0" presId="urn:microsoft.com/office/officeart/2005/8/layout/hierarchy1"/>
    <dgm:cxn modelId="{1CE79E45-30E4-A44F-841D-F50FF9499233}" type="presParOf" srcId="{0DE35A2B-A3E6-BB47-AD8F-B457D037F397}" destId="{2E331F31-566D-B348-AC5A-8BE28BC2370D}" srcOrd="1" destOrd="0" presId="urn:microsoft.com/office/officeart/2005/8/layout/hierarchy1"/>
    <dgm:cxn modelId="{E7857659-341F-284D-A232-C4EFDAFF63D4}" type="presParOf" srcId="{2E331F31-566D-B348-AC5A-8BE28BC2370D}" destId="{71DE5901-86A6-E748-8249-05D86E92148C}" srcOrd="0" destOrd="0" presId="urn:microsoft.com/office/officeart/2005/8/layout/hierarchy1"/>
    <dgm:cxn modelId="{20228553-1850-8946-B688-0289897CE49D}" type="presParOf" srcId="{2E331F31-566D-B348-AC5A-8BE28BC2370D}" destId="{90C50ADF-70C5-C44E-91B1-4C86E95317AC}" srcOrd="1" destOrd="0" presId="urn:microsoft.com/office/officeart/2005/8/layout/hierarchy1"/>
    <dgm:cxn modelId="{E1C23BF0-7F8E-384B-8B22-8C24CF6C3BEC}" type="presParOf" srcId="{90C50ADF-70C5-C44E-91B1-4C86E95317AC}" destId="{2396F592-EC0F-C845-A582-B8F0B95397AD}" srcOrd="0" destOrd="0" presId="urn:microsoft.com/office/officeart/2005/8/layout/hierarchy1"/>
    <dgm:cxn modelId="{95222A1B-4D18-1E49-BA57-B0202DF4700A}" type="presParOf" srcId="{2396F592-EC0F-C845-A582-B8F0B95397AD}" destId="{CF6E069B-1E99-394F-BA77-0D760FFAAAEA}" srcOrd="0" destOrd="0" presId="urn:microsoft.com/office/officeart/2005/8/layout/hierarchy1"/>
    <dgm:cxn modelId="{0CB0A209-48F5-7743-AA68-7DF9960868B8}" type="presParOf" srcId="{2396F592-EC0F-C845-A582-B8F0B95397AD}" destId="{BEDB5996-E132-B845-A228-66156520BA95}" srcOrd="1" destOrd="0" presId="urn:microsoft.com/office/officeart/2005/8/layout/hierarchy1"/>
    <dgm:cxn modelId="{78DED13B-05F1-3E40-A9B5-F71BEC9C57BA}" type="presParOf" srcId="{90C50ADF-70C5-C44E-91B1-4C86E95317AC}" destId="{EAD4687F-826E-9042-B190-2ED5123D0765}" srcOrd="1" destOrd="0" presId="urn:microsoft.com/office/officeart/2005/8/layout/hierarchy1"/>
    <dgm:cxn modelId="{E69D83B0-94E7-6B46-A5A0-94594047D982}" type="presParOf" srcId="{2E331F31-566D-B348-AC5A-8BE28BC2370D}" destId="{67E2418F-D285-5342-AF8A-A0A8C948F10E}" srcOrd="2" destOrd="0" presId="urn:microsoft.com/office/officeart/2005/8/layout/hierarchy1"/>
    <dgm:cxn modelId="{8D02F15F-759E-5749-91B4-D3BC6735962D}" type="presParOf" srcId="{2E331F31-566D-B348-AC5A-8BE28BC2370D}" destId="{0627B2B5-EFE6-BA44-B795-3142269CC838}" srcOrd="3" destOrd="0" presId="urn:microsoft.com/office/officeart/2005/8/layout/hierarchy1"/>
    <dgm:cxn modelId="{40644BC5-E544-854C-9E3F-2ACB4901F30E}" type="presParOf" srcId="{0627B2B5-EFE6-BA44-B795-3142269CC838}" destId="{5FAD5358-7E8E-9B46-A19E-B4F1445DF0E5}" srcOrd="0" destOrd="0" presId="urn:microsoft.com/office/officeart/2005/8/layout/hierarchy1"/>
    <dgm:cxn modelId="{FF68DBA9-2807-8D47-B88C-09560F18D27A}" type="presParOf" srcId="{5FAD5358-7E8E-9B46-A19E-B4F1445DF0E5}" destId="{06808704-274A-234C-85C4-DB13DB953985}" srcOrd="0" destOrd="0" presId="urn:microsoft.com/office/officeart/2005/8/layout/hierarchy1"/>
    <dgm:cxn modelId="{8714C31B-2FC8-254C-B134-02EEB4A35876}" type="presParOf" srcId="{5FAD5358-7E8E-9B46-A19E-B4F1445DF0E5}" destId="{1C44A815-88D4-394C-A851-C13D49CE4F12}" srcOrd="1" destOrd="0" presId="urn:microsoft.com/office/officeart/2005/8/layout/hierarchy1"/>
    <dgm:cxn modelId="{D0686090-B3CA-AA4F-A4FE-40ABB06D20D1}" type="presParOf" srcId="{0627B2B5-EFE6-BA44-B795-3142269CC838}" destId="{44A6B09D-B321-7D42-B6B8-26E537240F58}" srcOrd="1" destOrd="0" presId="urn:microsoft.com/office/officeart/2005/8/layout/hierarchy1"/>
    <dgm:cxn modelId="{8A65B265-9C72-A644-B8F8-7F2703A4A113}" type="presParOf" srcId="{44A6B09D-B321-7D42-B6B8-26E537240F58}" destId="{217868F8-B114-BB46-AAC0-B54F8019AD3B}" srcOrd="0" destOrd="0" presId="urn:microsoft.com/office/officeart/2005/8/layout/hierarchy1"/>
    <dgm:cxn modelId="{16C34729-839F-E94A-B3A5-2B3BC9DB85C3}" type="presParOf" srcId="{44A6B09D-B321-7D42-B6B8-26E537240F58}" destId="{B53488E2-AD68-A44D-ACF3-6B55F92C92B0}" srcOrd="1" destOrd="0" presId="urn:microsoft.com/office/officeart/2005/8/layout/hierarchy1"/>
    <dgm:cxn modelId="{F8A9ED16-22F5-BB41-8CB9-6D81C11DE64C}" type="presParOf" srcId="{B53488E2-AD68-A44D-ACF3-6B55F92C92B0}" destId="{DF9650BB-9C19-6247-BF91-58504051D2B8}" srcOrd="0" destOrd="0" presId="urn:microsoft.com/office/officeart/2005/8/layout/hierarchy1"/>
    <dgm:cxn modelId="{D31A60D5-E55C-3C43-8EFD-9933CF80FCD3}" type="presParOf" srcId="{DF9650BB-9C19-6247-BF91-58504051D2B8}" destId="{39FDF545-C35D-F24B-A60B-814B5603FCAC}" srcOrd="0" destOrd="0" presId="urn:microsoft.com/office/officeart/2005/8/layout/hierarchy1"/>
    <dgm:cxn modelId="{1D0920BB-E80A-1F49-8794-1059E21B31F6}" type="presParOf" srcId="{DF9650BB-9C19-6247-BF91-58504051D2B8}" destId="{5D6C4153-73D0-1046-9674-E0ECB450E3E4}" srcOrd="1" destOrd="0" presId="urn:microsoft.com/office/officeart/2005/8/layout/hierarchy1"/>
    <dgm:cxn modelId="{EE8C9AE1-5D1C-424E-B97A-216C963775A6}" type="presParOf" srcId="{B53488E2-AD68-A44D-ACF3-6B55F92C92B0}" destId="{919F3B1A-23FB-D64D-9F57-4C8B42AEC7EA}" srcOrd="1" destOrd="0" presId="urn:microsoft.com/office/officeart/2005/8/layout/hierarchy1"/>
    <dgm:cxn modelId="{97E182B4-5344-4E4A-9BE9-7EADE62672AF}" type="presParOf" srcId="{44A6B09D-B321-7D42-B6B8-26E537240F58}" destId="{E81E2D14-B4BC-5348-97BD-836810024AB3}" srcOrd="2" destOrd="0" presId="urn:microsoft.com/office/officeart/2005/8/layout/hierarchy1"/>
    <dgm:cxn modelId="{0C198131-F38A-3A49-8916-5EDE6DD3178F}" type="presParOf" srcId="{44A6B09D-B321-7D42-B6B8-26E537240F58}" destId="{0960DAC7-AA81-EB43-8138-1C7461C66F17}" srcOrd="3" destOrd="0" presId="urn:microsoft.com/office/officeart/2005/8/layout/hierarchy1"/>
    <dgm:cxn modelId="{A2915F35-B97F-764A-B040-44A75637B035}" type="presParOf" srcId="{0960DAC7-AA81-EB43-8138-1C7461C66F17}" destId="{6EF94FE0-887C-744B-8D02-07AF2D29BBEA}" srcOrd="0" destOrd="0" presId="urn:microsoft.com/office/officeart/2005/8/layout/hierarchy1"/>
    <dgm:cxn modelId="{6572964B-7AFB-4841-B03B-5AA3B74E9B6D}" type="presParOf" srcId="{6EF94FE0-887C-744B-8D02-07AF2D29BBEA}" destId="{4D9E2E77-9ACA-A94C-A75C-ADE49650887D}" srcOrd="0" destOrd="0" presId="urn:microsoft.com/office/officeart/2005/8/layout/hierarchy1"/>
    <dgm:cxn modelId="{7A124216-2DD3-0542-8D50-5B4B019E8970}" type="presParOf" srcId="{6EF94FE0-887C-744B-8D02-07AF2D29BBEA}" destId="{5FFAAE37-5510-F141-9902-D4F6BE89FAED}" srcOrd="1" destOrd="0" presId="urn:microsoft.com/office/officeart/2005/8/layout/hierarchy1"/>
    <dgm:cxn modelId="{985690B1-B49A-6647-8DD4-940119EE9DA8}" type="presParOf" srcId="{0960DAC7-AA81-EB43-8138-1C7461C66F17}" destId="{318AD854-2508-3F4E-B638-FB8449A567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F23C6F-BDB0-CD40-B1A7-17A7C364109A}" type="doc">
      <dgm:prSet loTypeId="urn:microsoft.com/office/officeart/2005/8/layout/hList1" loCatId="list" qsTypeId="urn:microsoft.com/office/officeart/2005/8/quickstyle/simple4" qsCatId="simple" csTypeId="urn:microsoft.com/office/officeart/2005/8/colors/accent1_2#3" csCatId="accent1" phldr="1"/>
      <dgm:spPr/>
      <dgm:t>
        <a:bodyPr/>
        <a:lstStyle/>
        <a:p>
          <a:endParaRPr lang="en-US"/>
        </a:p>
      </dgm:t>
    </dgm:pt>
    <dgm:pt modelId="{64DCB2FE-D6FC-134C-8FC6-DBF800F1B202}">
      <dgm:prSet phldrT="[Text]"/>
      <dgm:spPr/>
      <dgm:t>
        <a:bodyPr/>
        <a:lstStyle/>
        <a:p>
          <a:r>
            <a:rPr lang="en-US" dirty="0"/>
            <a:t>Examples:</a:t>
          </a:r>
        </a:p>
      </dgm:t>
    </dgm:pt>
    <dgm:pt modelId="{1CB1F206-46E9-EF4B-902D-DE0F90CF32B8}" type="parTrans" cxnId="{ECC8F696-DD46-A143-80C8-0D677214617C}">
      <dgm:prSet/>
      <dgm:spPr/>
      <dgm:t>
        <a:bodyPr/>
        <a:lstStyle/>
        <a:p>
          <a:endParaRPr lang="en-US"/>
        </a:p>
      </dgm:t>
    </dgm:pt>
    <dgm:pt modelId="{BE2F29A1-9F34-0245-BD2F-AE13BB4EB2BF}" type="sibTrans" cxnId="{ECC8F696-DD46-A143-80C8-0D677214617C}">
      <dgm:prSet/>
      <dgm:spPr/>
      <dgm:t>
        <a:bodyPr/>
        <a:lstStyle/>
        <a:p>
          <a:endParaRPr lang="en-US"/>
        </a:p>
      </dgm:t>
    </dgm:pt>
    <dgm:pt modelId="{EBB81CCD-F629-2449-BAB8-9EBE7DB8372B}">
      <dgm:prSet/>
      <dgm:spPr>
        <a:ln>
          <a:solidFill>
            <a:schemeClr val="accent2"/>
          </a:solidFill>
        </a:ln>
      </dgm:spPr>
      <dgm:t>
        <a:bodyPr/>
        <a:lstStyle/>
        <a:p>
          <a:r>
            <a:rPr lang="en-US"/>
            <a:t>Clock interrupts</a:t>
          </a:r>
          <a:endParaRPr lang="en-US" dirty="0"/>
        </a:p>
      </dgm:t>
    </dgm:pt>
    <dgm:pt modelId="{A2B60BE9-1EAD-8C44-A0C8-BF25857D4DC3}" type="parTrans" cxnId="{2284EEBA-740D-014A-8B06-62CF6F06D25B}">
      <dgm:prSet/>
      <dgm:spPr/>
      <dgm:t>
        <a:bodyPr/>
        <a:lstStyle/>
        <a:p>
          <a:endParaRPr lang="en-US"/>
        </a:p>
      </dgm:t>
    </dgm:pt>
    <dgm:pt modelId="{85A694BF-EB44-774F-B503-001C8749A6C9}" type="sibTrans" cxnId="{2284EEBA-740D-014A-8B06-62CF6F06D25B}">
      <dgm:prSet/>
      <dgm:spPr/>
      <dgm:t>
        <a:bodyPr/>
        <a:lstStyle/>
        <a:p>
          <a:endParaRPr lang="en-US"/>
        </a:p>
      </dgm:t>
    </dgm:pt>
    <dgm:pt modelId="{EC6CFCC6-CB68-E745-BF00-9AFF3E6173F6}">
      <dgm:prSet/>
      <dgm:spPr>
        <a:ln>
          <a:solidFill>
            <a:schemeClr val="accent2"/>
          </a:solidFill>
        </a:ln>
      </dgm:spPr>
      <dgm:t>
        <a:bodyPr/>
        <a:lstStyle/>
        <a:p>
          <a:r>
            <a:rPr lang="en-US"/>
            <a:t>I/O interrupts</a:t>
          </a:r>
          <a:endParaRPr lang="en-US" dirty="0"/>
        </a:p>
      </dgm:t>
    </dgm:pt>
    <dgm:pt modelId="{474B49E8-2AA5-CE43-9905-B783E76F6A47}" type="parTrans" cxnId="{DE0AE0BC-5E28-8149-9BDC-0231F9D0942B}">
      <dgm:prSet/>
      <dgm:spPr/>
      <dgm:t>
        <a:bodyPr/>
        <a:lstStyle/>
        <a:p>
          <a:endParaRPr lang="en-US"/>
        </a:p>
      </dgm:t>
    </dgm:pt>
    <dgm:pt modelId="{A05C3D34-E11F-6E4F-A1BB-4B26CB2F7905}" type="sibTrans" cxnId="{DE0AE0BC-5E28-8149-9BDC-0231F9D0942B}">
      <dgm:prSet/>
      <dgm:spPr/>
      <dgm:t>
        <a:bodyPr/>
        <a:lstStyle/>
        <a:p>
          <a:endParaRPr lang="en-US"/>
        </a:p>
      </dgm:t>
    </dgm:pt>
    <dgm:pt modelId="{79DFE475-4642-004E-9E67-A5076D7DE768}">
      <dgm:prSet/>
      <dgm:spPr>
        <a:ln>
          <a:solidFill>
            <a:schemeClr val="accent2"/>
          </a:solidFill>
        </a:ln>
      </dgm:spPr>
      <dgm:t>
        <a:bodyPr/>
        <a:lstStyle/>
        <a:p>
          <a:r>
            <a:rPr lang="en-US"/>
            <a:t>Operating system calls</a:t>
          </a:r>
          <a:endParaRPr lang="en-US" dirty="0"/>
        </a:p>
      </dgm:t>
    </dgm:pt>
    <dgm:pt modelId="{29C51264-FCBD-2449-9D82-C9A2EF307D74}" type="parTrans" cxnId="{7AE83048-7391-3942-B43D-969BB7B3DBAE}">
      <dgm:prSet/>
      <dgm:spPr/>
      <dgm:t>
        <a:bodyPr/>
        <a:lstStyle/>
        <a:p>
          <a:endParaRPr lang="en-US"/>
        </a:p>
      </dgm:t>
    </dgm:pt>
    <dgm:pt modelId="{48613CC0-ECAE-9947-815E-0FC28A38422E}" type="sibTrans" cxnId="{7AE83048-7391-3942-B43D-969BB7B3DBAE}">
      <dgm:prSet/>
      <dgm:spPr/>
      <dgm:t>
        <a:bodyPr/>
        <a:lstStyle/>
        <a:p>
          <a:endParaRPr lang="en-US"/>
        </a:p>
      </dgm:t>
    </dgm:pt>
    <dgm:pt modelId="{D0B7064E-EAC9-0246-B5FD-D5F8730BC867}">
      <dgm:prSet/>
      <dgm:spPr>
        <a:ln>
          <a:solidFill>
            <a:schemeClr val="accent2"/>
          </a:solidFill>
        </a:ln>
      </dgm:spPr>
      <dgm:t>
        <a:bodyPr/>
        <a:lstStyle/>
        <a:p>
          <a:r>
            <a:rPr lang="en-US"/>
            <a:t>Signals (e.g., semaphores)</a:t>
          </a:r>
          <a:endParaRPr lang="en-US" dirty="0"/>
        </a:p>
      </dgm:t>
    </dgm:pt>
    <dgm:pt modelId="{8F1F13F5-F5A9-1146-A6CD-DCD94F957C27}" type="parTrans" cxnId="{FF4D92EA-2C6F-FA49-BED6-170D7ECAD9D5}">
      <dgm:prSet/>
      <dgm:spPr/>
      <dgm:t>
        <a:bodyPr/>
        <a:lstStyle/>
        <a:p>
          <a:endParaRPr lang="en-US"/>
        </a:p>
      </dgm:t>
    </dgm:pt>
    <dgm:pt modelId="{4B98C8F9-8F3E-1F41-8275-DEA1106C320B}" type="sibTrans" cxnId="{FF4D92EA-2C6F-FA49-BED6-170D7ECAD9D5}">
      <dgm:prSet/>
      <dgm:spPr/>
      <dgm:t>
        <a:bodyPr/>
        <a:lstStyle/>
        <a:p>
          <a:endParaRPr lang="en-US"/>
        </a:p>
      </dgm:t>
    </dgm:pt>
    <dgm:pt modelId="{477E597F-8C1F-F94F-B7C1-EB0F499357D0}" type="pres">
      <dgm:prSet presAssocID="{D1F23C6F-BDB0-CD40-B1A7-17A7C364109A}" presName="Name0" presStyleCnt="0">
        <dgm:presLayoutVars>
          <dgm:dir/>
          <dgm:animLvl val="lvl"/>
          <dgm:resizeHandles val="exact"/>
        </dgm:presLayoutVars>
      </dgm:prSet>
      <dgm:spPr/>
    </dgm:pt>
    <dgm:pt modelId="{D9A9101C-92EC-0D4B-8A0E-40698675B38A}" type="pres">
      <dgm:prSet presAssocID="{64DCB2FE-D6FC-134C-8FC6-DBF800F1B202}" presName="composite" presStyleCnt="0"/>
      <dgm:spPr/>
    </dgm:pt>
    <dgm:pt modelId="{7235BF7B-B38C-6E49-BB6F-4C61D1E15250}" type="pres">
      <dgm:prSet presAssocID="{64DCB2FE-D6FC-134C-8FC6-DBF800F1B202}" presName="parTx" presStyleLbl="alignNode1" presStyleIdx="0" presStyleCnt="1">
        <dgm:presLayoutVars>
          <dgm:chMax val="0"/>
          <dgm:chPref val="0"/>
          <dgm:bulletEnabled val="1"/>
        </dgm:presLayoutVars>
      </dgm:prSet>
      <dgm:spPr/>
    </dgm:pt>
    <dgm:pt modelId="{9160FCE7-741B-E04F-B525-3D28C907C2D4}" type="pres">
      <dgm:prSet presAssocID="{64DCB2FE-D6FC-134C-8FC6-DBF800F1B202}" presName="desTx" presStyleLbl="alignAccFollowNode1" presStyleIdx="0" presStyleCnt="1">
        <dgm:presLayoutVars>
          <dgm:bulletEnabled val="1"/>
        </dgm:presLayoutVars>
      </dgm:prSet>
      <dgm:spPr/>
    </dgm:pt>
  </dgm:ptLst>
  <dgm:cxnLst>
    <dgm:cxn modelId="{7AF3D607-F5F0-0344-B8E0-842D8ABC9909}" type="presOf" srcId="{EC6CFCC6-CB68-E745-BF00-9AFF3E6173F6}" destId="{9160FCE7-741B-E04F-B525-3D28C907C2D4}" srcOrd="0" destOrd="1" presId="urn:microsoft.com/office/officeart/2005/8/layout/hList1"/>
    <dgm:cxn modelId="{B4AF032F-3217-234D-BCA7-F9EEBCC0625F}" type="presOf" srcId="{64DCB2FE-D6FC-134C-8FC6-DBF800F1B202}" destId="{7235BF7B-B38C-6E49-BB6F-4C61D1E15250}" srcOrd="0" destOrd="0" presId="urn:microsoft.com/office/officeart/2005/8/layout/hList1"/>
    <dgm:cxn modelId="{7AE83048-7391-3942-B43D-969BB7B3DBAE}" srcId="{64DCB2FE-D6FC-134C-8FC6-DBF800F1B202}" destId="{79DFE475-4642-004E-9E67-A5076D7DE768}" srcOrd="2" destOrd="0" parTransId="{29C51264-FCBD-2449-9D82-C9A2EF307D74}" sibTransId="{48613CC0-ECAE-9947-815E-0FC28A38422E}"/>
    <dgm:cxn modelId="{238D887E-D3F0-C345-B6B4-67EC4BF1CD1E}" type="presOf" srcId="{EBB81CCD-F629-2449-BAB8-9EBE7DB8372B}" destId="{9160FCE7-741B-E04F-B525-3D28C907C2D4}" srcOrd="0" destOrd="0" presId="urn:microsoft.com/office/officeart/2005/8/layout/hList1"/>
    <dgm:cxn modelId="{B8AB0190-DA06-A041-A0DB-B3F3408561B0}" type="presOf" srcId="{D0B7064E-EAC9-0246-B5FD-D5F8730BC867}" destId="{9160FCE7-741B-E04F-B525-3D28C907C2D4}" srcOrd="0" destOrd="3" presId="urn:microsoft.com/office/officeart/2005/8/layout/hList1"/>
    <dgm:cxn modelId="{ECC8F696-DD46-A143-80C8-0D677214617C}" srcId="{D1F23C6F-BDB0-CD40-B1A7-17A7C364109A}" destId="{64DCB2FE-D6FC-134C-8FC6-DBF800F1B202}" srcOrd="0" destOrd="0" parTransId="{1CB1F206-46E9-EF4B-902D-DE0F90CF32B8}" sibTransId="{BE2F29A1-9F34-0245-BD2F-AE13BB4EB2BF}"/>
    <dgm:cxn modelId="{FB4629A4-D4B3-AB4D-92DE-BB5F466E86A8}" type="presOf" srcId="{79DFE475-4642-004E-9E67-A5076D7DE768}" destId="{9160FCE7-741B-E04F-B525-3D28C907C2D4}" srcOrd="0" destOrd="2" presId="urn:microsoft.com/office/officeart/2005/8/layout/hList1"/>
    <dgm:cxn modelId="{2284EEBA-740D-014A-8B06-62CF6F06D25B}" srcId="{64DCB2FE-D6FC-134C-8FC6-DBF800F1B202}" destId="{EBB81CCD-F629-2449-BAB8-9EBE7DB8372B}" srcOrd="0" destOrd="0" parTransId="{A2B60BE9-1EAD-8C44-A0C8-BF25857D4DC3}" sibTransId="{85A694BF-EB44-774F-B503-001C8749A6C9}"/>
    <dgm:cxn modelId="{DE0AE0BC-5E28-8149-9BDC-0231F9D0942B}" srcId="{64DCB2FE-D6FC-134C-8FC6-DBF800F1B202}" destId="{EC6CFCC6-CB68-E745-BF00-9AFF3E6173F6}" srcOrd="1" destOrd="0" parTransId="{474B49E8-2AA5-CE43-9905-B783E76F6A47}" sibTransId="{A05C3D34-E11F-6E4F-A1BB-4B26CB2F7905}"/>
    <dgm:cxn modelId="{FF4D92EA-2C6F-FA49-BED6-170D7ECAD9D5}" srcId="{64DCB2FE-D6FC-134C-8FC6-DBF800F1B202}" destId="{D0B7064E-EAC9-0246-B5FD-D5F8730BC867}" srcOrd="3" destOrd="0" parTransId="{8F1F13F5-F5A9-1146-A6CD-DCD94F957C27}" sibTransId="{4B98C8F9-8F3E-1F41-8275-DEA1106C320B}"/>
    <dgm:cxn modelId="{9B43A5F3-CA01-4E43-959D-7120221217B9}" type="presOf" srcId="{D1F23C6F-BDB0-CD40-B1A7-17A7C364109A}" destId="{477E597F-8C1F-F94F-B7C1-EB0F499357D0}" srcOrd="0" destOrd="0" presId="urn:microsoft.com/office/officeart/2005/8/layout/hList1"/>
    <dgm:cxn modelId="{5D607624-63CA-4447-889B-819EDB665A54}" type="presParOf" srcId="{477E597F-8C1F-F94F-B7C1-EB0F499357D0}" destId="{D9A9101C-92EC-0D4B-8A0E-40698675B38A}" srcOrd="0" destOrd="0" presId="urn:microsoft.com/office/officeart/2005/8/layout/hList1"/>
    <dgm:cxn modelId="{0AC69C85-D637-FF47-8DCC-9FC2271DAE28}" type="presParOf" srcId="{D9A9101C-92EC-0D4B-8A0E-40698675B38A}" destId="{7235BF7B-B38C-6E49-BB6F-4C61D1E15250}" srcOrd="0" destOrd="0" presId="urn:microsoft.com/office/officeart/2005/8/layout/hList1"/>
    <dgm:cxn modelId="{323843EA-F623-0043-ADD8-1B0CA07C188E}" type="presParOf" srcId="{D9A9101C-92EC-0D4B-8A0E-40698675B38A}" destId="{9160FCE7-741B-E04F-B525-3D28C907C2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D9185-E31C-BF41-860D-73CFFEEDDD37}" type="doc">
      <dgm:prSet loTypeId="urn:microsoft.com/office/officeart/2005/8/layout/hList6" loCatId="list" qsTypeId="urn:microsoft.com/office/officeart/2005/8/quickstyle/simple4" qsCatId="simple" csTypeId="urn:microsoft.com/office/officeart/2005/8/colors/accent1_2#4" csCatId="accent1" phldr="1"/>
      <dgm:spPr/>
      <dgm:t>
        <a:bodyPr/>
        <a:lstStyle/>
        <a:p>
          <a:endParaRPr lang="en-US"/>
        </a:p>
      </dgm:t>
    </dgm:pt>
    <dgm:pt modelId="{AECBD492-B0BF-D74D-941C-54DE2E92FF6F}">
      <dgm:prSet phldrT="[Text]"/>
      <dgm:spPr>
        <a:solidFill>
          <a:schemeClr val="accent6"/>
        </a:solidFill>
        <a:effectLst>
          <a:softEdge rad="63500"/>
        </a:effectLst>
      </dgm:spPr>
      <dgm:t>
        <a:bodyPr/>
        <a:lstStyle/>
        <a:p>
          <a:r>
            <a:rPr lang="en-NZ" dirty="0"/>
            <a:t>User-oriented criteria</a:t>
          </a:r>
          <a:endParaRPr lang="en-US" dirty="0"/>
        </a:p>
      </dgm:t>
    </dgm:pt>
    <dgm:pt modelId="{1C238C92-4CDF-4A49-85F1-447ECBACCEF7}" type="parTrans" cxnId="{07D3D3BC-3627-FF45-BB5E-523D72F9F667}">
      <dgm:prSet/>
      <dgm:spPr/>
      <dgm:t>
        <a:bodyPr/>
        <a:lstStyle/>
        <a:p>
          <a:endParaRPr lang="en-US"/>
        </a:p>
      </dgm:t>
    </dgm:pt>
    <dgm:pt modelId="{34FC8691-98F4-8346-9BC8-DB57A2C49723}" type="sibTrans" cxnId="{07D3D3BC-3627-FF45-BB5E-523D72F9F667}">
      <dgm:prSet/>
      <dgm:spPr/>
      <dgm:t>
        <a:bodyPr/>
        <a:lstStyle/>
        <a:p>
          <a:endParaRPr lang="en-US"/>
        </a:p>
      </dgm:t>
    </dgm:pt>
    <dgm:pt modelId="{3BB5DB36-5761-0D45-A8BB-5626D3916C6C}">
      <dgm:prSet/>
      <dgm:spPr>
        <a:solidFill>
          <a:schemeClr val="accent6"/>
        </a:solidFill>
        <a:effectLst>
          <a:softEdge rad="63500"/>
        </a:effectLst>
      </dgm:spPr>
      <dgm:t>
        <a:bodyPr/>
        <a:lstStyle/>
        <a:p>
          <a:r>
            <a:rPr lang="en-NZ" dirty="0"/>
            <a:t>relate to the behavior of the system as perceived by the individual user or process (such as response time in an interactive system)</a:t>
          </a:r>
        </a:p>
      </dgm:t>
    </dgm:pt>
    <dgm:pt modelId="{15CA2D78-FDC7-9446-97E2-61C1461D60C0}" type="parTrans" cxnId="{593C73D5-D175-4E40-9545-4537F28B481C}">
      <dgm:prSet/>
      <dgm:spPr/>
      <dgm:t>
        <a:bodyPr/>
        <a:lstStyle/>
        <a:p>
          <a:endParaRPr lang="en-US"/>
        </a:p>
      </dgm:t>
    </dgm:pt>
    <dgm:pt modelId="{9DAD301F-4A6C-D045-9A86-09DF3E9A3D70}" type="sibTrans" cxnId="{593C73D5-D175-4E40-9545-4537F28B481C}">
      <dgm:prSet/>
      <dgm:spPr/>
      <dgm:t>
        <a:bodyPr/>
        <a:lstStyle/>
        <a:p>
          <a:endParaRPr lang="en-US"/>
        </a:p>
      </dgm:t>
    </dgm:pt>
    <dgm:pt modelId="{99557B1C-1D6D-2140-A8F5-8FA35BBA2C6B}">
      <dgm:prSet/>
      <dgm:spPr>
        <a:solidFill>
          <a:schemeClr val="accent6"/>
        </a:solidFill>
        <a:effectLst>
          <a:softEdge rad="63500"/>
        </a:effectLst>
      </dgm:spPr>
      <dgm:t>
        <a:bodyPr/>
        <a:lstStyle/>
        <a:p>
          <a:r>
            <a:rPr lang="en-NZ"/>
            <a:t>important on virtually all systems</a:t>
          </a:r>
          <a:endParaRPr lang="en-NZ" dirty="0"/>
        </a:p>
      </dgm:t>
    </dgm:pt>
    <dgm:pt modelId="{419BF76D-F88A-F44E-BA81-514F992F168C}" type="parTrans" cxnId="{0221AB8B-7988-BC45-8389-682522C96A65}">
      <dgm:prSet/>
      <dgm:spPr/>
      <dgm:t>
        <a:bodyPr/>
        <a:lstStyle/>
        <a:p>
          <a:endParaRPr lang="en-US"/>
        </a:p>
      </dgm:t>
    </dgm:pt>
    <dgm:pt modelId="{A0A9D185-2DDD-F146-802D-8C8161FE7A40}" type="sibTrans" cxnId="{0221AB8B-7988-BC45-8389-682522C96A65}">
      <dgm:prSet/>
      <dgm:spPr/>
      <dgm:t>
        <a:bodyPr/>
        <a:lstStyle/>
        <a:p>
          <a:endParaRPr lang="en-US"/>
        </a:p>
      </dgm:t>
    </dgm:pt>
    <dgm:pt modelId="{6128A3CA-8933-8742-AA51-015ECCB0F8E7}">
      <dgm:prSet/>
      <dgm:spPr>
        <a:solidFill>
          <a:schemeClr val="accent6"/>
        </a:solidFill>
        <a:effectLst>
          <a:softEdge rad="63500"/>
        </a:effectLst>
      </dgm:spPr>
      <dgm:t>
        <a:bodyPr/>
        <a:lstStyle/>
        <a:p>
          <a:r>
            <a:rPr lang="en-NZ" dirty="0"/>
            <a:t>System-oriented criteria</a:t>
          </a:r>
        </a:p>
      </dgm:t>
    </dgm:pt>
    <dgm:pt modelId="{E9F7A343-27DD-774C-AFFD-B8DCD4B051DE}" type="parTrans" cxnId="{DD2D417A-A83C-E24A-AF3C-3C747F35A373}">
      <dgm:prSet/>
      <dgm:spPr/>
      <dgm:t>
        <a:bodyPr/>
        <a:lstStyle/>
        <a:p>
          <a:endParaRPr lang="en-US"/>
        </a:p>
      </dgm:t>
    </dgm:pt>
    <dgm:pt modelId="{30E6730A-A0A2-3444-A3C4-A5743EF6C41C}" type="sibTrans" cxnId="{DD2D417A-A83C-E24A-AF3C-3C747F35A373}">
      <dgm:prSet/>
      <dgm:spPr/>
      <dgm:t>
        <a:bodyPr/>
        <a:lstStyle/>
        <a:p>
          <a:endParaRPr lang="en-US"/>
        </a:p>
      </dgm:t>
    </dgm:pt>
    <dgm:pt modelId="{D76718C3-EAA0-4841-9991-554E292F9745}">
      <dgm:prSet/>
      <dgm:spPr>
        <a:solidFill>
          <a:schemeClr val="accent6"/>
        </a:solidFill>
        <a:effectLst>
          <a:softEdge rad="63500"/>
        </a:effectLst>
      </dgm:spPr>
      <dgm:t>
        <a:bodyPr/>
        <a:lstStyle/>
        <a:p>
          <a:r>
            <a:rPr lang="en-NZ" dirty="0"/>
            <a:t>focus in on effective and efficient utilization of the processor (rate at which processes are completed)</a:t>
          </a:r>
        </a:p>
      </dgm:t>
    </dgm:pt>
    <dgm:pt modelId="{A230EE99-791B-2142-93CA-F10D10D108AD}" type="parTrans" cxnId="{DCA85E82-E7E8-0148-907D-58C734F3555B}">
      <dgm:prSet/>
      <dgm:spPr/>
      <dgm:t>
        <a:bodyPr/>
        <a:lstStyle/>
        <a:p>
          <a:endParaRPr lang="en-US"/>
        </a:p>
      </dgm:t>
    </dgm:pt>
    <dgm:pt modelId="{42A53FAA-EC7F-A34B-BCFF-DC35C84C27B8}" type="sibTrans" cxnId="{DCA85E82-E7E8-0148-907D-58C734F3555B}">
      <dgm:prSet/>
      <dgm:spPr/>
      <dgm:t>
        <a:bodyPr/>
        <a:lstStyle/>
        <a:p>
          <a:endParaRPr lang="en-US"/>
        </a:p>
      </dgm:t>
    </dgm:pt>
    <dgm:pt modelId="{EF312C48-4E05-3947-94DA-360D2B57D3BD}">
      <dgm:prSet/>
      <dgm:spPr>
        <a:solidFill>
          <a:schemeClr val="accent6"/>
        </a:solidFill>
        <a:effectLst>
          <a:softEdge rad="63500"/>
        </a:effectLst>
      </dgm:spPr>
      <dgm:t>
        <a:bodyPr/>
        <a:lstStyle/>
        <a:p>
          <a:r>
            <a:rPr lang="en-NZ" dirty="0"/>
            <a:t>generally of minor importance on single-user systems</a:t>
          </a:r>
        </a:p>
      </dgm:t>
    </dgm:pt>
    <dgm:pt modelId="{1B894B82-D05C-4C49-9EEE-BC3442EB4656}" type="parTrans" cxnId="{A7C8D431-060D-5341-9E3B-406BE2D2A36D}">
      <dgm:prSet/>
      <dgm:spPr/>
      <dgm:t>
        <a:bodyPr/>
        <a:lstStyle/>
        <a:p>
          <a:endParaRPr lang="en-US"/>
        </a:p>
      </dgm:t>
    </dgm:pt>
    <dgm:pt modelId="{3A93BD03-1BD8-9C41-BFF0-456568D18C07}" type="sibTrans" cxnId="{A7C8D431-060D-5341-9E3B-406BE2D2A36D}">
      <dgm:prSet/>
      <dgm:spPr/>
      <dgm:t>
        <a:bodyPr/>
        <a:lstStyle/>
        <a:p>
          <a:endParaRPr lang="en-US"/>
        </a:p>
      </dgm:t>
    </dgm:pt>
    <dgm:pt modelId="{829FFF54-A8CB-794F-99FB-5F9A6D9CD732}" type="pres">
      <dgm:prSet presAssocID="{316D9185-E31C-BF41-860D-73CFFEEDDD37}" presName="Name0" presStyleCnt="0">
        <dgm:presLayoutVars>
          <dgm:dir/>
          <dgm:resizeHandles val="exact"/>
        </dgm:presLayoutVars>
      </dgm:prSet>
      <dgm:spPr/>
    </dgm:pt>
    <dgm:pt modelId="{AEB52CB1-99E8-214F-AEDA-4A438DC39BC1}" type="pres">
      <dgm:prSet presAssocID="{AECBD492-B0BF-D74D-941C-54DE2E92FF6F}" presName="node" presStyleLbl="node1" presStyleIdx="0" presStyleCnt="2">
        <dgm:presLayoutVars>
          <dgm:bulletEnabled val="1"/>
        </dgm:presLayoutVars>
      </dgm:prSet>
      <dgm:spPr/>
    </dgm:pt>
    <dgm:pt modelId="{9A73BF02-DDB5-0342-9F02-C48A103CE893}" type="pres">
      <dgm:prSet presAssocID="{34FC8691-98F4-8346-9BC8-DB57A2C49723}" presName="sibTrans" presStyleCnt="0"/>
      <dgm:spPr/>
    </dgm:pt>
    <dgm:pt modelId="{CE74B7F3-BA64-6C4A-8A7A-FF9201D28FD3}" type="pres">
      <dgm:prSet presAssocID="{6128A3CA-8933-8742-AA51-015ECCB0F8E7}" presName="node" presStyleLbl="node1" presStyleIdx="1" presStyleCnt="2">
        <dgm:presLayoutVars>
          <dgm:bulletEnabled val="1"/>
        </dgm:presLayoutVars>
      </dgm:prSet>
      <dgm:spPr/>
    </dgm:pt>
  </dgm:ptLst>
  <dgm:cxnLst>
    <dgm:cxn modelId="{444EF000-B560-AD44-B98B-F4DFAB5B8CB8}" type="presOf" srcId="{316D9185-E31C-BF41-860D-73CFFEEDDD37}" destId="{829FFF54-A8CB-794F-99FB-5F9A6D9CD732}" srcOrd="0" destOrd="0" presId="urn:microsoft.com/office/officeart/2005/8/layout/hList6"/>
    <dgm:cxn modelId="{D3A7930C-A2F0-6C43-BD08-9A77CB42D3E0}" type="presOf" srcId="{AECBD492-B0BF-D74D-941C-54DE2E92FF6F}" destId="{AEB52CB1-99E8-214F-AEDA-4A438DC39BC1}" srcOrd="0" destOrd="0" presId="urn:microsoft.com/office/officeart/2005/8/layout/hList6"/>
    <dgm:cxn modelId="{A7C8D431-060D-5341-9E3B-406BE2D2A36D}" srcId="{6128A3CA-8933-8742-AA51-015ECCB0F8E7}" destId="{EF312C48-4E05-3947-94DA-360D2B57D3BD}" srcOrd="1" destOrd="0" parTransId="{1B894B82-D05C-4C49-9EEE-BC3442EB4656}" sibTransId="{3A93BD03-1BD8-9C41-BFF0-456568D18C07}"/>
    <dgm:cxn modelId="{9958E850-7E1D-B245-BEB5-96AF0145A956}" type="presOf" srcId="{99557B1C-1D6D-2140-A8F5-8FA35BBA2C6B}" destId="{AEB52CB1-99E8-214F-AEDA-4A438DC39BC1}" srcOrd="0" destOrd="2" presId="urn:microsoft.com/office/officeart/2005/8/layout/hList6"/>
    <dgm:cxn modelId="{DD2D417A-A83C-E24A-AF3C-3C747F35A373}" srcId="{316D9185-E31C-BF41-860D-73CFFEEDDD37}" destId="{6128A3CA-8933-8742-AA51-015ECCB0F8E7}" srcOrd="1" destOrd="0" parTransId="{E9F7A343-27DD-774C-AFFD-B8DCD4B051DE}" sibTransId="{30E6730A-A0A2-3444-A3C4-A5743EF6C41C}"/>
    <dgm:cxn modelId="{782F657A-25F3-FB40-8E4C-A3161FECC5F5}" type="presOf" srcId="{6128A3CA-8933-8742-AA51-015ECCB0F8E7}" destId="{CE74B7F3-BA64-6C4A-8A7A-FF9201D28FD3}" srcOrd="0" destOrd="0" presId="urn:microsoft.com/office/officeart/2005/8/layout/hList6"/>
    <dgm:cxn modelId="{DCA85E82-E7E8-0148-907D-58C734F3555B}" srcId="{6128A3CA-8933-8742-AA51-015ECCB0F8E7}" destId="{D76718C3-EAA0-4841-9991-554E292F9745}" srcOrd="0" destOrd="0" parTransId="{A230EE99-791B-2142-93CA-F10D10D108AD}" sibTransId="{42A53FAA-EC7F-A34B-BCFF-DC35C84C27B8}"/>
    <dgm:cxn modelId="{0221AB8B-7988-BC45-8389-682522C96A65}" srcId="{AECBD492-B0BF-D74D-941C-54DE2E92FF6F}" destId="{99557B1C-1D6D-2140-A8F5-8FA35BBA2C6B}" srcOrd="1" destOrd="0" parTransId="{419BF76D-F88A-F44E-BA81-514F992F168C}" sibTransId="{A0A9D185-2DDD-F146-802D-8C8161FE7A40}"/>
    <dgm:cxn modelId="{A67385AF-7191-8B49-A336-C4F9BED4FCBE}" type="presOf" srcId="{3BB5DB36-5761-0D45-A8BB-5626D3916C6C}" destId="{AEB52CB1-99E8-214F-AEDA-4A438DC39BC1}" srcOrd="0" destOrd="1" presId="urn:microsoft.com/office/officeart/2005/8/layout/hList6"/>
    <dgm:cxn modelId="{07D3D3BC-3627-FF45-BB5E-523D72F9F667}" srcId="{316D9185-E31C-BF41-860D-73CFFEEDDD37}" destId="{AECBD492-B0BF-D74D-941C-54DE2E92FF6F}" srcOrd="0" destOrd="0" parTransId="{1C238C92-4CDF-4A49-85F1-447ECBACCEF7}" sibTransId="{34FC8691-98F4-8346-9BC8-DB57A2C49723}"/>
    <dgm:cxn modelId="{DDF538C8-3A27-2E4B-A0A8-F2852CF4A481}" type="presOf" srcId="{D76718C3-EAA0-4841-9991-554E292F9745}" destId="{CE74B7F3-BA64-6C4A-8A7A-FF9201D28FD3}" srcOrd="0" destOrd="1" presId="urn:microsoft.com/office/officeart/2005/8/layout/hList6"/>
    <dgm:cxn modelId="{593C73D5-D175-4E40-9545-4537F28B481C}" srcId="{AECBD492-B0BF-D74D-941C-54DE2E92FF6F}" destId="{3BB5DB36-5761-0D45-A8BB-5626D3916C6C}" srcOrd="0" destOrd="0" parTransId="{15CA2D78-FDC7-9446-97E2-61C1461D60C0}" sibTransId="{9DAD301F-4A6C-D045-9A86-09DF3E9A3D70}"/>
    <dgm:cxn modelId="{9B87DAF0-8367-CA48-AF03-CE4E43FDB762}" type="presOf" srcId="{EF312C48-4E05-3947-94DA-360D2B57D3BD}" destId="{CE74B7F3-BA64-6C4A-8A7A-FF9201D28FD3}" srcOrd="0" destOrd="2" presId="urn:microsoft.com/office/officeart/2005/8/layout/hList6"/>
    <dgm:cxn modelId="{FEA3BF33-82B9-904A-AC44-95A5D066D3EB}" type="presParOf" srcId="{829FFF54-A8CB-794F-99FB-5F9A6D9CD732}" destId="{AEB52CB1-99E8-214F-AEDA-4A438DC39BC1}" srcOrd="0" destOrd="0" presId="urn:microsoft.com/office/officeart/2005/8/layout/hList6"/>
    <dgm:cxn modelId="{42CA25D5-4B86-794E-BDCB-D1B5201158D2}" type="presParOf" srcId="{829FFF54-A8CB-794F-99FB-5F9A6D9CD732}" destId="{9A73BF02-DDB5-0342-9F02-C48A103CE893}" srcOrd="1" destOrd="0" presId="urn:microsoft.com/office/officeart/2005/8/layout/hList6"/>
    <dgm:cxn modelId="{A61134AB-66A8-EA4C-AA95-1A624066AB29}" type="presParOf" srcId="{829FFF54-A8CB-794F-99FB-5F9A6D9CD732}" destId="{CE74B7F3-BA64-6C4A-8A7A-FF9201D28FD3}"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9ADD03-CF28-4D42-B716-D02570F17010}" type="doc">
      <dgm:prSet loTypeId="urn:microsoft.com/office/officeart/2005/8/layout/hierarchy1" loCatId="hierarchy" qsTypeId="urn:microsoft.com/office/officeart/2005/8/quickstyle/simple4" qsCatId="simple" csTypeId="urn:microsoft.com/office/officeart/2005/8/colors/accent1_2#5" csCatId="accent1" phldr="1"/>
      <dgm:spPr/>
      <dgm:t>
        <a:bodyPr/>
        <a:lstStyle/>
        <a:p>
          <a:endParaRPr lang="en-US"/>
        </a:p>
      </dgm:t>
    </dgm:pt>
    <dgm:pt modelId="{C89737A3-A669-164D-B89F-C2D1F9B925FD}">
      <dgm:prSet phldrT="[Text]"/>
      <dgm:spPr/>
      <dgm:t>
        <a:bodyPr/>
        <a:lstStyle/>
        <a:p>
          <a:r>
            <a:rPr lang="en-US" dirty="0"/>
            <a:t>Criteria can be classified into:</a:t>
          </a:r>
        </a:p>
      </dgm:t>
    </dgm:pt>
    <dgm:pt modelId="{29BDAA69-80F0-6F4B-9D6F-2AB8E11FFBBE}" type="parTrans" cxnId="{501B010E-2B06-6044-92D5-79A7AA7B84B2}">
      <dgm:prSet/>
      <dgm:spPr/>
      <dgm:t>
        <a:bodyPr/>
        <a:lstStyle/>
        <a:p>
          <a:endParaRPr lang="en-US"/>
        </a:p>
      </dgm:t>
    </dgm:pt>
    <dgm:pt modelId="{41CD046D-A3FA-644A-B69E-E23685407466}" type="sibTrans" cxnId="{501B010E-2B06-6044-92D5-79A7AA7B84B2}">
      <dgm:prSet/>
      <dgm:spPr/>
      <dgm:t>
        <a:bodyPr/>
        <a:lstStyle/>
        <a:p>
          <a:endParaRPr lang="en-US"/>
        </a:p>
      </dgm:t>
    </dgm:pt>
    <dgm:pt modelId="{7FFE5A6B-E193-8D48-A4A7-7D2D2332B8F7}">
      <dgm:prSet/>
      <dgm:spPr/>
      <dgm:t>
        <a:bodyPr/>
        <a:lstStyle/>
        <a:p>
          <a:r>
            <a:rPr lang="en-US" dirty="0"/>
            <a:t>Performance-related</a:t>
          </a:r>
        </a:p>
      </dgm:t>
    </dgm:pt>
    <dgm:pt modelId="{1E419DEE-3991-D549-91FA-DB17020A9242}" type="parTrans" cxnId="{3C4C7B54-9BFC-9245-BE17-A35B75BACA96}">
      <dgm:prSet/>
      <dgm:spPr>
        <a:ln>
          <a:solidFill>
            <a:schemeClr val="accent6"/>
          </a:solidFill>
        </a:ln>
      </dgm:spPr>
      <dgm:t>
        <a:bodyPr/>
        <a:lstStyle/>
        <a:p>
          <a:endParaRPr lang="en-US"/>
        </a:p>
      </dgm:t>
    </dgm:pt>
    <dgm:pt modelId="{E92B3E93-58C5-2947-A940-6DD394281A10}" type="sibTrans" cxnId="{3C4C7B54-9BFC-9245-BE17-A35B75BACA96}">
      <dgm:prSet/>
      <dgm:spPr/>
      <dgm:t>
        <a:bodyPr/>
        <a:lstStyle/>
        <a:p>
          <a:endParaRPr lang="en-US"/>
        </a:p>
      </dgm:t>
    </dgm:pt>
    <dgm:pt modelId="{4627CC2D-E830-8941-A9CA-6CC9D3ED3540}">
      <dgm:prSet/>
      <dgm:spPr/>
      <dgm:t>
        <a:bodyPr/>
        <a:lstStyle/>
        <a:p>
          <a:r>
            <a:rPr lang="en-US"/>
            <a:t>quantitative</a:t>
          </a:r>
          <a:endParaRPr lang="en-US" dirty="0"/>
        </a:p>
      </dgm:t>
    </dgm:pt>
    <dgm:pt modelId="{244C79BC-75FF-6E4C-B44D-DF61C829BAC0}" type="parTrans" cxnId="{8A52CA41-42EF-0E48-9173-3DC9776F2E53}">
      <dgm:prSet/>
      <dgm:spPr>
        <a:ln>
          <a:solidFill>
            <a:schemeClr val="accent6"/>
          </a:solidFill>
        </a:ln>
      </dgm:spPr>
      <dgm:t>
        <a:bodyPr/>
        <a:lstStyle/>
        <a:p>
          <a:endParaRPr lang="en-US"/>
        </a:p>
      </dgm:t>
    </dgm:pt>
    <dgm:pt modelId="{E83147FE-BEBD-5840-8CA7-D308DB494BA8}" type="sibTrans" cxnId="{8A52CA41-42EF-0E48-9173-3DC9776F2E53}">
      <dgm:prSet/>
      <dgm:spPr/>
      <dgm:t>
        <a:bodyPr/>
        <a:lstStyle/>
        <a:p>
          <a:endParaRPr lang="en-US"/>
        </a:p>
      </dgm:t>
    </dgm:pt>
    <dgm:pt modelId="{A27E3963-FC5B-394E-9399-D88985B2932F}">
      <dgm:prSet/>
      <dgm:spPr/>
      <dgm:t>
        <a:bodyPr/>
        <a:lstStyle/>
        <a:p>
          <a:r>
            <a:rPr lang="en-US"/>
            <a:t>easily measured</a:t>
          </a:r>
          <a:endParaRPr lang="en-US" dirty="0"/>
        </a:p>
      </dgm:t>
    </dgm:pt>
    <dgm:pt modelId="{37FB7A77-AEA7-AD46-A0E6-C9A8333E0BD9}" type="parTrans" cxnId="{0C29799E-AA63-E546-BEBA-E6168386F10E}">
      <dgm:prSet/>
      <dgm:spPr>
        <a:ln>
          <a:solidFill>
            <a:schemeClr val="accent6"/>
          </a:solidFill>
        </a:ln>
      </dgm:spPr>
      <dgm:t>
        <a:bodyPr/>
        <a:lstStyle/>
        <a:p>
          <a:endParaRPr lang="en-US"/>
        </a:p>
      </dgm:t>
    </dgm:pt>
    <dgm:pt modelId="{D778FFB7-A839-6C40-BC7E-19024E629116}" type="sibTrans" cxnId="{0C29799E-AA63-E546-BEBA-E6168386F10E}">
      <dgm:prSet/>
      <dgm:spPr/>
      <dgm:t>
        <a:bodyPr/>
        <a:lstStyle/>
        <a:p>
          <a:endParaRPr lang="en-US"/>
        </a:p>
      </dgm:t>
    </dgm:pt>
    <dgm:pt modelId="{47862039-3BA1-164C-85D3-82B3ACAB9ABC}">
      <dgm:prSet/>
      <dgm:spPr/>
      <dgm:t>
        <a:bodyPr/>
        <a:lstStyle/>
        <a:p>
          <a:r>
            <a:rPr lang="en-US" dirty="0"/>
            <a:t>Non-performance related</a:t>
          </a:r>
        </a:p>
      </dgm:t>
    </dgm:pt>
    <dgm:pt modelId="{D0EF65DB-995F-0149-BEA9-68065D98DE0E}" type="parTrans" cxnId="{77BA37A4-ABE0-C448-9957-F6BEB5F179D7}">
      <dgm:prSet/>
      <dgm:spPr>
        <a:ln>
          <a:solidFill>
            <a:schemeClr val="accent6"/>
          </a:solidFill>
        </a:ln>
      </dgm:spPr>
      <dgm:t>
        <a:bodyPr/>
        <a:lstStyle/>
        <a:p>
          <a:endParaRPr lang="en-US"/>
        </a:p>
      </dgm:t>
    </dgm:pt>
    <dgm:pt modelId="{8B986C98-E167-B141-9D87-F3620EB5BA0A}" type="sibTrans" cxnId="{77BA37A4-ABE0-C448-9957-F6BEB5F179D7}">
      <dgm:prSet/>
      <dgm:spPr/>
      <dgm:t>
        <a:bodyPr/>
        <a:lstStyle/>
        <a:p>
          <a:endParaRPr lang="en-US"/>
        </a:p>
      </dgm:t>
    </dgm:pt>
    <dgm:pt modelId="{75DC0DF0-239B-D54A-A378-75701404FF29}">
      <dgm:prSet/>
      <dgm:spPr/>
      <dgm:t>
        <a:bodyPr/>
        <a:lstStyle/>
        <a:p>
          <a:r>
            <a:rPr lang="en-NZ"/>
            <a:t>qualitative</a:t>
          </a:r>
          <a:endParaRPr lang="en-US" dirty="0"/>
        </a:p>
      </dgm:t>
    </dgm:pt>
    <dgm:pt modelId="{40490A03-FB31-5D4E-BBB5-AB615DD9A181}" type="parTrans" cxnId="{56D66BAC-C154-B546-927F-1E5F96F90F84}">
      <dgm:prSet/>
      <dgm:spPr>
        <a:ln>
          <a:solidFill>
            <a:schemeClr val="accent6"/>
          </a:solidFill>
        </a:ln>
      </dgm:spPr>
      <dgm:t>
        <a:bodyPr/>
        <a:lstStyle/>
        <a:p>
          <a:endParaRPr lang="en-US"/>
        </a:p>
      </dgm:t>
    </dgm:pt>
    <dgm:pt modelId="{65F56368-DD65-AA45-9857-709AC46D119F}" type="sibTrans" cxnId="{56D66BAC-C154-B546-927F-1E5F96F90F84}">
      <dgm:prSet/>
      <dgm:spPr/>
      <dgm:t>
        <a:bodyPr/>
        <a:lstStyle/>
        <a:p>
          <a:endParaRPr lang="en-US"/>
        </a:p>
      </dgm:t>
    </dgm:pt>
    <dgm:pt modelId="{B2D96ABD-2ED4-6642-94B4-DE16BF8EF5DC}">
      <dgm:prSet/>
      <dgm:spPr/>
      <dgm:t>
        <a:bodyPr/>
        <a:lstStyle/>
        <a:p>
          <a:r>
            <a:rPr lang="en-US"/>
            <a:t>hard to measure</a:t>
          </a:r>
          <a:endParaRPr lang="en-US" dirty="0"/>
        </a:p>
      </dgm:t>
    </dgm:pt>
    <dgm:pt modelId="{1D69965A-A1BE-214C-A0F2-B8E85A64E9D7}" type="parTrans" cxnId="{679C0830-7152-6B4C-B938-583B938B2D9B}">
      <dgm:prSet/>
      <dgm:spPr>
        <a:ln>
          <a:solidFill>
            <a:schemeClr val="accent6"/>
          </a:solidFill>
        </a:ln>
      </dgm:spPr>
      <dgm:t>
        <a:bodyPr/>
        <a:lstStyle/>
        <a:p>
          <a:endParaRPr lang="en-US"/>
        </a:p>
      </dgm:t>
    </dgm:pt>
    <dgm:pt modelId="{571AD6BB-DE95-1846-9186-3371BC3B78EE}" type="sibTrans" cxnId="{679C0830-7152-6B4C-B938-583B938B2D9B}">
      <dgm:prSet/>
      <dgm:spPr/>
      <dgm:t>
        <a:bodyPr/>
        <a:lstStyle/>
        <a:p>
          <a:endParaRPr lang="en-US"/>
        </a:p>
      </dgm:t>
    </dgm:pt>
    <dgm:pt modelId="{196CB068-6783-D649-A4AF-F02EA51285E3}" type="pres">
      <dgm:prSet presAssocID="{249ADD03-CF28-4D42-B716-D02570F17010}" presName="hierChild1" presStyleCnt="0">
        <dgm:presLayoutVars>
          <dgm:chPref val="1"/>
          <dgm:dir/>
          <dgm:animOne val="branch"/>
          <dgm:animLvl val="lvl"/>
          <dgm:resizeHandles/>
        </dgm:presLayoutVars>
      </dgm:prSet>
      <dgm:spPr/>
    </dgm:pt>
    <dgm:pt modelId="{28C1AD5F-4998-B54D-81B8-A790DC586BF6}" type="pres">
      <dgm:prSet presAssocID="{C89737A3-A669-164D-B89F-C2D1F9B925FD}" presName="hierRoot1" presStyleCnt="0"/>
      <dgm:spPr/>
    </dgm:pt>
    <dgm:pt modelId="{B2287179-FCE1-5048-ABC9-2E4E97011E11}" type="pres">
      <dgm:prSet presAssocID="{C89737A3-A669-164D-B89F-C2D1F9B925FD}" presName="composite" presStyleCnt="0"/>
      <dgm:spPr/>
    </dgm:pt>
    <dgm:pt modelId="{9EB50CE1-088C-684E-B1F5-1BDB342321F1}" type="pres">
      <dgm:prSet presAssocID="{C89737A3-A669-164D-B89F-C2D1F9B925FD}" presName="background" presStyleLbl="node0" presStyleIdx="0" presStyleCnt="1"/>
      <dgm:spPr/>
    </dgm:pt>
    <dgm:pt modelId="{4693DA4B-B99E-B64F-B5C9-AF6FE5480C73}" type="pres">
      <dgm:prSet presAssocID="{C89737A3-A669-164D-B89F-C2D1F9B925FD}" presName="text" presStyleLbl="fgAcc0" presStyleIdx="0" presStyleCnt="1">
        <dgm:presLayoutVars>
          <dgm:chPref val="3"/>
        </dgm:presLayoutVars>
      </dgm:prSet>
      <dgm:spPr/>
    </dgm:pt>
    <dgm:pt modelId="{96B2C977-E89A-3643-8D65-F9525F5FF117}" type="pres">
      <dgm:prSet presAssocID="{C89737A3-A669-164D-B89F-C2D1F9B925FD}" presName="hierChild2" presStyleCnt="0"/>
      <dgm:spPr/>
    </dgm:pt>
    <dgm:pt modelId="{532FE228-F493-4041-8FD9-25F2D05BF23F}" type="pres">
      <dgm:prSet presAssocID="{1E419DEE-3991-D549-91FA-DB17020A9242}" presName="Name10" presStyleLbl="parChTrans1D2" presStyleIdx="0" presStyleCnt="2"/>
      <dgm:spPr/>
    </dgm:pt>
    <dgm:pt modelId="{F70159CD-AC04-434C-AEA7-9A4537E19993}" type="pres">
      <dgm:prSet presAssocID="{7FFE5A6B-E193-8D48-A4A7-7D2D2332B8F7}" presName="hierRoot2" presStyleCnt="0"/>
      <dgm:spPr/>
    </dgm:pt>
    <dgm:pt modelId="{3CB49F2F-4752-2148-8C6A-8D66446EB6E3}" type="pres">
      <dgm:prSet presAssocID="{7FFE5A6B-E193-8D48-A4A7-7D2D2332B8F7}" presName="composite2" presStyleCnt="0"/>
      <dgm:spPr/>
    </dgm:pt>
    <dgm:pt modelId="{C27BA367-92FE-F047-A643-F22FD292C223}" type="pres">
      <dgm:prSet presAssocID="{7FFE5A6B-E193-8D48-A4A7-7D2D2332B8F7}" presName="background2" presStyleLbl="node2" presStyleIdx="0" presStyleCnt="2"/>
      <dgm:spPr/>
    </dgm:pt>
    <dgm:pt modelId="{91F3BB07-984F-5C4A-B3DB-9D5C935CA639}" type="pres">
      <dgm:prSet presAssocID="{7FFE5A6B-E193-8D48-A4A7-7D2D2332B8F7}" presName="text2" presStyleLbl="fgAcc2" presStyleIdx="0" presStyleCnt="2" custScaleX="191607">
        <dgm:presLayoutVars>
          <dgm:chPref val="3"/>
        </dgm:presLayoutVars>
      </dgm:prSet>
      <dgm:spPr/>
    </dgm:pt>
    <dgm:pt modelId="{6F2F6957-F3F0-E541-833E-88D8FF491A3F}" type="pres">
      <dgm:prSet presAssocID="{7FFE5A6B-E193-8D48-A4A7-7D2D2332B8F7}" presName="hierChild3" presStyleCnt="0"/>
      <dgm:spPr/>
    </dgm:pt>
    <dgm:pt modelId="{E1FAB45A-3A3E-354A-AEB6-1A4FD81F66BE}" type="pres">
      <dgm:prSet presAssocID="{244C79BC-75FF-6E4C-B44D-DF61C829BAC0}" presName="Name17" presStyleLbl="parChTrans1D3" presStyleIdx="0" presStyleCnt="4"/>
      <dgm:spPr/>
    </dgm:pt>
    <dgm:pt modelId="{59D936F0-C903-174B-A089-E7DB7E9759CF}" type="pres">
      <dgm:prSet presAssocID="{4627CC2D-E830-8941-A9CA-6CC9D3ED3540}" presName="hierRoot3" presStyleCnt="0"/>
      <dgm:spPr/>
    </dgm:pt>
    <dgm:pt modelId="{550735CD-C30C-2F4E-B217-CBD6CA48EA0E}" type="pres">
      <dgm:prSet presAssocID="{4627CC2D-E830-8941-A9CA-6CC9D3ED3540}" presName="composite3" presStyleCnt="0"/>
      <dgm:spPr/>
    </dgm:pt>
    <dgm:pt modelId="{5729489C-8499-B549-A7AB-1D9E6D188049}" type="pres">
      <dgm:prSet presAssocID="{4627CC2D-E830-8941-A9CA-6CC9D3ED3540}" presName="background3" presStyleLbl="node3" presStyleIdx="0" presStyleCnt="4"/>
      <dgm:spPr/>
    </dgm:pt>
    <dgm:pt modelId="{EEF7B55A-F44A-C04E-878B-509894A3B254}" type="pres">
      <dgm:prSet presAssocID="{4627CC2D-E830-8941-A9CA-6CC9D3ED3540}" presName="text3" presStyleLbl="fgAcc3" presStyleIdx="0" presStyleCnt="4">
        <dgm:presLayoutVars>
          <dgm:chPref val="3"/>
        </dgm:presLayoutVars>
      </dgm:prSet>
      <dgm:spPr/>
    </dgm:pt>
    <dgm:pt modelId="{947AD948-347C-E448-A6C9-9691945A666F}" type="pres">
      <dgm:prSet presAssocID="{4627CC2D-E830-8941-A9CA-6CC9D3ED3540}" presName="hierChild4" presStyleCnt="0"/>
      <dgm:spPr/>
    </dgm:pt>
    <dgm:pt modelId="{ACA31F55-4FAB-6849-87CC-F4B4975148FE}" type="pres">
      <dgm:prSet presAssocID="{37FB7A77-AEA7-AD46-A0E6-C9A8333E0BD9}" presName="Name17" presStyleLbl="parChTrans1D3" presStyleIdx="1" presStyleCnt="4"/>
      <dgm:spPr/>
    </dgm:pt>
    <dgm:pt modelId="{51F2D546-1573-4649-A8AD-0D1A7914FCC7}" type="pres">
      <dgm:prSet presAssocID="{A27E3963-FC5B-394E-9399-D88985B2932F}" presName="hierRoot3" presStyleCnt="0"/>
      <dgm:spPr/>
    </dgm:pt>
    <dgm:pt modelId="{F6756088-524E-5F42-8134-EAA3757B7920}" type="pres">
      <dgm:prSet presAssocID="{A27E3963-FC5B-394E-9399-D88985B2932F}" presName="composite3" presStyleCnt="0"/>
      <dgm:spPr/>
    </dgm:pt>
    <dgm:pt modelId="{A842DFCB-14B6-3845-B54E-FC0634B026C0}" type="pres">
      <dgm:prSet presAssocID="{A27E3963-FC5B-394E-9399-D88985B2932F}" presName="background3" presStyleLbl="node3" presStyleIdx="1" presStyleCnt="4"/>
      <dgm:spPr/>
    </dgm:pt>
    <dgm:pt modelId="{429FADA5-6796-114A-A660-A3934C1C1B94}" type="pres">
      <dgm:prSet presAssocID="{A27E3963-FC5B-394E-9399-D88985B2932F}" presName="text3" presStyleLbl="fgAcc3" presStyleIdx="1" presStyleCnt="4">
        <dgm:presLayoutVars>
          <dgm:chPref val="3"/>
        </dgm:presLayoutVars>
      </dgm:prSet>
      <dgm:spPr/>
    </dgm:pt>
    <dgm:pt modelId="{12F18BDF-912C-EE48-869F-F435CBC9B3BF}" type="pres">
      <dgm:prSet presAssocID="{A27E3963-FC5B-394E-9399-D88985B2932F}" presName="hierChild4" presStyleCnt="0"/>
      <dgm:spPr/>
    </dgm:pt>
    <dgm:pt modelId="{9E1C7EB2-94B3-C349-AD95-C3AB367E4B7A}" type="pres">
      <dgm:prSet presAssocID="{D0EF65DB-995F-0149-BEA9-68065D98DE0E}" presName="Name10" presStyleLbl="parChTrans1D2" presStyleIdx="1" presStyleCnt="2"/>
      <dgm:spPr/>
    </dgm:pt>
    <dgm:pt modelId="{230569B1-FEDB-7F41-8D37-7A5A560CD6E1}" type="pres">
      <dgm:prSet presAssocID="{47862039-3BA1-164C-85D3-82B3ACAB9ABC}" presName="hierRoot2" presStyleCnt="0"/>
      <dgm:spPr/>
    </dgm:pt>
    <dgm:pt modelId="{4C2F2DD1-62AE-DC49-968F-FDF312C52974}" type="pres">
      <dgm:prSet presAssocID="{47862039-3BA1-164C-85D3-82B3ACAB9ABC}" presName="composite2" presStyleCnt="0"/>
      <dgm:spPr/>
    </dgm:pt>
    <dgm:pt modelId="{742444C6-C9F1-774B-8C05-41FC48E915ED}" type="pres">
      <dgm:prSet presAssocID="{47862039-3BA1-164C-85D3-82B3ACAB9ABC}" presName="background2" presStyleLbl="node2" presStyleIdx="1" presStyleCnt="2"/>
      <dgm:spPr/>
    </dgm:pt>
    <dgm:pt modelId="{AF0E3303-E12F-304C-9EE5-63D631C35B6B}" type="pres">
      <dgm:prSet presAssocID="{47862039-3BA1-164C-85D3-82B3ACAB9ABC}" presName="text2" presStyleLbl="fgAcc2" presStyleIdx="1" presStyleCnt="2" custScaleX="170567">
        <dgm:presLayoutVars>
          <dgm:chPref val="3"/>
        </dgm:presLayoutVars>
      </dgm:prSet>
      <dgm:spPr/>
    </dgm:pt>
    <dgm:pt modelId="{48322838-B14F-F34D-8702-F9E13214DDF8}" type="pres">
      <dgm:prSet presAssocID="{47862039-3BA1-164C-85D3-82B3ACAB9ABC}" presName="hierChild3" presStyleCnt="0"/>
      <dgm:spPr/>
    </dgm:pt>
    <dgm:pt modelId="{FBB58091-7F3C-6643-934B-D47EBD468A62}" type="pres">
      <dgm:prSet presAssocID="{40490A03-FB31-5D4E-BBB5-AB615DD9A181}" presName="Name17" presStyleLbl="parChTrans1D3" presStyleIdx="2" presStyleCnt="4"/>
      <dgm:spPr/>
    </dgm:pt>
    <dgm:pt modelId="{C8F905EE-EF08-184D-BB71-674E41A0152E}" type="pres">
      <dgm:prSet presAssocID="{75DC0DF0-239B-D54A-A378-75701404FF29}" presName="hierRoot3" presStyleCnt="0"/>
      <dgm:spPr/>
    </dgm:pt>
    <dgm:pt modelId="{EBE38DF6-BBD8-D246-93EA-C537A00167DA}" type="pres">
      <dgm:prSet presAssocID="{75DC0DF0-239B-D54A-A378-75701404FF29}" presName="composite3" presStyleCnt="0"/>
      <dgm:spPr/>
    </dgm:pt>
    <dgm:pt modelId="{5C1E0D6E-21AB-134A-B443-0A5F99EF9A0C}" type="pres">
      <dgm:prSet presAssocID="{75DC0DF0-239B-D54A-A378-75701404FF29}" presName="background3" presStyleLbl="node3" presStyleIdx="2" presStyleCnt="4"/>
      <dgm:spPr/>
    </dgm:pt>
    <dgm:pt modelId="{3537DBD8-DDD0-5D42-B89A-90AD8C28A900}" type="pres">
      <dgm:prSet presAssocID="{75DC0DF0-239B-D54A-A378-75701404FF29}" presName="text3" presStyleLbl="fgAcc3" presStyleIdx="2" presStyleCnt="4">
        <dgm:presLayoutVars>
          <dgm:chPref val="3"/>
        </dgm:presLayoutVars>
      </dgm:prSet>
      <dgm:spPr/>
    </dgm:pt>
    <dgm:pt modelId="{F4A7FB79-0933-6D4A-86D4-11855EB44786}" type="pres">
      <dgm:prSet presAssocID="{75DC0DF0-239B-D54A-A378-75701404FF29}" presName="hierChild4" presStyleCnt="0"/>
      <dgm:spPr/>
    </dgm:pt>
    <dgm:pt modelId="{B6D7AD82-6020-7443-9ADA-8FBE90976EFE}" type="pres">
      <dgm:prSet presAssocID="{1D69965A-A1BE-214C-A0F2-B8E85A64E9D7}" presName="Name17" presStyleLbl="parChTrans1D3" presStyleIdx="3" presStyleCnt="4"/>
      <dgm:spPr/>
    </dgm:pt>
    <dgm:pt modelId="{02FD4213-409B-9146-874E-7A0333F7CFA8}" type="pres">
      <dgm:prSet presAssocID="{B2D96ABD-2ED4-6642-94B4-DE16BF8EF5DC}" presName="hierRoot3" presStyleCnt="0"/>
      <dgm:spPr/>
    </dgm:pt>
    <dgm:pt modelId="{10EAA6F1-C4F2-2B46-9547-3DAB07955136}" type="pres">
      <dgm:prSet presAssocID="{B2D96ABD-2ED4-6642-94B4-DE16BF8EF5DC}" presName="composite3" presStyleCnt="0"/>
      <dgm:spPr/>
    </dgm:pt>
    <dgm:pt modelId="{4F8DA242-FD46-DD41-816F-0663C9FE9BDE}" type="pres">
      <dgm:prSet presAssocID="{B2D96ABD-2ED4-6642-94B4-DE16BF8EF5DC}" presName="background3" presStyleLbl="node3" presStyleIdx="3" presStyleCnt="4"/>
      <dgm:spPr/>
    </dgm:pt>
    <dgm:pt modelId="{78949ABC-4921-D24E-8101-77ADD1F39A52}" type="pres">
      <dgm:prSet presAssocID="{B2D96ABD-2ED4-6642-94B4-DE16BF8EF5DC}" presName="text3" presStyleLbl="fgAcc3" presStyleIdx="3" presStyleCnt="4">
        <dgm:presLayoutVars>
          <dgm:chPref val="3"/>
        </dgm:presLayoutVars>
      </dgm:prSet>
      <dgm:spPr/>
    </dgm:pt>
    <dgm:pt modelId="{2CFBB377-E6AE-2640-BA1B-E40F5F4C4718}" type="pres">
      <dgm:prSet presAssocID="{B2D96ABD-2ED4-6642-94B4-DE16BF8EF5DC}" presName="hierChild4" presStyleCnt="0"/>
      <dgm:spPr/>
    </dgm:pt>
  </dgm:ptLst>
  <dgm:cxnLst>
    <dgm:cxn modelId="{BB02B905-6518-1C4E-B62F-85A72453CFA7}" type="presOf" srcId="{4627CC2D-E830-8941-A9CA-6CC9D3ED3540}" destId="{EEF7B55A-F44A-C04E-878B-509894A3B254}" srcOrd="0" destOrd="0" presId="urn:microsoft.com/office/officeart/2005/8/layout/hierarchy1"/>
    <dgm:cxn modelId="{294CCC07-A898-D04D-9054-26A0964716DD}" type="presOf" srcId="{7FFE5A6B-E193-8D48-A4A7-7D2D2332B8F7}" destId="{91F3BB07-984F-5C4A-B3DB-9D5C935CA639}" srcOrd="0" destOrd="0" presId="urn:microsoft.com/office/officeart/2005/8/layout/hierarchy1"/>
    <dgm:cxn modelId="{501B010E-2B06-6044-92D5-79A7AA7B84B2}" srcId="{249ADD03-CF28-4D42-B716-D02570F17010}" destId="{C89737A3-A669-164D-B89F-C2D1F9B925FD}" srcOrd="0" destOrd="0" parTransId="{29BDAA69-80F0-6F4B-9D6F-2AB8E11FFBBE}" sibTransId="{41CD046D-A3FA-644A-B69E-E23685407466}"/>
    <dgm:cxn modelId="{AF7D1A15-4982-864F-861E-F666ADA6F69A}" type="presOf" srcId="{D0EF65DB-995F-0149-BEA9-68065D98DE0E}" destId="{9E1C7EB2-94B3-C349-AD95-C3AB367E4B7A}" srcOrd="0" destOrd="0" presId="urn:microsoft.com/office/officeart/2005/8/layout/hierarchy1"/>
    <dgm:cxn modelId="{05FE4D2B-3744-E34E-9CAF-84856A52DAB6}" type="presOf" srcId="{B2D96ABD-2ED4-6642-94B4-DE16BF8EF5DC}" destId="{78949ABC-4921-D24E-8101-77ADD1F39A52}" srcOrd="0" destOrd="0" presId="urn:microsoft.com/office/officeart/2005/8/layout/hierarchy1"/>
    <dgm:cxn modelId="{679C0830-7152-6B4C-B938-583B938B2D9B}" srcId="{47862039-3BA1-164C-85D3-82B3ACAB9ABC}" destId="{B2D96ABD-2ED4-6642-94B4-DE16BF8EF5DC}" srcOrd="1" destOrd="0" parTransId="{1D69965A-A1BE-214C-A0F2-B8E85A64E9D7}" sibTransId="{571AD6BB-DE95-1846-9186-3371BC3B78EE}"/>
    <dgm:cxn modelId="{D4C3763B-BF2B-3D49-B138-E2E4702AD16E}" type="presOf" srcId="{249ADD03-CF28-4D42-B716-D02570F17010}" destId="{196CB068-6783-D649-A4AF-F02EA51285E3}" srcOrd="0" destOrd="0" presId="urn:microsoft.com/office/officeart/2005/8/layout/hierarchy1"/>
    <dgm:cxn modelId="{780A6440-9D15-F444-A563-A4EB87A9C157}" type="presOf" srcId="{37FB7A77-AEA7-AD46-A0E6-C9A8333E0BD9}" destId="{ACA31F55-4FAB-6849-87CC-F4B4975148FE}" srcOrd="0" destOrd="0" presId="urn:microsoft.com/office/officeart/2005/8/layout/hierarchy1"/>
    <dgm:cxn modelId="{7804C05E-4D11-344E-98C8-D81398258678}" type="presOf" srcId="{75DC0DF0-239B-D54A-A378-75701404FF29}" destId="{3537DBD8-DDD0-5D42-B89A-90AD8C28A900}" srcOrd="0" destOrd="0" presId="urn:microsoft.com/office/officeart/2005/8/layout/hierarchy1"/>
    <dgm:cxn modelId="{8A52CA41-42EF-0E48-9173-3DC9776F2E53}" srcId="{7FFE5A6B-E193-8D48-A4A7-7D2D2332B8F7}" destId="{4627CC2D-E830-8941-A9CA-6CC9D3ED3540}" srcOrd="0" destOrd="0" parTransId="{244C79BC-75FF-6E4C-B44D-DF61C829BAC0}" sibTransId="{E83147FE-BEBD-5840-8CA7-D308DB494BA8}"/>
    <dgm:cxn modelId="{3C4C7B54-9BFC-9245-BE17-A35B75BACA96}" srcId="{C89737A3-A669-164D-B89F-C2D1F9B925FD}" destId="{7FFE5A6B-E193-8D48-A4A7-7D2D2332B8F7}" srcOrd="0" destOrd="0" parTransId="{1E419DEE-3991-D549-91FA-DB17020A9242}" sibTransId="{E92B3E93-58C5-2947-A940-6DD394281A10}"/>
    <dgm:cxn modelId="{088CC999-D8A6-9C45-859C-6245E61D13B1}" type="presOf" srcId="{C89737A3-A669-164D-B89F-C2D1F9B925FD}" destId="{4693DA4B-B99E-B64F-B5C9-AF6FE5480C73}" srcOrd="0" destOrd="0" presId="urn:microsoft.com/office/officeart/2005/8/layout/hierarchy1"/>
    <dgm:cxn modelId="{0C29799E-AA63-E546-BEBA-E6168386F10E}" srcId="{7FFE5A6B-E193-8D48-A4A7-7D2D2332B8F7}" destId="{A27E3963-FC5B-394E-9399-D88985B2932F}" srcOrd="1" destOrd="0" parTransId="{37FB7A77-AEA7-AD46-A0E6-C9A8333E0BD9}" sibTransId="{D778FFB7-A839-6C40-BC7E-19024E629116}"/>
    <dgm:cxn modelId="{77BA37A4-ABE0-C448-9957-F6BEB5F179D7}" srcId="{C89737A3-A669-164D-B89F-C2D1F9B925FD}" destId="{47862039-3BA1-164C-85D3-82B3ACAB9ABC}" srcOrd="1" destOrd="0" parTransId="{D0EF65DB-995F-0149-BEA9-68065D98DE0E}" sibTransId="{8B986C98-E167-B141-9D87-F3620EB5BA0A}"/>
    <dgm:cxn modelId="{56D66BAC-C154-B546-927F-1E5F96F90F84}" srcId="{47862039-3BA1-164C-85D3-82B3ACAB9ABC}" destId="{75DC0DF0-239B-D54A-A378-75701404FF29}" srcOrd="0" destOrd="0" parTransId="{40490A03-FB31-5D4E-BBB5-AB615DD9A181}" sibTransId="{65F56368-DD65-AA45-9857-709AC46D119F}"/>
    <dgm:cxn modelId="{4E014DB9-344E-A149-98A7-E961BE7E9A6A}" type="presOf" srcId="{244C79BC-75FF-6E4C-B44D-DF61C829BAC0}" destId="{E1FAB45A-3A3E-354A-AEB6-1A4FD81F66BE}" srcOrd="0" destOrd="0" presId="urn:microsoft.com/office/officeart/2005/8/layout/hierarchy1"/>
    <dgm:cxn modelId="{83EB8FC6-604C-7F4C-B6AF-8A3A94055CD2}" type="presOf" srcId="{47862039-3BA1-164C-85D3-82B3ACAB9ABC}" destId="{AF0E3303-E12F-304C-9EE5-63D631C35B6B}" srcOrd="0" destOrd="0" presId="urn:microsoft.com/office/officeart/2005/8/layout/hierarchy1"/>
    <dgm:cxn modelId="{2F1D2CE0-A51F-7646-B79D-C72C2C4C2D5A}" type="presOf" srcId="{1D69965A-A1BE-214C-A0F2-B8E85A64E9D7}" destId="{B6D7AD82-6020-7443-9ADA-8FBE90976EFE}" srcOrd="0" destOrd="0" presId="urn:microsoft.com/office/officeart/2005/8/layout/hierarchy1"/>
    <dgm:cxn modelId="{D427ACE0-9F08-8440-BB0C-BEF8C13B088C}" type="presOf" srcId="{A27E3963-FC5B-394E-9399-D88985B2932F}" destId="{429FADA5-6796-114A-A660-A3934C1C1B94}" srcOrd="0" destOrd="0" presId="urn:microsoft.com/office/officeart/2005/8/layout/hierarchy1"/>
    <dgm:cxn modelId="{65C5A7F1-03FA-2F42-8040-B336C8C67BCD}" type="presOf" srcId="{40490A03-FB31-5D4E-BBB5-AB615DD9A181}" destId="{FBB58091-7F3C-6643-934B-D47EBD468A62}" srcOrd="0" destOrd="0" presId="urn:microsoft.com/office/officeart/2005/8/layout/hierarchy1"/>
    <dgm:cxn modelId="{FF2C98F6-82E2-F840-8A2B-88E56F28F2DE}" type="presOf" srcId="{1E419DEE-3991-D549-91FA-DB17020A9242}" destId="{532FE228-F493-4041-8FD9-25F2D05BF23F}" srcOrd="0" destOrd="0" presId="urn:microsoft.com/office/officeart/2005/8/layout/hierarchy1"/>
    <dgm:cxn modelId="{D306849E-AE57-5141-A6DF-211C59D4A7DE}" type="presParOf" srcId="{196CB068-6783-D649-A4AF-F02EA51285E3}" destId="{28C1AD5F-4998-B54D-81B8-A790DC586BF6}" srcOrd="0" destOrd="0" presId="urn:microsoft.com/office/officeart/2005/8/layout/hierarchy1"/>
    <dgm:cxn modelId="{44D6872B-5C77-2B43-B648-C91A0B72C2C5}" type="presParOf" srcId="{28C1AD5F-4998-B54D-81B8-A790DC586BF6}" destId="{B2287179-FCE1-5048-ABC9-2E4E97011E11}" srcOrd="0" destOrd="0" presId="urn:microsoft.com/office/officeart/2005/8/layout/hierarchy1"/>
    <dgm:cxn modelId="{2D2E7629-C642-2E47-A5C4-A87D297543BD}" type="presParOf" srcId="{B2287179-FCE1-5048-ABC9-2E4E97011E11}" destId="{9EB50CE1-088C-684E-B1F5-1BDB342321F1}" srcOrd="0" destOrd="0" presId="urn:microsoft.com/office/officeart/2005/8/layout/hierarchy1"/>
    <dgm:cxn modelId="{5F00BAC3-EB9F-E941-9522-7AC70D07541C}" type="presParOf" srcId="{B2287179-FCE1-5048-ABC9-2E4E97011E11}" destId="{4693DA4B-B99E-B64F-B5C9-AF6FE5480C73}" srcOrd="1" destOrd="0" presId="urn:microsoft.com/office/officeart/2005/8/layout/hierarchy1"/>
    <dgm:cxn modelId="{63FB1B6C-421A-954A-955C-B397B52017C6}" type="presParOf" srcId="{28C1AD5F-4998-B54D-81B8-A790DC586BF6}" destId="{96B2C977-E89A-3643-8D65-F9525F5FF117}" srcOrd="1" destOrd="0" presId="urn:microsoft.com/office/officeart/2005/8/layout/hierarchy1"/>
    <dgm:cxn modelId="{CCA90D30-84CC-C44F-A7B0-DDFEC9D8BDE7}" type="presParOf" srcId="{96B2C977-E89A-3643-8D65-F9525F5FF117}" destId="{532FE228-F493-4041-8FD9-25F2D05BF23F}" srcOrd="0" destOrd="0" presId="urn:microsoft.com/office/officeart/2005/8/layout/hierarchy1"/>
    <dgm:cxn modelId="{06FEAE4A-75F8-F140-A4D7-8AEDFD87D3F0}" type="presParOf" srcId="{96B2C977-E89A-3643-8D65-F9525F5FF117}" destId="{F70159CD-AC04-434C-AEA7-9A4537E19993}" srcOrd="1" destOrd="0" presId="urn:microsoft.com/office/officeart/2005/8/layout/hierarchy1"/>
    <dgm:cxn modelId="{950E196A-AD53-304F-97A8-C8D6138AE5FD}" type="presParOf" srcId="{F70159CD-AC04-434C-AEA7-9A4537E19993}" destId="{3CB49F2F-4752-2148-8C6A-8D66446EB6E3}" srcOrd="0" destOrd="0" presId="urn:microsoft.com/office/officeart/2005/8/layout/hierarchy1"/>
    <dgm:cxn modelId="{F0688201-F924-8D4D-910A-C21751CB3E49}" type="presParOf" srcId="{3CB49F2F-4752-2148-8C6A-8D66446EB6E3}" destId="{C27BA367-92FE-F047-A643-F22FD292C223}" srcOrd="0" destOrd="0" presId="urn:microsoft.com/office/officeart/2005/8/layout/hierarchy1"/>
    <dgm:cxn modelId="{ECE51D31-65F4-674B-B949-F8B8FEB58754}" type="presParOf" srcId="{3CB49F2F-4752-2148-8C6A-8D66446EB6E3}" destId="{91F3BB07-984F-5C4A-B3DB-9D5C935CA639}" srcOrd="1" destOrd="0" presId="urn:microsoft.com/office/officeart/2005/8/layout/hierarchy1"/>
    <dgm:cxn modelId="{58E847AC-3333-0948-B3B2-8BAE5A74D2BC}" type="presParOf" srcId="{F70159CD-AC04-434C-AEA7-9A4537E19993}" destId="{6F2F6957-F3F0-E541-833E-88D8FF491A3F}" srcOrd="1" destOrd="0" presId="urn:microsoft.com/office/officeart/2005/8/layout/hierarchy1"/>
    <dgm:cxn modelId="{45771B67-F2F6-C346-88F8-E98FF3E101A0}" type="presParOf" srcId="{6F2F6957-F3F0-E541-833E-88D8FF491A3F}" destId="{E1FAB45A-3A3E-354A-AEB6-1A4FD81F66BE}" srcOrd="0" destOrd="0" presId="urn:microsoft.com/office/officeart/2005/8/layout/hierarchy1"/>
    <dgm:cxn modelId="{9F21268C-954E-FC4A-8CEC-F540EC5644CB}" type="presParOf" srcId="{6F2F6957-F3F0-E541-833E-88D8FF491A3F}" destId="{59D936F0-C903-174B-A089-E7DB7E9759CF}" srcOrd="1" destOrd="0" presId="urn:microsoft.com/office/officeart/2005/8/layout/hierarchy1"/>
    <dgm:cxn modelId="{669290AF-E6F4-7D40-A276-515E83E94250}" type="presParOf" srcId="{59D936F0-C903-174B-A089-E7DB7E9759CF}" destId="{550735CD-C30C-2F4E-B217-CBD6CA48EA0E}" srcOrd="0" destOrd="0" presId="urn:microsoft.com/office/officeart/2005/8/layout/hierarchy1"/>
    <dgm:cxn modelId="{EAB005F4-F637-0A4B-8622-C1605DEA53CC}" type="presParOf" srcId="{550735CD-C30C-2F4E-B217-CBD6CA48EA0E}" destId="{5729489C-8499-B549-A7AB-1D9E6D188049}" srcOrd="0" destOrd="0" presId="urn:microsoft.com/office/officeart/2005/8/layout/hierarchy1"/>
    <dgm:cxn modelId="{21649F06-0C0E-3F4D-A553-AEE563B23697}" type="presParOf" srcId="{550735CD-C30C-2F4E-B217-CBD6CA48EA0E}" destId="{EEF7B55A-F44A-C04E-878B-509894A3B254}" srcOrd="1" destOrd="0" presId="urn:microsoft.com/office/officeart/2005/8/layout/hierarchy1"/>
    <dgm:cxn modelId="{811D8CCB-2BDB-CA48-ACF7-8EFADDD61EB2}" type="presParOf" srcId="{59D936F0-C903-174B-A089-E7DB7E9759CF}" destId="{947AD948-347C-E448-A6C9-9691945A666F}" srcOrd="1" destOrd="0" presId="urn:microsoft.com/office/officeart/2005/8/layout/hierarchy1"/>
    <dgm:cxn modelId="{2B60C2F3-6A52-9B45-AEB1-EC0B8258A213}" type="presParOf" srcId="{6F2F6957-F3F0-E541-833E-88D8FF491A3F}" destId="{ACA31F55-4FAB-6849-87CC-F4B4975148FE}" srcOrd="2" destOrd="0" presId="urn:microsoft.com/office/officeart/2005/8/layout/hierarchy1"/>
    <dgm:cxn modelId="{0D01A3C5-AAC5-8A41-8340-0423E152C781}" type="presParOf" srcId="{6F2F6957-F3F0-E541-833E-88D8FF491A3F}" destId="{51F2D546-1573-4649-A8AD-0D1A7914FCC7}" srcOrd="3" destOrd="0" presId="urn:microsoft.com/office/officeart/2005/8/layout/hierarchy1"/>
    <dgm:cxn modelId="{152CB373-04CF-2E44-8121-841B5A454416}" type="presParOf" srcId="{51F2D546-1573-4649-A8AD-0D1A7914FCC7}" destId="{F6756088-524E-5F42-8134-EAA3757B7920}" srcOrd="0" destOrd="0" presId="urn:microsoft.com/office/officeart/2005/8/layout/hierarchy1"/>
    <dgm:cxn modelId="{32FA7100-4849-974A-A317-5B53D0F31FC3}" type="presParOf" srcId="{F6756088-524E-5F42-8134-EAA3757B7920}" destId="{A842DFCB-14B6-3845-B54E-FC0634B026C0}" srcOrd="0" destOrd="0" presId="urn:microsoft.com/office/officeart/2005/8/layout/hierarchy1"/>
    <dgm:cxn modelId="{BF202071-BC8D-1A4E-AA47-D2161A9CA5D1}" type="presParOf" srcId="{F6756088-524E-5F42-8134-EAA3757B7920}" destId="{429FADA5-6796-114A-A660-A3934C1C1B94}" srcOrd="1" destOrd="0" presId="urn:microsoft.com/office/officeart/2005/8/layout/hierarchy1"/>
    <dgm:cxn modelId="{65E213BE-ADFD-D542-89F0-6B3FC34AE7FF}" type="presParOf" srcId="{51F2D546-1573-4649-A8AD-0D1A7914FCC7}" destId="{12F18BDF-912C-EE48-869F-F435CBC9B3BF}" srcOrd="1" destOrd="0" presId="urn:microsoft.com/office/officeart/2005/8/layout/hierarchy1"/>
    <dgm:cxn modelId="{A2529663-A5E1-464D-966B-CA059BACCC48}" type="presParOf" srcId="{96B2C977-E89A-3643-8D65-F9525F5FF117}" destId="{9E1C7EB2-94B3-C349-AD95-C3AB367E4B7A}" srcOrd="2" destOrd="0" presId="urn:microsoft.com/office/officeart/2005/8/layout/hierarchy1"/>
    <dgm:cxn modelId="{C0965A97-16DF-D744-AC6C-8D37E86354D4}" type="presParOf" srcId="{96B2C977-E89A-3643-8D65-F9525F5FF117}" destId="{230569B1-FEDB-7F41-8D37-7A5A560CD6E1}" srcOrd="3" destOrd="0" presId="urn:microsoft.com/office/officeart/2005/8/layout/hierarchy1"/>
    <dgm:cxn modelId="{73A99C06-42C3-FE4F-A768-7454D85A9413}" type="presParOf" srcId="{230569B1-FEDB-7F41-8D37-7A5A560CD6E1}" destId="{4C2F2DD1-62AE-DC49-968F-FDF312C52974}" srcOrd="0" destOrd="0" presId="urn:microsoft.com/office/officeart/2005/8/layout/hierarchy1"/>
    <dgm:cxn modelId="{ED00D329-6F86-D744-9AFD-8FA4B2DDF8FA}" type="presParOf" srcId="{4C2F2DD1-62AE-DC49-968F-FDF312C52974}" destId="{742444C6-C9F1-774B-8C05-41FC48E915ED}" srcOrd="0" destOrd="0" presId="urn:microsoft.com/office/officeart/2005/8/layout/hierarchy1"/>
    <dgm:cxn modelId="{4D92C4E9-161A-9B49-862A-53C31DC00ECB}" type="presParOf" srcId="{4C2F2DD1-62AE-DC49-968F-FDF312C52974}" destId="{AF0E3303-E12F-304C-9EE5-63D631C35B6B}" srcOrd="1" destOrd="0" presId="urn:microsoft.com/office/officeart/2005/8/layout/hierarchy1"/>
    <dgm:cxn modelId="{475FCF56-23F9-C94C-AB44-A20B8E4D8253}" type="presParOf" srcId="{230569B1-FEDB-7F41-8D37-7A5A560CD6E1}" destId="{48322838-B14F-F34D-8702-F9E13214DDF8}" srcOrd="1" destOrd="0" presId="urn:microsoft.com/office/officeart/2005/8/layout/hierarchy1"/>
    <dgm:cxn modelId="{2D1A0F8B-2838-264E-97F5-24ED2ABF2ECB}" type="presParOf" srcId="{48322838-B14F-F34D-8702-F9E13214DDF8}" destId="{FBB58091-7F3C-6643-934B-D47EBD468A62}" srcOrd="0" destOrd="0" presId="urn:microsoft.com/office/officeart/2005/8/layout/hierarchy1"/>
    <dgm:cxn modelId="{E4D150E4-19A2-2348-BFE3-762D51CFF061}" type="presParOf" srcId="{48322838-B14F-F34D-8702-F9E13214DDF8}" destId="{C8F905EE-EF08-184D-BB71-674E41A0152E}" srcOrd="1" destOrd="0" presId="urn:microsoft.com/office/officeart/2005/8/layout/hierarchy1"/>
    <dgm:cxn modelId="{0A764252-6685-E543-A3AB-0657C9CC46AF}" type="presParOf" srcId="{C8F905EE-EF08-184D-BB71-674E41A0152E}" destId="{EBE38DF6-BBD8-D246-93EA-C537A00167DA}" srcOrd="0" destOrd="0" presId="urn:microsoft.com/office/officeart/2005/8/layout/hierarchy1"/>
    <dgm:cxn modelId="{89A2EB74-5DFA-514A-BA16-92E9170CE2E8}" type="presParOf" srcId="{EBE38DF6-BBD8-D246-93EA-C537A00167DA}" destId="{5C1E0D6E-21AB-134A-B443-0A5F99EF9A0C}" srcOrd="0" destOrd="0" presId="urn:microsoft.com/office/officeart/2005/8/layout/hierarchy1"/>
    <dgm:cxn modelId="{18A4BE7B-CC6F-DA42-910E-F0AF1E5BD7F7}" type="presParOf" srcId="{EBE38DF6-BBD8-D246-93EA-C537A00167DA}" destId="{3537DBD8-DDD0-5D42-B89A-90AD8C28A900}" srcOrd="1" destOrd="0" presId="urn:microsoft.com/office/officeart/2005/8/layout/hierarchy1"/>
    <dgm:cxn modelId="{4E279C50-BF44-1148-A4B1-5B759CBF5C60}" type="presParOf" srcId="{C8F905EE-EF08-184D-BB71-674E41A0152E}" destId="{F4A7FB79-0933-6D4A-86D4-11855EB44786}" srcOrd="1" destOrd="0" presId="urn:microsoft.com/office/officeart/2005/8/layout/hierarchy1"/>
    <dgm:cxn modelId="{D87D4737-6A1E-8443-9FA7-68EB55D27ECF}" type="presParOf" srcId="{48322838-B14F-F34D-8702-F9E13214DDF8}" destId="{B6D7AD82-6020-7443-9ADA-8FBE90976EFE}" srcOrd="2" destOrd="0" presId="urn:microsoft.com/office/officeart/2005/8/layout/hierarchy1"/>
    <dgm:cxn modelId="{B56707B5-6B34-FF41-A3D3-B71A720719E1}" type="presParOf" srcId="{48322838-B14F-F34D-8702-F9E13214DDF8}" destId="{02FD4213-409B-9146-874E-7A0333F7CFA8}" srcOrd="3" destOrd="0" presId="urn:microsoft.com/office/officeart/2005/8/layout/hierarchy1"/>
    <dgm:cxn modelId="{6DFC026D-D866-B941-97BE-E2EB6F72BB23}" type="presParOf" srcId="{02FD4213-409B-9146-874E-7A0333F7CFA8}" destId="{10EAA6F1-C4F2-2B46-9547-3DAB07955136}" srcOrd="0" destOrd="0" presId="urn:microsoft.com/office/officeart/2005/8/layout/hierarchy1"/>
    <dgm:cxn modelId="{44056E18-D547-9F4C-9126-72E5FC29B9DD}" type="presParOf" srcId="{10EAA6F1-C4F2-2B46-9547-3DAB07955136}" destId="{4F8DA242-FD46-DD41-816F-0663C9FE9BDE}" srcOrd="0" destOrd="0" presId="urn:microsoft.com/office/officeart/2005/8/layout/hierarchy1"/>
    <dgm:cxn modelId="{C4736D38-3622-EE46-B841-2DF0B3AB0FEF}" type="presParOf" srcId="{10EAA6F1-C4F2-2B46-9547-3DAB07955136}" destId="{78949ABC-4921-D24E-8101-77ADD1F39A52}" srcOrd="1" destOrd="0" presId="urn:microsoft.com/office/officeart/2005/8/layout/hierarchy1"/>
    <dgm:cxn modelId="{FBA6D1B6-C2F2-9F4A-9C0A-9D1137559F70}" type="presParOf" srcId="{02FD4213-409B-9146-874E-7A0333F7CFA8}" destId="{2CFBB377-E6AE-2640-BA1B-E40F5F4C47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F71B25-D0C5-7E47-AEA7-24EA8C764EBF}" type="doc">
      <dgm:prSet loTypeId="urn:microsoft.com/office/officeart/2005/8/layout/default#1" loCatId="list" qsTypeId="urn:microsoft.com/office/officeart/2005/8/quickstyle/simple4" qsCatId="simple" csTypeId="urn:microsoft.com/office/officeart/2005/8/colors/accent1_2#6" csCatId="accent1" phldr="1"/>
      <dgm:spPr/>
      <dgm:t>
        <a:bodyPr/>
        <a:lstStyle/>
        <a:p>
          <a:endParaRPr lang="en-US"/>
        </a:p>
      </dgm:t>
    </dgm:pt>
    <dgm:pt modelId="{21C773CE-6FD3-6A40-8CC4-8DF77CDA47A2}">
      <dgm:prSet phldrT="[Text]"/>
      <dgm:spPr>
        <a:solidFill>
          <a:schemeClr val="accent6"/>
        </a:solidFill>
        <a:effectLst/>
      </dgm:spPr>
      <dgm:t>
        <a:bodyPr/>
        <a:lstStyle/>
        <a:p>
          <a:r>
            <a:rPr lang="en-US" dirty="0"/>
            <a:t>examples:</a:t>
          </a:r>
        </a:p>
      </dgm:t>
    </dgm:pt>
    <dgm:pt modelId="{5B7F1197-718D-DA40-9843-C0B7FBC4D22F}" type="parTrans" cxnId="{B0C4DF23-05B3-9C47-B3F2-B012FB5BCE91}">
      <dgm:prSet/>
      <dgm:spPr/>
      <dgm:t>
        <a:bodyPr/>
        <a:lstStyle/>
        <a:p>
          <a:endParaRPr lang="en-US"/>
        </a:p>
      </dgm:t>
    </dgm:pt>
    <dgm:pt modelId="{170B9B5D-0FAB-2142-86FE-40BB5D178B20}" type="sibTrans" cxnId="{B0C4DF23-05B3-9C47-B3F2-B012FB5BCE91}">
      <dgm:prSet/>
      <dgm:spPr/>
      <dgm:t>
        <a:bodyPr/>
        <a:lstStyle/>
        <a:p>
          <a:endParaRPr lang="en-US"/>
        </a:p>
      </dgm:t>
    </dgm:pt>
    <dgm:pt modelId="{D57158F9-7E1D-824D-BDEC-A1A8E4D2F125}">
      <dgm:prSet phldrT="[Text]"/>
      <dgm:spPr>
        <a:solidFill>
          <a:schemeClr val="accent6"/>
        </a:solidFill>
        <a:effectLst/>
      </dgm:spPr>
      <dgm:t>
        <a:bodyPr/>
        <a:lstStyle/>
        <a:p>
          <a:r>
            <a:rPr lang="en-US" dirty="0"/>
            <a:t>response time</a:t>
          </a:r>
        </a:p>
      </dgm:t>
    </dgm:pt>
    <dgm:pt modelId="{77ED7564-0077-0840-89DB-198E5E1ACE07}" type="parTrans" cxnId="{96A39EC0-2A58-DB44-B961-2B0D6E4DB029}">
      <dgm:prSet/>
      <dgm:spPr/>
      <dgm:t>
        <a:bodyPr/>
        <a:lstStyle/>
        <a:p>
          <a:endParaRPr lang="en-US"/>
        </a:p>
      </dgm:t>
    </dgm:pt>
    <dgm:pt modelId="{77553247-E015-CA4B-AEB1-1797CD4522DA}" type="sibTrans" cxnId="{96A39EC0-2A58-DB44-B961-2B0D6E4DB029}">
      <dgm:prSet/>
      <dgm:spPr/>
      <dgm:t>
        <a:bodyPr/>
        <a:lstStyle/>
        <a:p>
          <a:endParaRPr lang="en-US"/>
        </a:p>
      </dgm:t>
    </dgm:pt>
    <dgm:pt modelId="{C8674566-CFF6-454F-8059-F3A7CD369B15}">
      <dgm:prSet phldrT="[Text]"/>
      <dgm:spPr>
        <a:solidFill>
          <a:schemeClr val="accent6"/>
        </a:solidFill>
        <a:effectLst/>
      </dgm:spPr>
      <dgm:t>
        <a:bodyPr/>
        <a:lstStyle/>
        <a:p>
          <a:r>
            <a:rPr lang="en-US" dirty="0"/>
            <a:t>throughput</a:t>
          </a:r>
        </a:p>
      </dgm:t>
    </dgm:pt>
    <dgm:pt modelId="{9B32C9FD-0A0E-FD41-8213-5E8283A59AC5}" type="parTrans" cxnId="{D492C460-92B0-9C4F-A0D8-21A51F8C1883}">
      <dgm:prSet/>
      <dgm:spPr/>
      <dgm:t>
        <a:bodyPr/>
        <a:lstStyle/>
        <a:p>
          <a:endParaRPr lang="en-US"/>
        </a:p>
      </dgm:t>
    </dgm:pt>
    <dgm:pt modelId="{40552E78-21A4-AD41-8C11-FA9FE77DD4BD}" type="sibTrans" cxnId="{D492C460-92B0-9C4F-A0D8-21A51F8C1883}">
      <dgm:prSet/>
      <dgm:spPr/>
      <dgm:t>
        <a:bodyPr/>
        <a:lstStyle/>
        <a:p>
          <a:endParaRPr lang="en-US"/>
        </a:p>
      </dgm:t>
    </dgm:pt>
    <dgm:pt modelId="{B9F56094-8553-564E-9C71-42E0A35FFEAA}" type="pres">
      <dgm:prSet presAssocID="{3CF71B25-D0C5-7E47-AEA7-24EA8C764EBF}" presName="diagram" presStyleCnt="0">
        <dgm:presLayoutVars>
          <dgm:dir/>
          <dgm:resizeHandles val="exact"/>
        </dgm:presLayoutVars>
      </dgm:prSet>
      <dgm:spPr/>
    </dgm:pt>
    <dgm:pt modelId="{2E63C1C7-45F8-FD47-960D-150276A6B7FE}" type="pres">
      <dgm:prSet presAssocID="{21C773CE-6FD3-6A40-8CC4-8DF77CDA47A2}" presName="node" presStyleLbl="node1" presStyleIdx="0" presStyleCnt="1">
        <dgm:presLayoutVars>
          <dgm:bulletEnabled val="1"/>
        </dgm:presLayoutVars>
      </dgm:prSet>
      <dgm:spPr/>
    </dgm:pt>
  </dgm:ptLst>
  <dgm:cxnLst>
    <dgm:cxn modelId="{9B859B15-9DFD-1448-9229-C627369C6325}" type="presOf" srcId="{3CF71B25-D0C5-7E47-AEA7-24EA8C764EBF}" destId="{B9F56094-8553-564E-9C71-42E0A35FFEAA}" srcOrd="0" destOrd="0" presId="urn:microsoft.com/office/officeart/2005/8/layout/default#1"/>
    <dgm:cxn modelId="{B0C4DF23-05B3-9C47-B3F2-B012FB5BCE91}" srcId="{3CF71B25-D0C5-7E47-AEA7-24EA8C764EBF}" destId="{21C773CE-6FD3-6A40-8CC4-8DF77CDA47A2}" srcOrd="0" destOrd="0" parTransId="{5B7F1197-718D-DA40-9843-C0B7FBC4D22F}" sibTransId="{170B9B5D-0FAB-2142-86FE-40BB5D178B20}"/>
    <dgm:cxn modelId="{B4EA6D5D-31E8-1D4D-856D-C83308EEE16A}" type="presOf" srcId="{C8674566-CFF6-454F-8059-F3A7CD369B15}" destId="{2E63C1C7-45F8-FD47-960D-150276A6B7FE}" srcOrd="0" destOrd="2" presId="urn:microsoft.com/office/officeart/2005/8/layout/default#1"/>
    <dgm:cxn modelId="{D492C460-92B0-9C4F-A0D8-21A51F8C1883}" srcId="{21C773CE-6FD3-6A40-8CC4-8DF77CDA47A2}" destId="{C8674566-CFF6-454F-8059-F3A7CD369B15}" srcOrd="1" destOrd="0" parTransId="{9B32C9FD-0A0E-FD41-8213-5E8283A59AC5}" sibTransId="{40552E78-21A4-AD41-8C11-FA9FE77DD4BD}"/>
    <dgm:cxn modelId="{E7F1378C-7C63-754E-9AE7-517310644A69}" type="presOf" srcId="{21C773CE-6FD3-6A40-8CC4-8DF77CDA47A2}" destId="{2E63C1C7-45F8-FD47-960D-150276A6B7FE}" srcOrd="0" destOrd="0" presId="urn:microsoft.com/office/officeart/2005/8/layout/default#1"/>
    <dgm:cxn modelId="{96A39EC0-2A58-DB44-B961-2B0D6E4DB029}" srcId="{21C773CE-6FD3-6A40-8CC4-8DF77CDA47A2}" destId="{D57158F9-7E1D-824D-BDEC-A1A8E4D2F125}" srcOrd="0" destOrd="0" parTransId="{77ED7564-0077-0840-89DB-198E5E1ACE07}" sibTransId="{77553247-E015-CA4B-AEB1-1797CD4522DA}"/>
    <dgm:cxn modelId="{6DEBEDEF-A575-404E-B207-645F2F8ECA16}" type="presOf" srcId="{D57158F9-7E1D-824D-BDEC-A1A8E4D2F125}" destId="{2E63C1C7-45F8-FD47-960D-150276A6B7FE}" srcOrd="0" destOrd="1" presId="urn:microsoft.com/office/officeart/2005/8/layout/default#1"/>
    <dgm:cxn modelId="{F9C6B2AD-22D3-AF4B-B71E-1CF0355C3B29}" type="presParOf" srcId="{B9F56094-8553-564E-9C71-42E0A35FFEAA}" destId="{2E63C1C7-45F8-FD47-960D-150276A6B7FE}" srcOrd="0"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6380C2-B682-404B-ABBB-299978A827EE}" type="doc">
      <dgm:prSet loTypeId="urn:microsoft.com/office/officeart/2005/8/layout/default#2" loCatId="list" qsTypeId="urn:microsoft.com/office/officeart/2005/8/quickstyle/simple4" qsCatId="simple" csTypeId="urn:microsoft.com/office/officeart/2005/8/colors/accent1_2#7" csCatId="accent1" phldr="1"/>
      <dgm:spPr/>
      <dgm:t>
        <a:bodyPr/>
        <a:lstStyle/>
        <a:p>
          <a:endParaRPr lang="en-US"/>
        </a:p>
      </dgm:t>
    </dgm:pt>
    <dgm:pt modelId="{B3875381-7150-4A44-AB8A-A6B84E50A993}">
      <dgm:prSet phldrT="[Text]"/>
      <dgm:spPr>
        <a:solidFill>
          <a:schemeClr val="accent6"/>
        </a:solidFill>
        <a:effectLst/>
      </dgm:spPr>
      <dgm:t>
        <a:bodyPr/>
        <a:lstStyle/>
        <a:p>
          <a:r>
            <a:rPr lang="en-US" dirty="0"/>
            <a:t>example:</a:t>
          </a:r>
        </a:p>
      </dgm:t>
    </dgm:pt>
    <dgm:pt modelId="{62122A9E-363E-7945-A3CA-C86EEFAA5780}" type="parTrans" cxnId="{D6B08B9B-A933-694B-BDD5-83DCB6DD8BAC}">
      <dgm:prSet/>
      <dgm:spPr/>
      <dgm:t>
        <a:bodyPr/>
        <a:lstStyle/>
        <a:p>
          <a:endParaRPr lang="en-US"/>
        </a:p>
      </dgm:t>
    </dgm:pt>
    <dgm:pt modelId="{6EC7E354-25F6-C648-9ECF-A523103A888A}" type="sibTrans" cxnId="{D6B08B9B-A933-694B-BDD5-83DCB6DD8BAC}">
      <dgm:prSet/>
      <dgm:spPr/>
      <dgm:t>
        <a:bodyPr/>
        <a:lstStyle/>
        <a:p>
          <a:endParaRPr lang="en-US"/>
        </a:p>
      </dgm:t>
    </dgm:pt>
    <dgm:pt modelId="{069A3847-4543-234B-AC40-3F98A16935B8}">
      <dgm:prSet/>
      <dgm:spPr>
        <a:solidFill>
          <a:schemeClr val="accent6"/>
        </a:solidFill>
        <a:effectLst/>
      </dgm:spPr>
      <dgm:t>
        <a:bodyPr/>
        <a:lstStyle/>
        <a:p>
          <a:r>
            <a:rPr lang="en-US" dirty="0"/>
            <a:t>predictability</a:t>
          </a:r>
        </a:p>
      </dgm:t>
    </dgm:pt>
    <dgm:pt modelId="{92E4A28B-3BD6-2F4D-BA9D-6B47AE9A7098}" type="parTrans" cxnId="{AE02FBA2-CCAB-6247-B179-154BADE3EDF6}">
      <dgm:prSet/>
      <dgm:spPr/>
      <dgm:t>
        <a:bodyPr/>
        <a:lstStyle/>
        <a:p>
          <a:endParaRPr lang="en-US"/>
        </a:p>
      </dgm:t>
    </dgm:pt>
    <dgm:pt modelId="{EFD1667F-9FF9-4E43-8CC0-5402320BAEF5}" type="sibTrans" cxnId="{AE02FBA2-CCAB-6247-B179-154BADE3EDF6}">
      <dgm:prSet/>
      <dgm:spPr/>
      <dgm:t>
        <a:bodyPr/>
        <a:lstStyle/>
        <a:p>
          <a:endParaRPr lang="en-US"/>
        </a:p>
      </dgm:t>
    </dgm:pt>
    <dgm:pt modelId="{294472D3-4BFB-A041-B3CF-5BB26A17C56B}" type="pres">
      <dgm:prSet presAssocID="{3E6380C2-B682-404B-ABBB-299978A827EE}" presName="diagram" presStyleCnt="0">
        <dgm:presLayoutVars>
          <dgm:dir/>
          <dgm:resizeHandles val="exact"/>
        </dgm:presLayoutVars>
      </dgm:prSet>
      <dgm:spPr/>
    </dgm:pt>
    <dgm:pt modelId="{11E7D388-18B6-4D4E-9C29-FE311E81E73F}" type="pres">
      <dgm:prSet presAssocID="{B3875381-7150-4A44-AB8A-A6B84E50A993}" presName="node" presStyleLbl="node1" presStyleIdx="0" presStyleCnt="1">
        <dgm:presLayoutVars>
          <dgm:bulletEnabled val="1"/>
        </dgm:presLayoutVars>
      </dgm:prSet>
      <dgm:spPr/>
    </dgm:pt>
  </dgm:ptLst>
  <dgm:cxnLst>
    <dgm:cxn modelId="{7448CE50-8FEB-4E41-9AC5-3426115FB640}" type="presOf" srcId="{B3875381-7150-4A44-AB8A-A6B84E50A993}" destId="{11E7D388-18B6-4D4E-9C29-FE311E81E73F}" srcOrd="0" destOrd="0" presId="urn:microsoft.com/office/officeart/2005/8/layout/default#2"/>
    <dgm:cxn modelId="{A15E1E5A-CBA3-F140-871B-5D80CA16A434}" type="presOf" srcId="{3E6380C2-B682-404B-ABBB-299978A827EE}" destId="{294472D3-4BFB-A041-B3CF-5BB26A17C56B}" srcOrd="0" destOrd="0" presId="urn:microsoft.com/office/officeart/2005/8/layout/default#2"/>
    <dgm:cxn modelId="{D6B08B9B-A933-694B-BDD5-83DCB6DD8BAC}" srcId="{3E6380C2-B682-404B-ABBB-299978A827EE}" destId="{B3875381-7150-4A44-AB8A-A6B84E50A993}" srcOrd="0" destOrd="0" parTransId="{62122A9E-363E-7945-A3CA-C86EEFAA5780}" sibTransId="{6EC7E354-25F6-C648-9ECF-A523103A888A}"/>
    <dgm:cxn modelId="{AE02FBA2-CCAB-6247-B179-154BADE3EDF6}" srcId="{B3875381-7150-4A44-AB8A-A6B84E50A993}" destId="{069A3847-4543-234B-AC40-3F98A16935B8}" srcOrd="0" destOrd="0" parTransId="{92E4A28B-3BD6-2F4D-BA9D-6B47AE9A7098}" sibTransId="{EFD1667F-9FF9-4E43-8CC0-5402320BAEF5}"/>
    <dgm:cxn modelId="{5E5A91FA-1B3E-134A-96F6-B2108774C36C}" type="presOf" srcId="{069A3847-4543-234B-AC40-3F98A16935B8}" destId="{11E7D388-18B6-4D4E-9C29-FE311E81E73F}" srcOrd="0" destOrd="1" presId="urn:microsoft.com/office/officeart/2005/8/layout/default#2"/>
    <dgm:cxn modelId="{8FF8EB5F-9B8A-744F-A7C4-63830822EDF7}" type="presParOf" srcId="{294472D3-4BFB-A041-B3CF-5BB26A17C56B}" destId="{11E7D388-18B6-4D4E-9C29-FE311E81E73F}" srcOrd="0" destOrd="0" presId="urn:microsoft.com/office/officeart/2005/8/layout/defaul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AA844-3720-4245-A2DA-613ABC9CCD30}">
      <dsp:nvSpPr>
        <dsp:cNvPr id="0" name=""/>
        <dsp:cNvSpPr/>
      </dsp:nvSpPr>
      <dsp:spPr>
        <a:xfrm>
          <a:off x="1487" y="1592064"/>
          <a:ext cx="2199679" cy="879871"/>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a:glow rad="101600">
            <a:schemeClr val="accent3">
              <a:alpha val="75000"/>
            </a:schemeClr>
          </a:glow>
          <a:softEdge rad="101600"/>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NZ" sz="1700" kern="1200" dirty="0"/>
            <a:t>long term scheduling</a:t>
          </a:r>
          <a:endParaRPr lang="en-US" sz="1700" kern="1200" dirty="0"/>
        </a:p>
      </dsp:txBody>
      <dsp:txXfrm>
        <a:off x="441423" y="1592064"/>
        <a:ext cx="1319808" cy="879871"/>
      </dsp:txXfrm>
    </dsp:sp>
    <dsp:sp modelId="{4DE30D96-52DA-F045-88D6-746455960E86}">
      <dsp:nvSpPr>
        <dsp:cNvPr id="0" name=""/>
        <dsp:cNvSpPr/>
      </dsp:nvSpPr>
      <dsp:spPr>
        <a:xfrm>
          <a:off x="1981199" y="1518440"/>
          <a:ext cx="2133601" cy="1027118"/>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a:glow rad="101600">
            <a:schemeClr val="accent3">
              <a:alpha val="75000"/>
            </a:schemeClr>
          </a:glow>
          <a:softEdge rad="101600"/>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NZ" sz="1700" kern="1200" dirty="0"/>
            <a:t>medium term scheduling</a:t>
          </a:r>
        </a:p>
      </dsp:txBody>
      <dsp:txXfrm>
        <a:off x="2494758" y="1518440"/>
        <a:ext cx="1106483" cy="1027118"/>
      </dsp:txXfrm>
    </dsp:sp>
    <dsp:sp modelId="{A6C26BAB-A284-0B43-906D-751377F5446C}">
      <dsp:nvSpPr>
        <dsp:cNvPr id="0" name=""/>
        <dsp:cNvSpPr/>
      </dsp:nvSpPr>
      <dsp:spPr>
        <a:xfrm>
          <a:off x="3894832" y="1592064"/>
          <a:ext cx="2199679" cy="879871"/>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a:glow rad="101600">
            <a:schemeClr val="accent3">
              <a:alpha val="75000"/>
            </a:schemeClr>
          </a:glow>
          <a:softEdge rad="101600"/>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NZ" sz="1700" kern="1200" dirty="0"/>
            <a:t>short term scheduling</a:t>
          </a:r>
        </a:p>
      </dsp:txBody>
      <dsp:txXfrm>
        <a:off x="4334768" y="1592064"/>
        <a:ext cx="1319808" cy="879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2D14-B4BC-5348-97BD-836810024AB3}">
      <dsp:nvSpPr>
        <dsp:cNvPr id="0" name=""/>
        <dsp:cNvSpPr/>
      </dsp:nvSpPr>
      <dsp:spPr>
        <a:xfrm>
          <a:off x="3439790" y="2446862"/>
          <a:ext cx="957708" cy="455782"/>
        </a:xfrm>
        <a:custGeom>
          <a:avLst/>
          <a:gdLst/>
          <a:ahLst/>
          <a:cxnLst/>
          <a:rect l="0" t="0" r="0" b="0"/>
          <a:pathLst>
            <a:path>
              <a:moveTo>
                <a:pt x="0" y="0"/>
              </a:moveTo>
              <a:lnTo>
                <a:pt x="0" y="310602"/>
              </a:lnTo>
              <a:lnTo>
                <a:pt x="957708" y="310602"/>
              </a:lnTo>
              <a:lnTo>
                <a:pt x="957708" y="455782"/>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217868F8-B114-BB46-AAC0-B54F8019AD3B}">
      <dsp:nvSpPr>
        <dsp:cNvPr id="0" name=""/>
        <dsp:cNvSpPr/>
      </dsp:nvSpPr>
      <dsp:spPr>
        <a:xfrm>
          <a:off x="2482081" y="2446862"/>
          <a:ext cx="957708" cy="455782"/>
        </a:xfrm>
        <a:custGeom>
          <a:avLst/>
          <a:gdLst/>
          <a:ahLst/>
          <a:cxnLst/>
          <a:rect l="0" t="0" r="0" b="0"/>
          <a:pathLst>
            <a:path>
              <a:moveTo>
                <a:pt x="957708" y="0"/>
              </a:moveTo>
              <a:lnTo>
                <a:pt x="957708" y="310602"/>
              </a:lnTo>
              <a:lnTo>
                <a:pt x="0" y="310602"/>
              </a:lnTo>
              <a:lnTo>
                <a:pt x="0" y="455782"/>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67E2418F-D285-5342-AF8A-A0A8C948F10E}">
      <dsp:nvSpPr>
        <dsp:cNvPr id="0" name=""/>
        <dsp:cNvSpPr/>
      </dsp:nvSpPr>
      <dsp:spPr>
        <a:xfrm>
          <a:off x="2482081" y="995933"/>
          <a:ext cx="957708" cy="455782"/>
        </a:xfrm>
        <a:custGeom>
          <a:avLst/>
          <a:gdLst/>
          <a:ahLst/>
          <a:cxnLst/>
          <a:rect l="0" t="0" r="0" b="0"/>
          <a:pathLst>
            <a:path>
              <a:moveTo>
                <a:pt x="0" y="0"/>
              </a:moveTo>
              <a:lnTo>
                <a:pt x="0" y="310602"/>
              </a:lnTo>
              <a:lnTo>
                <a:pt x="957708" y="310602"/>
              </a:lnTo>
              <a:lnTo>
                <a:pt x="957708" y="455782"/>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71DE5901-86A6-E748-8249-05D86E92148C}">
      <dsp:nvSpPr>
        <dsp:cNvPr id="0" name=""/>
        <dsp:cNvSpPr/>
      </dsp:nvSpPr>
      <dsp:spPr>
        <a:xfrm>
          <a:off x="1524372" y="995933"/>
          <a:ext cx="957708" cy="455782"/>
        </a:xfrm>
        <a:custGeom>
          <a:avLst/>
          <a:gdLst/>
          <a:ahLst/>
          <a:cxnLst/>
          <a:rect l="0" t="0" r="0" b="0"/>
          <a:pathLst>
            <a:path>
              <a:moveTo>
                <a:pt x="957708" y="0"/>
              </a:moveTo>
              <a:lnTo>
                <a:pt x="957708" y="310602"/>
              </a:lnTo>
              <a:lnTo>
                <a:pt x="0" y="310602"/>
              </a:lnTo>
              <a:lnTo>
                <a:pt x="0" y="455782"/>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F6376796-3CFA-354D-BC47-8C9F869C43B1}">
      <dsp:nvSpPr>
        <dsp:cNvPr id="0" name=""/>
        <dsp:cNvSpPr/>
      </dsp:nvSpPr>
      <dsp:spPr>
        <a:xfrm>
          <a:off x="1698500" y="786"/>
          <a:ext cx="1567160" cy="99514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79838C3E-0F52-1744-A7D4-B12983AB3808}">
      <dsp:nvSpPr>
        <dsp:cNvPr id="0" name=""/>
        <dsp:cNvSpPr/>
      </dsp:nvSpPr>
      <dsp:spPr>
        <a:xfrm>
          <a:off x="1872629" y="166208"/>
          <a:ext cx="1567160" cy="995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Creates processes from the queue when it can, but must decide:</a:t>
          </a:r>
        </a:p>
      </dsp:txBody>
      <dsp:txXfrm>
        <a:off x="1901776" y="195355"/>
        <a:ext cx="1508866" cy="936852"/>
      </dsp:txXfrm>
    </dsp:sp>
    <dsp:sp modelId="{CF6E069B-1E99-394F-BA77-0D760FFAAAEA}">
      <dsp:nvSpPr>
        <dsp:cNvPr id="0" name=""/>
        <dsp:cNvSpPr/>
      </dsp:nvSpPr>
      <dsp:spPr>
        <a:xfrm>
          <a:off x="740791" y="1451715"/>
          <a:ext cx="1567160" cy="99514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BEDB5996-E132-B845-A228-66156520BA95}">
      <dsp:nvSpPr>
        <dsp:cNvPr id="0" name=""/>
        <dsp:cNvSpPr/>
      </dsp:nvSpPr>
      <dsp:spPr>
        <a:xfrm>
          <a:off x="914920" y="1617137"/>
          <a:ext cx="1567160" cy="995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when the operating system can take on one or more additional processes</a:t>
          </a:r>
        </a:p>
      </dsp:txBody>
      <dsp:txXfrm>
        <a:off x="944067" y="1646284"/>
        <a:ext cx="1508866" cy="936852"/>
      </dsp:txXfrm>
    </dsp:sp>
    <dsp:sp modelId="{06808704-274A-234C-85C4-DB13DB953985}">
      <dsp:nvSpPr>
        <dsp:cNvPr id="0" name=""/>
        <dsp:cNvSpPr/>
      </dsp:nvSpPr>
      <dsp:spPr>
        <a:xfrm>
          <a:off x="2656209" y="1451715"/>
          <a:ext cx="1567160" cy="99514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C44A815-88D4-394C-A851-C13D49CE4F12}">
      <dsp:nvSpPr>
        <dsp:cNvPr id="0" name=""/>
        <dsp:cNvSpPr/>
      </dsp:nvSpPr>
      <dsp:spPr>
        <a:xfrm>
          <a:off x="2830338" y="1617137"/>
          <a:ext cx="1567160" cy="995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which jobs to accept and turn into processes</a:t>
          </a:r>
        </a:p>
      </dsp:txBody>
      <dsp:txXfrm>
        <a:off x="2859485" y="1646284"/>
        <a:ext cx="1508866" cy="936852"/>
      </dsp:txXfrm>
    </dsp:sp>
    <dsp:sp modelId="{39FDF545-C35D-F24B-A60B-814B5603FCAC}">
      <dsp:nvSpPr>
        <dsp:cNvPr id="0" name=""/>
        <dsp:cNvSpPr/>
      </dsp:nvSpPr>
      <dsp:spPr>
        <a:xfrm>
          <a:off x="1698500" y="2902644"/>
          <a:ext cx="1567160" cy="99514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D6C4153-73D0-1046-9674-E0ECB450E3E4}">
      <dsp:nvSpPr>
        <dsp:cNvPr id="0" name=""/>
        <dsp:cNvSpPr/>
      </dsp:nvSpPr>
      <dsp:spPr>
        <a:xfrm>
          <a:off x="1872629" y="3068066"/>
          <a:ext cx="1567160" cy="995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first come, first served</a:t>
          </a:r>
        </a:p>
      </dsp:txBody>
      <dsp:txXfrm>
        <a:off x="1901776" y="3097213"/>
        <a:ext cx="1508866" cy="936852"/>
      </dsp:txXfrm>
    </dsp:sp>
    <dsp:sp modelId="{4D9E2E77-9ACA-A94C-A75C-ADE49650887D}">
      <dsp:nvSpPr>
        <dsp:cNvPr id="0" name=""/>
        <dsp:cNvSpPr/>
      </dsp:nvSpPr>
      <dsp:spPr>
        <a:xfrm>
          <a:off x="3613918" y="2902644"/>
          <a:ext cx="1567160" cy="99514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FFAAE37-5510-F141-9902-D4F6BE89FAED}">
      <dsp:nvSpPr>
        <dsp:cNvPr id="0" name=""/>
        <dsp:cNvSpPr/>
      </dsp:nvSpPr>
      <dsp:spPr>
        <a:xfrm>
          <a:off x="3788047" y="3068066"/>
          <a:ext cx="1567160" cy="995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priority, expected execution time, I/O requirements</a:t>
          </a:r>
        </a:p>
      </dsp:txBody>
      <dsp:txXfrm>
        <a:off x="3817194" y="3097213"/>
        <a:ext cx="1508866" cy="936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5BF7B-B38C-6E49-BB6F-4C61D1E15250}">
      <dsp:nvSpPr>
        <dsp:cNvPr id="0" name=""/>
        <dsp:cNvSpPr/>
      </dsp:nvSpPr>
      <dsp:spPr>
        <a:xfrm>
          <a:off x="0" y="488"/>
          <a:ext cx="5638800" cy="4896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Examples:</a:t>
          </a:r>
        </a:p>
      </dsp:txBody>
      <dsp:txXfrm>
        <a:off x="0" y="488"/>
        <a:ext cx="5638800" cy="489600"/>
      </dsp:txXfrm>
    </dsp:sp>
    <dsp:sp modelId="{9160FCE7-741B-E04F-B525-3D28C907C2D4}">
      <dsp:nvSpPr>
        <dsp:cNvPr id="0" name=""/>
        <dsp:cNvSpPr/>
      </dsp:nvSpPr>
      <dsp:spPr>
        <a:xfrm>
          <a:off x="0" y="490088"/>
          <a:ext cx="5638800" cy="1236622"/>
        </a:xfrm>
        <a:prstGeom prst="rect">
          <a:avLst/>
        </a:prstGeom>
        <a:solidFill>
          <a:schemeClr val="accent1">
            <a:alpha val="90000"/>
            <a:tint val="40000"/>
            <a:hueOff val="0"/>
            <a:satOff val="0"/>
            <a:lumOff val="0"/>
            <a:alphaOff val="0"/>
          </a:schemeClr>
        </a:solidFill>
        <a:ln w="1587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Clock interrupts</a:t>
          </a:r>
          <a:endParaRPr lang="en-US" sz="1700" kern="1200" dirty="0"/>
        </a:p>
        <a:p>
          <a:pPr marL="171450" lvl="1" indent="-171450" algn="l" defTabSz="755650">
            <a:lnSpc>
              <a:spcPct val="90000"/>
            </a:lnSpc>
            <a:spcBef>
              <a:spcPct val="0"/>
            </a:spcBef>
            <a:spcAft>
              <a:spcPct val="15000"/>
            </a:spcAft>
            <a:buChar char="•"/>
          </a:pPr>
          <a:r>
            <a:rPr lang="en-US" sz="1700" kern="1200"/>
            <a:t>I/O interrupts</a:t>
          </a:r>
          <a:endParaRPr lang="en-US" sz="1700" kern="1200" dirty="0"/>
        </a:p>
        <a:p>
          <a:pPr marL="171450" lvl="1" indent="-171450" algn="l" defTabSz="755650">
            <a:lnSpc>
              <a:spcPct val="90000"/>
            </a:lnSpc>
            <a:spcBef>
              <a:spcPct val="0"/>
            </a:spcBef>
            <a:spcAft>
              <a:spcPct val="15000"/>
            </a:spcAft>
            <a:buChar char="•"/>
          </a:pPr>
          <a:r>
            <a:rPr lang="en-US" sz="1700" kern="1200"/>
            <a:t>Operating system calls</a:t>
          </a:r>
          <a:endParaRPr lang="en-US" sz="1700" kern="1200" dirty="0"/>
        </a:p>
        <a:p>
          <a:pPr marL="171450" lvl="1" indent="-171450" algn="l" defTabSz="755650">
            <a:lnSpc>
              <a:spcPct val="90000"/>
            </a:lnSpc>
            <a:spcBef>
              <a:spcPct val="0"/>
            </a:spcBef>
            <a:spcAft>
              <a:spcPct val="15000"/>
            </a:spcAft>
            <a:buChar char="•"/>
          </a:pPr>
          <a:r>
            <a:rPr lang="en-US" sz="1700" kern="1200"/>
            <a:t>Signals (e.g., semaphores)</a:t>
          </a:r>
          <a:endParaRPr lang="en-US" sz="1700" kern="1200" dirty="0"/>
        </a:p>
      </dsp:txBody>
      <dsp:txXfrm>
        <a:off x="0" y="490088"/>
        <a:ext cx="5638800" cy="123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52CB1-99E8-214F-AEDA-4A438DC39BC1}">
      <dsp:nvSpPr>
        <dsp:cNvPr id="0" name=""/>
        <dsp:cNvSpPr/>
      </dsp:nvSpPr>
      <dsp:spPr>
        <a:xfrm rot="16200000">
          <a:off x="-632353" y="635099"/>
          <a:ext cx="3911600" cy="2641401"/>
        </a:xfrm>
        <a:prstGeom prst="flowChartManualOperation">
          <a:avLst/>
        </a:prstGeom>
        <a:solidFill>
          <a:schemeClr val="accent6"/>
        </a:solidFill>
        <a:ln>
          <a:noFill/>
        </a:ln>
        <a:effectLst>
          <a:softEdge rad="63500"/>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8860" bIns="0" numCol="1" spcCol="1270" anchor="t" anchorCtr="0">
          <a:noAutofit/>
        </a:bodyPr>
        <a:lstStyle/>
        <a:p>
          <a:pPr marL="0" lvl="0" indent="0" algn="l" defTabSz="889000">
            <a:lnSpc>
              <a:spcPct val="90000"/>
            </a:lnSpc>
            <a:spcBef>
              <a:spcPct val="0"/>
            </a:spcBef>
            <a:spcAft>
              <a:spcPct val="35000"/>
            </a:spcAft>
            <a:buNone/>
          </a:pPr>
          <a:r>
            <a:rPr lang="en-NZ" sz="2000" kern="1200" dirty="0"/>
            <a:t>User-oriented criteria</a:t>
          </a:r>
          <a:endParaRPr lang="en-US" sz="2000" kern="1200" dirty="0"/>
        </a:p>
        <a:p>
          <a:pPr marL="171450" lvl="1" indent="-171450" algn="l" defTabSz="711200">
            <a:lnSpc>
              <a:spcPct val="90000"/>
            </a:lnSpc>
            <a:spcBef>
              <a:spcPct val="0"/>
            </a:spcBef>
            <a:spcAft>
              <a:spcPct val="15000"/>
            </a:spcAft>
            <a:buChar char="•"/>
          </a:pPr>
          <a:r>
            <a:rPr lang="en-NZ" sz="1600" kern="1200" dirty="0"/>
            <a:t>relate to the behavior of the system as perceived by the individual user or process (such as response time in an interactive system)</a:t>
          </a:r>
        </a:p>
        <a:p>
          <a:pPr marL="171450" lvl="1" indent="-171450" algn="l" defTabSz="711200">
            <a:lnSpc>
              <a:spcPct val="90000"/>
            </a:lnSpc>
            <a:spcBef>
              <a:spcPct val="0"/>
            </a:spcBef>
            <a:spcAft>
              <a:spcPct val="15000"/>
            </a:spcAft>
            <a:buChar char="•"/>
          </a:pPr>
          <a:r>
            <a:rPr lang="en-NZ" sz="1600" kern="1200"/>
            <a:t>important on virtually all systems</a:t>
          </a:r>
          <a:endParaRPr lang="en-NZ" sz="1600" kern="1200" dirty="0"/>
        </a:p>
      </dsp:txBody>
      <dsp:txXfrm rot="5400000">
        <a:off x="2747" y="782319"/>
        <a:ext cx="2641401" cy="2346960"/>
      </dsp:txXfrm>
    </dsp:sp>
    <dsp:sp modelId="{CE74B7F3-BA64-6C4A-8A7A-FF9201D28FD3}">
      <dsp:nvSpPr>
        <dsp:cNvPr id="0" name=""/>
        <dsp:cNvSpPr/>
      </dsp:nvSpPr>
      <dsp:spPr>
        <a:xfrm rot="16200000">
          <a:off x="2207153" y="635099"/>
          <a:ext cx="3911600" cy="2641401"/>
        </a:xfrm>
        <a:prstGeom prst="flowChartManualOperation">
          <a:avLst/>
        </a:prstGeom>
        <a:solidFill>
          <a:schemeClr val="accent6"/>
        </a:solidFill>
        <a:ln>
          <a:noFill/>
        </a:ln>
        <a:effectLst>
          <a:softEdge rad="63500"/>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8860" bIns="0" numCol="1" spcCol="1270" anchor="t" anchorCtr="0">
          <a:noAutofit/>
        </a:bodyPr>
        <a:lstStyle/>
        <a:p>
          <a:pPr marL="0" lvl="0" indent="0" algn="l" defTabSz="889000">
            <a:lnSpc>
              <a:spcPct val="90000"/>
            </a:lnSpc>
            <a:spcBef>
              <a:spcPct val="0"/>
            </a:spcBef>
            <a:spcAft>
              <a:spcPct val="35000"/>
            </a:spcAft>
            <a:buNone/>
          </a:pPr>
          <a:r>
            <a:rPr lang="en-NZ" sz="2000" kern="1200" dirty="0"/>
            <a:t>System-oriented criteria</a:t>
          </a:r>
        </a:p>
        <a:p>
          <a:pPr marL="171450" lvl="1" indent="-171450" algn="l" defTabSz="711200">
            <a:lnSpc>
              <a:spcPct val="90000"/>
            </a:lnSpc>
            <a:spcBef>
              <a:spcPct val="0"/>
            </a:spcBef>
            <a:spcAft>
              <a:spcPct val="15000"/>
            </a:spcAft>
            <a:buChar char="•"/>
          </a:pPr>
          <a:r>
            <a:rPr lang="en-NZ" sz="1600" kern="1200" dirty="0"/>
            <a:t>focus in on effective and efficient utilization of the processor (rate at which processes are completed)</a:t>
          </a:r>
        </a:p>
        <a:p>
          <a:pPr marL="171450" lvl="1" indent="-171450" algn="l" defTabSz="711200">
            <a:lnSpc>
              <a:spcPct val="90000"/>
            </a:lnSpc>
            <a:spcBef>
              <a:spcPct val="0"/>
            </a:spcBef>
            <a:spcAft>
              <a:spcPct val="15000"/>
            </a:spcAft>
            <a:buChar char="•"/>
          </a:pPr>
          <a:r>
            <a:rPr lang="en-NZ" sz="1600" kern="1200" dirty="0"/>
            <a:t>generally of minor importance on single-user systems</a:t>
          </a:r>
        </a:p>
      </dsp:txBody>
      <dsp:txXfrm rot="5400000">
        <a:off x="2842253" y="782319"/>
        <a:ext cx="2641401" cy="234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AD82-6020-7443-9ADA-8FBE90976EFE}">
      <dsp:nvSpPr>
        <dsp:cNvPr id="0" name=""/>
        <dsp:cNvSpPr/>
      </dsp:nvSpPr>
      <dsp:spPr>
        <a:xfrm>
          <a:off x="5102646" y="2754658"/>
          <a:ext cx="876672" cy="417216"/>
        </a:xfrm>
        <a:custGeom>
          <a:avLst/>
          <a:gdLst/>
          <a:ahLst/>
          <a:cxnLst/>
          <a:rect l="0" t="0" r="0" b="0"/>
          <a:pathLst>
            <a:path>
              <a:moveTo>
                <a:pt x="0" y="0"/>
              </a:moveTo>
              <a:lnTo>
                <a:pt x="0" y="284320"/>
              </a:lnTo>
              <a:lnTo>
                <a:pt x="876672" y="284320"/>
              </a:lnTo>
              <a:lnTo>
                <a:pt x="876672"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FBB58091-7F3C-6643-934B-D47EBD468A62}">
      <dsp:nvSpPr>
        <dsp:cNvPr id="0" name=""/>
        <dsp:cNvSpPr/>
      </dsp:nvSpPr>
      <dsp:spPr>
        <a:xfrm>
          <a:off x="4225974" y="2754658"/>
          <a:ext cx="876672" cy="417216"/>
        </a:xfrm>
        <a:custGeom>
          <a:avLst/>
          <a:gdLst/>
          <a:ahLst/>
          <a:cxnLst/>
          <a:rect l="0" t="0" r="0" b="0"/>
          <a:pathLst>
            <a:path>
              <a:moveTo>
                <a:pt x="876672" y="0"/>
              </a:moveTo>
              <a:lnTo>
                <a:pt x="876672" y="284320"/>
              </a:lnTo>
              <a:lnTo>
                <a:pt x="0" y="284320"/>
              </a:lnTo>
              <a:lnTo>
                <a:pt x="0"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9E1C7EB2-94B3-C349-AD95-C3AB367E4B7A}">
      <dsp:nvSpPr>
        <dsp:cNvPr id="0" name=""/>
        <dsp:cNvSpPr/>
      </dsp:nvSpPr>
      <dsp:spPr>
        <a:xfrm>
          <a:off x="3273844" y="1426500"/>
          <a:ext cx="1828801" cy="417216"/>
        </a:xfrm>
        <a:custGeom>
          <a:avLst/>
          <a:gdLst/>
          <a:ahLst/>
          <a:cxnLst/>
          <a:rect l="0" t="0" r="0" b="0"/>
          <a:pathLst>
            <a:path>
              <a:moveTo>
                <a:pt x="0" y="0"/>
              </a:moveTo>
              <a:lnTo>
                <a:pt x="0" y="284320"/>
              </a:lnTo>
              <a:lnTo>
                <a:pt x="1828801" y="284320"/>
              </a:lnTo>
              <a:lnTo>
                <a:pt x="1828801"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ACA31F55-4FAB-6849-87CC-F4B4975148FE}">
      <dsp:nvSpPr>
        <dsp:cNvPr id="0" name=""/>
        <dsp:cNvSpPr/>
      </dsp:nvSpPr>
      <dsp:spPr>
        <a:xfrm>
          <a:off x="1595958" y="2754658"/>
          <a:ext cx="876672" cy="417216"/>
        </a:xfrm>
        <a:custGeom>
          <a:avLst/>
          <a:gdLst/>
          <a:ahLst/>
          <a:cxnLst/>
          <a:rect l="0" t="0" r="0" b="0"/>
          <a:pathLst>
            <a:path>
              <a:moveTo>
                <a:pt x="0" y="0"/>
              </a:moveTo>
              <a:lnTo>
                <a:pt x="0" y="284320"/>
              </a:lnTo>
              <a:lnTo>
                <a:pt x="876672" y="284320"/>
              </a:lnTo>
              <a:lnTo>
                <a:pt x="876672"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E1FAB45A-3A3E-354A-AEB6-1A4FD81F66BE}">
      <dsp:nvSpPr>
        <dsp:cNvPr id="0" name=""/>
        <dsp:cNvSpPr/>
      </dsp:nvSpPr>
      <dsp:spPr>
        <a:xfrm>
          <a:off x="719286" y="2754658"/>
          <a:ext cx="876672" cy="417216"/>
        </a:xfrm>
        <a:custGeom>
          <a:avLst/>
          <a:gdLst/>
          <a:ahLst/>
          <a:cxnLst/>
          <a:rect l="0" t="0" r="0" b="0"/>
          <a:pathLst>
            <a:path>
              <a:moveTo>
                <a:pt x="876672" y="0"/>
              </a:moveTo>
              <a:lnTo>
                <a:pt x="876672" y="284320"/>
              </a:lnTo>
              <a:lnTo>
                <a:pt x="0" y="284320"/>
              </a:lnTo>
              <a:lnTo>
                <a:pt x="0"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532FE228-F493-4041-8FD9-25F2D05BF23F}">
      <dsp:nvSpPr>
        <dsp:cNvPr id="0" name=""/>
        <dsp:cNvSpPr/>
      </dsp:nvSpPr>
      <dsp:spPr>
        <a:xfrm>
          <a:off x="1595958" y="1426500"/>
          <a:ext cx="1677886" cy="417216"/>
        </a:xfrm>
        <a:custGeom>
          <a:avLst/>
          <a:gdLst/>
          <a:ahLst/>
          <a:cxnLst/>
          <a:rect l="0" t="0" r="0" b="0"/>
          <a:pathLst>
            <a:path>
              <a:moveTo>
                <a:pt x="1677886" y="0"/>
              </a:moveTo>
              <a:lnTo>
                <a:pt x="1677886" y="284320"/>
              </a:lnTo>
              <a:lnTo>
                <a:pt x="0" y="284320"/>
              </a:lnTo>
              <a:lnTo>
                <a:pt x="0"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9EB50CE1-088C-684E-B1F5-1BDB342321F1}">
      <dsp:nvSpPr>
        <dsp:cNvPr id="0" name=""/>
        <dsp:cNvSpPr/>
      </dsp:nvSpPr>
      <dsp:spPr>
        <a:xfrm>
          <a:off x="2556567" y="515558"/>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693DA4B-B99E-B64F-B5C9-AF6FE5480C73}">
      <dsp:nvSpPr>
        <dsp:cNvPr id="0" name=""/>
        <dsp:cNvSpPr/>
      </dsp:nvSpPr>
      <dsp:spPr>
        <a:xfrm>
          <a:off x="2715962" y="666983"/>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Criteria can be classified into:</a:t>
          </a:r>
        </a:p>
      </dsp:txBody>
      <dsp:txXfrm>
        <a:off x="2742643" y="693664"/>
        <a:ext cx="1381192" cy="857579"/>
      </dsp:txXfrm>
    </dsp:sp>
    <dsp:sp modelId="{C27BA367-92FE-F047-A643-F22FD292C223}">
      <dsp:nvSpPr>
        <dsp:cNvPr id="0" name=""/>
        <dsp:cNvSpPr/>
      </dsp:nvSpPr>
      <dsp:spPr>
        <a:xfrm>
          <a:off x="221605" y="1843716"/>
          <a:ext cx="2748706"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1F3BB07-984F-5C4A-B3DB-9D5C935CA639}">
      <dsp:nvSpPr>
        <dsp:cNvPr id="0" name=""/>
        <dsp:cNvSpPr/>
      </dsp:nvSpPr>
      <dsp:spPr>
        <a:xfrm>
          <a:off x="381000" y="1995141"/>
          <a:ext cx="2748706"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Performance-related</a:t>
          </a:r>
        </a:p>
      </dsp:txBody>
      <dsp:txXfrm>
        <a:off x="407681" y="2021822"/>
        <a:ext cx="2695344" cy="857579"/>
      </dsp:txXfrm>
    </dsp:sp>
    <dsp:sp modelId="{5729489C-8499-B549-A7AB-1D9E6D188049}">
      <dsp:nvSpPr>
        <dsp:cNvPr id="0" name=""/>
        <dsp:cNvSpPr/>
      </dsp:nvSpPr>
      <dsp:spPr>
        <a:xfrm>
          <a:off x="2009"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EF7B55A-F44A-C04E-878B-509894A3B254}">
      <dsp:nvSpPr>
        <dsp:cNvPr id="0" name=""/>
        <dsp:cNvSpPr/>
      </dsp:nvSpPr>
      <dsp:spPr>
        <a:xfrm>
          <a:off x="161404"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quantitative</a:t>
          </a:r>
          <a:endParaRPr lang="en-US" sz="1800" kern="1200" dirty="0"/>
        </a:p>
      </dsp:txBody>
      <dsp:txXfrm>
        <a:off x="188085" y="3349980"/>
        <a:ext cx="1381192" cy="857579"/>
      </dsp:txXfrm>
    </dsp:sp>
    <dsp:sp modelId="{A842DFCB-14B6-3845-B54E-FC0634B026C0}">
      <dsp:nvSpPr>
        <dsp:cNvPr id="0" name=""/>
        <dsp:cNvSpPr/>
      </dsp:nvSpPr>
      <dsp:spPr>
        <a:xfrm>
          <a:off x="1755353"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29FADA5-6796-114A-A660-A3934C1C1B94}">
      <dsp:nvSpPr>
        <dsp:cNvPr id="0" name=""/>
        <dsp:cNvSpPr/>
      </dsp:nvSpPr>
      <dsp:spPr>
        <a:xfrm>
          <a:off x="1914748"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easily measured</a:t>
          </a:r>
          <a:endParaRPr lang="en-US" sz="1800" kern="1200" dirty="0"/>
        </a:p>
      </dsp:txBody>
      <dsp:txXfrm>
        <a:off x="1941429" y="3349980"/>
        <a:ext cx="1381192" cy="857579"/>
      </dsp:txXfrm>
    </dsp:sp>
    <dsp:sp modelId="{742444C6-C9F1-774B-8C05-41FC48E915ED}">
      <dsp:nvSpPr>
        <dsp:cNvPr id="0" name=""/>
        <dsp:cNvSpPr/>
      </dsp:nvSpPr>
      <dsp:spPr>
        <a:xfrm>
          <a:off x="3879208" y="1843716"/>
          <a:ext cx="2446876"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F0E3303-E12F-304C-9EE5-63D631C35B6B}">
      <dsp:nvSpPr>
        <dsp:cNvPr id="0" name=""/>
        <dsp:cNvSpPr/>
      </dsp:nvSpPr>
      <dsp:spPr>
        <a:xfrm>
          <a:off x="4038603" y="1995141"/>
          <a:ext cx="2446876"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Non-performance related</a:t>
          </a:r>
        </a:p>
      </dsp:txBody>
      <dsp:txXfrm>
        <a:off x="4065284" y="2021822"/>
        <a:ext cx="2393514" cy="857579"/>
      </dsp:txXfrm>
    </dsp:sp>
    <dsp:sp modelId="{5C1E0D6E-21AB-134A-B443-0A5F99EF9A0C}">
      <dsp:nvSpPr>
        <dsp:cNvPr id="0" name=""/>
        <dsp:cNvSpPr/>
      </dsp:nvSpPr>
      <dsp:spPr>
        <a:xfrm>
          <a:off x="3508697"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537DBD8-DDD0-5D42-B89A-90AD8C28A900}">
      <dsp:nvSpPr>
        <dsp:cNvPr id="0" name=""/>
        <dsp:cNvSpPr/>
      </dsp:nvSpPr>
      <dsp:spPr>
        <a:xfrm>
          <a:off x="3668092"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qualitative</a:t>
          </a:r>
          <a:endParaRPr lang="en-US" sz="1800" kern="1200" dirty="0"/>
        </a:p>
      </dsp:txBody>
      <dsp:txXfrm>
        <a:off x="3694773" y="3349980"/>
        <a:ext cx="1381192" cy="857579"/>
      </dsp:txXfrm>
    </dsp:sp>
    <dsp:sp modelId="{4F8DA242-FD46-DD41-816F-0663C9FE9BDE}">
      <dsp:nvSpPr>
        <dsp:cNvPr id="0" name=""/>
        <dsp:cNvSpPr/>
      </dsp:nvSpPr>
      <dsp:spPr>
        <a:xfrm>
          <a:off x="5262041"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78949ABC-4921-D24E-8101-77ADD1F39A52}">
      <dsp:nvSpPr>
        <dsp:cNvPr id="0" name=""/>
        <dsp:cNvSpPr/>
      </dsp:nvSpPr>
      <dsp:spPr>
        <a:xfrm>
          <a:off x="5421436"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hard to measure</a:t>
          </a:r>
          <a:endParaRPr lang="en-US" sz="1800" kern="1200" dirty="0"/>
        </a:p>
      </dsp:txBody>
      <dsp:txXfrm>
        <a:off x="5448117" y="3349980"/>
        <a:ext cx="1381192" cy="8575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3C1C7-45F8-FD47-960D-150276A6B7FE}">
      <dsp:nvSpPr>
        <dsp:cNvPr id="0" name=""/>
        <dsp:cNvSpPr/>
      </dsp:nvSpPr>
      <dsp:spPr>
        <a:xfrm>
          <a:off x="51048" y="148"/>
          <a:ext cx="2031503" cy="1218902"/>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examples:</a:t>
          </a:r>
        </a:p>
        <a:p>
          <a:pPr marL="171450" lvl="1" indent="-171450" algn="l" defTabSz="844550">
            <a:lnSpc>
              <a:spcPct val="90000"/>
            </a:lnSpc>
            <a:spcBef>
              <a:spcPct val="0"/>
            </a:spcBef>
            <a:spcAft>
              <a:spcPct val="15000"/>
            </a:spcAft>
            <a:buChar char="•"/>
          </a:pPr>
          <a:r>
            <a:rPr lang="en-US" sz="1900" kern="1200" dirty="0"/>
            <a:t>response time</a:t>
          </a:r>
        </a:p>
        <a:p>
          <a:pPr marL="171450" lvl="1" indent="-171450" algn="l" defTabSz="844550">
            <a:lnSpc>
              <a:spcPct val="90000"/>
            </a:lnSpc>
            <a:spcBef>
              <a:spcPct val="0"/>
            </a:spcBef>
            <a:spcAft>
              <a:spcPct val="15000"/>
            </a:spcAft>
            <a:buChar char="•"/>
          </a:pPr>
          <a:r>
            <a:rPr lang="en-US" sz="1900" kern="1200" dirty="0"/>
            <a:t>throughput</a:t>
          </a:r>
        </a:p>
      </dsp:txBody>
      <dsp:txXfrm>
        <a:off x="51048" y="148"/>
        <a:ext cx="2031503" cy="1218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7D388-18B6-4D4E-9C29-FE311E81E73F}">
      <dsp:nvSpPr>
        <dsp:cNvPr id="0" name=""/>
        <dsp:cNvSpPr/>
      </dsp:nvSpPr>
      <dsp:spPr>
        <a:xfrm>
          <a:off x="0" y="109220"/>
          <a:ext cx="1752600" cy="1051560"/>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example:</a:t>
          </a:r>
        </a:p>
        <a:p>
          <a:pPr marL="171450" lvl="1" indent="-171450" algn="l" defTabSz="844550">
            <a:lnSpc>
              <a:spcPct val="90000"/>
            </a:lnSpc>
            <a:spcBef>
              <a:spcPct val="0"/>
            </a:spcBef>
            <a:spcAft>
              <a:spcPct val="15000"/>
            </a:spcAft>
            <a:buChar char="•"/>
          </a:pPr>
          <a:r>
            <a:rPr lang="en-US" sz="1900" kern="1200" dirty="0"/>
            <a:t>predictability</a:t>
          </a:r>
        </a:p>
      </dsp:txBody>
      <dsp:txXfrm>
        <a:off x="0" y="109220"/>
        <a:ext cx="175260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7DB133-6C73-4948-9918-FF8926B8EBBC}" type="datetimeFigureOut">
              <a:rPr lang="en-US"/>
              <a:pPr>
                <a:defRPr/>
              </a:pPr>
              <a:t>1/23/2021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E89616-000A-418F-8514-8292903B4140}" type="slidenum">
              <a:rPr lang="en-US"/>
              <a:pPr>
                <a:defRPr/>
              </a:pPr>
              <a:t>‹#›</a:t>
            </a:fld>
            <a:endParaRPr lang="en-US" dirty="0"/>
          </a:p>
        </p:txBody>
      </p:sp>
    </p:spTree>
    <p:extLst>
      <p:ext uri="{BB962C8B-B14F-4D97-AF65-F5344CB8AC3E}">
        <p14:creationId xmlns:p14="http://schemas.microsoft.com/office/powerpoint/2010/main" val="3453359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18" charset="0"/>
                <a:ea typeface="ＭＳ Ｐゴシック" pitchFamily="34" charset="-128"/>
              </a:rPr>
              <a:t>“</a:t>
            </a:r>
            <a:r>
              <a:rPr kumimoji="1" lang="en-US">
                <a:latin typeface="Times New Roman" pitchFamily="18" charset="0"/>
                <a:ea typeface="ＭＳ Ｐゴシック" pitchFamily="34" charset="-128"/>
              </a:rPr>
              <a:t>Operating Systems: Internal and Design Principles</a:t>
            </a:r>
            <a:r>
              <a:rPr lang="en-US">
                <a:latin typeface="Times New Roman" pitchFamily="18" charset="0"/>
                <a:ea typeface="ＭＳ Ｐゴシック" pitchFamily="34" charset="-128"/>
              </a:rPr>
              <a:t>”, 7/e, by William Stallings, Chapter 9 “</a:t>
            </a:r>
            <a:r>
              <a:rPr kumimoji="1" lang="en-GB">
                <a:latin typeface="Times New Roman" pitchFamily="18" charset="0"/>
                <a:ea typeface="ＭＳ Ｐゴシック" pitchFamily="34" charset="-128"/>
              </a:rPr>
              <a:t>Uniprocessor Scheduling</a:t>
            </a:r>
            <a:r>
              <a:rPr lang="en-US">
                <a:latin typeface="Times New Roman" pitchFamily="18" charset="0"/>
                <a:ea typeface="ＭＳ Ｐゴシック" pitchFamily="34" charset="-128"/>
              </a:rPr>
              <a:t>”.</a:t>
            </a:r>
            <a:endParaRPr lang="en-AU">
              <a:latin typeface="Times New Roman" pitchFamily="18" charset="0"/>
              <a:ea typeface="ＭＳ Ｐゴシック" pitchFamily="34" charset="-128"/>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985AB8EA-510E-4B90-9A88-69639BB9C8E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Another dimension along which criteria can be classified is those that</a:t>
            </a:r>
          </a:p>
          <a:p>
            <a:r>
              <a:rPr lang="en-US"/>
              <a:t>are performance related and those that are not directly performance related.</a:t>
            </a:r>
          </a:p>
          <a:p>
            <a:r>
              <a:rPr lang="en-US"/>
              <a:t>Performance-related criteria are quantitative and generally can be readily measured.</a:t>
            </a:r>
          </a:p>
          <a:p>
            <a:r>
              <a:rPr lang="en-US"/>
              <a:t>Examples include response time and throughput. Criteria that are not</a:t>
            </a:r>
          </a:p>
          <a:p>
            <a:r>
              <a:rPr lang="en-US"/>
              <a:t>performance related are either qualitative in nature or do not lend themselves readily</a:t>
            </a:r>
          </a:p>
          <a:p>
            <a:r>
              <a:rPr lang="en-US"/>
              <a:t>to measurement and analysis. An example of such a criterion is predictability. We</a:t>
            </a:r>
          </a:p>
          <a:p>
            <a:r>
              <a:rPr lang="en-US"/>
              <a:t>would like for the service provided to users to exhibit the same characteristics over</a:t>
            </a:r>
          </a:p>
          <a:p>
            <a:r>
              <a:rPr lang="en-US"/>
              <a:t>time, independent of other work being performed by the system. To some extent,</a:t>
            </a:r>
          </a:p>
          <a:p>
            <a:r>
              <a:rPr lang="en-US"/>
              <a:t>this criterion can be measured by calculating variances as a function of workload.</a:t>
            </a:r>
          </a:p>
          <a:p>
            <a:r>
              <a:rPr lang="en-US"/>
              <a:t>However, this is not nearly as straightforward as measuring throughput or response</a:t>
            </a:r>
          </a:p>
          <a:p>
            <a:r>
              <a:rPr lang="en-US"/>
              <a:t>time as a function of workload.</a:t>
            </a:r>
          </a:p>
        </p:txBody>
      </p:sp>
      <p:sp>
        <p:nvSpPr>
          <p:cNvPr id="4" name="Slide Number Placeholder 3"/>
          <p:cNvSpPr>
            <a:spLocks noGrp="1"/>
          </p:cNvSpPr>
          <p:nvPr>
            <p:ph type="sldNum" sz="quarter" idx="5"/>
          </p:nvPr>
        </p:nvSpPr>
        <p:spPr/>
        <p:txBody>
          <a:bodyPr/>
          <a:lstStyle/>
          <a:p>
            <a:pPr>
              <a:defRPr/>
            </a:pPr>
            <a:fld id="{9752B72A-57FD-4448-9004-6D58E33989F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Table 9.2 summarizes key scheduling criteria. These are interdependent, and</a:t>
            </a:r>
          </a:p>
          <a:p>
            <a:r>
              <a:rPr lang="en-US"/>
              <a:t>it is impossible to optimize all of them simultaneously. For example, providing good</a:t>
            </a:r>
          </a:p>
          <a:p>
            <a:r>
              <a:rPr lang="en-US"/>
              <a:t>response time may require a scheduling algorithm that switches between processes</a:t>
            </a:r>
          </a:p>
          <a:p>
            <a:r>
              <a:rPr lang="en-US"/>
              <a:t>frequently. This increases the overhead of the system, reducing throughput. Thus,</a:t>
            </a:r>
          </a:p>
          <a:p>
            <a:r>
              <a:rPr lang="en-US"/>
              <a:t>the design of a scheduling policy involves compromising among competing requirements;</a:t>
            </a:r>
          </a:p>
          <a:p>
            <a:r>
              <a:rPr lang="en-US"/>
              <a:t>the relative weights given the various requirements will depend on the</a:t>
            </a:r>
          </a:p>
          <a:p>
            <a:r>
              <a:rPr lang="en-US"/>
              <a:t>nature and intended use of the system.</a:t>
            </a:r>
          </a:p>
          <a:p>
            <a:endParaRPr lang="en-US"/>
          </a:p>
          <a:p>
            <a:r>
              <a:rPr lang="en-US"/>
              <a:t>In most interactive operating systems, whether single user or time shared, adequate</a:t>
            </a:r>
          </a:p>
          <a:p>
            <a:r>
              <a:rPr lang="en-US"/>
              <a:t>response time is the critical requirement. Because of the importance of this</a:t>
            </a:r>
          </a:p>
          <a:p>
            <a:r>
              <a:rPr lang="en-US"/>
              <a:t>requirement, and because the definition of adequacy will vary from one application</a:t>
            </a:r>
          </a:p>
          <a:p>
            <a:r>
              <a:rPr lang="en-US"/>
              <a:t>to another, the topic is explored further in Appendix G .</a:t>
            </a:r>
          </a:p>
        </p:txBody>
      </p:sp>
      <p:sp>
        <p:nvSpPr>
          <p:cNvPr id="4" name="Slide Number Placeholder 3"/>
          <p:cNvSpPr>
            <a:spLocks noGrp="1"/>
          </p:cNvSpPr>
          <p:nvPr>
            <p:ph type="sldNum" sz="quarter" idx="5"/>
          </p:nvPr>
        </p:nvSpPr>
        <p:spPr/>
        <p:txBody>
          <a:bodyPr/>
          <a:lstStyle/>
          <a:p>
            <a:pPr>
              <a:defRPr/>
            </a:pPr>
            <a:fld id="{59C32DDB-6751-4EA2-AE23-B2142D64143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many systems, each process is assigned a priority and the scheduler will always</a:t>
            </a:r>
          </a:p>
          <a:p>
            <a:r>
              <a:rPr lang="en-US" dirty="0"/>
              <a:t>choose a process of higher priority over one of lower priority. Figure 9.4 illustrates the</a:t>
            </a:r>
          </a:p>
          <a:p>
            <a:r>
              <a:rPr lang="en-US" dirty="0"/>
              <a:t>use of priorities. For clarity, the queuing diagram is simplified, ignoring the existence</a:t>
            </a:r>
          </a:p>
          <a:p>
            <a:r>
              <a:rPr lang="en-US" dirty="0"/>
              <a:t>of multiple blocked queues and of suspended states (compare Figure 3.8a ). Instead</a:t>
            </a:r>
          </a:p>
          <a:p>
            <a:r>
              <a:rPr lang="en-US" dirty="0"/>
              <a:t>of a single ready queue, we provide a set of queues, in descending order of priority:</a:t>
            </a:r>
          </a:p>
          <a:p>
            <a:r>
              <a:rPr lang="en-US" dirty="0"/>
              <a:t>RQ0, RQ1, . . . , RQ </a:t>
            </a:r>
            <a:r>
              <a:rPr lang="en-US" i="1" dirty="0"/>
              <a:t>n , with priority[RQ </a:t>
            </a:r>
            <a:r>
              <a:rPr lang="en-US" i="1" dirty="0" err="1"/>
              <a:t>i</a:t>
            </a:r>
            <a:r>
              <a:rPr lang="en-US" i="1" dirty="0"/>
              <a:t> ] &gt; priority[RQ j ] for </a:t>
            </a:r>
            <a:r>
              <a:rPr lang="en-US" i="1" dirty="0" err="1"/>
              <a:t>i</a:t>
            </a:r>
            <a:r>
              <a:rPr lang="en-US" i="1" dirty="0"/>
              <a:t> &gt; j . 3 When a scheduling</a:t>
            </a:r>
          </a:p>
          <a:p>
            <a:r>
              <a:rPr lang="en-US" dirty="0"/>
              <a:t>selection is to be made, the scheduler will start at the highest-priority ready queue</a:t>
            </a:r>
          </a:p>
          <a:p>
            <a:r>
              <a:rPr lang="en-US" dirty="0"/>
              <a:t>(RQ0). If there are one or more processes in the queue, a process is selected using</a:t>
            </a:r>
          </a:p>
          <a:p>
            <a:r>
              <a:rPr lang="en-US" dirty="0"/>
              <a:t>some scheduling policy. If RQ0 is empty, then RQ1 is examined, and so on.</a:t>
            </a:r>
          </a:p>
          <a:p>
            <a:endParaRPr lang="en-US" dirty="0"/>
          </a:p>
          <a:p>
            <a:r>
              <a:rPr lang="en-US" dirty="0"/>
              <a:t>One problem with a pure priority scheduling scheme is that lower-priority</a:t>
            </a:r>
          </a:p>
          <a:p>
            <a:r>
              <a:rPr lang="en-US" dirty="0"/>
              <a:t>processes may suffer starvation. This will happen if there is always a steady supply</a:t>
            </a:r>
          </a:p>
          <a:p>
            <a:r>
              <a:rPr lang="en-US" dirty="0"/>
              <a:t>of higher-priority ready processes. If this behavior is not desirable, the priority of a</a:t>
            </a:r>
          </a:p>
          <a:p>
            <a:r>
              <a:rPr lang="en-US" dirty="0"/>
              <a:t>process can change with its age or execution history. We will give one example of</a:t>
            </a:r>
          </a:p>
          <a:p>
            <a:r>
              <a:rPr lang="en-US" dirty="0"/>
              <a:t>this subsequently.</a:t>
            </a:r>
            <a:endParaRPr lang="en-NZ" dirty="0"/>
          </a:p>
        </p:txBody>
      </p:sp>
      <p:sp>
        <p:nvSpPr>
          <p:cNvPr id="4" name="Slide Number Placeholder 3"/>
          <p:cNvSpPr>
            <a:spLocks noGrp="1"/>
          </p:cNvSpPr>
          <p:nvPr>
            <p:ph type="sldNum" sz="quarter" idx="5"/>
          </p:nvPr>
        </p:nvSpPr>
        <p:spPr/>
        <p:txBody>
          <a:bodyPr/>
          <a:lstStyle/>
          <a:p>
            <a:pPr>
              <a:defRPr/>
            </a:pPr>
            <a:fld id="{3F69E6C6-4335-4534-8FA9-8279C341DFD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 The </a:t>
            </a:r>
            <a:r>
              <a:rPr lang="en-US" b="1"/>
              <a:t>selection function determines which</a:t>
            </a:r>
          </a:p>
          <a:p>
            <a:r>
              <a:rPr lang="en-US"/>
              <a:t>process, among ready processes, is selected next for execution. The function may</a:t>
            </a:r>
          </a:p>
          <a:p>
            <a:r>
              <a:rPr lang="en-US"/>
              <a:t>be based on priority, resource requirements, or the execution characteristics of the</a:t>
            </a:r>
          </a:p>
          <a:p>
            <a:r>
              <a:rPr lang="en-US"/>
              <a:t>process. In the latter case, three quantities are significant:</a:t>
            </a:r>
          </a:p>
          <a:p>
            <a:r>
              <a:rPr lang="en-US" i="1"/>
              <a:t>w = time spent in system so far, waiting</a:t>
            </a:r>
          </a:p>
          <a:p>
            <a:r>
              <a:rPr lang="en-US" i="1"/>
              <a:t>e = time spent in execution so far</a:t>
            </a:r>
          </a:p>
          <a:p>
            <a:r>
              <a:rPr lang="en-US" i="1"/>
              <a:t>s = total service time required by the process, including e ; generally, this quantity</a:t>
            </a:r>
          </a:p>
          <a:p>
            <a:r>
              <a:rPr lang="en-US"/>
              <a:t>must be estimated or supplied by the user</a:t>
            </a:r>
          </a:p>
          <a:p>
            <a:r>
              <a:rPr lang="en-US"/>
              <a:t>For example, the selection function max[ </a:t>
            </a:r>
            <a:r>
              <a:rPr lang="en-US" i="1"/>
              <a:t>w ] indicates an FCFS discipline.</a:t>
            </a:r>
          </a:p>
        </p:txBody>
      </p:sp>
      <p:sp>
        <p:nvSpPr>
          <p:cNvPr id="4" name="Slide Number Placeholder 3"/>
          <p:cNvSpPr>
            <a:spLocks noGrp="1"/>
          </p:cNvSpPr>
          <p:nvPr>
            <p:ph type="sldNum" sz="quarter" idx="5"/>
          </p:nvPr>
        </p:nvSpPr>
        <p:spPr/>
        <p:txBody>
          <a:bodyPr/>
          <a:lstStyle/>
          <a:p>
            <a:pPr>
              <a:defRPr/>
            </a:pPr>
            <a:fld id="{4227BE5D-1F88-40F0-BFE2-E5A7EB7AD2F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a:t>
            </a:r>
            <a:r>
              <a:rPr lang="en-US" b="1" dirty="0"/>
              <a:t>decision mode specifies the instants in time at which the selection function</a:t>
            </a:r>
          </a:p>
          <a:p>
            <a:r>
              <a:rPr lang="en-US" dirty="0"/>
              <a:t>is exercised. There are two general categories: </a:t>
            </a:r>
            <a:r>
              <a:rPr lang="en-US" dirty="0" err="1"/>
              <a:t>nonpreemptive</a:t>
            </a:r>
            <a:r>
              <a:rPr lang="en-US" dirty="0"/>
              <a:t> and preemptive</a:t>
            </a:r>
          </a:p>
        </p:txBody>
      </p:sp>
      <p:sp>
        <p:nvSpPr>
          <p:cNvPr id="4" name="Slide Number Placeholder 3"/>
          <p:cNvSpPr>
            <a:spLocks noGrp="1"/>
          </p:cNvSpPr>
          <p:nvPr>
            <p:ph type="sldNum" sz="quarter" idx="5"/>
          </p:nvPr>
        </p:nvSpPr>
        <p:spPr/>
        <p:txBody>
          <a:bodyPr/>
          <a:lstStyle/>
          <a:p>
            <a:pPr>
              <a:defRPr/>
            </a:pPr>
            <a:fld id="{EC8CB186-F15B-40AF-9B9E-5C7B1C92792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NZ" b="1" dirty="0"/>
              <a:t>Non-preemptive</a:t>
            </a:r>
          </a:p>
          <a:p>
            <a:pPr>
              <a:defRPr/>
            </a:pPr>
            <a:r>
              <a:rPr lang="en-NZ" dirty="0"/>
              <a:t>In this case, once a process is in the Running state, it continues to execute until </a:t>
            </a:r>
          </a:p>
          <a:p>
            <a:pPr marL="685800" lvl="1" indent="-228600">
              <a:buFontTx/>
              <a:buAutoNum type="alphaLcParenBoth"/>
              <a:defRPr/>
            </a:pPr>
            <a:r>
              <a:rPr lang="en-NZ" dirty="0"/>
              <a:t>it terminates or </a:t>
            </a:r>
          </a:p>
          <a:p>
            <a:pPr marL="685800" lvl="1" indent="-228600">
              <a:buFontTx/>
              <a:buAutoNum type="alphaLcParenBoth"/>
              <a:defRPr/>
            </a:pPr>
            <a:r>
              <a:rPr lang="en-NZ" dirty="0"/>
              <a:t>it blocks itself to wait for I/O or to request some operating system service.</a:t>
            </a:r>
          </a:p>
          <a:p>
            <a:pPr marL="228600" indent="-228600">
              <a:defRPr/>
            </a:pPr>
            <a:endParaRPr lang="en-NZ" dirty="0"/>
          </a:p>
          <a:p>
            <a:pPr marL="228600" indent="-228600">
              <a:defRPr/>
            </a:pPr>
            <a:r>
              <a:rPr lang="en-NZ" b="1" dirty="0"/>
              <a:t>Preemptive:</a:t>
            </a:r>
          </a:p>
          <a:p>
            <a:pPr marL="228600" indent="-228600">
              <a:defRPr/>
            </a:pPr>
            <a:r>
              <a:rPr lang="en-NZ" dirty="0"/>
              <a:t>The currently running process may be interrupted and moved to the Ready state by the operating system.</a:t>
            </a:r>
          </a:p>
          <a:p>
            <a:pPr marL="228600" indent="-228600">
              <a:defRPr/>
            </a:pPr>
            <a:endParaRPr lang="en-NZ" dirty="0"/>
          </a:p>
          <a:p>
            <a:pPr marL="228600" indent="-228600">
              <a:defRPr/>
            </a:pPr>
            <a:r>
              <a:rPr lang="en-NZ" dirty="0"/>
              <a:t>The decision to preempt may be performed </a:t>
            </a:r>
          </a:p>
          <a:p>
            <a:pPr marL="685800" lvl="1" indent="-228600">
              <a:buFont typeface="Arial" pitchFamily="34" charset="0"/>
              <a:buChar char="•"/>
              <a:defRPr/>
            </a:pPr>
            <a:r>
              <a:rPr lang="en-NZ" dirty="0"/>
              <a:t>when a new process arrives; </a:t>
            </a:r>
          </a:p>
          <a:p>
            <a:pPr marL="685800" lvl="1" indent="-228600">
              <a:buFont typeface="Arial" pitchFamily="34" charset="0"/>
              <a:buChar char="•"/>
              <a:defRPr/>
            </a:pPr>
            <a:r>
              <a:rPr lang="en-NZ" dirty="0"/>
              <a:t>when an interrupt occurs that places a blocked process in the Ready state; </a:t>
            </a:r>
          </a:p>
          <a:p>
            <a:pPr marL="685800" lvl="1" indent="-228600">
              <a:buFont typeface="Arial" pitchFamily="34" charset="0"/>
              <a:buChar char="•"/>
              <a:defRPr/>
            </a:pPr>
            <a:r>
              <a:rPr lang="en-NZ" dirty="0"/>
              <a:t>or periodically, based on a clock interrupt.</a:t>
            </a:r>
            <a:endParaRPr lang="en-US" dirty="0"/>
          </a:p>
          <a:p>
            <a:pPr>
              <a:defRPr/>
            </a:pPr>
            <a:endParaRPr lang="en-NZ" dirty="0"/>
          </a:p>
        </p:txBody>
      </p:sp>
      <p:sp>
        <p:nvSpPr>
          <p:cNvPr id="4" name="Slide Number Placeholder 3"/>
          <p:cNvSpPr>
            <a:spLocks noGrp="1"/>
          </p:cNvSpPr>
          <p:nvPr>
            <p:ph type="sldNum" sz="quarter" idx="5"/>
          </p:nvPr>
        </p:nvSpPr>
        <p:spPr/>
        <p:txBody>
          <a:bodyPr/>
          <a:lstStyle/>
          <a:p>
            <a:pPr>
              <a:defRPr/>
            </a:pPr>
            <a:fld id="{02CCCD9D-4549-4F8C-BE67-4B3F5324B1B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Table 9.3 presents some summary information about the various scheduling policies</a:t>
            </a:r>
          </a:p>
          <a:p>
            <a:r>
              <a:rPr lang="en-US" dirty="0"/>
              <a:t>that are examined in this subsection</a:t>
            </a:r>
            <a:endParaRPr lang="en-NZ" dirty="0"/>
          </a:p>
        </p:txBody>
      </p:sp>
      <p:sp>
        <p:nvSpPr>
          <p:cNvPr id="4" name="Slide Number Placeholder 3"/>
          <p:cNvSpPr>
            <a:spLocks noGrp="1"/>
          </p:cNvSpPr>
          <p:nvPr>
            <p:ph type="sldNum" sz="quarter" idx="5"/>
          </p:nvPr>
        </p:nvSpPr>
        <p:spPr/>
        <p:txBody>
          <a:bodyPr/>
          <a:lstStyle/>
          <a:p>
            <a:pPr>
              <a:defRPr/>
            </a:pPr>
            <a:fld id="{3CD2644F-3078-40DC-BE89-F2E12532114E}"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we describe the various scheduling policies, we will use the set of processes</a:t>
            </a:r>
          </a:p>
          <a:p>
            <a:r>
              <a:rPr lang="en-US"/>
              <a:t>in Table 9.4 as a running example. We can think of these as batch jobs, with the</a:t>
            </a:r>
          </a:p>
          <a:p>
            <a:r>
              <a:rPr lang="en-US"/>
              <a:t>service time being the total execution time required. Alternatively, we can consider</a:t>
            </a:r>
          </a:p>
          <a:p>
            <a:r>
              <a:rPr lang="en-US"/>
              <a:t>these to be ongoing processes that require alternate use of the processor and I/O</a:t>
            </a:r>
          </a:p>
          <a:p>
            <a:r>
              <a:rPr lang="en-US"/>
              <a:t>in a repetitive fashion. In this latter case, the service times represent the processor</a:t>
            </a:r>
          </a:p>
          <a:p>
            <a:r>
              <a:rPr lang="en-US"/>
              <a:t>time required in one cycle. In either case, in terms of a queuing model, this quantity</a:t>
            </a:r>
          </a:p>
          <a:p>
            <a:r>
              <a:rPr lang="en-US"/>
              <a:t>corresponds to the service time.</a:t>
            </a:r>
          </a:p>
          <a:p>
            <a:endParaRPr lang="en-US"/>
          </a:p>
        </p:txBody>
      </p:sp>
      <p:sp>
        <p:nvSpPr>
          <p:cNvPr id="4" name="Slide Number Placeholder 3"/>
          <p:cNvSpPr>
            <a:spLocks noGrp="1"/>
          </p:cNvSpPr>
          <p:nvPr>
            <p:ph type="sldNum" sz="quarter" idx="5"/>
          </p:nvPr>
        </p:nvSpPr>
        <p:spPr/>
        <p:txBody>
          <a:bodyPr/>
          <a:lstStyle/>
          <a:p>
            <a:pPr>
              <a:defRPr/>
            </a:pPr>
            <a:fld id="{35173255-9556-412A-823A-15CE1F6DE4D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a:t>In this section, we make use of basic queuing formulas, with</a:t>
            </a:r>
          </a:p>
          <a:p>
            <a:r>
              <a:rPr lang="en-US"/>
              <a:t>the common assumptions of Poisson arrivals and exponential service times. 6</a:t>
            </a:r>
          </a:p>
          <a:p>
            <a:r>
              <a:rPr lang="en-US"/>
              <a:t>First, we make the observation that any such scheduling discipline that</a:t>
            </a:r>
          </a:p>
          <a:p>
            <a:r>
              <a:rPr lang="en-US"/>
              <a:t>chooses the next item to be served independent of service time obeys the following</a:t>
            </a:r>
          </a:p>
          <a:p>
            <a:r>
              <a:rPr lang="en-US"/>
              <a:t>relationship:</a:t>
            </a:r>
          </a:p>
          <a:p>
            <a:endParaRPr lang="en-US"/>
          </a:p>
          <a:p>
            <a:r>
              <a:rPr lang="en-US"/>
              <a:t>(see formula)</a:t>
            </a:r>
          </a:p>
          <a:p>
            <a:endParaRPr lang="en-US"/>
          </a:p>
          <a:p>
            <a:r>
              <a:rPr lang="en-US"/>
              <a:t>In particular, a priority-based scheduler, in which the priority of each process</a:t>
            </a:r>
          </a:p>
          <a:p>
            <a:r>
              <a:rPr lang="en-US"/>
              <a:t>is assigned independent of expected service time, provides the same average turnaround</a:t>
            </a:r>
          </a:p>
          <a:p>
            <a:r>
              <a:rPr lang="en-US"/>
              <a:t>time and average normalized turnaround time as a simple FCFS discipline.</a:t>
            </a:r>
          </a:p>
          <a:p>
            <a:r>
              <a:rPr lang="en-US"/>
              <a:t>Furthermore, the presence or absence of preemption makes no differences in these</a:t>
            </a:r>
          </a:p>
          <a:p>
            <a:r>
              <a:rPr lang="en-US"/>
              <a:t>averages.</a:t>
            </a:r>
          </a:p>
          <a:p>
            <a:endParaRPr lang="en-US"/>
          </a:p>
          <a:p>
            <a:r>
              <a:rPr lang="en-US"/>
              <a:t>With the exception of round robin and FCFS, the various scheduling disciplines</a:t>
            </a:r>
          </a:p>
          <a:p>
            <a:r>
              <a:rPr lang="en-US"/>
              <a:t>considered so far do make selections on the basis of expected service time.</a:t>
            </a:r>
          </a:p>
          <a:p>
            <a:r>
              <a:rPr lang="en-US"/>
              <a:t>Unfortunately, it turns out to be quite difficult to develop closed analytic models</a:t>
            </a:r>
          </a:p>
          <a:p>
            <a:r>
              <a:rPr lang="en-US"/>
              <a:t>of these disciplines. However, we can get an idea of the relative performance of</a:t>
            </a:r>
          </a:p>
          <a:p>
            <a:r>
              <a:rPr lang="en-US"/>
              <a:t>such scheduling algorithms, compared to FCFS, by considering priority scheduling</a:t>
            </a:r>
          </a:p>
          <a:p>
            <a:r>
              <a:rPr lang="en-US"/>
              <a:t>in which priority is based on service time.</a:t>
            </a:r>
          </a:p>
          <a:p>
            <a:endParaRPr lang="en-US"/>
          </a:p>
          <a:p>
            <a:endParaRPr lang="en-NZ"/>
          </a:p>
        </p:txBody>
      </p:sp>
      <p:sp>
        <p:nvSpPr>
          <p:cNvPr id="4" name="Slide Number Placeholder 3"/>
          <p:cNvSpPr>
            <a:spLocks noGrp="1"/>
          </p:cNvSpPr>
          <p:nvPr>
            <p:ph type="sldNum" sz="quarter" idx="5"/>
          </p:nvPr>
        </p:nvSpPr>
        <p:spPr/>
        <p:txBody>
          <a:bodyPr/>
          <a:lstStyle/>
          <a:p>
            <a:pPr>
              <a:defRPr/>
            </a:pPr>
            <a:fld id="{77633054-A622-4D8A-9AA4-543F6DFEF786}" type="slidenum">
              <a:rPr lang="en-US" smtClean="0"/>
              <a:pPr>
                <a:defRPr/>
              </a:pPr>
              <a:t>18</a:t>
            </a:fld>
            <a:endParaRPr lang="en-US" dirty="0"/>
          </a:p>
        </p:txBody>
      </p:sp>
    </p:spTree>
    <p:extLst>
      <p:ext uri="{BB962C8B-B14F-4D97-AF65-F5344CB8AC3E}">
        <p14:creationId xmlns:p14="http://schemas.microsoft.com/office/powerpoint/2010/main" val="395887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For the example of Table 9.4 , Figure 9.5 shows the execution pattern for</a:t>
            </a:r>
          </a:p>
          <a:p>
            <a:r>
              <a:rPr lang="en-US" dirty="0"/>
              <a:t>each policy for one cycle, and Table 9.5 summarizes some key results. First, the</a:t>
            </a:r>
          </a:p>
          <a:p>
            <a:r>
              <a:rPr lang="en-US" dirty="0"/>
              <a:t>finish time of each process is determined. From this, we can determine the turnaround</a:t>
            </a:r>
          </a:p>
          <a:p>
            <a:r>
              <a:rPr lang="en-US" dirty="0"/>
              <a:t>time. In terms of the queuing model, </a:t>
            </a:r>
            <a:r>
              <a:rPr lang="en-US" b="1" dirty="0"/>
              <a:t>turnaround time (TAT) is the residence</a:t>
            </a:r>
          </a:p>
          <a:p>
            <a:r>
              <a:rPr lang="en-US" dirty="0"/>
              <a:t>time </a:t>
            </a:r>
            <a:r>
              <a:rPr lang="en-US" i="1" dirty="0"/>
              <a:t>T r , or total time that the item spends in the system (waiting time plus</a:t>
            </a:r>
          </a:p>
          <a:p>
            <a:r>
              <a:rPr lang="en-US" dirty="0"/>
              <a:t>service time). A more useful figure is the normalized turnaround time, which</a:t>
            </a:r>
          </a:p>
          <a:p>
            <a:r>
              <a:rPr lang="en-US" dirty="0"/>
              <a:t>is the ratio of turnaround time to service time. This value indicates the relative</a:t>
            </a:r>
          </a:p>
          <a:p>
            <a:r>
              <a:rPr lang="en-US" dirty="0"/>
              <a:t>delay experienced by a process. Typically, the longer the process execution time,</a:t>
            </a:r>
          </a:p>
          <a:p>
            <a:r>
              <a:rPr lang="en-US" dirty="0"/>
              <a:t>the greater is the absolute amount of delay that can be tolerated. The minimum</a:t>
            </a:r>
          </a:p>
          <a:p>
            <a:r>
              <a:rPr lang="en-US" dirty="0"/>
              <a:t>possible value for this ratio is 1.0; increasing values correspond to a decreasing</a:t>
            </a:r>
          </a:p>
          <a:p>
            <a:r>
              <a:rPr lang="en-US" dirty="0"/>
              <a:t>level of service.</a:t>
            </a:r>
          </a:p>
          <a:p>
            <a:endParaRPr lang="en-US" dirty="0"/>
          </a:p>
          <a:p>
            <a:endParaRPr lang="en-NZ" dirty="0"/>
          </a:p>
          <a:p>
            <a:endParaRPr lang="en-US" dirty="0"/>
          </a:p>
        </p:txBody>
      </p:sp>
      <p:sp>
        <p:nvSpPr>
          <p:cNvPr id="4" name="Slide Number Placeholder 3"/>
          <p:cNvSpPr>
            <a:spLocks noGrp="1"/>
          </p:cNvSpPr>
          <p:nvPr>
            <p:ph type="sldNum" sz="quarter" idx="5"/>
          </p:nvPr>
        </p:nvSpPr>
        <p:spPr/>
        <p:txBody>
          <a:bodyPr/>
          <a:lstStyle/>
          <a:p>
            <a:pPr>
              <a:defRPr/>
            </a:pPr>
            <a:fld id="{ACE535F8-1744-4346-A338-A4228BD5E66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aim of processor scheduling is to assign processes to be executed by the processor</a:t>
            </a:r>
          </a:p>
          <a:p>
            <a:r>
              <a:rPr lang="en-US"/>
              <a:t>or processors over time, in a way that meets system objectives, such as response</a:t>
            </a:r>
          </a:p>
          <a:p>
            <a:r>
              <a:rPr lang="en-US"/>
              <a:t>time, throughput, and processor efficiency. In many systems, this scheduling activity</a:t>
            </a:r>
          </a:p>
          <a:p>
            <a:r>
              <a:rPr lang="en-US"/>
              <a:t>is broken down into three separate functions: long-, medium-, and short-term</a:t>
            </a:r>
          </a:p>
          <a:p>
            <a:r>
              <a:rPr lang="en-US"/>
              <a:t>scheduling. The names suggest the relative time scales with which these functions are</a:t>
            </a:r>
          </a:p>
          <a:p>
            <a:r>
              <a:rPr lang="en-US"/>
              <a:t>performed.</a:t>
            </a:r>
            <a:endParaRPr lang="en-NZ"/>
          </a:p>
        </p:txBody>
      </p:sp>
      <p:sp>
        <p:nvSpPr>
          <p:cNvPr id="4" name="Slide Number Placeholder 3"/>
          <p:cNvSpPr>
            <a:spLocks noGrp="1"/>
          </p:cNvSpPr>
          <p:nvPr>
            <p:ph type="sldNum" sz="quarter" idx="5"/>
          </p:nvPr>
        </p:nvSpPr>
        <p:spPr/>
        <p:txBody>
          <a:bodyPr/>
          <a:lstStyle/>
          <a:p>
            <a:pPr>
              <a:defRPr/>
            </a:pPr>
            <a:fld id="{9DADF705-7F65-449E-8463-E2D5E10283E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a:t>The simplest scheduling policy is first-come-first-served</a:t>
            </a:r>
          </a:p>
          <a:p>
            <a:r>
              <a:rPr lang="en-US"/>
              <a:t>(FCFS), also known as first-in-first-out (FIFO) or a strict queuing scheme.</a:t>
            </a:r>
          </a:p>
          <a:p>
            <a:r>
              <a:rPr lang="en-US"/>
              <a:t>As each process becomes ready, it joins the ready queue. When the currently</a:t>
            </a:r>
          </a:p>
          <a:p>
            <a:r>
              <a:rPr lang="en-US"/>
              <a:t>running process ceases to execute, the process that has been in the ready queue the</a:t>
            </a:r>
          </a:p>
          <a:p>
            <a:r>
              <a:rPr lang="en-US"/>
              <a:t>longest is selected for running.</a:t>
            </a:r>
          </a:p>
          <a:p>
            <a:endParaRPr lang="en-US"/>
          </a:p>
          <a:p>
            <a:r>
              <a:rPr lang="en-US"/>
              <a:t>FCFS performs much better for long processes than short ones.</a:t>
            </a:r>
          </a:p>
          <a:p>
            <a:endParaRPr lang="en-US"/>
          </a:p>
          <a:p>
            <a:r>
              <a:rPr lang="en-US"/>
              <a:t>Another difficulty with FCFS is that it tends to favor processor-bound processes</a:t>
            </a:r>
          </a:p>
          <a:p>
            <a:r>
              <a:rPr lang="en-US"/>
              <a:t>over I/O-bound processes. Consider that there is a collection of processes, one of</a:t>
            </a:r>
          </a:p>
          <a:p>
            <a:r>
              <a:rPr lang="en-US"/>
              <a:t>which mostly uses the processor (processor bound) and a number of which favor I/O</a:t>
            </a:r>
          </a:p>
          <a:p>
            <a:r>
              <a:rPr lang="en-US"/>
              <a:t>(I/O bound). When a processor-bound process is running, all of the I/O bound processes</a:t>
            </a:r>
          </a:p>
          <a:p>
            <a:r>
              <a:rPr lang="en-US"/>
              <a:t>must wait. Some of these may be in I/O queues (blocked state) but may move</a:t>
            </a:r>
          </a:p>
          <a:p>
            <a:r>
              <a:rPr lang="en-US"/>
              <a:t>back to the ready queue while the processor-bound process is executing. At this point,</a:t>
            </a:r>
          </a:p>
          <a:p>
            <a:r>
              <a:rPr lang="en-US"/>
              <a:t>most or all of the I/O devices may be idle, even though there is potentially work for</a:t>
            </a:r>
          </a:p>
          <a:p>
            <a:r>
              <a:rPr lang="en-US"/>
              <a:t>them to do. When the currently running process leaves the Running state, the ready</a:t>
            </a:r>
          </a:p>
          <a:p>
            <a:r>
              <a:rPr lang="en-US"/>
              <a:t>I/O-bound processes quickly move through the Running state and become blocked on</a:t>
            </a:r>
          </a:p>
          <a:p>
            <a:r>
              <a:rPr lang="en-US"/>
              <a:t>I/O events. If the processor-bound process is also blocked, the processor becomes idle.</a:t>
            </a:r>
          </a:p>
          <a:p>
            <a:r>
              <a:rPr lang="en-US"/>
              <a:t>Thus, FCFS may result in inefficient use of both the processor and the I/O devices.</a:t>
            </a:r>
          </a:p>
          <a:p>
            <a:endParaRPr lang="en-US"/>
          </a:p>
          <a:p>
            <a:r>
              <a:rPr lang="en-US"/>
              <a:t>FCFS is not an attractive alternative on its own for a uniprocessor system.</a:t>
            </a:r>
          </a:p>
          <a:p>
            <a:r>
              <a:rPr lang="en-US"/>
              <a:t>However, it is often combined with a priority scheme to provide an effective scheduler.</a:t>
            </a:r>
          </a:p>
          <a:p>
            <a:r>
              <a:rPr lang="en-US"/>
              <a:t>Thus, the scheduler may maintain a number of queues, one for each priority</a:t>
            </a:r>
          </a:p>
          <a:p>
            <a:r>
              <a:rPr lang="en-US"/>
              <a:t>level, and dispatch within each queue on a first-come-first-served basis. We see one</a:t>
            </a:r>
          </a:p>
          <a:p>
            <a:r>
              <a:rPr lang="en-US"/>
              <a:t>example of such a system later, in our discussion of feedback scheduling.</a:t>
            </a:r>
          </a:p>
        </p:txBody>
      </p:sp>
      <p:sp>
        <p:nvSpPr>
          <p:cNvPr id="4" name="Slide Number Placeholder 3"/>
          <p:cNvSpPr>
            <a:spLocks noGrp="1"/>
          </p:cNvSpPr>
          <p:nvPr>
            <p:ph type="sldNum" sz="quarter" idx="5"/>
          </p:nvPr>
        </p:nvSpPr>
        <p:spPr/>
        <p:txBody>
          <a:bodyPr/>
          <a:lstStyle/>
          <a:p>
            <a:pPr>
              <a:defRPr/>
            </a:pPr>
            <a:fld id="{1565E2AE-424D-448D-8F3A-AF8DDE5A138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a:t>A straightforward way to reduce the penalty that short jobs suffer</a:t>
            </a:r>
          </a:p>
          <a:p>
            <a:r>
              <a:rPr lang="en-US"/>
              <a:t>with FCFS is to use preemption based on a clock. The simplest such policy is round</a:t>
            </a:r>
          </a:p>
          <a:p>
            <a:r>
              <a:rPr lang="en-US"/>
              <a:t>robin. A clock interrupt is generated at periodic intervals. When the interrupt</a:t>
            </a:r>
          </a:p>
          <a:p>
            <a:r>
              <a:rPr lang="en-US"/>
              <a:t>occurs, the currently running process is placed in the ready queue, and the next</a:t>
            </a:r>
          </a:p>
          <a:p>
            <a:r>
              <a:rPr lang="en-US"/>
              <a:t>ready job is selected on a FCFS basis. This technique is also known as </a:t>
            </a:r>
            <a:r>
              <a:rPr lang="en-US" b="1"/>
              <a:t>time slicing ,</a:t>
            </a:r>
          </a:p>
          <a:p>
            <a:r>
              <a:rPr lang="en-US"/>
              <a:t>because each process is given a slice of time before being preempted.</a:t>
            </a:r>
          </a:p>
          <a:p>
            <a:endParaRPr lang="en-US"/>
          </a:p>
          <a:p>
            <a:r>
              <a:rPr lang="en-US"/>
              <a:t>With round robin, the principal design issue is the length of the time quantum,</a:t>
            </a:r>
          </a:p>
          <a:p>
            <a:r>
              <a:rPr lang="en-US"/>
              <a:t>or slice, to be used. If the quantum is very short, then short processes will move</a:t>
            </a:r>
          </a:p>
          <a:p>
            <a:r>
              <a:rPr lang="en-US"/>
              <a:t>through the system relatively quickly. On the other hand, there is processing overhead</a:t>
            </a:r>
          </a:p>
          <a:p>
            <a:r>
              <a:rPr lang="en-US"/>
              <a:t>involved in handling the clock interrupt and performing the scheduling and</a:t>
            </a:r>
          </a:p>
          <a:p>
            <a:r>
              <a:rPr lang="en-US"/>
              <a:t>dispatching function. Thus, very short time quanta should be avoided.</a:t>
            </a:r>
          </a:p>
          <a:p>
            <a:endParaRPr lang="en-US"/>
          </a:p>
          <a:p>
            <a:r>
              <a:rPr lang="en-US"/>
              <a:t>Round robin is particularly effective in a general-purpose time-sharing system</a:t>
            </a:r>
          </a:p>
          <a:p>
            <a:r>
              <a:rPr lang="en-US"/>
              <a:t>or transaction processing system. One drawback to round robin is its relative </a:t>
            </a:r>
          </a:p>
          <a:p>
            <a:r>
              <a:rPr lang="en-US"/>
              <a:t>treatment of processor-bound and I/O-bound processes. Generally, an I/O-bound</a:t>
            </a:r>
          </a:p>
          <a:p>
            <a:r>
              <a:rPr lang="en-US"/>
              <a:t>process has a shorter processor burst (amount of time spent executing between I/O</a:t>
            </a:r>
          </a:p>
          <a:p>
            <a:r>
              <a:rPr lang="en-US"/>
              <a:t>operations) than a processor-bound process. If there is a mix of processor-bound</a:t>
            </a:r>
          </a:p>
          <a:p>
            <a:r>
              <a:rPr lang="en-US"/>
              <a:t>and I/O-bound processes, then the following will happen: An I/O-bound process</a:t>
            </a:r>
          </a:p>
          <a:p>
            <a:r>
              <a:rPr lang="en-US"/>
              <a:t>uses a processor for a short period and then is blocked for I/O; it waits for the</a:t>
            </a:r>
          </a:p>
          <a:p>
            <a:r>
              <a:rPr lang="en-US"/>
              <a:t>I/O operation to complete and then joins the ready queue. On the other hand, a</a:t>
            </a:r>
          </a:p>
          <a:p>
            <a:r>
              <a:rPr lang="en-US"/>
              <a:t>processor-bound process generally uses a complete time quantum while executing</a:t>
            </a:r>
          </a:p>
          <a:p>
            <a:r>
              <a:rPr lang="en-US"/>
              <a:t>and immediately returns to the ready queue. Thus, processor-bound processes</a:t>
            </a:r>
          </a:p>
          <a:p>
            <a:r>
              <a:rPr lang="en-US"/>
              <a:t>tend to receive an unfair portion of processor time, which results in poor performance</a:t>
            </a:r>
          </a:p>
          <a:p>
            <a:r>
              <a:rPr lang="en-US"/>
              <a:t>for I/O-bound processes, inefficient use of I/O devices, and an increase in the</a:t>
            </a:r>
          </a:p>
          <a:p>
            <a:r>
              <a:rPr lang="en-US"/>
              <a:t>variance of response time.</a:t>
            </a:r>
          </a:p>
          <a:p>
            <a:endParaRPr lang="en-US"/>
          </a:p>
          <a:p>
            <a:endParaRPr lang="en-NZ"/>
          </a:p>
        </p:txBody>
      </p:sp>
      <p:sp>
        <p:nvSpPr>
          <p:cNvPr id="4" name="Slide Number Placeholder 3"/>
          <p:cNvSpPr>
            <a:spLocks noGrp="1"/>
          </p:cNvSpPr>
          <p:nvPr>
            <p:ph type="sldNum" sz="quarter" idx="5"/>
          </p:nvPr>
        </p:nvSpPr>
        <p:spPr/>
        <p:txBody>
          <a:bodyPr/>
          <a:lstStyle/>
          <a:p>
            <a:pPr>
              <a:defRPr/>
            </a:pPr>
            <a:fld id="{50FFD518-89C8-445B-92C1-0604D846550E}"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One useful guide is that the time quantum should be slightly greater than the time required for</a:t>
            </a:r>
          </a:p>
          <a:p>
            <a:r>
              <a:rPr lang="en-US"/>
              <a:t>a typical interaction or process function. If it is less, then most processes will require</a:t>
            </a:r>
          </a:p>
          <a:p>
            <a:r>
              <a:rPr lang="en-US"/>
              <a:t>at least two time quanta. Figure 9.6 illustrates the effect this has on response time.</a:t>
            </a:r>
          </a:p>
          <a:p>
            <a:r>
              <a:rPr lang="en-US"/>
              <a:t>Note that in the limiting case of a time quantum that is longer than the longest running</a:t>
            </a:r>
          </a:p>
          <a:p>
            <a:r>
              <a:rPr lang="en-US"/>
              <a:t>process, round robin degenerates to FCFS.</a:t>
            </a:r>
          </a:p>
        </p:txBody>
      </p:sp>
      <p:sp>
        <p:nvSpPr>
          <p:cNvPr id="4" name="Slide Number Placeholder 3"/>
          <p:cNvSpPr>
            <a:spLocks noGrp="1"/>
          </p:cNvSpPr>
          <p:nvPr>
            <p:ph type="sldNum" sz="quarter" idx="5"/>
          </p:nvPr>
        </p:nvSpPr>
        <p:spPr/>
        <p:txBody>
          <a:bodyPr/>
          <a:lstStyle/>
          <a:p>
            <a:pPr>
              <a:defRPr/>
            </a:pPr>
            <a:fld id="{6C3B9905-601C-4406-8D85-A5431998B5F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Figure 9.6 continued.</a:t>
            </a:r>
          </a:p>
          <a:p>
            <a:endParaRPr lang="en-US"/>
          </a:p>
          <a:p>
            <a:r>
              <a:rPr lang="en-US"/>
              <a:t>Effect of size of preemption time quantum.</a:t>
            </a:r>
          </a:p>
        </p:txBody>
      </p:sp>
      <p:sp>
        <p:nvSpPr>
          <p:cNvPr id="4" name="Slide Number Placeholder 3"/>
          <p:cNvSpPr>
            <a:spLocks noGrp="1"/>
          </p:cNvSpPr>
          <p:nvPr>
            <p:ph type="sldNum" sz="quarter" idx="5"/>
          </p:nvPr>
        </p:nvSpPr>
        <p:spPr/>
        <p:txBody>
          <a:bodyPr/>
          <a:lstStyle/>
          <a:p>
            <a:pPr>
              <a:defRPr/>
            </a:pPr>
            <a:fld id="{237D7CA3-B045-4D02-AFEC-19101D71787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a:t>Another approach to reducing the bias in favor of</a:t>
            </a:r>
          </a:p>
          <a:p>
            <a:r>
              <a:rPr lang="en-US"/>
              <a:t>long processes inherent in FCFS is the shortest process next (SPN) policy. This is</a:t>
            </a:r>
          </a:p>
          <a:p>
            <a:r>
              <a:rPr lang="en-US"/>
              <a:t>a nonpreemptive policy in which the process with the shortest expected processing</a:t>
            </a:r>
          </a:p>
          <a:p>
            <a:r>
              <a:rPr lang="en-US"/>
              <a:t>time is selected next. Thus, a short process will jump to the head of the queue past</a:t>
            </a:r>
          </a:p>
          <a:p>
            <a:r>
              <a:rPr lang="en-US"/>
              <a:t>longer jobs.</a:t>
            </a:r>
          </a:p>
          <a:p>
            <a:endParaRPr lang="en-US"/>
          </a:p>
          <a:p>
            <a:r>
              <a:rPr lang="en-US"/>
              <a:t>Figure 9.5 and Table 9.5 show the results for our example. Note that process</a:t>
            </a:r>
          </a:p>
          <a:p>
            <a:r>
              <a:rPr lang="en-US"/>
              <a:t>E receives service much earlier than under FCFS. Overall performance is also significantly</a:t>
            </a:r>
          </a:p>
          <a:p>
            <a:r>
              <a:rPr lang="en-US"/>
              <a:t>improved in terms of response time. However, the variability of response</a:t>
            </a:r>
          </a:p>
          <a:p>
            <a:r>
              <a:rPr lang="en-US"/>
              <a:t>times is increased, especially for longer processes, and thus predictability is reduced.</a:t>
            </a:r>
          </a:p>
          <a:p>
            <a:endParaRPr lang="en-US"/>
          </a:p>
          <a:p>
            <a:r>
              <a:rPr lang="en-US"/>
              <a:t>One difficulty with the SPN policy is the need to know or at least estimate the</a:t>
            </a:r>
          </a:p>
          <a:p>
            <a:r>
              <a:rPr lang="en-US"/>
              <a:t>required processing time of each process. For batch jobs, the system may require the</a:t>
            </a:r>
          </a:p>
          <a:p>
            <a:r>
              <a:rPr lang="en-US"/>
              <a:t>programmer to estimate the value and supply it to the operating system. If the programmer’s</a:t>
            </a:r>
          </a:p>
          <a:p>
            <a:r>
              <a:rPr lang="en-US"/>
              <a:t>estimate is substantially under the actual running time, the system may abort the</a:t>
            </a:r>
          </a:p>
          <a:p>
            <a:r>
              <a:rPr lang="en-US"/>
              <a:t>job. In a production environment, the same jobs run frequently, and statistics may be</a:t>
            </a:r>
          </a:p>
          <a:p>
            <a:r>
              <a:rPr lang="en-US"/>
              <a:t>gathered. For interactive processes, the operating system may keep a running average</a:t>
            </a:r>
          </a:p>
          <a:p>
            <a:r>
              <a:rPr lang="en-US"/>
              <a:t>of each “burst” for each process.</a:t>
            </a:r>
          </a:p>
          <a:p>
            <a:endParaRPr lang="en-US"/>
          </a:p>
          <a:p>
            <a:r>
              <a:rPr lang="en-US"/>
              <a:t>A risk with SPN is the possibility of starvation for longer processes, as long</a:t>
            </a:r>
          </a:p>
          <a:p>
            <a:r>
              <a:rPr lang="en-US"/>
              <a:t>as there is a steady supply of shorter processes. On the other hand, although SPN</a:t>
            </a:r>
          </a:p>
          <a:p>
            <a:r>
              <a:rPr lang="en-US"/>
              <a:t>reduces the bias in favor of longer jobs, it still is not desirable for a time-sharing or</a:t>
            </a:r>
          </a:p>
          <a:p>
            <a:r>
              <a:rPr lang="en-US"/>
              <a:t>transaction processing environment because of the lack of preemption. Looking</a:t>
            </a:r>
          </a:p>
          <a:p>
            <a:r>
              <a:rPr lang="en-US"/>
              <a:t>back at our worst-case analysis described under FCFS, processes W, X, Y, and Z</a:t>
            </a:r>
          </a:p>
          <a:p>
            <a:r>
              <a:rPr lang="en-US"/>
              <a:t>will still execute in the same order, heavily penalizing the short process Y.</a:t>
            </a:r>
            <a:endParaRPr lang="en-NZ"/>
          </a:p>
        </p:txBody>
      </p:sp>
      <p:sp>
        <p:nvSpPr>
          <p:cNvPr id="4" name="Slide Number Placeholder 3"/>
          <p:cNvSpPr>
            <a:spLocks noGrp="1"/>
          </p:cNvSpPr>
          <p:nvPr>
            <p:ph type="sldNum" sz="quarter" idx="5"/>
          </p:nvPr>
        </p:nvSpPr>
        <p:spPr/>
        <p:txBody>
          <a:bodyPr/>
          <a:lstStyle/>
          <a:p>
            <a:pPr>
              <a:defRPr/>
            </a:pPr>
            <a:fld id="{A3932F47-A233-41C6-A074-FC64DB05F23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shortest remaining time (SRT) policy is a</a:t>
            </a:r>
          </a:p>
          <a:p>
            <a:r>
              <a:rPr lang="en-US"/>
              <a:t>preemptive version of SPN. In this case, the scheduler always chooses the process</a:t>
            </a:r>
          </a:p>
          <a:p>
            <a:r>
              <a:rPr lang="en-US"/>
              <a:t>that has the shortest expected remaining processing time. When a new process joins</a:t>
            </a:r>
          </a:p>
          <a:p>
            <a:r>
              <a:rPr lang="en-US"/>
              <a:t>the ready queue, it may in fact have a shorter remaining time than the currently</a:t>
            </a:r>
          </a:p>
          <a:p>
            <a:r>
              <a:rPr lang="en-US"/>
              <a:t>running process. Accordingly, the scheduler may preempt the current process when</a:t>
            </a:r>
          </a:p>
          <a:p>
            <a:r>
              <a:rPr lang="en-US"/>
              <a:t>a new process becomes ready. As with SPN, the scheduler must have an estimate of</a:t>
            </a:r>
          </a:p>
          <a:p>
            <a:r>
              <a:rPr lang="en-US"/>
              <a:t>processing time to perform the selection function, and there is a risk of starvation of</a:t>
            </a:r>
          </a:p>
          <a:p>
            <a:r>
              <a:rPr lang="en-US"/>
              <a:t>longer processes.</a:t>
            </a:r>
          </a:p>
          <a:p>
            <a:endParaRPr lang="en-US"/>
          </a:p>
          <a:p>
            <a:r>
              <a:rPr lang="en-US"/>
              <a:t>SRT does not have the bias in favor of long processes found in FCFS. Unlike</a:t>
            </a:r>
          </a:p>
          <a:p>
            <a:r>
              <a:rPr lang="en-US"/>
              <a:t>round robin, no additional interrupts are generated, reducing overhead. On the</a:t>
            </a:r>
          </a:p>
          <a:p>
            <a:r>
              <a:rPr lang="en-US"/>
              <a:t>other hand, elapsed service times must be recorded, contributing to overhead. SRT</a:t>
            </a:r>
          </a:p>
          <a:p>
            <a:r>
              <a:rPr lang="en-US"/>
              <a:t>should also give superior turnaround time performance to SPN, because a short job</a:t>
            </a:r>
          </a:p>
          <a:p>
            <a:r>
              <a:rPr lang="en-US"/>
              <a:t>is given immediate preference to a running longer job.</a:t>
            </a:r>
          </a:p>
          <a:p>
            <a:endParaRPr lang="en-US"/>
          </a:p>
          <a:p>
            <a:r>
              <a:rPr lang="en-US"/>
              <a:t>Note that in our example ( Table 9.5 ), the three shortest processes all receive</a:t>
            </a:r>
          </a:p>
          <a:p>
            <a:r>
              <a:rPr lang="en-US"/>
              <a:t>immediate service, yielding a normalized turnaround time for each of 1.0.</a:t>
            </a:r>
          </a:p>
          <a:p>
            <a:endParaRPr lang="en-NZ"/>
          </a:p>
        </p:txBody>
      </p:sp>
      <p:sp>
        <p:nvSpPr>
          <p:cNvPr id="4" name="Slide Number Placeholder 3"/>
          <p:cNvSpPr>
            <a:spLocks noGrp="1"/>
          </p:cNvSpPr>
          <p:nvPr>
            <p:ph type="sldNum" sz="quarter" idx="5"/>
          </p:nvPr>
        </p:nvSpPr>
        <p:spPr/>
        <p:txBody>
          <a:bodyPr/>
          <a:lstStyle/>
          <a:p>
            <a:pPr>
              <a:defRPr/>
            </a:pPr>
            <a:fld id="{26D25708-3997-46E2-A386-57E894D9F68E}"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shortest remaining time (SRT) policy is a</a:t>
            </a:r>
          </a:p>
          <a:p>
            <a:r>
              <a:rPr lang="en-US"/>
              <a:t>preemptive version of SPN. In this case, the scheduler always chooses the process</a:t>
            </a:r>
          </a:p>
          <a:p>
            <a:r>
              <a:rPr lang="en-US"/>
              <a:t>that has the shortest expected remaining processing time. When a new process joins</a:t>
            </a:r>
          </a:p>
          <a:p>
            <a:r>
              <a:rPr lang="en-US"/>
              <a:t>the ready queue, it may in fact have a shorter remaining time than the currently</a:t>
            </a:r>
          </a:p>
          <a:p>
            <a:r>
              <a:rPr lang="en-US"/>
              <a:t>running process. Accordingly, the scheduler may preempt the current process when</a:t>
            </a:r>
          </a:p>
          <a:p>
            <a:r>
              <a:rPr lang="en-US"/>
              <a:t>a new process becomes ready. As with SPN, the scheduler must have an estimate of</a:t>
            </a:r>
          </a:p>
          <a:p>
            <a:r>
              <a:rPr lang="en-US"/>
              <a:t>processing time to perform the selection function, and there is a risk of starvation of</a:t>
            </a:r>
          </a:p>
          <a:p>
            <a:r>
              <a:rPr lang="en-US"/>
              <a:t>longer processes.</a:t>
            </a:r>
          </a:p>
          <a:p>
            <a:endParaRPr lang="en-US"/>
          </a:p>
          <a:p>
            <a:r>
              <a:rPr lang="en-US"/>
              <a:t>SRT does not have the bias in favor of long processes found in FCFS. Unlike</a:t>
            </a:r>
          </a:p>
          <a:p>
            <a:r>
              <a:rPr lang="en-US"/>
              <a:t>round robin, no additional interrupts are generated, reducing overhead. On the</a:t>
            </a:r>
          </a:p>
          <a:p>
            <a:r>
              <a:rPr lang="en-US"/>
              <a:t>other hand, elapsed service times must be recorded, contributing to overhead. SRT</a:t>
            </a:r>
          </a:p>
          <a:p>
            <a:r>
              <a:rPr lang="en-US"/>
              <a:t>should also give superior turnaround time performance to SPN, because a short job</a:t>
            </a:r>
          </a:p>
          <a:p>
            <a:r>
              <a:rPr lang="en-US"/>
              <a:t>is given immediate preference to a running longer job.</a:t>
            </a:r>
          </a:p>
          <a:p>
            <a:endParaRPr lang="en-US"/>
          </a:p>
          <a:p>
            <a:r>
              <a:rPr lang="en-US"/>
              <a:t>Note that in our example ( Table 9.5 ), the three shortest processes all receive</a:t>
            </a:r>
          </a:p>
          <a:p>
            <a:r>
              <a:rPr lang="en-US"/>
              <a:t>immediate service, yielding a normalized turnaround time for each of 1.0.</a:t>
            </a:r>
          </a:p>
          <a:p>
            <a:endParaRPr lang="en-NZ"/>
          </a:p>
        </p:txBody>
      </p:sp>
      <p:sp>
        <p:nvSpPr>
          <p:cNvPr id="4" name="Slide Number Placeholder 3"/>
          <p:cNvSpPr>
            <a:spLocks noGrp="1"/>
          </p:cNvSpPr>
          <p:nvPr>
            <p:ph type="sldNum" sz="quarter" idx="5"/>
          </p:nvPr>
        </p:nvSpPr>
        <p:spPr/>
        <p:txBody>
          <a:bodyPr/>
          <a:lstStyle/>
          <a:p>
            <a:pPr>
              <a:defRPr/>
            </a:pPr>
            <a:fld id="{26D25708-3997-46E2-A386-57E894D9F68E}"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Table 9.5 , we have used the normalized</a:t>
            </a:r>
          </a:p>
          <a:p>
            <a:r>
              <a:rPr lang="en-US" dirty="0"/>
              <a:t>turnaround time, which is the ratio of turnaround time to actual service time, as a</a:t>
            </a:r>
          </a:p>
          <a:p>
            <a:r>
              <a:rPr lang="en-US" dirty="0"/>
              <a:t>figure of merit. For each individual process, we would like to minimize this ratio,</a:t>
            </a:r>
          </a:p>
          <a:p>
            <a:r>
              <a:rPr lang="en-US" dirty="0"/>
              <a:t>and we would like to minimize the average value over all processes. In general,</a:t>
            </a:r>
          </a:p>
          <a:p>
            <a:r>
              <a:rPr lang="en-US" dirty="0"/>
              <a:t>we cannot know ahead of time what the service time is going to be, but we can</a:t>
            </a:r>
          </a:p>
          <a:p>
            <a:r>
              <a:rPr lang="en-US" dirty="0"/>
              <a:t>approximate it, either based on past history or some input from the user or a</a:t>
            </a:r>
          </a:p>
          <a:p>
            <a:r>
              <a:rPr lang="en-US" dirty="0"/>
              <a:t>configuration manager.</a:t>
            </a:r>
          </a:p>
          <a:p>
            <a:endParaRPr lang="en-US" dirty="0"/>
          </a:p>
          <a:p>
            <a:r>
              <a:rPr lang="en-US" dirty="0"/>
              <a:t>Thus, our scheduling rule becomes the following: when the current process</a:t>
            </a:r>
          </a:p>
          <a:p>
            <a:r>
              <a:rPr lang="en-US" dirty="0"/>
              <a:t>completes or is blocked, choose the ready process with the greatest value of </a:t>
            </a:r>
            <a:r>
              <a:rPr lang="en-US" i="1" dirty="0"/>
              <a:t>R .</a:t>
            </a:r>
          </a:p>
          <a:p>
            <a:r>
              <a:rPr lang="en-US" dirty="0"/>
              <a:t>This approach is attractive because it accounts for the age of the process. While</a:t>
            </a:r>
          </a:p>
          <a:p>
            <a:r>
              <a:rPr lang="en-US" dirty="0"/>
              <a:t>shorter jobs are favored (a smaller denominator yields a larger ratio), aging without</a:t>
            </a:r>
          </a:p>
          <a:p>
            <a:r>
              <a:rPr lang="en-US" dirty="0"/>
              <a:t>service increases the ratio so that a longer process will eventually get past competing</a:t>
            </a:r>
          </a:p>
          <a:p>
            <a:r>
              <a:rPr lang="en-US" dirty="0"/>
              <a:t>shorter jobs.</a:t>
            </a:r>
          </a:p>
          <a:p>
            <a:endParaRPr lang="en-US" dirty="0"/>
          </a:p>
          <a:p>
            <a:r>
              <a:rPr lang="en-US" dirty="0"/>
              <a:t>As with SRT and SPN, the expected service time must be estimated to use</a:t>
            </a:r>
          </a:p>
          <a:p>
            <a:r>
              <a:rPr lang="en-US" dirty="0"/>
              <a:t>highest response ratio next (HRRN).</a:t>
            </a:r>
          </a:p>
        </p:txBody>
      </p:sp>
      <p:sp>
        <p:nvSpPr>
          <p:cNvPr id="4" name="Slide Number Placeholder 3"/>
          <p:cNvSpPr>
            <a:spLocks noGrp="1"/>
          </p:cNvSpPr>
          <p:nvPr>
            <p:ph type="sldNum" sz="quarter" idx="5"/>
          </p:nvPr>
        </p:nvSpPr>
        <p:spPr/>
        <p:txBody>
          <a:bodyPr/>
          <a:lstStyle/>
          <a:p>
            <a:pPr>
              <a:defRPr/>
            </a:pPr>
            <a:fld id="{5F9FA644-A1DD-4332-8B37-DA8F53F9573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a:t>All of the scheduling algorithms discussed so far treat the collection of ready</a:t>
            </a:r>
          </a:p>
          <a:p>
            <a:r>
              <a:rPr lang="en-US"/>
              <a:t>processes as a single pool of processes from which to select the next running process.</a:t>
            </a:r>
          </a:p>
          <a:p>
            <a:r>
              <a:rPr lang="en-US"/>
              <a:t>This pool may be broken down by priority but is otherwise homogeneous.</a:t>
            </a:r>
          </a:p>
          <a:p>
            <a:endParaRPr lang="en-US"/>
          </a:p>
          <a:p>
            <a:r>
              <a:rPr lang="en-US"/>
              <a:t>However, in a multiuser system, if individual user applications or jobs may be</a:t>
            </a:r>
          </a:p>
          <a:p>
            <a:r>
              <a:rPr lang="en-US"/>
              <a:t>organized as multiple processes (or threads), then there is a structure to the collection</a:t>
            </a:r>
          </a:p>
          <a:p>
            <a:r>
              <a:rPr lang="en-US"/>
              <a:t>of processes that is not recognized by a traditional scheduler. From the user’s</a:t>
            </a:r>
          </a:p>
          <a:p>
            <a:r>
              <a:rPr lang="en-US"/>
              <a:t>point of view, the concern is not how a particular process performs but rather how</a:t>
            </a:r>
          </a:p>
          <a:p>
            <a:r>
              <a:rPr lang="en-US"/>
              <a:t>his or her set of processes, which constitute a single application, performs. Thus, it</a:t>
            </a:r>
          </a:p>
          <a:p>
            <a:r>
              <a:rPr lang="en-US"/>
              <a:t>would be attractive to make scheduling decisions on the basis of these process sets.</a:t>
            </a:r>
          </a:p>
          <a:p>
            <a:r>
              <a:rPr lang="en-US"/>
              <a:t>This approach is generally known as fair-share scheduling. Further, the concept can</a:t>
            </a:r>
          </a:p>
          <a:p>
            <a:r>
              <a:rPr lang="en-US"/>
              <a:t>be extended to groups of users, even if each user is represented by a single process.</a:t>
            </a:r>
          </a:p>
          <a:p>
            <a:r>
              <a:rPr lang="en-US"/>
              <a:t>For example, in a time-sharing system, we might wish to consider all of the users</a:t>
            </a:r>
          </a:p>
          <a:p>
            <a:r>
              <a:rPr lang="en-US"/>
              <a:t>from a given department to be members of the same group. Scheduling decisions</a:t>
            </a:r>
          </a:p>
          <a:p>
            <a:r>
              <a:rPr lang="en-US"/>
              <a:t>could then be made that attempt to give each group similar service. Thus, if a large</a:t>
            </a:r>
          </a:p>
          <a:p>
            <a:r>
              <a:rPr lang="en-US"/>
              <a:t>number of people from one department log onto the system, we would like to see</a:t>
            </a:r>
          </a:p>
          <a:p>
            <a:r>
              <a:rPr lang="en-US"/>
              <a:t>response time degradation primarily affect members of that department rather than</a:t>
            </a:r>
          </a:p>
          <a:p>
            <a:r>
              <a:rPr lang="en-US"/>
              <a:t>users from other departments.</a:t>
            </a:r>
          </a:p>
          <a:p>
            <a:endParaRPr lang="en-US"/>
          </a:p>
          <a:p>
            <a:r>
              <a:rPr lang="en-US"/>
              <a:t>The term </a:t>
            </a:r>
            <a:r>
              <a:rPr lang="en-US" i="1"/>
              <a:t>fair share indicates the philosophy behind such a scheduler. Each</a:t>
            </a:r>
          </a:p>
          <a:p>
            <a:r>
              <a:rPr lang="en-US"/>
              <a:t>user is assigned a weighting of some sort that defines that user’s share of system</a:t>
            </a:r>
          </a:p>
          <a:p>
            <a:r>
              <a:rPr lang="en-US"/>
              <a:t>resources as a fraction of the total usage of those resources. In particular, each</a:t>
            </a:r>
          </a:p>
          <a:p>
            <a:r>
              <a:rPr lang="en-US"/>
              <a:t>user is assigned a share of the processor. Such a scheme should operate in a more</a:t>
            </a:r>
          </a:p>
          <a:p>
            <a:r>
              <a:rPr lang="en-US"/>
              <a:t>or less linear fashion, so that if user A has twice the weighting of user B, then in</a:t>
            </a:r>
          </a:p>
          <a:p>
            <a:r>
              <a:rPr lang="en-US"/>
              <a:t>the long run, user A should be able to do twice as much work as user B. The objective</a:t>
            </a:r>
          </a:p>
          <a:p>
            <a:r>
              <a:rPr lang="en-US"/>
              <a:t>of a fair-share scheduler is to monitor usage to give fewer resources to users</a:t>
            </a:r>
          </a:p>
          <a:p>
            <a:r>
              <a:rPr lang="en-US"/>
              <a:t>who have had more than their fair share and more to those who have had less than</a:t>
            </a:r>
          </a:p>
          <a:p>
            <a:r>
              <a:rPr lang="en-US"/>
              <a:t>their fair share.</a:t>
            </a:r>
            <a:endParaRPr lang="en-NZ"/>
          </a:p>
        </p:txBody>
      </p:sp>
      <p:sp>
        <p:nvSpPr>
          <p:cNvPr id="4" name="Slide Number Placeholder 3"/>
          <p:cNvSpPr>
            <a:spLocks noGrp="1"/>
          </p:cNvSpPr>
          <p:nvPr>
            <p:ph type="sldNum" sz="quarter" idx="5"/>
          </p:nvPr>
        </p:nvSpPr>
        <p:spPr/>
        <p:txBody>
          <a:bodyPr/>
          <a:lstStyle/>
          <a:p>
            <a:pPr>
              <a:defRPr/>
            </a:pPr>
            <a:fld id="{8E6ACE1C-668F-4FFB-9178-693F74F00E2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dirty="0"/>
              <a:t>The operating system must make three types of scheduling decisions with respect to</a:t>
            </a:r>
          </a:p>
          <a:p>
            <a:pPr>
              <a:defRPr/>
            </a:pPr>
            <a:r>
              <a:rPr lang="en-US" dirty="0"/>
              <a:t>the execution of processes. Long-term scheduling determines when new processes</a:t>
            </a:r>
          </a:p>
          <a:p>
            <a:pPr>
              <a:defRPr/>
            </a:pPr>
            <a:r>
              <a:rPr lang="en-US" dirty="0"/>
              <a:t>are admitted to the system. Medium-term scheduling is part of the swapping function</a:t>
            </a:r>
          </a:p>
          <a:p>
            <a:pPr>
              <a:defRPr/>
            </a:pPr>
            <a:r>
              <a:rPr lang="en-US" dirty="0"/>
              <a:t>and determines when a program is brought partially or fully into main memory</a:t>
            </a:r>
          </a:p>
          <a:p>
            <a:pPr>
              <a:defRPr/>
            </a:pPr>
            <a:r>
              <a:rPr lang="en-US" dirty="0"/>
              <a:t>so that it may be executed. Short-term scheduling determines which ready process</a:t>
            </a:r>
          </a:p>
          <a:p>
            <a:pPr>
              <a:defRPr/>
            </a:pPr>
            <a:r>
              <a:rPr lang="en-US" dirty="0"/>
              <a:t>will be executed next by the processor. This chapter focuses on the issues relating to</a:t>
            </a:r>
          </a:p>
          <a:p>
            <a:pPr>
              <a:defRPr/>
            </a:pPr>
            <a:r>
              <a:rPr lang="en-US" dirty="0"/>
              <a:t>short-term scheduling.</a:t>
            </a:r>
          </a:p>
          <a:p>
            <a:pPr>
              <a:defRPr/>
            </a:pPr>
            <a:endParaRPr lang="en-US" dirty="0"/>
          </a:p>
          <a:p>
            <a:pPr>
              <a:defRPr/>
            </a:pPr>
            <a:r>
              <a:rPr lang="en-US" dirty="0"/>
              <a:t>A variety of criteria are used in designing the short-term scheduler. Some of</a:t>
            </a:r>
          </a:p>
          <a:p>
            <a:pPr>
              <a:defRPr/>
            </a:pPr>
            <a:r>
              <a:rPr lang="en-US" dirty="0"/>
              <a:t>these criteria relate to the behavior of the system as perceived by the individual user</a:t>
            </a:r>
          </a:p>
          <a:p>
            <a:pPr>
              <a:defRPr/>
            </a:pPr>
            <a:r>
              <a:rPr lang="en-US" dirty="0"/>
              <a:t>(user oriented), while others view the total effectiveness of the system in meeting</a:t>
            </a:r>
          </a:p>
          <a:p>
            <a:pPr>
              <a:defRPr/>
            </a:pPr>
            <a:r>
              <a:rPr lang="en-US" dirty="0"/>
              <a:t>the needs of all users (system oriented). Some of the criteria relate specifically to</a:t>
            </a:r>
          </a:p>
          <a:p>
            <a:pPr>
              <a:defRPr/>
            </a:pPr>
            <a:r>
              <a:rPr lang="en-US" dirty="0"/>
              <a:t>quantitative measures of performance, while others are more qualitative in nature.</a:t>
            </a:r>
          </a:p>
          <a:p>
            <a:pPr>
              <a:defRPr/>
            </a:pPr>
            <a:r>
              <a:rPr lang="en-US" dirty="0"/>
              <a:t>From a user’s point of view, response time is generally the most important characteristic</a:t>
            </a:r>
          </a:p>
          <a:p>
            <a:pPr>
              <a:defRPr/>
            </a:pPr>
            <a:r>
              <a:rPr lang="en-US" dirty="0"/>
              <a:t>of a system, while from a system point of view, throughput or processor</a:t>
            </a:r>
          </a:p>
          <a:p>
            <a:pPr>
              <a:defRPr/>
            </a:pPr>
            <a:r>
              <a:rPr lang="en-US" dirty="0"/>
              <a:t>utilization is important.</a:t>
            </a:r>
          </a:p>
          <a:p>
            <a:pPr>
              <a:defRPr/>
            </a:pPr>
            <a:endParaRPr lang="en-US" dirty="0"/>
          </a:p>
          <a:p>
            <a:pPr>
              <a:defRPr/>
            </a:pPr>
            <a:r>
              <a:rPr lang="en-US" dirty="0"/>
              <a:t>A variety of algorithms have been developed for making the short-term scheduling</a:t>
            </a:r>
          </a:p>
          <a:p>
            <a:pPr>
              <a:defRPr/>
            </a:pPr>
            <a:r>
              <a:rPr lang="en-US" dirty="0"/>
              <a:t>decision among all ready processes:</a:t>
            </a:r>
          </a:p>
          <a:p>
            <a:pPr>
              <a:defRPr/>
            </a:pPr>
            <a:endParaRPr lang="en-US" dirty="0"/>
          </a:p>
          <a:p>
            <a:pPr>
              <a:defRPr/>
            </a:pPr>
            <a:r>
              <a:rPr lang="en-US" dirty="0"/>
              <a:t>• </a:t>
            </a:r>
            <a:r>
              <a:rPr lang="en-US" b="1" dirty="0"/>
              <a:t>First-come-first-served : Select the process that has been waiting the longest</a:t>
            </a:r>
          </a:p>
          <a:p>
            <a:pPr>
              <a:defRPr/>
            </a:pPr>
            <a:r>
              <a:rPr lang="en-US" dirty="0"/>
              <a:t>for service.</a:t>
            </a:r>
          </a:p>
          <a:p>
            <a:pPr>
              <a:defRPr/>
            </a:pPr>
            <a:r>
              <a:rPr lang="en-US" dirty="0"/>
              <a:t>• </a:t>
            </a:r>
            <a:r>
              <a:rPr lang="en-US" b="1" dirty="0"/>
              <a:t>Round robin : Use time slicing to limit any running process to a short burst of</a:t>
            </a:r>
          </a:p>
          <a:p>
            <a:pPr>
              <a:defRPr/>
            </a:pPr>
            <a:r>
              <a:rPr lang="en-US" dirty="0"/>
              <a:t>processor time, and rotate among all ready processes.</a:t>
            </a:r>
          </a:p>
          <a:p>
            <a:pPr>
              <a:defRPr/>
            </a:pPr>
            <a:r>
              <a:rPr lang="en-US" dirty="0"/>
              <a:t>• </a:t>
            </a:r>
            <a:r>
              <a:rPr lang="en-US" b="1" dirty="0"/>
              <a:t>Shortest process next: Select the process with the shortest expected processing</a:t>
            </a:r>
          </a:p>
          <a:p>
            <a:pPr>
              <a:defRPr/>
            </a:pPr>
            <a:r>
              <a:rPr lang="en-US" dirty="0"/>
              <a:t>time, and do not preempt the process.</a:t>
            </a:r>
          </a:p>
          <a:p>
            <a:pPr>
              <a:defRPr/>
            </a:pPr>
            <a:r>
              <a:rPr lang="en-US" dirty="0"/>
              <a:t>• </a:t>
            </a:r>
            <a:r>
              <a:rPr lang="en-US" b="1" dirty="0"/>
              <a:t>Shortest remaining time: Select the process with the shortest expected remaining</a:t>
            </a:r>
          </a:p>
          <a:p>
            <a:pPr>
              <a:defRPr/>
            </a:pPr>
            <a:r>
              <a:rPr lang="en-US" dirty="0"/>
              <a:t>process time. A process may be preempted when another process becomes</a:t>
            </a:r>
          </a:p>
          <a:p>
            <a:pPr>
              <a:defRPr/>
            </a:pPr>
            <a:r>
              <a:rPr lang="en-US" dirty="0"/>
              <a:t>ready.</a:t>
            </a:r>
          </a:p>
          <a:p>
            <a:pPr>
              <a:defRPr/>
            </a:pPr>
            <a:r>
              <a:rPr lang="en-US" dirty="0"/>
              <a:t>• </a:t>
            </a:r>
            <a:r>
              <a:rPr lang="en-US" b="1" dirty="0"/>
              <a:t>Highest response ratio next: Base the scheduling decision on an estimate of</a:t>
            </a:r>
          </a:p>
          <a:p>
            <a:pPr>
              <a:defRPr/>
            </a:pPr>
            <a:r>
              <a:rPr lang="en-US" dirty="0"/>
              <a:t>normalized turnaround time.</a:t>
            </a:r>
          </a:p>
          <a:p>
            <a:pPr>
              <a:defRPr/>
            </a:pPr>
            <a:r>
              <a:rPr lang="en-US" dirty="0"/>
              <a:t>• </a:t>
            </a:r>
            <a:r>
              <a:rPr lang="en-US" b="1" dirty="0"/>
              <a:t>Feedback: Establish a set of scheduling queues and allocate processes to</a:t>
            </a:r>
          </a:p>
          <a:p>
            <a:pPr>
              <a:defRPr/>
            </a:pPr>
            <a:r>
              <a:rPr lang="en-US" dirty="0"/>
              <a:t>queues based on execution history and other criteria.</a:t>
            </a:r>
          </a:p>
          <a:p>
            <a:pPr>
              <a:defRPr/>
            </a:pPr>
            <a:endParaRPr lang="en-US" dirty="0"/>
          </a:p>
          <a:p>
            <a:pPr>
              <a:defRPr/>
            </a:pPr>
            <a:r>
              <a:rPr lang="en-US" dirty="0"/>
              <a:t>The choice of scheduling algorithm will depend on expected performance and</a:t>
            </a:r>
          </a:p>
          <a:p>
            <a:pPr>
              <a:defRPr/>
            </a:pPr>
            <a:r>
              <a:rPr lang="en-US" dirty="0"/>
              <a:t>on implementation complexity.</a:t>
            </a:r>
          </a:p>
        </p:txBody>
      </p:sp>
      <p:sp>
        <p:nvSpPr>
          <p:cNvPr id="4" name="Slide Number Placeholder 3"/>
          <p:cNvSpPr>
            <a:spLocks noGrp="1"/>
          </p:cNvSpPr>
          <p:nvPr>
            <p:ph type="sldNum" sz="quarter" idx="5"/>
          </p:nvPr>
        </p:nvSpPr>
        <p:spPr/>
        <p:txBody>
          <a:bodyPr/>
          <a:lstStyle/>
          <a:p>
            <a:pPr>
              <a:defRPr/>
            </a:pPr>
            <a:fld id="{08E1BE9A-30EC-462D-86D8-7207E4D3EF36}"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key to multiprogramming is scheduling. In fact, four types of scheduling</a:t>
            </a:r>
          </a:p>
          <a:p>
            <a:r>
              <a:rPr lang="en-US"/>
              <a:t>are typically involved ( Table 9.1 ). One of these, I/O scheduling, is more conveniently</a:t>
            </a:r>
          </a:p>
          <a:p>
            <a:r>
              <a:rPr lang="en-US"/>
              <a:t>addressed in Chapter 11 , where I/O is discussed. The remaining three types of scheduling,</a:t>
            </a:r>
          </a:p>
          <a:p>
            <a:r>
              <a:rPr lang="en-US"/>
              <a:t>which are types of processor scheduling, are addressed in this chapter and the next.</a:t>
            </a:r>
          </a:p>
        </p:txBody>
      </p:sp>
      <p:sp>
        <p:nvSpPr>
          <p:cNvPr id="4" name="Slide Number Placeholder 3"/>
          <p:cNvSpPr>
            <a:spLocks noGrp="1"/>
          </p:cNvSpPr>
          <p:nvPr>
            <p:ph type="sldNum" sz="quarter" idx="5"/>
          </p:nvPr>
        </p:nvSpPr>
        <p:spPr/>
        <p:txBody>
          <a:bodyPr/>
          <a:lstStyle/>
          <a:p>
            <a:pPr>
              <a:defRPr/>
            </a:pPr>
            <a:fld id="{D7C8C52A-037F-419F-AE4C-39E0E1FAF70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Figure 9.1 relates the scheduling functions to the process state transition</a:t>
            </a:r>
          </a:p>
          <a:p>
            <a:r>
              <a:rPr lang="en-US" dirty="0"/>
              <a:t>diagram (first shown in Figure 3.9b ). Long-term scheduling is performed when a</a:t>
            </a:r>
          </a:p>
          <a:p>
            <a:r>
              <a:rPr lang="en-US" dirty="0"/>
              <a:t>new process is created. This is a decision whether to add a new process to the set</a:t>
            </a:r>
          </a:p>
          <a:p>
            <a:r>
              <a:rPr lang="en-US" dirty="0"/>
              <a:t>of processes that are currently active. Medium-term scheduling is a part of the</a:t>
            </a:r>
          </a:p>
          <a:p>
            <a:r>
              <a:rPr lang="en-US" dirty="0"/>
              <a:t>swapping function. This is a decision whether to add a process to those that are at</a:t>
            </a:r>
          </a:p>
          <a:p>
            <a:r>
              <a:rPr lang="en-US" dirty="0"/>
              <a:t>least partially in main memory and therefore available for execution. Short-term</a:t>
            </a:r>
          </a:p>
          <a:p>
            <a:r>
              <a:rPr lang="en-US" dirty="0"/>
              <a:t>scheduling is the actual decision of which ready process to execute next.</a:t>
            </a:r>
          </a:p>
        </p:txBody>
      </p:sp>
      <p:sp>
        <p:nvSpPr>
          <p:cNvPr id="4" name="Slide Number Placeholder 3"/>
          <p:cNvSpPr>
            <a:spLocks noGrp="1"/>
          </p:cNvSpPr>
          <p:nvPr>
            <p:ph type="sldNum" sz="quarter" idx="5"/>
          </p:nvPr>
        </p:nvSpPr>
        <p:spPr/>
        <p:txBody>
          <a:bodyPr/>
          <a:lstStyle/>
          <a:p>
            <a:pPr>
              <a:defRPr/>
            </a:pPr>
            <a:fld id="{064C6F3D-87E7-4CD0-A972-9A123B077E1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Scheduling affects the performance of the system because it determines</a:t>
            </a:r>
          </a:p>
          <a:p>
            <a:r>
              <a:rPr lang="en-US" dirty="0"/>
              <a:t>which processes will wait and which will progress. This point of view is presented in</a:t>
            </a:r>
          </a:p>
          <a:p>
            <a:r>
              <a:rPr lang="en-US" dirty="0"/>
              <a:t>Figure 9.3 , which shows the queues involved in the state transitions of a process. 1</a:t>
            </a:r>
          </a:p>
          <a:p>
            <a:r>
              <a:rPr lang="en-US" dirty="0"/>
              <a:t>Fundamentally, scheduling is a matter of managing queues to minimize queuing</a:t>
            </a:r>
          </a:p>
          <a:p>
            <a:r>
              <a:rPr lang="en-US" dirty="0"/>
              <a:t>delay and to optimize performance in a queuing environment.</a:t>
            </a:r>
          </a:p>
        </p:txBody>
      </p:sp>
      <p:sp>
        <p:nvSpPr>
          <p:cNvPr id="4" name="Slide Number Placeholder 3"/>
          <p:cNvSpPr>
            <a:spLocks noGrp="1"/>
          </p:cNvSpPr>
          <p:nvPr>
            <p:ph type="sldNum" sz="quarter" idx="5"/>
          </p:nvPr>
        </p:nvSpPr>
        <p:spPr/>
        <p:txBody>
          <a:bodyPr/>
          <a:lstStyle/>
          <a:p>
            <a:pPr>
              <a:defRPr/>
            </a:pPr>
            <a:fld id="{13096F5A-A49B-4961-8B6F-E284D280789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dirty="0"/>
              <a:t>The long-term scheduler determines which programs are admitted to the system for</a:t>
            </a:r>
          </a:p>
          <a:p>
            <a:pPr>
              <a:defRPr/>
            </a:pPr>
            <a:r>
              <a:rPr lang="en-US" dirty="0"/>
              <a:t>processing. Thus, it controls the degree of multiprogramming. Once admitted, a job</a:t>
            </a:r>
          </a:p>
          <a:p>
            <a:pPr>
              <a:defRPr/>
            </a:pPr>
            <a:r>
              <a:rPr lang="en-US" dirty="0"/>
              <a:t>or user program becomes a process and is added to the queue for the short-term</a:t>
            </a:r>
          </a:p>
          <a:p>
            <a:pPr>
              <a:defRPr/>
            </a:pPr>
            <a:r>
              <a:rPr lang="en-US" dirty="0"/>
              <a:t>scheduler. In some systems, a newly created process begins in a swapped-out condition,</a:t>
            </a:r>
          </a:p>
          <a:p>
            <a:pPr>
              <a:defRPr/>
            </a:pPr>
            <a:r>
              <a:rPr lang="en-US" dirty="0"/>
              <a:t>in which case it is added to a queue for the medium-term scheduler.</a:t>
            </a:r>
          </a:p>
          <a:p>
            <a:pPr>
              <a:defRPr/>
            </a:pPr>
            <a:endParaRPr lang="en-US" dirty="0"/>
          </a:p>
          <a:p>
            <a:pPr>
              <a:defRPr/>
            </a:pPr>
            <a:r>
              <a:rPr lang="en-US" dirty="0"/>
              <a:t>In a batch system, or for the batch portion of a general-purpose operating</a:t>
            </a:r>
          </a:p>
          <a:p>
            <a:pPr>
              <a:defRPr/>
            </a:pPr>
            <a:r>
              <a:rPr lang="en-US" dirty="0"/>
              <a:t>system, newly submitted jobs are routed to disk and held in a batch queue. The long-term</a:t>
            </a:r>
          </a:p>
          <a:p>
            <a:pPr>
              <a:defRPr/>
            </a:pPr>
            <a:r>
              <a:rPr lang="en-US" dirty="0"/>
              <a:t>scheduler creates processes from the queue when it can. There are two decisions</a:t>
            </a:r>
          </a:p>
          <a:p>
            <a:pPr>
              <a:defRPr/>
            </a:pPr>
            <a:r>
              <a:rPr lang="en-US" dirty="0"/>
              <a:t>involved here. First, the scheduler must decide when the operating system can take</a:t>
            </a:r>
          </a:p>
          <a:p>
            <a:pPr>
              <a:defRPr/>
            </a:pPr>
            <a:r>
              <a:rPr lang="en-US" dirty="0"/>
              <a:t>on one or more additional processes. Second, the scheduler must decide which job</a:t>
            </a:r>
          </a:p>
          <a:p>
            <a:pPr>
              <a:defRPr/>
            </a:pPr>
            <a:r>
              <a:rPr lang="en-US" dirty="0"/>
              <a:t>or jobs to accept and turn into processes.</a:t>
            </a:r>
          </a:p>
          <a:p>
            <a:pPr>
              <a:defRPr/>
            </a:pPr>
            <a:endParaRPr lang="en-US" dirty="0"/>
          </a:p>
          <a:p>
            <a:pPr>
              <a:defRPr/>
            </a:pPr>
            <a:r>
              <a:rPr lang="en-US" dirty="0"/>
              <a:t>The decision as to when to create a new process is generally driven by the</a:t>
            </a:r>
          </a:p>
          <a:p>
            <a:pPr>
              <a:defRPr/>
            </a:pPr>
            <a:r>
              <a:rPr lang="en-US" dirty="0"/>
              <a:t>desired degree of multiprogramming. The more processes that are created, the</a:t>
            </a:r>
          </a:p>
          <a:p>
            <a:pPr>
              <a:defRPr/>
            </a:pPr>
            <a:r>
              <a:rPr lang="en-US" dirty="0"/>
              <a:t>smaller is the percentage of time that each process can be executed (i.e., more processes</a:t>
            </a:r>
          </a:p>
          <a:p>
            <a:pPr>
              <a:defRPr/>
            </a:pPr>
            <a:r>
              <a:rPr lang="en-US" dirty="0"/>
              <a:t>are competing for the same amount of processor time). Thus, the long-term</a:t>
            </a:r>
          </a:p>
          <a:p>
            <a:pPr>
              <a:defRPr/>
            </a:pPr>
            <a:r>
              <a:rPr lang="en-US" dirty="0"/>
              <a:t>scheduler may limit the degree of multiprogramming to provide satisfactory service</a:t>
            </a:r>
          </a:p>
          <a:p>
            <a:pPr>
              <a:defRPr/>
            </a:pPr>
            <a:r>
              <a:rPr lang="en-US" dirty="0"/>
              <a:t>to the current set of processes. Each time a job terminates, the scheduler may decide</a:t>
            </a:r>
          </a:p>
          <a:p>
            <a:pPr>
              <a:defRPr/>
            </a:pPr>
            <a:r>
              <a:rPr lang="en-US" dirty="0"/>
              <a:t>to add one or more new jobs. Additionally, if the fraction of time that the processor</a:t>
            </a:r>
          </a:p>
          <a:p>
            <a:pPr>
              <a:defRPr/>
            </a:pPr>
            <a:r>
              <a:rPr lang="en-US" dirty="0"/>
              <a:t>is idle exceeds a certain threshold, the long-term scheduler may be invoked.</a:t>
            </a:r>
          </a:p>
          <a:p>
            <a:pPr>
              <a:defRPr/>
            </a:pPr>
            <a:endParaRPr lang="en-US" dirty="0"/>
          </a:p>
          <a:p>
            <a:pPr>
              <a:defRPr/>
            </a:pPr>
            <a:r>
              <a:rPr lang="en-US" dirty="0"/>
              <a:t>The decision as to which job to admit next can be on a simple first-</a:t>
            </a:r>
            <a:r>
              <a:rPr lang="en-US" dirty="0" err="1"/>
              <a:t>comefirst</a:t>
            </a:r>
            <a:r>
              <a:rPr lang="en-US" dirty="0"/>
              <a:t>-</a:t>
            </a:r>
          </a:p>
          <a:p>
            <a:pPr>
              <a:defRPr/>
            </a:pPr>
            <a:r>
              <a:rPr lang="en-US" dirty="0"/>
              <a:t>served (FCFS) basis, or it can be a tool to manage system performance. The</a:t>
            </a:r>
          </a:p>
          <a:p>
            <a:pPr>
              <a:defRPr/>
            </a:pPr>
            <a:r>
              <a:rPr lang="en-US" dirty="0"/>
              <a:t>criteria used may include priority, expected execution time, and I/O requirements.</a:t>
            </a:r>
          </a:p>
          <a:p>
            <a:pPr>
              <a:defRPr/>
            </a:pPr>
            <a:r>
              <a:rPr lang="en-US" dirty="0"/>
              <a:t>For example, if the information is available, the scheduler may attempt to keep a</a:t>
            </a:r>
          </a:p>
          <a:p>
            <a:pPr>
              <a:defRPr/>
            </a:pPr>
            <a:r>
              <a:rPr lang="en-US" dirty="0"/>
              <a:t>mix of processor-bound and I/O-bound processes. 2 Also, the decision can depend</a:t>
            </a:r>
          </a:p>
          <a:p>
            <a:pPr>
              <a:defRPr/>
            </a:pPr>
            <a:r>
              <a:rPr lang="en-US" dirty="0"/>
              <a:t>on which I/O resources are to be requested, in an attempt to balance I/O usage.</a:t>
            </a:r>
          </a:p>
          <a:p>
            <a:pPr>
              <a:defRPr/>
            </a:pPr>
            <a:endParaRPr lang="en-US" dirty="0"/>
          </a:p>
          <a:p>
            <a:pPr>
              <a:defRPr/>
            </a:pPr>
            <a:r>
              <a:rPr lang="en-US" dirty="0"/>
              <a:t>For interactive programs in a time-sharing system, a process creation request</a:t>
            </a:r>
          </a:p>
          <a:p>
            <a:pPr>
              <a:defRPr/>
            </a:pPr>
            <a:r>
              <a:rPr lang="en-US" dirty="0"/>
              <a:t>can be generated by the act of a user attempting to connect to the system. Timesharing</a:t>
            </a:r>
          </a:p>
          <a:p>
            <a:pPr>
              <a:defRPr/>
            </a:pPr>
            <a:r>
              <a:rPr lang="en-US" dirty="0"/>
              <a:t>users are not simply queued up and kept waiting until the system can accept</a:t>
            </a:r>
          </a:p>
          <a:p>
            <a:pPr>
              <a:defRPr/>
            </a:pPr>
            <a:r>
              <a:rPr lang="en-US" dirty="0"/>
              <a:t>them. Rather, the operating system will accept all authorized comers until the</a:t>
            </a:r>
          </a:p>
          <a:p>
            <a:pPr>
              <a:defRPr/>
            </a:pPr>
            <a:r>
              <a:rPr lang="en-US" dirty="0"/>
              <a:t>system is saturated, using some predefined measure of saturation. At that point, a</a:t>
            </a:r>
          </a:p>
          <a:p>
            <a:pPr>
              <a:defRPr/>
            </a:pPr>
            <a:r>
              <a:rPr lang="en-US" dirty="0"/>
              <a:t>connection request is met with a message indicating that the system is full and the</a:t>
            </a:r>
          </a:p>
          <a:p>
            <a:pPr>
              <a:defRPr/>
            </a:pPr>
            <a:r>
              <a:rPr lang="en-US" dirty="0"/>
              <a:t>user should try again later.</a:t>
            </a:r>
          </a:p>
          <a:p>
            <a:pPr>
              <a:defRPr/>
            </a:pPr>
            <a:endParaRPr lang="en-NZ" dirty="0"/>
          </a:p>
        </p:txBody>
      </p:sp>
      <p:sp>
        <p:nvSpPr>
          <p:cNvPr id="4" name="Slide Number Placeholder 3"/>
          <p:cNvSpPr>
            <a:spLocks noGrp="1"/>
          </p:cNvSpPr>
          <p:nvPr>
            <p:ph type="sldNum" sz="quarter" idx="5"/>
          </p:nvPr>
        </p:nvSpPr>
        <p:spPr/>
        <p:txBody>
          <a:bodyPr/>
          <a:lstStyle/>
          <a:p>
            <a:pPr>
              <a:defRPr/>
            </a:pPr>
            <a:fld id="{1CFDF211-ABE3-41DE-9CCC-AEA72D075E3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Medium-term scheduling is part of the swapping function. The issues involved are</a:t>
            </a:r>
          </a:p>
          <a:p>
            <a:r>
              <a:rPr lang="en-US" dirty="0"/>
              <a:t>discussed in Chapters 3 , 7 , and 8 . Typically, the swapping-in decision is based on</a:t>
            </a:r>
          </a:p>
          <a:p>
            <a:r>
              <a:rPr lang="en-US" dirty="0"/>
              <a:t>the need to manage the degree of multiprogramming. On a system that does not</a:t>
            </a:r>
          </a:p>
          <a:p>
            <a:r>
              <a:rPr lang="en-US" dirty="0"/>
              <a:t>use virtual memory, memory management is also an issue. Thus, the swapping-in</a:t>
            </a:r>
          </a:p>
          <a:p>
            <a:r>
              <a:rPr lang="en-US" dirty="0"/>
              <a:t>decision will consider the memory requirements of the swapped-out processes.</a:t>
            </a:r>
          </a:p>
        </p:txBody>
      </p:sp>
      <p:sp>
        <p:nvSpPr>
          <p:cNvPr id="4" name="Slide Number Placeholder 3"/>
          <p:cNvSpPr>
            <a:spLocks noGrp="1"/>
          </p:cNvSpPr>
          <p:nvPr>
            <p:ph type="sldNum" sz="quarter" idx="5"/>
          </p:nvPr>
        </p:nvSpPr>
        <p:spPr/>
        <p:txBody>
          <a:bodyPr/>
          <a:lstStyle/>
          <a:p>
            <a:pPr>
              <a:defRPr/>
            </a:pPr>
            <a:fld id="{71F94447-AA8B-4BDA-9F16-5A3744528325}"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terms of frequency of execution, the long-term scheduler executes relatively</a:t>
            </a:r>
          </a:p>
          <a:p>
            <a:r>
              <a:rPr lang="en-US" dirty="0"/>
              <a:t>infrequently and makes the coarse-grained decision of whether or not to take on</a:t>
            </a:r>
          </a:p>
          <a:p>
            <a:r>
              <a:rPr lang="en-US" dirty="0"/>
              <a:t>a new process and which one to take. The medium-term scheduler is executed</a:t>
            </a:r>
          </a:p>
          <a:p>
            <a:r>
              <a:rPr lang="en-US" dirty="0"/>
              <a:t>somewhat more frequently to make a swapping decision. The short-term scheduler,</a:t>
            </a:r>
          </a:p>
          <a:p>
            <a:r>
              <a:rPr lang="en-US" dirty="0"/>
              <a:t>also known as the dispatcher, executes most frequently and makes the fine-grained</a:t>
            </a:r>
          </a:p>
          <a:p>
            <a:r>
              <a:rPr lang="en-US" dirty="0"/>
              <a:t>decision of which process to execute next.</a:t>
            </a:r>
          </a:p>
          <a:p>
            <a:r>
              <a:rPr lang="en-US" dirty="0"/>
              <a:t>The short-term scheduler is invoked whenever an event occurs that may lead</a:t>
            </a:r>
          </a:p>
          <a:p>
            <a:r>
              <a:rPr lang="en-US" dirty="0"/>
              <a:t>to the blocking of the current process or that may provide an opportunity to preempt</a:t>
            </a:r>
          </a:p>
          <a:p>
            <a:r>
              <a:rPr lang="en-US" dirty="0"/>
              <a:t>a currently running process in favor of another. Examples of such events include</a:t>
            </a:r>
          </a:p>
          <a:p>
            <a:r>
              <a:rPr lang="en-US" dirty="0"/>
              <a:t>• Clock interrupts</a:t>
            </a:r>
          </a:p>
          <a:p>
            <a:r>
              <a:rPr lang="en-US" dirty="0"/>
              <a:t>• I/O interrupts</a:t>
            </a:r>
          </a:p>
          <a:p>
            <a:r>
              <a:rPr lang="en-US" dirty="0"/>
              <a:t>• Operating system calls</a:t>
            </a:r>
          </a:p>
          <a:p>
            <a:r>
              <a:rPr lang="en-US" dirty="0"/>
              <a:t>• Signals (e.g., semaphores)</a:t>
            </a:r>
          </a:p>
        </p:txBody>
      </p:sp>
      <p:sp>
        <p:nvSpPr>
          <p:cNvPr id="4" name="Slide Number Placeholder 3"/>
          <p:cNvSpPr>
            <a:spLocks noGrp="1"/>
          </p:cNvSpPr>
          <p:nvPr>
            <p:ph type="sldNum" sz="quarter" idx="5"/>
          </p:nvPr>
        </p:nvSpPr>
        <p:spPr/>
        <p:txBody>
          <a:bodyPr/>
          <a:lstStyle/>
          <a:p>
            <a:pPr>
              <a:defRPr/>
            </a:pPr>
            <a:fld id="{A3710186-E113-42CE-9D82-C1A671258D5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a:t>The main objective of short-term scheduling is to allocate processor time in such</a:t>
            </a:r>
          </a:p>
          <a:p>
            <a:r>
              <a:rPr lang="en-US"/>
              <a:t>a way as to optimize one or more aspects of system behavior. Generally, a set of</a:t>
            </a:r>
          </a:p>
          <a:p>
            <a:r>
              <a:rPr lang="en-US"/>
              <a:t>criteria is established against which various scheduling policies may be evaluated.</a:t>
            </a:r>
          </a:p>
          <a:p>
            <a:endParaRPr lang="en-US"/>
          </a:p>
          <a:p>
            <a:r>
              <a:rPr lang="en-US"/>
              <a:t>The commonly used criteria can be categorized along two dimensions. First,</a:t>
            </a:r>
          </a:p>
          <a:p>
            <a:r>
              <a:rPr lang="en-US"/>
              <a:t>we can make a distinction between user-oriented and system-oriented criteria.</a:t>
            </a:r>
          </a:p>
          <a:p>
            <a:r>
              <a:rPr lang="en-US"/>
              <a:t>User-oriented criteria relate to the behavior of the system as perceived by the</a:t>
            </a:r>
          </a:p>
          <a:p>
            <a:r>
              <a:rPr lang="en-US"/>
              <a:t>individual user or process. An example is response time in an interactive system.</a:t>
            </a:r>
          </a:p>
          <a:p>
            <a:r>
              <a:rPr lang="en-US"/>
              <a:t>Response time is the elapsed time between the submission of a request until the</a:t>
            </a:r>
          </a:p>
          <a:p>
            <a:r>
              <a:rPr lang="en-US"/>
              <a:t>response begins to appear as output. This quantity is visible to the user and is</a:t>
            </a:r>
          </a:p>
          <a:p>
            <a:r>
              <a:rPr lang="en-US"/>
              <a:t>naturally of interest to the user. We would like a scheduling policy that provides</a:t>
            </a:r>
          </a:p>
          <a:p>
            <a:r>
              <a:rPr lang="en-US"/>
              <a:t>“good” service to various users. In the case of response time, a threshold may be</a:t>
            </a:r>
          </a:p>
          <a:p>
            <a:r>
              <a:rPr lang="en-US"/>
              <a:t>defined, say two seconds. Then a goal of the scheduling mechanism should be to</a:t>
            </a:r>
          </a:p>
          <a:p>
            <a:r>
              <a:rPr lang="en-US"/>
              <a:t>maximize the number of users who experience an average response time of two</a:t>
            </a:r>
          </a:p>
          <a:p>
            <a:r>
              <a:rPr lang="en-US"/>
              <a:t>seconds or less.</a:t>
            </a:r>
          </a:p>
          <a:p>
            <a:endParaRPr lang="en-US"/>
          </a:p>
          <a:p>
            <a:r>
              <a:rPr lang="en-US"/>
              <a:t>Other criteria are system oriented. That is, the focus is on effective and</a:t>
            </a:r>
          </a:p>
          <a:p>
            <a:r>
              <a:rPr lang="en-US"/>
              <a:t>efficient utilization of the processor. An example is throughput, which is the rate</a:t>
            </a:r>
          </a:p>
          <a:p>
            <a:r>
              <a:rPr lang="en-US"/>
              <a:t>at which processes are completed. This is certainly a worthwhile measure of system</a:t>
            </a:r>
          </a:p>
          <a:p>
            <a:r>
              <a:rPr lang="en-US"/>
              <a:t>performance and one that we would like to maximize. However, it focuses on</a:t>
            </a:r>
          </a:p>
          <a:p>
            <a:r>
              <a:rPr lang="en-US"/>
              <a:t>system performance rather than service provided to the user. Thus, throughput is of</a:t>
            </a:r>
          </a:p>
          <a:p>
            <a:r>
              <a:rPr lang="en-US"/>
              <a:t>concern to a system administrator but not to the user population.</a:t>
            </a:r>
          </a:p>
          <a:p>
            <a:endParaRPr lang="en-US"/>
          </a:p>
          <a:p>
            <a:r>
              <a:rPr lang="en-US"/>
              <a:t>Whereas user-oriented criteria are important on virtually all systems, systemoriented</a:t>
            </a:r>
          </a:p>
          <a:p>
            <a:r>
              <a:rPr lang="en-US"/>
              <a:t>criteria are generally of minor importance on single-user systems. On a</a:t>
            </a:r>
          </a:p>
          <a:p>
            <a:r>
              <a:rPr lang="en-US"/>
              <a:t>single-user system, it probably is not important to achieve high processor utilization</a:t>
            </a:r>
          </a:p>
          <a:p>
            <a:r>
              <a:rPr lang="en-US"/>
              <a:t>or high throughput as long as the responsiveness of the system to user applications</a:t>
            </a:r>
          </a:p>
          <a:p>
            <a:r>
              <a:rPr lang="en-US"/>
              <a:t>is acceptable.</a:t>
            </a:r>
            <a:endParaRPr lang="en-NZ"/>
          </a:p>
        </p:txBody>
      </p:sp>
      <p:sp>
        <p:nvSpPr>
          <p:cNvPr id="4" name="Slide Number Placeholder 3"/>
          <p:cNvSpPr>
            <a:spLocks noGrp="1"/>
          </p:cNvSpPr>
          <p:nvPr>
            <p:ph type="sldNum" sz="quarter" idx="5"/>
          </p:nvPr>
        </p:nvSpPr>
        <p:spPr/>
        <p:txBody>
          <a:bodyPr/>
          <a:lstStyle/>
          <a:p>
            <a:pPr>
              <a:defRPr/>
            </a:pPr>
            <a:fld id="{704E02FF-67E6-469E-B938-54A319EBA15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32F1FB0-26C4-479F-A778-CF8182C26FD9}"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D8803-F4B2-4D5F-8B4E-221BDB0A21D7}"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B7A13D-96AC-4960-8F85-B8A46B5D821A}"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CD5DB3-7055-4116-90B9-0C5E4AAB97BA}"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BA3F0B-CC41-4767-8725-21DE7DF5A157}"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71F4A8-8373-4A15-AB6F-7505A5928BB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4" name="Rectangle 11"/>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8"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9"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fld id="{5D59576E-E568-4A77-9028-0A0F787D2970}" type="datetimeFigureOut">
              <a:rPr lang="en-US"/>
              <a:pPr>
                <a:defRPr/>
              </a:pPr>
              <a:t>1/23/2021</a:t>
            </a:fld>
            <a:endParaRPr lang="en-US" dirty="0"/>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marL="0" algn="ctr" defTabSz="914400" rtl="0" eaLnBrk="1" latinLnBrk="0" hangingPunct="1">
              <a:defRPr sz="1100" b="1" kern="1200" smtClean="0">
                <a:solidFill>
                  <a:schemeClr val="bg1">
                    <a:lumMod val="65000"/>
                  </a:schemeClr>
                </a:solidFill>
                <a:latin typeface="Calibri" pitchFamily="34" charset="0"/>
                <a:ea typeface="+mn-ea"/>
                <a:cs typeface="+mn-cs"/>
              </a:defRPr>
            </a:lvl1pPr>
          </a:lstStyle>
          <a:p>
            <a:pPr>
              <a:defRPr/>
            </a:pPr>
            <a:fld id="{916CC0EF-90E8-4909-9F72-A536E73A9DAE}" type="slidenum">
              <a:rPr lang="en-US"/>
              <a:pPr>
                <a:defRPr/>
              </a:pPr>
              <a:t>‹#›</a:t>
            </a:fld>
            <a:endParaRPr lang="en-US" dirty="0"/>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dirty="0">
                <a:solidFill>
                  <a:schemeClr val="bg1">
                    <a:lumMod val="65000"/>
                  </a:schemeClr>
                </a:solidFill>
                <a:latin typeface="Calibri" pitchFamily="34" charset="0"/>
                <a:ea typeface="+mn-ea"/>
                <a:cs typeface="+mn-cs"/>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6"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F0652AE8-0FD0-4CC3-95C3-73CC9AF9ECAB}" type="datetimeFigureOut">
              <a:rPr lang="en-US"/>
              <a:pPr>
                <a:defRPr/>
              </a:pPr>
              <a:t>1/23/2021</a:t>
            </a:fld>
            <a:endParaRPr/>
          </a:p>
        </p:txBody>
      </p:sp>
      <p:sp>
        <p:nvSpPr>
          <p:cNvPr id="9" name="Footer Placeholder 4"/>
          <p:cNvSpPr>
            <a:spLocks noGrp="1"/>
          </p:cNvSpPr>
          <p:nvPr>
            <p:ph type="ftr" sz="quarter" idx="11"/>
          </p:nvPr>
        </p:nvSpPr>
        <p:spPr/>
        <p:txBody>
          <a:bodyPr/>
          <a:lstStyle>
            <a:lvl1pPr>
              <a:defRPr/>
            </a:lvl1pPr>
          </a:lstStyle>
          <a:p>
            <a:pPr>
              <a:defRPr/>
            </a:pPr>
            <a:endParaRPr/>
          </a:p>
        </p:txBody>
      </p:sp>
      <p:sp>
        <p:nvSpPr>
          <p:cNvPr id="10" name="Slide Number Placeholder 5"/>
          <p:cNvSpPr>
            <a:spLocks noGrp="1"/>
          </p:cNvSpPr>
          <p:nvPr>
            <p:ph type="sldNum" sz="quarter" idx="12"/>
          </p:nvPr>
        </p:nvSpPr>
        <p:spPr/>
        <p:txBody>
          <a:bodyPr/>
          <a:lstStyle>
            <a:lvl1pPr>
              <a:defRPr/>
            </a:lvl1pPr>
          </a:lstStyle>
          <a:p>
            <a:pPr>
              <a:defRPr/>
            </a:pPr>
            <a:fld id="{6FDC607C-44A1-4587-9D70-088F886B29FE}" type="slidenum">
              <a:rPr/>
              <a:pPr>
                <a:defRPr/>
              </a:pPr>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9"/>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6"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9F5A13C8-4E2E-45BB-B15A-7C8AA797581A}" type="datetimeFigureOut">
              <a:rPr lang="en-US"/>
              <a:pPr>
                <a:defRPr/>
              </a:pPr>
              <a:t>1/23/2021</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marL="0" algn="ctr" defTabSz="914400" rtl="0" eaLnBrk="1" latinLnBrk="0" hangingPunct="1">
              <a:defRPr sz="1100" b="1" kern="1200" smtClean="0">
                <a:solidFill>
                  <a:schemeClr val="bg1">
                    <a:lumMod val="65000"/>
                  </a:schemeClr>
                </a:solidFill>
                <a:latin typeface="Calibri" pitchFamily="34" charset="0"/>
                <a:ea typeface="+mn-ea"/>
                <a:cs typeface="+mn-cs"/>
              </a:defRPr>
            </a:lvl1pPr>
          </a:lstStyle>
          <a:p>
            <a:pPr>
              <a:defRPr/>
            </a:pPr>
            <a:fld id="{F537DD34-F524-4FE6-95D7-B68BA610C04B}"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2534FFCE-871B-494E-BACF-8FBD356FDB53}"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8A0174-164B-4144-A990-D3B821B343F3}"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71501AE7-9F0A-4334-A5A6-92D42481B674}" type="datetimeFigureOut">
              <a:rPr lang="en-US"/>
              <a:pPr>
                <a:defRPr/>
              </a:pPr>
              <a:t>1/23/2021</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52291B7C-FF20-46A8-820D-A2E7C5F301DA}"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fld id="{C741A767-C456-4E57-8967-EE933DFA70B7}" type="datetimeFigureOut">
              <a:rPr lang="en-US"/>
              <a:pPr>
                <a:defRPr/>
              </a:pPr>
              <a:t>1/23/2021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BF11C9C-E5D9-4A10-ABB8-06C3419FD358}"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fld id="{7D5F1971-CEA2-43CE-8DE9-1F769AA18249}" type="datetimeFigureOut">
              <a:rPr lang="en-US"/>
              <a:pPr>
                <a:defRPr/>
              </a:pPr>
              <a:t>1/23/2021</a:t>
            </a:fld>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B5BE94D0-829B-4758-AB7E-6A02DEF12AB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fld id="{9F87FE26-15BC-49B7-84ED-2B2EACCA1B93}" type="datetimeFigureOut">
              <a:rPr lang="en-US"/>
              <a:pPr>
                <a:defRPr/>
              </a:pPr>
              <a:t>1/23/2021</a:t>
            </a:fld>
            <a:endParaRPr lang="en-US" dirty="0"/>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3813FF05-A937-4E39-8F75-DA2093BA4798}"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E97A10-4B93-4486-A42E-90B67820A355}"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888E07-4457-4DF3-8BC8-CB52E3D0DAD8}"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838DBE06-AF8A-4500-8EDC-2C84FF9694B0}" type="datetimeFigureOut">
              <a:rPr lang="en-US"/>
              <a:pPr>
                <a:defRPr/>
              </a:pPr>
              <a:t>1/23/2021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FEDDEE-8C31-4269-803A-59CA0076ECAC}"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2" name="Rectangle 6"/>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5"/>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Date Placeholder 1"/>
          <p:cNvSpPr>
            <a:spLocks noGrp="1"/>
          </p:cNvSpPr>
          <p:nvPr>
            <p:ph type="dt" sz="half" idx="10"/>
          </p:nvPr>
        </p:nvSpPr>
        <p:spPr/>
        <p:txBody>
          <a:bodyPr/>
          <a:lstStyle>
            <a:lvl1pPr>
              <a:defRPr/>
            </a:lvl1pPr>
          </a:lstStyle>
          <a:p>
            <a:pPr>
              <a:defRPr/>
            </a:pPr>
            <a:fld id="{4392CEA1-4EBB-40BD-9F51-1E6ECECE4961}" type="datetimeFigureOut">
              <a:rPr lang="en-US"/>
              <a:pPr>
                <a:defRPr/>
              </a:pPr>
              <a:t>1/23/2021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D8EB6A03-2670-46A9-B0C5-6AC82652AB31}"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9"/>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402616C0-1E7D-4624-88F1-40F3DF905090}" type="datetimeFigureOut">
              <a:rPr lang="en-US"/>
              <a:pPr>
                <a:defRPr/>
              </a:pPr>
              <a:t>1/23/2021</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82FE99FA-E5A5-4475-9D9A-9E24AC2CE429}"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5" name="Rectangle 9"/>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2A71D3BF-3A2F-4723-A344-F9026FC8DF54}" type="datetimeFigureOut">
              <a:rPr lang="en-US"/>
              <a:pPr>
                <a:defRPr/>
              </a:pPr>
              <a:t>1/23/2021</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23218B01-6B57-4E4D-B63B-62A01D1CBC8F}"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BA51AD18-E8BF-4C22-9C9F-E9803F3313F3}"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D9BC-D2F1-4FCD-A6ED-AB1B7D55C1F4}"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4" name="Rectangle 10"/>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8"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9"/>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ACF85D6B-68DB-426F-A76D-A12B1DE0E341}" type="datetimeFigureOut">
              <a:rPr lang="en-US"/>
              <a:pPr>
                <a:defRPr/>
              </a:pPr>
              <a:t>1/23/2021</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A680B59-5627-4ADC-86A1-6D52E1A559A3}"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96D526-61B9-426D-9624-CE0807BDB6F2}"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D8814-9995-4F92-A455-4F77B8CEEF87}"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38C4C9A-B198-42E3-8B90-934F27D4563B}"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D3BB7A-D5E1-420C-80A2-88A90AEDEA5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1401F46-9A3C-4AF2-AFBD-A21C3CB2C1E8}" type="datetimeFigureOut">
              <a:rPr lang="en-US"/>
              <a:pPr>
                <a:defRPr/>
              </a:pPr>
              <a:t>1/23/2021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50E9C9-30A7-4806-8825-285274A29109}"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1579D8-97A3-4B21-9F53-0AEA239829E4}" type="datetimeFigureOut">
              <a:rPr lang="en-US"/>
              <a:pPr>
                <a:defRPr/>
              </a:pPr>
              <a:t>1/23/2021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965F17-D3E0-4C77-B6F3-F6FE4245F5A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3ABD72-5E41-4A90-B50F-1D60ECC01730}" type="datetimeFigureOut">
              <a:rPr lang="en-US"/>
              <a:pPr>
                <a:defRPr/>
              </a:pPr>
              <a:t>1/23/2021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F9E968-4D14-450D-96E0-BB1F7ACE767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FCB5F6-2841-4FC0-8CCB-C0209367D563}"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BCD3A4-992C-4F15-B187-3AE183ECD7F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27D286-10F1-4EEB-9BD1-3513916D0946}"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20D8-3E46-4401-A381-DEDC38E4047E}"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BB6E49D-2DD5-41F2-9C0A-679560E6DC46}" type="datetimeFigureOut">
              <a:rPr lang="en-US"/>
              <a:pPr>
                <a:defRPr/>
              </a:pPr>
              <a:t>1/23/2021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31AD14-AC80-4E07-BDA6-5AAFE12218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3314" name="Picture 10" descr="RunningTop-R.jpg"/>
          <p:cNvPicPr>
            <a:picLocks noChangeAspect="1"/>
          </p:cNvPicPr>
          <p:nvPr/>
        </p:nvPicPr>
        <p:blipFill>
          <a:blip r:embed="rId17"/>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13316"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smtClean="0">
                <a:solidFill>
                  <a:schemeClr val="bg1">
                    <a:lumMod val="65000"/>
                  </a:schemeClr>
                </a:solidFill>
                <a:latin typeface="Calibri" pitchFamily="34" charset="0"/>
                <a:cs typeface="+mn-cs"/>
              </a:defRPr>
            </a:lvl1pPr>
          </a:lstStyle>
          <a:p>
            <a:pPr>
              <a:defRPr/>
            </a:pPr>
            <a:fld id="{218DF06B-AB98-4218-AFD3-7360E8E48B6F}" type="datetimeFigureOut">
              <a:rPr lang="en-US"/>
              <a:pPr>
                <a:defRPr/>
              </a:pPr>
              <a:t>1/23/2021</a:t>
            </a:fld>
            <a:endParaRPr lang="en-US" dirty="0"/>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dirty="0">
                <a:solidFill>
                  <a:schemeClr val="bg1">
                    <a:lumMod val="65000"/>
                  </a:schemeClr>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lIns="91440" tIns="91440" rIns="91440" bIns="91440" rtlCol="0" anchor="ctr"/>
          <a:lstStyle>
            <a:lvl1pPr algn="l">
              <a:defRPr sz="1800" b="0" smtClean="0">
                <a:solidFill>
                  <a:schemeClr val="accent1"/>
                </a:solidFill>
                <a:latin typeface="Calibri" pitchFamily="34" charset="0"/>
                <a:cs typeface="+mn-cs"/>
              </a:defRPr>
            </a:lvl1pPr>
          </a:lstStyle>
          <a:p>
            <a:pPr>
              <a:defRPr/>
            </a:pPr>
            <a:fld id="{3DF9F490-CD6E-4A63-B0A0-414D76ECE852}" type="slidenum">
              <a:rPr lang="en-US"/>
              <a:pPr>
                <a:defRPr/>
              </a:pPr>
              <a:t>‹#›</a:t>
            </a:fld>
            <a:endParaRPr lang="en-US" dirty="0"/>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66" r:id="rId4"/>
    <p:sldLayoutId id="2147483770" r:id="rId5"/>
    <p:sldLayoutId id="2147483765" r:id="rId6"/>
    <p:sldLayoutId id="2147483764" r:id="rId7"/>
    <p:sldLayoutId id="2147483763" r:id="rId8"/>
    <p:sldLayoutId id="2147483762" r:id="rId9"/>
    <p:sldLayoutId id="2147483771" r:id="rId10"/>
    <p:sldLayoutId id="2147483772" r:id="rId11"/>
    <p:sldLayoutId id="2147483773" r:id="rId12"/>
    <p:sldLayoutId id="2147483761" r:id="rId13"/>
    <p:sldLayoutId id="2147483774" r:id="rId14"/>
  </p:sldLayoutIdLst>
  <p:transition/>
  <p:txStyles>
    <p:titleStyle>
      <a:lvl1pPr algn="r" rtl="0" fontAlgn="base">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mj-ea"/>
          <a:cs typeface="+mj-cs"/>
        </a:defRPr>
      </a:lvl1pPr>
      <a:lvl2pPr algn="r" rtl="0" fontAlgn="base">
        <a:lnSpc>
          <a:spcPts val="5400"/>
        </a:lnSpc>
        <a:spcBef>
          <a:spcPct val="0"/>
        </a:spcBef>
        <a:spcAft>
          <a:spcPct val="0"/>
        </a:spcAft>
        <a:defRPr sz="5200">
          <a:solidFill>
            <a:schemeClr val="bg1"/>
          </a:solidFill>
          <a:latin typeface="Calisto MT" pitchFamily="18" charset="0"/>
        </a:defRPr>
      </a:lvl2pPr>
      <a:lvl3pPr algn="r" rtl="0" fontAlgn="base">
        <a:lnSpc>
          <a:spcPts val="5400"/>
        </a:lnSpc>
        <a:spcBef>
          <a:spcPct val="0"/>
        </a:spcBef>
        <a:spcAft>
          <a:spcPct val="0"/>
        </a:spcAft>
        <a:defRPr sz="5200">
          <a:solidFill>
            <a:schemeClr val="bg1"/>
          </a:solidFill>
          <a:latin typeface="Calisto MT" pitchFamily="18" charset="0"/>
        </a:defRPr>
      </a:lvl3pPr>
      <a:lvl4pPr algn="r" rtl="0" fontAlgn="base">
        <a:lnSpc>
          <a:spcPts val="5400"/>
        </a:lnSpc>
        <a:spcBef>
          <a:spcPct val="0"/>
        </a:spcBef>
        <a:spcAft>
          <a:spcPct val="0"/>
        </a:spcAft>
        <a:defRPr sz="5200">
          <a:solidFill>
            <a:schemeClr val="bg1"/>
          </a:solidFill>
          <a:latin typeface="Calisto MT" pitchFamily="18" charset="0"/>
        </a:defRPr>
      </a:lvl4pPr>
      <a:lvl5pPr algn="r" rtl="0" fontAlgn="base">
        <a:lnSpc>
          <a:spcPts val="5400"/>
        </a:lnSpc>
        <a:spcBef>
          <a:spcPct val="0"/>
        </a:spcBef>
        <a:spcAft>
          <a:spcPct val="0"/>
        </a:spcAft>
        <a:defRPr sz="5200">
          <a:solidFill>
            <a:schemeClr val="bg1"/>
          </a:solidFill>
          <a:latin typeface="Calisto MT" pitchFamily="18" charset="0"/>
        </a:defRPr>
      </a:lvl5pPr>
      <a:lvl6pPr marL="457200" algn="r" rtl="0" fontAlgn="base">
        <a:lnSpc>
          <a:spcPts val="5400"/>
        </a:lnSpc>
        <a:spcBef>
          <a:spcPct val="0"/>
        </a:spcBef>
        <a:spcAft>
          <a:spcPct val="0"/>
        </a:spcAft>
        <a:defRPr sz="5200">
          <a:solidFill>
            <a:schemeClr val="bg1"/>
          </a:solidFill>
          <a:latin typeface="Calisto MT" pitchFamily="18" charset="0"/>
        </a:defRPr>
      </a:lvl6pPr>
      <a:lvl7pPr marL="914400" algn="r" rtl="0" fontAlgn="base">
        <a:lnSpc>
          <a:spcPts val="5400"/>
        </a:lnSpc>
        <a:spcBef>
          <a:spcPct val="0"/>
        </a:spcBef>
        <a:spcAft>
          <a:spcPct val="0"/>
        </a:spcAft>
        <a:defRPr sz="5200">
          <a:solidFill>
            <a:schemeClr val="bg1"/>
          </a:solidFill>
          <a:latin typeface="Calisto MT" pitchFamily="18" charset="0"/>
        </a:defRPr>
      </a:lvl7pPr>
      <a:lvl8pPr marL="1371600" algn="r" rtl="0" fontAlgn="base">
        <a:lnSpc>
          <a:spcPts val="5400"/>
        </a:lnSpc>
        <a:spcBef>
          <a:spcPct val="0"/>
        </a:spcBef>
        <a:spcAft>
          <a:spcPct val="0"/>
        </a:spcAft>
        <a:defRPr sz="5200">
          <a:solidFill>
            <a:schemeClr val="bg1"/>
          </a:solidFill>
          <a:latin typeface="Calisto MT" pitchFamily="18" charset="0"/>
        </a:defRPr>
      </a:lvl8pPr>
      <a:lvl9pPr marL="1828800" algn="r" rtl="0" fontAlgn="base">
        <a:lnSpc>
          <a:spcPts val="5400"/>
        </a:lnSpc>
        <a:spcBef>
          <a:spcPct val="0"/>
        </a:spcBef>
        <a:spcAft>
          <a:spcPct val="0"/>
        </a:spcAft>
        <a:defRPr sz="5200">
          <a:solidFill>
            <a:schemeClr val="bg1"/>
          </a:solidFill>
          <a:latin typeface="Calisto MT" pitchFamily="18" charset="0"/>
        </a:defRPr>
      </a:lvl9pPr>
    </p:titleStyle>
    <p:bodyStyle>
      <a:lvl1pPr marL="282575" indent="-282575" algn="l" rtl="0" fontAlgn="base">
        <a:spcBef>
          <a:spcPts val="1800"/>
        </a:spcBef>
        <a:spcAft>
          <a:spcPct val="0"/>
        </a:spcAft>
        <a:buClr>
          <a:schemeClr val="accent1"/>
        </a:buClr>
        <a:buSzPct val="75000"/>
        <a:buFont typeface="Wingdings" pitchFamily="2" charset="2"/>
        <a:buChar char="n"/>
        <a:defRPr sz="2000" kern="1200">
          <a:solidFill>
            <a:srgbClr val="262626"/>
          </a:solidFill>
          <a:latin typeface="+mn-lt"/>
          <a:ea typeface="+mn-ea"/>
          <a:cs typeface="+mn-cs"/>
        </a:defRPr>
      </a:lvl1pPr>
      <a:lvl2pPr marL="577850" indent="-2952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2pPr>
      <a:lvl3pPr marL="860425" indent="-2825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3pPr>
      <a:lvl4pPr marL="1143000" indent="-2825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4pPr>
      <a:lvl5pPr marL="1425575" indent="-2825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4.wm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1.jpeg"/><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3098800" y="3575050"/>
            <a:ext cx="5395913" cy="1341438"/>
          </a:xfrm>
        </p:spPr>
        <p:txBody>
          <a:bodyPr wrap="square" numCol="1" compatLnSpc="1">
            <a:prstTxWarp prst="textNoShape">
              <a:avLst/>
            </a:prstTxWarp>
          </a:bodyPr>
          <a:lstStyle/>
          <a:p>
            <a:r>
              <a:rPr lang="en-US"/>
              <a:t>Chapter 9</a:t>
            </a:r>
            <a:br>
              <a:rPr lang="en-US"/>
            </a:br>
            <a:r>
              <a:rPr lang="en-US"/>
              <a:t>Uniprocessor Scheduling</a:t>
            </a:r>
          </a:p>
        </p:txBody>
      </p:sp>
      <p:sp>
        <p:nvSpPr>
          <p:cNvPr id="3" name="Subtitle 2"/>
          <p:cNvSpPr>
            <a:spLocks noGrp="1"/>
          </p:cNvSpPr>
          <p:nvPr>
            <p:ph type="body" idx="1"/>
          </p:nvPr>
        </p:nvSpPr>
        <p:spPr>
          <a:xfrm>
            <a:off x="3098800" y="4979988"/>
            <a:ext cx="5395913" cy="811212"/>
          </a:xfrm>
        </p:spPr>
        <p:txBody>
          <a:bodyPr rtlCol="0"/>
          <a:lstStyle/>
          <a:p>
            <a:pPr fontAlgn="auto">
              <a:spcAft>
                <a:spcPts val="0"/>
              </a:spcAft>
              <a:defRPr/>
            </a:pPr>
            <a:r>
              <a:rPr lang="en-US" dirty="0"/>
              <a:t>Seventh Edition</a:t>
            </a:r>
            <a:br>
              <a:rPr lang="en-US" dirty="0"/>
            </a:br>
            <a:r>
              <a:rPr lang="en-US" dirty="0"/>
              <a:t>By William Stallings</a:t>
            </a:r>
          </a:p>
        </p:txBody>
      </p:sp>
      <p:sp>
        <p:nvSpPr>
          <p:cNvPr id="4" name="Footer Placeholder 3"/>
          <p:cNvSpPr>
            <a:spLocks noGrp="1"/>
          </p:cNvSpPr>
          <p:nvPr>
            <p:ph type="ftr" sz="quarter" idx="11"/>
          </p:nvPr>
        </p:nvSpPr>
        <p:spPr/>
        <p:txBody>
          <a:bodyPr/>
          <a:lstStyle/>
          <a:p>
            <a:pPr>
              <a:defRPr/>
            </a:pPr>
            <a:r>
              <a:rPr lang="en-US"/>
              <a:t>Dave Bremer</a:t>
            </a:r>
          </a:p>
          <a:p>
            <a:pPr>
              <a:defRPr/>
            </a:pPr>
            <a:r>
              <a:rPr lang="en-US"/>
              <a:t>Otago Polytechnic, N.Z.</a:t>
            </a:r>
            <a:br>
              <a:rPr lang="en-US"/>
            </a:br>
            <a:r>
              <a:rPr lang="en-US"/>
              <a:t>©2008, Prentice Hall</a:t>
            </a:r>
          </a:p>
        </p:txBody>
      </p:sp>
      <p:sp>
        <p:nvSpPr>
          <p:cNvPr id="6" name="Rectangle 5"/>
          <p:cNvSpPr/>
          <p:nvPr/>
        </p:nvSpPr>
        <p:spPr>
          <a:xfrm>
            <a:off x="609600" y="1600200"/>
            <a:ext cx="1905000" cy="3046413"/>
          </a:xfrm>
          <a:prstGeom prst="rect">
            <a:avLst/>
          </a:prstGeom>
        </p:spPr>
        <p:txBody>
          <a:bodyPr>
            <a:spAutoFit/>
          </a:bodyPr>
          <a:lstStyle/>
          <a:p>
            <a:pPr algn="ctr" fontAlgn="auto">
              <a:spcBef>
                <a:spcPct val="20000"/>
              </a:spcBef>
              <a:spcAft>
                <a:spcPts val="0"/>
              </a:spcAft>
              <a:defRPr/>
            </a:pPr>
            <a:r>
              <a:rPr lang="en-US" sz="3200" i="1" dirty="0">
                <a:solidFill>
                  <a:schemeClr val="bg2">
                    <a:lumMod val="25000"/>
                  </a:schemeClr>
                </a:solidFill>
                <a:latin typeface="+mn-lt"/>
                <a:cs typeface="+mn-cs"/>
              </a:rPr>
              <a:t>Operating Systems:</a:t>
            </a:r>
            <a:br>
              <a:rPr lang="en-US" sz="3200" i="1" dirty="0">
                <a:solidFill>
                  <a:schemeClr val="bg2">
                    <a:lumMod val="25000"/>
                  </a:schemeClr>
                </a:solidFill>
                <a:latin typeface="+mn-lt"/>
                <a:cs typeface="+mn-cs"/>
              </a:rPr>
            </a:br>
            <a:r>
              <a:rPr lang="en-US" sz="3200" i="1" dirty="0">
                <a:solidFill>
                  <a:schemeClr val="bg2">
                    <a:lumMod val="25000"/>
                  </a:schemeClr>
                </a:solidFill>
                <a:latin typeface="+mn-lt"/>
                <a:cs typeface="+mn-cs"/>
              </a:rPr>
              <a:t>Internals and Design Principles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295400" y="2108200"/>
          <a:ext cx="6858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455613"/>
            <a:ext cx="8305800" cy="1323975"/>
          </a:xfrm>
        </p:spPr>
        <p:txBody>
          <a:bodyPr/>
          <a:lstStyle/>
          <a:p>
            <a:pPr algn="l" fontAlgn="auto">
              <a:spcAft>
                <a:spcPts val="0"/>
              </a:spcAft>
              <a:defRPr/>
            </a:pPr>
            <a:r>
              <a:rPr lang="en-US" sz="4400" dirty="0">
                <a:solidFill>
                  <a:schemeClr val="accent3">
                    <a:lumMod val="50000"/>
                  </a:schemeClr>
                </a:solidFill>
              </a:rPr>
              <a:t>Short-Term Scheduling Criteria:          Performance</a:t>
            </a:r>
          </a:p>
        </p:txBody>
      </p:sp>
      <p:graphicFrame>
        <p:nvGraphicFramePr>
          <p:cNvPr id="15" name="Content Placeholder 14"/>
          <p:cNvGraphicFramePr>
            <a:graphicFrameLocks noGrp="1"/>
          </p:cNvGraphicFramePr>
          <p:nvPr>
            <p:ph sz="half" idx="1"/>
          </p:nvPr>
        </p:nvGraphicFramePr>
        <p:xfrm>
          <a:off x="838200" y="2286000"/>
          <a:ext cx="2133600" cy="121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nvGraphicFramePr>
        <p:xfrm>
          <a:off x="6629400" y="2209800"/>
          <a:ext cx="1752600" cy="127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7" name="Straight Arrow Connector 16"/>
          <p:cNvCxnSpPr/>
          <p:nvPr/>
        </p:nvCxnSpPr>
        <p:spPr>
          <a:xfrm rot="16200000" flipH="1">
            <a:off x="1409700" y="3543300"/>
            <a:ext cx="609600" cy="533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7315200" y="3505200"/>
            <a:ext cx="838200" cy="533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2971800" cy="4648200"/>
          </a:xfrm>
        </p:spPr>
        <p:txBody>
          <a:bodyPr anchor="ctr" anchorCtr="1"/>
          <a:lstStyle/>
          <a:p>
            <a:pPr algn="ctr" fontAlgn="auto">
              <a:spcAft>
                <a:spcPts val="0"/>
              </a:spcAft>
              <a:defRPr/>
            </a:pPr>
            <a:r>
              <a:rPr lang="en-US" sz="3400" spc="100" dirty="0">
                <a:solidFill>
                  <a:schemeClr val="accent1">
                    <a:lumMod val="75000"/>
                  </a:schemeClr>
                </a:solidFill>
              </a:rPr>
              <a:t>Table 9.2</a:t>
            </a:r>
            <a:br>
              <a:rPr lang="en-US" sz="3400" spc="100" dirty="0">
                <a:solidFill>
                  <a:schemeClr val="accent1">
                    <a:lumMod val="75000"/>
                  </a:schemeClr>
                </a:solidFill>
              </a:rPr>
            </a:br>
            <a:r>
              <a:rPr lang="en-US" sz="3400" spc="100" dirty="0">
                <a:solidFill>
                  <a:schemeClr val="accent1">
                    <a:lumMod val="75000"/>
                  </a:schemeClr>
                </a:solidFill>
              </a:rPr>
              <a:t>Scheduling            Criteria</a:t>
            </a:r>
          </a:p>
        </p:txBody>
      </p:sp>
      <p:graphicFrame>
        <p:nvGraphicFramePr>
          <p:cNvPr id="60418" name="Object 2"/>
          <p:cNvGraphicFramePr>
            <a:graphicFrameLocks noChangeAspect="1"/>
          </p:cNvGraphicFramePr>
          <p:nvPr/>
        </p:nvGraphicFramePr>
        <p:xfrm>
          <a:off x="3505200" y="609600"/>
          <a:ext cx="4953000" cy="5900738"/>
        </p:xfrm>
        <a:graphic>
          <a:graphicData uri="http://schemas.openxmlformats.org/presentationml/2006/ole">
            <mc:AlternateContent xmlns:mc="http://schemas.openxmlformats.org/markup-compatibility/2006">
              <mc:Choice xmlns:v="urn:schemas-microsoft-com:vml" Requires="v">
                <p:oleObj name="Document" r:id="rId3" imgW="5486198" imgH="8191199" progId="">
                  <p:embed/>
                </p:oleObj>
              </mc:Choice>
              <mc:Fallback>
                <p:oleObj name="Document" r:id="rId3" imgW="5486198" imgH="819119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09600"/>
                        <a:ext cx="4953000" cy="590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0420" name="TextBox 4"/>
          <p:cNvSpPr txBox="1">
            <a:spLocks noChangeArrowheads="1"/>
          </p:cNvSpPr>
          <p:nvPr/>
        </p:nvSpPr>
        <p:spPr bwMode="auto">
          <a:xfrm>
            <a:off x="3352800" y="609600"/>
            <a:ext cx="152400" cy="5867400"/>
          </a:xfrm>
          <a:prstGeom prst="rect">
            <a:avLst/>
          </a:prstGeom>
          <a:solidFill>
            <a:schemeClr val="bg1"/>
          </a:solidFill>
          <a:ln w="9525">
            <a:noFill/>
            <a:miter lim="800000"/>
            <a:headEnd/>
            <a:tailEnd/>
          </a:ln>
        </p:spPr>
        <p:txBody>
          <a:bodyPr>
            <a:spAutoFit/>
          </a:bodyPr>
          <a:lstStyle/>
          <a:p>
            <a:endParaRPr lang="en-US"/>
          </a:p>
        </p:txBody>
      </p:sp>
      <p:sp>
        <p:nvSpPr>
          <p:cNvPr id="60421" name="TextBox 5"/>
          <p:cNvSpPr txBox="1">
            <a:spLocks noChangeArrowheads="1"/>
          </p:cNvSpPr>
          <p:nvPr/>
        </p:nvSpPr>
        <p:spPr bwMode="auto">
          <a:xfrm>
            <a:off x="8458200" y="609600"/>
            <a:ext cx="152400" cy="5867400"/>
          </a:xfrm>
          <a:prstGeom prst="rect">
            <a:avLst/>
          </a:prstGeom>
          <a:solidFill>
            <a:schemeClr val="bg1"/>
          </a:solidFill>
          <a:ln w="9525">
            <a:noFill/>
            <a:miter lim="800000"/>
            <a:headEnd/>
            <a:tailEnd/>
          </a:ln>
        </p:spPr>
        <p:txBody>
          <a:bodyPr>
            <a:spAutoFit/>
          </a:bodyPr>
          <a:lstStyle/>
          <a:p>
            <a:endParaRPr lang="en-US"/>
          </a:p>
        </p:txBody>
      </p:sp>
      <p:pic>
        <p:nvPicPr>
          <p:cNvPr id="60422" name="Picture 8"/>
          <p:cNvPicPr>
            <a:picLocks noChangeAspect="1"/>
          </p:cNvPicPr>
          <p:nvPr/>
        </p:nvPicPr>
        <p:blipFill>
          <a:blip r:embed="rId5"/>
          <a:srcRect/>
          <a:stretch>
            <a:fillRect/>
          </a:stretch>
        </p:blipFill>
        <p:spPr bwMode="auto">
          <a:xfrm>
            <a:off x="685800" y="3886200"/>
            <a:ext cx="2209800" cy="2176463"/>
          </a:xfrm>
          <a:prstGeom prst="rect">
            <a:avLst/>
          </a:prstGeom>
          <a:noFill/>
          <a:ln w="9525">
            <a:noFill/>
            <a:miter lim="800000"/>
            <a:headEnd/>
            <a:tailEnd/>
          </a:ln>
        </p:spPr>
      </p:pic>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0"/>
            <a:ext cx="2286000" cy="1754188"/>
          </a:xfrm>
        </p:spPr>
        <p:txBody>
          <a:bodyPr/>
          <a:lstStyle/>
          <a:p>
            <a:pPr algn="ctr" fontAlgn="auto">
              <a:spcAft>
                <a:spcPts val="0"/>
              </a:spcAft>
              <a:defRPr/>
            </a:pPr>
            <a:r>
              <a:rPr lang="en-US" sz="3600" spc="100" dirty="0">
                <a:solidFill>
                  <a:schemeClr val="accent1">
                    <a:lumMod val="75000"/>
                  </a:schemeClr>
                </a:solidFill>
              </a:rPr>
              <a:t>Priority Queuing</a:t>
            </a:r>
          </a:p>
        </p:txBody>
      </p:sp>
      <p:pic>
        <p:nvPicPr>
          <p:cNvPr id="62466" name="Content Placeholder 3" descr="Fig09_04.gif"/>
          <p:cNvPicPr>
            <a:picLocks noGrp="1" noChangeAspect="1"/>
          </p:cNvPicPr>
          <p:nvPr>
            <p:ph idx="4294967295"/>
          </p:nvPr>
        </p:nvPicPr>
        <p:blipFill>
          <a:blip r:embed="rId3"/>
          <a:srcRect/>
          <a:stretch>
            <a:fillRect/>
          </a:stretch>
        </p:blipFill>
        <p:spPr>
          <a:xfrm>
            <a:off x="2514600" y="685800"/>
            <a:ext cx="6246813" cy="5791200"/>
          </a:xfrm>
        </p:spPr>
      </p:pic>
      <p:pic>
        <p:nvPicPr>
          <p:cNvPr id="62467" name="Picture 4"/>
          <p:cNvPicPr>
            <a:picLocks noChangeAspect="1"/>
          </p:cNvPicPr>
          <p:nvPr/>
        </p:nvPicPr>
        <p:blipFill>
          <a:blip r:embed="rId4"/>
          <a:srcRect/>
          <a:stretch>
            <a:fillRect/>
          </a:stretch>
        </p:blipFill>
        <p:spPr bwMode="auto">
          <a:xfrm>
            <a:off x="457200" y="3922713"/>
            <a:ext cx="1981200" cy="2105025"/>
          </a:xfrm>
          <a:prstGeom prst="rect">
            <a:avLst/>
          </a:prstGeom>
          <a:noFill/>
          <a:ln w="9525">
            <a:noFill/>
            <a:miter lim="800000"/>
            <a:headEnd/>
            <a:tailEnd/>
          </a:ln>
        </p:spPr>
      </p:pic>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24788" cy="1323041"/>
          </a:xfrm>
        </p:spPr>
        <p:txBody>
          <a:bodyPr/>
          <a:lstStyle/>
          <a:p>
            <a:pPr algn="l" fontAlgn="auto">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Selection Function</a:t>
            </a:r>
          </a:p>
        </p:txBody>
      </p:sp>
      <p:sp>
        <p:nvSpPr>
          <p:cNvPr id="66562" name="Content Placeholder 4"/>
          <p:cNvSpPr>
            <a:spLocks noGrp="1"/>
          </p:cNvSpPr>
          <p:nvPr>
            <p:ph sz="half" idx="14"/>
          </p:nvPr>
        </p:nvSpPr>
        <p:spPr>
          <a:xfrm>
            <a:off x="533400" y="2286000"/>
            <a:ext cx="8229600" cy="3962400"/>
          </a:xfrm>
        </p:spPr>
        <p:txBody>
          <a:bodyPr>
            <a:noAutofit/>
          </a:bodyPr>
          <a:lstStyle/>
          <a:p>
            <a:r>
              <a:rPr lang="en-US" sz="2400" dirty="0"/>
              <a:t>Determines which Ready process is dispatched next</a:t>
            </a:r>
          </a:p>
          <a:p>
            <a:r>
              <a:rPr lang="en-US" sz="2400" dirty="0"/>
              <a:t>May be based on priority, resource requirements, or the execution characteristics of the process</a:t>
            </a:r>
          </a:p>
          <a:p>
            <a:r>
              <a:rPr lang="en-NZ" sz="2400" dirty="0"/>
              <a:t>If based on execution characteristics, some factors to consider are</a:t>
            </a:r>
          </a:p>
          <a:p>
            <a:pPr lvl="1">
              <a:buSzPct val="106000"/>
              <a:buFont typeface="Wingdings" pitchFamily="2" charset="2"/>
              <a:buChar char="§"/>
            </a:pPr>
            <a:r>
              <a:rPr lang="en-NZ" sz="2400" b="1" i="1" dirty="0"/>
              <a:t>w </a:t>
            </a:r>
            <a:r>
              <a:rPr lang="en-NZ" sz="2400" dirty="0"/>
              <a:t>= time spent in system so far, waiting</a:t>
            </a:r>
          </a:p>
          <a:p>
            <a:pPr lvl="1">
              <a:buSzPct val="106000"/>
              <a:buFont typeface="Wingdings" pitchFamily="2" charset="2"/>
              <a:buChar char="§"/>
            </a:pPr>
            <a:r>
              <a:rPr lang="en-NZ" sz="2400" b="1" i="1" dirty="0"/>
              <a:t> e</a:t>
            </a:r>
            <a:r>
              <a:rPr lang="en-NZ" sz="2400" dirty="0"/>
              <a:t> = time spent in execution so far</a:t>
            </a:r>
          </a:p>
          <a:p>
            <a:pPr lvl="1">
              <a:buSzPct val="106000"/>
              <a:buFont typeface="Wingdings" pitchFamily="2" charset="2"/>
              <a:buChar char="§"/>
            </a:pPr>
            <a:r>
              <a:rPr lang="en-NZ" sz="2400" b="1" i="1" dirty="0"/>
              <a:t> s</a:t>
            </a:r>
            <a:r>
              <a:rPr lang="en-NZ" sz="2400" dirty="0"/>
              <a:t> = total service time required by the process, including </a:t>
            </a:r>
            <a:r>
              <a:rPr lang="en-NZ" sz="2400" i="1" dirty="0"/>
              <a:t>e</a:t>
            </a:r>
            <a:r>
              <a:rPr lang="en-NZ" sz="2400" dirty="0"/>
              <a:t>; (estimated by system or user)</a:t>
            </a:r>
          </a:p>
          <a:p>
            <a:endParaRPr lang="en-US" sz="24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296348"/>
          </a:xfrm>
        </p:spPr>
        <p:txBody>
          <a:bodyPr/>
          <a:lstStyle/>
          <a:p>
            <a:pPr algn="l" fontAlgn="auto">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Decision Mode</a:t>
            </a:r>
          </a:p>
        </p:txBody>
      </p:sp>
      <p:sp>
        <p:nvSpPr>
          <p:cNvPr id="68610" name="Content Placeholder 2"/>
          <p:cNvSpPr>
            <a:spLocks noGrp="1"/>
          </p:cNvSpPr>
          <p:nvPr>
            <p:ph sz="half" idx="1"/>
          </p:nvPr>
        </p:nvSpPr>
        <p:spPr>
          <a:xfrm>
            <a:off x="658812" y="2438400"/>
            <a:ext cx="3913187" cy="3687763"/>
          </a:xfrm>
        </p:spPr>
        <p:txBody>
          <a:bodyPr/>
          <a:lstStyle/>
          <a:p>
            <a:pPr>
              <a:buSzPct val="110000"/>
              <a:buFont typeface="Wingdings" pitchFamily="2" charset="2"/>
              <a:buChar char="§"/>
            </a:pPr>
            <a:r>
              <a:rPr lang="en-NZ" sz="3200" dirty="0"/>
              <a:t>When/under what circumstances is the selection function is exercised?</a:t>
            </a:r>
          </a:p>
        </p:txBody>
      </p:sp>
      <p:sp>
        <p:nvSpPr>
          <p:cNvPr id="4" name="Content Placeholder 3"/>
          <p:cNvSpPr>
            <a:spLocks noGrp="1"/>
          </p:cNvSpPr>
          <p:nvPr>
            <p:ph sz="half" idx="2"/>
          </p:nvPr>
        </p:nvSpPr>
        <p:spPr>
          <a:xfrm>
            <a:off x="4830763" y="2286000"/>
            <a:ext cx="3657600" cy="3840163"/>
          </a:xfrm>
        </p:spPr>
        <p:txBody>
          <a:bodyPr/>
          <a:lstStyle/>
          <a:p>
            <a:pPr>
              <a:buSzPct val="110000"/>
              <a:buFont typeface="Wingdings" pitchFamily="2" charset="2"/>
              <a:buChar char="§"/>
            </a:pPr>
            <a:r>
              <a:rPr lang="en-NZ" sz="3200" dirty="0"/>
              <a:t>Two categories:</a:t>
            </a:r>
          </a:p>
          <a:p>
            <a:pPr marL="911225" lvl="1" indent="-342900">
              <a:buSzPct val="110000"/>
              <a:buFont typeface="Wingdings" pitchFamily="2" charset="2"/>
              <a:buChar char="§"/>
            </a:pPr>
            <a:r>
              <a:rPr lang="en-NZ" sz="2800" dirty="0" err="1"/>
              <a:t>Nonpreemptive</a:t>
            </a:r>
            <a:endParaRPr lang="en-NZ" sz="2800" dirty="0"/>
          </a:p>
          <a:p>
            <a:pPr marL="911225" lvl="1" indent="-342900">
              <a:buSzPct val="110000"/>
              <a:buFont typeface="Wingdings" pitchFamily="2" charset="2"/>
              <a:buChar char="§"/>
            </a:pPr>
            <a:r>
              <a:rPr lang="en-NZ" sz="2800" dirty="0" err="1"/>
              <a:t>Preemptive</a:t>
            </a:r>
            <a:endParaRPr lang="en-NZ" sz="2800" dirty="0"/>
          </a:p>
        </p:txBody>
      </p:sp>
      <p:pic>
        <p:nvPicPr>
          <p:cNvPr id="68612" name="Picture 4"/>
          <p:cNvPicPr>
            <a:picLocks noChangeAspect="1"/>
          </p:cNvPicPr>
          <p:nvPr/>
        </p:nvPicPr>
        <p:blipFill>
          <a:blip r:embed="rId3"/>
          <a:srcRect/>
          <a:stretch>
            <a:fillRect/>
          </a:stretch>
        </p:blipFill>
        <p:spPr bwMode="auto">
          <a:xfrm>
            <a:off x="6019800" y="4419600"/>
            <a:ext cx="1625600" cy="182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4">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3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2" dur="5000" fill="hold"/>
                                        <p:tgtEl>
                                          <p:spTgt spid="4">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80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3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6" dur="3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57201"/>
            <a:ext cx="8229600" cy="1143000"/>
          </a:xfrm>
        </p:spPr>
        <p:txBody>
          <a:bodyPr/>
          <a:lstStyle/>
          <a:p>
            <a:pPr algn="ctr" fontAlgn="auto">
              <a:spcAft>
                <a:spcPts val="0"/>
              </a:spcAft>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Nonpreemptive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vs</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Preemptive</a:t>
            </a:r>
            <a:endParaRPr lang="en-NZ"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0658" name="Text Placeholder 3"/>
          <p:cNvSpPr>
            <a:spLocks noGrp="1"/>
          </p:cNvSpPr>
          <p:nvPr>
            <p:ph type="body" idx="1"/>
          </p:nvPr>
        </p:nvSpPr>
        <p:spPr>
          <a:xfrm>
            <a:off x="663575" y="2039938"/>
            <a:ext cx="3657600" cy="730250"/>
          </a:xfrm>
        </p:spPr>
        <p:txBody>
          <a:bodyPr/>
          <a:lstStyle/>
          <a:p>
            <a:r>
              <a:rPr lang="en-US" sz="2800" dirty="0" err="1"/>
              <a:t>Nonpreemptive</a:t>
            </a:r>
            <a:endParaRPr lang="en-US" sz="2800" dirty="0"/>
          </a:p>
        </p:txBody>
      </p:sp>
      <p:sp>
        <p:nvSpPr>
          <p:cNvPr id="70659" name="Content Placeholder 2"/>
          <p:cNvSpPr>
            <a:spLocks noGrp="1"/>
          </p:cNvSpPr>
          <p:nvPr>
            <p:ph sz="half" idx="2"/>
          </p:nvPr>
        </p:nvSpPr>
        <p:spPr>
          <a:xfrm>
            <a:off x="663575" y="2797175"/>
            <a:ext cx="3657600" cy="3328988"/>
          </a:xfrm>
        </p:spPr>
        <p:txBody>
          <a:bodyPr/>
          <a:lstStyle/>
          <a:p>
            <a:pPr>
              <a:buFont typeface="Wingdings" pitchFamily="2" charset="2"/>
              <a:buNone/>
            </a:pPr>
            <a:endParaRPr lang="en-US" dirty="0"/>
          </a:p>
          <a:p>
            <a:pPr lvl="1"/>
            <a:r>
              <a:rPr lang="en-US" sz="2400" dirty="0"/>
              <a:t>once a process is in the running state, it will continue until it terminates </a:t>
            </a:r>
            <a:r>
              <a:rPr lang="en-US" sz="2400" u="sng" dirty="0"/>
              <a:t>or blocks itself for I/O</a:t>
            </a:r>
          </a:p>
          <a:p>
            <a:endParaRPr lang="en-US" dirty="0"/>
          </a:p>
          <a:p>
            <a:endParaRPr lang="en-NZ" dirty="0"/>
          </a:p>
        </p:txBody>
      </p:sp>
      <p:sp>
        <p:nvSpPr>
          <p:cNvPr id="70660" name="Text Placeholder 4"/>
          <p:cNvSpPr>
            <a:spLocks noGrp="1"/>
          </p:cNvSpPr>
          <p:nvPr>
            <p:ph type="body" sz="quarter" idx="3"/>
          </p:nvPr>
        </p:nvSpPr>
        <p:spPr>
          <a:xfrm>
            <a:off x="4827588" y="2039938"/>
            <a:ext cx="3657600" cy="730250"/>
          </a:xfrm>
        </p:spPr>
        <p:txBody>
          <a:bodyPr/>
          <a:lstStyle/>
          <a:p>
            <a:r>
              <a:rPr lang="en-US" sz="2800" dirty="0"/>
              <a:t>Preemptive</a:t>
            </a:r>
          </a:p>
        </p:txBody>
      </p:sp>
      <p:sp>
        <p:nvSpPr>
          <p:cNvPr id="70661" name="Content Placeholder 5"/>
          <p:cNvSpPr>
            <a:spLocks noGrp="1"/>
          </p:cNvSpPr>
          <p:nvPr>
            <p:ph sz="quarter" idx="4"/>
          </p:nvPr>
        </p:nvSpPr>
        <p:spPr>
          <a:xfrm>
            <a:off x="4827588" y="2797175"/>
            <a:ext cx="3935412" cy="3328988"/>
          </a:xfrm>
        </p:spPr>
        <p:txBody>
          <a:bodyPr>
            <a:noAutofit/>
          </a:bodyPr>
          <a:lstStyle/>
          <a:p>
            <a:pPr lvl="1"/>
            <a:r>
              <a:rPr lang="en-US" sz="2400" dirty="0"/>
              <a:t>currently running process may be interrupted and moved to ready state by the OS</a:t>
            </a:r>
          </a:p>
          <a:p>
            <a:pPr lvl="1"/>
            <a:r>
              <a:rPr lang="en-US" sz="2400" dirty="0"/>
              <a:t>preemption may occur when a new process arrives, on an interrupt, or periodically</a:t>
            </a:r>
          </a:p>
        </p:txBody>
      </p:sp>
      <p:pic>
        <p:nvPicPr>
          <p:cNvPr id="70662" name="Picture 6"/>
          <p:cNvPicPr>
            <a:picLocks noChangeAspect="1"/>
          </p:cNvPicPr>
          <p:nvPr/>
        </p:nvPicPr>
        <p:blipFill>
          <a:blip r:embed="rId3"/>
          <a:srcRect/>
          <a:stretch>
            <a:fillRect/>
          </a:stretch>
        </p:blipFill>
        <p:spPr bwMode="auto">
          <a:xfrm>
            <a:off x="3581400" y="5334000"/>
            <a:ext cx="1951038" cy="11811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5613"/>
            <a:ext cx="8534400" cy="763587"/>
          </a:xfrm>
        </p:spPr>
        <p:txBody>
          <a:bodyPr/>
          <a:lstStyle/>
          <a:p>
            <a:pPr algn="ctr" fontAlgn="auto">
              <a:spcAft>
                <a:spcPts val="0"/>
              </a:spcAft>
              <a:defRPr/>
            </a:pPr>
            <a:r>
              <a:rPr lang="en-NZ" sz="4400" dirty="0">
                <a:solidFill>
                  <a:schemeClr val="accent1">
                    <a:lumMod val="75000"/>
                  </a:schemeClr>
                </a:solidFill>
              </a:rPr>
              <a:t>Alternative Scheduling Policies</a:t>
            </a:r>
          </a:p>
        </p:txBody>
      </p:sp>
      <p:pic>
        <p:nvPicPr>
          <p:cNvPr id="64514" name="Picture 2"/>
          <p:cNvPicPr>
            <a:picLocks noChangeAspect="1" noChangeArrowheads="1"/>
          </p:cNvPicPr>
          <p:nvPr/>
        </p:nvPicPr>
        <p:blipFill>
          <a:blip r:embed="rId3"/>
          <a:srcRect/>
          <a:stretch>
            <a:fillRect/>
          </a:stretch>
        </p:blipFill>
        <p:spPr bwMode="auto">
          <a:xfrm>
            <a:off x="1295400" y="1295400"/>
            <a:ext cx="6867525" cy="5219700"/>
          </a:xfrm>
          <a:prstGeom prst="rect">
            <a:avLst/>
          </a:prstGeom>
          <a:noFill/>
          <a:ln w="9525">
            <a:noFill/>
            <a:miter lim="800000"/>
            <a:headEnd/>
            <a:tailEnd/>
          </a:ln>
        </p:spPr>
      </p:pic>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762000" y="152400"/>
            <a:ext cx="4191000" cy="2514600"/>
          </a:xfrm>
        </p:spPr>
        <p:txBody>
          <a:bodyPr wrap="square" numCol="1" compatLnSpc="1">
            <a:prstTxWarp prst="textNoShape">
              <a:avLst/>
            </a:prstTxWarp>
          </a:bodyPr>
          <a:lstStyle/>
          <a:p>
            <a:br>
              <a:rPr lang="en-US"/>
            </a:br>
            <a:r>
              <a:rPr lang="en-US"/>
              <a:t>Table 9.4</a:t>
            </a:r>
            <a:br>
              <a:rPr lang="en-US"/>
            </a:br>
            <a:r>
              <a:rPr lang="en-US"/>
              <a:t>Process Scheduling </a:t>
            </a:r>
            <a:br>
              <a:rPr lang="en-US"/>
            </a:br>
            <a:r>
              <a:rPr lang="en-US"/>
              <a:t>Example</a:t>
            </a:r>
          </a:p>
        </p:txBody>
      </p:sp>
      <p:pic>
        <p:nvPicPr>
          <p:cNvPr id="72706" name="Content Placeholder 3" descr="Table09_04.gif"/>
          <p:cNvPicPr>
            <a:picLocks noGrp="1" noChangeAspect="1"/>
          </p:cNvPicPr>
          <p:nvPr>
            <p:ph idx="1"/>
          </p:nvPr>
        </p:nvPicPr>
        <p:blipFill>
          <a:blip r:embed="rId3"/>
          <a:srcRect t="-69865" b="-69865"/>
          <a:stretch>
            <a:fillRect/>
          </a:stretch>
        </p:blipFill>
        <p:spPr>
          <a:xfrm>
            <a:off x="1600200" y="228600"/>
            <a:ext cx="5943600" cy="8915400"/>
          </a:xfrm>
        </p:spPr>
      </p:pic>
      <p:pic>
        <p:nvPicPr>
          <p:cNvPr id="72707" name="Picture 14"/>
          <p:cNvPicPr>
            <a:picLocks noChangeAspect="1"/>
          </p:cNvPicPr>
          <p:nvPr/>
        </p:nvPicPr>
        <p:blipFill>
          <a:blip r:embed="rId4"/>
          <a:srcRect/>
          <a:stretch>
            <a:fillRect/>
          </a:stretch>
        </p:blipFill>
        <p:spPr bwMode="auto">
          <a:xfrm rot="666673">
            <a:off x="5981700" y="1266825"/>
            <a:ext cx="2205038" cy="1397000"/>
          </a:xfrm>
          <a:prstGeom prst="rect">
            <a:avLst/>
          </a:prstGeom>
          <a:noFill/>
          <a:ln w="9525">
            <a:noFill/>
            <a:miter lim="800000"/>
            <a:headEnd/>
            <a:tailEnd/>
          </a:ln>
        </p:spPr>
      </p:pic>
      <p:sp>
        <p:nvSpPr>
          <p:cNvPr id="72708" name="TextBox 17"/>
          <p:cNvSpPr txBox="1">
            <a:spLocks noChangeArrowheads="1"/>
          </p:cNvSpPr>
          <p:nvPr/>
        </p:nvSpPr>
        <p:spPr bwMode="auto">
          <a:xfrm>
            <a:off x="1046163" y="2743200"/>
            <a:ext cx="7031037" cy="762000"/>
          </a:xfrm>
          <a:prstGeom prst="rect">
            <a:avLst/>
          </a:prstGeom>
          <a:blipFill dpi="0" rotWithShape="1">
            <a:blip r:embed="rId5"/>
            <a:srcRect/>
            <a:tile tx="0" ty="0" sx="100000" sy="100000" flip="none" algn="tl"/>
          </a:blipFill>
          <a:ln w="9525">
            <a:noFill/>
            <a:miter lim="800000"/>
            <a:headEnd/>
            <a:tailEnd/>
          </a:ln>
        </p:spPr>
        <p:txBody>
          <a:bodyPr>
            <a:spAutoFit/>
          </a:bodyPr>
          <a:lstStyle/>
          <a:p>
            <a:endParaRPr lang="en-US"/>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2388"/>
          </a:xfrm>
        </p:spPr>
        <p:txBody>
          <a:bodyPr/>
          <a:lstStyle/>
          <a:p>
            <a:pPr algn="l" fontAlgn="auto">
              <a:spcAft>
                <a:spcPts val="0"/>
              </a:spcAft>
              <a:defRPr/>
            </a:pPr>
            <a:r>
              <a:rPr lang="en-NZ" dirty="0">
                <a:solidFill>
                  <a:schemeClr val="accent3">
                    <a:lumMod val="50000"/>
                  </a:schemeClr>
                </a:solidFill>
              </a:rPr>
              <a:t>Performance Comparison</a:t>
            </a:r>
          </a:p>
        </p:txBody>
      </p:sp>
      <p:sp>
        <p:nvSpPr>
          <p:cNvPr id="3" name="Content Placeholder 2"/>
          <p:cNvSpPr>
            <a:spLocks noGrp="1"/>
          </p:cNvSpPr>
          <p:nvPr>
            <p:ph idx="4294967295"/>
          </p:nvPr>
        </p:nvSpPr>
        <p:spPr>
          <a:xfrm>
            <a:off x="533400" y="2438400"/>
            <a:ext cx="8229600" cy="1371600"/>
          </a:xfrm>
        </p:spPr>
        <p:txBody>
          <a:bodyPr/>
          <a:lstStyle/>
          <a:p>
            <a:r>
              <a:rPr lang="en-NZ"/>
              <a:t>Any scheduling discipline that chooses the next item to be served independent of service time obeys the relationship:</a:t>
            </a:r>
          </a:p>
          <a:p>
            <a:endParaRPr lang="en-NZ"/>
          </a:p>
        </p:txBody>
      </p:sp>
      <p:pic>
        <p:nvPicPr>
          <p:cNvPr id="189443" name="Picture 2"/>
          <p:cNvPicPr>
            <a:picLocks noChangeAspect="1" noChangeArrowheads="1"/>
          </p:cNvPicPr>
          <p:nvPr/>
        </p:nvPicPr>
        <p:blipFill>
          <a:blip r:embed="rId3"/>
          <a:srcRect/>
          <a:stretch>
            <a:fillRect/>
          </a:stretch>
        </p:blipFill>
        <p:spPr bwMode="auto">
          <a:xfrm>
            <a:off x="817563" y="3505200"/>
            <a:ext cx="7640637" cy="2514600"/>
          </a:xfrm>
          <a:prstGeom prst="rect">
            <a:avLst/>
          </a:prstGeom>
          <a:noFill/>
          <a:ln w="9525">
            <a:noFill/>
            <a:miter lim="800000"/>
            <a:headEnd/>
            <a:tailEnd/>
          </a:ln>
        </p:spPr>
      </p:pic>
    </p:spTree>
    <p:extLst>
      <p:ext uri="{BB962C8B-B14F-4D97-AF65-F5344CB8AC3E}">
        <p14:creationId xmlns:p14="http://schemas.microsoft.com/office/powerpoint/2010/main" val="3580967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0" name="Object 2"/>
          <p:cNvGraphicFramePr>
            <a:graphicFrameLocks noChangeAspect="1"/>
          </p:cNvGraphicFramePr>
          <p:nvPr/>
        </p:nvGraphicFramePr>
        <p:xfrm>
          <a:off x="3657600" y="685800"/>
          <a:ext cx="4724400" cy="5775325"/>
        </p:xfrm>
        <a:graphic>
          <a:graphicData uri="http://schemas.openxmlformats.org/presentationml/2006/ole">
            <mc:AlternateContent xmlns:mc="http://schemas.openxmlformats.org/markup-compatibility/2006">
              <mc:Choice xmlns:v="urn:schemas-microsoft-com:vml" Requires="v">
                <p:oleObj name="Document" r:id="rId3" imgW="5638592" imgH="8178499" progId="">
                  <p:embed/>
                </p:oleObj>
              </mc:Choice>
              <mc:Fallback>
                <p:oleObj name="Document" r:id="rId3" imgW="5638592" imgH="817849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685800"/>
                        <a:ext cx="4724400" cy="577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457200" y="990600"/>
            <a:ext cx="2992438" cy="3786188"/>
          </a:xfrm>
          <a:prstGeom prst="rect">
            <a:avLst/>
          </a:prstGeom>
          <a:noFill/>
        </p:spPr>
        <p:txBody>
          <a:bodyPr>
            <a:spAutoFit/>
          </a:bodyPr>
          <a:lstStyle/>
          <a:p>
            <a:pPr>
              <a:defRPr/>
            </a:pPr>
            <a:r>
              <a:rPr lang="en-US" sz="4000" dirty="0">
                <a:solidFill>
                  <a:schemeClr val="accent1">
                    <a:lumMod val="75000"/>
                  </a:schemeClr>
                </a:solidFill>
                <a:latin typeface="+mn-lt"/>
                <a:cs typeface="+mn-cs"/>
              </a:rPr>
              <a:t>Table 9.5</a:t>
            </a:r>
          </a:p>
          <a:p>
            <a:pPr>
              <a:defRPr/>
            </a:pPr>
            <a:endParaRPr lang="en-US" sz="4000" dirty="0">
              <a:solidFill>
                <a:schemeClr val="accent1">
                  <a:lumMod val="75000"/>
                </a:schemeClr>
              </a:solidFill>
              <a:latin typeface="+mn-lt"/>
              <a:cs typeface="+mn-cs"/>
            </a:endParaRPr>
          </a:p>
          <a:p>
            <a:pPr algn="ctr">
              <a:defRPr/>
            </a:pPr>
            <a:r>
              <a:rPr lang="en-US" sz="4000" dirty="0">
                <a:solidFill>
                  <a:schemeClr val="accent1">
                    <a:lumMod val="75000"/>
                  </a:schemeClr>
                </a:solidFill>
                <a:latin typeface="+mn-lt"/>
                <a:cs typeface="+mn-cs"/>
              </a:rPr>
              <a:t>Comparison of</a:t>
            </a:r>
          </a:p>
          <a:p>
            <a:pPr algn="ctr">
              <a:defRPr/>
            </a:pPr>
            <a:r>
              <a:rPr lang="en-US" sz="4000" dirty="0">
                <a:solidFill>
                  <a:schemeClr val="accent1">
                    <a:lumMod val="75000"/>
                  </a:schemeClr>
                </a:solidFill>
                <a:latin typeface="+mn-lt"/>
                <a:cs typeface="+mn-cs"/>
              </a:rPr>
              <a:t>Scheduling</a:t>
            </a:r>
          </a:p>
          <a:p>
            <a:pPr algn="ctr">
              <a:defRPr/>
            </a:pPr>
            <a:r>
              <a:rPr lang="en-US" sz="4000" dirty="0">
                <a:solidFill>
                  <a:schemeClr val="accent1">
                    <a:lumMod val="75000"/>
                  </a:schemeClr>
                </a:solidFill>
                <a:latin typeface="+mn-lt"/>
                <a:cs typeface="+mn-cs"/>
              </a:rPr>
              <a:t>Policies</a:t>
            </a:r>
          </a:p>
        </p:txBody>
      </p:sp>
      <p:sp>
        <p:nvSpPr>
          <p:cNvPr id="2" name="TextBox 1"/>
          <p:cNvSpPr txBox="1"/>
          <p:nvPr/>
        </p:nvSpPr>
        <p:spPr>
          <a:xfrm>
            <a:off x="838200" y="5257800"/>
            <a:ext cx="2438400" cy="923330"/>
          </a:xfrm>
          <a:prstGeom prst="rect">
            <a:avLst/>
          </a:prstGeom>
          <a:noFill/>
        </p:spPr>
        <p:txBody>
          <a:bodyPr wrap="square" rtlCol="0">
            <a:spAutoFit/>
          </a:bodyPr>
          <a:lstStyle/>
          <a:p>
            <a:r>
              <a:rPr lang="en-US" dirty="0"/>
              <a:t>(Assumes no process blocks itself, for I/O or other event wait.)</a:t>
            </a:r>
          </a:p>
        </p:txBody>
      </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824788" cy="1322388"/>
          </a:xfrm>
        </p:spPr>
        <p:txBody>
          <a:bodyPr/>
          <a:lstStyle/>
          <a:p>
            <a:pPr fontAlgn="auto">
              <a:spcAft>
                <a:spcPts val="0"/>
              </a:spcAft>
              <a:defRPr/>
            </a:pPr>
            <a:r>
              <a:rPr lang="en-NZ" dirty="0">
                <a:solidFill>
                  <a:schemeClr val="accent3">
                    <a:lumMod val="50000"/>
                  </a:schemeClr>
                </a:solidFill>
              </a:rPr>
              <a:t>Processor Scheduling</a:t>
            </a:r>
          </a:p>
        </p:txBody>
      </p:sp>
      <p:sp>
        <p:nvSpPr>
          <p:cNvPr id="33794" name="Content Placeholder 2"/>
          <p:cNvSpPr>
            <a:spLocks noGrp="1"/>
          </p:cNvSpPr>
          <p:nvPr>
            <p:ph sz="half" idx="1"/>
          </p:nvPr>
        </p:nvSpPr>
        <p:spPr>
          <a:xfrm>
            <a:off x="654050" y="2286000"/>
            <a:ext cx="7848600" cy="3886200"/>
          </a:xfrm>
        </p:spPr>
        <p:txBody>
          <a:bodyPr/>
          <a:lstStyle/>
          <a:p>
            <a:r>
              <a:rPr lang="en-NZ" sz="2400"/>
              <a:t>Aim is to assign processes to be executed by the processor in a way that meets system objectives, such as response time, throughput, and processor efficiency</a:t>
            </a:r>
          </a:p>
          <a:p>
            <a:r>
              <a:rPr lang="en-NZ" sz="2400"/>
              <a:t>Broken down into three separate functions:</a:t>
            </a:r>
          </a:p>
        </p:txBody>
      </p:sp>
      <p:graphicFrame>
        <p:nvGraphicFramePr>
          <p:cNvPr id="4" name="Diagram 3"/>
          <p:cNvGraphicFramePr/>
          <p:nvPr/>
        </p:nvGraphicFramePr>
        <p:xfrm>
          <a:off x="1447800" y="312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026401" cy="1323041"/>
          </a:xfrm>
        </p:spPr>
        <p:txBody>
          <a:bodyPr/>
          <a:lstStyle/>
          <a:p>
            <a:pPr algn="ctr" fontAlgn="auto">
              <a:spcAft>
                <a:spcPts val="0"/>
              </a:spcAf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First-Come-First-Served (FCFS)</a:t>
            </a:r>
          </a:p>
        </p:txBody>
      </p:sp>
      <p:sp>
        <p:nvSpPr>
          <p:cNvPr id="3" name="Content Placeholder 2"/>
          <p:cNvSpPr>
            <a:spLocks noGrp="1"/>
          </p:cNvSpPr>
          <p:nvPr>
            <p:ph sz="half" idx="1"/>
          </p:nvPr>
        </p:nvSpPr>
        <p:spPr>
          <a:xfrm>
            <a:off x="685800" y="2133600"/>
            <a:ext cx="3657600" cy="3840163"/>
          </a:xfrm>
        </p:spPr>
        <p:txBody>
          <a:bodyPr/>
          <a:lstStyle/>
          <a:p>
            <a:r>
              <a:rPr lang="en-US"/>
              <a:t>Simplest scheduling policy</a:t>
            </a:r>
          </a:p>
          <a:p>
            <a:r>
              <a:rPr lang="en-US"/>
              <a:t>Also known as first-in-first-out (FIFO) or a strict queuing scheme</a:t>
            </a:r>
          </a:p>
          <a:p>
            <a:r>
              <a:rPr lang="en-US"/>
              <a:t>When the current process ceases to execute, the longest process in the Ready queue is selected</a:t>
            </a:r>
          </a:p>
          <a:p>
            <a:endParaRPr lang="en-US"/>
          </a:p>
        </p:txBody>
      </p:sp>
      <p:sp>
        <p:nvSpPr>
          <p:cNvPr id="5" name="Content Placeholder 4"/>
          <p:cNvSpPr>
            <a:spLocks noGrp="1"/>
          </p:cNvSpPr>
          <p:nvPr>
            <p:ph sz="half" idx="2"/>
          </p:nvPr>
        </p:nvSpPr>
        <p:spPr>
          <a:xfrm>
            <a:off x="4830763" y="2286000"/>
            <a:ext cx="3657600" cy="3840163"/>
          </a:xfrm>
        </p:spPr>
        <p:txBody>
          <a:bodyPr/>
          <a:lstStyle/>
          <a:p>
            <a:r>
              <a:rPr lang="en-US"/>
              <a:t>Performs much better for long processes than short ones</a:t>
            </a:r>
          </a:p>
          <a:p>
            <a:r>
              <a:rPr lang="en-US"/>
              <a:t>Tends to favor processor-bound processes over I/O-bound processes</a:t>
            </a:r>
          </a:p>
        </p:txBody>
      </p:sp>
      <p:pic>
        <p:nvPicPr>
          <p:cNvPr id="162820" name="Picture 3" descr="Fig09_05a.gif"/>
          <p:cNvPicPr>
            <a:picLocks noChangeAspect="1"/>
          </p:cNvPicPr>
          <p:nvPr/>
        </p:nvPicPr>
        <p:blipFill>
          <a:blip r:embed="rId3"/>
          <a:srcRect/>
          <a:stretch>
            <a:fillRect/>
          </a:stretch>
        </p:blipFill>
        <p:spPr bwMode="auto">
          <a:xfrm>
            <a:off x="609600" y="4648200"/>
            <a:ext cx="7848600" cy="181768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450"/>
                            </p:stCondLst>
                            <p:childTnLst>
                              <p:par>
                                <p:cTn id="8" presetID="1" presetClass="entr" presetSubtype="0" fill="hold" grpId="0" nodeType="afterEffect">
                                  <p:stCondLst>
                                    <p:cond delay="4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900"/>
                            </p:stCondLst>
                            <p:childTnLst>
                              <p:par>
                                <p:cTn id="11" presetID="1" presetClass="entr" presetSubtype="0" fill="hold" grpId="0" nodeType="afterEffect">
                                  <p:stCondLst>
                                    <p:cond delay="4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350"/>
                            </p:stCondLst>
                            <p:childTnLst>
                              <p:par>
                                <p:cTn id="14" presetID="1" presetClass="entr" presetSubtype="0" fill="hold" grpId="0" nodeType="afterEffect">
                                  <p:stCondLst>
                                    <p:cond delay="45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par>
                          <p:cTn id="16" fill="hold">
                            <p:stCondLst>
                              <p:cond delay="1800"/>
                            </p:stCondLst>
                            <p:childTnLst>
                              <p:par>
                                <p:cTn id="17" presetID="1" presetClass="entr" presetSubtype="0" fill="hold" grpId="0" nodeType="afterEffect">
                                  <p:stCondLst>
                                    <p:cond delay="45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fontAlgn="auto">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Round Robin</a:t>
            </a:r>
          </a:p>
        </p:txBody>
      </p:sp>
      <p:sp>
        <p:nvSpPr>
          <p:cNvPr id="3" name="Content Placeholder 2"/>
          <p:cNvSpPr>
            <a:spLocks noGrp="1"/>
          </p:cNvSpPr>
          <p:nvPr>
            <p:ph sz="half" idx="1"/>
          </p:nvPr>
        </p:nvSpPr>
        <p:spPr>
          <a:xfrm>
            <a:off x="533400" y="2133600"/>
            <a:ext cx="3783013" cy="3992563"/>
          </a:xfrm>
        </p:spPr>
        <p:txBody>
          <a:bodyPr/>
          <a:lstStyle/>
          <a:p>
            <a:r>
              <a:rPr lang="en-US"/>
              <a:t>Uses preemption based on a clock</a:t>
            </a:r>
          </a:p>
          <a:p>
            <a:r>
              <a:rPr lang="en-US"/>
              <a:t>Also known as </a:t>
            </a:r>
            <a:r>
              <a:rPr lang="en-US" b="1"/>
              <a:t>time slicing</a:t>
            </a:r>
            <a:r>
              <a:rPr lang="en-US"/>
              <a:t> because each process is given a slice of time before being preempted</a:t>
            </a:r>
          </a:p>
          <a:p>
            <a:r>
              <a:rPr lang="en-US"/>
              <a:t>Principal design issue is the length of the time quantum, or slice, to be used</a:t>
            </a:r>
          </a:p>
          <a:p>
            <a:endParaRPr lang="en-US"/>
          </a:p>
          <a:p>
            <a:endParaRPr lang="en-US"/>
          </a:p>
          <a:p>
            <a:endParaRPr lang="en-US"/>
          </a:p>
        </p:txBody>
      </p:sp>
      <p:sp>
        <p:nvSpPr>
          <p:cNvPr id="5" name="Content Placeholder 4"/>
          <p:cNvSpPr>
            <a:spLocks noGrp="1"/>
          </p:cNvSpPr>
          <p:nvPr>
            <p:ph sz="half" idx="2"/>
          </p:nvPr>
        </p:nvSpPr>
        <p:spPr>
          <a:xfrm>
            <a:off x="4830763" y="2133600"/>
            <a:ext cx="3657600" cy="3992563"/>
          </a:xfrm>
        </p:spPr>
        <p:txBody>
          <a:bodyPr/>
          <a:lstStyle/>
          <a:p>
            <a:r>
              <a:rPr lang="en-US"/>
              <a:t>Particularly effective in a general-purpose time-sharing system or transaction processing system</a:t>
            </a:r>
          </a:p>
          <a:p>
            <a:r>
              <a:rPr lang="en-US"/>
              <a:t>One drawback is its relative treatment of processor-bound and I/O-bound processes</a:t>
            </a:r>
          </a:p>
        </p:txBody>
      </p:sp>
      <p:pic>
        <p:nvPicPr>
          <p:cNvPr id="164868" name="Picture 3" descr="Fig09_05b.gif"/>
          <p:cNvPicPr>
            <a:picLocks noChangeAspect="1"/>
          </p:cNvPicPr>
          <p:nvPr/>
        </p:nvPicPr>
        <p:blipFill>
          <a:blip r:embed="rId3"/>
          <a:srcRect/>
          <a:stretch>
            <a:fillRect/>
          </a:stretch>
        </p:blipFill>
        <p:spPr bwMode="auto">
          <a:xfrm>
            <a:off x="457200" y="4953000"/>
            <a:ext cx="8274050" cy="1524000"/>
          </a:xfrm>
          <a:prstGeom prst="rect">
            <a:avLst/>
          </a:prstGeom>
          <a:noFill/>
          <a:ln w="9525">
            <a:noFill/>
            <a:miter lim="800000"/>
            <a:headEnd/>
            <a:tailEnd/>
          </a:ln>
        </p:spPr>
      </p:pic>
      <p:pic>
        <p:nvPicPr>
          <p:cNvPr id="164869" name="Picture 5"/>
          <p:cNvPicPr>
            <a:picLocks noChangeAspect="1"/>
          </p:cNvPicPr>
          <p:nvPr/>
        </p:nvPicPr>
        <p:blipFill>
          <a:blip r:embed="rId4"/>
          <a:srcRect/>
          <a:stretch>
            <a:fillRect/>
          </a:stretch>
        </p:blipFill>
        <p:spPr bwMode="auto">
          <a:xfrm>
            <a:off x="838200" y="838200"/>
            <a:ext cx="958850" cy="769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bwMode="auto">
          <a:xfrm>
            <a:off x="457200" y="1524000"/>
            <a:ext cx="2514600" cy="3352800"/>
          </a:xfrm>
        </p:spPr>
        <p:txBody>
          <a:bodyPr wrap="square" numCol="1" compatLnSpc="1">
            <a:prstTxWarp prst="textNoShape">
              <a:avLst/>
            </a:prstTxWarp>
          </a:bodyPr>
          <a:lstStyle/>
          <a:p>
            <a:pPr>
              <a:lnSpc>
                <a:spcPts val="4600"/>
              </a:lnSpc>
            </a:pPr>
            <a:r>
              <a:rPr lang="en-US" sz="3200"/>
              <a:t>Effect of Size of </a:t>
            </a:r>
            <a:br>
              <a:rPr lang="en-US" sz="3200"/>
            </a:br>
            <a:r>
              <a:rPr lang="en-US" sz="3200"/>
              <a:t>Preemption Time Quantum</a:t>
            </a:r>
          </a:p>
        </p:txBody>
      </p:sp>
      <p:pic>
        <p:nvPicPr>
          <p:cNvPr id="166914" name="Content Placeholder 3" descr="Fig09_06a.gif"/>
          <p:cNvPicPr>
            <a:picLocks noGrp="1" noChangeAspect="1"/>
          </p:cNvPicPr>
          <p:nvPr>
            <p:ph idx="1"/>
          </p:nvPr>
        </p:nvPicPr>
        <p:blipFill>
          <a:blip r:embed="rId3"/>
          <a:srcRect t="-51385" b="-51385"/>
          <a:stretch>
            <a:fillRect/>
          </a:stretch>
        </p:blipFill>
        <p:spPr>
          <a:xfrm>
            <a:off x="3048000" y="152400"/>
            <a:ext cx="5638800" cy="8458200"/>
          </a:xfrm>
        </p:spPr>
      </p:pic>
      <p:pic>
        <p:nvPicPr>
          <p:cNvPr id="166915" name="Picture 7"/>
          <p:cNvPicPr>
            <a:picLocks noChangeAspect="1"/>
          </p:cNvPicPr>
          <p:nvPr/>
        </p:nvPicPr>
        <p:blipFill>
          <a:blip r:embed="rId4"/>
          <a:srcRect/>
          <a:stretch>
            <a:fillRect/>
          </a:stretch>
        </p:blipFill>
        <p:spPr bwMode="auto">
          <a:xfrm>
            <a:off x="6477000" y="1143000"/>
            <a:ext cx="2163763" cy="1879600"/>
          </a:xfrm>
          <a:prstGeom prst="rect">
            <a:avLst/>
          </a:prstGeom>
          <a:noFill/>
          <a:ln w="9525">
            <a:noFill/>
            <a:miter lim="800000"/>
            <a:headEnd/>
            <a:tailEnd/>
          </a:ln>
        </p:spPr>
      </p:pic>
      <p:sp>
        <p:nvSpPr>
          <p:cNvPr id="9" name="TextBox 8"/>
          <p:cNvSpPr txBox="1"/>
          <p:nvPr/>
        </p:nvSpPr>
        <p:spPr>
          <a:xfrm>
            <a:off x="3505200" y="1066800"/>
            <a:ext cx="2514600" cy="646113"/>
          </a:xfrm>
          <a:prstGeom prst="rect">
            <a:avLst/>
          </a:prstGeom>
          <a:noFill/>
        </p:spPr>
        <p:txBody>
          <a:bodyPr>
            <a:spAutoFit/>
          </a:bodyPr>
          <a:lstStyle/>
          <a:p>
            <a:pPr>
              <a:defRPr/>
            </a:pPr>
            <a:r>
              <a:rPr lang="en-US" sz="3600" dirty="0">
                <a:solidFill>
                  <a:schemeClr val="accent1"/>
                </a:solidFill>
                <a:latin typeface="+mj-lt"/>
                <a:ea typeface="+mj-ea"/>
                <a:cs typeface="+mj-cs"/>
              </a:rPr>
              <a:t>Figure 9.6a</a:t>
            </a:r>
          </a:p>
        </p:txBody>
      </p:sp>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9144000" cy="1323975"/>
          </a:xfrm>
        </p:spPr>
        <p:txBody>
          <a:bodyPr/>
          <a:lstStyle/>
          <a:p>
            <a:pPr algn="ctr" fontAlgn="auto">
              <a:spcAft>
                <a:spcPts val="0"/>
              </a:spcAft>
              <a:defRPr/>
            </a:pPr>
            <a:r>
              <a:rPr lang="en-US" sz="3400" dirty="0">
                <a:solidFill>
                  <a:schemeClr val="accent1">
                    <a:lumMod val="75000"/>
                  </a:schemeClr>
                </a:solidFill>
              </a:rPr>
              <a:t>Figure 9.6b</a:t>
            </a:r>
            <a:br>
              <a:rPr lang="en-US" sz="4000" dirty="0">
                <a:solidFill>
                  <a:schemeClr val="accent1">
                    <a:lumMod val="75000"/>
                  </a:schemeClr>
                </a:solidFill>
              </a:rPr>
            </a:br>
            <a:r>
              <a:rPr lang="en-US" sz="3400" dirty="0">
                <a:solidFill>
                  <a:schemeClr val="accent1">
                    <a:lumMod val="75000"/>
                  </a:schemeClr>
                </a:solidFill>
              </a:rPr>
              <a:t>Effect of Size of Preemption Time Quantum</a:t>
            </a:r>
          </a:p>
        </p:txBody>
      </p:sp>
      <p:pic>
        <p:nvPicPr>
          <p:cNvPr id="168962" name="Content Placeholder 3" descr="Fig09_06b.gif"/>
          <p:cNvPicPr>
            <a:picLocks noGrp="1" noChangeAspect="1"/>
          </p:cNvPicPr>
          <p:nvPr>
            <p:ph idx="4294967295"/>
          </p:nvPr>
        </p:nvPicPr>
        <p:blipFill>
          <a:blip r:embed="rId3"/>
          <a:srcRect/>
          <a:stretch>
            <a:fillRect/>
          </a:stretch>
        </p:blipFill>
        <p:spPr>
          <a:xfrm>
            <a:off x="838200" y="1981200"/>
            <a:ext cx="7451725" cy="4475163"/>
          </a:xfrm>
        </p:spPr>
      </p:pic>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24788" cy="1143948"/>
          </a:xfrm>
        </p:spPr>
        <p:txBody>
          <a:bodyPr/>
          <a:lstStyle/>
          <a:p>
            <a:pPr algn="ctr" fontAlgn="auto">
              <a:spcAft>
                <a:spcPts val="0"/>
              </a:spcAft>
              <a:defRPr/>
            </a:pP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Shortest Process Next</a:t>
            </a:r>
            <a:b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(SPN)</a:t>
            </a:r>
          </a:p>
        </p:txBody>
      </p:sp>
      <p:sp>
        <p:nvSpPr>
          <p:cNvPr id="3" name="Content Placeholder 2"/>
          <p:cNvSpPr>
            <a:spLocks noGrp="1"/>
          </p:cNvSpPr>
          <p:nvPr>
            <p:ph sz="half" idx="1"/>
          </p:nvPr>
        </p:nvSpPr>
        <p:spPr>
          <a:xfrm>
            <a:off x="533400" y="2209800"/>
            <a:ext cx="3859213" cy="3916363"/>
          </a:xfrm>
        </p:spPr>
        <p:txBody>
          <a:bodyPr/>
          <a:lstStyle/>
          <a:p>
            <a:r>
              <a:rPr lang="en-US"/>
              <a:t>Nonpreemptive policy in which the process with the shortest expected processing time is selected next</a:t>
            </a:r>
          </a:p>
          <a:p>
            <a:r>
              <a:rPr lang="en-US"/>
              <a:t>A short process will jump to the head of the queue</a:t>
            </a:r>
          </a:p>
          <a:p>
            <a:r>
              <a:rPr lang="en-US"/>
              <a:t>Possibility of starvation for longer processes</a:t>
            </a:r>
          </a:p>
        </p:txBody>
      </p:sp>
      <p:sp>
        <p:nvSpPr>
          <p:cNvPr id="5" name="Content Placeholder 4"/>
          <p:cNvSpPr>
            <a:spLocks noGrp="1"/>
          </p:cNvSpPr>
          <p:nvPr>
            <p:ph sz="half" idx="2"/>
          </p:nvPr>
        </p:nvSpPr>
        <p:spPr>
          <a:xfrm>
            <a:off x="4830763" y="2286000"/>
            <a:ext cx="3657600" cy="3840163"/>
          </a:xfrm>
        </p:spPr>
        <p:txBody>
          <a:bodyPr/>
          <a:lstStyle/>
          <a:p>
            <a:r>
              <a:rPr lang="en-US"/>
              <a:t>One difficulty is the need to know, or at least estimate, the required processing time of each process</a:t>
            </a:r>
          </a:p>
          <a:p>
            <a:r>
              <a:rPr lang="en-US"/>
              <a:t>If the programmer’s estimate is substantially under the actual running time, the system may abort the job</a:t>
            </a:r>
          </a:p>
        </p:txBody>
      </p:sp>
      <p:pic>
        <p:nvPicPr>
          <p:cNvPr id="173060" name="Picture 8" descr="Fig09_05s.gif"/>
          <p:cNvPicPr>
            <a:picLocks noChangeAspect="1"/>
          </p:cNvPicPr>
          <p:nvPr/>
        </p:nvPicPr>
        <p:blipFill>
          <a:blip r:embed="rId3"/>
          <a:srcRect/>
          <a:stretch>
            <a:fillRect/>
          </a:stretch>
        </p:blipFill>
        <p:spPr bwMode="auto">
          <a:xfrm>
            <a:off x="533400" y="5048250"/>
            <a:ext cx="8077200" cy="142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75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75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24788" cy="1143948"/>
          </a:xfrm>
        </p:spPr>
        <p:txBody>
          <a:bodyPr/>
          <a:lstStyle/>
          <a:p>
            <a:pPr algn="ctr" fontAlgn="auto">
              <a:spcAft>
                <a:spcPts val="0"/>
              </a:spcAft>
              <a:defRPr/>
            </a:pP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Shortest Process Next (SPN)</a:t>
            </a:r>
          </a:p>
        </p:txBody>
      </p:sp>
      <p:sp>
        <p:nvSpPr>
          <p:cNvPr id="181250" name="Content Placeholder 2"/>
          <p:cNvSpPr>
            <a:spLocks noGrp="1"/>
          </p:cNvSpPr>
          <p:nvPr>
            <p:ph sz="half" idx="1"/>
          </p:nvPr>
        </p:nvSpPr>
        <p:spPr>
          <a:xfrm>
            <a:off x="658813" y="2286000"/>
            <a:ext cx="3657600" cy="3840163"/>
          </a:xfrm>
        </p:spPr>
        <p:txBody>
          <a:bodyPr>
            <a:normAutofit/>
          </a:bodyPr>
          <a:lstStyle/>
          <a:p>
            <a:r>
              <a:rPr lang="en-US" sz="2400" dirty="0"/>
              <a:t>Problem: Estimating execution time</a:t>
            </a:r>
          </a:p>
          <a:p>
            <a:r>
              <a:rPr lang="en-US" sz="2400" dirty="0"/>
              <a:t>OS may collect statistics and use process history to estimate run time</a:t>
            </a:r>
          </a:p>
          <a:p>
            <a:pPr lvl="1"/>
            <a:r>
              <a:rPr lang="en-US" sz="2400" dirty="0"/>
              <a:t>e.g., for processes in a production environment</a:t>
            </a:r>
          </a:p>
          <a:p>
            <a:endParaRPr lang="en-US" sz="2400" dirty="0"/>
          </a:p>
        </p:txBody>
      </p:sp>
      <p:sp>
        <p:nvSpPr>
          <p:cNvPr id="6" name="Content Placeholder 5"/>
          <p:cNvSpPr>
            <a:spLocks noGrp="1"/>
          </p:cNvSpPr>
          <p:nvPr>
            <p:ph sz="half" idx="2"/>
          </p:nvPr>
        </p:nvSpPr>
        <p:spPr>
          <a:xfrm>
            <a:off x="4830763" y="2286000"/>
            <a:ext cx="3657600" cy="3840163"/>
          </a:xfrm>
        </p:spPr>
        <p:txBody>
          <a:bodyPr/>
          <a:lstStyle/>
          <a:p>
            <a:r>
              <a:rPr lang="en-US" sz="2400" dirty="0"/>
              <a:t>Problem:  avoiding starvation for long processes</a:t>
            </a:r>
          </a:p>
          <a:p>
            <a:r>
              <a:rPr lang="en-US" sz="2400" dirty="0"/>
              <a:t>Problem: not suitable for timesharing or transaction processing due to no preemption.</a:t>
            </a:r>
          </a:p>
        </p:txBody>
      </p:sp>
    </p:spTree>
    <p:extLst>
      <p:ext uri="{BB962C8B-B14F-4D97-AF65-F5344CB8AC3E}">
        <p14:creationId xmlns:p14="http://schemas.microsoft.com/office/powerpoint/2010/main" val="3504190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24788" cy="1143948"/>
          </a:xfrm>
        </p:spPr>
        <p:txBody>
          <a:bodyPr/>
          <a:lstStyle/>
          <a:p>
            <a:pPr algn="ctr" fontAlgn="auto">
              <a:spcAft>
                <a:spcPts val="0"/>
              </a:spcAft>
              <a:defRPr/>
            </a:pP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Shortest Remaining Time (SRT)</a:t>
            </a:r>
          </a:p>
        </p:txBody>
      </p:sp>
      <p:sp>
        <p:nvSpPr>
          <p:cNvPr id="181250" name="Content Placeholder 2"/>
          <p:cNvSpPr>
            <a:spLocks noGrp="1"/>
          </p:cNvSpPr>
          <p:nvPr>
            <p:ph sz="half" idx="1"/>
          </p:nvPr>
        </p:nvSpPr>
        <p:spPr>
          <a:xfrm>
            <a:off x="658813" y="2286000"/>
            <a:ext cx="3657600" cy="3840163"/>
          </a:xfrm>
        </p:spPr>
        <p:txBody>
          <a:bodyPr/>
          <a:lstStyle/>
          <a:p>
            <a:r>
              <a:rPr lang="en-US"/>
              <a:t>Preemptive version of SPN</a:t>
            </a:r>
          </a:p>
          <a:p>
            <a:r>
              <a:rPr lang="en-US"/>
              <a:t>Scheduler always chooses the process that has the shortest expected remaining processing time</a:t>
            </a:r>
          </a:p>
          <a:p>
            <a:r>
              <a:rPr lang="en-US"/>
              <a:t>Risk of starvation of longer processes</a:t>
            </a:r>
          </a:p>
          <a:p>
            <a:endParaRPr lang="en-US"/>
          </a:p>
        </p:txBody>
      </p:sp>
      <p:sp>
        <p:nvSpPr>
          <p:cNvPr id="6" name="Content Placeholder 5"/>
          <p:cNvSpPr>
            <a:spLocks noGrp="1"/>
          </p:cNvSpPr>
          <p:nvPr>
            <p:ph sz="half" idx="2"/>
          </p:nvPr>
        </p:nvSpPr>
        <p:spPr>
          <a:xfrm>
            <a:off x="4830763" y="2286000"/>
            <a:ext cx="3657600" cy="3840163"/>
          </a:xfrm>
        </p:spPr>
        <p:txBody>
          <a:bodyPr/>
          <a:lstStyle/>
          <a:p>
            <a:r>
              <a:rPr lang="en-US" dirty="0"/>
              <a:t>Should give superior turnaround time performance to SPN because a short job is given immediate  preference to a running longer job</a:t>
            </a:r>
          </a:p>
          <a:p>
            <a:r>
              <a:rPr lang="en-US" dirty="0"/>
              <a:t>Still depends on having accurate service time estimates.</a:t>
            </a:r>
          </a:p>
        </p:txBody>
      </p:sp>
      <p:pic>
        <p:nvPicPr>
          <p:cNvPr id="181252" name="Picture 4" descr="Fig09_05d.gif"/>
          <p:cNvPicPr>
            <a:picLocks noChangeAspect="1"/>
          </p:cNvPicPr>
          <p:nvPr/>
        </p:nvPicPr>
        <p:blipFill>
          <a:blip r:embed="rId3"/>
          <a:srcRect/>
          <a:stretch>
            <a:fillRect/>
          </a:stretch>
        </p:blipFill>
        <p:spPr bwMode="auto">
          <a:xfrm>
            <a:off x="457200" y="5105400"/>
            <a:ext cx="8255000" cy="1277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24788" cy="1143948"/>
          </a:xfrm>
        </p:spPr>
        <p:txBody>
          <a:bodyPr/>
          <a:lstStyle/>
          <a:p>
            <a:pPr algn="ctr" fontAlgn="auto">
              <a:spcAft>
                <a:spcPts val="0"/>
              </a:spcAft>
              <a:defRPr/>
            </a:pP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Highest Response Ratio Next (HRRN)</a:t>
            </a:r>
          </a:p>
        </p:txBody>
      </p:sp>
      <p:sp>
        <p:nvSpPr>
          <p:cNvPr id="183298" name="Content Placeholder 2"/>
          <p:cNvSpPr>
            <a:spLocks noGrp="1"/>
          </p:cNvSpPr>
          <p:nvPr>
            <p:ph sz="half" idx="1"/>
          </p:nvPr>
        </p:nvSpPr>
        <p:spPr>
          <a:xfrm>
            <a:off x="658813" y="2286000"/>
            <a:ext cx="3657600" cy="3840163"/>
          </a:xfrm>
        </p:spPr>
        <p:txBody>
          <a:bodyPr/>
          <a:lstStyle/>
          <a:p>
            <a:r>
              <a:rPr lang="en-US"/>
              <a:t>Chooses next process with the greatest ratio</a:t>
            </a:r>
          </a:p>
          <a:p>
            <a:r>
              <a:rPr lang="en-US"/>
              <a:t>Attractive because it accounts for the age of the process</a:t>
            </a:r>
          </a:p>
          <a:p>
            <a:endParaRPr lang="en-US"/>
          </a:p>
        </p:txBody>
      </p:sp>
      <p:sp>
        <p:nvSpPr>
          <p:cNvPr id="183299" name="Content Placeholder 5"/>
          <p:cNvSpPr>
            <a:spLocks noGrp="1"/>
          </p:cNvSpPr>
          <p:nvPr>
            <p:ph sz="half" idx="2"/>
          </p:nvPr>
        </p:nvSpPr>
        <p:spPr>
          <a:xfrm>
            <a:off x="4830763" y="2286000"/>
            <a:ext cx="3657600" cy="3840163"/>
          </a:xfrm>
        </p:spPr>
        <p:txBody>
          <a:bodyPr/>
          <a:lstStyle/>
          <a:p>
            <a:r>
              <a:rPr lang="en-US"/>
              <a:t>While shorter jobs are favored, aging without service increases the ratio so that a longer process will eventually get past competing shorter jobs</a:t>
            </a:r>
          </a:p>
        </p:txBody>
      </p:sp>
      <p:pic>
        <p:nvPicPr>
          <p:cNvPr id="183300" name="Picture 3" descr="Ratio.gif"/>
          <p:cNvPicPr>
            <a:picLocks noChangeAspect="1"/>
          </p:cNvPicPr>
          <p:nvPr/>
        </p:nvPicPr>
        <p:blipFill>
          <a:blip r:embed="rId3"/>
          <a:srcRect/>
          <a:stretch>
            <a:fillRect/>
          </a:stretch>
        </p:blipFill>
        <p:spPr bwMode="auto">
          <a:xfrm>
            <a:off x="1828800" y="3886200"/>
            <a:ext cx="5162550" cy="723900"/>
          </a:xfrm>
          <a:prstGeom prst="rect">
            <a:avLst/>
          </a:prstGeom>
          <a:noFill/>
          <a:ln w="9525">
            <a:noFill/>
            <a:miter lim="800000"/>
            <a:headEnd/>
            <a:tailEnd/>
          </a:ln>
        </p:spPr>
      </p:pic>
      <p:pic>
        <p:nvPicPr>
          <p:cNvPr id="183301" name="Picture 4" descr="Fig09_05e.gif"/>
          <p:cNvPicPr>
            <a:picLocks noChangeAspect="1"/>
          </p:cNvPicPr>
          <p:nvPr/>
        </p:nvPicPr>
        <p:blipFill>
          <a:blip r:embed="rId4"/>
          <a:srcRect/>
          <a:stretch>
            <a:fillRect/>
          </a:stretch>
        </p:blipFill>
        <p:spPr bwMode="auto">
          <a:xfrm>
            <a:off x="457200" y="4953000"/>
            <a:ext cx="8183563" cy="1390650"/>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dirty="0">
                <a:solidFill>
                  <a:schemeClr val="accent3">
                    <a:lumMod val="50000"/>
                  </a:schemeClr>
                </a:solidFill>
              </a:rPr>
              <a:t>Fair-Share Scheduling</a:t>
            </a:r>
          </a:p>
        </p:txBody>
      </p:sp>
      <p:sp>
        <p:nvSpPr>
          <p:cNvPr id="201730" name="Content Placeholder 2"/>
          <p:cNvSpPr>
            <a:spLocks noGrp="1"/>
          </p:cNvSpPr>
          <p:nvPr>
            <p:ph sz="half" idx="1"/>
          </p:nvPr>
        </p:nvSpPr>
        <p:spPr>
          <a:xfrm>
            <a:off x="654050" y="2286000"/>
            <a:ext cx="7848600" cy="3962400"/>
          </a:xfrm>
        </p:spPr>
        <p:txBody>
          <a:bodyPr/>
          <a:lstStyle/>
          <a:p>
            <a:r>
              <a:rPr lang="en-US" sz="2800"/>
              <a:t>Scheduling decisions based on the process sets</a:t>
            </a:r>
          </a:p>
          <a:p>
            <a:r>
              <a:rPr lang="en-US" sz="2800"/>
              <a:t>Each user is assigned a share of the processor</a:t>
            </a:r>
          </a:p>
          <a:p>
            <a:r>
              <a:rPr lang="en-US" sz="2800"/>
              <a:t>Objective is to monitor usage to give fewer resources to users who have had more than their fair share and more to those who have had less than their fair share</a:t>
            </a:r>
          </a:p>
        </p:txBody>
      </p:sp>
      <p:pic>
        <p:nvPicPr>
          <p:cNvPr id="201731" name="Picture 4"/>
          <p:cNvPicPr>
            <a:picLocks noChangeAspect="1"/>
          </p:cNvPicPr>
          <p:nvPr/>
        </p:nvPicPr>
        <p:blipFill>
          <a:blip r:embed="rId3"/>
          <a:srcRect/>
          <a:stretch>
            <a:fillRect/>
          </a:stretch>
        </p:blipFill>
        <p:spPr bwMode="auto">
          <a:xfrm>
            <a:off x="5410200" y="5029200"/>
            <a:ext cx="1981200" cy="1474788"/>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323041"/>
          </a:xfrm>
        </p:spPr>
        <p:txBody>
          <a:bodyPr/>
          <a:lstStyle/>
          <a:p>
            <a:pPr fontAlgn="auto">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a:t>
            </a:r>
            <a:endParaRPr lang="en-US" dirty="0"/>
          </a:p>
        </p:txBody>
      </p:sp>
      <p:sp>
        <p:nvSpPr>
          <p:cNvPr id="6" name="Content Placeholder 5"/>
          <p:cNvSpPr>
            <a:spLocks noGrp="1"/>
          </p:cNvSpPr>
          <p:nvPr>
            <p:ph sz="half" idx="1"/>
          </p:nvPr>
        </p:nvSpPr>
        <p:spPr>
          <a:xfrm>
            <a:off x="381000" y="2133600"/>
            <a:ext cx="8382000" cy="4419600"/>
          </a:xfrm>
        </p:spPr>
        <p:txBody>
          <a:bodyPr rtlCol="0"/>
          <a:lstStyle/>
          <a:p>
            <a:pPr fontAlgn="auto">
              <a:spcAft>
                <a:spcPts val="0"/>
              </a:spcAft>
              <a:defRPr/>
            </a:pPr>
            <a:r>
              <a:rPr lang="en-US" dirty="0">
                <a:solidFill>
                  <a:schemeClr val="tx1">
                    <a:lumMod val="85000"/>
                    <a:lumOff val="15000"/>
                  </a:schemeClr>
                </a:solidFill>
              </a:rPr>
              <a:t>The operating system must make three types of scheduling decisions with respect to the execution of processes:</a:t>
            </a:r>
          </a:p>
          <a:p>
            <a:pPr lvl="2" fontAlgn="auto">
              <a:spcAft>
                <a:spcPts val="0"/>
              </a:spcAft>
              <a:defRPr/>
            </a:pPr>
            <a:r>
              <a:rPr lang="en-US" dirty="0">
                <a:solidFill>
                  <a:schemeClr val="tx1">
                    <a:lumMod val="85000"/>
                    <a:lumOff val="15000"/>
                  </a:schemeClr>
                </a:solidFill>
              </a:rPr>
              <a:t>Long-term – determines when new processes are admitted to the system</a:t>
            </a:r>
          </a:p>
          <a:p>
            <a:pPr lvl="2" fontAlgn="auto">
              <a:spcAft>
                <a:spcPts val="0"/>
              </a:spcAft>
              <a:defRPr/>
            </a:pPr>
            <a:r>
              <a:rPr lang="en-US" dirty="0">
                <a:solidFill>
                  <a:schemeClr val="tx1">
                    <a:lumMod val="85000"/>
                    <a:lumOff val="15000"/>
                  </a:schemeClr>
                </a:solidFill>
              </a:rPr>
              <a:t>Medium-term – part of the swapping function and determines when a program is brought into main memory so that it may be executed</a:t>
            </a:r>
          </a:p>
          <a:p>
            <a:pPr lvl="2" fontAlgn="auto">
              <a:spcAft>
                <a:spcPts val="0"/>
              </a:spcAft>
              <a:defRPr/>
            </a:pPr>
            <a:r>
              <a:rPr lang="en-US" dirty="0">
                <a:solidFill>
                  <a:schemeClr val="tx1">
                    <a:lumMod val="85000"/>
                    <a:lumOff val="15000"/>
                  </a:schemeClr>
                </a:solidFill>
              </a:rPr>
              <a:t>Short-term – determines which ready process will be executed next by the processor</a:t>
            </a:r>
          </a:p>
          <a:p>
            <a:pPr marL="282575" lvl="2" fontAlgn="auto">
              <a:spcBef>
                <a:spcPts val="1800"/>
              </a:spcBef>
              <a:spcAft>
                <a:spcPts val="0"/>
              </a:spcAft>
              <a:defRPr/>
            </a:pPr>
            <a:r>
              <a:rPr lang="en-US" dirty="0">
                <a:solidFill>
                  <a:schemeClr val="tx1">
                    <a:lumMod val="85000"/>
                    <a:lumOff val="15000"/>
                  </a:schemeClr>
                </a:solidFill>
              </a:rPr>
              <a:t>From a user’s point of view, response time is generally the most important characteristic of a system; from a system point of view, throughput or processor utilization is important</a:t>
            </a:r>
          </a:p>
          <a:p>
            <a:pPr marL="282575" lvl="2" fontAlgn="auto">
              <a:spcBef>
                <a:spcPts val="1800"/>
              </a:spcBef>
              <a:spcAft>
                <a:spcPts val="0"/>
              </a:spcAft>
              <a:defRPr/>
            </a:pPr>
            <a:r>
              <a:rPr lang="en-US" dirty="0">
                <a:solidFill>
                  <a:schemeClr val="tx1">
                    <a:lumMod val="85000"/>
                    <a:lumOff val="15000"/>
                  </a:schemeClr>
                </a:solidFill>
              </a:rPr>
              <a:t>Algorithms:</a:t>
            </a:r>
          </a:p>
          <a:p>
            <a:pPr marL="847725" lvl="4" fontAlgn="auto">
              <a:spcBef>
                <a:spcPts val="1800"/>
              </a:spcBef>
              <a:spcAft>
                <a:spcPts val="0"/>
              </a:spcAft>
              <a:defRPr/>
            </a:pPr>
            <a:r>
              <a:rPr lang="en-US" dirty="0">
                <a:solidFill>
                  <a:schemeClr val="tx1">
                    <a:lumMod val="85000"/>
                    <a:lumOff val="15000"/>
                  </a:schemeClr>
                </a:solidFill>
              </a:rPr>
              <a:t>FCFS, Round Robin, SPN, SRT, HRRN, Feedback</a:t>
            </a:r>
          </a:p>
          <a:p>
            <a:pPr marL="847725" lvl="4" fontAlgn="auto">
              <a:spcBef>
                <a:spcPts val="1800"/>
              </a:spcBef>
              <a:spcAft>
                <a:spcPts val="0"/>
              </a:spcAft>
              <a:defRPr/>
            </a:pPr>
            <a:endParaRPr lang="en-US" dirty="0">
              <a:solidFill>
                <a:schemeClr val="tx1">
                  <a:lumMod val="85000"/>
                  <a:lumOff val="15000"/>
                </a:schemeClr>
              </a:solidFill>
            </a:endParaRPr>
          </a:p>
        </p:txBody>
      </p:sp>
      <p:pic>
        <p:nvPicPr>
          <p:cNvPr id="214019" name="Picture 3"/>
          <p:cNvPicPr>
            <a:picLocks noChangeAspect="1"/>
          </p:cNvPicPr>
          <p:nvPr/>
        </p:nvPicPr>
        <p:blipFill>
          <a:blip r:embed="rId3"/>
          <a:srcRect/>
          <a:stretch>
            <a:fillRect/>
          </a:stretch>
        </p:blipFill>
        <p:spPr bwMode="auto">
          <a:xfrm>
            <a:off x="7543800" y="5334000"/>
            <a:ext cx="1143000" cy="11430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0"/>
            <a:ext cx="7977188" cy="1219200"/>
          </a:xfrm>
        </p:spPr>
        <p:txBody>
          <a:bodyPr/>
          <a:lstStyle/>
          <a:p>
            <a:pPr algn="ctr" fontAlgn="auto">
              <a:spcAft>
                <a:spcPts val="0"/>
              </a:spcAft>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 9.1  </a:t>
            </a:r>
            <a:b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Types of Scheduling</a:t>
            </a:r>
            <a:br>
              <a:rPr lang="en-US" dirty="0"/>
            </a:br>
            <a:endParaRPr lang="en-NZ" dirty="0"/>
          </a:p>
        </p:txBody>
      </p:sp>
      <p:graphicFrame>
        <p:nvGraphicFramePr>
          <p:cNvPr id="32771" name="Object 3"/>
          <p:cNvGraphicFramePr>
            <a:graphicFrameLocks noChangeAspect="1"/>
          </p:cNvGraphicFramePr>
          <p:nvPr/>
        </p:nvGraphicFramePr>
        <p:xfrm>
          <a:off x="533400" y="2743200"/>
          <a:ext cx="8020050" cy="2819400"/>
        </p:xfrm>
        <a:graphic>
          <a:graphicData uri="http://schemas.openxmlformats.org/presentationml/2006/ole">
            <mc:AlternateContent xmlns:mc="http://schemas.openxmlformats.org/markup-compatibility/2006">
              <mc:Choice xmlns:v="urn:schemas-microsoft-com:vml" Requires="v">
                <p:oleObj name="Document" r:id="rId3" imgW="5663992" imgH="1663639" progId="">
                  <p:embed/>
                </p:oleObj>
              </mc:Choice>
              <mc:Fallback>
                <p:oleObj name="Document" r:id="rId3" imgW="5663992" imgH="1663639"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43200"/>
                        <a:ext cx="80200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763000" cy="1447800"/>
          </a:xfrm>
        </p:spPr>
        <p:txBody>
          <a:bodyPr/>
          <a:lstStyle/>
          <a:p>
            <a:pPr algn="ctr" fontAlgn="auto">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rPr>
              <a:t>Scheduling and Process State </a:t>
            </a:r>
            <a:br>
              <a:rPr lang="en-US" sz="3200" b="1" dirty="0">
                <a:ln w="1905"/>
                <a:solidFill>
                  <a:schemeClr val="accent1">
                    <a:lumMod val="75000"/>
                  </a:schemeClr>
                </a:solidFill>
                <a:effectLst>
                  <a:innerShdw blurRad="69850" dist="43180" dir="5400000">
                    <a:srgbClr val="000000">
                      <a:alpha val="65000"/>
                    </a:srgbClr>
                  </a:innerShdw>
                </a:effectLst>
              </a:rPr>
            </a:br>
            <a:r>
              <a:rPr lang="en-US" sz="3200" b="1" dirty="0">
                <a:ln w="1905"/>
                <a:solidFill>
                  <a:schemeClr val="accent1">
                    <a:lumMod val="75000"/>
                  </a:schemeClr>
                </a:solidFill>
                <a:effectLst>
                  <a:innerShdw blurRad="69850" dist="43180" dir="5400000">
                    <a:srgbClr val="000000">
                      <a:alpha val="65000"/>
                    </a:srgbClr>
                  </a:innerShdw>
                </a:effectLst>
              </a:rPr>
              <a:t>Transitions</a:t>
            </a:r>
          </a:p>
        </p:txBody>
      </p:sp>
      <p:pic>
        <p:nvPicPr>
          <p:cNvPr id="38914" name="Content Placeholder 3" descr="Fig09_01.gif"/>
          <p:cNvPicPr>
            <a:picLocks noGrp="1" noChangeAspect="1"/>
          </p:cNvPicPr>
          <p:nvPr>
            <p:ph idx="4294967295"/>
          </p:nvPr>
        </p:nvPicPr>
        <p:blipFill>
          <a:blip r:embed="rId3"/>
          <a:srcRect l="-8109" r="-8109"/>
          <a:stretch>
            <a:fillRect/>
          </a:stretch>
        </p:blipFill>
        <p:spPr>
          <a:xfrm>
            <a:off x="1066800" y="1752600"/>
            <a:ext cx="7239000" cy="4764088"/>
          </a:xfrm>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2400" y="685800"/>
            <a:ext cx="1143000" cy="5715000"/>
          </a:xfrm>
        </p:spPr>
        <p:txBody>
          <a:bodyPr vert="wordArtVert" anchor="ctr" anchorCtr="1"/>
          <a:lstStyle/>
          <a:p>
            <a:pPr algn="ctr" fontAlgn="auto">
              <a:spcAft>
                <a:spcPts val="0"/>
              </a:spcAft>
              <a:defRPr/>
            </a:pPr>
            <a:r>
              <a:rPr lang="en-US" sz="4000" kern="2500" spc="100" dirty="0">
                <a:solidFill>
                  <a:schemeClr val="accent1">
                    <a:lumMod val="75000"/>
                  </a:schemeClr>
                </a:solidFill>
              </a:rPr>
              <a:t>Queuing Diagram</a:t>
            </a:r>
          </a:p>
        </p:txBody>
      </p:sp>
      <p:pic>
        <p:nvPicPr>
          <p:cNvPr id="43010" name="Content Placeholder 3" descr="Fig09_03.gif"/>
          <p:cNvPicPr>
            <a:picLocks noGrp="1" noChangeAspect="1"/>
          </p:cNvPicPr>
          <p:nvPr>
            <p:ph idx="4294967295"/>
          </p:nvPr>
        </p:nvPicPr>
        <p:blipFill>
          <a:blip r:embed="rId3"/>
          <a:srcRect/>
          <a:stretch>
            <a:fillRect/>
          </a:stretch>
        </p:blipFill>
        <p:spPr>
          <a:xfrm>
            <a:off x="457200" y="762000"/>
            <a:ext cx="7356475" cy="5651500"/>
          </a:xfrm>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824788" cy="1322388"/>
          </a:xfrm>
        </p:spPr>
        <p:txBody>
          <a:bodyPr/>
          <a:lstStyle/>
          <a:p>
            <a:pPr fontAlgn="auto">
              <a:spcAft>
                <a:spcPts val="0"/>
              </a:spcAft>
              <a:defRPr/>
            </a:pPr>
            <a:r>
              <a:rPr lang="en-US" dirty="0">
                <a:solidFill>
                  <a:schemeClr val="accent3">
                    <a:lumMod val="50000"/>
                  </a:schemeClr>
                </a:solidFill>
              </a:rPr>
              <a:t>Long-Term Scheduler</a:t>
            </a:r>
          </a:p>
        </p:txBody>
      </p:sp>
      <p:sp>
        <p:nvSpPr>
          <p:cNvPr id="3" name="Content Placeholder 2"/>
          <p:cNvSpPr>
            <a:spLocks noGrp="1"/>
          </p:cNvSpPr>
          <p:nvPr>
            <p:ph sz="half" idx="1"/>
          </p:nvPr>
        </p:nvSpPr>
        <p:spPr>
          <a:xfrm>
            <a:off x="609600" y="2286000"/>
            <a:ext cx="3048000" cy="4038600"/>
          </a:xfrm>
        </p:spPr>
        <p:txBody>
          <a:bodyPr rtlCol="0">
            <a:normAutofit fontScale="92500" lnSpcReduction="10000"/>
          </a:bodyPr>
          <a:lstStyle/>
          <a:p>
            <a:pPr fontAlgn="auto">
              <a:spcAft>
                <a:spcPts val="0"/>
              </a:spcAft>
              <a:defRPr/>
            </a:pPr>
            <a:r>
              <a:rPr lang="en-US" dirty="0">
                <a:solidFill>
                  <a:schemeClr val="tx1">
                    <a:lumMod val="85000"/>
                    <a:lumOff val="15000"/>
                  </a:schemeClr>
                </a:solidFill>
              </a:rPr>
              <a:t>Determines which programs are admitted to the system for processing</a:t>
            </a:r>
          </a:p>
          <a:p>
            <a:pPr fontAlgn="auto">
              <a:spcAft>
                <a:spcPts val="0"/>
              </a:spcAft>
              <a:defRPr/>
            </a:pPr>
            <a:r>
              <a:rPr lang="en-US" dirty="0">
                <a:solidFill>
                  <a:schemeClr val="tx1">
                    <a:lumMod val="85000"/>
                    <a:lumOff val="15000"/>
                  </a:schemeClr>
                </a:solidFill>
              </a:rPr>
              <a:t>Controls the degree of multiprogramming</a:t>
            </a:r>
          </a:p>
          <a:p>
            <a:pPr lvl="2" fontAlgn="auto">
              <a:spcAft>
                <a:spcPts val="0"/>
              </a:spcAft>
              <a:defRPr/>
            </a:pPr>
            <a:r>
              <a:rPr lang="en-US" dirty="0">
                <a:solidFill>
                  <a:schemeClr val="tx1">
                    <a:lumMod val="85000"/>
                    <a:lumOff val="15000"/>
                  </a:schemeClr>
                </a:solidFill>
              </a:rPr>
              <a:t>the more processes that are created, the smaller the percentage of time that each process can be executed</a:t>
            </a:r>
          </a:p>
          <a:p>
            <a:pPr lvl="2" fontAlgn="auto">
              <a:spcAft>
                <a:spcPts val="0"/>
              </a:spcAft>
              <a:defRPr/>
            </a:pPr>
            <a:r>
              <a:rPr lang="en-US" dirty="0">
                <a:solidFill>
                  <a:schemeClr val="tx1">
                    <a:lumMod val="85000"/>
                    <a:lumOff val="15000"/>
                  </a:schemeClr>
                </a:solidFill>
              </a:rPr>
              <a:t>may limit to provide satisfactory service to the current set of processes</a:t>
            </a:r>
          </a:p>
          <a:p>
            <a:pPr lvl="3" fontAlgn="auto">
              <a:spcAft>
                <a:spcPts val="0"/>
              </a:spcAft>
              <a:defRPr/>
            </a:pPr>
            <a:endParaRPr lang="en-US" dirty="0">
              <a:solidFill>
                <a:schemeClr val="tx1">
                  <a:lumMod val="85000"/>
                  <a:lumOff val="15000"/>
                </a:schemeClr>
              </a:solidFill>
            </a:endParaRPr>
          </a:p>
          <a:p>
            <a:pPr fontAlgn="auto">
              <a:spcAft>
                <a:spcPts val="0"/>
              </a:spcAft>
              <a:defRPr/>
            </a:pPr>
            <a:endParaRPr lang="en-US" dirty="0">
              <a:solidFill>
                <a:schemeClr val="tx1">
                  <a:lumMod val="85000"/>
                  <a:lumOff val="15000"/>
                </a:schemeClr>
              </a:solidFill>
            </a:endParaRPr>
          </a:p>
        </p:txBody>
      </p:sp>
      <p:graphicFrame>
        <p:nvGraphicFramePr>
          <p:cNvPr id="5" name="Diagram 4"/>
          <p:cNvGraphicFramePr/>
          <p:nvPr/>
        </p:nvGraphicFramePr>
        <p:xfrm>
          <a:off x="30480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2388"/>
          </a:xfrm>
        </p:spPr>
        <p:txBody>
          <a:bodyPr/>
          <a:lstStyle/>
          <a:p>
            <a:pPr algn="l" fontAlgn="auto">
              <a:spcAft>
                <a:spcPts val="0"/>
              </a:spcAft>
              <a:defRPr/>
            </a:pPr>
            <a:r>
              <a:rPr lang="en-US" dirty="0">
                <a:solidFill>
                  <a:schemeClr val="accent3">
                    <a:lumMod val="50000"/>
                  </a:schemeClr>
                </a:solidFill>
              </a:rPr>
              <a:t>Medium-Term Scheduling</a:t>
            </a:r>
          </a:p>
        </p:txBody>
      </p:sp>
      <p:sp>
        <p:nvSpPr>
          <p:cNvPr id="3" name="Content Placeholder 2"/>
          <p:cNvSpPr>
            <a:spLocks noGrp="1"/>
          </p:cNvSpPr>
          <p:nvPr>
            <p:ph sz="half" idx="1"/>
          </p:nvPr>
        </p:nvSpPr>
        <p:spPr>
          <a:xfrm>
            <a:off x="654050" y="2286000"/>
            <a:ext cx="7848600" cy="4038600"/>
          </a:xfrm>
        </p:spPr>
        <p:txBody>
          <a:bodyPr/>
          <a:lstStyle/>
          <a:p>
            <a:r>
              <a:rPr lang="en-US" sz="2400"/>
              <a:t>Part of the swapping function</a:t>
            </a:r>
          </a:p>
          <a:p>
            <a:r>
              <a:rPr lang="en-US" sz="2400"/>
              <a:t>Swapping-in decisions are based on the need to manage the degree of multiprogramming</a:t>
            </a:r>
          </a:p>
          <a:p>
            <a:pPr marL="1150938" lvl="2" indent="-300038"/>
            <a:r>
              <a:rPr lang="en-US" sz="2200"/>
              <a:t>considers the memory requirements of the          swapped-out processes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2388"/>
          </a:xfrm>
        </p:spPr>
        <p:txBody>
          <a:bodyPr/>
          <a:lstStyle/>
          <a:p>
            <a:pPr algn="l" fontAlgn="auto">
              <a:spcAft>
                <a:spcPts val="0"/>
              </a:spcAft>
              <a:defRPr/>
            </a:pPr>
            <a:r>
              <a:rPr lang="en-US" dirty="0">
                <a:solidFill>
                  <a:schemeClr val="accent3">
                    <a:lumMod val="50000"/>
                  </a:schemeClr>
                </a:solidFill>
              </a:rPr>
              <a:t>Short-Term Scheduling</a:t>
            </a:r>
          </a:p>
        </p:txBody>
      </p:sp>
      <p:sp>
        <p:nvSpPr>
          <p:cNvPr id="49154" name="Content Placeholder 2"/>
          <p:cNvSpPr>
            <a:spLocks noGrp="1"/>
          </p:cNvSpPr>
          <p:nvPr>
            <p:ph sz="half" idx="1"/>
          </p:nvPr>
        </p:nvSpPr>
        <p:spPr>
          <a:xfrm>
            <a:off x="533400" y="2057400"/>
            <a:ext cx="8153400" cy="4800600"/>
          </a:xfrm>
        </p:spPr>
        <p:txBody>
          <a:bodyPr/>
          <a:lstStyle/>
          <a:p>
            <a:r>
              <a:rPr lang="en-US" sz="2000" dirty="0"/>
              <a:t>Known as the dispatcher</a:t>
            </a:r>
          </a:p>
          <a:p>
            <a:r>
              <a:rPr lang="en-US" sz="2000" dirty="0"/>
              <a:t>Executes most frequently</a:t>
            </a:r>
          </a:p>
          <a:p>
            <a:r>
              <a:rPr lang="en-US" sz="2000" dirty="0"/>
              <a:t>Makes the fine-grained decision of which process to execute next</a:t>
            </a:r>
          </a:p>
          <a:p>
            <a:r>
              <a:rPr lang="en-US" sz="2000" dirty="0"/>
              <a:t>Invoked when an event occurs that leads to the blocking of the current process or that may provide an opportunity to preempt a currently running process in favor of another</a:t>
            </a:r>
          </a:p>
          <a:p>
            <a:endParaRPr lang="en-US" dirty="0"/>
          </a:p>
        </p:txBody>
      </p:sp>
      <p:graphicFrame>
        <p:nvGraphicFramePr>
          <p:cNvPr id="4" name="Diagram 3"/>
          <p:cNvGraphicFramePr/>
          <p:nvPr/>
        </p:nvGraphicFramePr>
        <p:xfrm>
          <a:off x="1828800" y="4724400"/>
          <a:ext cx="56388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613"/>
            <a:ext cx="9067800" cy="1220787"/>
          </a:xfrm>
        </p:spPr>
        <p:txBody>
          <a:bodyPr/>
          <a:lstStyle/>
          <a:p>
            <a:pPr algn="l" fontAlgn="auto">
              <a:spcAft>
                <a:spcPts val="0"/>
              </a:spcAft>
              <a:defRPr/>
            </a:pPr>
            <a:r>
              <a:rPr lang="en-NZ" sz="4800" dirty="0">
                <a:solidFill>
                  <a:schemeClr val="accent3">
                    <a:lumMod val="50000"/>
                  </a:schemeClr>
                </a:solidFill>
              </a:rPr>
              <a:t>Short Term Scheduling Criteria</a:t>
            </a:r>
          </a:p>
        </p:txBody>
      </p:sp>
      <p:sp>
        <p:nvSpPr>
          <p:cNvPr id="51202" name="Content Placeholder 2"/>
          <p:cNvSpPr>
            <a:spLocks noGrp="1"/>
          </p:cNvSpPr>
          <p:nvPr>
            <p:ph sz="half" idx="1"/>
          </p:nvPr>
        </p:nvSpPr>
        <p:spPr>
          <a:xfrm>
            <a:off x="654050" y="2286000"/>
            <a:ext cx="2241550" cy="4343400"/>
          </a:xfrm>
        </p:spPr>
        <p:txBody>
          <a:bodyPr/>
          <a:lstStyle/>
          <a:p>
            <a:r>
              <a:rPr lang="en-NZ"/>
              <a:t>Main objective is to allocate processor time to optimize certain aspects of system behavior</a:t>
            </a:r>
          </a:p>
          <a:p>
            <a:r>
              <a:rPr lang="en-NZ"/>
              <a:t>A set of criteria is needed to evaluate the scheduling policy</a:t>
            </a:r>
          </a:p>
          <a:p>
            <a:endParaRPr lang="en-NZ"/>
          </a:p>
        </p:txBody>
      </p:sp>
      <p:graphicFrame>
        <p:nvGraphicFramePr>
          <p:cNvPr id="4" name="Diagram 3"/>
          <p:cNvGraphicFramePr/>
          <p:nvPr/>
        </p:nvGraphicFramePr>
        <p:xfrm>
          <a:off x="3124200" y="2514600"/>
          <a:ext cx="54864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6143</Words>
  <Application>Microsoft Office PowerPoint</Application>
  <PresentationFormat>On-screen Show (4:3)</PresentationFormat>
  <Paragraphs>576</Paragraphs>
  <Slides>29</Slides>
  <Notes>29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Calisto MT</vt:lpstr>
      <vt:lpstr>Times New Roman</vt:lpstr>
      <vt:lpstr>Wingdings</vt:lpstr>
      <vt:lpstr>Custom Design</vt:lpstr>
      <vt:lpstr>Codex</vt:lpstr>
      <vt:lpstr>Document</vt:lpstr>
      <vt:lpstr>Chapter 9 Uniprocessor Scheduling</vt:lpstr>
      <vt:lpstr>Processor Scheduling</vt:lpstr>
      <vt:lpstr>Table 9.1   Types of Scheduling </vt:lpstr>
      <vt:lpstr>Scheduling and Process State  Transitions</vt:lpstr>
      <vt:lpstr>Queuing Diagram</vt:lpstr>
      <vt:lpstr>Long-Term Scheduler</vt:lpstr>
      <vt:lpstr>Medium-Term Scheduling</vt:lpstr>
      <vt:lpstr>Short-Term Scheduling</vt:lpstr>
      <vt:lpstr>Short Term Scheduling Criteria</vt:lpstr>
      <vt:lpstr>Short-Term Scheduling Criteria:          Performance</vt:lpstr>
      <vt:lpstr>Table 9.2 Scheduling            Criteria</vt:lpstr>
      <vt:lpstr>Priority Queuing</vt:lpstr>
      <vt:lpstr>Selection Function</vt:lpstr>
      <vt:lpstr>Decision Mode</vt:lpstr>
      <vt:lpstr>Nonpreemptive vs Preemptive</vt:lpstr>
      <vt:lpstr>Alternative Scheduling Policies</vt:lpstr>
      <vt:lpstr> Table 9.4 Process Scheduling  Example</vt:lpstr>
      <vt:lpstr>Performance Comparison</vt:lpstr>
      <vt:lpstr>PowerPoint Presentation</vt:lpstr>
      <vt:lpstr>First-Come-First-Served (FCFS)</vt:lpstr>
      <vt:lpstr>Round Robin</vt:lpstr>
      <vt:lpstr>Effect of Size of  Preemption Time Quantum</vt:lpstr>
      <vt:lpstr>Figure 9.6b Effect of Size of Preemption Time Quantum</vt:lpstr>
      <vt:lpstr>Shortest Process Next (SPN)</vt:lpstr>
      <vt:lpstr>Shortest Process Next (SPN)</vt:lpstr>
      <vt:lpstr>Shortest Remaining Time (SRT)</vt:lpstr>
      <vt:lpstr>Highest Response Ratio Next (HRRN)</vt:lpstr>
      <vt:lpstr>Fair-Share Scheduling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Uniprocessor Scheduling</dc:title>
  <dc:creator/>
  <cp:lastModifiedBy/>
  <cp:revision>1</cp:revision>
  <dcterms:created xsi:type="dcterms:W3CDTF">2011-04-30T03:25:29Z</dcterms:created>
  <dcterms:modified xsi:type="dcterms:W3CDTF">2021-01-23T07:00:04Z</dcterms:modified>
</cp:coreProperties>
</file>